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ixtwSLyodYSRgAa+EJiExw8SQO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2" name="Google Shape;2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7" name="Google Shape;2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 name="Google Shape;27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 name="Google Shape;2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 name="Google Shape;3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3" name="Google Shape;3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2" name="Google Shape;3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6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2" name="Google Shape;52;p3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0"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0"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0"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0"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0"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9pPr>
          </a:lstStyle>
          <a:p/>
        </p:txBody>
      </p:sp>
      <p:sp>
        <p:nvSpPr>
          <p:cNvPr id="53" name="Google Shape;53;p3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32"/>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2" name="Google Shape;72;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73" name="Google Shape;73;p3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i="0" sz="140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2"/>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5" name="Google Shape;15;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6" name="Google Shape;16;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23"/>
          <p:cNvSpPr txBox="1"/>
          <p:nvPr>
            <p:ph type="title"/>
          </p:nvPr>
        </p:nvSpPr>
        <p:spPr>
          <a:xfrm rot="5400000">
            <a:off x="4623593" y="2285206"/>
            <a:ext cx="5811838" cy="197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 name="Google Shape;19;p23"/>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0" name="Google Shape;20;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24"/>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3" name="Google Shape;23;p2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4" name="Google Shape;24;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2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 name="Google Shape;27;p25"/>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9pPr>
          </a:lstStyle>
          <a:p/>
        </p:txBody>
      </p:sp>
      <p:sp>
        <p:nvSpPr>
          <p:cNvPr id="28" name="Google Shape;28;p25"/>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29" name="Google Shape;29;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2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 name="Google Shape;32;p2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9pPr>
          </a:lstStyle>
          <a:p/>
        </p:txBody>
      </p:sp>
      <p:sp>
        <p:nvSpPr>
          <p:cNvPr id="33" name="Google Shape;33;p2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4" name="Google Shape;34;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7"/>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7" name="Google Shape;37;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8"/>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2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1" name="Google Shape;41;p2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2" name="Google Shape;42;p2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3" name="Google Shape;43;p2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4" name="Google Shape;44;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9"/>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7" name="Google Shape;47;p29"/>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8" name="Google Shape;48;p29"/>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9" name="Google Shape;49;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grpSp>
        <p:nvGrpSpPr>
          <p:cNvPr id="55" name="Google Shape;55;p31"/>
          <p:cNvGrpSpPr/>
          <p:nvPr/>
        </p:nvGrpSpPr>
        <p:grpSpPr>
          <a:xfrm>
            <a:off x="0" y="2438400"/>
            <a:ext cx="9009062" cy="1052512"/>
            <a:chOff x="0" y="1536"/>
            <a:chExt cx="5675" cy="663"/>
          </a:xfrm>
        </p:grpSpPr>
        <p:grpSp>
          <p:nvGrpSpPr>
            <p:cNvPr id="56" name="Google Shape;56;p31"/>
            <p:cNvGrpSpPr/>
            <p:nvPr/>
          </p:nvGrpSpPr>
          <p:grpSpPr>
            <a:xfrm>
              <a:off x="183" y="1604"/>
              <a:ext cx="448" cy="299"/>
              <a:chOff x="720" y="336"/>
              <a:chExt cx="624" cy="432"/>
            </a:xfrm>
          </p:grpSpPr>
          <p:sp>
            <p:nvSpPr>
              <p:cNvPr id="57" name="Google Shape;57;p3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58" name="Google Shape;58;p3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grpSp>
          <p:nvGrpSpPr>
            <p:cNvPr id="59" name="Google Shape;59;p31"/>
            <p:cNvGrpSpPr/>
            <p:nvPr/>
          </p:nvGrpSpPr>
          <p:grpSpPr>
            <a:xfrm>
              <a:off x="261" y="1870"/>
              <a:ext cx="465" cy="299"/>
              <a:chOff x="912" y="2640"/>
              <a:chExt cx="672" cy="432"/>
            </a:xfrm>
          </p:grpSpPr>
          <p:sp>
            <p:nvSpPr>
              <p:cNvPr id="60" name="Google Shape;60;p3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1" name="Google Shape;61;p31"/>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62" name="Google Shape;62;p3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3" name="Google Shape;63;p3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4" name="Google Shape;64;p3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65" name="Google Shape;65;p31"/>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McGraw-Hill</a:t>
            </a:r>
            <a:endParaRPr/>
          </a:p>
        </p:txBody>
      </p:sp>
      <p:sp>
        <p:nvSpPr>
          <p:cNvPr id="66" name="Google Shape;66;p31"/>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McGraw-Hill Companies, Inc., 2000</a:t>
            </a:r>
            <a:endParaRPr/>
          </a:p>
        </p:txBody>
      </p:sp>
      <p:sp>
        <p:nvSpPr>
          <p:cNvPr id="67" name="Google Shape;67;p3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68" name="Google Shape;68;p3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69" name="Google Shape;69;p3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a:p>
        </p:txBody>
      </p:sp>
      <p:sp>
        <p:nvSpPr>
          <p:cNvPr id="82" name="Google Shape;82;p1"/>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83" name="Google Shape;83;p1"/>
          <p:cNvSpPr txBox="1"/>
          <p:nvPr/>
        </p:nvSpPr>
        <p:spPr>
          <a:xfrm>
            <a:off x="228600" y="76200"/>
            <a:ext cx="42370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3-6   PERFORMANCE</a:t>
            </a:r>
            <a:endParaRPr/>
          </a:p>
        </p:txBody>
      </p:sp>
      <p:sp>
        <p:nvSpPr>
          <p:cNvPr id="84" name="Google Shape;84;p1"/>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85" name="Google Shape;85;p1"/>
          <p:cNvSpPr txBox="1"/>
          <p:nvPr/>
        </p:nvSpPr>
        <p:spPr>
          <a:xfrm>
            <a:off x="0" y="9144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One important issue in networking is the </a:t>
            </a:r>
            <a:r>
              <a:rPr b="1" i="1" lang="en-US" sz="2800" u="none">
                <a:solidFill>
                  <a:schemeClr val="hlink"/>
                </a:solidFill>
                <a:latin typeface="Times New Roman"/>
                <a:ea typeface="Times New Roman"/>
                <a:cs typeface="Times New Roman"/>
                <a:sym typeface="Times New Roman"/>
              </a:rPr>
              <a:t>performance</a:t>
            </a:r>
            <a:r>
              <a:rPr b="1" i="1" lang="en-US" sz="2800" u="none">
                <a:solidFill>
                  <a:schemeClr val="dk1"/>
                </a:solidFill>
                <a:latin typeface="Times New Roman"/>
                <a:ea typeface="Times New Roman"/>
                <a:cs typeface="Times New Roman"/>
                <a:sym typeface="Times New Roman"/>
              </a:rPr>
              <a:t> of the network—how good is it? We discuss quality of service, an overall measurement of network performance, in greater detail in Chapter 24. In this section, we introduce terms that we need for future chapters.</a:t>
            </a:r>
            <a:endParaRPr/>
          </a:p>
        </p:txBody>
      </p:sp>
      <p:sp>
        <p:nvSpPr>
          <p:cNvPr id="86" name="Google Shape;86;p1"/>
          <p:cNvSpPr txBox="1"/>
          <p:nvPr/>
        </p:nvSpPr>
        <p:spPr>
          <a:xfrm>
            <a:off x="0" y="4191000"/>
            <a:ext cx="5715000" cy="2282825"/>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Bandwidth - capacity of the system</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Throughput - no. of bits that can be pushed through</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Latency (Delay) - delay incurred by a bit from start to finish</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Bandwidth-Delay Product</a:t>
            </a:r>
            <a:endParaRPr/>
          </a:p>
        </p:txBody>
      </p:sp>
      <p:sp>
        <p:nvSpPr>
          <p:cNvPr id="87" name="Google Shape;87;p1"/>
          <p:cNvSpPr txBox="1"/>
          <p:nvPr/>
        </p:nvSpPr>
        <p:spPr>
          <a:xfrm>
            <a:off x="0" y="35052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02" name="Google Shape;202;p10"/>
          <p:cNvSpPr txBox="1"/>
          <p:nvPr/>
        </p:nvSpPr>
        <p:spPr>
          <a:xfrm>
            <a:off x="1143000" y="1143000"/>
            <a:ext cx="7391400" cy="18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baseline="-25000" i="1" lang="en-US" sz="2800" u="none">
                <a:solidFill>
                  <a:schemeClr val="dk1"/>
                </a:solidFill>
                <a:latin typeface="Times New Roman"/>
                <a:ea typeface="Times New Roman"/>
                <a:cs typeface="Times New Roman"/>
                <a:sym typeface="Times New Roman"/>
              </a:rPr>
              <a:t>The </a:t>
            </a:r>
            <a:r>
              <a:rPr b="1" baseline="-25000" i="1" lang="en-US" sz="2800" u="none">
                <a:solidFill>
                  <a:srgbClr val="FF0000"/>
                </a:solidFill>
                <a:latin typeface="Times New Roman"/>
                <a:ea typeface="Times New Roman"/>
                <a:cs typeface="Times New Roman"/>
                <a:sym typeface="Times New Roman"/>
              </a:rPr>
              <a:t>Latency or</a:t>
            </a:r>
            <a:r>
              <a:rPr b="1" i="1" lang="en-US" sz="2800" u="none">
                <a:solidFill>
                  <a:srgbClr val="FF0000"/>
                </a:solidFill>
                <a:latin typeface="Times New Roman"/>
                <a:ea typeface="Times New Roman"/>
                <a:cs typeface="Times New Roman"/>
                <a:sym typeface="Times New Roman"/>
              </a:rPr>
              <a:t> delay </a:t>
            </a:r>
            <a:r>
              <a:rPr b="1" i="1" lang="en-US" sz="2800" u="none">
                <a:solidFill>
                  <a:schemeClr val="dk1"/>
                </a:solidFill>
                <a:latin typeface="Times New Roman"/>
                <a:ea typeface="Times New Roman"/>
                <a:cs typeface="Times New Roman"/>
                <a:sym typeface="Times New Roman"/>
              </a:rPr>
              <a:t>defines how long it takes for an entire message to completely arrive at the destination from the time the first bit is sent out from the source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09" name="Google Shape;209;p1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0" name="Google Shape;210;p1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11" name="Google Shape;211;p11"/>
          <p:cNvGrpSpPr/>
          <p:nvPr/>
        </p:nvGrpSpPr>
        <p:grpSpPr>
          <a:xfrm>
            <a:off x="490537" y="773112"/>
            <a:ext cx="738187" cy="474662"/>
            <a:chOff x="309" y="487"/>
            <a:chExt cx="465" cy="299"/>
          </a:xfrm>
        </p:grpSpPr>
        <p:sp>
          <p:nvSpPr>
            <p:cNvPr id="212" name="Google Shape;212;p1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3" name="Google Shape;213;p1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14" name="Google Shape;214;p1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5" name="Google Shape;215;p1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228600" y="1295400"/>
            <a:ext cx="8534400" cy="39354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are the propagation time and the transmission time for a 2.5-kbyte message (an e-mail) if the bandwidth of the network is 1 Gbps? Assume that the distance between the sender and the receiver is 12,000 km and that light travels at 2.4 × 108 m/s.</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calculate the propagation and transmission time as shown on the next slide:</a:t>
            </a:r>
            <a:endParaRPr/>
          </a:p>
        </p:txBody>
      </p:sp>
      <p:sp>
        <p:nvSpPr>
          <p:cNvPr id="219" name="Google Shape;219;p1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26" name="Google Shape;226;p1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27" name="Google Shape;227;p1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28" name="Google Shape;228;p12"/>
          <p:cNvGrpSpPr/>
          <p:nvPr/>
        </p:nvGrpSpPr>
        <p:grpSpPr>
          <a:xfrm>
            <a:off x="490537" y="773112"/>
            <a:ext cx="738187" cy="474662"/>
            <a:chOff x="309" y="487"/>
            <a:chExt cx="465" cy="299"/>
          </a:xfrm>
        </p:grpSpPr>
        <p:sp>
          <p:nvSpPr>
            <p:cNvPr id="229" name="Google Shape;229;p1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30" name="Google Shape;230;p1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31" name="Google Shape;231;p1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32" name="Google Shape;232;p1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33" name="Google Shape;233;p1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34" name="Google Shape;234;p1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35" name="Google Shape;235;p12"/>
          <p:cNvSpPr txBox="1"/>
          <p:nvPr/>
        </p:nvSpPr>
        <p:spPr>
          <a:xfrm>
            <a:off x="228600" y="3838575"/>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Note that in this case, because the message is short and the bandwidth is high, the dominant factor is the propagation time, not the transmission time. The transmission time can be ignored.</a:t>
            </a:r>
            <a:endParaRPr/>
          </a:p>
        </p:txBody>
      </p:sp>
      <p:sp>
        <p:nvSpPr>
          <p:cNvPr id="236" name="Google Shape;236;p12"/>
          <p:cNvSpPr txBox="1"/>
          <p:nvPr/>
        </p:nvSpPr>
        <p:spPr>
          <a:xfrm>
            <a:off x="1143000" y="182562"/>
            <a:ext cx="45307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3.46 (continued)</a:t>
            </a:r>
            <a:endParaRPr/>
          </a:p>
        </p:txBody>
      </p:sp>
      <p:pic>
        <p:nvPicPr>
          <p:cNvPr id="237" name="Google Shape;237;p12"/>
          <p:cNvPicPr preferRelativeResize="0"/>
          <p:nvPr/>
        </p:nvPicPr>
        <p:blipFill rotWithShape="1">
          <a:blip r:embed="rId3">
            <a:alphaModFix/>
          </a:blip>
          <a:srcRect b="0" l="0" r="0" t="0"/>
          <a:stretch/>
        </p:blipFill>
        <p:spPr>
          <a:xfrm>
            <a:off x="1839912" y="1249362"/>
            <a:ext cx="5462587" cy="16462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44" name="Google Shape;244;p1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45" name="Google Shape;245;p1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46" name="Google Shape;246;p13"/>
          <p:cNvGrpSpPr/>
          <p:nvPr/>
        </p:nvGrpSpPr>
        <p:grpSpPr>
          <a:xfrm>
            <a:off x="490537" y="773112"/>
            <a:ext cx="738187" cy="474662"/>
            <a:chOff x="309" y="487"/>
            <a:chExt cx="465" cy="299"/>
          </a:xfrm>
        </p:grpSpPr>
        <p:sp>
          <p:nvSpPr>
            <p:cNvPr id="247" name="Google Shape;247;p1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48" name="Google Shape;248;p1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49" name="Google Shape;249;p1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50" name="Google Shape;250;p1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51" name="Google Shape;251;p1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52" name="Google Shape;252;p1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53" name="Google Shape;253;p13"/>
          <p:cNvSpPr txBox="1"/>
          <p:nvPr/>
        </p:nvSpPr>
        <p:spPr>
          <a:xfrm>
            <a:off x="228600" y="1295400"/>
            <a:ext cx="8534400" cy="39354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are the propagation time and the transmission time for a 5-Mbyte message (an image) if the bandwidth of the network is 1 Mbps? Assume that the distance between the sender and the receiver is 12,000 km and that light travels at 2.4 × 10</a:t>
            </a:r>
            <a:r>
              <a:rPr b="1" baseline="30000" i="1" lang="en-US" sz="2800" u="none">
                <a:solidFill>
                  <a:schemeClr val="dk1"/>
                </a:solidFill>
                <a:latin typeface="Times New Roman"/>
                <a:ea typeface="Times New Roman"/>
                <a:cs typeface="Times New Roman"/>
                <a:sym typeface="Times New Roman"/>
              </a:rPr>
              <a:t>8</a:t>
            </a:r>
            <a:r>
              <a:rPr b="1" i="1" lang="en-US" sz="2800" u="none">
                <a:solidFill>
                  <a:schemeClr val="dk1"/>
                </a:solidFill>
                <a:latin typeface="Times New Roman"/>
                <a:ea typeface="Times New Roman"/>
                <a:cs typeface="Times New Roman"/>
                <a:sym typeface="Times New Roman"/>
              </a:rPr>
              <a:t> m/s.</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calculate the propagation and transmission times as shown on the next slide.</a:t>
            </a:r>
            <a:endParaRPr/>
          </a:p>
        </p:txBody>
      </p:sp>
      <p:sp>
        <p:nvSpPr>
          <p:cNvPr id="254" name="Google Shape;254;p1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61" name="Google Shape;261;p1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62" name="Google Shape;262;p1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63" name="Google Shape;263;p14"/>
          <p:cNvGrpSpPr/>
          <p:nvPr/>
        </p:nvGrpSpPr>
        <p:grpSpPr>
          <a:xfrm>
            <a:off x="490537" y="773112"/>
            <a:ext cx="738187" cy="474662"/>
            <a:chOff x="309" y="487"/>
            <a:chExt cx="465" cy="299"/>
          </a:xfrm>
        </p:grpSpPr>
        <p:sp>
          <p:nvSpPr>
            <p:cNvPr id="264" name="Google Shape;264;p1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65" name="Google Shape;265;p1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66" name="Google Shape;266;p1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67" name="Google Shape;267;p1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68" name="Google Shape;268;p1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69" name="Google Shape;269;p1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0" name="Google Shape;270;p14"/>
          <p:cNvSpPr txBox="1"/>
          <p:nvPr/>
        </p:nvSpPr>
        <p:spPr>
          <a:xfrm>
            <a:off x="228600" y="38100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Note that in this case, because the message is very long and the bandwidth is not very high, the dominant factor is the transmission time, not the propagation time. The propagation time can be ignored.</a:t>
            </a:r>
            <a:endParaRPr/>
          </a:p>
        </p:txBody>
      </p:sp>
      <p:sp>
        <p:nvSpPr>
          <p:cNvPr id="271" name="Google Shape;271;p14"/>
          <p:cNvSpPr txBox="1"/>
          <p:nvPr/>
        </p:nvSpPr>
        <p:spPr>
          <a:xfrm>
            <a:off x="1143000" y="182562"/>
            <a:ext cx="45307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3.47 (continued)</a:t>
            </a:r>
            <a:endParaRPr/>
          </a:p>
        </p:txBody>
      </p:sp>
      <p:pic>
        <p:nvPicPr>
          <p:cNvPr id="272" name="Google Shape;272;p14"/>
          <p:cNvPicPr preferRelativeResize="0"/>
          <p:nvPr/>
        </p:nvPicPr>
        <p:blipFill rotWithShape="1">
          <a:blip r:embed="rId3">
            <a:alphaModFix/>
          </a:blip>
          <a:srcRect b="0" l="0" r="0" t="0"/>
          <a:stretch/>
        </p:blipFill>
        <p:spPr>
          <a:xfrm>
            <a:off x="1570037" y="1704975"/>
            <a:ext cx="6002337" cy="157480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279" name="Google Shape;279;p15"/>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80" name="Google Shape;280;p15"/>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1" name="Google Shape;281;p15"/>
          <p:cNvSpPr txBox="1"/>
          <p:nvPr/>
        </p:nvSpPr>
        <p:spPr>
          <a:xfrm>
            <a:off x="304800" y="457200"/>
            <a:ext cx="5414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3.31  </a:t>
            </a:r>
            <a:r>
              <a:rPr b="1" i="1" lang="en-US" sz="2000" u="none">
                <a:solidFill>
                  <a:schemeClr val="dk1"/>
                </a:solidFill>
                <a:latin typeface="Times New Roman"/>
                <a:ea typeface="Times New Roman"/>
                <a:cs typeface="Times New Roman"/>
                <a:sym typeface="Times New Roman"/>
              </a:rPr>
              <a:t>Filling the link with bits for case 1</a:t>
            </a:r>
            <a:endParaRPr/>
          </a:p>
        </p:txBody>
      </p:sp>
      <p:cxnSp>
        <p:nvCxnSpPr>
          <p:cNvPr id="282" name="Google Shape;282;p1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83" name="Google Shape;283;p15"/>
          <p:cNvPicPr preferRelativeResize="0"/>
          <p:nvPr/>
        </p:nvPicPr>
        <p:blipFill rotWithShape="1">
          <a:blip r:embed="rId3">
            <a:alphaModFix/>
          </a:blip>
          <a:srcRect b="0" l="0" r="0" t="0"/>
          <a:stretch/>
        </p:blipFill>
        <p:spPr>
          <a:xfrm>
            <a:off x="825500" y="2070100"/>
            <a:ext cx="7404100" cy="341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90" name="Google Shape;290;p1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1" name="Google Shape;291;p1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92" name="Google Shape;292;p16"/>
          <p:cNvGrpSpPr/>
          <p:nvPr/>
        </p:nvGrpSpPr>
        <p:grpSpPr>
          <a:xfrm>
            <a:off x="490537" y="773112"/>
            <a:ext cx="738187" cy="474662"/>
            <a:chOff x="309" y="487"/>
            <a:chExt cx="465" cy="299"/>
          </a:xfrm>
        </p:grpSpPr>
        <p:sp>
          <p:nvSpPr>
            <p:cNvPr id="293" name="Google Shape;293;p1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4" name="Google Shape;294;p1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95" name="Google Shape;295;p1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6" name="Google Shape;296;p1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7" name="Google Shape;297;p1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8" name="Google Shape;298;p16"/>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9" name="Google Shape;299;p16"/>
          <p:cNvSpPr txBox="1"/>
          <p:nvPr/>
        </p:nvSpPr>
        <p:spPr>
          <a:xfrm>
            <a:off x="228600" y="1447800"/>
            <a:ext cx="85344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think about the link between two points as a pipe. The cross section of the pipe represents the bandwidth, and the length of the pipe represents the delay. We can say the volume of the pipe defines the bandwidth-delay product, as shown in Figure 3.33.</a:t>
            </a:r>
            <a:endParaRPr/>
          </a:p>
        </p:txBody>
      </p:sp>
      <p:sp>
        <p:nvSpPr>
          <p:cNvPr id="300" name="Google Shape;300;p1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cxnSp>
        <p:nvCxnSpPr>
          <p:cNvPr id="307" name="Google Shape;307;p1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8" name="Google Shape;308;p1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09" name="Google Shape;309;p17"/>
          <p:cNvSpPr txBox="1"/>
          <p:nvPr/>
        </p:nvSpPr>
        <p:spPr>
          <a:xfrm>
            <a:off x="304800" y="381000"/>
            <a:ext cx="2492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a:t>
            </a:r>
            <a:endParaRPr/>
          </a:p>
        </p:txBody>
      </p:sp>
      <p:cxnSp>
        <p:nvCxnSpPr>
          <p:cNvPr id="310" name="Google Shape;310;p1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317" name="Google Shape;317;p1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18" name="Google Shape;318;p1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19" name="Google Shape;319;p1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20" name="Google Shape;320;p1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21" name="Google Shape;321;p1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22" name="Google Shape;322;p1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323" name="Google Shape;323;p1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cxnSp>
        <p:nvCxnSpPr>
          <p:cNvPr id="324" name="Google Shape;324;p18"/>
          <p:cNvCxnSpPr/>
          <p:nvPr/>
        </p:nvCxnSpPr>
        <p:spPr>
          <a:xfrm>
            <a:off x="457200" y="2514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25" name="Google Shape;325;p18"/>
          <p:cNvCxnSpPr/>
          <p:nvPr/>
        </p:nvCxnSpPr>
        <p:spPr>
          <a:xfrm>
            <a:off x="458787" y="3810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26" name="Google Shape;326;p18"/>
          <p:cNvSpPr txBox="1"/>
          <p:nvPr/>
        </p:nvSpPr>
        <p:spPr>
          <a:xfrm>
            <a:off x="495300" y="26066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bandwidth-delay product defines the number of bits that can fill the link.</a:t>
            </a:r>
            <a:endParaRPr/>
          </a:p>
        </p:txBody>
      </p:sp>
      <p:grpSp>
        <p:nvGrpSpPr>
          <p:cNvPr id="327" name="Google Shape;327;p18"/>
          <p:cNvGrpSpPr/>
          <p:nvPr/>
        </p:nvGrpSpPr>
        <p:grpSpPr>
          <a:xfrm>
            <a:off x="457200" y="1871662"/>
            <a:ext cx="1143000" cy="566737"/>
            <a:chOff x="1200" y="1248"/>
            <a:chExt cx="720" cy="357"/>
          </a:xfrm>
        </p:grpSpPr>
        <p:pic>
          <p:nvPicPr>
            <p:cNvPr id="328" name="Google Shape;328;p1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29" name="Google Shape;329;p1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336" name="Google Shape;336;p19"/>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37" name="Google Shape;337;p19"/>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38" name="Google Shape;338;p19"/>
          <p:cNvSpPr txBox="1"/>
          <p:nvPr/>
        </p:nvSpPr>
        <p:spPr>
          <a:xfrm>
            <a:off x="304800" y="762000"/>
            <a:ext cx="5611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3.33  </a:t>
            </a:r>
            <a:r>
              <a:rPr b="1" i="1" lang="en-US" sz="2000" u="none">
                <a:solidFill>
                  <a:schemeClr val="dk1"/>
                </a:solidFill>
                <a:latin typeface="Times New Roman"/>
                <a:ea typeface="Times New Roman"/>
                <a:cs typeface="Times New Roman"/>
                <a:sym typeface="Times New Roman"/>
              </a:rPr>
              <a:t>Concept of bandwidth-delay product</a:t>
            </a:r>
            <a:endParaRPr/>
          </a:p>
        </p:txBody>
      </p:sp>
      <p:cxnSp>
        <p:nvCxnSpPr>
          <p:cNvPr id="339" name="Google Shape;339;p1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40" name="Google Shape;340;p19"/>
          <p:cNvPicPr preferRelativeResize="0"/>
          <p:nvPr/>
        </p:nvPicPr>
        <p:blipFill rotWithShape="1">
          <a:blip r:embed="rId3">
            <a:alphaModFix/>
          </a:blip>
          <a:srcRect b="0" l="0" r="0" t="0"/>
          <a:stretch/>
        </p:blipFill>
        <p:spPr>
          <a:xfrm>
            <a:off x="617537" y="3076575"/>
            <a:ext cx="7916862" cy="126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94" name="Google Shape;94;p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5" name="Google Shape;95;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6" name="Google Shape;96;p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7" name="Google Shape;97;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8" name="Google Shape;98;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9" name="Google Shape;99;p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00" name="Google Shape;100;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cxnSp>
        <p:nvCxnSpPr>
          <p:cNvPr id="101" name="Google Shape;101;p2"/>
          <p:cNvCxnSpPr/>
          <p:nvPr/>
        </p:nvCxnSpPr>
        <p:spPr>
          <a:xfrm>
            <a:off x="457200" y="1676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02" name="Google Shape;102;p2"/>
          <p:cNvCxnSpPr/>
          <p:nvPr/>
        </p:nvCxnSpPr>
        <p:spPr>
          <a:xfrm>
            <a:off x="458787" y="6248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03" name="Google Shape;103;p2"/>
          <p:cNvSpPr txBox="1"/>
          <p:nvPr/>
        </p:nvSpPr>
        <p:spPr>
          <a:xfrm>
            <a:off x="495300" y="1692275"/>
            <a:ext cx="7734300" cy="44831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3200"/>
              <a:buFont typeface="Arial"/>
              <a:buNone/>
            </a:pPr>
            <a:r>
              <a:rPr b="1" i="1" lang="en-US" sz="3200" u="none">
                <a:solidFill>
                  <a:schemeClr val="folHlink"/>
                </a:solidFill>
                <a:latin typeface="Arial"/>
                <a:ea typeface="Arial"/>
                <a:cs typeface="Arial"/>
                <a:sym typeface="Arial"/>
              </a:rPr>
              <a:t>In networking, we use the term bandwidth in two contexts.</a:t>
            </a:r>
            <a:endParaRPr/>
          </a:p>
          <a:p>
            <a:pPr indent="-177800" lvl="0" marL="0" marR="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 The first, bandwidth in hertz, refers to the range of frequencies in a composite signal or the range of frequencies that a channel can pass.</a:t>
            </a:r>
            <a:endParaRPr/>
          </a:p>
          <a:p>
            <a:pPr indent="-177800" lvl="0" marL="0" marR="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 The second, bandwidth in bits per second, refers to the speed of bit transmission in a channel or link. Often referred to as Capacity. </a:t>
            </a:r>
            <a:endParaRPr/>
          </a:p>
        </p:txBody>
      </p:sp>
      <p:grpSp>
        <p:nvGrpSpPr>
          <p:cNvPr id="104" name="Google Shape;104;p2"/>
          <p:cNvGrpSpPr/>
          <p:nvPr/>
        </p:nvGrpSpPr>
        <p:grpSpPr>
          <a:xfrm>
            <a:off x="457200" y="1033462"/>
            <a:ext cx="1143000" cy="566737"/>
            <a:chOff x="1200" y="1248"/>
            <a:chExt cx="720" cy="357"/>
          </a:xfrm>
        </p:grpSpPr>
        <p:pic>
          <p:nvPicPr>
            <p:cNvPr id="105" name="Google Shape;105;p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06" name="Google Shape;106;p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13" name="Google Shape;113;p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14" name="Google Shape;114;p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15" name="Google Shape;115;p3"/>
          <p:cNvGrpSpPr/>
          <p:nvPr/>
        </p:nvGrpSpPr>
        <p:grpSpPr>
          <a:xfrm>
            <a:off x="490537" y="773112"/>
            <a:ext cx="738187" cy="474662"/>
            <a:chOff x="309" y="487"/>
            <a:chExt cx="465" cy="299"/>
          </a:xfrm>
        </p:grpSpPr>
        <p:sp>
          <p:nvSpPr>
            <p:cNvPr id="116" name="Google Shape;116;p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17" name="Google Shape;117;p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18" name="Google Shape;118;p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19" name="Google Shape;119;p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20" name="Google Shape;120;p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21" name="Google Shape;121;p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22" name="Google Shape;122;p3"/>
          <p:cNvSpPr txBox="1"/>
          <p:nvPr/>
        </p:nvSpPr>
        <p:spPr>
          <a:xfrm>
            <a:off x="228600" y="1447800"/>
            <a:ext cx="8534400" cy="44005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throughput is a measure of how fast we can actually send data through a network.</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Difference between bandwidth and throughput :</a:t>
            </a:r>
            <a:endParaRPr/>
          </a:p>
          <a:p>
            <a:pPr indent="-177800" lvl="0" marL="0" marR="0" rtl="0" algn="just">
              <a:lnSpc>
                <a:spcPct val="100000"/>
              </a:lnSpc>
              <a:spcBef>
                <a:spcPts val="0"/>
              </a:spcBef>
              <a:spcAft>
                <a:spcPts val="0"/>
              </a:spcAft>
              <a:buClr>
                <a:schemeClr val="dk1"/>
              </a:buClr>
              <a:buSzPts val="2800"/>
              <a:buFont typeface="Times New Roman"/>
              <a:buAutoNum type="arabicPeriod"/>
            </a:pPr>
            <a:r>
              <a:rPr b="1" i="1" lang="en-US" sz="2800" u="none">
                <a:solidFill>
                  <a:schemeClr val="dk1"/>
                </a:solidFill>
                <a:latin typeface="Times New Roman"/>
                <a:ea typeface="Times New Roman"/>
                <a:cs typeface="Times New Roman"/>
                <a:sym typeface="Times New Roman"/>
              </a:rPr>
              <a:t>A link may have a bandwidth of B bps, but we can only send T bps through this link with T always less than B.</a:t>
            </a:r>
            <a:endParaRPr/>
          </a:p>
          <a:p>
            <a:pPr indent="-177800" lvl="0" marL="0" marR="0" rtl="0" algn="just">
              <a:lnSpc>
                <a:spcPct val="100000"/>
              </a:lnSpc>
              <a:spcBef>
                <a:spcPts val="0"/>
              </a:spcBef>
              <a:spcAft>
                <a:spcPts val="0"/>
              </a:spcAft>
              <a:buClr>
                <a:schemeClr val="dk1"/>
              </a:buClr>
              <a:buSzPts val="2800"/>
              <a:buFont typeface="Times New Roman"/>
              <a:buAutoNum type="arabicPeriod"/>
            </a:pPr>
            <a:r>
              <a:rPr b="1" i="1" lang="en-US" sz="2800" u="none">
                <a:solidFill>
                  <a:schemeClr val="dk1"/>
                </a:solidFill>
                <a:latin typeface="Times New Roman"/>
                <a:ea typeface="Times New Roman"/>
                <a:cs typeface="Times New Roman"/>
                <a:sym typeface="Times New Roman"/>
              </a:rPr>
              <a:t>The bandwidth is a potential measurement of a link, the throughput is an actual measurement of how fast we can send data.</a:t>
            </a:r>
            <a:endParaRPr/>
          </a:p>
        </p:txBody>
      </p:sp>
      <p:sp>
        <p:nvSpPr>
          <p:cNvPr id="123" name="Google Shape;123;p3"/>
          <p:cNvSpPr txBox="1"/>
          <p:nvPr/>
        </p:nvSpPr>
        <p:spPr>
          <a:xfrm>
            <a:off x="1143000" y="182562"/>
            <a:ext cx="22352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Throughput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30" name="Google Shape;130;p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1" name="Google Shape;131;p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32" name="Google Shape;132;p4"/>
          <p:cNvGrpSpPr/>
          <p:nvPr/>
        </p:nvGrpSpPr>
        <p:grpSpPr>
          <a:xfrm>
            <a:off x="490537" y="773112"/>
            <a:ext cx="738187" cy="474662"/>
            <a:chOff x="309" y="487"/>
            <a:chExt cx="465" cy="299"/>
          </a:xfrm>
        </p:grpSpPr>
        <p:sp>
          <p:nvSpPr>
            <p:cNvPr id="133" name="Google Shape;133;p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4" name="Google Shape;134;p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35" name="Google Shape;135;p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6" name="Google Shape;136;p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7" name="Google Shape;137;p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8" name="Google Shape;138;p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39" name="Google Shape;139;p4"/>
          <p:cNvSpPr txBox="1"/>
          <p:nvPr/>
        </p:nvSpPr>
        <p:spPr>
          <a:xfrm>
            <a:off x="228600" y="1295400"/>
            <a:ext cx="8534400" cy="3540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Example: </a:t>
            </a:r>
            <a:r>
              <a:rPr b="1" i="1" lang="en-US" sz="2800" u="none">
                <a:solidFill>
                  <a:schemeClr val="dk1"/>
                </a:solidFill>
                <a:latin typeface="Times New Roman"/>
                <a:ea typeface="Times New Roman"/>
                <a:cs typeface="Times New Roman"/>
                <a:sym typeface="Times New Roman"/>
              </a:rPr>
              <a:t>we may have a link with bandwidth of 1 Mbps, but the devices connected to the end of the link may handle only 200 kbps. This means that we cannot send more than 200 kpbs through this link.</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46" name="Google Shape;146;p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47" name="Google Shape;147;p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48" name="Google Shape;148;p5"/>
          <p:cNvGrpSpPr/>
          <p:nvPr/>
        </p:nvGrpSpPr>
        <p:grpSpPr>
          <a:xfrm>
            <a:off x="490537" y="773112"/>
            <a:ext cx="738187" cy="474662"/>
            <a:chOff x="309" y="487"/>
            <a:chExt cx="465" cy="299"/>
          </a:xfrm>
        </p:grpSpPr>
        <p:sp>
          <p:nvSpPr>
            <p:cNvPr id="149" name="Google Shape;149;p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0" name="Google Shape;150;p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51" name="Google Shape;151;p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2" name="Google Shape;152;p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3" name="Google Shape;153;p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4" name="Google Shape;154;p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5" name="Google Shape;155;p5"/>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throughput of this network?</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calculate the throughput as</a:t>
            </a:r>
            <a:endParaRPr/>
          </a:p>
        </p:txBody>
      </p:sp>
      <p:sp>
        <p:nvSpPr>
          <p:cNvPr id="156" name="Google Shape;156;p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3.44</a:t>
            </a:r>
            <a:endParaRPr/>
          </a:p>
        </p:txBody>
      </p:sp>
      <p:pic>
        <p:nvPicPr>
          <p:cNvPr id="157" name="Google Shape;157;p5"/>
          <p:cNvPicPr preferRelativeResize="0"/>
          <p:nvPr/>
        </p:nvPicPr>
        <p:blipFill rotWithShape="1">
          <a:blip r:embed="rId3">
            <a:alphaModFix/>
          </a:blip>
          <a:srcRect b="0" l="0" r="0" t="0"/>
          <a:stretch/>
        </p:blipFill>
        <p:spPr>
          <a:xfrm>
            <a:off x="2057400" y="4495800"/>
            <a:ext cx="4778375" cy="620712"/>
          </a:xfrm>
          <a:prstGeom prst="rect">
            <a:avLst/>
          </a:prstGeom>
          <a:noFill/>
          <a:ln cap="flat" cmpd="thickThin" w="57150">
            <a:solidFill>
              <a:schemeClr val="folHlink"/>
            </a:solidFill>
            <a:prstDash val="solid"/>
            <a:miter lim="800000"/>
            <a:headEnd len="sm" w="sm" type="none"/>
            <a:tailEnd len="sm" w="sm" type="none"/>
          </a:ln>
        </p:spPr>
      </p:pic>
      <p:sp>
        <p:nvSpPr>
          <p:cNvPr id="158" name="Google Shape;158;p5"/>
          <p:cNvSpPr txBox="1"/>
          <p:nvPr/>
        </p:nvSpPr>
        <p:spPr>
          <a:xfrm>
            <a:off x="228600" y="53340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throughput is almost one-fifth of the bandwidth in this 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69" name="Google Shape;169;p7"/>
          <p:cNvSpPr txBox="1"/>
          <p:nvPr>
            <p:ph type="title"/>
          </p:nvPr>
        </p:nvSpPr>
        <p:spPr>
          <a:xfrm>
            <a:off x="685800" y="457200"/>
            <a:ext cx="7772400" cy="1447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Propagation &amp; Transmission delay</a:t>
            </a:r>
            <a:endParaRPr/>
          </a:p>
        </p:txBody>
      </p:sp>
      <p:sp>
        <p:nvSpPr>
          <p:cNvPr id="170" name="Google Shape;170;p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Propagation speed - speed at which a bit travels through the medium from source to destination.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Transmission speed - the speed at which all the bits in a message arrive at the destination. (difference in arrival time of first and last bit)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76" name="Google Shape;176;p8"/>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Propagation and Transmission Delay</a:t>
            </a:r>
            <a:endParaRPr/>
          </a:p>
        </p:txBody>
      </p:sp>
      <p:sp>
        <p:nvSpPr>
          <p:cNvPr id="177" name="Google Shape;177;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Propagation Delay = Distance/Propagation speed</a:t>
            </a:r>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Transmission Delay = Message size/bandwidth bps</a:t>
            </a:r>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Latency = Propagation delay + Transmission delay + Queueing time + Processing time</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84" name="Google Shape;184;p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5" name="Google Shape;185;p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86" name="Google Shape;186;p9"/>
          <p:cNvGrpSpPr/>
          <p:nvPr/>
        </p:nvGrpSpPr>
        <p:grpSpPr>
          <a:xfrm>
            <a:off x="490537" y="773112"/>
            <a:ext cx="738187" cy="474662"/>
            <a:chOff x="309" y="487"/>
            <a:chExt cx="465" cy="299"/>
          </a:xfrm>
        </p:grpSpPr>
        <p:sp>
          <p:nvSpPr>
            <p:cNvPr id="187" name="Google Shape;187;p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8" name="Google Shape;188;p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89" name="Google Shape;189;p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90" name="Google Shape;190;p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91" name="Google Shape;191;p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92" name="Google Shape;192;p9"/>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93" name="Google Shape;193;p9"/>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is the propagation time if the distance between the two points is 12,000 km? Assume the propagation speed to be 2.4 × 108 m/s in cable.</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calculate the propagation time as</a:t>
            </a:r>
            <a:endParaRPr/>
          </a:p>
        </p:txBody>
      </p:sp>
      <p:sp>
        <p:nvSpPr>
          <p:cNvPr id="194" name="Google Shape;194;p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3.45</a:t>
            </a:r>
            <a:endParaRPr/>
          </a:p>
        </p:txBody>
      </p:sp>
      <p:pic>
        <p:nvPicPr>
          <p:cNvPr id="195" name="Google Shape;195;p9"/>
          <p:cNvPicPr preferRelativeResize="0"/>
          <p:nvPr/>
        </p:nvPicPr>
        <p:blipFill rotWithShape="1">
          <a:blip r:embed="rId3">
            <a:alphaModFix/>
          </a:blip>
          <a:srcRect b="0" l="0" r="0" t="0"/>
          <a:stretch/>
        </p:blipFill>
        <p:spPr>
          <a:xfrm>
            <a:off x="1752600" y="4037012"/>
            <a:ext cx="4994275" cy="819150"/>
          </a:xfrm>
          <a:prstGeom prst="rect">
            <a:avLst/>
          </a:prstGeom>
          <a:noFill/>
          <a:ln cap="flat" cmpd="thickThin" w="57150">
            <a:solidFill>
              <a:schemeClr val="folHlink"/>
            </a:solidFill>
            <a:prstDash val="solid"/>
            <a:miter lim="800000"/>
            <a:headEnd len="sm" w="sm" type="none"/>
            <a:tailEnd len="sm" w="sm" type="none"/>
          </a:ln>
        </p:spPr>
      </p:pic>
      <p:sp>
        <p:nvSpPr>
          <p:cNvPr id="196" name="Google Shape;196;p9"/>
          <p:cNvSpPr txBox="1"/>
          <p:nvPr/>
        </p:nvSpPr>
        <p:spPr>
          <a:xfrm>
            <a:off x="152400" y="50292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example shows that a bit can go over the Atlantic Ocean in only 50 ms if there is a direct cable between the source and the destination.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