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64" r:id="rId5"/>
    <p:sldId id="259" r:id="rId6"/>
    <p:sldId id="267" r:id="rId7"/>
    <p:sldId id="260" r:id="rId8"/>
    <p:sldId id="265" r:id="rId9"/>
    <p:sldId id="266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3" r:id="rId23"/>
    <p:sldId id="29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D2D64-184C-43DA-BEAB-88A9F29A1513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A0C3-FE80-4FF2-8DA2-9A8B883F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199C-0A9B-4E7F-ABF6-C9F0A1C8ABA2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8CBD-8B1D-446E-9A62-A3A234F5D84A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F57-5E71-43C6-903F-04D6A6A90291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48CA-D096-44EA-B2E8-E8F1FC738DE1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B36-57E3-4E51-9AF3-D0F9D03C0FA4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D6A7-B949-4A1B-B77D-5F8010DB1BBC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F1D-F932-428A-A3A6-CB0B11743E0B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811A-6ECD-487D-BD9A-CC4AFBF7F339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E6BB-6AAD-4CD3-83FC-819FA8914465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7B90-4456-42DC-9DEA-61034902EE2D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CF2F-7ED6-421B-9AAD-1597922DD5F8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B8273-07F8-44B4-8022-03DFE88AABC9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CSE405: </a:t>
            </a:r>
            <a:r>
              <a:rPr lang="en-US" b="1" dirty="0"/>
              <a:t>Digital Signal Processing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Measuring Signals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462588" cy="361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Voltage </a:t>
            </a:r>
            <a:r>
              <a:rPr lang="en-US" sz="2400" dirty="0"/>
              <a:t>– the force which moves an electrical </a:t>
            </a:r>
            <a:r>
              <a:rPr lang="en-US" sz="2400" dirty="0" smtClean="0"/>
              <a:t>current against </a:t>
            </a:r>
            <a:r>
              <a:rPr lang="en-US" sz="2400" dirty="0"/>
              <a:t>resistance</a:t>
            </a:r>
          </a:p>
          <a:p>
            <a:r>
              <a:rPr lang="en-US" sz="2400" b="1" dirty="0" smtClean="0"/>
              <a:t>Waveform </a:t>
            </a:r>
            <a:r>
              <a:rPr lang="en-US" sz="2400" dirty="0"/>
              <a:t>– the shape of the signal (previous slide is </a:t>
            </a:r>
            <a:r>
              <a:rPr lang="en-US" sz="2400" dirty="0" smtClean="0"/>
              <a:t>a sine </a:t>
            </a:r>
            <a:r>
              <a:rPr lang="en-US" sz="2400" dirty="0"/>
              <a:t>wave) derived from its amplitude and </a:t>
            </a:r>
            <a:r>
              <a:rPr lang="en-US" sz="2400" dirty="0" smtClean="0"/>
              <a:t>frequency over </a:t>
            </a:r>
            <a:r>
              <a:rPr lang="en-US" sz="2400" dirty="0"/>
              <a:t>a fixed time (other waveform is the square wave)</a:t>
            </a:r>
          </a:p>
          <a:p>
            <a:r>
              <a:rPr lang="en-US" sz="2400" b="1" dirty="0" smtClean="0"/>
              <a:t>Amplitude </a:t>
            </a:r>
            <a:r>
              <a:rPr lang="en-US" sz="2400" dirty="0"/>
              <a:t>– the maximum value of a signal, </a:t>
            </a:r>
            <a:r>
              <a:rPr lang="en-US" sz="2400" dirty="0" smtClean="0"/>
              <a:t>measured from </a:t>
            </a:r>
            <a:r>
              <a:rPr lang="en-US" sz="2400" dirty="0"/>
              <a:t>its average state</a:t>
            </a:r>
          </a:p>
          <a:p>
            <a:r>
              <a:rPr lang="en-US" sz="2400" b="1" dirty="0" smtClean="0"/>
              <a:t>Frequency </a:t>
            </a:r>
            <a:r>
              <a:rPr lang="en-US" sz="2400" dirty="0"/>
              <a:t>(pitch) – the number of cycles produced in </a:t>
            </a:r>
            <a:r>
              <a:rPr lang="en-US" sz="2400" dirty="0" smtClean="0"/>
              <a:t>a second </a:t>
            </a:r>
            <a:r>
              <a:rPr lang="en-US" sz="2400" dirty="0"/>
              <a:t>– Hertz (Hz). Relate this to the speed of </a:t>
            </a:r>
            <a:r>
              <a:rPr lang="en-US" sz="2400" dirty="0" smtClean="0"/>
              <a:t>a processor e.g. </a:t>
            </a:r>
            <a:r>
              <a:rPr lang="en-US" sz="2400" dirty="0"/>
              <a:t>1.4GigaHertz or 1.4 billion cycles </a:t>
            </a:r>
            <a:r>
              <a:rPr lang="en-US" sz="2400" dirty="0" smtClean="0"/>
              <a:t>per second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of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Continuous-time </a:t>
            </a:r>
            <a:r>
              <a:rPr lang="en-US" sz="2800" dirty="0"/>
              <a:t>and discrete-time signals</a:t>
            </a:r>
          </a:p>
          <a:p>
            <a:r>
              <a:rPr lang="en-US" sz="2800" dirty="0" smtClean="0"/>
              <a:t>Periodic </a:t>
            </a:r>
            <a:r>
              <a:rPr lang="en-US" sz="2800" dirty="0"/>
              <a:t>and non-periodic signals</a:t>
            </a:r>
          </a:p>
          <a:p>
            <a:r>
              <a:rPr lang="en-US" sz="2800" dirty="0" smtClean="0"/>
              <a:t>Casual </a:t>
            </a:r>
            <a:r>
              <a:rPr lang="en-US" sz="2800" dirty="0"/>
              <a:t>and Non-casual signals</a:t>
            </a:r>
          </a:p>
          <a:p>
            <a:r>
              <a:rPr lang="en-US" sz="2800" dirty="0" smtClean="0"/>
              <a:t>Deterministic </a:t>
            </a:r>
            <a:r>
              <a:rPr lang="en-US" sz="2800" dirty="0"/>
              <a:t>and random signals</a:t>
            </a:r>
          </a:p>
          <a:p>
            <a:r>
              <a:rPr lang="en-US" sz="2800" dirty="0" smtClean="0"/>
              <a:t>Even </a:t>
            </a:r>
            <a:r>
              <a:rPr lang="en-US" sz="2800" dirty="0"/>
              <a:t>and odd signals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Signal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Continuous </a:t>
            </a:r>
            <a:r>
              <a:rPr lang="en-US" b="1" dirty="0"/>
              <a:t>time (CT) and discrete time (DT) signals</a:t>
            </a:r>
          </a:p>
          <a:p>
            <a:r>
              <a:rPr lang="en-US" dirty="0"/>
              <a:t>CT signals take on real or complex values as a function of an </a:t>
            </a:r>
            <a:r>
              <a:rPr lang="en-US" dirty="0" smtClean="0"/>
              <a:t>independent.</a:t>
            </a:r>
            <a:endParaRPr lang="en-US" dirty="0"/>
          </a:p>
          <a:p>
            <a:r>
              <a:rPr lang="en-US" dirty="0"/>
              <a:t>variable that ranges over the real numbers and are denoted as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).</a:t>
            </a:r>
          </a:p>
          <a:p>
            <a:r>
              <a:rPr lang="en-US" dirty="0"/>
              <a:t>DT signals take on real or complex values as a function of an </a:t>
            </a:r>
            <a:r>
              <a:rPr lang="en-US" dirty="0" smtClean="0"/>
              <a:t>independent.</a:t>
            </a:r>
            <a:endParaRPr lang="en-US" dirty="0"/>
          </a:p>
          <a:p>
            <a:r>
              <a:rPr lang="en-US" dirty="0"/>
              <a:t>variable that ranges over the integers and are denoted as 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].</a:t>
            </a:r>
          </a:p>
          <a:p>
            <a:r>
              <a:rPr lang="en-US" dirty="0"/>
              <a:t>Note the subtle use of parentheses and square brackets to distinguish </a:t>
            </a:r>
            <a:r>
              <a:rPr lang="en-US" dirty="0" smtClean="0"/>
              <a:t>between CT </a:t>
            </a:r>
            <a:r>
              <a:rPr lang="en-US" dirty="0"/>
              <a:t>and DT signals.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Continuous </a:t>
            </a:r>
            <a:r>
              <a:rPr lang="en-US" b="1" dirty="0"/>
              <a:t>time (CT) and discrete time (DT) signals</a:t>
            </a:r>
            <a:br>
              <a:rPr lang="en-US" b="1" dirty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741017" cy="301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Analog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Human </a:t>
            </a:r>
            <a:r>
              <a:rPr lang="en-US" sz="2800" dirty="0"/>
              <a:t>Voice – best example</a:t>
            </a:r>
          </a:p>
          <a:p>
            <a:r>
              <a:rPr lang="en-US" sz="2800" dirty="0" smtClean="0"/>
              <a:t>Ear recognizes </a:t>
            </a:r>
            <a:r>
              <a:rPr lang="en-US" sz="2800" dirty="0"/>
              <a:t>sounds 20KHz or less</a:t>
            </a:r>
          </a:p>
          <a:p>
            <a:r>
              <a:rPr lang="pl-PL" sz="2800" dirty="0" smtClean="0"/>
              <a:t>AM </a:t>
            </a:r>
            <a:r>
              <a:rPr lang="pl-PL" sz="2800" dirty="0"/>
              <a:t>Radio – 535KHz to 1605KHz</a:t>
            </a:r>
          </a:p>
          <a:p>
            <a:r>
              <a:rPr lang="pl-PL" sz="2800" dirty="0" smtClean="0"/>
              <a:t>FM </a:t>
            </a:r>
            <a:r>
              <a:rPr lang="pl-PL" sz="2800" dirty="0"/>
              <a:t>Radio – 88MHz to </a:t>
            </a:r>
            <a:r>
              <a:rPr lang="pl-PL" sz="2800" dirty="0" smtClean="0"/>
              <a:t>108MHz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202317"/>
            <a:ext cx="2286000" cy="130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00"/>
            <a:ext cx="2667000" cy="112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5600"/>
            <a:ext cx="1842655" cy="123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67" y="5379210"/>
            <a:ext cx="321468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Represented </a:t>
            </a:r>
            <a:r>
              <a:rPr lang="en-US" sz="2800" dirty="0"/>
              <a:t>by Square Wave</a:t>
            </a:r>
          </a:p>
          <a:p>
            <a:r>
              <a:rPr lang="en-US" sz="2800" dirty="0" smtClean="0"/>
              <a:t>All </a:t>
            </a:r>
            <a:r>
              <a:rPr lang="en-US" sz="2800" dirty="0"/>
              <a:t>data represented by binary values</a:t>
            </a:r>
          </a:p>
          <a:p>
            <a:r>
              <a:rPr lang="en-US" sz="2800" dirty="0" smtClean="0"/>
              <a:t>Single </a:t>
            </a:r>
            <a:r>
              <a:rPr lang="en-US" sz="2800" b="1" i="1" dirty="0"/>
              <a:t>B</a:t>
            </a:r>
            <a:r>
              <a:rPr lang="en-US" sz="2800" dirty="0"/>
              <a:t>inary Dig</a:t>
            </a:r>
            <a:r>
              <a:rPr lang="en-US" sz="2800" b="1" i="1" dirty="0"/>
              <a:t>it </a:t>
            </a:r>
            <a:r>
              <a:rPr lang="en-US" sz="2800" dirty="0"/>
              <a:t>– </a:t>
            </a:r>
            <a:r>
              <a:rPr lang="en-US" sz="2800" b="1" i="1" dirty="0"/>
              <a:t>Bit</a:t>
            </a:r>
          </a:p>
          <a:p>
            <a:r>
              <a:rPr lang="en-US" sz="2800" dirty="0" smtClean="0"/>
              <a:t>Transmission </a:t>
            </a:r>
            <a:r>
              <a:rPr lang="en-US" sz="2800" dirty="0"/>
              <a:t>of contiguous group of bits is a </a:t>
            </a:r>
            <a:r>
              <a:rPr lang="en-US" sz="2800" dirty="0" smtClean="0"/>
              <a:t>bit stream</a:t>
            </a:r>
            <a:endParaRPr lang="en-US" sz="2800" dirty="0"/>
          </a:p>
          <a:p>
            <a:r>
              <a:rPr lang="en-US" sz="2800" dirty="0" smtClean="0"/>
              <a:t>Not </a:t>
            </a:r>
            <a:r>
              <a:rPr lang="en-US" sz="2800" dirty="0"/>
              <a:t>all decimal values can be represented </a:t>
            </a:r>
            <a:r>
              <a:rPr lang="en-US" sz="2800" dirty="0" smtClean="0"/>
              <a:t>by binary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17473"/>
            <a:ext cx="6156614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Analog </a:t>
            </a:r>
            <a:r>
              <a:rPr lang="en-US" b="1" dirty="0"/>
              <a:t>vs.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Analog </a:t>
            </a:r>
            <a:r>
              <a:rPr lang="en-US" b="1" dirty="0"/>
              <a:t>Advantages</a:t>
            </a:r>
          </a:p>
          <a:p>
            <a:r>
              <a:rPr lang="en-US" dirty="0" smtClean="0"/>
              <a:t>Best </a:t>
            </a:r>
            <a:r>
              <a:rPr lang="en-US" dirty="0"/>
              <a:t>suited for audio and video</a:t>
            </a:r>
          </a:p>
          <a:p>
            <a:r>
              <a:rPr lang="en-US" dirty="0" smtClean="0"/>
              <a:t>Consume </a:t>
            </a:r>
            <a:r>
              <a:rPr lang="en-US" dirty="0"/>
              <a:t>less bandwidth</a:t>
            </a:r>
          </a:p>
          <a:p>
            <a:r>
              <a:rPr lang="en-US" dirty="0" smtClean="0"/>
              <a:t>Available </a:t>
            </a:r>
            <a:r>
              <a:rPr lang="en-US" dirty="0"/>
              <a:t>world wide</a:t>
            </a:r>
          </a:p>
          <a:p>
            <a:r>
              <a:rPr lang="en-US" dirty="0" smtClean="0"/>
              <a:t>Less </a:t>
            </a:r>
            <a:r>
              <a:rPr lang="en-US" dirty="0"/>
              <a:t>susceptible to noise</a:t>
            </a:r>
          </a:p>
          <a:p>
            <a:pPr marL="0" indent="0">
              <a:buNone/>
            </a:pPr>
            <a:r>
              <a:rPr lang="en-US" b="1" dirty="0"/>
              <a:t>Digital Advantages</a:t>
            </a:r>
          </a:p>
          <a:p>
            <a:r>
              <a:rPr lang="en-US" dirty="0" smtClean="0"/>
              <a:t>Best </a:t>
            </a:r>
            <a:r>
              <a:rPr lang="en-US" dirty="0"/>
              <a:t>for computer data</a:t>
            </a:r>
          </a:p>
          <a:p>
            <a:r>
              <a:rPr lang="en-US" dirty="0" smtClean="0"/>
              <a:t>Can </a:t>
            </a:r>
            <a:r>
              <a:rPr lang="en-US" dirty="0"/>
              <a:t>be easily compressed</a:t>
            </a:r>
          </a:p>
          <a:p>
            <a:r>
              <a:rPr lang="en-US" dirty="0" smtClean="0"/>
              <a:t>Can </a:t>
            </a:r>
            <a:r>
              <a:rPr lang="en-US" dirty="0"/>
              <a:t>be encrypted</a:t>
            </a:r>
          </a:p>
          <a:p>
            <a:r>
              <a:rPr lang="en-US" dirty="0" smtClean="0"/>
              <a:t>Equipment </a:t>
            </a:r>
            <a:r>
              <a:rPr lang="en-US" dirty="0"/>
              <a:t>is more common and less expensive</a:t>
            </a:r>
          </a:p>
          <a:p>
            <a:r>
              <a:rPr lang="en-US" dirty="0" smtClean="0"/>
              <a:t>Can </a:t>
            </a:r>
            <a:r>
              <a:rPr lang="en-US" dirty="0"/>
              <a:t>provide better clarity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Analog or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Analog </a:t>
            </a:r>
            <a:r>
              <a:rPr lang="en-US" dirty="0"/>
              <a:t>Message: continuous in amplitude and </a:t>
            </a:r>
            <a:r>
              <a:rPr lang="en-US" dirty="0" smtClean="0"/>
              <a:t>over time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– AM, FM for voice sound</a:t>
            </a:r>
          </a:p>
          <a:p>
            <a:pPr marL="400050" lvl="1" indent="0">
              <a:buNone/>
            </a:pPr>
            <a:r>
              <a:rPr lang="da-DK" dirty="0" smtClean="0"/>
              <a:t>– Traditional TV for analog video</a:t>
            </a:r>
          </a:p>
          <a:p>
            <a:pPr marL="400050" lvl="1" indent="0">
              <a:buNone/>
            </a:pPr>
            <a:r>
              <a:rPr lang="en-US" dirty="0" smtClean="0"/>
              <a:t>– First generation cellular phone (analog mode)</a:t>
            </a:r>
          </a:p>
          <a:p>
            <a:pPr marL="400050" lvl="1" indent="0">
              <a:buNone/>
            </a:pPr>
            <a:r>
              <a:rPr lang="en-US" dirty="0" smtClean="0"/>
              <a:t>– Record player</a:t>
            </a:r>
          </a:p>
          <a:p>
            <a:r>
              <a:rPr lang="en-US" dirty="0" smtClean="0"/>
              <a:t>Digital </a:t>
            </a:r>
            <a:r>
              <a:rPr lang="en-US" dirty="0"/>
              <a:t>message: 0 or 1, or discrete value</a:t>
            </a:r>
          </a:p>
          <a:p>
            <a:pPr marL="400050" lvl="1" indent="0">
              <a:buNone/>
            </a:pPr>
            <a:r>
              <a:rPr lang="en-US" dirty="0"/>
              <a:t>– VCD, DVD</a:t>
            </a:r>
          </a:p>
          <a:p>
            <a:pPr marL="400050" lvl="1" indent="0">
              <a:buNone/>
            </a:pPr>
            <a:r>
              <a:rPr lang="en-US" dirty="0"/>
              <a:t>– 2G/3G cellular phone</a:t>
            </a:r>
          </a:p>
          <a:p>
            <a:pPr marL="400050" lvl="1" indent="0">
              <a:buNone/>
            </a:pPr>
            <a:r>
              <a:rPr lang="en-US" dirty="0"/>
              <a:t>– Data on your disk</a:t>
            </a:r>
          </a:p>
          <a:p>
            <a:pPr marL="400050" lvl="1" indent="0">
              <a:buNone/>
            </a:pPr>
            <a:r>
              <a:rPr lang="en-US" dirty="0"/>
              <a:t>– Your grade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A/D and D/A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Analog </a:t>
            </a:r>
            <a:r>
              <a:rPr lang="en-US" sz="2800" dirty="0"/>
              <a:t>to Digital conversion; Digital </a:t>
            </a:r>
            <a:r>
              <a:rPr lang="en-US" sz="2800" dirty="0" smtClean="0"/>
              <a:t>to Analog </a:t>
            </a:r>
            <a:r>
              <a:rPr lang="en-US" sz="2800" dirty="0"/>
              <a:t>conversion</a:t>
            </a:r>
          </a:p>
          <a:p>
            <a:pPr marL="0" indent="0">
              <a:buNone/>
            </a:pPr>
            <a:r>
              <a:rPr lang="en-US" sz="2800" dirty="0" smtClean="0"/>
              <a:t>	– </a:t>
            </a:r>
            <a:r>
              <a:rPr lang="en-US" sz="2800" dirty="0"/>
              <a:t>Gateway from the communication device to </a:t>
            </a:r>
            <a:r>
              <a:rPr lang="en-US" sz="2800" dirty="0" smtClean="0"/>
              <a:t>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the channel</a:t>
            </a:r>
          </a:p>
          <a:p>
            <a:r>
              <a:rPr lang="en-US" sz="2800" dirty="0" err="1" smtClean="0"/>
              <a:t>Nyquist</a:t>
            </a:r>
            <a:r>
              <a:rPr lang="en-US" sz="2800" dirty="0" smtClean="0"/>
              <a:t> </a:t>
            </a:r>
            <a:r>
              <a:rPr lang="en-US" sz="2800" dirty="0"/>
              <a:t>Sampling theorem</a:t>
            </a:r>
          </a:p>
          <a:p>
            <a:pPr marL="0" indent="0">
              <a:buNone/>
            </a:pPr>
            <a:r>
              <a:rPr lang="en-US" sz="2800" dirty="0" smtClean="0"/>
              <a:t>	– </a:t>
            </a:r>
            <a:r>
              <a:rPr lang="en-US" sz="2800" dirty="0"/>
              <a:t>From time domain: If the highest frequency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in the signal </a:t>
            </a:r>
            <a:r>
              <a:rPr lang="en-US" sz="2800" dirty="0"/>
              <a:t>is B Hz, the signal can be  </a:t>
            </a:r>
            <a:r>
              <a:rPr lang="en-US" sz="2800" dirty="0" smtClean="0"/>
              <a:t>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reconstructed from </a:t>
            </a:r>
            <a:r>
              <a:rPr lang="en-US" sz="2800" dirty="0"/>
              <a:t>its samples, taken at a rate </a:t>
            </a:r>
            <a:r>
              <a:rPr lang="en-US" sz="2800" dirty="0" smtClean="0"/>
              <a:t>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not </a:t>
            </a:r>
            <a:r>
              <a:rPr lang="en-US" sz="2800" dirty="0"/>
              <a:t>less than </a:t>
            </a:r>
            <a:r>
              <a:rPr lang="en-US" sz="2800" dirty="0" smtClean="0"/>
              <a:t>2B samples </a:t>
            </a:r>
            <a:r>
              <a:rPr lang="en-US" sz="2800" dirty="0"/>
              <a:t>per second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Part-1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A/D and D/A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– From amplitude domain</a:t>
            </a:r>
          </a:p>
          <a:p>
            <a:pPr marL="400050" lvl="1" indent="0">
              <a:buNone/>
            </a:pPr>
            <a:r>
              <a:rPr lang="fr-FR" dirty="0"/>
              <a:t>– </a:t>
            </a:r>
            <a:r>
              <a:rPr lang="fr-FR" i="1" dirty="0"/>
              <a:t>N </a:t>
            </a:r>
            <a:r>
              <a:rPr lang="fr-FR" dirty="0"/>
              <a:t>bit </a:t>
            </a:r>
            <a:r>
              <a:rPr lang="fr-FR" dirty="0" err="1"/>
              <a:t>quantization</a:t>
            </a:r>
            <a:r>
              <a:rPr lang="fr-FR" dirty="0"/>
              <a:t>, </a:t>
            </a:r>
            <a:r>
              <a:rPr lang="fr-FR" i="1" dirty="0"/>
              <a:t>L </a:t>
            </a:r>
            <a:r>
              <a:rPr lang="fr-FR" dirty="0" err="1"/>
              <a:t>intervals</a:t>
            </a:r>
            <a:r>
              <a:rPr lang="fr-FR" dirty="0"/>
              <a:t> </a:t>
            </a:r>
            <a:r>
              <a:rPr lang="fr-FR" i="1" dirty="0"/>
              <a:t>L</a:t>
            </a:r>
            <a:r>
              <a:rPr lang="fr-FR" dirty="0"/>
              <a:t>=2</a:t>
            </a:r>
            <a:r>
              <a:rPr lang="fr-FR" i="1" dirty="0"/>
              <a:t>N</a:t>
            </a:r>
          </a:p>
          <a:p>
            <a:pPr marL="400050" lvl="1" indent="0">
              <a:buNone/>
            </a:pPr>
            <a:r>
              <a:rPr lang="en-US" dirty="0"/>
              <a:t>– Usually 8 to 16 bits</a:t>
            </a:r>
          </a:p>
          <a:p>
            <a:pPr marL="400050" lvl="1" indent="0">
              <a:buNone/>
            </a:pPr>
            <a:r>
              <a:rPr lang="en-US" dirty="0"/>
              <a:t>– Error </a:t>
            </a:r>
            <a:r>
              <a:rPr lang="en-US" dirty="0" smtClean="0"/>
              <a:t>Performance</a:t>
            </a:r>
            <a:r>
              <a:rPr lang="en-US" dirty="0"/>
              <a:t>: Signal to noise </a:t>
            </a:r>
            <a:r>
              <a:rPr lang="en-US" dirty="0" smtClean="0"/>
              <a:t>ratio</a:t>
            </a:r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260392"/>
            <a:ext cx="4648200" cy="225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vs.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Q. Why do we deal with complex signals?</a:t>
            </a:r>
          </a:p>
          <a:p>
            <a:pPr marL="514350" indent="-514350">
              <a:buAutoNum type="alphaUcPeriod"/>
            </a:pPr>
            <a:r>
              <a:rPr lang="en-US" dirty="0" smtClean="0"/>
              <a:t>They </a:t>
            </a:r>
            <a:r>
              <a:rPr lang="en-US" dirty="0"/>
              <a:t>are often analytically simpler to deal with than </a:t>
            </a:r>
            <a:r>
              <a:rPr lang="en-US" dirty="0" smtClean="0"/>
              <a:t>real signals</a:t>
            </a:r>
            <a:r>
              <a:rPr lang="en-US" dirty="0"/>
              <a:t>, especially in digital communications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2247900" cy="246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26670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086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SIGNAL PROCESSING is the analysis</a:t>
            </a:r>
            <a:r>
              <a:rPr lang="en-US" sz="2800" dirty="0" smtClean="0"/>
              <a:t>, interpretation </a:t>
            </a:r>
            <a:r>
              <a:rPr lang="en-US" sz="2800" dirty="0"/>
              <a:t>and manipulation of </a:t>
            </a:r>
            <a:r>
              <a:rPr lang="en-US" sz="2800" dirty="0" smtClean="0"/>
              <a:t>like sound</a:t>
            </a:r>
            <a:r>
              <a:rPr lang="en-US" sz="2800" dirty="0"/>
              <a:t>, images, </a:t>
            </a:r>
            <a:r>
              <a:rPr lang="en-US" sz="2800" dirty="0" smtClean="0"/>
              <a:t>time-varying measurement </a:t>
            </a:r>
            <a:r>
              <a:rPr lang="en-US" sz="2800" dirty="0"/>
              <a:t>values and sensor </a:t>
            </a:r>
            <a:r>
              <a:rPr lang="en-US" sz="2800" dirty="0" smtClean="0"/>
              <a:t>data etc.</a:t>
            </a:r>
          </a:p>
          <a:p>
            <a:pPr marL="0" indent="0">
              <a:buNone/>
            </a:pPr>
            <a:r>
              <a:rPr lang="en-US" sz="2800" dirty="0"/>
              <a:t>Types of signal processing:</a:t>
            </a:r>
          </a:p>
          <a:p>
            <a:pPr marL="914400" lvl="1" indent="-514350">
              <a:buAutoNum type="arabicPeriod"/>
            </a:pPr>
            <a:r>
              <a:rPr lang="en-US" sz="2400" dirty="0" smtClean="0"/>
              <a:t>Analog </a:t>
            </a:r>
            <a:r>
              <a:rPr lang="en-US" sz="2400" dirty="0"/>
              <a:t>signal </a:t>
            </a:r>
            <a:r>
              <a:rPr lang="en-US" sz="2400" dirty="0" smtClean="0"/>
              <a:t>processing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400" dirty="0" smtClean="0"/>
              <a:t>2. Digital signal processing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2819299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73" y="4724400"/>
            <a:ext cx="2619325" cy="110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48631"/>
            <a:ext cx="57150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DIGITAL: Operating by the use of discrete signal to </a:t>
            </a:r>
            <a:r>
              <a:rPr lang="en-US" sz="2400" dirty="0" smtClean="0"/>
              <a:t>represent data </a:t>
            </a:r>
            <a:r>
              <a:rPr lang="en-US" sz="2400" dirty="0"/>
              <a:t>in the form of </a:t>
            </a:r>
            <a:r>
              <a:rPr lang="en-US" sz="2400" dirty="0" smtClean="0"/>
              <a:t> numbers</a:t>
            </a:r>
            <a:r>
              <a:rPr lang="en-US" sz="2400" dirty="0"/>
              <a:t>.</a:t>
            </a:r>
          </a:p>
          <a:p>
            <a:r>
              <a:rPr lang="en-US" sz="2400" dirty="0"/>
              <a:t>SIGNAL: A parameter (electrical quantity or effect) that can </a:t>
            </a:r>
            <a:r>
              <a:rPr lang="en-US" sz="2400" dirty="0" smtClean="0"/>
              <a:t>be varied </a:t>
            </a:r>
            <a:r>
              <a:rPr lang="en-US" sz="2400" dirty="0"/>
              <a:t>in such a way as to convey information.</a:t>
            </a:r>
          </a:p>
          <a:p>
            <a:r>
              <a:rPr lang="en-US" sz="2400" dirty="0"/>
              <a:t>PROCESSING: a series operation performed according </a:t>
            </a:r>
            <a:r>
              <a:rPr lang="en-US" sz="2400" dirty="0" smtClean="0"/>
              <a:t>to programmed </a:t>
            </a:r>
            <a:r>
              <a:rPr lang="en-US" sz="2400" dirty="0"/>
              <a:t>instructions.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6629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Signal Processing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1753394"/>
            <a:ext cx="74771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and Operation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87992"/>
            <a:ext cx="6400800" cy="286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5018" y="1905000"/>
            <a:ext cx="7488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Digital signal processing consist of </a:t>
            </a:r>
            <a:r>
              <a:rPr lang="en-US" sz="2400" dirty="0" smtClean="0"/>
              <a:t>anti-aliasing filter </a:t>
            </a:r>
            <a:r>
              <a:rPr lang="en-US" sz="2400" dirty="0"/>
              <a:t>,ADC, digital processor, DAC and </a:t>
            </a:r>
            <a:r>
              <a:rPr lang="en-US" sz="2400" dirty="0" smtClean="0"/>
              <a:t>a reconstruction </a:t>
            </a:r>
            <a:r>
              <a:rPr lang="en-US" sz="2400" dirty="0"/>
              <a:t>filter.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uses :</a:t>
            </a:r>
          </a:p>
          <a:p>
            <a:r>
              <a:rPr lang="en-US" sz="2400" dirty="0"/>
              <a:t>Signal separation</a:t>
            </a:r>
          </a:p>
          <a:p>
            <a:r>
              <a:rPr lang="en-US" sz="2400" dirty="0"/>
              <a:t>Signal Restoration</a:t>
            </a:r>
          </a:p>
          <a:p>
            <a:r>
              <a:rPr lang="en-US" sz="2400" dirty="0"/>
              <a:t>Example: an audio recording made with poor equipment </a:t>
            </a:r>
            <a:r>
              <a:rPr lang="en-US" sz="2400" dirty="0" smtClean="0"/>
              <a:t>may be </a:t>
            </a:r>
            <a:r>
              <a:rPr lang="en-US" sz="2400" dirty="0"/>
              <a:t>filtered to get the original sound.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0"/>
            <a:ext cx="4293177" cy="218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929638" cy="544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Filters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78" y="1600200"/>
            <a:ext cx="68338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Signals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Systems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Signal processing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Filters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Accuracy</a:t>
            </a:r>
            <a:endParaRPr lang="en-US" sz="2800" dirty="0"/>
          </a:p>
          <a:p>
            <a:r>
              <a:rPr lang="en-US" sz="2800" dirty="0" smtClean="0"/>
              <a:t>Flexibility</a:t>
            </a:r>
            <a:endParaRPr lang="en-US" sz="2800" dirty="0"/>
          </a:p>
          <a:p>
            <a:r>
              <a:rPr lang="en-US" sz="2800" dirty="0" smtClean="0"/>
              <a:t>Easy </a:t>
            </a:r>
            <a:r>
              <a:rPr lang="en-US" sz="2800" dirty="0"/>
              <a:t>operation</a:t>
            </a:r>
          </a:p>
          <a:p>
            <a:r>
              <a:rPr lang="en-US" sz="2800" dirty="0" smtClean="0"/>
              <a:t>Multiplexing</a:t>
            </a:r>
            <a:endParaRPr lang="en-US" sz="2800" dirty="0"/>
          </a:p>
          <a:p>
            <a:r>
              <a:rPr lang="en-US" sz="2800" dirty="0" smtClean="0"/>
              <a:t>Storage able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Image processing   </a:t>
            </a:r>
            <a:endParaRPr lang="en-US" sz="2400" dirty="0"/>
          </a:p>
          <a:p>
            <a:r>
              <a:rPr lang="en-US" sz="2400" dirty="0" smtClean="0"/>
              <a:t>Consumer </a:t>
            </a:r>
            <a:r>
              <a:rPr lang="en-US" sz="2400" dirty="0"/>
              <a:t>application</a:t>
            </a:r>
          </a:p>
          <a:p>
            <a:r>
              <a:rPr lang="en-US" sz="2400" dirty="0" smtClean="0"/>
              <a:t>Cellular </a:t>
            </a:r>
            <a:r>
              <a:rPr lang="en-US" sz="2400" dirty="0"/>
              <a:t>mobile phones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Communication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Speech and Music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Biomedical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Radar and </a:t>
            </a:r>
            <a:r>
              <a:rPr lang="en-US" sz="2400" dirty="0" smtClean="0"/>
              <a:t>Sonar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467" y="1447800"/>
            <a:ext cx="37433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6" y="3564947"/>
            <a:ext cx="17049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40" y="3622098"/>
            <a:ext cx="18383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2" y="4805358"/>
            <a:ext cx="14763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55130"/>
            <a:ext cx="2209800" cy="153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concepts of signals and </a:t>
            </a:r>
            <a:r>
              <a:rPr lang="en-US" dirty="0" smtClean="0"/>
              <a:t>systems arise </a:t>
            </a:r>
            <a:r>
              <a:rPr lang="en-US" dirty="0"/>
              <a:t>in a wide variety </a:t>
            </a:r>
            <a:r>
              <a:rPr lang="en-US" dirty="0" smtClean="0"/>
              <a:t>of </a:t>
            </a:r>
            <a:r>
              <a:rPr lang="en-US" dirty="0"/>
              <a:t>areas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Communications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ircuit design</a:t>
            </a:r>
            <a:endParaRPr lang="en-US" dirty="0"/>
          </a:p>
          <a:p>
            <a:r>
              <a:rPr lang="en-US" dirty="0" smtClean="0"/>
              <a:t>Biomedical engineering</a:t>
            </a:r>
            <a:endParaRPr lang="en-US" dirty="0"/>
          </a:p>
          <a:p>
            <a:r>
              <a:rPr lang="en-US" dirty="0" smtClean="0"/>
              <a:t>Power systems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peech processing etc</a:t>
            </a:r>
            <a:r>
              <a:rPr lang="en-US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73" y="2355273"/>
            <a:ext cx="1454727" cy="145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7185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Basically it is a physical quantity. It is described as a function </a:t>
            </a:r>
            <a:r>
              <a:rPr lang="en-US" sz="2400" dirty="0" smtClean="0"/>
              <a:t>with </a:t>
            </a:r>
            <a:r>
              <a:rPr lang="en-US" sz="2400" dirty="0"/>
              <a:t>some independent or dependent variables.</a:t>
            </a:r>
          </a:p>
          <a:p>
            <a:r>
              <a:rPr lang="en-US" sz="2400" dirty="0"/>
              <a:t>Signals can be One-dimensional or multidimensional</a:t>
            </a:r>
            <a:r>
              <a:rPr lang="en-US" sz="2400" dirty="0" smtClean="0"/>
              <a:t>.</a:t>
            </a:r>
          </a:p>
          <a:p>
            <a:pPr marL="400050" lvl="1" indent="0">
              <a:buNone/>
            </a:pPr>
            <a:r>
              <a:rPr lang="en-US" sz="2000" dirty="0"/>
              <a:t>• One-dimensional signals: function depends on a </a:t>
            </a:r>
            <a:r>
              <a:rPr lang="en-US" sz="2000" dirty="0" smtClean="0"/>
              <a:t>single variable</a:t>
            </a:r>
            <a:r>
              <a:rPr lang="en-US" sz="2000" dirty="0"/>
              <a:t>, e.g., speech signal</a:t>
            </a:r>
          </a:p>
          <a:p>
            <a:pPr marL="400050" lvl="1" indent="0">
              <a:buNone/>
            </a:pPr>
            <a:r>
              <a:rPr lang="en-US" sz="2000" dirty="0"/>
              <a:t>• Multi-dimensional signals: function depends on two or more variables, e.g., image</a:t>
            </a:r>
          </a:p>
          <a:p>
            <a:r>
              <a:rPr lang="en-US" sz="2400" dirty="0" smtClean="0"/>
              <a:t>Any </a:t>
            </a:r>
            <a:r>
              <a:rPr lang="en-US" sz="2400" dirty="0"/>
              <a:t>physical phenomenon that carries or convey information from one place to other and represents as a function of independent variables such as time, distance, etc.</a:t>
            </a:r>
          </a:p>
          <a:p>
            <a:r>
              <a:rPr lang="en-US" sz="2400" dirty="0" smtClean="0"/>
              <a:t>Signals </a:t>
            </a:r>
            <a:r>
              <a:rPr lang="en-US" sz="2400" dirty="0"/>
              <a:t>are represented mathematically as a function </a:t>
            </a:r>
            <a:r>
              <a:rPr lang="en-US" sz="2400" dirty="0" smtClean="0"/>
              <a:t>of one </a:t>
            </a:r>
            <a:r>
              <a:rPr lang="en-US" sz="2400" dirty="0"/>
              <a:t>or more independent </a:t>
            </a:r>
            <a:r>
              <a:rPr lang="en-US" sz="2400" dirty="0" smtClean="0"/>
              <a:t>variable.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case of one dimension, Signals </a:t>
            </a:r>
            <a:r>
              <a:rPr lang="en-US" sz="2400" dirty="0"/>
              <a:t>involving a single independent variable, generally refer to as a time, t are considered.</a:t>
            </a:r>
          </a:p>
          <a:p>
            <a:r>
              <a:rPr lang="en-US" sz="2400" dirty="0"/>
              <a:t>Although it may not represent time in specific application</a:t>
            </a:r>
          </a:p>
          <a:p>
            <a:r>
              <a:rPr lang="en-US" sz="2400" dirty="0"/>
              <a:t>A signal is a real-valued or scalar-valued function of an independent variable t.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38600"/>
            <a:ext cx="5438774" cy="213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Electrical </a:t>
            </a:r>
            <a:r>
              <a:rPr lang="en-US" sz="2800" dirty="0"/>
              <a:t>signals --- voltages and currents in a circuit</a:t>
            </a:r>
          </a:p>
          <a:p>
            <a:r>
              <a:rPr lang="en-US" sz="2800" dirty="0" smtClean="0"/>
              <a:t>Acoustic </a:t>
            </a:r>
            <a:r>
              <a:rPr lang="en-US" sz="2800" dirty="0"/>
              <a:t>signals --- audio or speech signals (</a:t>
            </a:r>
            <a:r>
              <a:rPr lang="en-US" sz="2800" dirty="0" smtClean="0"/>
              <a:t>analog or </a:t>
            </a:r>
            <a:r>
              <a:rPr lang="en-US" sz="2800" dirty="0"/>
              <a:t>digital)</a:t>
            </a:r>
          </a:p>
          <a:p>
            <a:r>
              <a:rPr lang="en-US" sz="2800" dirty="0" smtClean="0"/>
              <a:t>Video </a:t>
            </a:r>
            <a:r>
              <a:rPr lang="en-US" sz="2800" dirty="0"/>
              <a:t>signals --- intensity variations in an image (e.g</a:t>
            </a:r>
            <a:r>
              <a:rPr lang="en-US" sz="2800" dirty="0" smtClean="0"/>
              <a:t>. a </a:t>
            </a:r>
            <a:r>
              <a:rPr lang="en-US" sz="2800" dirty="0"/>
              <a:t>CAT scan)</a:t>
            </a:r>
          </a:p>
          <a:p>
            <a:r>
              <a:rPr lang="en-US" sz="2800" dirty="0" smtClean="0"/>
              <a:t>Biological </a:t>
            </a:r>
            <a:r>
              <a:rPr lang="en-US" sz="2800" dirty="0"/>
              <a:t>signals --- sequence of bases in a gene</a:t>
            </a:r>
          </a:p>
          <a:p>
            <a:r>
              <a:rPr lang="en-US" sz="2800" dirty="0" smtClean="0"/>
              <a:t>Noise</a:t>
            </a:r>
            <a:r>
              <a:rPr lang="en-US" sz="2800" dirty="0"/>
              <a:t>: unwanted </a:t>
            </a:r>
            <a:r>
              <a:rPr lang="en-US" sz="2800" dirty="0" smtClean="0"/>
              <a:t>signal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Examples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154973"/>
            <a:ext cx="7744229" cy="378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3111" y="1519305"/>
            <a:ext cx="1550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Brain wave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Stock </a:t>
            </a:r>
            <a:r>
              <a:rPr lang="en-US" dirty="0"/>
              <a:t>Market data </a:t>
            </a:r>
            <a:r>
              <a:rPr lang="en-US" dirty="0" smtClean="0"/>
              <a:t>as </a:t>
            </a:r>
            <a:r>
              <a:rPr lang="en-US" dirty="0"/>
              <a:t>signal (time series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410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1000</Words>
  <Application>Microsoft Office PowerPoint</Application>
  <PresentationFormat>On-screen Show (4:3)</PresentationFormat>
  <Paragraphs>200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CSE405: Digital Signal Processing </vt:lpstr>
      <vt:lpstr>Introduction Part-1 </vt:lpstr>
      <vt:lpstr>Lesson Outline</vt:lpstr>
      <vt:lpstr>Introduction</vt:lpstr>
      <vt:lpstr>Signals</vt:lpstr>
      <vt:lpstr>Signals</vt:lpstr>
      <vt:lpstr>Signal Examples</vt:lpstr>
      <vt:lpstr>Signal Examples</vt:lpstr>
      <vt:lpstr>Signal Examples</vt:lpstr>
      <vt:lpstr>Measuring Signals</vt:lpstr>
      <vt:lpstr>Definitions</vt:lpstr>
      <vt:lpstr>Classification of signals</vt:lpstr>
      <vt:lpstr>Signal Basics</vt:lpstr>
      <vt:lpstr> Continuous time (CT) and discrete time (DT) signals </vt:lpstr>
      <vt:lpstr>Analog Signals</vt:lpstr>
      <vt:lpstr>Digital signals</vt:lpstr>
      <vt:lpstr>Analog vs. Digital</vt:lpstr>
      <vt:lpstr>Analog or Digital</vt:lpstr>
      <vt:lpstr>A/D and D/A</vt:lpstr>
      <vt:lpstr>A/D and D/A</vt:lpstr>
      <vt:lpstr>Real vs. Complex</vt:lpstr>
      <vt:lpstr>Signal processing</vt:lpstr>
      <vt:lpstr>PowerPoint Presentation</vt:lpstr>
      <vt:lpstr>Digital Signal processing</vt:lpstr>
      <vt:lpstr>Need of Signal Processing</vt:lpstr>
      <vt:lpstr>Principles and Operation</vt:lpstr>
      <vt:lpstr>Filters</vt:lpstr>
      <vt:lpstr>PowerPoint Presentation</vt:lpstr>
      <vt:lpstr>Digital Filters</vt:lpstr>
      <vt:lpstr>Advantages of DSP</vt:lpstr>
      <vt:lpstr>Applications of DSP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CSE410: Digital Signal Processing</dc:title>
  <dc:creator>Husnul Ajra</dc:creator>
  <cp:lastModifiedBy>Acer</cp:lastModifiedBy>
  <cp:revision>37</cp:revision>
  <dcterms:created xsi:type="dcterms:W3CDTF">2006-08-16T00:00:00Z</dcterms:created>
  <dcterms:modified xsi:type="dcterms:W3CDTF">2020-11-02T19:04:28Z</dcterms:modified>
</cp:coreProperties>
</file>