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varScale="1">
        <p:scale>
          <a:sx n="17" d="100"/>
          <a:sy n="17" d="100"/>
        </p:scale>
        <p:origin x="1404" y="6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501023743559833E-2"/>
          <c:y val="0.13325461848277853"/>
          <c:w val="0.77655612058909318"/>
          <c:h val="0.52061928428468773"/>
        </c:manualLayout>
      </c:layout>
      <c:barChart>
        <c:barDir val="col"/>
        <c:grouping val="clustered"/>
        <c:varyColors val="0"/>
        <c:dLbls>
          <c:showLegendKey val="0"/>
          <c:showVal val="0"/>
          <c:showCatName val="0"/>
          <c:showSerName val="0"/>
          <c:showPercent val="0"/>
          <c:showBubbleSize val="0"/>
        </c:dLbls>
        <c:gapWidth val="219"/>
        <c:overlap val="-27"/>
        <c:axId val="-422290736"/>
        <c:axId val="-422297808"/>
      </c:barChart>
      <c:catAx>
        <c:axId val="-422290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422297808"/>
        <c:crosses val="autoZero"/>
        <c:auto val="1"/>
        <c:lblAlgn val="ctr"/>
        <c:lblOffset val="100"/>
        <c:noMultiLvlLbl val="0"/>
      </c:catAx>
      <c:valAx>
        <c:axId val="-4222978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422290736"/>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smtClean="0"/>
              <a:t>Pie</a:t>
            </a:r>
            <a:r>
              <a:rPr lang="en-US" baseline="0" dirty="0" smtClean="0"/>
              <a:t> </a:t>
            </a:r>
            <a:r>
              <a:rPr lang="en-US" sz="2400" baseline="0" dirty="0" smtClean="0"/>
              <a:t>Chart</a:t>
            </a:r>
            <a:endParaRPr lang="en-US" sz="2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Sheet1!$A$2:$A$6</c:f>
              <c:strCache>
                <c:ptCount val="5"/>
                <c:pt idx="0">
                  <c:v>Saleh</c:v>
                </c:pt>
                <c:pt idx="1">
                  <c:v>Shawon</c:v>
                </c:pt>
                <c:pt idx="2">
                  <c:v>Foiz</c:v>
                </c:pt>
                <c:pt idx="3">
                  <c:v>Neel</c:v>
                </c:pt>
                <c:pt idx="4">
                  <c:v>Sumon</c:v>
                </c:pt>
              </c:strCache>
            </c:strRef>
          </c:cat>
          <c:val>
            <c:numRef>
              <c:f>Sheet1!$B$2:$B$6</c:f>
              <c:numCache>
                <c:formatCode>General</c:formatCode>
                <c:ptCount val="5"/>
                <c:pt idx="0">
                  <c:v>24</c:v>
                </c:pt>
                <c:pt idx="1">
                  <c:v>19</c:v>
                </c:pt>
                <c:pt idx="2">
                  <c:v>19</c:v>
                </c:pt>
                <c:pt idx="3">
                  <c:v>19</c:v>
                </c:pt>
                <c:pt idx="4">
                  <c:v>19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02-Apr-18</a:t>
            </a:fld>
            <a:endParaRPr lang="en-US" dirty="0"/>
          </a:p>
        </p:txBody>
      </p:sp>
      <p:sp>
        <p:nvSpPr>
          <p:cNvPr id="5" name="Footer Placeholder 4">
            <a:extLst>
              <a:ext uri="{FF2B5EF4-FFF2-40B4-BE49-F238E27FC236}">
                <a16:creationId xmlns:a16="http://schemas.microsoft.com/office/drawing/2014/main" xmlns=""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xmlns=""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xmlns=""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xmlns=""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xmlns=""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xmlns=""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xmlns=""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xmlns=""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xmlns=""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xmlns=""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722894" y="-122975"/>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smtClean="0">
                <a:solidFill>
                  <a:schemeClr val="bg1"/>
                </a:solidFill>
                <a:latin typeface="+mn-lt"/>
              </a:rPr>
              <a:t>Sentiment Analysis from Story</a:t>
            </a:r>
          </a:p>
        </p:txBody>
      </p:sp>
      <p:sp>
        <p:nvSpPr>
          <p:cNvPr id="5" name="Text Box 123"/>
          <p:cNvSpPr txBox="1">
            <a:spLocks noChangeArrowheads="1"/>
          </p:cNvSpPr>
          <p:nvPr/>
        </p:nvSpPr>
        <p:spPr bwMode="auto">
          <a:xfrm>
            <a:off x="8168640" y="2209187"/>
            <a:ext cx="27432000" cy="961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bg1"/>
                </a:solidFill>
                <a:latin typeface="+mn-lt"/>
              </a:rPr>
              <a:t>Saleh Ahmed Sifat: 152-15-6124; </a:t>
            </a:r>
            <a:r>
              <a:rPr lang="en-US" sz="4000" dirty="0" err="1" smtClean="0">
                <a:solidFill>
                  <a:schemeClr val="bg1"/>
                </a:solidFill>
                <a:latin typeface="+mn-lt"/>
              </a:rPr>
              <a:t>Shaown</a:t>
            </a:r>
            <a:r>
              <a:rPr lang="en-US" sz="4000" dirty="0" smtClean="0">
                <a:solidFill>
                  <a:schemeClr val="bg1"/>
                </a:solidFill>
                <a:latin typeface="+mn-lt"/>
              </a:rPr>
              <a:t> </a:t>
            </a:r>
            <a:r>
              <a:rPr lang="en-US" sz="4000" dirty="0" err="1" smtClean="0">
                <a:solidFill>
                  <a:schemeClr val="bg1"/>
                </a:solidFill>
                <a:latin typeface="+mn-lt"/>
              </a:rPr>
              <a:t>Banik</a:t>
            </a:r>
            <a:r>
              <a:rPr lang="en-US" sz="4000" dirty="0" smtClean="0">
                <a:solidFill>
                  <a:schemeClr val="bg1"/>
                </a:solidFill>
                <a:latin typeface="+mn-lt"/>
              </a:rPr>
              <a:t>: 152-15-6125; </a:t>
            </a:r>
          </a:p>
          <a:p>
            <a:pPr algn="ctr" eaLnBrk="1" hangingPunct="1"/>
            <a:r>
              <a:rPr lang="en-US" sz="4000" dirty="0" smtClean="0">
                <a:solidFill>
                  <a:schemeClr val="bg1"/>
                </a:solidFill>
                <a:latin typeface="+mn-lt"/>
              </a:rPr>
              <a:t>Neel </a:t>
            </a:r>
            <a:r>
              <a:rPr lang="en-US" sz="4000" dirty="0" err="1" smtClean="0">
                <a:solidFill>
                  <a:schemeClr val="bg1"/>
                </a:solidFill>
                <a:latin typeface="+mn-lt"/>
              </a:rPr>
              <a:t>Ratan</a:t>
            </a:r>
            <a:r>
              <a:rPr lang="en-US" sz="4000" dirty="0" smtClean="0">
                <a:solidFill>
                  <a:schemeClr val="bg1"/>
                </a:solidFill>
                <a:latin typeface="+mn-lt"/>
              </a:rPr>
              <a:t> </a:t>
            </a:r>
            <a:r>
              <a:rPr lang="en-US" sz="4000" dirty="0" err="1" smtClean="0">
                <a:solidFill>
                  <a:schemeClr val="bg1"/>
                </a:solidFill>
                <a:latin typeface="+mn-lt"/>
              </a:rPr>
              <a:t>Nath</a:t>
            </a:r>
            <a:r>
              <a:rPr lang="en-US" sz="4000" dirty="0" smtClean="0">
                <a:solidFill>
                  <a:schemeClr val="bg1"/>
                </a:solidFill>
                <a:latin typeface="+mn-lt"/>
              </a:rPr>
              <a:t>: 152-15-6124; MD. </a:t>
            </a:r>
            <a:r>
              <a:rPr lang="en-US" sz="4000" dirty="0" err="1" smtClean="0">
                <a:solidFill>
                  <a:schemeClr val="bg1"/>
                </a:solidFill>
                <a:latin typeface="+mn-lt"/>
              </a:rPr>
              <a:t>Faiz</a:t>
            </a:r>
            <a:r>
              <a:rPr lang="en-US" sz="4000" dirty="0" smtClean="0">
                <a:solidFill>
                  <a:schemeClr val="bg1"/>
                </a:solidFill>
                <a:latin typeface="+mn-lt"/>
              </a:rPr>
              <a:t> Ahmed: 152-15-505;</a:t>
            </a:r>
          </a:p>
          <a:p>
            <a:pPr algn="ctr" eaLnBrk="1" hangingPunct="1"/>
            <a:r>
              <a:rPr lang="en-US" sz="4000" dirty="0" err="1" smtClean="0">
                <a:solidFill>
                  <a:schemeClr val="bg1"/>
                </a:solidFill>
                <a:latin typeface="+mn-lt"/>
              </a:rPr>
              <a:t>Hassanuzzaman</a:t>
            </a:r>
            <a:r>
              <a:rPr lang="en-US" sz="4000" dirty="0" smtClean="0">
                <a:solidFill>
                  <a:schemeClr val="bg1"/>
                </a:solidFill>
                <a:latin typeface="+mn-lt"/>
              </a:rPr>
              <a:t> </a:t>
            </a:r>
            <a:r>
              <a:rPr lang="en-US" sz="4000" dirty="0" err="1" smtClean="0">
                <a:solidFill>
                  <a:schemeClr val="bg1"/>
                </a:solidFill>
                <a:latin typeface="+mn-lt"/>
              </a:rPr>
              <a:t>Sumon</a:t>
            </a:r>
            <a:r>
              <a:rPr lang="en-US" sz="4000" dirty="0" smtClean="0">
                <a:solidFill>
                  <a:schemeClr val="bg1"/>
                </a:solidFill>
                <a:latin typeface="+mn-lt"/>
              </a:rPr>
              <a:t>: 152-15-6168;</a:t>
            </a:r>
          </a:p>
          <a:p>
            <a:pPr algn="ctr" eaLnBrk="1" hangingPunct="1"/>
            <a:endParaRPr lang="en-US" sz="4000" dirty="0" smtClean="0">
              <a:solidFill>
                <a:schemeClr val="bg1"/>
              </a:solidFill>
              <a:latin typeface="+mn-lt"/>
            </a:endParaRPr>
          </a:p>
          <a:p>
            <a:pPr algn="ctr" eaLnBrk="1" hangingPunct="1"/>
            <a:r>
              <a:rPr lang="en-US" sz="4000" dirty="0" smtClean="0">
                <a:solidFill>
                  <a:schemeClr val="bg1"/>
                </a:solidFill>
                <a:latin typeface="+mn-lt"/>
              </a:rPr>
              <a:t>Department of Computer Science and Engineering (CSE)</a:t>
            </a:r>
            <a:endParaRPr lang="en-US" sz="4000" dirty="0">
              <a:solidFill>
                <a:schemeClr val="bg1"/>
              </a:solidFill>
              <a:latin typeface="+mn-lt"/>
            </a:endParaRPr>
          </a:p>
        </p:txBody>
      </p:sp>
      <p:sp>
        <p:nvSpPr>
          <p:cNvPr id="24" name="TextBox 23"/>
          <p:cNvSpPr txBox="1"/>
          <p:nvPr/>
        </p:nvSpPr>
        <p:spPr>
          <a:xfrm>
            <a:off x="1706881" y="30042050"/>
            <a:ext cx="12923519" cy="1731231"/>
          </a:xfrm>
          <a:prstGeom prst="rect">
            <a:avLst/>
          </a:prstGeom>
          <a:noFill/>
        </p:spPr>
        <p:txBody>
          <a:bodyPr wrap="square" lIns="68568" tIns="34284" rIns="68568" bIns="34284" rtlCol="0">
            <a:spAutoFit/>
          </a:bodyPr>
          <a:lstStyle/>
          <a:p>
            <a:r>
              <a:rPr lang="en-US" sz="3600" b="1" dirty="0" smtClean="0"/>
              <a:t>Ahmed Al Marouf</a:t>
            </a:r>
          </a:p>
          <a:p>
            <a:r>
              <a:rPr lang="en-US" sz="3600" dirty="0" smtClean="0"/>
              <a:t>Lecturer, Department of CSE</a:t>
            </a:r>
          </a:p>
          <a:p>
            <a:r>
              <a:rPr lang="en-US" sz="3600" dirty="0" smtClean="0"/>
              <a:t>Daffodil international University (DIU)</a:t>
            </a:r>
            <a:endParaRPr lang="en-US" sz="3600" dirty="0"/>
          </a:p>
        </p:txBody>
      </p:sp>
      <p:sp>
        <p:nvSpPr>
          <p:cNvPr id="25" name="TextBox 24"/>
          <p:cNvSpPr txBox="1"/>
          <p:nvPr/>
        </p:nvSpPr>
        <p:spPr>
          <a:xfrm>
            <a:off x="1706880" y="29146502"/>
            <a:ext cx="3422451" cy="746346"/>
          </a:xfrm>
          <a:prstGeom prst="rect">
            <a:avLst/>
          </a:prstGeom>
          <a:noFill/>
        </p:spPr>
        <p:txBody>
          <a:bodyPr wrap="none" lIns="68568" tIns="34284" rIns="68568" bIns="34284" rtlCol="0">
            <a:spAutoFit/>
          </a:bodyPr>
          <a:lstStyle/>
          <a:p>
            <a:r>
              <a:rPr lang="en-US" sz="4400" b="1" dirty="0" smtClean="0"/>
              <a:t>Supervised By</a:t>
            </a:r>
            <a:endParaRPr lang="en-US" sz="4400" b="1" dirty="0"/>
          </a:p>
        </p:txBody>
      </p:sp>
      <p:sp>
        <p:nvSpPr>
          <p:cNvPr id="26" name="TextBox 25"/>
          <p:cNvSpPr txBox="1"/>
          <p:nvPr/>
        </p:nvSpPr>
        <p:spPr>
          <a:xfrm>
            <a:off x="21945600" y="30038039"/>
            <a:ext cx="19507200" cy="2108245"/>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https://www.tutorialspoint.com/opennlp/index.htm </a:t>
            </a:r>
          </a:p>
          <a:p>
            <a:pPr marL="342842" indent="-342842">
              <a:buFont typeface="+mj-lt"/>
              <a:buAutoNum type="arabicPeriod"/>
            </a:pPr>
            <a:r>
              <a:rPr lang="en-US" sz="1600" dirty="0"/>
              <a:t>https://opennlp.apache.org/docs/1.8.4/apidocs/opennlp-tools/index.html </a:t>
            </a:r>
          </a:p>
          <a:p>
            <a:pPr marL="342842" indent="-342842">
              <a:buFont typeface="+mj-lt"/>
              <a:buAutoNum type="arabicPeriod"/>
            </a:pPr>
            <a:r>
              <a:rPr lang="en-US" sz="1600" dirty="0"/>
              <a:t>https://en.wikipedia.org/wiki/Apache_OpenNLP </a:t>
            </a:r>
          </a:p>
          <a:p>
            <a:pPr marL="342842" indent="-342842">
              <a:buFont typeface="+mj-lt"/>
              <a:buAutoNum type="arabicPeriod"/>
            </a:pPr>
            <a:r>
              <a:rPr lang="en-US" sz="1600" dirty="0"/>
              <a:t>https://github.com/apache/opennlp </a:t>
            </a:r>
          </a:p>
          <a:p>
            <a:pPr marL="342842" indent="-342842">
              <a:buFont typeface="+mj-lt"/>
              <a:buAutoNum type="arabicPeriod"/>
            </a:pPr>
            <a:r>
              <a:rPr lang="en-US" sz="1600" dirty="0"/>
              <a:t>http://harmeetsingh13.blogspot.com/2013/05/search-noun-adjectives-verbs-from-text.html </a:t>
            </a:r>
          </a:p>
          <a:p>
            <a:pPr marL="342842" indent="-342842">
              <a:buFont typeface="+mj-lt"/>
              <a:buAutoNum type="arabicPeriod"/>
            </a:pPr>
            <a:r>
              <a:rPr lang="en-US" sz="1600" dirty="0"/>
              <a:t>http://opennlp.sourceforge.net/models-1.5/ </a:t>
            </a:r>
          </a:p>
          <a:p>
            <a:pPr marL="342842" indent="-342842">
              <a:buFont typeface="+mj-lt"/>
              <a:buAutoNum type="arabicPeriod"/>
            </a:pPr>
            <a:r>
              <a:rPr lang="en-US" sz="1600" dirty="0"/>
              <a:t> https://www.tutorialkart.com/opennlp/apache-opennlp-tutorial</a:t>
            </a:r>
            <a:r>
              <a:rPr lang="en-US" sz="1600" dirty="0" smtClean="0"/>
              <a:t>/ </a:t>
            </a:r>
            <a:endParaRPr lang="en-US" sz="1600" dirty="0"/>
          </a:p>
          <a:p>
            <a:pPr marL="342842" indent="-342842">
              <a:buFont typeface="+mj-lt"/>
              <a:buAutoNum type="arabicPeriod"/>
            </a:pPr>
            <a:endParaRPr lang="en-US" sz="1600" dirty="0"/>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79082" y="7935034"/>
            <a:ext cx="13167360" cy="212361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latin typeface="Calibri" pitchFamily="34" charset="0"/>
              </a:rPr>
              <a:t>The presentation topic is “Sentiment Analysis from Story”. The main process of the to  analysis and detect the category of the story from the text input.</a:t>
            </a:r>
            <a:endParaRPr lang="en-US" sz="4000" dirty="0">
              <a:latin typeface="Calibri" pitchFamily="34" charset="0"/>
            </a:endParaRP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61920" y="15732127"/>
            <a:ext cx="13167360" cy="458582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latin typeface="Calibri" pitchFamily="34" charset="0"/>
              </a:rPr>
              <a:t>We input a story in our project . The project analysis, summarize and organize the words and bring out the adjectives. After finding the adjectives from the story we match every word with our source file to find out the output.</a:t>
            </a:r>
          </a:p>
          <a:p>
            <a:pPr algn="ctr" eaLnBrk="1" hangingPunct="1"/>
            <a:r>
              <a:rPr lang="en-US" sz="4000" dirty="0" smtClean="0">
                <a:latin typeface="Calibri" pitchFamily="34" charset="0"/>
              </a:rPr>
              <a:t>At the end the program will show us the category of the story. “Is the story a horror story, comedy story or a love story?” This type of decision will be printed </a:t>
            </a:r>
            <a:r>
              <a:rPr lang="en-US" sz="4000" dirty="0" err="1" smtClean="0">
                <a:latin typeface="Calibri" pitchFamily="34" charset="0"/>
              </a:rPr>
              <a:t>ofter</a:t>
            </a:r>
            <a:r>
              <a:rPr lang="en-US" sz="4000" dirty="0" smtClean="0">
                <a:latin typeface="Calibri" pitchFamily="34" charset="0"/>
              </a:rPr>
              <a:t> whole analysis.</a:t>
            </a:r>
            <a:endParaRPr lang="en-US" sz="4000" dirty="0">
              <a:latin typeface="Calibri" pitchFamily="34" charset="0"/>
            </a:endParaRPr>
          </a:p>
        </p:txBody>
      </p:sp>
      <p:sp>
        <p:nvSpPr>
          <p:cNvPr id="33" name="Rectangle 32"/>
          <p:cNvSpPr/>
          <p:nvPr/>
        </p:nvSpPr>
        <p:spPr>
          <a:xfrm>
            <a:off x="146304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13" name="Text Box 192"/>
          <p:cNvSpPr txBox="1">
            <a:spLocks noChangeArrowheads="1"/>
          </p:cNvSpPr>
          <p:nvPr/>
        </p:nvSpPr>
        <p:spPr bwMode="auto">
          <a:xfrm>
            <a:off x="15361920" y="5725297"/>
            <a:ext cx="13167360" cy="643248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latin typeface="+mn-lt"/>
              </a:rPr>
              <a:t>The process of this analysis based on java openNLP. OpenNLP is a open </a:t>
            </a:r>
            <a:r>
              <a:rPr lang="en-US" sz="4000" dirty="0">
                <a:latin typeface="+mn-lt"/>
              </a:rPr>
              <a:t>source </a:t>
            </a:r>
            <a:r>
              <a:rPr lang="en-US" sz="4000" dirty="0" smtClean="0">
                <a:latin typeface="+mn-lt"/>
              </a:rPr>
              <a:t>java </a:t>
            </a:r>
            <a:r>
              <a:rPr lang="en-US" sz="4000" dirty="0">
                <a:latin typeface="+mn-lt"/>
              </a:rPr>
              <a:t>library which is used process Natural Language </a:t>
            </a:r>
            <a:r>
              <a:rPr lang="en-US" sz="4000" dirty="0" smtClean="0">
                <a:latin typeface="+mn-lt"/>
              </a:rPr>
              <a:t>text. Here we use some text processing method of this open java library to find the category of a story.  We need the elements of the text file which is our given story. First we use here sentence segmentation operation. Then we use tokenization with POS finding analysis. We gather the adjectives from the story. After collection we match the result with some of stored word which can detect the category of the story.</a:t>
            </a:r>
            <a:endParaRPr lang="en-US" sz="4000" dirty="0">
              <a:latin typeface="+mn-lt"/>
            </a:endParaRPr>
          </a:p>
        </p:txBody>
      </p:sp>
      <p:sp>
        <p:nvSpPr>
          <p:cNvPr id="34" name="Rectangle 33"/>
          <p:cNvSpPr/>
          <p:nvPr/>
        </p:nvSpPr>
        <p:spPr>
          <a:xfrm>
            <a:off x="1536192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Methods and Materials</a:t>
            </a:r>
          </a:p>
        </p:txBody>
      </p:sp>
      <p:sp>
        <p:nvSpPr>
          <p:cNvPr id="12" name="Text Box 191"/>
          <p:cNvSpPr txBox="1">
            <a:spLocks noChangeArrowheads="1"/>
          </p:cNvSpPr>
          <p:nvPr/>
        </p:nvSpPr>
        <p:spPr bwMode="auto">
          <a:xfrm>
            <a:off x="29446330" y="14312328"/>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latin typeface="Calibri" pitchFamily="34" charset="0"/>
              </a:rPr>
              <a:t>We select here three types of story</a:t>
            </a:r>
            <a:br>
              <a:rPr lang="en-US" sz="4000" dirty="0" smtClean="0">
                <a:latin typeface="Calibri" pitchFamily="34" charset="0"/>
              </a:rPr>
            </a:br>
            <a:r>
              <a:rPr lang="en-US" sz="4000" dirty="0" smtClean="0">
                <a:latin typeface="Calibri" pitchFamily="34" charset="0"/>
              </a:rPr>
              <a:t>1) Horror</a:t>
            </a:r>
          </a:p>
          <a:p>
            <a:pPr algn="ctr" eaLnBrk="1" hangingPunct="1"/>
            <a:r>
              <a:rPr lang="en-US" sz="4000" dirty="0" smtClean="0">
                <a:latin typeface="Calibri" pitchFamily="34" charset="0"/>
              </a:rPr>
              <a:t>   2) Comedy</a:t>
            </a:r>
          </a:p>
          <a:p>
            <a:pPr algn="ctr" eaLnBrk="1" hangingPunct="1"/>
            <a:r>
              <a:rPr lang="en-US" sz="4000" dirty="0" smtClean="0">
                <a:latin typeface="Calibri" pitchFamily="34" charset="0"/>
              </a:rPr>
              <a:t>     3) Romantic</a:t>
            </a:r>
          </a:p>
          <a:p>
            <a:pPr algn="ctr" eaLnBrk="1" hangingPunct="1"/>
            <a:r>
              <a:rPr lang="en-US" sz="4000" dirty="0" smtClean="0">
                <a:latin typeface="Calibri" pitchFamily="34" charset="0"/>
              </a:rPr>
              <a:t>From this we can find the genre of the story by selecting or choosing the adjective of the story. If a story contains horror types adjective more than comedy types adjective. Then the output results show this story is a horror story</a:t>
            </a:r>
            <a:endParaRPr lang="en-US" sz="4000" dirty="0">
              <a:latin typeface="Calibri" pitchFamily="34" charset="0"/>
            </a:endParaRPr>
          </a:p>
        </p:txBody>
      </p:sp>
      <p:sp>
        <p:nvSpPr>
          <p:cNvPr id="35" name="Rectangle 34"/>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466208" y="23377190"/>
            <a:ext cx="13167360" cy="273916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latin typeface="Calibri" pitchFamily="34" charset="0"/>
              </a:rPr>
              <a:t>We Can add more features like as we can add more genre in this. So this will helps us to find any kind of story genre. If we add this types of features we think this will be much helpful and finding story genre will become easier.</a:t>
            </a:r>
          </a:p>
        </p:txBody>
      </p:sp>
      <p:sp>
        <p:nvSpPr>
          <p:cNvPr id="36" name="Rectangle 35"/>
          <p:cNvSpPr/>
          <p:nvPr/>
        </p:nvSpPr>
        <p:spPr>
          <a:xfrm>
            <a:off x="29260800" y="2048256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11" name="Text Box 190"/>
          <p:cNvSpPr txBox="1">
            <a:spLocks noChangeArrowheads="1"/>
          </p:cNvSpPr>
          <p:nvPr/>
        </p:nvSpPr>
        <p:spPr bwMode="auto">
          <a:xfrm>
            <a:off x="1463040" y="14771570"/>
            <a:ext cx="13167360" cy="704803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latin typeface="+mn-lt"/>
              </a:rPr>
              <a:t>In our country many people love books. They read books for passing boring time. Some people love to read books. But when they start reading book, they can not know how the book was and which category book is this. Some people love to read novels, some other love to read action or science fiction. This program also can read book, perhaps story's. But the interesting part of this project is that it can tell us the true category of any book which is written in </a:t>
            </a:r>
            <a:r>
              <a:rPr lang="en-US" sz="4000" dirty="0">
                <a:latin typeface="+mn-lt"/>
              </a:rPr>
              <a:t>E</a:t>
            </a:r>
            <a:r>
              <a:rPr lang="en-US" sz="4000" dirty="0" smtClean="0">
                <a:latin typeface="+mn-lt"/>
              </a:rPr>
              <a:t>nglish. </a:t>
            </a:r>
          </a:p>
          <a:p>
            <a:pPr algn="ctr" eaLnBrk="1" hangingPunct="1"/>
            <a:endParaRPr lang="en-US" sz="4000" dirty="0">
              <a:latin typeface="+mn-lt"/>
            </a:endParaRPr>
          </a:p>
          <a:p>
            <a:pPr algn="ctr" eaLnBrk="1" hangingPunct="1"/>
            <a:r>
              <a:rPr lang="en-US" sz="4000" dirty="0" smtClean="0">
                <a:latin typeface="+mn-lt"/>
              </a:rPr>
              <a:t>In this project we can find the adjective of the story and after passing the adjective we can bring out the decision. </a:t>
            </a:r>
            <a:endParaRPr lang="en-US" sz="4000" dirty="0">
              <a:latin typeface="+mn-lt"/>
            </a:endParaRPr>
          </a:p>
        </p:txBody>
      </p:sp>
      <p:sp>
        <p:nvSpPr>
          <p:cNvPr id="45" name="Rectangle 44"/>
          <p:cNvSpPr/>
          <p:nvPr/>
        </p:nvSpPr>
        <p:spPr>
          <a:xfrm>
            <a:off x="1536192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Results</a:t>
            </a:r>
          </a:p>
        </p:txBody>
      </p:sp>
      <p:sp>
        <p:nvSpPr>
          <p:cNvPr id="51" name="Text Box 180"/>
          <p:cNvSpPr txBox="1">
            <a:spLocks noChangeArrowheads="1"/>
          </p:cNvSpPr>
          <p:nvPr/>
        </p:nvSpPr>
        <p:spPr bwMode="auto">
          <a:xfrm>
            <a:off x="2852063" y="27907831"/>
            <a:ext cx="380980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OpenNLP Program used here</a:t>
            </a:r>
            <a:endParaRPr lang="en-US" sz="2400" dirty="0">
              <a:latin typeface="Calibri" pitchFamily="34" charset="0"/>
            </a:endParaRPr>
          </a:p>
        </p:txBody>
      </p:sp>
      <p:sp>
        <p:nvSpPr>
          <p:cNvPr id="52" name="Text Box 181"/>
          <p:cNvSpPr txBox="1">
            <a:spLocks noChangeArrowheads="1"/>
          </p:cNvSpPr>
          <p:nvPr/>
        </p:nvSpPr>
        <p:spPr bwMode="auto">
          <a:xfrm>
            <a:off x="9024261" y="27907831"/>
            <a:ext cx="328876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Java Language used here</a:t>
            </a:r>
            <a:endParaRPr lang="en-US" sz="2400" dirty="0">
              <a:latin typeface="Calibri" pitchFamily="34" charset="0"/>
            </a:endParaRPr>
          </a:p>
        </p:txBody>
      </p:sp>
      <p:sp>
        <p:nvSpPr>
          <p:cNvPr id="53" name="Text Box 180"/>
          <p:cNvSpPr txBox="1">
            <a:spLocks noChangeArrowheads="1"/>
          </p:cNvSpPr>
          <p:nvPr/>
        </p:nvSpPr>
        <p:spPr bwMode="auto">
          <a:xfrm>
            <a:off x="15361920" y="20662389"/>
            <a:ext cx="2154156" cy="62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600" b="1" dirty="0" smtClean="0">
                <a:latin typeface="Calibri" pitchFamily="34" charset="0"/>
              </a:rPr>
              <a:t>Flow chart</a:t>
            </a:r>
            <a:endParaRPr lang="en-US" sz="3600" dirty="0">
              <a:latin typeface="Calibri" pitchFamily="34" charset="0"/>
            </a:endParaRPr>
          </a:p>
        </p:txBody>
      </p:sp>
      <p:graphicFrame>
        <p:nvGraphicFramePr>
          <p:cNvPr id="7" name="Chart 6">
            <a:extLst>
              <a:ext uri="{FF2B5EF4-FFF2-40B4-BE49-F238E27FC236}">
                <a16:creationId xmlns:a16="http://schemas.microsoft.com/office/drawing/2014/main" xmlns="" id="{24AC25FB-400E-4CEF-951E-E7350303D7BE}"/>
              </a:ext>
            </a:extLst>
          </p:cNvPr>
          <p:cNvGraphicFramePr/>
          <p:nvPr>
            <p:extLst>
              <p:ext uri="{D42A27DB-BD31-4B8C-83A1-F6EECF244321}">
                <p14:modId xmlns:p14="http://schemas.microsoft.com/office/powerpoint/2010/main" val="848582266"/>
              </p:ext>
            </p:extLst>
          </p:nvPr>
        </p:nvGraphicFramePr>
        <p:xfrm>
          <a:off x="29260800" y="4496390"/>
          <a:ext cx="13167360" cy="7176272"/>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880" y="557655"/>
            <a:ext cx="10657205" cy="32727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4876" y="25261571"/>
            <a:ext cx="6604572" cy="254022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2894" y="24893594"/>
            <a:ext cx="5181600" cy="2848812"/>
          </a:xfrm>
          <a:prstGeom prst="rect">
            <a:avLst/>
          </a:prstGeom>
        </p:spPr>
      </p:pic>
      <p:graphicFrame>
        <p:nvGraphicFramePr>
          <p:cNvPr id="18" name="Chart 17"/>
          <p:cNvGraphicFramePr/>
          <p:nvPr>
            <p:extLst>
              <p:ext uri="{D42A27DB-BD31-4B8C-83A1-F6EECF244321}">
                <p14:modId xmlns:p14="http://schemas.microsoft.com/office/powerpoint/2010/main" val="2868349288"/>
              </p:ext>
            </p:extLst>
          </p:nvPr>
        </p:nvGraphicFramePr>
        <p:xfrm>
          <a:off x="30556200" y="4684061"/>
          <a:ext cx="10767460" cy="7141529"/>
        </p:xfrm>
        <a:graphic>
          <a:graphicData uri="http://schemas.openxmlformats.org/drawingml/2006/chart">
            <c:chart xmlns:c="http://schemas.openxmlformats.org/drawingml/2006/chart" xmlns:r="http://schemas.openxmlformats.org/officeDocument/2006/relationships" r:id="rId6"/>
          </a:graphicData>
        </a:graphic>
      </p:graphicFrame>
      <p:sp>
        <p:nvSpPr>
          <p:cNvPr id="21" name="Rectangle 20"/>
          <p:cNvSpPr/>
          <p:nvPr/>
        </p:nvSpPr>
        <p:spPr>
          <a:xfrm>
            <a:off x="15333846" y="21720202"/>
            <a:ext cx="12944249" cy="69155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p:cNvSpPr/>
          <p:nvPr/>
        </p:nvSpPr>
        <p:spPr>
          <a:xfrm>
            <a:off x="19252179" y="22119806"/>
            <a:ext cx="2831669" cy="9673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smtClean="0"/>
              <a:t>Story</a:t>
            </a:r>
            <a:endParaRPr lang="en-US" sz="4800" dirty="0"/>
          </a:p>
        </p:txBody>
      </p:sp>
      <p:sp>
        <p:nvSpPr>
          <p:cNvPr id="23" name="Rectangle 22"/>
          <p:cNvSpPr/>
          <p:nvPr/>
        </p:nvSpPr>
        <p:spPr>
          <a:xfrm>
            <a:off x="23193198" y="22059956"/>
            <a:ext cx="4495800" cy="12354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t>Removing Punctuation mark</a:t>
            </a:r>
            <a:endParaRPr lang="en-US" sz="4000" dirty="0"/>
          </a:p>
        </p:txBody>
      </p:sp>
      <p:sp>
        <p:nvSpPr>
          <p:cNvPr id="28" name="Rectangle 27"/>
          <p:cNvSpPr/>
          <p:nvPr/>
        </p:nvSpPr>
        <p:spPr>
          <a:xfrm>
            <a:off x="15477495" y="21966464"/>
            <a:ext cx="2665334" cy="9743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smtClean="0"/>
              <a:t>Start</a:t>
            </a:r>
            <a:endParaRPr lang="en-US" sz="4400" dirty="0"/>
          </a:p>
        </p:txBody>
      </p:sp>
      <p:sp>
        <p:nvSpPr>
          <p:cNvPr id="43" name="Rectangle 42"/>
          <p:cNvSpPr/>
          <p:nvPr/>
        </p:nvSpPr>
        <p:spPr>
          <a:xfrm>
            <a:off x="22830859" y="24239635"/>
            <a:ext cx="4856939" cy="1240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t>Dividing with 15 segment</a:t>
            </a:r>
            <a:endParaRPr lang="en-US" sz="4000" dirty="0"/>
          </a:p>
        </p:txBody>
      </p:sp>
      <p:sp>
        <p:nvSpPr>
          <p:cNvPr id="30" name="Rectangle 29"/>
          <p:cNvSpPr/>
          <p:nvPr/>
        </p:nvSpPr>
        <p:spPr>
          <a:xfrm>
            <a:off x="16438998" y="24271903"/>
            <a:ext cx="3380440" cy="14072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smtClean="0"/>
              <a:t>Getting Adjectives</a:t>
            </a:r>
            <a:endParaRPr lang="en-US" sz="4400" dirty="0"/>
          </a:p>
        </p:txBody>
      </p:sp>
      <p:sp>
        <p:nvSpPr>
          <p:cNvPr id="37" name="Rectangle 36"/>
          <p:cNvSpPr/>
          <p:nvPr/>
        </p:nvSpPr>
        <p:spPr>
          <a:xfrm>
            <a:off x="16570810" y="26990753"/>
            <a:ext cx="4410705" cy="8110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smtClean="0"/>
              <a:t>Match Adjectives</a:t>
            </a:r>
            <a:endParaRPr lang="en-US" sz="4400" dirty="0"/>
          </a:p>
        </p:txBody>
      </p:sp>
      <p:sp>
        <p:nvSpPr>
          <p:cNvPr id="39" name="Rectangle 38"/>
          <p:cNvSpPr/>
          <p:nvPr/>
        </p:nvSpPr>
        <p:spPr>
          <a:xfrm>
            <a:off x="22784059" y="26974719"/>
            <a:ext cx="3163032" cy="9804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smtClean="0"/>
              <a:t>Output</a:t>
            </a:r>
            <a:endParaRPr lang="en-US" sz="4400" dirty="0"/>
          </a:p>
        </p:txBody>
      </p:sp>
      <p:sp>
        <p:nvSpPr>
          <p:cNvPr id="56" name="Right Arrow 55"/>
          <p:cNvSpPr/>
          <p:nvPr/>
        </p:nvSpPr>
        <p:spPr>
          <a:xfrm>
            <a:off x="18170699" y="22448519"/>
            <a:ext cx="1081480" cy="347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2097783" y="22453644"/>
            <a:ext cx="1095415" cy="416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a:off x="25259328" y="23330506"/>
            <a:ext cx="496272" cy="909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flipH="1">
            <a:off x="19819438" y="24660065"/>
            <a:ext cx="2964622" cy="739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wn Arrow 59"/>
          <p:cNvSpPr/>
          <p:nvPr/>
        </p:nvSpPr>
        <p:spPr>
          <a:xfrm>
            <a:off x="17907000" y="25679133"/>
            <a:ext cx="685800" cy="1311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20981514" y="27190172"/>
            <a:ext cx="1802545" cy="531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3229</TotalTime>
  <Words>511</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Sifat Ahmed</cp:lastModifiedBy>
  <cp:revision>120</cp:revision>
  <cp:lastPrinted>2017-11-03T00:56:36Z</cp:lastPrinted>
  <dcterms:created xsi:type="dcterms:W3CDTF">2013-02-10T21:14:48Z</dcterms:created>
  <dcterms:modified xsi:type="dcterms:W3CDTF">2018-04-02T14:35:46Z</dcterms:modified>
</cp:coreProperties>
</file>