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7"/>
  </p:notesMasterIdLst>
  <p:handoutMasterIdLst>
    <p:handoutMasterId r:id="rId18"/>
  </p:handoutMasterIdLst>
  <p:sldIdLst>
    <p:sldId id="318" r:id="rId2"/>
    <p:sldId id="277" r:id="rId3"/>
    <p:sldId id="324" r:id="rId4"/>
    <p:sldId id="323" r:id="rId5"/>
    <p:sldId id="319" r:id="rId6"/>
    <p:sldId id="320" r:id="rId7"/>
    <p:sldId id="321" r:id="rId8"/>
    <p:sldId id="322" r:id="rId9"/>
    <p:sldId id="325" r:id="rId10"/>
    <p:sldId id="328" r:id="rId11"/>
    <p:sldId id="327" r:id="rId12"/>
    <p:sldId id="278" r:id="rId13"/>
    <p:sldId id="261" r:id="rId14"/>
    <p:sldId id="329" r:id="rId15"/>
    <p:sldId id="330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5F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5153"/>
  </p:normalViewPr>
  <p:slideViewPr>
    <p:cSldViewPr snapToGrid="0" snapToObjects="1">
      <p:cViewPr varScale="1">
        <p:scale>
          <a:sx n="85" d="100"/>
          <a:sy n="85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F265C-9DF2-E8FB-C281-49A9572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8A12-072E-E9DD-75D8-792036B5C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6D79-EFC6-014D-40F3-68F8FB024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9D36-8240-DBBB-128E-9E573BE9A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en-BD" smtClean="0"/>
              <a:t>08/03/2025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Title</a:t>
            </a:r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Jan 202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Level-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 Term-I Section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B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BD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99C6A4-662A-4C47-AB70-4A7A449F40AE}"/>
              </a:ext>
            </a:extLst>
          </p:cNvPr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B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/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‹#›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374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840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4822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704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2ED7D-C8C9-FC45-9D41-2B197068D5F8}"/>
              </a:ext>
            </a:extLst>
          </p:cNvPr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BD" smtClean="0"/>
              <a:pPr/>
              <a:t>‹#›</a:t>
            </a:fld>
            <a:endParaRPr lang="en-BD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EEE </a:t>
            </a:r>
            <a:r>
              <a:rPr lang="en-US" dirty="0" err="1"/>
              <a:t>xyz</a:t>
            </a:r>
            <a:r>
              <a:rPr lang="en-US" dirty="0"/>
              <a:t> (202z) – Final Project Group A.XY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C771EA-A433-43F5-8907-61D487E2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02167"/>
            <a:ext cx="12181561" cy="4499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380FF0-BBB9-4D04-A02E-ABE7946E9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" y="6002043"/>
            <a:ext cx="12171122" cy="8516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A0624B-FEE5-4BB4-A8D4-9A1A1AC7F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71123" cy="13805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b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 402 : Artificial Intelligence &amp; Machine Learning Laboratory</a:t>
            </a:r>
            <a:br>
              <a:rPr lang="en-US" sz="32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2025 Level – 4 Term – 1 Section G1</a:t>
            </a:r>
            <a:br>
              <a:rPr lang="en-US" sz="32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cap="none" dirty="0">
                <a:solidFill>
                  <a:schemeClr val="bg1"/>
                </a:solidFill>
                <a:ea typeface="Calibri"/>
                <a:cs typeface="Calibri"/>
              </a:rPr>
              <a:t>Project Final Presentation </a:t>
            </a:r>
            <a:br>
              <a:rPr lang="en-US" sz="3200" cap="non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07122-47C6-4DDC-85C4-CA79B503057A}"/>
              </a:ext>
            </a:extLst>
          </p:cNvPr>
          <p:cNvSpPr/>
          <p:nvPr/>
        </p:nvSpPr>
        <p:spPr>
          <a:xfrm>
            <a:off x="-10440" y="1380565"/>
            <a:ext cx="12202440" cy="4643367"/>
          </a:xfrm>
          <a:prstGeom prst="rect">
            <a:avLst/>
          </a:prstGeom>
          <a:solidFill>
            <a:schemeClr val="lt1">
              <a:alpha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3D466-06FE-4C79-80DC-B187A69F34A2}"/>
              </a:ext>
            </a:extLst>
          </p:cNvPr>
          <p:cNvSpPr txBox="1"/>
          <p:nvPr/>
        </p:nvSpPr>
        <p:spPr>
          <a:xfrm>
            <a:off x="155762" y="1651342"/>
            <a:ext cx="11880476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 dirty="0"/>
              <a:t>Brain Tumor Detection &amp; Segmentation using Convolutional Neural Network(CNN) from MRI Images </a:t>
            </a:r>
          </a:p>
          <a:p>
            <a:pPr algn="ctr"/>
            <a:r>
              <a:rPr lang="en-US" sz="3600" b="1" dirty="0"/>
              <a:t>By </a:t>
            </a:r>
            <a:endParaRPr lang="en-US" sz="4000" b="1" dirty="0"/>
          </a:p>
          <a:p>
            <a:pPr algn="ctr"/>
            <a:r>
              <a:rPr lang="en-US" sz="3600" b="1" dirty="0"/>
              <a:t>Group 5(G1)</a:t>
            </a:r>
            <a:r>
              <a:rPr lang="en-US" sz="4000" b="1" dirty="0"/>
              <a:t> </a:t>
            </a:r>
          </a:p>
          <a:p>
            <a:pPr algn="ctr"/>
            <a:r>
              <a:rPr lang="en-US" sz="2800" b="1" dirty="0"/>
              <a:t>2006102                  2006117                     2006118</a:t>
            </a:r>
            <a:endParaRPr lang="en-US" sz="2400" b="1" dirty="0"/>
          </a:p>
          <a:p>
            <a:pPr algn="ctr"/>
            <a:r>
              <a:rPr lang="en-US" sz="2800" b="1" dirty="0">
                <a:ea typeface="Calibri"/>
                <a:cs typeface="Calibri"/>
              </a:rPr>
              <a:t>Date: July 30 , 2025</a:t>
            </a:r>
          </a:p>
        </p:txBody>
      </p:sp>
    </p:spTree>
    <p:extLst>
      <p:ext uri="{BB962C8B-B14F-4D97-AF65-F5344CB8AC3E}">
        <p14:creationId xmlns:p14="http://schemas.microsoft.com/office/powerpoint/2010/main" val="230965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7CB61-6382-9ECB-D6E7-C821DC61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F7D0E-01B6-46AF-7B92-0FF903AF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402 (2025) – Project Update Group 5</a:t>
            </a:r>
            <a:endParaRPr lang="en-BD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BFF628DE-7A1D-547D-C479-FF54EA07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5108" y="6056837"/>
            <a:ext cx="5255249" cy="840099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Brain Tumor Classification &amp; Segmentation from MRI images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B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D90E9-0DD5-A009-9064-E946B52AEAE0}"/>
              </a:ext>
            </a:extLst>
          </p:cNvPr>
          <p:cNvSpPr txBox="1"/>
          <p:nvPr/>
        </p:nvSpPr>
        <p:spPr>
          <a:xfrm>
            <a:off x="9459470" y="6470825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2006117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E95AD-C665-A92A-F111-FBC41DA23096}"/>
              </a:ext>
            </a:extLst>
          </p:cNvPr>
          <p:cNvSpPr txBox="1"/>
          <p:nvPr/>
        </p:nvSpPr>
        <p:spPr>
          <a:xfrm>
            <a:off x="640080" y="62992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Conffusion</a:t>
            </a:r>
            <a:r>
              <a:rPr lang="en-US" b="1" i="1" dirty="0"/>
              <a:t> Matrix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A842C-2307-01DD-EC31-8398E55C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86" y="1372931"/>
            <a:ext cx="5678413" cy="477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4D9E-19BA-1580-CEDD-A980BCBA0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7F8C-D229-CF2F-24A3-802E583A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402 (2025) – Project Update Group 5</a:t>
            </a:r>
            <a:endParaRPr lang="en-BD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A1EA3E09-521D-308D-4FA0-06E95AE3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5108" y="6056837"/>
            <a:ext cx="5255249" cy="840099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Brain Tumor Classification &amp; Segmentation from MRI images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B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24025-6D3B-3328-BD11-47ED43FB3AEE}"/>
              </a:ext>
            </a:extLst>
          </p:cNvPr>
          <p:cNvSpPr txBox="1"/>
          <p:nvPr/>
        </p:nvSpPr>
        <p:spPr>
          <a:xfrm>
            <a:off x="9459470" y="6470825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2006117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E1B79-338A-7EB3-0618-61AA589305C7}"/>
              </a:ext>
            </a:extLst>
          </p:cNvPr>
          <p:cNvSpPr txBox="1"/>
          <p:nvPr/>
        </p:nvSpPr>
        <p:spPr>
          <a:xfrm>
            <a:off x="726736" y="698469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Segmentation Results.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BFC1-94E2-DB7F-3B01-3634D3A4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506410"/>
            <a:ext cx="3804316" cy="3963375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94817645-0E2A-B6C0-2567-B0D457E05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160" y="5725835"/>
            <a:ext cx="2354580" cy="368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figshare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EC2C606-FE61-7131-FCBC-17D06B0B7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810" y="5687902"/>
            <a:ext cx="2354580" cy="36893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0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sz="1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brics</a:t>
            </a:r>
            <a:r>
              <a:rPr lang="en-US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F22F99-EE5A-BB71-89AA-43F70314E392}"/>
              </a:ext>
            </a:extLst>
          </p:cNvPr>
          <p:cNvSpPr txBox="1"/>
          <p:nvPr/>
        </p:nvSpPr>
        <p:spPr>
          <a:xfrm>
            <a:off x="6187440" y="698469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dice score for</a:t>
            </a:r>
            <a:r>
              <a:rPr lang="en-US" b="1" dirty="0"/>
              <a:t> 0.7046 </a:t>
            </a:r>
            <a:r>
              <a:rPr lang="en-US" dirty="0"/>
              <a:t>for testing </a:t>
            </a:r>
          </a:p>
          <a:p>
            <a:r>
              <a:rPr lang="en-US" b="1" dirty="0"/>
              <a:t>0.7930</a:t>
            </a:r>
            <a:r>
              <a:rPr lang="en-US" dirty="0"/>
              <a:t> for validation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5E6A23-7EA1-2967-CB0A-320257CD6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74" y="1403818"/>
            <a:ext cx="4061272" cy="428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3"/>
          <p:cNvSpPr txBox="1"/>
          <p:nvPr/>
        </p:nvSpPr>
        <p:spPr>
          <a:xfrm>
            <a:off x="432486" y="696936"/>
            <a:ext cx="6050017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36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IoU</a:t>
            </a:r>
            <a:endParaRPr lang="en-US" sz="3600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92E332-74D3-4712-A542-F0B1AB0D127C}"/>
              </a:ext>
            </a:extLst>
          </p:cNvPr>
          <p:cNvSpPr txBox="1"/>
          <p:nvPr/>
        </p:nvSpPr>
        <p:spPr>
          <a:xfrm>
            <a:off x="9459470" y="6470825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2006117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Date Placeholder 3">
            <a:extLst>
              <a:ext uri="{FF2B5EF4-FFF2-40B4-BE49-F238E27FC236}">
                <a16:creationId xmlns:a16="http://schemas.microsoft.com/office/drawing/2014/main" id="{DB504C62-71BB-4949-A312-A940F735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402 (2025) – Project Update Group 5</a:t>
            </a:r>
            <a:endParaRPr lang="en-BD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4E5EDBC-D032-47C1-924C-4BE16F8A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5108" y="6056837"/>
            <a:ext cx="5255249" cy="840099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Brain Tumor Classification &amp; Segmentation from MRI images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B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84FF9-8D8D-77BA-18B0-955EAD30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4" y="1402080"/>
            <a:ext cx="11763162" cy="1040175"/>
          </a:xfrm>
          <a:prstGeom prst="rect">
            <a:avLst/>
          </a:prstGeom>
        </p:spPr>
      </p:pic>
      <p:sp>
        <p:nvSpPr>
          <p:cNvPr id="6" name="TextBox 63">
            <a:extLst>
              <a:ext uri="{FF2B5EF4-FFF2-40B4-BE49-F238E27FC236}">
                <a16:creationId xmlns:a16="http://schemas.microsoft.com/office/drawing/2014/main" id="{C0F31E60-580E-FA8B-BFF0-E2A874FB42BA}"/>
              </a:ext>
            </a:extLst>
          </p:cNvPr>
          <p:cNvSpPr txBox="1"/>
          <p:nvPr/>
        </p:nvSpPr>
        <p:spPr>
          <a:xfrm>
            <a:off x="343798" y="3245233"/>
            <a:ext cx="6050017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3600" dirty="0" err="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Hausdorff</a:t>
            </a:r>
            <a:r>
              <a:rPr lang="en-US" sz="36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 Distance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54C721-4840-E4B9-56DF-D903717D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12" y="3953340"/>
            <a:ext cx="4161366" cy="14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0619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3"/>
          <p:cNvSpPr txBox="1"/>
          <p:nvPr/>
        </p:nvSpPr>
        <p:spPr>
          <a:xfrm>
            <a:off x="432486" y="696936"/>
            <a:ext cx="6050017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b="1" dirty="0"/>
              <a:t>Over all loss vs Epoch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92E332-74D3-4712-A542-F0B1AB0D127C}"/>
              </a:ext>
            </a:extLst>
          </p:cNvPr>
          <p:cNvSpPr txBox="1"/>
          <p:nvPr/>
        </p:nvSpPr>
        <p:spPr>
          <a:xfrm>
            <a:off x="9459470" y="6470825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2006117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04D25C01-6187-4C47-B207-E26C2B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402 (2025) – Project Update Group 5</a:t>
            </a:r>
            <a:endParaRPr lang="en-BD" dirty="0"/>
          </a:p>
        </p:txBody>
      </p:sp>
      <p:sp>
        <p:nvSpPr>
          <p:cNvPr id="75" name="Footer Placeholder 6">
            <a:extLst>
              <a:ext uri="{FF2B5EF4-FFF2-40B4-BE49-F238E27FC236}">
                <a16:creationId xmlns:a16="http://schemas.microsoft.com/office/drawing/2014/main" id="{386EFCF3-AFF2-4513-8C4B-7C34D0B6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5108" y="6056837"/>
            <a:ext cx="5255249" cy="840099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Brain Tumor Classification &amp; Segmentation from MRI images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B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CFD482-7FF3-C5E7-5BA0-76F1FE7A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21" y="1049819"/>
            <a:ext cx="7715168" cy="4609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44D3-AD13-25D3-A31C-B1809F42F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3">
            <a:extLst>
              <a:ext uri="{FF2B5EF4-FFF2-40B4-BE49-F238E27FC236}">
                <a16:creationId xmlns:a16="http://schemas.microsoft.com/office/drawing/2014/main" id="{177FA7CC-BB36-FABE-2C9E-F2B3EC08B6CB}"/>
              </a:ext>
            </a:extLst>
          </p:cNvPr>
          <p:cNvSpPr txBox="1"/>
          <p:nvPr/>
        </p:nvSpPr>
        <p:spPr>
          <a:xfrm>
            <a:off x="432486" y="696936"/>
            <a:ext cx="6050017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36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Comparison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94FF33-C8C3-A70C-0F29-C2DB958AD9B3}"/>
              </a:ext>
            </a:extLst>
          </p:cNvPr>
          <p:cNvSpPr txBox="1"/>
          <p:nvPr/>
        </p:nvSpPr>
        <p:spPr>
          <a:xfrm>
            <a:off x="9459470" y="6470825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2006117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Date Placeholder 3">
            <a:extLst>
              <a:ext uri="{FF2B5EF4-FFF2-40B4-BE49-F238E27FC236}">
                <a16:creationId xmlns:a16="http://schemas.microsoft.com/office/drawing/2014/main" id="{FC1CCDAD-0539-34A1-9039-F8CF8A14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402 (2025) – Project Update Group 5</a:t>
            </a:r>
            <a:endParaRPr lang="en-BD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59356A90-B3D0-6B61-51E9-91FC2A89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5108" y="6056837"/>
            <a:ext cx="5255249" cy="840099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Brain Tumor Classification &amp; Segmentation from MRI images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B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3D9F9-3298-48F1-A656-85E8D521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480865"/>
            <a:ext cx="810690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1983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84D0A-B3B3-F1BF-9FD6-68E61FFD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3">
            <a:extLst>
              <a:ext uri="{FF2B5EF4-FFF2-40B4-BE49-F238E27FC236}">
                <a16:creationId xmlns:a16="http://schemas.microsoft.com/office/drawing/2014/main" id="{30CA47C6-932B-C4D0-1D29-84923CE899C5}"/>
              </a:ext>
            </a:extLst>
          </p:cNvPr>
          <p:cNvSpPr txBox="1"/>
          <p:nvPr/>
        </p:nvSpPr>
        <p:spPr>
          <a:xfrm>
            <a:off x="432486" y="696936"/>
            <a:ext cx="6050017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36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References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C1E0A1-437E-8EB0-33BF-C6E7D0092C33}"/>
              </a:ext>
            </a:extLst>
          </p:cNvPr>
          <p:cNvSpPr txBox="1"/>
          <p:nvPr/>
        </p:nvSpPr>
        <p:spPr>
          <a:xfrm>
            <a:off x="9459470" y="6470825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2006117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88" name="Date Placeholder 3">
            <a:extLst>
              <a:ext uri="{FF2B5EF4-FFF2-40B4-BE49-F238E27FC236}">
                <a16:creationId xmlns:a16="http://schemas.microsoft.com/office/drawing/2014/main" id="{243A7373-64C7-E02B-2BEA-D8133C88FB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3968064" cy="394119"/>
          </a:xfrm>
        </p:spPr>
        <p:txBody>
          <a:bodyPr/>
          <a:lstStyle/>
          <a:p>
            <a:r>
              <a:rPr lang="en-US" dirty="0"/>
              <a:t>EEE 402 (2025) – Project Update Group 5</a:t>
            </a:r>
            <a:endParaRPr lang="en-BD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244A91C6-35FC-043D-E37D-EABD7DD2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5108" y="6056837"/>
            <a:ext cx="5255249" cy="840099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Brain Tumor Classification &amp; Segmentation from MRI images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B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99C64-951E-0D39-9D66-03D51A1EDF27}"/>
              </a:ext>
            </a:extLst>
          </p:cNvPr>
          <p:cNvSpPr txBox="1"/>
          <p:nvPr/>
        </p:nvSpPr>
        <p:spPr>
          <a:xfrm rot="10800000" flipV="1">
            <a:off x="418438" y="1641873"/>
            <a:ext cx="9011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/>
              <a:t>Lv</a:t>
            </a:r>
            <a:r>
              <a:rPr lang="en-US" b="1" dirty="0"/>
              <a:t>, C., Shu, X.-J., Liang, Q., Qiu, J., Xiong, Z.-C., Ye, J.-B., Li, S.-B., Liu, C.-Q., Niu, J.-Z., Chen, S.-B. &amp; Rao, H. (2025).</a:t>
            </a:r>
            <a:r>
              <a:rPr lang="en-US" dirty="0"/>
              <a:t> </a:t>
            </a:r>
            <a:r>
              <a:rPr lang="en-US" i="1" dirty="0" err="1"/>
              <a:t>BrainTumNet</a:t>
            </a:r>
            <a:r>
              <a:rPr lang="en-US" i="1" dirty="0"/>
              <a:t>: multi-task deep learning framework for brain tumor segmentation and classification using adaptive masked transformers</a:t>
            </a:r>
            <a:r>
              <a:rPr lang="en-US" dirty="0"/>
              <a:t>. </a:t>
            </a:r>
            <a:r>
              <a:rPr lang="en-US" b="1" dirty="0"/>
              <a:t>Frontiers in Oncology</a:t>
            </a:r>
            <a:r>
              <a:rPr lang="en-US" dirty="0"/>
              <a:t>, 15: 1585891. https://doi.org/10.3389/fonc.2025.1585891 </a:t>
            </a:r>
          </a:p>
          <a:p>
            <a:pPr marL="342900" indent="-342900">
              <a:buAutoNum type="arabicPeriod"/>
            </a:pPr>
            <a:r>
              <a:rPr lang="en-US" b="1" dirty="0"/>
              <a:t>S. Rajaraman and G. </a:t>
            </a:r>
            <a:r>
              <a:rPr lang="en-US" b="1" dirty="0" err="1"/>
              <a:t>Thoma</a:t>
            </a:r>
            <a:r>
              <a:rPr lang="en-US" dirty="0"/>
              <a:t>, “</a:t>
            </a:r>
            <a:r>
              <a:rPr lang="en-US" b="1" dirty="0" err="1"/>
              <a:t>BrainTumNet</a:t>
            </a:r>
            <a:r>
              <a:rPr lang="en-US" b="1" dirty="0"/>
              <a:t>: Multi-task Deep Learning Framework for Brain Tumor Segmentation and Classification Using Adaptive Masked Transformers</a:t>
            </a:r>
            <a:r>
              <a:rPr lang="en-US" dirty="0"/>
              <a:t>,” in </a:t>
            </a:r>
            <a:r>
              <a:rPr lang="en-US" i="1" dirty="0"/>
              <a:t>IEEE Transactions on Artificial Intelligence</a:t>
            </a:r>
            <a:r>
              <a:rPr lang="en-US" dirty="0"/>
              <a:t>, vol. </a:t>
            </a:r>
            <a:r>
              <a:rPr lang="en-US" b="1" dirty="0"/>
              <a:t>5</a:t>
            </a:r>
            <a:r>
              <a:rPr lang="en-US" dirty="0"/>
              <a:t>, no. </a:t>
            </a:r>
            <a:r>
              <a:rPr lang="en-US" b="1" dirty="0"/>
              <a:t>1</a:t>
            </a:r>
            <a:r>
              <a:rPr lang="en-US" dirty="0"/>
              <a:t>, pp. </a:t>
            </a:r>
            <a:r>
              <a:rPr lang="en-US" b="1" dirty="0"/>
              <a:t>72–81</a:t>
            </a:r>
            <a:r>
              <a:rPr lang="en-US" dirty="0"/>
              <a:t>, Feb. 2024, </a:t>
            </a:r>
            <a:r>
              <a:rPr lang="en-US" dirty="0" err="1"/>
              <a:t>doi</a:t>
            </a:r>
            <a:r>
              <a:rPr lang="en-US" dirty="0"/>
              <a:t>: 10.1109/TAI.2023.3330354.</a:t>
            </a:r>
          </a:p>
        </p:txBody>
      </p:sp>
    </p:spTree>
    <p:extLst>
      <p:ext uri="{BB962C8B-B14F-4D97-AF65-F5344CB8AC3E}">
        <p14:creationId xmlns:p14="http://schemas.microsoft.com/office/powerpoint/2010/main" val="21373758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6C67-094C-435B-8C65-C8F45636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and 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2AF3-E555-4853-A09F-47FF328F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402 (2025) – Project Update Group 5</a:t>
            </a:r>
            <a:endParaRPr lang="en-BD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222BAFA8-6478-46CF-AB01-3D1A2EF4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5108" y="6056837"/>
            <a:ext cx="5255249" cy="840099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Brain Tumor Classification &amp; Segmentation from MRI images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B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85779-E888-476F-9591-54E026386D5A}"/>
              </a:ext>
            </a:extLst>
          </p:cNvPr>
          <p:cNvSpPr txBox="1"/>
          <p:nvPr/>
        </p:nvSpPr>
        <p:spPr>
          <a:xfrm>
            <a:off x="9459470" y="6470825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2006117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136B0-499B-4888-8314-6B0EB949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903" y="1493838"/>
            <a:ext cx="7346193" cy="4541837"/>
          </a:xfrm>
        </p:spPr>
      </p:pic>
    </p:spTree>
    <p:extLst>
      <p:ext uri="{BB962C8B-B14F-4D97-AF65-F5344CB8AC3E}">
        <p14:creationId xmlns:p14="http://schemas.microsoft.com/office/powerpoint/2010/main" val="103111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662C-76D1-46A6-8208-571CD3D7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632CF6-6BEC-4273-847F-DDFB98343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723601"/>
            <a:ext cx="10058400" cy="408231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AC1C5-C2C5-4645-93F9-21B274A3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1FA2-8D4B-4D24-BB30-66111092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9DCC-691C-4265-A0D9-0DC51CF41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207354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488EBB-B4DB-430D-B8A6-CAC49CA70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718" y="743214"/>
            <a:ext cx="7043457" cy="56930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4976F-4999-41A7-A083-CE363079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37E74-EFF2-4E17-A643-C1556080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2F55-4BD8-4539-9DA1-1B5ED7BF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4</a:t>
            </a:fld>
            <a:endParaRPr lang="en-B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6E540-7BC2-486D-B794-886DBDBC4F79}"/>
              </a:ext>
            </a:extLst>
          </p:cNvPr>
          <p:cNvSpPr txBox="1"/>
          <p:nvPr/>
        </p:nvSpPr>
        <p:spPr>
          <a:xfrm>
            <a:off x="386767" y="394447"/>
            <a:ext cx="3736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66513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3847-C4E5-40DA-9060-DD4A0BEB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3F3A00-9231-43E3-9F1D-35E73F38B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0376" y="1051955"/>
            <a:ext cx="4841935" cy="498372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1CE9-821F-4D62-9CFC-CDEDC651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16CB-2D5E-4DDE-8EBE-032A6F30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70C8-CB52-451C-808A-3158C317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5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0316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915A4-9521-425B-8D60-30D62ABF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8AA-FD9E-4469-B372-86ABA3F3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Shape: </a:t>
            </a:r>
            <a:r>
              <a:rPr lang="en-US" b="1" dirty="0"/>
              <a:t>(256 × 256 × 1)</a:t>
            </a:r>
            <a:r>
              <a:rPr lang="en-US" dirty="0"/>
              <a:t> (single‐channel MRI slice)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Segmentation head</a:t>
            </a:r>
            <a:r>
              <a:rPr lang="en-US" dirty="0"/>
              <a:t> → </a:t>
            </a:r>
            <a:r>
              <a:rPr lang="en-US" b="1" dirty="0"/>
              <a:t>(256 × 256 × 1)</a:t>
            </a:r>
            <a:r>
              <a:rPr lang="en-US" dirty="0"/>
              <a:t> binary mask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Classification head</a:t>
            </a:r>
            <a:r>
              <a:rPr lang="en-US" dirty="0"/>
              <a:t> → </a:t>
            </a:r>
            <a:r>
              <a:rPr lang="en-US" b="1" dirty="0"/>
              <a:t>(3,)</a:t>
            </a:r>
            <a:r>
              <a:rPr lang="en-US" dirty="0"/>
              <a:t> one‐hot vector over {glioma, meningioma, pituitary}</a:t>
            </a:r>
          </a:p>
          <a:p>
            <a:r>
              <a:rPr lang="en-US" dirty="0"/>
              <a:t>Shared Encoder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3891-89A0-46BC-B4D8-C985745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C2EEC-B868-47AB-AF07-E5E6AD80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7803-B498-40D0-A5A2-3D469A06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6</a:t>
            </a:fld>
            <a:endParaRPr lang="en-B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73EAA1-0637-46FF-A13A-F729DEFD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29" y="4084501"/>
            <a:ext cx="5624988" cy="2110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699AE-7076-4808-81C9-C20D4EC0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531" y="3503417"/>
            <a:ext cx="2088441" cy="289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0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3BC0B-4011-4E2F-AD99-8505BE21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CBAM Module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We squeeze spatial dims via </a:t>
            </a:r>
            <a:r>
              <a:rPr lang="en-US" sz="1800" b="1" dirty="0"/>
              <a:t>avg</a:t>
            </a:r>
            <a:r>
              <a:rPr lang="en-US" sz="1800" dirty="0"/>
              <a:t> &amp; </a:t>
            </a:r>
            <a:r>
              <a:rPr lang="en-US" sz="1800" b="1" dirty="0"/>
              <a:t>max</a:t>
            </a:r>
            <a:r>
              <a:rPr lang="en-US" sz="1800" dirty="0"/>
              <a:t> pooling → two 256-d vectors.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 tiny MLP (256→32→256) learns which channels to emphasize/suppress.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Sigmoid gate per channel → broadcast multiply → refined </a:t>
            </a:r>
            <a:r>
              <a:rPr lang="en-US" sz="1800" b="1" dirty="0"/>
              <a:t>(32×32×256)</a:t>
            </a:r>
            <a:r>
              <a:rPr lang="en-US" sz="1800" dirty="0"/>
              <a:t> feature map.</a:t>
            </a:r>
          </a:p>
          <a:p>
            <a:r>
              <a:rPr lang="en-US" dirty="0"/>
              <a:t>Decoder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231E-9937-4C23-997D-07E768BF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A713-F009-4908-B9FD-D2853164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89D27-6FE5-4461-BF85-5D3A20A8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7</a:t>
            </a:fld>
            <a:endParaRPr lang="en-B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D125C9-BF75-4559-A924-9CFD1BAF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30" y="3886115"/>
            <a:ext cx="7488954" cy="2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0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71A6-9E09-4A86-BE5A-5DE58FABF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Head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7A85-AA50-4744-B47E-63A3DED8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18BA-A211-471C-9AE3-B68FBA6A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FEFB2-6679-4C9F-A35E-B721F7F7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8</a:t>
            </a:fld>
            <a:endParaRPr lang="en-B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CC57E5-3F40-4536-A0A9-3787FAF4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04941"/>
            <a:ext cx="6363588" cy="1019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DC076B-0B99-4110-8A81-1E5A99185E75}"/>
              </a:ext>
            </a:extLst>
          </p:cNvPr>
          <p:cNvSpPr txBox="1"/>
          <p:nvPr/>
        </p:nvSpPr>
        <p:spPr>
          <a:xfrm>
            <a:off x="1334388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Multi‐Task Loss &amp;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3F2C0-1BFC-43C4-89C5-E4BADED264B8}"/>
              </a:ext>
            </a:extLst>
          </p:cNvPr>
          <p:cNvSpPr txBox="1"/>
          <p:nvPr/>
        </p:nvSpPr>
        <p:spPr>
          <a:xfrm>
            <a:off x="1927412" y="4034118"/>
            <a:ext cx="4025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Categorical </a:t>
            </a:r>
            <a:r>
              <a:rPr lang="en-US" dirty="0" err="1"/>
              <a:t>crossentropy</a:t>
            </a:r>
            <a:r>
              <a:rPr lang="en-US" dirty="0"/>
              <a:t> for Classification Loss</a:t>
            </a:r>
          </a:p>
          <a:p>
            <a:endParaRPr lang="en-US" dirty="0"/>
          </a:p>
          <a:p>
            <a:r>
              <a:rPr lang="en-US" dirty="0"/>
              <a:t>We used Binary cross entropy and Dice coefficient loss both for segmentation loss</a:t>
            </a:r>
          </a:p>
        </p:txBody>
      </p:sp>
    </p:spTree>
    <p:extLst>
      <p:ext uri="{BB962C8B-B14F-4D97-AF65-F5344CB8AC3E}">
        <p14:creationId xmlns:p14="http://schemas.microsoft.com/office/powerpoint/2010/main" val="340273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2AF3-E555-4853-A09F-47FF328F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402 (2025) – Project Update Group 5</a:t>
            </a:r>
            <a:endParaRPr lang="en-BD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222BAFA8-6478-46CF-AB01-3D1A2EF4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75108" y="6056837"/>
            <a:ext cx="5255249" cy="840099"/>
          </a:xfrm>
        </p:spPr>
        <p:txBody>
          <a:bodyPr/>
          <a:lstStyle/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100" b="0" i="0" u="none" strike="noStrike" baseline="0" dirty="0">
                <a:latin typeface="Times New Roman" panose="02020603050405020304" pitchFamily="18" charset="0"/>
              </a:rPr>
              <a:t>Brain Tumor Classification &amp; Segmentation from MRI images</a:t>
            </a:r>
            <a:r>
              <a:rPr lang="en-US" sz="11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  <a:p>
            <a:endParaRPr lang="en-B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85779-E888-476F-9591-54E026386D5A}"/>
              </a:ext>
            </a:extLst>
          </p:cNvPr>
          <p:cNvSpPr txBox="1"/>
          <p:nvPr/>
        </p:nvSpPr>
        <p:spPr>
          <a:xfrm>
            <a:off x="9459470" y="6470825"/>
            <a:ext cx="21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2006117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3E522F-A520-06AE-64FD-9379BA1C740C}"/>
              </a:ext>
            </a:extLst>
          </p:cNvPr>
          <p:cNvSpPr txBox="1"/>
          <p:nvPr/>
        </p:nvSpPr>
        <p:spPr>
          <a:xfrm>
            <a:off x="678356" y="493059"/>
            <a:ext cx="1476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Result</a:t>
            </a:r>
          </a:p>
          <a:p>
            <a:endParaRPr lang="en-US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4526BE-A3D1-D60A-9BBD-D1E09FD9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35" y="1404998"/>
            <a:ext cx="8537699" cy="18473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9ADB98-B399-40C2-894B-ABD7A4383132}"/>
              </a:ext>
            </a:extLst>
          </p:cNvPr>
          <p:cNvSpPr txBox="1"/>
          <p:nvPr/>
        </p:nvSpPr>
        <p:spPr>
          <a:xfrm>
            <a:off x="773354" y="1265229"/>
            <a:ext cx="2443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D968DE-BBAA-7D55-787F-49D935979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996" y="3196504"/>
            <a:ext cx="3390563" cy="32419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DBD8DE-F313-75DD-0DA1-565ADA848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871" y="3252336"/>
            <a:ext cx="3390563" cy="308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8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702</TotalTime>
  <Words>677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Narrow</vt:lpstr>
      <vt:lpstr>Calibri</vt:lpstr>
      <vt:lpstr>Century Gothic</vt:lpstr>
      <vt:lpstr>Garamond</vt:lpstr>
      <vt:lpstr>Roboto Bold</vt:lpstr>
      <vt:lpstr>Times New Roman</vt:lpstr>
      <vt:lpstr>Savon</vt:lpstr>
      <vt:lpstr> EEE 402 : Artificial Intelligence &amp; Machine Learning Laboratory January 2025 Level – 4 Term – 1 Section G1 Project Final Presentation  </vt:lpstr>
      <vt:lpstr>Introduction and workflow</vt:lpstr>
      <vt:lpstr>Dataset</vt:lpstr>
      <vt:lpstr>PowerPoint Presentation</vt:lpstr>
      <vt:lpstr>Model Architecture</vt:lpstr>
      <vt:lpstr>Model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2006117 - Shahriar Rashid Khan Sifat</cp:lastModifiedBy>
  <cp:revision>55</cp:revision>
  <cp:lastPrinted>2023-06-08T10:53:35Z</cp:lastPrinted>
  <dcterms:created xsi:type="dcterms:W3CDTF">2021-07-11T09:27:00Z</dcterms:created>
  <dcterms:modified xsi:type="dcterms:W3CDTF">2025-08-03T07:42:35Z</dcterms:modified>
</cp:coreProperties>
</file>