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62" r:id="rId4"/>
    <p:sldId id="263" r:id="rId5"/>
    <p:sldId id="275" r:id="rId7"/>
    <p:sldId id="272" r:id="rId8"/>
    <p:sldId id="266" r:id="rId9"/>
    <p:sldId id="267" r:id="rId10"/>
    <p:sldId id="268" r:id="rId11"/>
    <p:sldId id="271" r:id="rId12"/>
    <p:sldId id="270" r:id="rId13"/>
    <p:sldId id="269" r:id="rId14"/>
    <p:sldId id="274" r:id="rId15"/>
    <p:sldId id="259" r:id="rId16"/>
    <p:sldId id="257" r:id="rId17"/>
    <p:sldId id="258"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A9A-622F-46B7-AC95-C2C91859C42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DC271-3380-40C7-88EB-25F882E77B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ADC271-3380-40C7-88EB-25F882E77BE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4" y="624110"/>
            <a:ext cx="9933388" cy="5841084"/>
          </a:xfrm>
        </p:spPr>
        <p:txBody>
          <a:bodyPr>
            <a:normAutofit/>
          </a:bodyPr>
          <a:lstStyle/>
          <a:p>
            <a:r>
              <a:rPr lang="en-US" sz="6600" b="1" dirty="0" smtClean="0">
                <a:solidFill>
                  <a:schemeClr val="accent1"/>
                </a:solidFill>
              </a:rPr>
              <a:t>         </a:t>
            </a:r>
            <a:br>
              <a:rPr lang="en-US" sz="6600" b="1" dirty="0" smtClean="0">
                <a:solidFill>
                  <a:schemeClr val="accent1"/>
                </a:solidFill>
              </a:rPr>
            </a:br>
            <a:r>
              <a:rPr lang="en-US" sz="6600" b="1" dirty="0">
                <a:solidFill>
                  <a:schemeClr val="accent1"/>
                </a:solidFill>
              </a:rPr>
              <a:t> </a:t>
            </a:r>
            <a:r>
              <a:rPr lang="en-US" sz="6600" b="1" dirty="0" smtClean="0">
                <a:solidFill>
                  <a:schemeClr val="accent1"/>
                </a:solidFill>
              </a:rPr>
              <a:t>       </a:t>
            </a:r>
            <a:r>
              <a:rPr lang="en-US" sz="9600" b="1" dirty="0" smtClean="0">
                <a:solidFill>
                  <a:schemeClr val="accent1"/>
                </a:solidFill>
              </a:rPr>
              <a:t>Welcome </a:t>
            </a:r>
            <a:br>
              <a:rPr lang="en-US" sz="9600" b="1" dirty="0" smtClean="0">
                <a:solidFill>
                  <a:schemeClr val="accent1"/>
                </a:solidFill>
              </a:rPr>
            </a:br>
            <a:r>
              <a:rPr lang="en-US" sz="9600" b="1" dirty="0">
                <a:solidFill>
                  <a:schemeClr val="accent1"/>
                </a:solidFill>
              </a:rPr>
              <a:t> </a:t>
            </a:r>
            <a:r>
              <a:rPr lang="en-US" sz="9600" b="1" dirty="0" smtClean="0">
                <a:solidFill>
                  <a:schemeClr val="accent1"/>
                </a:solidFill>
              </a:rPr>
              <a:t>          Everyone </a:t>
            </a:r>
            <a:endParaRPr lang="en-US" sz="9600" b="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826" y="592428"/>
            <a:ext cx="9601196" cy="1191294"/>
          </a:xfrm>
        </p:spPr>
        <p:txBody>
          <a:bodyPr>
            <a:normAutofit/>
          </a:bodyPr>
          <a:lstStyle/>
          <a:p>
            <a:r>
              <a:rPr lang="en-US" dirty="0" smtClean="0"/>
              <a:t>  </a:t>
            </a:r>
            <a:r>
              <a:rPr lang="en-US" b="1" dirty="0" smtClean="0"/>
              <a:t>OBJECTIVES</a:t>
            </a:r>
            <a:endParaRPr lang="en-US" b="1" dirty="0"/>
          </a:p>
        </p:txBody>
      </p:sp>
      <p:sp>
        <p:nvSpPr>
          <p:cNvPr id="3" name="Content Placeholder 2"/>
          <p:cNvSpPr>
            <a:spLocks noGrp="1"/>
          </p:cNvSpPr>
          <p:nvPr>
            <p:ph idx="1"/>
          </p:nvPr>
        </p:nvSpPr>
        <p:spPr>
          <a:xfrm>
            <a:off x="1295401" y="2003141"/>
            <a:ext cx="10128160" cy="4320386"/>
          </a:xfrm>
        </p:spPr>
        <p:txBody>
          <a:bodyPr>
            <a:normAutofit/>
          </a:bodyPr>
          <a:lstStyle/>
          <a:p>
            <a:pPr lvl="0"/>
            <a:r>
              <a:rPr lang="en-US" sz="2000" b="1" dirty="0"/>
              <a:t>To increase efficiency and improve services provided to the customers through better application of technology in daily operations.</a:t>
            </a:r>
            <a:endParaRPr lang="en-US" sz="2000" b="1" dirty="0"/>
          </a:p>
          <a:p>
            <a:pPr lvl="0"/>
            <a:r>
              <a:rPr lang="en-US" sz="2000" b="1" dirty="0"/>
              <a:t>To be able to stand out from competitors in the food service </a:t>
            </a:r>
            <a:r>
              <a:rPr lang="en-US" sz="2000" b="1" dirty="0" smtClean="0"/>
              <a:t>industry.</a:t>
            </a:r>
            <a:endParaRPr lang="en-US" sz="2000" b="1" dirty="0"/>
          </a:p>
          <a:p>
            <a:pPr lvl="0"/>
            <a:endParaRPr lang="en-US" sz="2000" b="1" dirty="0" smtClean="0"/>
          </a:p>
          <a:p>
            <a:pPr lvl="0"/>
            <a:r>
              <a:rPr lang="en-US" sz="2000" b="1" dirty="0" smtClean="0"/>
              <a:t>To </a:t>
            </a:r>
            <a:r>
              <a:rPr lang="en-US" sz="2000" b="1" dirty="0"/>
              <a:t>enable customers to order custom meals that aren’t in the </a:t>
            </a:r>
            <a:r>
              <a:rPr lang="en-US" sz="2000" b="1" dirty="0" smtClean="0"/>
              <a:t>menu.</a:t>
            </a:r>
            <a:endParaRPr lang="en-US" sz="2000" b="1" dirty="0"/>
          </a:p>
          <a:p>
            <a:pPr lvl="0"/>
            <a:r>
              <a:rPr lang="en-US" sz="2000" b="1" dirty="0"/>
              <a:t>To enable customers to have a visual confirmation that the order was placed </a:t>
            </a:r>
            <a:r>
              <a:rPr lang="en-US" sz="2000" b="1" dirty="0" smtClean="0"/>
              <a:t>correctly.</a:t>
            </a:r>
            <a:endParaRPr lang="en-US" sz="2000" b="1" dirty="0"/>
          </a:p>
          <a:p>
            <a:pPr lvl="0"/>
            <a:r>
              <a:rPr lang="en-US" sz="2000" b="1" dirty="0"/>
              <a:t>To enable customers to know food ingredients before </a:t>
            </a:r>
            <a:r>
              <a:rPr lang="en-US" sz="2000" b="1" dirty="0" smtClean="0"/>
              <a:t>ordering.</a:t>
            </a:r>
            <a:endParaRPr lang="en-US" sz="2000" b="1" dirty="0"/>
          </a:p>
          <a:p>
            <a:pPr lvl="0"/>
            <a:r>
              <a:rPr lang="en-US" sz="2000" b="1" dirty="0"/>
              <a:t>To reduce restaurant’s food </a:t>
            </a:r>
            <a:r>
              <a:rPr lang="en-US" sz="2000" b="1" dirty="0" smtClean="0"/>
              <a:t>wastage.</a:t>
            </a:r>
            <a:endParaRPr lang="en-US" sz="2000" b="1"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344" y="592428"/>
            <a:ext cx="9294250" cy="1049627"/>
          </a:xfrm>
        </p:spPr>
        <p:txBody>
          <a:bodyPr/>
          <a:lstStyle/>
          <a:p>
            <a:r>
              <a:rPr lang="en-US" dirty="0"/>
              <a:t> </a:t>
            </a:r>
            <a:r>
              <a:rPr lang="en-US" b="1" dirty="0" smtClean="0"/>
              <a:t>Similar system and Inspiration</a:t>
            </a:r>
            <a:endParaRPr lang="en-US" b="1" dirty="0"/>
          </a:p>
        </p:txBody>
      </p:sp>
      <p:sp>
        <p:nvSpPr>
          <p:cNvPr id="3" name="Content Placeholder 2"/>
          <p:cNvSpPr>
            <a:spLocks noGrp="1"/>
          </p:cNvSpPr>
          <p:nvPr>
            <p:ph idx="1"/>
          </p:nvPr>
        </p:nvSpPr>
        <p:spPr>
          <a:xfrm>
            <a:off x="1295401" y="2047741"/>
            <a:ext cx="10115281" cy="4636394"/>
          </a:xfrm>
        </p:spPr>
        <p:txBody>
          <a:bodyPr>
            <a:normAutofit/>
          </a:bodyPr>
          <a:lstStyle/>
          <a:p>
            <a:r>
              <a:rPr lang="en-US" sz="2400" dirty="0"/>
              <a:t>We are planning to implement our take on most of the features and functionalities of pre-existing Foodie such as </a:t>
            </a:r>
            <a:r>
              <a:rPr lang="en-US" sz="2400" dirty="0" err="1"/>
              <a:t>phathao</a:t>
            </a:r>
            <a:r>
              <a:rPr lang="en-US" sz="2400" dirty="0"/>
              <a:t> </a:t>
            </a:r>
            <a:r>
              <a:rPr lang="en-US" sz="2400" dirty="0" smtClean="0"/>
              <a:t>food, </a:t>
            </a:r>
            <a:r>
              <a:rPr lang="en-US" sz="2400" dirty="0" err="1" smtClean="0"/>
              <a:t>uber</a:t>
            </a:r>
            <a:r>
              <a:rPr lang="en-US" sz="2400" dirty="0" smtClean="0"/>
              <a:t> </a:t>
            </a:r>
            <a:r>
              <a:rPr lang="en-US" sz="2400" dirty="0"/>
              <a:t>eats</a:t>
            </a:r>
            <a:r>
              <a:rPr lang="en-US" sz="2400" dirty="0" smtClean="0"/>
              <a:t>. we </a:t>
            </a:r>
            <a:r>
              <a:rPr lang="en-US" sz="2400" dirty="0"/>
              <a:t>drew the most inspiration from </a:t>
            </a:r>
            <a:r>
              <a:rPr lang="en-US" sz="2400" dirty="0" err="1" smtClean="0"/>
              <a:t>hungrynaki</a:t>
            </a:r>
            <a:r>
              <a:rPr lang="en-US" sz="2400" dirty="0"/>
              <a:t>, as it is the closest solution to our project because of its focus on </a:t>
            </a:r>
            <a:r>
              <a:rPr lang="en-US" sz="2400" dirty="0" smtClean="0"/>
              <a:t>profession. Covering </a:t>
            </a:r>
            <a:r>
              <a:rPr lang="en-US" sz="2400" dirty="0"/>
              <a:t>the food from over 800 restaurants, </a:t>
            </a:r>
            <a:r>
              <a:rPr lang="en-US" sz="2400" dirty="0" err="1"/>
              <a:t>Hungrynaki</a:t>
            </a:r>
            <a:r>
              <a:rPr lang="en-US" sz="2400" dirty="0"/>
              <a:t> should be the smart option to choose. SCB credit card holders can avail a 10% discount for ordering by </a:t>
            </a:r>
            <a:r>
              <a:rPr lang="en-US" sz="2400" dirty="0" err="1"/>
              <a:t>Hungrynaki</a:t>
            </a:r>
            <a:r>
              <a:rPr lang="en-US" sz="2400" dirty="0"/>
              <a:t>.  For a more convenient </a:t>
            </a:r>
            <a:r>
              <a:rPr lang="en-US" sz="2400" dirty="0" smtClean="0"/>
              <a:t>food </a:t>
            </a:r>
            <a:r>
              <a:rPr lang="en-US" sz="2400" dirty="0"/>
              <a:t>experience, </a:t>
            </a:r>
            <a:r>
              <a:rPr lang="en-US" sz="2400" dirty="0" err="1" smtClean="0"/>
              <a:t>Hungrynaki</a:t>
            </a:r>
            <a:r>
              <a:rPr lang="en-US" sz="2400" dirty="0" smtClean="0"/>
              <a:t> </a:t>
            </a:r>
            <a:r>
              <a:rPr lang="en-US" sz="2400" dirty="0"/>
              <a:t>app is also there to make things better. You can log in to the app by Gmail or </a:t>
            </a:r>
            <a:r>
              <a:rPr lang="en-US" sz="2400" dirty="0" err="1" smtClean="0"/>
              <a:t>Hungrynaki</a:t>
            </a:r>
            <a:r>
              <a:rPr lang="en-US" sz="2400" dirty="0" smtClean="0"/>
              <a:t> </a:t>
            </a:r>
            <a:r>
              <a:rPr lang="en-US" sz="2400" dirty="0"/>
              <a:t>account</a:t>
            </a:r>
            <a:r>
              <a:rPr lang="en-US" dirty="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62747"/>
            <a:ext cx="8911687" cy="1280890"/>
          </a:xfrm>
        </p:spPr>
        <p:txBody>
          <a:bodyPr/>
          <a:lstStyle/>
          <a:p>
            <a:r>
              <a:rPr lang="en-US" b="1" dirty="0"/>
              <a:t>Project Features </a:t>
            </a:r>
            <a:br>
              <a:rPr lang="en-US" dirty="0"/>
            </a:br>
            <a:endParaRPr lang="en-US" dirty="0"/>
          </a:p>
        </p:txBody>
      </p:sp>
      <p:sp>
        <p:nvSpPr>
          <p:cNvPr id="3" name="Content Placeholder 2"/>
          <p:cNvSpPr>
            <a:spLocks noGrp="1"/>
          </p:cNvSpPr>
          <p:nvPr>
            <p:ph idx="1"/>
          </p:nvPr>
        </p:nvSpPr>
        <p:spPr>
          <a:xfrm>
            <a:off x="2137893" y="1519707"/>
            <a:ext cx="9620518" cy="5338293"/>
          </a:xfrm>
        </p:spPr>
        <p:txBody>
          <a:bodyPr>
            <a:normAutofit fontScale="92500" lnSpcReduction="20000"/>
          </a:bodyPr>
          <a:lstStyle/>
          <a:p>
            <a:r>
              <a:rPr lang="en-US" sz="2600" b="1" dirty="0"/>
              <a:t>Project Features </a:t>
            </a:r>
            <a:endParaRPr lang="en-US" sz="2600" b="1" dirty="0"/>
          </a:p>
          <a:p>
            <a:r>
              <a:rPr lang="en-US" sz="2600" b="1" i="1" u="sng" dirty="0"/>
              <a:t>R</a:t>
            </a:r>
            <a:r>
              <a:rPr lang="en-US" sz="2600" b="1" i="1" dirty="0"/>
              <a:t>estaurant owners and</a:t>
            </a:r>
            <a:r>
              <a:rPr lang="en-US" sz="2600" b="1" i="1" u="sng" dirty="0"/>
              <a:t> </a:t>
            </a:r>
            <a:r>
              <a:rPr lang="en-US" sz="2600" b="1" i="1" dirty="0"/>
              <a:t>managers</a:t>
            </a:r>
            <a:endParaRPr lang="en-US" sz="2600" b="1" dirty="0"/>
          </a:p>
          <a:p>
            <a:pPr lvl="0"/>
            <a:r>
              <a:rPr lang="en-US" sz="2600" b="1" dirty="0"/>
              <a:t>Account Creation of the restaurants</a:t>
            </a:r>
            <a:endParaRPr lang="en-US" sz="2600" b="1" dirty="0"/>
          </a:p>
          <a:p>
            <a:pPr lvl="0"/>
            <a:r>
              <a:rPr lang="en-US" sz="2600" b="1" dirty="0"/>
              <a:t>Sign-Up; Sign-In</a:t>
            </a:r>
            <a:endParaRPr lang="en-US" sz="2600" b="1" dirty="0"/>
          </a:p>
          <a:p>
            <a:pPr lvl="0"/>
            <a:r>
              <a:rPr lang="en-US" sz="2600" b="1" dirty="0"/>
              <a:t>Add and Change restaurant’s menu</a:t>
            </a:r>
            <a:endParaRPr lang="en-US" sz="2600" b="1" dirty="0"/>
          </a:p>
          <a:p>
            <a:pPr lvl="0"/>
            <a:r>
              <a:rPr lang="en-US" sz="2600" b="1" dirty="0"/>
              <a:t>View orders from customers </a:t>
            </a:r>
            <a:endParaRPr lang="en-US" sz="2600" b="1" dirty="0"/>
          </a:p>
          <a:p>
            <a:pPr lvl="0"/>
            <a:r>
              <a:rPr lang="en-US" sz="2600" b="1" dirty="0"/>
              <a:t>Upload: Photos </a:t>
            </a:r>
            <a:endParaRPr lang="en-US" sz="2600" b="1" dirty="0"/>
          </a:p>
          <a:p>
            <a:r>
              <a:rPr lang="en-US" sz="2600" b="1" i="1" dirty="0"/>
              <a:t>Individual customers</a:t>
            </a:r>
            <a:r>
              <a:rPr lang="en-US" sz="2600" b="1" dirty="0"/>
              <a:t> </a:t>
            </a:r>
            <a:endParaRPr lang="en-US" sz="2600" b="1" dirty="0"/>
          </a:p>
          <a:p>
            <a:pPr lvl="0"/>
            <a:r>
              <a:rPr lang="en-US" sz="2600" b="1" dirty="0"/>
              <a:t>User Account Creation </a:t>
            </a:r>
            <a:endParaRPr lang="en-US" sz="2600" b="1" dirty="0"/>
          </a:p>
          <a:p>
            <a:pPr lvl="0"/>
            <a:r>
              <a:rPr lang="en-US" sz="2600" b="1" dirty="0"/>
              <a:t>Sign-Up; Sign-In</a:t>
            </a:r>
            <a:endParaRPr lang="en-US" sz="2600" b="1" dirty="0"/>
          </a:p>
          <a:p>
            <a:pPr lvl="0"/>
            <a:r>
              <a:rPr lang="en-US" sz="2600" b="1" dirty="0"/>
              <a:t>Can browse through restaurants</a:t>
            </a:r>
            <a:endParaRPr lang="en-US" sz="2600" b="1" dirty="0"/>
          </a:p>
          <a:p>
            <a:pPr lvl="0"/>
            <a:r>
              <a:rPr lang="en-US" sz="2600" b="1" dirty="0"/>
              <a:t>Order from restaurants</a:t>
            </a:r>
            <a:endParaRPr lang="en-US" sz="2600" b="1"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2" y="618187"/>
            <a:ext cx="9684913" cy="1468190"/>
          </a:xfrm>
        </p:spPr>
        <p:txBody>
          <a:bodyPr>
            <a:normAutofit/>
          </a:bodyPr>
          <a:lstStyle/>
          <a:p>
            <a:r>
              <a:rPr lang="en-US" b="1" dirty="0">
                <a:sym typeface="+mn-ea"/>
              </a:rPr>
              <a:t>Technical Details</a:t>
            </a:r>
            <a:br>
              <a:rPr lang="en-US" dirty="0"/>
            </a:br>
            <a:endParaRPr lang="en-US" dirty="0"/>
          </a:p>
        </p:txBody>
      </p:sp>
      <p:sp>
        <p:nvSpPr>
          <p:cNvPr id="3" name="Content Placeholder 2"/>
          <p:cNvSpPr>
            <a:spLocks noGrp="1"/>
          </p:cNvSpPr>
          <p:nvPr>
            <p:ph idx="1"/>
          </p:nvPr>
        </p:nvSpPr>
        <p:spPr>
          <a:xfrm>
            <a:off x="1803042" y="1618446"/>
            <a:ext cx="9556124" cy="5130084"/>
          </a:xfrm>
        </p:spPr>
        <p:txBody>
          <a:bodyPr/>
          <a:lstStyle/>
          <a:p>
            <a:pPr marL="0" indent="0">
              <a:buNone/>
            </a:pPr>
            <a:endParaRPr lang="en-US" dirty="0"/>
          </a:p>
          <a:p>
            <a:pPr marL="0" indent="0">
              <a:buNone/>
            </a:pPr>
            <a:r>
              <a:rPr lang="en-US" sz="2400" dirty="0"/>
              <a:t>For maintaining communication between the group members, we will use Slack. For documentation and the gradual development of the source code we will use </a:t>
            </a:r>
            <a:r>
              <a:rPr lang="en-US" sz="2400" dirty="0" err="1"/>
              <a:t>GitHub</a:t>
            </a:r>
            <a:r>
              <a:rPr lang="en-US" sz="2400" dirty="0"/>
              <a:t> . Details of each will be shared with Mr. </a:t>
            </a:r>
            <a:r>
              <a:rPr lang="en-US" sz="2400" dirty="0" err="1"/>
              <a:t>Rifat</a:t>
            </a:r>
            <a:r>
              <a:rPr lang="en-US" sz="2400" dirty="0"/>
              <a:t> Ahmed Hassan Sir.</a:t>
            </a:r>
            <a:endParaRPr lang="en-US" sz="2400" dirty="0"/>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26" y="667018"/>
            <a:ext cx="10491989" cy="1187539"/>
          </a:xfrm>
        </p:spPr>
        <p:txBody>
          <a:bodyPr/>
          <a:lstStyle/>
          <a:p>
            <a:r>
              <a:rPr lang="en-US" dirty="0"/>
              <a:t> </a:t>
            </a:r>
            <a:r>
              <a:rPr lang="en-US" dirty="0" smtClean="0"/>
              <a:t>      </a:t>
            </a:r>
            <a:r>
              <a:rPr lang="en-US" b="1" dirty="0" smtClean="0"/>
              <a:t>project </a:t>
            </a:r>
            <a:r>
              <a:rPr lang="en-US" b="1" dirty="0"/>
              <a:t>environment</a:t>
            </a:r>
            <a:endParaRPr lang="en-US" b="1" dirty="0"/>
          </a:p>
        </p:txBody>
      </p:sp>
      <p:sp>
        <p:nvSpPr>
          <p:cNvPr id="3" name="Content Placeholder 2"/>
          <p:cNvSpPr>
            <a:spLocks noGrp="1"/>
          </p:cNvSpPr>
          <p:nvPr>
            <p:ph idx="1"/>
          </p:nvPr>
        </p:nvSpPr>
        <p:spPr>
          <a:xfrm>
            <a:off x="2171165" y="1854557"/>
            <a:ext cx="9601196" cy="3318936"/>
          </a:xfrm>
        </p:spPr>
        <p:txBody>
          <a:bodyPr/>
          <a:lstStyle/>
          <a:p>
            <a:pPr marL="0" indent="0">
              <a:buNone/>
            </a:pPr>
            <a:r>
              <a:rPr lang="en-US" sz="2800" dirty="0">
                <a:sym typeface="+mn-ea"/>
              </a:rPr>
              <a:t></a:t>
            </a:r>
            <a:r>
              <a:rPr lang="en-US" sz="2800" b="1" dirty="0">
                <a:sym typeface="+mn-ea"/>
              </a:rPr>
              <a:t>Operating System: Windows/ Linux/ Mac</a:t>
            </a:r>
            <a:endParaRPr lang="en-US" sz="2800" b="1" dirty="0"/>
          </a:p>
          <a:p>
            <a:pPr marL="0" indent="0">
              <a:buNone/>
            </a:pPr>
            <a:r>
              <a:rPr lang="en-US" sz="2800" b="1" dirty="0">
                <a:sym typeface="+mn-ea"/>
              </a:rPr>
              <a:t>Distributed Database: MySQL</a:t>
            </a:r>
            <a:endParaRPr lang="en-US" sz="2800" b="1" dirty="0"/>
          </a:p>
          <a:p>
            <a:pPr marL="0" indent="0">
              <a:buNone/>
            </a:pPr>
            <a:r>
              <a:rPr lang="en-US" sz="2800" b="1" dirty="0">
                <a:sym typeface="+mn-ea"/>
              </a:rPr>
              <a:t>Front-End: HTML, CSS, PHP</a:t>
            </a:r>
            <a:endParaRPr lang="en-US" sz="2800" b="1" dirty="0"/>
          </a:p>
          <a:p>
            <a:pPr marL="0" indent="0">
              <a:buNone/>
            </a:pPr>
            <a:r>
              <a:rPr lang="en-US" sz="2800" b="1" dirty="0">
                <a:sym typeface="+mn-ea"/>
              </a:rPr>
              <a:t>Back-End: Python</a:t>
            </a:r>
            <a:endParaRPr lang="en-US" sz="2800" b="1"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906" y="618186"/>
            <a:ext cx="10972800" cy="749747"/>
          </a:xfrm>
        </p:spPr>
        <p:txBody>
          <a:bodyPr/>
          <a:lstStyle/>
          <a:p>
            <a:r>
              <a:rPr lang="en-US" b="1" dirty="0"/>
              <a:t>Roles and Responsibilities</a:t>
            </a:r>
            <a:endParaRPr lang="en-US" b="1" dirty="0"/>
          </a:p>
        </p:txBody>
      </p:sp>
      <p:sp>
        <p:nvSpPr>
          <p:cNvPr id="3" name="Content Placeholder 2"/>
          <p:cNvSpPr>
            <a:spLocks noGrp="1"/>
          </p:cNvSpPr>
          <p:nvPr>
            <p:ph idx="1"/>
          </p:nvPr>
        </p:nvSpPr>
        <p:spPr>
          <a:xfrm>
            <a:off x="2247900" y="2021982"/>
            <a:ext cx="9944100" cy="4121059"/>
          </a:xfrm>
        </p:spPr>
        <p:txBody>
          <a:bodyPr/>
          <a:lstStyle/>
          <a:p>
            <a:r>
              <a:rPr lang="en-US" sz="2400" dirty="0"/>
              <a:t>Our two-member team decided to divide the project into  parts of front-end &amp; back-end development</a:t>
            </a:r>
            <a:r>
              <a:rPr lang="en-US" dirty="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40" y="323215"/>
            <a:ext cx="9711055" cy="1581785"/>
          </a:xfrm>
        </p:spPr>
        <p:txBody>
          <a:bodyPr/>
          <a:lstStyle/>
          <a:p>
            <a:r>
              <a:rPr lang="en-US" dirty="0"/>
              <a:t> </a:t>
            </a:r>
            <a:r>
              <a:rPr lang="en-US" b="1" dirty="0"/>
              <a:t>Time Effort Estimation</a:t>
            </a:r>
            <a:endParaRPr lang="en-US" b="1" dirty="0"/>
          </a:p>
        </p:txBody>
      </p:sp>
      <p:graphicFrame>
        <p:nvGraphicFramePr>
          <p:cNvPr id="4" name="Content Placeholder 3"/>
          <p:cNvGraphicFramePr>
            <a:graphicFrameLocks noGrp="1"/>
          </p:cNvGraphicFramePr>
          <p:nvPr>
            <p:ph idx="1"/>
          </p:nvPr>
        </p:nvGraphicFramePr>
        <p:xfrm>
          <a:off x="2016537" y="1074894"/>
          <a:ext cx="8886825" cy="5583555"/>
        </p:xfrm>
        <a:graphic>
          <a:graphicData uri="http://schemas.openxmlformats.org/drawingml/2006/table">
            <a:tbl>
              <a:tblPr firstRow="1" bandRow="1">
                <a:tableStyleId>{5C22544A-7EE6-4342-B048-85BDC9FD1C3A}</a:tableStyleId>
              </a:tblPr>
              <a:tblGrid>
                <a:gridCol w="1302385"/>
                <a:gridCol w="6130925"/>
                <a:gridCol w="1453515"/>
              </a:tblGrid>
              <a:tr h="370205">
                <a:tc>
                  <a:txBody>
                    <a:bodyPr/>
                    <a:lstStyle/>
                    <a:p>
                      <a:pPr>
                        <a:buNone/>
                      </a:pPr>
                      <a:endParaRPr lang="en-US" dirty="0"/>
                    </a:p>
                  </a:txBody>
                  <a:tcPr/>
                </a:tc>
                <a:tc>
                  <a:txBody>
                    <a:bodyPr/>
                    <a:lstStyle/>
                    <a:p>
                      <a:pPr>
                        <a:buNone/>
                      </a:pPr>
                      <a:r>
                        <a:rPr lang="en-US" dirty="0"/>
                        <a:t>Stage / Task</a:t>
                      </a:r>
                      <a:endParaRPr lang="en-US" dirty="0"/>
                    </a:p>
                  </a:txBody>
                  <a:tcPr/>
                </a:tc>
                <a:tc>
                  <a:txBody>
                    <a:bodyPr/>
                    <a:lstStyle/>
                    <a:p>
                      <a:pPr>
                        <a:buNone/>
                      </a:pPr>
                      <a:r>
                        <a:rPr lang="en-US"/>
                        <a:t>Hours</a:t>
                      </a:r>
                      <a:endParaRPr lang="en-US"/>
                    </a:p>
                  </a:txBody>
                  <a:tcPr/>
                </a:tc>
              </a:tr>
              <a:tr h="370205">
                <a:tc>
                  <a:txBody>
                    <a:bodyPr/>
                    <a:lstStyle/>
                    <a:p>
                      <a:pPr>
                        <a:buNone/>
                      </a:pPr>
                      <a:r>
                        <a:rPr lang="en-US"/>
                        <a:t>1</a:t>
                      </a:r>
                      <a:endParaRPr lang="en-US"/>
                    </a:p>
                  </a:txBody>
                  <a:tcPr/>
                </a:tc>
                <a:tc>
                  <a:txBody>
                    <a:bodyPr/>
                    <a:lstStyle/>
                    <a:p>
                      <a:pPr>
                        <a:buNone/>
                      </a:pPr>
                      <a:r>
                        <a:rPr lang="en-US"/>
                        <a:t>Requirement Analysis</a:t>
                      </a:r>
                      <a:endParaRPr lang="en-US"/>
                    </a:p>
                  </a:txBody>
                  <a:tcPr/>
                </a:tc>
                <a:tc>
                  <a:txBody>
                    <a:bodyPr/>
                    <a:lstStyle/>
                    <a:p>
                      <a:pPr>
                        <a:buNone/>
                      </a:pPr>
                      <a:r>
                        <a:rPr lang="en-US"/>
                        <a:t>20</a:t>
                      </a:r>
                      <a:endParaRPr lang="en-US"/>
                    </a:p>
                  </a:txBody>
                  <a:tcPr/>
                </a:tc>
              </a:tr>
              <a:tr h="370205">
                <a:tc>
                  <a:txBody>
                    <a:bodyPr/>
                    <a:lstStyle/>
                    <a:p>
                      <a:pPr>
                        <a:buNone/>
                      </a:pPr>
                      <a:r>
                        <a:rPr lang="en-US"/>
                        <a:t>2</a:t>
                      </a:r>
                      <a:endParaRPr lang="en-US"/>
                    </a:p>
                  </a:txBody>
                  <a:tcPr/>
                </a:tc>
                <a:tc>
                  <a:txBody>
                    <a:bodyPr/>
                    <a:lstStyle/>
                    <a:p>
                      <a:pPr>
                        <a:buNone/>
                      </a:pPr>
                      <a:r>
                        <a:rPr lang="en-US" dirty="0"/>
                        <a:t>Define Work Plan</a:t>
                      </a:r>
                      <a:endParaRPr lang="en-US" dirty="0"/>
                    </a:p>
                  </a:txBody>
                  <a:tcPr/>
                </a:tc>
                <a:tc>
                  <a:txBody>
                    <a:bodyPr/>
                    <a:lstStyle/>
                    <a:p>
                      <a:pPr>
                        <a:buNone/>
                      </a:pPr>
                      <a:r>
                        <a:rPr lang="en-US"/>
                        <a:t>5</a:t>
                      </a:r>
                      <a:endParaRPr lang="en-US"/>
                    </a:p>
                  </a:txBody>
                  <a:tcPr/>
                </a:tc>
              </a:tr>
              <a:tr h="370205">
                <a:tc>
                  <a:txBody>
                    <a:bodyPr/>
                    <a:lstStyle/>
                    <a:p>
                      <a:pPr>
                        <a:buNone/>
                      </a:pPr>
                      <a:r>
                        <a:rPr lang="en-US"/>
                        <a:t>3</a:t>
                      </a:r>
                      <a:endParaRPr lang="en-US"/>
                    </a:p>
                  </a:txBody>
                  <a:tcPr/>
                </a:tc>
                <a:tc>
                  <a:txBody>
                    <a:bodyPr/>
                    <a:lstStyle/>
                    <a:p>
                      <a:pPr>
                        <a:buNone/>
                      </a:pPr>
                      <a:r>
                        <a:rPr lang="en-US"/>
                        <a:t>Create SRS</a:t>
                      </a:r>
                      <a:endParaRPr lang="en-US"/>
                    </a:p>
                  </a:txBody>
                  <a:tcPr/>
                </a:tc>
                <a:tc>
                  <a:txBody>
                    <a:bodyPr/>
                    <a:lstStyle/>
                    <a:p>
                      <a:pPr>
                        <a:buNone/>
                      </a:pPr>
                      <a:r>
                        <a:rPr lang="en-US"/>
                        <a:t>10</a:t>
                      </a:r>
                      <a:endParaRPr lang="en-US"/>
                    </a:p>
                  </a:txBody>
                  <a:tcPr/>
                </a:tc>
              </a:tr>
              <a:tr h="370205">
                <a:tc>
                  <a:txBody>
                    <a:bodyPr/>
                    <a:lstStyle/>
                    <a:p>
                      <a:pPr>
                        <a:buNone/>
                      </a:pPr>
                      <a:r>
                        <a:rPr lang="en-US"/>
                        <a:t>4</a:t>
                      </a:r>
                      <a:endParaRPr lang="en-US"/>
                    </a:p>
                  </a:txBody>
                  <a:tcPr/>
                </a:tc>
                <a:tc>
                  <a:txBody>
                    <a:bodyPr/>
                    <a:lstStyle/>
                    <a:p>
                      <a:pPr>
                        <a:buNone/>
                      </a:pPr>
                      <a:r>
                        <a:rPr lang="en-US" dirty="0"/>
                        <a:t>Learn Related Framework</a:t>
                      </a:r>
                      <a:endParaRPr lang="en-US" dirty="0"/>
                    </a:p>
                  </a:txBody>
                  <a:tcPr/>
                </a:tc>
                <a:tc>
                  <a:txBody>
                    <a:bodyPr/>
                    <a:lstStyle/>
                    <a:p>
                      <a:pPr>
                        <a:buNone/>
                      </a:pPr>
                      <a:r>
                        <a:rPr lang="en-US"/>
                        <a:t>25</a:t>
                      </a:r>
                      <a:endParaRPr lang="en-US"/>
                    </a:p>
                  </a:txBody>
                  <a:tcPr/>
                </a:tc>
              </a:tr>
              <a:tr h="370205">
                <a:tc>
                  <a:txBody>
                    <a:bodyPr/>
                    <a:lstStyle/>
                    <a:p>
                      <a:pPr>
                        <a:buNone/>
                      </a:pPr>
                      <a:r>
                        <a:rPr lang="en-US"/>
                        <a:t>5</a:t>
                      </a:r>
                      <a:endParaRPr lang="en-US"/>
                    </a:p>
                  </a:txBody>
                  <a:tcPr/>
                </a:tc>
                <a:tc>
                  <a:txBody>
                    <a:bodyPr/>
                    <a:lstStyle/>
                    <a:p>
                      <a:pPr>
                        <a:buNone/>
                      </a:pPr>
                      <a:r>
                        <a:rPr lang="en-US"/>
                        <a:t>Design Database</a:t>
                      </a:r>
                      <a:endParaRPr lang="en-US"/>
                    </a:p>
                  </a:txBody>
                  <a:tcPr/>
                </a:tc>
                <a:tc>
                  <a:txBody>
                    <a:bodyPr/>
                    <a:lstStyle/>
                    <a:p>
                      <a:pPr>
                        <a:buNone/>
                      </a:pPr>
                      <a:r>
                        <a:rPr lang="en-US"/>
                        <a:t>20</a:t>
                      </a:r>
                      <a:endParaRPr lang="en-US"/>
                    </a:p>
                  </a:txBody>
                  <a:tcPr/>
                </a:tc>
              </a:tr>
              <a:tr h="370205">
                <a:tc>
                  <a:txBody>
                    <a:bodyPr/>
                    <a:lstStyle/>
                    <a:p>
                      <a:pPr>
                        <a:buNone/>
                      </a:pPr>
                      <a:r>
                        <a:rPr lang="en-US"/>
                        <a:t>6</a:t>
                      </a:r>
                      <a:endParaRPr lang="en-US"/>
                    </a:p>
                  </a:txBody>
                  <a:tcPr/>
                </a:tc>
                <a:tc>
                  <a:txBody>
                    <a:bodyPr/>
                    <a:lstStyle/>
                    <a:p>
                      <a:pPr>
                        <a:buNone/>
                      </a:pPr>
                      <a:r>
                        <a:rPr lang="en-US"/>
                        <a:t>Design Logo</a:t>
                      </a:r>
                      <a:endParaRPr lang="en-US"/>
                    </a:p>
                  </a:txBody>
                  <a:tcPr/>
                </a:tc>
                <a:tc>
                  <a:txBody>
                    <a:bodyPr/>
                    <a:lstStyle/>
                    <a:p>
                      <a:pPr>
                        <a:buNone/>
                      </a:pPr>
                      <a:r>
                        <a:rPr lang="en-US"/>
                        <a:t>5</a:t>
                      </a:r>
                      <a:endParaRPr lang="en-US"/>
                    </a:p>
                  </a:txBody>
                  <a:tcPr/>
                </a:tc>
              </a:tr>
              <a:tr h="370205">
                <a:tc>
                  <a:txBody>
                    <a:bodyPr/>
                    <a:lstStyle/>
                    <a:p>
                      <a:pPr>
                        <a:buNone/>
                      </a:pPr>
                      <a:r>
                        <a:rPr lang="en-US"/>
                        <a:t>7</a:t>
                      </a:r>
                      <a:endParaRPr lang="en-US"/>
                    </a:p>
                  </a:txBody>
                  <a:tcPr/>
                </a:tc>
                <a:tc>
                  <a:txBody>
                    <a:bodyPr/>
                    <a:lstStyle/>
                    <a:p>
                      <a:pPr>
                        <a:buNone/>
                      </a:pPr>
                      <a:r>
                        <a:rPr lang="en-US"/>
                        <a:t>Add Sign-in Functionality</a:t>
                      </a:r>
                      <a:endParaRPr lang="en-US"/>
                    </a:p>
                  </a:txBody>
                  <a:tcPr/>
                </a:tc>
                <a:tc>
                  <a:txBody>
                    <a:bodyPr/>
                    <a:lstStyle/>
                    <a:p>
                      <a:pPr>
                        <a:buNone/>
                      </a:pPr>
                      <a:r>
                        <a:rPr lang="en-US"/>
                        <a:t>5</a:t>
                      </a:r>
                      <a:endParaRPr lang="en-US"/>
                    </a:p>
                  </a:txBody>
                  <a:tcPr/>
                </a:tc>
              </a:tr>
              <a:tr h="370205">
                <a:tc>
                  <a:txBody>
                    <a:bodyPr/>
                    <a:lstStyle/>
                    <a:p>
                      <a:pPr>
                        <a:buNone/>
                      </a:pPr>
                      <a:r>
                        <a:rPr lang="en-US"/>
                        <a:t>8</a:t>
                      </a:r>
                      <a:endParaRPr lang="en-US"/>
                    </a:p>
                  </a:txBody>
                  <a:tcPr/>
                </a:tc>
                <a:tc>
                  <a:txBody>
                    <a:bodyPr/>
                    <a:lstStyle/>
                    <a:p>
                      <a:pPr>
                        <a:buNone/>
                      </a:pPr>
                      <a:r>
                        <a:rPr lang="en-US" dirty="0"/>
                        <a:t>Add Profile Functionalities</a:t>
                      </a:r>
                      <a:endParaRPr lang="en-US" dirty="0"/>
                    </a:p>
                  </a:txBody>
                  <a:tcPr/>
                </a:tc>
                <a:tc>
                  <a:txBody>
                    <a:bodyPr/>
                    <a:lstStyle/>
                    <a:p>
                      <a:pPr>
                        <a:buNone/>
                      </a:pPr>
                      <a:r>
                        <a:rPr lang="en-US"/>
                        <a:t>25</a:t>
                      </a:r>
                      <a:endParaRPr lang="en-US"/>
                    </a:p>
                  </a:txBody>
                  <a:tcPr/>
                </a:tc>
              </a:tr>
              <a:tr h="400685">
                <a:tc>
                  <a:txBody>
                    <a:bodyPr/>
                    <a:lstStyle/>
                    <a:p>
                      <a:pPr>
                        <a:buNone/>
                      </a:pPr>
                      <a:r>
                        <a:rPr lang="en-US"/>
                        <a:t>9</a:t>
                      </a:r>
                      <a:endParaRPr lang="en-US"/>
                    </a:p>
                  </a:txBody>
                  <a:tcPr/>
                </a:tc>
                <a:tc>
                  <a:txBody>
                    <a:bodyPr/>
                    <a:lstStyle/>
                    <a:p>
                      <a:pPr>
                        <a:buNone/>
                      </a:pPr>
                      <a:r>
                        <a:rPr lang="en-US"/>
                        <a:t>Add restaurant’s menu Functionalities</a:t>
                      </a:r>
                      <a:endParaRPr lang="en-US"/>
                    </a:p>
                  </a:txBody>
                  <a:tcPr/>
                </a:tc>
                <a:tc>
                  <a:txBody>
                    <a:bodyPr/>
                    <a:lstStyle/>
                    <a:p>
                      <a:pPr>
                        <a:buNone/>
                      </a:pPr>
                      <a:r>
                        <a:rPr lang="en-US"/>
                        <a:t>10</a:t>
                      </a:r>
                      <a:endParaRPr lang="en-US"/>
                    </a:p>
                  </a:txBody>
                  <a:tcPr/>
                </a:tc>
              </a:tr>
              <a:tr h="370205">
                <a:tc>
                  <a:txBody>
                    <a:bodyPr/>
                    <a:lstStyle/>
                    <a:p>
                      <a:pPr>
                        <a:buNone/>
                      </a:pPr>
                      <a:r>
                        <a:rPr lang="en-US"/>
                        <a:t>10</a:t>
                      </a:r>
                      <a:endParaRPr lang="en-US"/>
                    </a:p>
                  </a:txBody>
                  <a:tcPr/>
                </a:tc>
                <a:tc>
                  <a:txBody>
                    <a:bodyPr/>
                    <a:lstStyle/>
                    <a:p>
                      <a:pPr>
                        <a:buNone/>
                      </a:pPr>
                      <a:r>
                        <a:rPr lang="en-US" dirty="0"/>
                        <a:t>Add ordering Functionality</a:t>
                      </a:r>
                      <a:endParaRPr lang="en-US" dirty="0"/>
                    </a:p>
                  </a:txBody>
                  <a:tcPr/>
                </a:tc>
                <a:tc>
                  <a:txBody>
                    <a:bodyPr/>
                    <a:lstStyle/>
                    <a:p>
                      <a:pPr>
                        <a:buNone/>
                      </a:pPr>
                      <a:r>
                        <a:rPr lang="en-US"/>
                        <a:t>10</a:t>
                      </a:r>
                      <a:endParaRPr lang="en-US"/>
                    </a:p>
                  </a:txBody>
                  <a:tcPr/>
                </a:tc>
              </a:tr>
              <a:tr h="370205">
                <a:tc>
                  <a:txBody>
                    <a:bodyPr/>
                    <a:lstStyle/>
                    <a:p>
                      <a:pPr>
                        <a:buNone/>
                      </a:pPr>
                      <a:r>
                        <a:rPr lang="en-US"/>
                        <a:t>11</a:t>
                      </a:r>
                      <a:endParaRPr lang="en-US"/>
                    </a:p>
                  </a:txBody>
                  <a:tcPr/>
                </a:tc>
                <a:tc>
                  <a:txBody>
                    <a:bodyPr/>
                    <a:lstStyle/>
                    <a:p>
                      <a:pPr>
                        <a:buNone/>
                      </a:pPr>
                      <a:r>
                        <a:rPr lang="en-US"/>
                        <a:t>Write Unit Tests</a:t>
                      </a:r>
                      <a:endParaRPr lang="en-US"/>
                    </a:p>
                  </a:txBody>
                  <a:tcPr/>
                </a:tc>
                <a:tc>
                  <a:txBody>
                    <a:bodyPr/>
                    <a:lstStyle/>
                    <a:p>
                      <a:pPr>
                        <a:buNone/>
                      </a:pPr>
                      <a:r>
                        <a:rPr lang="en-US"/>
                        <a:t>10</a:t>
                      </a:r>
                      <a:endParaRPr lang="en-US"/>
                    </a:p>
                  </a:txBody>
                  <a:tcPr/>
                </a:tc>
              </a:tr>
              <a:tr h="370205">
                <a:tc>
                  <a:txBody>
                    <a:bodyPr/>
                    <a:lstStyle/>
                    <a:p>
                      <a:pPr>
                        <a:buNone/>
                      </a:pPr>
                      <a:r>
                        <a:rPr lang="en-US"/>
                        <a:t>12</a:t>
                      </a:r>
                      <a:endParaRPr lang="en-US"/>
                    </a:p>
                  </a:txBody>
                  <a:tcPr/>
                </a:tc>
                <a:tc>
                  <a:txBody>
                    <a:bodyPr/>
                    <a:lstStyle/>
                    <a:p>
                      <a:pPr>
                        <a:buNone/>
                      </a:pPr>
                      <a:r>
                        <a:rPr lang="en-US" dirty="0"/>
                        <a:t>Bug-Fix</a:t>
                      </a:r>
                      <a:endParaRPr lang="en-US" dirty="0"/>
                    </a:p>
                  </a:txBody>
                  <a:tcPr/>
                </a:tc>
                <a:tc>
                  <a:txBody>
                    <a:bodyPr/>
                    <a:lstStyle/>
                    <a:p>
                      <a:pPr>
                        <a:buNone/>
                      </a:pPr>
                      <a:r>
                        <a:rPr lang="en-US"/>
                        <a:t>25</a:t>
                      </a:r>
                      <a:endParaRPr lang="en-US"/>
                    </a:p>
                  </a:txBody>
                  <a:tcPr/>
                </a:tc>
              </a:tr>
              <a:tr h="370205">
                <a:tc>
                  <a:txBody>
                    <a:bodyPr/>
                    <a:lstStyle/>
                    <a:p>
                      <a:pPr>
                        <a:buNone/>
                      </a:pPr>
                      <a:r>
                        <a:rPr lang="en-US"/>
                        <a:t>13</a:t>
                      </a:r>
                      <a:endParaRPr lang="en-US"/>
                    </a:p>
                  </a:txBody>
                  <a:tcPr/>
                </a:tc>
                <a:tc>
                  <a:txBody>
                    <a:bodyPr/>
                    <a:lstStyle/>
                    <a:p>
                      <a:pPr>
                        <a:buNone/>
                      </a:pPr>
                      <a:r>
                        <a:rPr lang="en-US"/>
                        <a:t>Deploy on Host &amp; Client Servers</a:t>
                      </a:r>
                      <a:endParaRPr lang="en-US"/>
                    </a:p>
                  </a:txBody>
                  <a:tcPr/>
                </a:tc>
                <a:tc>
                  <a:txBody>
                    <a:bodyPr/>
                    <a:lstStyle/>
                    <a:p>
                      <a:pPr>
                        <a:buNone/>
                      </a:pPr>
                      <a:r>
                        <a:rPr lang="en-US"/>
                        <a:t>10</a:t>
                      </a:r>
                      <a:endParaRPr lang="en-US"/>
                    </a:p>
                  </a:txBody>
                  <a:tcPr/>
                </a:tc>
              </a:tr>
              <a:tr h="370205">
                <a:tc>
                  <a:txBody>
                    <a:bodyPr/>
                    <a:lstStyle/>
                    <a:p>
                      <a:pPr>
                        <a:buNone/>
                      </a:pPr>
                      <a:r>
                        <a:rPr lang="en-US"/>
                        <a:t>14</a:t>
                      </a:r>
                      <a:endParaRPr lang="en-US"/>
                    </a:p>
                  </a:txBody>
                  <a:tcPr/>
                </a:tc>
                <a:tc>
                  <a:txBody>
                    <a:bodyPr/>
                    <a:lstStyle/>
                    <a:p>
                      <a:pPr>
                        <a:buNone/>
                      </a:pPr>
                      <a:r>
                        <a:rPr lang="en-US"/>
                        <a:t>Total Work Hours (Estimated)</a:t>
                      </a:r>
                      <a:endParaRPr lang="en-US"/>
                    </a:p>
                  </a:txBody>
                  <a:tcPr/>
                </a:tc>
                <a:tc>
                  <a:txBody>
                    <a:bodyPr/>
                    <a:lstStyle/>
                    <a:p>
                      <a:pPr>
                        <a:buNone/>
                      </a:pPr>
                      <a:r>
                        <a:rPr lang="en-US" dirty="0"/>
                        <a:t>180</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918" y="1262129"/>
            <a:ext cx="9817480" cy="6400800"/>
          </a:xfrm>
        </p:spPr>
        <p:txBody>
          <a:bodyPr>
            <a:normAutofit/>
          </a:bodyPr>
          <a:lstStyle/>
          <a:p>
            <a:r>
              <a:rPr lang="en-US" sz="9600" dirty="0" smtClean="0"/>
              <a:t>     </a:t>
            </a:r>
            <a:r>
              <a:rPr lang="en-US" sz="9600" b="1" dirty="0" smtClean="0">
                <a:solidFill>
                  <a:schemeClr val="accent1"/>
                </a:solidFill>
              </a:rPr>
              <a:t>Thank you </a:t>
            </a:r>
            <a:br>
              <a:rPr lang="en-US" sz="9600" b="1" dirty="0">
                <a:solidFill>
                  <a:schemeClr val="accent1"/>
                </a:solidFill>
              </a:rPr>
            </a:br>
            <a:r>
              <a:rPr lang="en-US" sz="9600" b="1" smtClean="0">
                <a:solidFill>
                  <a:schemeClr val="accent1"/>
                </a:solidFill>
              </a:rPr>
              <a:t>      everyone </a:t>
            </a:r>
            <a:endParaRPr lang="en-US" sz="9600" b="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71780" y="90152"/>
            <a:ext cx="7887556" cy="62204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25769" y="631065"/>
            <a:ext cx="9195516" cy="5318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7200" b="1" dirty="0" smtClean="0">
                <a:ln w="0"/>
                <a:solidFill>
                  <a:srgbClr val="FF0000"/>
                </a:solidFill>
                <a:effectLst>
                  <a:outerShdw blurRad="38100" dist="25400" dir="5400000" algn="ctr" rotWithShape="0">
                    <a:srgbClr val="6E747A">
                      <a:alpha val="43000"/>
                    </a:srgbClr>
                  </a:outerShdw>
                </a:effectLst>
              </a:rPr>
              <a:t>Online</a:t>
            </a:r>
            <a:endParaRPr lang="en-US" sz="7200" b="1" dirty="0" smtClean="0">
              <a:ln w="0"/>
              <a:solidFill>
                <a:srgbClr val="FF0000"/>
              </a:solidFill>
              <a:effectLst>
                <a:outerShdw blurRad="38100" dist="25400" dir="5400000" algn="ctr" rotWithShape="0">
                  <a:srgbClr val="6E747A">
                    <a:alpha val="43000"/>
                  </a:srgbClr>
                </a:outerShdw>
              </a:effectLst>
            </a:endParaRPr>
          </a:p>
          <a:p>
            <a:pPr algn="ctr"/>
            <a:r>
              <a:rPr lang="en-US" sz="7200" b="1" dirty="0" smtClean="0">
                <a:ln w="0"/>
                <a:solidFill>
                  <a:srgbClr val="FF0000"/>
                </a:solidFill>
                <a:effectLst>
                  <a:outerShdw blurRad="38100" dist="25400" dir="5400000" algn="ctr" rotWithShape="0">
                    <a:srgbClr val="6E747A">
                      <a:alpha val="43000"/>
                    </a:srgbClr>
                  </a:outerShdw>
                </a:effectLst>
              </a:rPr>
              <a:t> FOOD Ordering </a:t>
            </a:r>
            <a:endParaRPr lang="en-US" sz="7200" b="1" dirty="0" smtClean="0">
              <a:ln w="0"/>
              <a:solidFill>
                <a:srgbClr val="FF0000"/>
              </a:solidFill>
              <a:effectLst>
                <a:outerShdw blurRad="38100" dist="25400" dir="5400000" algn="ctr" rotWithShape="0">
                  <a:srgbClr val="6E747A">
                    <a:alpha val="43000"/>
                  </a:srgbClr>
                </a:outerShdw>
              </a:effectLst>
            </a:endParaRPr>
          </a:p>
          <a:p>
            <a:pPr algn="ctr"/>
            <a:r>
              <a:rPr lang="en-US" sz="7200" b="1" dirty="0" smtClean="0">
                <a:ln w="0"/>
                <a:solidFill>
                  <a:srgbClr val="FF0000"/>
                </a:solidFill>
                <a:effectLst>
                  <a:outerShdw blurRad="38100" dist="25400" dir="5400000" algn="ctr" rotWithShape="0">
                    <a:srgbClr val="6E747A">
                      <a:alpha val="43000"/>
                    </a:srgbClr>
                  </a:outerShdw>
                </a:effectLst>
              </a:rPr>
              <a:t>System </a:t>
            </a:r>
            <a:endParaRPr lang="en-US" sz="7200" b="1" dirty="0">
              <a:ln w="0"/>
              <a:solidFill>
                <a:srgbClr val="FF000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6" y="1551389"/>
            <a:ext cx="8748533" cy="3329703"/>
          </a:xfrm>
        </p:spPr>
        <p:txBody>
          <a:bodyPr>
            <a:normAutofit/>
          </a:bodyPr>
          <a:lstStyle/>
          <a:p>
            <a:r>
              <a:rPr lang="de-DE" b="1" dirty="0" smtClean="0">
                <a:solidFill>
                  <a:srgbClr val="002060"/>
                </a:solidFill>
              </a:rPr>
              <a:t>      Md</a:t>
            </a:r>
            <a:r>
              <a:rPr lang="de-DE" b="1" dirty="0">
                <a:solidFill>
                  <a:srgbClr val="002060"/>
                </a:solidFill>
              </a:rPr>
              <a:t>. Ahasun Kamal _1530187042  </a:t>
            </a:r>
            <a:br>
              <a:rPr lang="de-DE" b="1" dirty="0" smtClean="0">
                <a:solidFill>
                  <a:srgbClr val="002060"/>
                </a:solidFill>
              </a:rPr>
            </a:br>
            <a:r>
              <a:rPr lang="de-DE" b="1" dirty="0" smtClean="0">
                <a:solidFill>
                  <a:srgbClr val="002060"/>
                </a:solidFill>
              </a:rPr>
              <a:t>                        </a:t>
            </a:r>
            <a:r>
              <a:rPr lang="de-DE" sz="4400" b="1" dirty="0" smtClean="0">
                <a:solidFill>
                  <a:srgbClr val="002060"/>
                </a:solidFill>
              </a:rPr>
              <a:t> &amp;</a:t>
            </a:r>
            <a:br>
              <a:rPr lang="de-DE" b="1" dirty="0" smtClean="0">
                <a:solidFill>
                  <a:srgbClr val="002060"/>
                </a:solidFill>
              </a:rPr>
            </a:br>
            <a:r>
              <a:rPr lang="de-DE" b="1" dirty="0">
                <a:solidFill>
                  <a:srgbClr val="002060"/>
                </a:solidFill>
              </a:rPr>
              <a:t> </a:t>
            </a:r>
            <a:r>
              <a:rPr lang="de-DE" b="1" dirty="0" smtClean="0">
                <a:solidFill>
                  <a:srgbClr val="002060"/>
                </a:solidFill>
              </a:rPr>
              <a:t>         Sifat </a:t>
            </a:r>
            <a:r>
              <a:rPr lang="de-DE" b="1" dirty="0">
                <a:solidFill>
                  <a:srgbClr val="002060"/>
                </a:solidFill>
              </a:rPr>
              <a:t>Anwar _1812887642</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68" y="636988"/>
            <a:ext cx="8911687" cy="1280890"/>
          </a:xfrm>
        </p:spPr>
        <p:txBody>
          <a:bodyPr/>
          <a:lstStyle/>
          <a:p>
            <a:r>
              <a:rPr lang="en-US" b="1" dirty="0" smtClean="0"/>
              <a:t>Content </a:t>
            </a:r>
            <a:endParaRPr lang="en-US" b="1" dirty="0"/>
          </a:p>
        </p:txBody>
      </p:sp>
      <p:sp>
        <p:nvSpPr>
          <p:cNvPr id="3" name="Content Placeholder 2"/>
          <p:cNvSpPr>
            <a:spLocks noGrp="1"/>
          </p:cNvSpPr>
          <p:nvPr>
            <p:ph idx="1"/>
          </p:nvPr>
        </p:nvSpPr>
        <p:spPr>
          <a:xfrm>
            <a:off x="2743758" y="1917878"/>
            <a:ext cx="8915400" cy="4508680"/>
          </a:xfrm>
        </p:spPr>
        <p:txBody>
          <a:bodyPr>
            <a:noAutofit/>
          </a:bodyPr>
          <a:lstStyle/>
          <a:p>
            <a:r>
              <a:rPr lang="en-US" sz="2400" b="1" dirty="0" smtClean="0"/>
              <a:t>About application</a:t>
            </a:r>
            <a:endParaRPr lang="en-US" sz="2400" b="1" dirty="0" smtClean="0"/>
          </a:p>
          <a:p>
            <a:r>
              <a:rPr lang="en-US" sz="2400" b="1" dirty="0" smtClean="0"/>
              <a:t>How it works</a:t>
            </a:r>
            <a:endParaRPr lang="en-US" sz="2400" b="1" dirty="0" smtClean="0"/>
          </a:p>
          <a:p>
            <a:r>
              <a:rPr lang="en-US" sz="2400" b="1" dirty="0" smtClean="0"/>
              <a:t>Inspiration</a:t>
            </a:r>
            <a:endParaRPr lang="en-US" sz="2400" b="1" dirty="0" smtClean="0"/>
          </a:p>
          <a:p>
            <a:r>
              <a:rPr lang="en-US" sz="2400" b="1" dirty="0" smtClean="0"/>
              <a:t>Objectives</a:t>
            </a:r>
            <a:endParaRPr lang="en-US" sz="2400" b="1" dirty="0" smtClean="0"/>
          </a:p>
          <a:p>
            <a:r>
              <a:rPr lang="en-US" sz="2400" b="1" dirty="0"/>
              <a:t>Similar system and </a:t>
            </a:r>
            <a:r>
              <a:rPr lang="en-US" sz="2400" b="1" dirty="0" smtClean="0"/>
              <a:t>Inspiration</a:t>
            </a:r>
            <a:endParaRPr lang="en-US" sz="2400" b="1" dirty="0" smtClean="0"/>
          </a:p>
          <a:p>
            <a:r>
              <a:rPr lang="en-US" sz="2400" b="1" dirty="0">
                <a:sym typeface="+mn-ea"/>
              </a:rPr>
              <a:t>Technical </a:t>
            </a:r>
            <a:r>
              <a:rPr lang="en-US" sz="2400" b="1" dirty="0" smtClean="0">
                <a:sym typeface="+mn-ea"/>
              </a:rPr>
              <a:t>Details</a:t>
            </a:r>
            <a:endParaRPr lang="en-US" sz="2400" b="1" dirty="0" smtClean="0">
              <a:sym typeface="+mn-ea"/>
            </a:endParaRPr>
          </a:p>
          <a:p>
            <a:r>
              <a:rPr lang="en-US" sz="2400" b="1" dirty="0" smtClean="0"/>
              <a:t> </a:t>
            </a:r>
            <a:r>
              <a:rPr lang="en-US" sz="2400" b="1" dirty="0"/>
              <a:t>project </a:t>
            </a:r>
            <a:r>
              <a:rPr lang="en-US" sz="2400" b="1" dirty="0" smtClean="0"/>
              <a:t>environment</a:t>
            </a:r>
            <a:endParaRPr lang="en-US" sz="2400" b="1" dirty="0" smtClean="0"/>
          </a:p>
          <a:p>
            <a:r>
              <a:rPr lang="en-US" sz="2400" b="1" dirty="0"/>
              <a:t>Roles and </a:t>
            </a:r>
            <a:r>
              <a:rPr lang="en-US" sz="2400" b="1" dirty="0" smtClean="0"/>
              <a:t>Responsibilities</a:t>
            </a:r>
            <a:endParaRPr lang="en-US" sz="2400" b="1" dirty="0" smtClean="0"/>
          </a:p>
          <a:p>
            <a:r>
              <a:rPr lang="en-US" sz="2400" b="1" dirty="0"/>
              <a:t>Time Effort Estimation</a:t>
            </a:r>
            <a:br>
              <a:rPr lang="en-US" sz="2400" b="1" dirty="0"/>
            </a:b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617" y="631065"/>
            <a:ext cx="9868995" cy="1605566"/>
          </a:xfrm>
        </p:spPr>
        <p:txBody>
          <a:bodyPr/>
          <a:lstStyle/>
          <a:p>
            <a:r>
              <a:rPr lang="en-US" b="1" dirty="0" smtClean="0">
                <a:solidFill>
                  <a:schemeClr val="tx1"/>
                </a:solidFill>
              </a:rPr>
              <a:t>About our app</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sz="2800" b="1" dirty="0" smtClean="0"/>
              <a:t># Aim.</a:t>
            </a:r>
            <a:endParaRPr lang="en-US" sz="2800" b="1" dirty="0" smtClean="0"/>
          </a:p>
          <a:p>
            <a:r>
              <a:rPr lang="en-US" dirty="0" smtClean="0"/>
              <a:t>-</a:t>
            </a:r>
            <a:r>
              <a:rPr lang="en-US" sz="3200" dirty="0"/>
              <a:t>This project is aimed at developing a complete online ordering system for use in the food service industry which will allow the restaurants to quickly and easily manage an online menu which customer can browse and use to place orders with just a few clicks. </a:t>
            </a:r>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585" y="669701"/>
            <a:ext cx="8203843" cy="1287888"/>
          </a:xfrm>
        </p:spPr>
        <p:txBody>
          <a:bodyPr>
            <a:normAutofit/>
          </a:bodyPr>
          <a:lstStyle/>
          <a:p>
            <a:r>
              <a:rPr lang="en-US" b="1" dirty="0" smtClean="0"/>
              <a:t># </a:t>
            </a:r>
            <a:r>
              <a:rPr lang="en-US" b="1" dirty="0"/>
              <a:t>Benefits</a:t>
            </a:r>
            <a:r>
              <a:rPr lang="en-US" dirty="0"/>
              <a:t>.</a:t>
            </a:r>
            <a:br>
              <a:rPr lang="en-US" dirty="0"/>
            </a:br>
            <a:endParaRPr lang="en-US" dirty="0"/>
          </a:p>
        </p:txBody>
      </p:sp>
      <p:sp>
        <p:nvSpPr>
          <p:cNvPr id="3" name="Content Placeholder 2"/>
          <p:cNvSpPr>
            <a:spLocks noGrp="1"/>
          </p:cNvSpPr>
          <p:nvPr>
            <p:ph idx="1"/>
          </p:nvPr>
        </p:nvSpPr>
        <p:spPr/>
        <p:txBody>
          <a:bodyPr/>
          <a:lstStyle/>
          <a:p>
            <a:r>
              <a:rPr lang="en-US" sz="3200" dirty="0"/>
              <a:t> The customers will have to choose whether they want the food to be delivered to them and the payment method will be upon </a:t>
            </a:r>
            <a:r>
              <a:rPr lang="en-US" sz="3200" dirty="0" smtClean="0"/>
              <a:t>delivery</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888642"/>
            <a:ext cx="9969319" cy="1397357"/>
          </a:xfrm>
        </p:spPr>
        <p:txBody>
          <a:bodyPr/>
          <a:lstStyle/>
          <a:p>
            <a:r>
              <a:rPr lang="en-US" b="1" dirty="0" smtClean="0"/>
              <a:t>    #How it works</a:t>
            </a:r>
            <a:endParaRPr lang="en-US" b="1" dirty="0"/>
          </a:p>
        </p:txBody>
      </p:sp>
      <p:sp>
        <p:nvSpPr>
          <p:cNvPr id="3" name="Content Placeholder 2"/>
          <p:cNvSpPr>
            <a:spLocks noGrp="1"/>
          </p:cNvSpPr>
          <p:nvPr>
            <p:ph idx="1"/>
          </p:nvPr>
        </p:nvSpPr>
        <p:spPr/>
        <p:txBody>
          <a:bodyPr/>
          <a:lstStyle/>
          <a:p>
            <a:r>
              <a:rPr lang="en-US" sz="3200" dirty="0"/>
              <a:t>There will be a system administrator who will have the right to add and manage user accounts. The customer will be in a position to create account, view the products, prices and place an order.</a:t>
            </a:r>
            <a:endParaRPr lang="en-US" sz="3200"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403" y="237744"/>
            <a:ext cx="8911687" cy="1280890"/>
          </a:xfrm>
        </p:spPr>
        <p:txBody>
          <a:bodyPr/>
          <a:lstStyle/>
          <a:p>
            <a:r>
              <a:rPr lang="en-US" b="1" dirty="0" smtClean="0"/>
              <a:t>                           Importance </a:t>
            </a:r>
            <a:endParaRPr lang="en-US" b="1" dirty="0"/>
          </a:p>
        </p:txBody>
      </p:sp>
      <p:sp>
        <p:nvSpPr>
          <p:cNvPr id="3" name="Content Placeholder 2"/>
          <p:cNvSpPr>
            <a:spLocks noGrp="1"/>
          </p:cNvSpPr>
          <p:nvPr>
            <p:ph idx="1"/>
          </p:nvPr>
        </p:nvSpPr>
        <p:spPr>
          <a:xfrm>
            <a:off x="1691403" y="1518633"/>
            <a:ext cx="10144282" cy="5217017"/>
          </a:xfrm>
        </p:spPr>
        <p:txBody>
          <a:bodyPr>
            <a:normAutofit/>
          </a:bodyPr>
          <a:lstStyle/>
          <a:p>
            <a:r>
              <a:rPr lang="en-US" sz="2400" dirty="0"/>
              <a:t>With the emergence of modernity, technology is playing a vital role in helping people accomplish a certain work. Nowadays, most people relies on smartphones for a large number of reasons. Smartphones which are installed with variety of mobile apps that comes in handy for everyday living. The apps have made a lot of things convenient for the users. At present, we </a:t>
            </a:r>
            <a:r>
              <a:rPr lang="en-US" sz="2400" dirty="0" smtClean="0"/>
              <a:t>can not </a:t>
            </a:r>
            <a:r>
              <a:rPr lang="en-US" sz="2400" dirty="0"/>
              <a:t>neglect the fact that people are having a busy lifestyle. Every other person chose the faster way of accomplishing a task and one of this is they prefer to order food online rather than cooking at home. Online Food Ordering is the process of ordering food without having to go to the restaurant. It is a simple and convenient way for customers to purchase food. This is why, our app name FOODIE is going to be develop.</a:t>
            </a:r>
            <a:endParaRPr lang="en-US" sz="24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4140</Words>
  <Application>WPS Presentation</Application>
  <PresentationFormat>Widescreen</PresentationFormat>
  <Paragraphs>180</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Wingdings 3</vt:lpstr>
      <vt:lpstr>Arial</vt:lpstr>
      <vt:lpstr>Century Gothic</vt:lpstr>
      <vt:lpstr>Microsoft YaHei</vt:lpstr>
      <vt:lpstr>Arial Unicode MS</vt:lpstr>
      <vt:lpstr>Calibri</vt:lpstr>
      <vt:lpstr>Wisp</vt:lpstr>
      <vt:lpstr>                  Welcome             Everyone </vt:lpstr>
      <vt:lpstr>PowerPoint 演示文稿</vt:lpstr>
      <vt:lpstr>PowerPoint 演示文稿</vt:lpstr>
      <vt:lpstr>      Md. Ahasun Kamal _1530187042                            &amp;           Sifat Anwar _1812887642</vt:lpstr>
      <vt:lpstr>Content </vt:lpstr>
      <vt:lpstr>About our app</vt:lpstr>
      <vt:lpstr># Benefits. </vt:lpstr>
      <vt:lpstr>    #How it works</vt:lpstr>
      <vt:lpstr>                           Importance </vt:lpstr>
      <vt:lpstr>  OBJECTIVES</vt:lpstr>
      <vt:lpstr> Similar system and Inspiration</vt:lpstr>
      <vt:lpstr>Project Features  </vt:lpstr>
      <vt:lpstr>Technical Details </vt:lpstr>
      <vt:lpstr>       project environment</vt:lpstr>
      <vt:lpstr>Roles and Responsibilities</vt:lpstr>
      <vt:lpstr> Time Effort Estimation</vt:lpstr>
      <vt:lpstr>     Thank you        everyone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PC</cp:lastModifiedBy>
  <cp:revision>26</cp:revision>
  <dcterms:created xsi:type="dcterms:W3CDTF">2021-07-02T08:19:00Z</dcterms:created>
  <dcterms:modified xsi:type="dcterms:W3CDTF">2021-07-04T06:29:02Z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