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d314abe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3d314abe4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8e09538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78e095383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4667"/>
              <a:buNone/>
            </a:pPr>
            <a:r>
              <a:rPr lang="en" sz="2150">
                <a:solidFill>
                  <a:schemeClr val="dk1"/>
                </a:solidFill>
                <a:latin typeface="Arial"/>
                <a:ea typeface="Arial"/>
                <a:cs typeface="Arial"/>
                <a:sym typeface="Arial"/>
              </a:rPr>
              <a:t>Hierarchical Attention Based Recurrent Neural Network Framework For Mobile MOBA Game Recommender Systems</a:t>
            </a:r>
            <a:endParaRPr sz="2150">
              <a:solidFill>
                <a:schemeClr val="dk1"/>
              </a:solidFill>
            </a:endParaRPr>
          </a:p>
        </p:txBody>
      </p:sp>
      <p:sp>
        <p:nvSpPr>
          <p:cNvPr id="87" name="Google Shape;87;p13"/>
          <p:cNvSpPr txBox="1"/>
          <p:nvPr>
            <p:ph idx="1" type="subTitle"/>
          </p:nvPr>
        </p:nvSpPr>
        <p:spPr>
          <a:xfrm>
            <a:off x="729625" y="2687450"/>
            <a:ext cx="7688100" cy="2475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sz="1800">
                <a:solidFill>
                  <a:srgbClr val="000000"/>
                </a:solidFill>
                <a:latin typeface="Times New Roman"/>
                <a:ea typeface="Times New Roman"/>
                <a:cs typeface="Times New Roman"/>
                <a:sym typeface="Times New Roman"/>
              </a:rPr>
              <a:t>Group No - 25 </a:t>
            </a:r>
            <a:endParaRPr sz="18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600"/>
              <a:buNone/>
            </a:pPr>
            <a:r>
              <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SzPts val="1600"/>
              <a:buNone/>
            </a:pPr>
            <a:r>
              <a:rPr lang="en" sz="1800">
                <a:solidFill>
                  <a:srgbClr val="000000"/>
                </a:solidFill>
                <a:latin typeface="Times New Roman"/>
                <a:ea typeface="Times New Roman"/>
                <a:cs typeface="Times New Roman"/>
                <a:sym typeface="Times New Roman"/>
              </a:rPr>
              <a:t>Md. Sifat Kamal - 20101231</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SzPts val="1600"/>
              <a:buNone/>
            </a:pPr>
            <a:r>
              <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SzPts val="1600"/>
              <a:buNone/>
            </a:pPr>
            <a:r>
              <a:rPr lang="en" sz="1800">
                <a:solidFill>
                  <a:srgbClr val="000000"/>
                </a:solidFill>
                <a:latin typeface="Times New Roman"/>
                <a:ea typeface="Times New Roman"/>
                <a:cs typeface="Times New Roman"/>
                <a:sym typeface="Times New Roman"/>
              </a:rPr>
              <a:t>ST - </a:t>
            </a:r>
            <a:r>
              <a:rPr lang="en">
                <a:solidFill>
                  <a:srgbClr val="000000"/>
                </a:solidFill>
                <a:latin typeface="Times New Roman"/>
                <a:ea typeface="Times New Roman"/>
                <a:cs typeface="Times New Roman"/>
                <a:sym typeface="Times New Roman"/>
              </a:rPr>
              <a:t>Abid Hossain</a:t>
            </a:r>
            <a:endParaRPr sz="18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SzPts val="1600"/>
              <a:buNone/>
            </a:pPr>
            <a:r>
              <a:rPr lang="en" sz="1800">
                <a:solidFill>
                  <a:srgbClr val="000000"/>
                </a:solidFill>
                <a:latin typeface="Times New Roman"/>
                <a:ea typeface="Times New Roman"/>
                <a:cs typeface="Times New Roman"/>
                <a:sym typeface="Times New Roman"/>
              </a:rPr>
              <a:t>RA - </a:t>
            </a:r>
            <a:r>
              <a:rPr lang="en">
                <a:solidFill>
                  <a:srgbClr val="000000"/>
                </a:solidFill>
                <a:latin typeface="Times New Roman"/>
                <a:ea typeface="Times New Roman"/>
                <a:cs typeface="Times New Roman"/>
                <a:sym typeface="Times New Roman"/>
              </a:rPr>
              <a:t>Sania Azhmee Bhuiyan</a:t>
            </a:r>
            <a:endParaRPr/>
          </a:p>
        </p:txBody>
      </p:sp>
      <p:sp>
        <p:nvSpPr>
          <p:cNvPr id="88" name="Google Shape;88;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125603"/>
              <a:buNone/>
            </a:pPr>
            <a:r>
              <a:rPr lang="en" sz="2300">
                <a:solidFill>
                  <a:srgbClr val="000000"/>
                </a:solidFill>
              </a:rPr>
              <a:t>Why this Paper?</a:t>
            </a:r>
            <a:endParaRPr sz="3800"/>
          </a:p>
        </p:txBody>
      </p:sp>
      <p:sp>
        <p:nvSpPr>
          <p:cNvPr id="94" name="Google Shape;94;p14"/>
          <p:cNvSpPr txBox="1"/>
          <p:nvPr>
            <p:ph idx="1" type="body"/>
          </p:nvPr>
        </p:nvSpPr>
        <p:spPr>
          <a:xfrm>
            <a:off x="729450" y="1659000"/>
            <a:ext cx="7806900" cy="34482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This paper is based in Hierarchical Recurrent Neural Network (HRNN) that is </a:t>
            </a:r>
            <a:r>
              <a:rPr lang="en">
                <a:solidFill>
                  <a:srgbClr val="000000"/>
                </a:solidFill>
                <a:latin typeface="Arial"/>
                <a:ea typeface="Arial"/>
                <a:cs typeface="Arial"/>
                <a:sym typeface="Arial"/>
              </a:rPr>
              <a:t>similar</a:t>
            </a:r>
            <a:r>
              <a:rPr lang="en">
                <a:solidFill>
                  <a:srgbClr val="000000"/>
                </a:solidFill>
                <a:latin typeface="Arial"/>
                <a:ea typeface="Arial"/>
                <a:cs typeface="Arial"/>
                <a:sym typeface="Arial"/>
              </a:rPr>
              <a:t> concept to our project</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There are enough information that can assist us to do our project</a:t>
            </a:r>
            <a:endParaRPr>
              <a:solidFill>
                <a:srgbClr val="000000"/>
              </a:solidFill>
              <a:latin typeface="Arial"/>
              <a:ea typeface="Arial"/>
              <a:cs typeface="Arial"/>
              <a:sym typeface="Arial"/>
            </a:endParaRPr>
          </a:p>
        </p:txBody>
      </p:sp>
      <p:sp>
        <p:nvSpPr>
          <p:cNvPr id="95" name="Google Shape;95;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600"/>
              <a:buNone/>
            </a:pPr>
            <a:r>
              <a:rPr lang="en" sz="2300">
                <a:solidFill>
                  <a:srgbClr val="000000"/>
                </a:solidFill>
              </a:rPr>
              <a:t>Introduction</a:t>
            </a:r>
            <a:endParaRPr sz="3800"/>
          </a:p>
        </p:txBody>
      </p:sp>
      <p:sp>
        <p:nvSpPr>
          <p:cNvPr id="101" name="Google Shape;101;p15"/>
          <p:cNvSpPr txBox="1"/>
          <p:nvPr>
            <p:ph idx="1" type="body"/>
          </p:nvPr>
        </p:nvSpPr>
        <p:spPr>
          <a:xfrm>
            <a:off x="223050" y="1395525"/>
            <a:ext cx="8627100" cy="3748200"/>
          </a:xfrm>
          <a:prstGeom prst="rect">
            <a:avLst/>
          </a:prstGeom>
          <a:noFill/>
          <a:ln>
            <a:noFill/>
          </a:ln>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chemeClr val="dk2"/>
              </a:buClr>
              <a:buSzPts val="1200"/>
              <a:buFont typeface="Arial"/>
              <a:buChar char="●"/>
            </a:pPr>
            <a:r>
              <a:rPr lang="en">
                <a:solidFill>
                  <a:schemeClr val="dk2"/>
                </a:solidFill>
                <a:latin typeface="Arial"/>
                <a:ea typeface="Arial"/>
                <a:cs typeface="Arial"/>
                <a:sym typeface="Arial"/>
              </a:rPr>
              <a:t>Recommendation systems are widely used in many fields to provide better experience like: e-commerce sites, news recommendation etc.</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paper has worked with the recommendation system with the player’s interest for providing recommendation of game items to </a:t>
            </a:r>
            <a:r>
              <a:rPr lang="en">
                <a:solidFill>
                  <a:schemeClr val="dk2"/>
                </a:solidFill>
                <a:latin typeface="Arial"/>
                <a:ea typeface="Arial"/>
                <a:cs typeface="Arial"/>
                <a:sym typeface="Arial"/>
              </a:rPr>
              <a:t>purchase</a:t>
            </a:r>
            <a:r>
              <a:rPr lang="en">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main </a:t>
            </a:r>
            <a:r>
              <a:rPr lang="en">
                <a:solidFill>
                  <a:schemeClr val="dk2"/>
                </a:solidFill>
                <a:latin typeface="Arial"/>
                <a:ea typeface="Arial"/>
                <a:cs typeface="Arial"/>
                <a:sym typeface="Arial"/>
              </a:rPr>
              <a:t>challenge</a:t>
            </a:r>
            <a:r>
              <a:rPr lang="en">
                <a:solidFill>
                  <a:schemeClr val="dk2"/>
                </a:solidFill>
                <a:latin typeface="Arial"/>
                <a:ea typeface="Arial"/>
                <a:cs typeface="Arial"/>
                <a:sym typeface="Arial"/>
              </a:rPr>
              <a:t> is to understanding the interest of the player more precisely since the interest of a player changes over time to time constantly</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For overcoming the author has explored the behaviour of the players behavior dynamically to </a:t>
            </a:r>
            <a:r>
              <a:rPr lang="en">
                <a:solidFill>
                  <a:schemeClr val="dk2"/>
                </a:solidFill>
                <a:latin typeface="Arial"/>
                <a:ea typeface="Arial"/>
                <a:cs typeface="Arial"/>
                <a:sym typeface="Arial"/>
              </a:rPr>
              <a:t>understanding the interest of the player</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For the system RNN models had used for getting proper accuracy since it provides 2% higher accuracy compared to DNN models</a:t>
            </a:r>
            <a:endParaRPr>
              <a:solidFill>
                <a:schemeClr val="dk2"/>
              </a:solidFill>
              <a:latin typeface="Arial"/>
              <a:ea typeface="Arial"/>
              <a:cs typeface="Arial"/>
              <a:sym typeface="Arial"/>
            </a:endParaRPr>
          </a:p>
          <a:p>
            <a:pPr indent="-311150" lvl="0" marL="457200" rtl="0" algn="just">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research has done with the real game data of King of Glory</a:t>
            </a:r>
            <a:endParaRPr>
              <a:solidFill>
                <a:schemeClr val="dk2"/>
              </a:solidFill>
              <a:latin typeface="Arial"/>
              <a:ea typeface="Arial"/>
              <a:cs typeface="Arial"/>
              <a:sym typeface="Arial"/>
            </a:endParaRPr>
          </a:p>
        </p:txBody>
      </p:sp>
      <p:sp>
        <p:nvSpPr>
          <p:cNvPr id="102" name="Google Shape;102;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600"/>
              <a:buNone/>
            </a:pPr>
            <a:r>
              <a:rPr lang="en" sz="2300">
                <a:solidFill>
                  <a:srgbClr val="000000"/>
                </a:solidFill>
              </a:rPr>
              <a:t>Background</a:t>
            </a:r>
            <a:endParaRPr sz="3800"/>
          </a:p>
        </p:txBody>
      </p:sp>
      <p:sp>
        <p:nvSpPr>
          <p:cNvPr id="108" name="Google Shape;108;p16"/>
          <p:cNvSpPr txBox="1"/>
          <p:nvPr>
            <p:ph idx="1" type="body"/>
          </p:nvPr>
        </p:nvSpPr>
        <p:spPr>
          <a:xfrm>
            <a:off x="223050" y="1354200"/>
            <a:ext cx="8732100" cy="3658200"/>
          </a:xfrm>
          <a:prstGeom prst="rect">
            <a:avLst/>
          </a:prstGeom>
          <a:noFill/>
          <a:ln>
            <a:noFill/>
          </a:ln>
        </p:spPr>
        <p:txBody>
          <a:bodyPr anchorCtr="0" anchor="t" bIns="91425" lIns="91425" spcFirstLastPara="1" rIns="91425" wrap="square" tIns="91425">
            <a:normAutofit/>
          </a:bodyPr>
          <a:lstStyle/>
          <a:p>
            <a:pPr indent="-311150" lvl="0" marL="457200" rtl="0" algn="just">
              <a:lnSpc>
                <a:spcPct val="20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first step of a recommendation system is to understanding the scene and build the basic mathematical model for the system that will have the ability to determining the learning method </a:t>
            </a:r>
            <a:r>
              <a:rPr lang="en">
                <a:solidFill>
                  <a:schemeClr val="dk2"/>
                </a:solidFill>
                <a:latin typeface="Arial"/>
                <a:ea typeface="Arial"/>
                <a:cs typeface="Arial"/>
                <a:sym typeface="Arial"/>
              </a:rPr>
              <a:t>along with sample structure</a:t>
            </a:r>
            <a:endParaRPr>
              <a:solidFill>
                <a:schemeClr val="dk2"/>
              </a:solidFill>
              <a:latin typeface="Arial"/>
              <a:ea typeface="Arial"/>
              <a:cs typeface="Arial"/>
              <a:sym typeface="Arial"/>
            </a:endParaRPr>
          </a:p>
          <a:p>
            <a:pPr indent="-311150" lvl="0" marL="457200" rtl="0" algn="just">
              <a:lnSpc>
                <a:spcPct val="20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Here the basic RNN model completes the extension in recommendation scenes. But the basic model is not capable of fixing all the challenges that needs to be fixed in the system</a:t>
            </a:r>
            <a:endParaRPr>
              <a:solidFill>
                <a:schemeClr val="dk2"/>
              </a:solidFill>
              <a:latin typeface="Arial"/>
              <a:ea typeface="Arial"/>
              <a:cs typeface="Arial"/>
              <a:sym typeface="Arial"/>
            </a:endParaRPr>
          </a:p>
          <a:p>
            <a:pPr indent="-311150" lvl="0" marL="457200" rtl="0" algn="just">
              <a:lnSpc>
                <a:spcPct val="20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In Hierarchical attention-based LSTM, it’s combined with attention mechanism that is enough feasible to provide solve of interpretability problem</a:t>
            </a:r>
            <a:endParaRPr>
              <a:solidFill>
                <a:schemeClr val="dk2"/>
              </a:solidFill>
              <a:latin typeface="Arial"/>
              <a:ea typeface="Arial"/>
              <a:cs typeface="Arial"/>
              <a:sym typeface="Arial"/>
            </a:endParaRPr>
          </a:p>
        </p:txBody>
      </p:sp>
      <p:sp>
        <p:nvSpPr>
          <p:cNvPr id="109" name="Google Shape;109;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600"/>
              <a:buNone/>
            </a:pPr>
            <a:r>
              <a:rPr lang="en" sz="2300">
                <a:solidFill>
                  <a:srgbClr val="000000"/>
                </a:solidFill>
              </a:rPr>
              <a:t>Dataset</a:t>
            </a:r>
            <a:endParaRPr sz="3800"/>
          </a:p>
        </p:txBody>
      </p:sp>
      <p:sp>
        <p:nvSpPr>
          <p:cNvPr id="115" name="Google Shape;115;p17"/>
          <p:cNvSpPr txBox="1"/>
          <p:nvPr>
            <p:ph idx="1" type="body"/>
          </p:nvPr>
        </p:nvSpPr>
        <p:spPr>
          <a:xfrm>
            <a:off x="577050" y="1298800"/>
            <a:ext cx="7688700" cy="3793200"/>
          </a:xfrm>
          <a:prstGeom prst="rect">
            <a:avLst/>
          </a:prstGeom>
          <a:noFill/>
          <a:ln>
            <a:noFill/>
          </a:ln>
        </p:spPr>
        <p:txBody>
          <a:bodyPr anchorCtr="0" anchor="t" bIns="91425" lIns="91425" spcFirstLastPara="1" rIns="91425" wrap="square" tIns="91425">
            <a:normAutofit/>
          </a:bodyPr>
          <a:lstStyle/>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For evaluating the performance of the </a:t>
            </a:r>
            <a:r>
              <a:rPr lang="en">
                <a:solidFill>
                  <a:srgbClr val="000000"/>
                </a:solidFill>
                <a:latin typeface="Arial"/>
                <a:ea typeface="Arial"/>
                <a:cs typeface="Arial"/>
                <a:sym typeface="Arial"/>
              </a:rPr>
              <a:t>framework</a:t>
            </a:r>
            <a:r>
              <a:rPr lang="en">
                <a:solidFill>
                  <a:srgbClr val="000000"/>
                </a:solidFill>
                <a:latin typeface="Arial"/>
                <a:ea typeface="Arial"/>
                <a:cs typeface="Arial"/>
                <a:sym typeface="Arial"/>
              </a:rPr>
              <a:t> the authors of the paper has used the data of King of Glory</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data were from the logs of week from June 10th to 16th, 2017</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For every match the authors have extracted eleven behaviours for the recommendation</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In the end authors had generated approximately 810,</a:t>
            </a:r>
            <a:r>
              <a:rPr lang="en">
                <a:solidFill>
                  <a:srgbClr val="000000"/>
                </a:solidFill>
                <a:latin typeface="Arial"/>
                <a:ea typeface="Arial"/>
                <a:cs typeface="Arial"/>
                <a:sym typeface="Arial"/>
              </a:rPr>
              <a:t>0</a:t>
            </a:r>
            <a:r>
              <a:rPr lang="en">
                <a:solidFill>
                  <a:srgbClr val="000000"/>
                </a:solidFill>
                <a:latin typeface="Arial"/>
                <a:ea typeface="Arial"/>
                <a:cs typeface="Arial"/>
                <a:sym typeface="Arial"/>
              </a:rPr>
              <a:t>00 samples where 730,000 samples were assigned for training and 80,000 samples were assigned for testing</a:t>
            </a:r>
            <a:endParaRPr>
              <a:solidFill>
                <a:srgbClr val="000000"/>
              </a:solidFill>
              <a:latin typeface="Arial"/>
              <a:ea typeface="Arial"/>
              <a:cs typeface="Arial"/>
              <a:sym typeface="Arial"/>
            </a:endParaRPr>
          </a:p>
        </p:txBody>
      </p:sp>
      <p:sp>
        <p:nvSpPr>
          <p:cNvPr id="116" name="Google Shape;116;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 sz="2300">
                <a:solidFill>
                  <a:srgbClr val="000000"/>
                </a:solidFill>
              </a:rPr>
              <a:t>Results</a:t>
            </a:r>
            <a:endParaRPr sz="2300"/>
          </a:p>
        </p:txBody>
      </p:sp>
      <p:sp>
        <p:nvSpPr>
          <p:cNvPr id="122" name="Google Shape;122;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3" name="Google Shape;123;p18"/>
          <p:cNvSpPr txBox="1"/>
          <p:nvPr>
            <p:ph idx="1" type="body"/>
          </p:nvPr>
        </p:nvSpPr>
        <p:spPr>
          <a:xfrm>
            <a:off x="595050" y="1414450"/>
            <a:ext cx="4725300" cy="3519000"/>
          </a:xfrm>
          <a:prstGeom prst="rect">
            <a:avLst/>
          </a:prstGeom>
          <a:noFill/>
          <a:ln>
            <a:noFill/>
          </a:ln>
        </p:spPr>
        <p:txBody>
          <a:bodyPr anchorCtr="0" anchor="t" bIns="91425" lIns="91425" spcFirstLastPara="1" rIns="91425" wrap="square" tIns="91425">
            <a:normAutofit/>
          </a:bodyPr>
          <a:lstStyle/>
          <a:p>
            <a:pPr indent="-317500" lvl="0" marL="457200" rtl="0" algn="just">
              <a:lnSpc>
                <a:spcPct val="2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Top 5 accuracy:</a:t>
            </a:r>
            <a:endParaRPr b="1" sz="14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NN models obtain worst performance for not considering historical behaviour of a player.</a:t>
            </a:r>
            <a:endParaRPr sz="12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LSTM, aLSTM and haLSTM got highest accuracy for utilizing temporal info of historical behaviour of a player.</a:t>
            </a:r>
            <a:endParaRPr sz="12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eLSTM and eaLSTM have lower accuracy than the best model for embedding dimension d value.</a:t>
            </a:r>
            <a:endParaRPr sz="1200">
              <a:solidFill>
                <a:srgbClr val="000000"/>
              </a:solidFill>
              <a:latin typeface="Arial"/>
              <a:ea typeface="Arial"/>
              <a:cs typeface="Arial"/>
              <a:sym typeface="Arial"/>
            </a:endParaRPr>
          </a:p>
        </p:txBody>
      </p:sp>
      <p:pic>
        <p:nvPicPr>
          <p:cNvPr id="124" name="Google Shape;124;p18"/>
          <p:cNvPicPr preferRelativeResize="0"/>
          <p:nvPr/>
        </p:nvPicPr>
        <p:blipFill>
          <a:blip r:embed="rId3">
            <a:alphaModFix/>
          </a:blip>
          <a:stretch>
            <a:fillRect/>
          </a:stretch>
        </p:blipFill>
        <p:spPr>
          <a:xfrm>
            <a:off x="5642145" y="1731625"/>
            <a:ext cx="3349456" cy="2665163"/>
          </a:xfrm>
          <a:prstGeom prst="rect">
            <a:avLst/>
          </a:prstGeom>
          <a:noFill/>
          <a:ln>
            <a:noFill/>
          </a:ln>
        </p:spPr>
      </p:pic>
      <p:sp>
        <p:nvSpPr>
          <p:cNvPr id="125" name="Google Shape;125;p18"/>
          <p:cNvSpPr txBox="1"/>
          <p:nvPr/>
        </p:nvSpPr>
        <p:spPr>
          <a:xfrm>
            <a:off x="6262000" y="4478075"/>
            <a:ext cx="2450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Fig. 1. Top-5 accuracy for different models</a:t>
            </a:r>
            <a:endParaRPr sz="9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 sz="2300">
                <a:solidFill>
                  <a:srgbClr val="000000"/>
                </a:solidFill>
              </a:rPr>
              <a:t>Results</a:t>
            </a:r>
            <a:endParaRPr sz="2300"/>
          </a:p>
        </p:txBody>
      </p:sp>
      <p:sp>
        <p:nvSpPr>
          <p:cNvPr id="131" name="Google Shape;131;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2" name="Google Shape;132;p19"/>
          <p:cNvSpPr txBox="1"/>
          <p:nvPr>
            <p:ph idx="1" type="body"/>
          </p:nvPr>
        </p:nvSpPr>
        <p:spPr>
          <a:xfrm>
            <a:off x="595050" y="1306775"/>
            <a:ext cx="4725300" cy="3889200"/>
          </a:xfrm>
          <a:prstGeom prst="rect">
            <a:avLst/>
          </a:prstGeom>
          <a:noFill/>
          <a:ln>
            <a:noFill/>
          </a:ln>
        </p:spPr>
        <p:txBody>
          <a:bodyPr anchorCtr="0" anchor="t" bIns="91425" lIns="91425" spcFirstLastPara="1" rIns="91425" wrap="square" tIns="91425">
            <a:normAutofit lnSpcReduction="20000"/>
          </a:bodyPr>
          <a:lstStyle/>
          <a:p>
            <a:pPr indent="-317500" lvl="0" marL="457200" rtl="0" algn="just">
              <a:lnSpc>
                <a:spcPct val="2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Effect of the sequence lenght</a:t>
            </a:r>
            <a:r>
              <a:rPr b="1" lang="en" sz="1400">
                <a:solidFill>
                  <a:srgbClr val="000000"/>
                </a:solidFill>
                <a:latin typeface="Arial"/>
                <a:ea typeface="Arial"/>
                <a:cs typeface="Arial"/>
                <a:sym typeface="Arial"/>
              </a:rPr>
              <a:t>:</a:t>
            </a:r>
            <a:endParaRPr b="1" sz="14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When length is 1, the model uses only the last match for the input</a:t>
            </a:r>
            <a:endParaRPr sz="12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When length is 2, haLSTM gets the highest accuracy</a:t>
            </a:r>
            <a:endParaRPr sz="12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As the length increased to 8 the accuracy becomes lower in the NN model</a:t>
            </a:r>
            <a:endParaRPr sz="1200">
              <a:solidFill>
                <a:srgbClr val="000000"/>
              </a:solidFill>
              <a:latin typeface="Arial"/>
              <a:ea typeface="Arial"/>
              <a:cs typeface="Arial"/>
              <a:sym typeface="Arial"/>
            </a:endParaRPr>
          </a:p>
          <a:p>
            <a:pPr indent="-317500" lvl="0" marL="457200" rtl="0" algn="just">
              <a:lnSpc>
                <a:spcPct val="2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Effect of the embedding method:</a:t>
            </a:r>
            <a:endParaRPr b="1" sz="1400">
              <a:solidFill>
                <a:srgbClr val="000000"/>
              </a:solidFill>
              <a:latin typeface="Arial"/>
              <a:ea typeface="Arial"/>
              <a:cs typeface="Arial"/>
              <a:sym typeface="Arial"/>
            </a:endParaRPr>
          </a:p>
          <a:p>
            <a:pPr indent="-301625" lvl="1" marL="914400" rtl="0" algn="just">
              <a:lnSpc>
                <a:spcPct val="200000"/>
              </a:lnSpc>
              <a:spcBef>
                <a:spcPts val="0"/>
              </a:spcBef>
              <a:spcAft>
                <a:spcPts val="0"/>
              </a:spcAft>
              <a:buClr>
                <a:srgbClr val="000000"/>
              </a:buClr>
              <a:buSzPts val="1150"/>
              <a:buFont typeface="Arial"/>
              <a:buChar char="○"/>
            </a:pPr>
            <a:r>
              <a:rPr lang="en" sz="1150">
                <a:solidFill>
                  <a:srgbClr val="000000"/>
                </a:solidFill>
                <a:latin typeface="Arial"/>
                <a:ea typeface="Arial"/>
                <a:cs typeface="Arial"/>
                <a:sym typeface="Arial"/>
              </a:rPr>
              <a:t>LSTM models with an embedding layer have lower accuracy</a:t>
            </a:r>
            <a:endParaRPr sz="1150">
              <a:solidFill>
                <a:srgbClr val="000000"/>
              </a:solidFill>
              <a:latin typeface="Arial"/>
              <a:ea typeface="Arial"/>
              <a:cs typeface="Arial"/>
              <a:sym typeface="Arial"/>
            </a:endParaRPr>
          </a:p>
          <a:p>
            <a:pPr indent="-301625" lvl="1" marL="914400" rtl="0" algn="just">
              <a:lnSpc>
                <a:spcPct val="200000"/>
              </a:lnSpc>
              <a:spcBef>
                <a:spcPts val="0"/>
              </a:spcBef>
              <a:spcAft>
                <a:spcPts val="0"/>
              </a:spcAft>
              <a:buClr>
                <a:srgbClr val="000000"/>
              </a:buClr>
              <a:buSzPts val="1150"/>
              <a:buFont typeface="Arial"/>
              <a:buChar char="○"/>
            </a:pPr>
            <a:r>
              <a:rPr lang="en" sz="1150">
                <a:solidFill>
                  <a:srgbClr val="000000"/>
                </a:solidFill>
                <a:latin typeface="Arial"/>
                <a:ea typeface="Arial"/>
                <a:cs typeface="Arial"/>
                <a:sym typeface="Arial"/>
              </a:rPr>
              <a:t>high dimension embedding vector achieves better accuracy</a:t>
            </a:r>
            <a:endParaRPr sz="1150">
              <a:solidFill>
                <a:srgbClr val="000000"/>
              </a:solidFill>
              <a:latin typeface="Arial"/>
              <a:ea typeface="Arial"/>
              <a:cs typeface="Arial"/>
              <a:sym typeface="Arial"/>
            </a:endParaRPr>
          </a:p>
        </p:txBody>
      </p:sp>
      <p:grpSp>
        <p:nvGrpSpPr>
          <p:cNvPr id="133" name="Google Shape;133;p19"/>
          <p:cNvGrpSpPr/>
          <p:nvPr/>
        </p:nvGrpSpPr>
        <p:grpSpPr>
          <a:xfrm>
            <a:off x="6018825" y="598575"/>
            <a:ext cx="2436575" cy="2274850"/>
            <a:chOff x="6171225" y="598575"/>
            <a:chExt cx="2436575" cy="2274850"/>
          </a:xfrm>
        </p:grpSpPr>
        <p:pic>
          <p:nvPicPr>
            <p:cNvPr id="134" name="Google Shape;134;p19"/>
            <p:cNvPicPr preferRelativeResize="0"/>
            <p:nvPr/>
          </p:nvPicPr>
          <p:blipFill>
            <a:blip r:embed="rId3">
              <a:alphaModFix/>
            </a:blip>
            <a:stretch>
              <a:fillRect/>
            </a:stretch>
          </p:blipFill>
          <p:spPr>
            <a:xfrm>
              <a:off x="6171225" y="598575"/>
              <a:ext cx="2402349" cy="1960325"/>
            </a:xfrm>
            <a:prstGeom prst="rect">
              <a:avLst/>
            </a:prstGeom>
            <a:noFill/>
            <a:ln>
              <a:noFill/>
            </a:ln>
          </p:spPr>
        </p:pic>
        <p:sp>
          <p:nvSpPr>
            <p:cNvPr id="135" name="Google Shape;135;p19"/>
            <p:cNvSpPr txBox="1"/>
            <p:nvPr/>
          </p:nvSpPr>
          <p:spPr>
            <a:xfrm>
              <a:off x="6441800" y="2473225"/>
              <a:ext cx="216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Fig. 2.</a:t>
              </a:r>
              <a:r>
                <a:rPr lang="en">
                  <a:latin typeface="Lato"/>
                  <a:ea typeface="Lato"/>
                  <a:cs typeface="Lato"/>
                  <a:sym typeface="Lato"/>
                </a:rPr>
                <a:t> </a:t>
              </a:r>
              <a:r>
                <a:rPr lang="en" sz="900">
                  <a:latin typeface="Lato"/>
                  <a:ea typeface="Lato"/>
                  <a:cs typeface="Lato"/>
                  <a:sym typeface="Lato"/>
                </a:rPr>
                <a:t>Top-5 accuracy with fixed length</a:t>
              </a:r>
              <a:endParaRPr sz="900">
                <a:latin typeface="Lato"/>
                <a:ea typeface="Lato"/>
                <a:cs typeface="Lato"/>
                <a:sym typeface="Lato"/>
              </a:endParaRPr>
            </a:p>
          </p:txBody>
        </p:sp>
      </p:grpSp>
      <p:grpSp>
        <p:nvGrpSpPr>
          <p:cNvPr id="136" name="Google Shape;136;p19"/>
          <p:cNvGrpSpPr/>
          <p:nvPr/>
        </p:nvGrpSpPr>
        <p:grpSpPr>
          <a:xfrm>
            <a:off x="6010850" y="2939900"/>
            <a:ext cx="2605200" cy="2238475"/>
            <a:chOff x="6163250" y="2939900"/>
            <a:chExt cx="2605200" cy="2238475"/>
          </a:xfrm>
        </p:grpSpPr>
        <p:pic>
          <p:nvPicPr>
            <p:cNvPr id="137" name="Google Shape;137;p19"/>
            <p:cNvPicPr preferRelativeResize="0"/>
            <p:nvPr/>
          </p:nvPicPr>
          <p:blipFill>
            <a:blip r:embed="rId4">
              <a:alphaModFix/>
            </a:blip>
            <a:stretch>
              <a:fillRect/>
            </a:stretch>
          </p:blipFill>
          <p:spPr>
            <a:xfrm>
              <a:off x="6171225" y="2939900"/>
              <a:ext cx="2344726" cy="1914475"/>
            </a:xfrm>
            <a:prstGeom prst="rect">
              <a:avLst/>
            </a:prstGeom>
            <a:noFill/>
            <a:ln>
              <a:noFill/>
            </a:ln>
          </p:spPr>
        </p:pic>
        <p:sp>
          <p:nvSpPr>
            <p:cNvPr id="138" name="Google Shape;138;p19"/>
            <p:cNvSpPr txBox="1"/>
            <p:nvPr/>
          </p:nvSpPr>
          <p:spPr>
            <a:xfrm>
              <a:off x="6163250" y="4778175"/>
              <a:ext cx="260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Fig. 3.</a:t>
              </a:r>
              <a:r>
                <a:rPr lang="en">
                  <a:latin typeface="Lato"/>
                  <a:ea typeface="Lato"/>
                  <a:cs typeface="Lato"/>
                  <a:sym typeface="Lato"/>
                </a:rPr>
                <a:t> </a:t>
              </a:r>
              <a:r>
                <a:rPr lang="en" sz="900">
                  <a:latin typeface="Lato"/>
                  <a:ea typeface="Lato"/>
                  <a:cs typeface="Lato"/>
                  <a:sym typeface="Lato"/>
                </a:rPr>
                <a:t>Top-5 accuracy with variable dimensions</a:t>
              </a:r>
              <a:endParaRPr sz="900">
                <a:latin typeface="Lato"/>
                <a:ea typeface="Lato"/>
                <a:cs typeface="Lato"/>
                <a:sym typeface="La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 of improvement</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SzPct val="113043"/>
              <a:buNone/>
            </a:pPr>
            <a:r>
              <a:t/>
            </a:r>
            <a:endParaRPr sz="2300">
              <a:solidFill>
                <a:srgbClr val="000000"/>
              </a:solidFill>
            </a:endParaRPr>
          </a:p>
        </p:txBody>
      </p:sp>
      <p:sp>
        <p:nvSpPr>
          <p:cNvPr id="144" name="Google Shape;144;p20"/>
          <p:cNvSpPr txBox="1"/>
          <p:nvPr>
            <p:ph idx="1" type="body"/>
          </p:nvPr>
        </p:nvSpPr>
        <p:spPr>
          <a:xfrm>
            <a:off x="577050" y="2191575"/>
            <a:ext cx="7688700" cy="2900400"/>
          </a:xfrm>
          <a:prstGeom prst="rect">
            <a:avLst/>
          </a:prstGeom>
          <a:noFill/>
          <a:ln>
            <a:noFill/>
          </a:ln>
        </p:spPr>
        <p:txBody>
          <a:bodyPr anchorCtr="0" anchor="t" bIns="91425" lIns="91425" spcFirstLastPara="1" rIns="91425" wrap="square" tIns="91425">
            <a:normAutofit/>
          </a:bodyPr>
          <a:lstStyle/>
          <a:p>
            <a:pPr indent="-330200" lvl="0" marL="457200" rtl="0" algn="just">
              <a:lnSpc>
                <a:spcPct val="20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Combining multiple sessions</a:t>
            </a:r>
            <a:endParaRPr sz="1600">
              <a:solidFill>
                <a:srgbClr val="000000"/>
              </a:solidFill>
              <a:latin typeface="Arial"/>
              <a:ea typeface="Arial"/>
              <a:cs typeface="Arial"/>
              <a:sym typeface="Arial"/>
            </a:endParaRPr>
          </a:p>
          <a:p>
            <a:pPr indent="-330200" lvl="0" marL="457200" rtl="0" algn="just">
              <a:lnSpc>
                <a:spcPct val="20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Utilize the effect of historical behavior</a:t>
            </a:r>
            <a:endParaRPr sz="1600">
              <a:solidFill>
                <a:srgbClr val="000000"/>
              </a:solidFill>
              <a:latin typeface="Arial"/>
              <a:ea typeface="Arial"/>
              <a:cs typeface="Arial"/>
              <a:sym typeface="Arial"/>
            </a:endParaRPr>
          </a:p>
        </p:txBody>
      </p:sp>
      <p:sp>
        <p:nvSpPr>
          <p:cNvPr id="145" name="Google Shape;145;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29450" y="510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 sz="2300">
                <a:solidFill>
                  <a:srgbClr val="000000"/>
                </a:solidFill>
              </a:rPr>
              <a:t>Conclusion</a:t>
            </a:r>
            <a:endParaRPr sz="2300"/>
          </a:p>
        </p:txBody>
      </p:sp>
      <p:sp>
        <p:nvSpPr>
          <p:cNvPr id="151" name="Google Shape;151;p21"/>
          <p:cNvSpPr txBox="1"/>
          <p:nvPr>
            <p:ph idx="1" type="body"/>
          </p:nvPr>
        </p:nvSpPr>
        <p:spPr>
          <a:xfrm>
            <a:off x="729450" y="1603625"/>
            <a:ext cx="7688700" cy="3453300"/>
          </a:xfrm>
          <a:prstGeom prst="rect">
            <a:avLst/>
          </a:prstGeom>
          <a:noFill/>
          <a:ln>
            <a:noFill/>
          </a:ln>
        </p:spPr>
        <p:txBody>
          <a:bodyPr anchorCtr="0" anchor="t" bIns="91425" lIns="91425" spcFirstLastPara="1" rIns="91425" wrap="square" tIns="91425">
            <a:normAutofit/>
          </a:bodyPr>
          <a:lstStyle/>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problem is player’s purchase preference changing over game experience &amp; the recommendation system can not provide proper recommendations and the paper is solving this issue</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skeleton of the framework brings LSTM to model the long match sequence</a:t>
            </a:r>
            <a:endParaRPr>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Hierarchical attention includes match attention and event attention.</a:t>
            </a:r>
            <a:endParaRPr>
              <a:solidFill>
                <a:srgbClr val="000000"/>
              </a:solidFill>
              <a:latin typeface="Arial"/>
              <a:ea typeface="Arial"/>
              <a:cs typeface="Arial"/>
              <a:sym typeface="Arial"/>
            </a:endParaRPr>
          </a:p>
          <a:p>
            <a:pPr indent="-298450" lvl="1" marL="914400" rtl="0" algn="just">
              <a:lnSpc>
                <a:spcPct val="200000"/>
              </a:lnSpc>
              <a:spcBef>
                <a:spcPts val="0"/>
              </a:spcBef>
              <a:spcAft>
                <a:spcPts val="0"/>
              </a:spcAft>
              <a:buClr>
                <a:srgbClr val="000000"/>
              </a:buClr>
              <a:buSzPts val="1100"/>
              <a:buFont typeface="Arial"/>
              <a:buChar char="○"/>
            </a:pPr>
            <a:r>
              <a:rPr lang="en" sz="1300">
                <a:solidFill>
                  <a:srgbClr val="000000"/>
                </a:solidFill>
                <a:latin typeface="Arial"/>
                <a:ea typeface="Arial"/>
                <a:cs typeface="Arial"/>
                <a:sym typeface="Arial"/>
              </a:rPr>
              <a:t>match attention: measure the importance of match in a sequence</a:t>
            </a:r>
            <a:endParaRPr sz="1300">
              <a:solidFill>
                <a:srgbClr val="000000"/>
              </a:solidFill>
              <a:latin typeface="Arial"/>
              <a:ea typeface="Arial"/>
              <a:cs typeface="Arial"/>
              <a:sym typeface="Arial"/>
            </a:endParaRPr>
          </a:p>
          <a:p>
            <a:pPr indent="-311150" lvl="1" marL="914400" rtl="0" algn="just">
              <a:lnSpc>
                <a:spcPct val="2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event attention: measure the importance of events in a match</a:t>
            </a:r>
            <a:endParaRPr sz="1300">
              <a:solidFill>
                <a:srgbClr val="000000"/>
              </a:solidFill>
              <a:latin typeface="Arial"/>
              <a:ea typeface="Arial"/>
              <a:cs typeface="Arial"/>
              <a:sym typeface="Arial"/>
            </a:endParaRPr>
          </a:p>
          <a:p>
            <a:pPr indent="-311150" lvl="0" marL="457200" rtl="0" algn="just">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experiment demonstrates the effectiveness of attention</a:t>
            </a:r>
            <a:endParaRPr sz="1300">
              <a:solidFill>
                <a:srgbClr val="000000"/>
              </a:solidFill>
              <a:latin typeface="Arial"/>
              <a:ea typeface="Arial"/>
              <a:cs typeface="Arial"/>
              <a:sym typeface="Arial"/>
            </a:endParaRPr>
          </a:p>
        </p:txBody>
      </p:sp>
      <p:sp>
        <p:nvSpPr>
          <p:cNvPr id="152" name="Google Shape;152;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