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79D36F-3674-4FAE-922E-E9C4AFFFABC4}">
  <a:tblStyle styleId="{2679D36F-3674-4FAE-922E-E9C4AFFFAB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346f01045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9346f01045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346f0104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346f0104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3909f2ed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3909f2ed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36cecf77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36cecf77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346f0104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346f0104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56c1a0e6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56c1a0e6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346f0104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346f0104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a5612b8c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a5612b8c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65aa9f5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65aa9f5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346f0104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346f0104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4a8161b9d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4a8161b9d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2f0a3a9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2f0a3a9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39de5f7d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39de5f7d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2f0e3caf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2f0e3caf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39de5f7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39de5f7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346f0104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346f0104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196400" y="1017650"/>
            <a:ext cx="87120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39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Bengali Sentiment Analysis with Deep Learning Models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29625" y="1800950"/>
            <a:ext cx="7688100" cy="3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Group No - 14</a:t>
            </a:r>
            <a:endParaRPr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Saurav Das - 20101100</a:t>
            </a:r>
            <a:endParaRPr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Kaushik Roy - 20101185</a:t>
            </a:r>
            <a:endParaRPr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Md. Sifat Kamal - 20101231</a:t>
            </a:r>
            <a:endParaRPr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Md Mahfujul Haque - 20101445</a:t>
            </a:r>
            <a:endParaRPr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 - Mehnaz Ara Fazal</a:t>
            </a:r>
            <a:endParaRPr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RA - Md Sabbir Hossain</a:t>
            </a:r>
            <a:endParaRPr sz="1600"/>
          </a:p>
        </p:txBody>
      </p:sp>
      <p:sp>
        <p:nvSpPr>
          <p:cNvPr id="61" name="Google Shape;61;p13"/>
          <p:cNvSpPr txBox="1"/>
          <p:nvPr/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8225"/>
            <a:ext cx="4521598" cy="3792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6" name="Google Shape;126;p22"/>
          <p:cNvGraphicFramePr/>
          <p:nvPr/>
        </p:nvGraphicFramePr>
        <p:xfrm>
          <a:off x="51837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{2679D36F-3674-4FAE-922E-E9C4AFFFABC4}</a:tableStyleId>
              </a:tblPr>
              <a:tblGrid>
                <a:gridCol w="904800"/>
                <a:gridCol w="775425"/>
                <a:gridCol w="613650"/>
                <a:gridCol w="764625"/>
              </a:tblGrid>
              <a:tr h="3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Precision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Recall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F1-Score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Negative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0.74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Positive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Macro Avg.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Weighted Avg.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7" name="Google Shape;127;p22"/>
          <p:cNvSpPr txBox="1"/>
          <p:nvPr>
            <p:ph type="title"/>
          </p:nvPr>
        </p:nvSpPr>
        <p:spPr>
          <a:xfrm>
            <a:off x="729450" y="510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latin typeface="Arial"/>
                <a:ea typeface="Arial"/>
                <a:cs typeface="Arial"/>
                <a:sym typeface="Arial"/>
              </a:rPr>
              <a:t>Evaluation (MLP Classifier)</a:t>
            </a:r>
            <a:endParaRPr sz="28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8225"/>
            <a:ext cx="4527605" cy="348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825" y="1276700"/>
            <a:ext cx="3892650" cy="340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>
            <p:ph type="title"/>
          </p:nvPr>
        </p:nvSpPr>
        <p:spPr>
          <a:xfrm>
            <a:off x="729450" y="510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latin typeface="Arial"/>
                <a:ea typeface="Arial"/>
                <a:cs typeface="Arial"/>
                <a:sym typeface="Arial"/>
              </a:rPr>
              <a:t>Evaluation (BERT)</a:t>
            </a:r>
            <a:endParaRPr sz="28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6788"/>
            <a:ext cx="4419599" cy="37643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24"/>
          <p:cNvGraphicFramePr/>
          <p:nvPr/>
        </p:nvGraphicFramePr>
        <p:xfrm>
          <a:off x="4883700" y="137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{2679D36F-3674-4FAE-922E-E9C4AFFFABC4}</a:tableStyleId>
              </a:tblPr>
              <a:tblGrid>
                <a:gridCol w="1023825"/>
                <a:gridCol w="1023825"/>
                <a:gridCol w="1023825"/>
                <a:gridCol w="1023825"/>
              </a:tblGrid>
              <a:tr h="28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Negative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Micro Avg.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Macro Avg.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Weighted </a:t>
                      </a:r>
                      <a:br>
                        <a:rPr lang="en"/>
                      </a:br>
                      <a:r>
                        <a:rPr lang="en"/>
                        <a:t>Avg.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Sample Avg.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43" name="Google Shape;143;p24"/>
          <p:cNvSpPr txBox="1"/>
          <p:nvPr>
            <p:ph type="title"/>
          </p:nvPr>
        </p:nvSpPr>
        <p:spPr>
          <a:xfrm>
            <a:off x="729450" y="510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latin typeface="Arial"/>
                <a:ea typeface="Arial"/>
                <a:cs typeface="Arial"/>
                <a:sym typeface="Arial"/>
              </a:rPr>
              <a:t>Evaluation (LSTM)</a:t>
            </a:r>
            <a:endParaRPr sz="28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729450" y="510625"/>
            <a:ext cx="76887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latin typeface="Arial"/>
                <a:ea typeface="Arial"/>
                <a:cs typeface="Arial"/>
                <a:sym typeface="Arial"/>
              </a:rPr>
              <a:t>Future scope of improvement</a:t>
            </a:r>
            <a:endParaRPr sz="2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218750" y="1258175"/>
            <a:ext cx="8495100" cy="3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Limitation 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positive and negative sentiment added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Uneven positive and negative dataset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Couldn’t remove Stopword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Couldn’t clean punctuation marks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4735900" y="1643325"/>
            <a:ext cx="4162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565875" y="1152475"/>
            <a:ext cx="7852500" cy="3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Direction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Implement sentiment analysis in Bangla for chatbots and customer support systems to understand and respond appropriately to user sentiments and emotions.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Monitor sentiment around your brand in Bangla-language sources to assess brand perception and reputation.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Analyze sentiment in Bangla text from social media platforms to understand public opinion, trends, and reactions.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9601800" y="3425950"/>
            <a:ext cx="526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60" name="Google Shape;160;p26"/>
          <p:cNvSpPr txBox="1"/>
          <p:nvPr>
            <p:ph type="title"/>
          </p:nvPr>
        </p:nvSpPr>
        <p:spPr>
          <a:xfrm>
            <a:off x="729450" y="510625"/>
            <a:ext cx="76887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latin typeface="Arial"/>
                <a:ea typeface="Arial"/>
                <a:cs typeface="Arial"/>
                <a:sym typeface="Arial"/>
              </a:rPr>
              <a:t>Future scope of improvement (Continued)</a:t>
            </a:r>
            <a:endParaRPr sz="28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729450" y="510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2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820800" y="1045825"/>
            <a:ext cx="7822200" cy="4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BERT, LSTM, and MLP Classifier provided valuable insights into Bengali sentiment analysis.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Acknowledged limitations: focus on positive/negative, uneven dataset, stop word detection, and punctuation challenges.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Highlighted the project's role in advancing Bengali sentiment analysis.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Emphasized potential applications: chatbots, customer support, brand    perception, and social media analysis.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Summarized the project's impact and relevance for future developments.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52475"/>
            <a:ext cx="8520600" cy="3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Alex M. Goh and Xiaoyu L. Yann, (2021), “A Novel Sentiments Analysis Model Using Perceptron Classifier” Int. J. of Electronics Engineering and Applications, Vol. 9, No. 4, pp. 01-10, DOI 10.30696/IJEEA.IX.IV.2021.01-10</a:t>
            </a:r>
            <a:endParaRPr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Ataie, Mohammad. (2022). Basic Implementation of sentiment analysis using BERT. </a:t>
            </a:r>
            <a:endParaRPr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M. Karrabi, L. Oskooie, M. Bakhtiar, M. Farahani and R. Monsefi, "Sentiment Analysis of Informal Persian Texts Using Embedding Informal words and Attention-Based LSTM Network," 2020 8th Iranian Joint Congress on Fuzzy and intelligent Systems (CFIS), Mashhad, Iran, 2020, pp. 143-147, doi: 10.1109/CFIS49607.2020.9238699.</a:t>
            </a:r>
            <a:endParaRPr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Salim Sazzed. 2020. Cross-lingual sentiment classification in low-resource Bengali language. In Proceedings of the Sixth Workshop on Noisy User-generated Text (W-NUT 2020), pages 50–60, Online. Association for Computational Linguistics.</a:t>
            </a:r>
            <a:endParaRPr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8"/>
          <p:cNvSpPr txBox="1"/>
          <p:nvPr>
            <p:ph type="title"/>
          </p:nvPr>
        </p:nvSpPr>
        <p:spPr>
          <a:xfrm>
            <a:off x="729450" y="510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latin typeface="Arial"/>
                <a:ea typeface="Arial"/>
                <a:cs typeface="Arial"/>
                <a:sym typeface="Arial"/>
              </a:rPr>
              <a:t>Reference</a:t>
            </a:r>
            <a:endParaRPr sz="28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729450" y="510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sz="2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223050" y="1252625"/>
            <a:ext cx="8627100" cy="3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1E2D31"/>
                </a:solidFill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Model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Model Architecture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 of Improvement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729450" y="510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223050" y="1252625"/>
            <a:ext cx="8627100" cy="3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Sentiment Analysis is a process of determining the sentiment of a text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Many industries or businesses can use this technique for expanding their businesses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Can be use text data like Emails, Social Media Comments, and Customer Review etc.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Worked with the Bengali Sentiment Analysis with Deep Learning Models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Able to determine the author's emotion towards the provided Bengali text automatically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8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000000"/>
                </a:solidFill>
                <a:highlight>
                  <a:srgbClr val="F9F9FE"/>
                </a:highlight>
                <a:latin typeface="Arial"/>
                <a:ea typeface="Arial"/>
                <a:cs typeface="Arial"/>
                <a:sym typeface="Arial"/>
              </a:rPr>
              <a:t>From paper [1], we have learned about the power and versatility of BERT in natural language processing tasks, particularly in sentiment analysis, and the methodology for utilizing pre-trained BERT models for various NLP tasks through Transfer Learning, fine-tuning, and evaluation on specific datasets.</a:t>
            </a:r>
            <a:endParaRPr sz="1300">
              <a:solidFill>
                <a:srgbClr val="000000"/>
              </a:solidFill>
              <a:highlight>
                <a:srgbClr val="F9F9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rgbClr val="F9F9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000000"/>
                </a:solidFill>
                <a:highlight>
                  <a:srgbClr val="F9F9FE"/>
                </a:highlight>
                <a:latin typeface="Arial"/>
                <a:ea typeface="Arial"/>
                <a:cs typeface="Arial"/>
                <a:sym typeface="Arial"/>
              </a:rPr>
              <a:t>The paper [2] has demonstrated the potential of cross-lingual sentiment analysis in low-resource languages, particularly Bengali, and highlighted the effectiveness of supervised machine learning classifiers in classifying sentiment in machine-translated Bengali and English corpus.</a:t>
            </a:r>
            <a:endParaRPr sz="1300">
              <a:solidFill>
                <a:srgbClr val="000000"/>
              </a:solidFill>
              <a:highlight>
                <a:srgbClr val="F9F9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rgbClr val="F9F9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000000"/>
                </a:solidFill>
                <a:highlight>
                  <a:srgbClr val="F9F9FE"/>
                </a:highlight>
                <a:latin typeface="Arial"/>
                <a:ea typeface="Arial"/>
                <a:cs typeface="Arial"/>
                <a:sym typeface="Arial"/>
              </a:rPr>
              <a:t>The paper [3]  presents a novel approach to sentiment analysis using Speech Emotion Recognition and Multilayer Perceptron Classifier, which holds great potential for improving human-computer interaction and advancing the field of artificial intelligence.</a:t>
            </a:r>
            <a:endParaRPr sz="1300">
              <a:solidFill>
                <a:srgbClr val="000000"/>
              </a:solidFill>
              <a:highlight>
                <a:srgbClr val="F9F9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rgbClr val="F9F9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000000"/>
                </a:solidFill>
                <a:highlight>
                  <a:srgbClr val="F9F9FE"/>
                </a:highlight>
                <a:latin typeface="Arial"/>
                <a:ea typeface="Arial"/>
                <a:cs typeface="Arial"/>
                <a:sym typeface="Arial"/>
              </a:rPr>
              <a:t>The  paper [4] demonstrates the effectiveness of utilizing informal word vectors and the attention model in improving the prediction accuracy of deep neural networks for sentiment analysis of Persian texts.</a:t>
            </a:r>
            <a:endParaRPr sz="1300">
              <a:solidFill>
                <a:srgbClr val="000000"/>
              </a:solidFill>
              <a:highlight>
                <a:srgbClr val="F9F9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00">
              <a:solidFill>
                <a:srgbClr val="000000"/>
              </a:solidFill>
              <a:highlight>
                <a:srgbClr val="F9F9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6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729450" y="510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latin typeface="Arial"/>
                <a:ea typeface="Arial"/>
                <a:cs typeface="Arial"/>
                <a:sym typeface="Arial"/>
              </a:rPr>
              <a:t>Proposed Model</a:t>
            </a:r>
            <a:endParaRPr sz="2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223050" y="1252625"/>
            <a:ext cx="8627100" cy="3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Constructed Bengali Sentiment Analysis with Deep Learning models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Used 3 deep learning models such as: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</a:pPr>
            <a:r>
              <a:rPr lang="en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BERT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</a:pPr>
            <a:r>
              <a:rPr lang="en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LSTM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</a:pPr>
            <a:r>
              <a:rPr lang="en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MLP Classifier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Used a Bengali Sentiment Dataset that includes sentiments of positive/negative according to the sentences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25200"/>
            <a:ext cx="85206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MLP</a:t>
            </a:r>
            <a:endParaRPr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225" y="1628475"/>
            <a:ext cx="6757950" cy="31501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729450" y="510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latin typeface="Arial"/>
                <a:ea typeface="Arial"/>
                <a:cs typeface="Arial"/>
                <a:sym typeface="Arial"/>
              </a:rPr>
              <a:t>Model Architecture</a:t>
            </a:r>
            <a:endParaRPr sz="28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LSTM</a:t>
            </a:r>
            <a:endParaRPr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925" y="1509638"/>
            <a:ext cx="5320099" cy="32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729450" y="510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latin typeface="Arial"/>
                <a:ea typeface="Arial"/>
                <a:cs typeface="Arial"/>
                <a:sym typeface="Arial"/>
              </a:rPr>
              <a:t>Model Architecture (Continued)</a:t>
            </a:r>
            <a:endParaRPr sz="28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25" y="1547050"/>
            <a:ext cx="8896225" cy="24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type="title"/>
          </p:nvPr>
        </p:nvSpPr>
        <p:spPr>
          <a:xfrm>
            <a:off x="729450" y="510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latin typeface="Arial"/>
                <a:ea typeface="Arial"/>
                <a:cs typeface="Arial"/>
                <a:sym typeface="Arial"/>
              </a:rPr>
              <a:t>Model Architecture (Continued)</a:t>
            </a:r>
            <a:endParaRPr sz="2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BERT</a:t>
            </a:r>
            <a:endParaRPr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577050" y="1298800"/>
            <a:ext cx="7688700" cy="3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3307 Negative reviews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8500 Positive reviews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Collected and manually annotated from Youtube Bengali drama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Has No Null Value 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Made by </a:t>
            </a: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Sazzed, Salim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729450" y="510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latin typeface="Arial"/>
                <a:ea typeface="Arial"/>
                <a:cs typeface="Arial"/>
                <a:sym typeface="Arial"/>
              </a:rPr>
              <a:t>Dataset</a:t>
            </a:r>
            <a:endParaRPr sz="28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