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9df85cbc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9df85cbc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4946eb5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4946eb5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9df85c91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9df85c91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9df85c91c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9df85c91c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9df85c91c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9df85c91c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9df85cbc1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9df85cbc1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4946eb5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4946eb5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495f562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495f562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6225" y="812500"/>
            <a:ext cx="8520600" cy="121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sz="2500"/>
              <a:t>Bengali Sentiment Analysis with Deep Learning Models</a:t>
            </a:r>
            <a:endParaRPr sz="2500"/>
          </a:p>
        </p:txBody>
      </p:sp>
      <p:sp>
        <p:nvSpPr>
          <p:cNvPr id="55" name="Google Shape;55;p13"/>
          <p:cNvSpPr txBox="1"/>
          <p:nvPr>
            <p:ph idx="1" type="subTitle"/>
          </p:nvPr>
        </p:nvSpPr>
        <p:spPr>
          <a:xfrm>
            <a:off x="311700" y="1896850"/>
            <a:ext cx="8520600" cy="3092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1100"/>
              <a:buNone/>
            </a:pPr>
            <a:r>
              <a:rPr b="1" lang="en" sz="1800">
                <a:solidFill>
                  <a:schemeClr val="dk1"/>
                </a:solidFill>
              </a:rPr>
              <a:t>Group No - 14</a:t>
            </a:r>
            <a:endParaRPr sz="18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Saurav Das - 20101100</a:t>
            </a:r>
            <a:endParaRPr sz="16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Kaushik Roy - 20101185</a:t>
            </a:r>
            <a:endParaRPr sz="16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Md. Sifat Kamal - 20101231</a:t>
            </a:r>
            <a:endParaRPr sz="16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Md Mahfujul Haque - 20101445</a:t>
            </a:r>
            <a:endParaRPr sz="16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ST - Mehnaz Ara Fazal</a:t>
            </a:r>
            <a:endParaRPr sz="16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RA - Md Sabbir Hossain</a:t>
            </a:r>
            <a:br>
              <a:rPr lang="en" sz="1600">
                <a:solidFill>
                  <a:schemeClr val="dk1"/>
                </a:solidFill>
              </a:rPr>
            </a:br>
            <a:r>
              <a:rPr lang="en" sz="1600">
                <a:solidFill>
                  <a:schemeClr val="dk1"/>
                </a:solidFill>
              </a:rPr>
              <a:t>Course instructor: Annajiat Alim Rasel</a:t>
            </a:r>
            <a:endParaRPr sz="1600">
              <a:solidFill>
                <a:schemeClr val="dk1"/>
              </a:solidFill>
            </a:endParaRPr>
          </a:p>
        </p:txBody>
      </p:sp>
      <p:sp>
        <p:nvSpPr>
          <p:cNvPr id="56" name="Google Shape;56;p13"/>
          <p:cNvSpPr txBox="1"/>
          <p:nvPr>
            <p:ph idx="12" type="sldNum"/>
          </p:nvPr>
        </p:nvSpPr>
        <p:spPr>
          <a:xfrm>
            <a:off x="6997148" y="4667871"/>
            <a:ext cx="12795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300">
                <a:solidFill>
                  <a:srgbClr val="111111"/>
                </a:solidFill>
                <a:highlight>
                  <a:srgbClr val="FFFFFF"/>
                </a:highlight>
                <a:latin typeface="Roboto"/>
                <a:ea typeface="Roboto"/>
                <a:cs typeface="Roboto"/>
                <a:sym typeface="Roboto"/>
              </a:rPr>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rPr lang="en" sz="1200">
                <a:solidFill>
                  <a:schemeClr val="dk1"/>
                </a:solidFill>
                <a:highlight>
                  <a:srgbClr val="F9F9FE"/>
                </a:highlight>
                <a:latin typeface="Roboto"/>
                <a:ea typeface="Roboto"/>
                <a:cs typeface="Roboto"/>
                <a:sym typeface="Roboto"/>
              </a:rPr>
              <a:t>Bangla Sentiment Analysis refers to the process of analyzing and categorizing opinions, emotions, and attitudes expressed in the Bengali language. It involves the use of natural language processing and machine learning techniques to understand the sentiment conveyed in text data written in Bangla. This analysis has wide-ranging applications in fields such as social media monitoring, customer feedback analysis, and market research within Bengali-speaking communities.</a:t>
            </a:r>
            <a:endParaRPr sz="1200">
              <a:solidFill>
                <a:schemeClr val="dk1"/>
              </a:solidFill>
              <a:highlight>
                <a:srgbClr val="F9F9FE"/>
              </a:highlight>
              <a:latin typeface="Roboto"/>
              <a:ea typeface="Roboto"/>
              <a:cs typeface="Roboto"/>
              <a:sym typeface="Roboto"/>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47826"/>
              <a:buFont typeface="Arial"/>
              <a:buNone/>
            </a:pPr>
            <a:r>
              <a:rPr lang="en" sz="2300">
                <a:solidFill>
                  <a:srgbClr val="111111"/>
                </a:solidFill>
                <a:highlight>
                  <a:srgbClr val="FFFFFF"/>
                </a:highlight>
                <a:latin typeface="Roboto"/>
                <a:ea typeface="Roboto"/>
                <a:cs typeface="Roboto"/>
                <a:sym typeface="Roboto"/>
              </a:rPr>
              <a:t>Basic Implementation of sentiment analysis using BERT</a:t>
            </a:r>
            <a:endParaRPr sz="230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AutoNum type="arabicPeriod"/>
            </a:pPr>
            <a:r>
              <a:rPr lang="en" sz="1200">
                <a:solidFill>
                  <a:schemeClr val="dk1"/>
                </a:solidFill>
                <a:highlight>
                  <a:srgbClr val="F9F9FE"/>
                </a:highlight>
                <a:latin typeface="Roboto"/>
                <a:ea typeface="Roboto"/>
                <a:cs typeface="Roboto"/>
                <a:sym typeface="Roboto"/>
              </a:rPr>
              <a:t>BERT was comprised of the Toronto Book Corpus (800M words) and the English Wikipedia (2,500M words) . These large datasets were used to pre-train BERT for natural language processing tasks.</a:t>
            </a:r>
            <a:endParaRPr sz="1200">
              <a:solidFill>
                <a:schemeClr val="dk1"/>
              </a:solidFill>
              <a:highlight>
                <a:srgbClr val="F9F9FE"/>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AutoNum type="arabicPeriod"/>
            </a:pPr>
            <a:r>
              <a:rPr lang="en" sz="1200">
                <a:solidFill>
                  <a:schemeClr val="dk1"/>
                </a:solidFill>
                <a:highlight>
                  <a:srgbClr val="F9F9FE"/>
                </a:highlight>
                <a:latin typeface="Roboto"/>
                <a:ea typeface="Roboto"/>
                <a:cs typeface="Roboto"/>
                <a:sym typeface="Roboto"/>
              </a:rPr>
              <a:t>While GPT-3 outperforms BERT, the limited access to GPT-3 forces us to use BERT.</a:t>
            </a:r>
            <a:endParaRPr sz="1200">
              <a:solidFill>
                <a:schemeClr val="dk1"/>
              </a:solidFill>
              <a:highlight>
                <a:srgbClr val="F9F9FE"/>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AutoNum type="arabicPeriod"/>
            </a:pPr>
            <a:r>
              <a:rPr lang="en" sz="1200">
                <a:solidFill>
                  <a:schemeClr val="dk1"/>
                </a:solidFill>
                <a:highlight>
                  <a:srgbClr val="F9F9FE"/>
                </a:highlight>
                <a:latin typeface="Roboto"/>
                <a:ea typeface="Roboto"/>
                <a:cs typeface="Roboto"/>
                <a:sym typeface="Roboto"/>
              </a:rPr>
              <a:t>BERT achieved a General Language Understanding Evaluation (GLUE) score of 80.4% and a 93.3% accuracy on the SQuAD dataset,. These are impressive results that demonstrate the effectiveness of BERT for various NLP tasks.</a:t>
            </a:r>
            <a:endParaRPr sz="1200">
              <a:solidFill>
                <a:schemeClr val="dk1"/>
              </a:solidFill>
              <a:highlight>
                <a:srgbClr val="F9F9FE"/>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AutoNum type="arabicPeriod"/>
            </a:pPr>
            <a:r>
              <a:rPr lang="en" sz="1200">
                <a:solidFill>
                  <a:schemeClr val="dk1"/>
                </a:solidFill>
                <a:highlight>
                  <a:srgbClr val="F9F9FE"/>
                </a:highlight>
                <a:latin typeface="Roboto"/>
                <a:ea typeface="Roboto"/>
                <a:cs typeface="Roboto"/>
                <a:sym typeface="Roboto"/>
              </a:rPr>
              <a:t>Two pre-trained general BERT variations: the base model, which is a 12-layer, 768-hidden, 12-heads, 110M parameter neural network architecture, and the large model, which is a 24-layer, 1024-hidden, 16-heads, 340M parameter neural network architecture.</a:t>
            </a:r>
            <a:endParaRPr sz="1200">
              <a:solidFill>
                <a:schemeClr val="dk1"/>
              </a:solidFill>
              <a:highlight>
                <a:srgbClr val="F9F9FE"/>
              </a:highlight>
              <a:latin typeface="Roboto"/>
              <a:ea typeface="Roboto"/>
              <a:cs typeface="Roboto"/>
              <a:sym typeface="Roboto"/>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A NOVEL SENTIMENTS ANALYSIS MODEL USING PERCEPTRON</a:t>
            </a:r>
            <a:endParaRPr sz="1920"/>
          </a:p>
          <a:p>
            <a:pPr indent="0" lvl="0" marL="0" rtl="0" algn="l">
              <a:spcBef>
                <a:spcPts val="0"/>
              </a:spcBef>
              <a:spcAft>
                <a:spcPts val="0"/>
              </a:spcAft>
              <a:buSzPts val="990"/>
              <a:buNone/>
            </a:pPr>
            <a:r>
              <a:rPr lang="en" sz="1920"/>
              <a:t>CLASSIFIER</a:t>
            </a:r>
            <a:endParaRPr sz="1920"/>
          </a:p>
        </p:txBody>
      </p:sp>
      <p:sp>
        <p:nvSpPr>
          <p:cNvPr id="76" name="Google Shape;76;p16"/>
          <p:cNvSpPr txBox="1"/>
          <p:nvPr>
            <p:ph idx="1" type="body"/>
          </p:nvPr>
        </p:nvSpPr>
        <p:spPr>
          <a:xfrm>
            <a:off x="311700" y="1189104"/>
            <a:ext cx="8520600" cy="33798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AutoNum type="arabicPeriod"/>
            </a:pPr>
            <a:r>
              <a:rPr lang="en" sz="1200">
                <a:solidFill>
                  <a:schemeClr val="dk1"/>
                </a:solidFill>
                <a:highlight>
                  <a:srgbClr val="F9F9FE"/>
                </a:highlight>
                <a:latin typeface="Roboto"/>
                <a:ea typeface="Roboto"/>
                <a:cs typeface="Roboto"/>
                <a:sym typeface="Roboto"/>
              </a:rPr>
              <a:t>The authors used the RAVDESS dataset for their study. This dataset contains recordings of 24 professional actors (12 male and 12 female) with North American accents. The actors vocalized two fixed statements for eight different emotions, each expressed at two levels of intensity (normal and strong).</a:t>
            </a:r>
            <a:endParaRPr sz="1200">
              <a:solidFill>
                <a:schemeClr val="dk1"/>
              </a:solidFill>
              <a:highlight>
                <a:srgbClr val="F9F9FE"/>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AutoNum type="arabicPeriod"/>
            </a:pPr>
            <a:r>
              <a:rPr lang="en" sz="1200">
                <a:solidFill>
                  <a:schemeClr val="dk1"/>
                </a:solidFill>
                <a:highlight>
                  <a:srgbClr val="F9F9FE"/>
                </a:highlight>
                <a:latin typeface="Roboto"/>
                <a:ea typeface="Roboto"/>
                <a:cs typeface="Roboto"/>
                <a:sym typeface="Roboto"/>
              </a:rPr>
              <a:t>Their previous findings of SVM model have achieved about 38.4 %</a:t>
            </a:r>
            <a:endParaRPr sz="1200">
              <a:solidFill>
                <a:schemeClr val="dk1"/>
              </a:solidFill>
              <a:highlight>
                <a:srgbClr val="F9F9FE"/>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AutoNum type="arabicPeriod"/>
            </a:pPr>
            <a:r>
              <a:rPr lang="en" sz="1200">
                <a:solidFill>
                  <a:schemeClr val="dk1"/>
                </a:solidFill>
                <a:highlight>
                  <a:srgbClr val="F9F9FE"/>
                </a:highlight>
                <a:latin typeface="Roboto"/>
                <a:ea typeface="Roboto"/>
                <a:cs typeface="Roboto"/>
                <a:sym typeface="Roboto"/>
              </a:rPr>
              <a:t> Accuracy of 68.5% for their sentiment analysis model using the MLP Classifier. This accuracy was noted to be 30.1% higher than the accuracy obtained using the Support Vector Machine (SVM) method. The accuracy was evaluated in the context of recognizing emotions from speech signals.</a:t>
            </a:r>
            <a:endParaRPr sz="1200">
              <a:solidFill>
                <a:schemeClr val="dk1"/>
              </a:solidFill>
              <a:highlight>
                <a:srgbClr val="F9F9FE"/>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AutoNum type="arabicPeriod"/>
            </a:pPr>
            <a:r>
              <a:rPr lang="en" sz="1200">
                <a:solidFill>
                  <a:schemeClr val="dk1"/>
                </a:solidFill>
                <a:highlight>
                  <a:srgbClr val="F9F9FE"/>
                </a:highlight>
                <a:latin typeface="Roboto"/>
                <a:ea typeface="Roboto"/>
                <a:cs typeface="Roboto"/>
                <a:sym typeface="Roboto"/>
              </a:rPr>
              <a:t>The study only considered cepstral features for sentiment recognition, and the misclassification rate could be reduced by making additional variations in the training and testing ratio of speech trials.</a:t>
            </a:r>
            <a:endParaRPr sz="1200">
              <a:solidFill>
                <a:schemeClr val="dk1"/>
              </a:solidFill>
              <a:highlight>
                <a:srgbClr val="F9F9FE"/>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AutoNum type="arabicPeriod"/>
            </a:pPr>
            <a:r>
              <a:rPr lang="en" sz="1200">
                <a:solidFill>
                  <a:schemeClr val="dk1"/>
                </a:solidFill>
                <a:highlight>
                  <a:srgbClr val="F9F9FE"/>
                </a:highlight>
                <a:latin typeface="Roboto"/>
                <a:ea typeface="Roboto"/>
                <a:cs typeface="Roboto"/>
                <a:sym typeface="Roboto"/>
              </a:rPr>
              <a:t>The model could be extended to recognize emotions in other languages and dialects, and the efficiency of the model could be improved by incorporating more advanced pre-processing techniques.</a:t>
            </a:r>
            <a:endParaRPr sz="1200">
              <a:solidFill>
                <a:schemeClr val="dk1"/>
              </a:solidFill>
              <a:highlight>
                <a:srgbClr val="F9F9FE"/>
              </a:highlight>
              <a:latin typeface="Roboto"/>
              <a:ea typeface="Roboto"/>
              <a:cs typeface="Roboto"/>
              <a:sym typeface="Roboto"/>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7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Cross-lingual sentiment classification in low-resource Bengali language</a:t>
            </a:r>
            <a:endParaRPr sz="2020"/>
          </a:p>
        </p:txBody>
      </p:sp>
      <p:sp>
        <p:nvSpPr>
          <p:cNvPr id="83" name="Google Shape;83;p17"/>
          <p:cNvSpPr txBox="1"/>
          <p:nvPr>
            <p:ph idx="1" type="body"/>
          </p:nvPr>
        </p:nvSpPr>
        <p:spPr>
          <a:xfrm>
            <a:off x="311700" y="1152475"/>
            <a:ext cx="8520600" cy="38028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150000"/>
              </a:lnSpc>
              <a:spcBef>
                <a:spcPts val="0"/>
              </a:spcBef>
              <a:spcAft>
                <a:spcPts val="0"/>
              </a:spcAft>
              <a:buClr>
                <a:schemeClr val="dk1"/>
              </a:buClr>
              <a:buSzPct val="100000"/>
              <a:buFont typeface="Roboto"/>
              <a:buAutoNum type="arabicPeriod"/>
            </a:pPr>
            <a:r>
              <a:rPr lang="en">
                <a:solidFill>
                  <a:schemeClr val="dk1"/>
                </a:solidFill>
                <a:latin typeface="Roboto"/>
                <a:ea typeface="Roboto"/>
                <a:cs typeface="Roboto"/>
                <a:sym typeface="Roboto"/>
              </a:rPr>
              <a:t>The study addresses the lack of annotated data and text processing tools in low-resource languages, with a particular focus on Bengali.</a:t>
            </a:r>
            <a:endParaRPr>
              <a:solidFill>
                <a:schemeClr val="dk1"/>
              </a:solidFill>
              <a:latin typeface="Roboto"/>
              <a:ea typeface="Roboto"/>
              <a:cs typeface="Roboto"/>
              <a:sym typeface="Roboto"/>
            </a:endParaRPr>
          </a:p>
          <a:p>
            <a:pPr indent="-308610" lvl="0" marL="457200" rtl="0" algn="l">
              <a:lnSpc>
                <a:spcPct val="150000"/>
              </a:lnSpc>
              <a:spcBef>
                <a:spcPts val="0"/>
              </a:spcBef>
              <a:spcAft>
                <a:spcPts val="0"/>
              </a:spcAft>
              <a:buClr>
                <a:schemeClr val="dk1"/>
              </a:buClr>
              <a:buSzPct val="100000"/>
              <a:buFont typeface="Roboto"/>
              <a:buAutoNum type="arabicPeriod"/>
            </a:pPr>
            <a:r>
              <a:rPr lang="en">
                <a:solidFill>
                  <a:schemeClr val="dk1"/>
                </a:solidFill>
                <a:latin typeface="Roboto"/>
                <a:ea typeface="Roboto"/>
                <a:cs typeface="Roboto"/>
                <a:sym typeface="Roboto"/>
              </a:rPr>
              <a:t>The research compares the performance of unsupervised lexicon-based methods (e.g., VADER, TextBlob, SentiStrength) and supervised machine learning classifiers (e.g., Logistic Regression, Extra Trees, Random Forest, Naive Bayes) in Bengali.</a:t>
            </a:r>
            <a:endParaRPr>
              <a:solidFill>
                <a:schemeClr val="dk1"/>
              </a:solidFill>
              <a:latin typeface="Roboto"/>
              <a:ea typeface="Roboto"/>
              <a:cs typeface="Roboto"/>
              <a:sym typeface="Roboto"/>
            </a:endParaRPr>
          </a:p>
          <a:p>
            <a:pPr indent="-308610" lvl="0" marL="457200" rtl="0" algn="l">
              <a:lnSpc>
                <a:spcPct val="150000"/>
              </a:lnSpc>
              <a:spcBef>
                <a:spcPts val="0"/>
              </a:spcBef>
              <a:spcAft>
                <a:spcPts val="0"/>
              </a:spcAft>
              <a:buClr>
                <a:schemeClr val="dk1"/>
              </a:buClr>
              <a:buSzPct val="100000"/>
              <a:buFont typeface="Roboto"/>
              <a:buAutoNum type="arabicPeriod"/>
            </a:pPr>
            <a:r>
              <a:rPr lang="en">
                <a:solidFill>
                  <a:schemeClr val="dk1"/>
                </a:solidFill>
                <a:latin typeface="Roboto"/>
                <a:ea typeface="Roboto"/>
                <a:cs typeface="Roboto"/>
                <a:sym typeface="Roboto"/>
              </a:rPr>
              <a:t>The study evaluates the effectiveness of cross-domain data (labeled data from resource-rich languages like English) for supervised machine learning classifiers in Bengali.</a:t>
            </a:r>
            <a:endParaRPr>
              <a:solidFill>
                <a:schemeClr val="dk1"/>
              </a:solidFill>
              <a:latin typeface="Roboto"/>
              <a:ea typeface="Roboto"/>
              <a:cs typeface="Roboto"/>
              <a:sym typeface="Roboto"/>
            </a:endParaRPr>
          </a:p>
          <a:p>
            <a:pPr indent="-308610" lvl="0" marL="457200" rtl="0" algn="l">
              <a:lnSpc>
                <a:spcPct val="150000"/>
              </a:lnSpc>
              <a:spcBef>
                <a:spcPts val="0"/>
              </a:spcBef>
              <a:spcAft>
                <a:spcPts val="0"/>
              </a:spcAft>
              <a:buClr>
                <a:schemeClr val="dk1"/>
              </a:buClr>
              <a:buSzPct val="100000"/>
              <a:buFont typeface="Roboto"/>
              <a:buAutoNum type="arabicPeriod"/>
            </a:pPr>
            <a:r>
              <a:rPr lang="en">
                <a:solidFill>
                  <a:schemeClr val="dk1"/>
                </a:solidFill>
                <a:latin typeface="Roboto"/>
                <a:ea typeface="Roboto"/>
                <a:cs typeface="Roboto"/>
                <a:sym typeface="Roboto"/>
              </a:rPr>
              <a:t>The results show that supervised machine learning classifiers can be effective for sentiment analysis in Bengali, particularly when utilizing cross-domain data.</a:t>
            </a:r>
            <a:endParaRPr>
              <a:solidFill>
                <a:schemeClr val="dk1"/>
              </a:solidFill>
              <a:latin typeface="Roboto"/>
              <a:ea typeface="Roboto"/>
              <a:cs typeface="Roboto"/>
              <a:sym typeface="Roboto"/>
            </a:endParaRPr>
          </a:p>
          <a:p>
            <a:pPr indent="-308610" lvl="0" marL="457200" rtl="0" algn="l">
              <a:lnSpc>
                <a:spcPct val="150000"/>
              </a:lnSpc>
              <a:spcBef>
                <a:spcPts val="0"/>
              </a:spcBef>
              <a:spcAft>
                <a:spcPts val="0"/>
              </a:spcAft>
              <a:buClr>
                <a:schemeClr val="dk1"/>
              </a:buClr>
              <a:buSzPct val="100000"/>
              <a:buFont typeface="Roboto"/>
              <a:buAutoNum type="arabicPeriod"/>
            </a:pPr>
            <a:r>
              <a:rPr lang="en">
                <a:solidFill>
                  <a:schemeClr val="dk1"/>
                </a:solidFill>
                <a:latin typeface="Roboto"/>
                <a:ea typeface="Roboto"/>
                <a:cs typeface="Roboto"/>
                <a:sym typeface="Roboto"/>
              </a:rPr>
              <a:t>The best performance was achieved by the Logistic Regression classifier utilizing cross-domain data, which achieved an F1 score of 0.78 and an accuracy of 82%.</a:t>
            </a:r>
            <a:endParaRPr>
              <a:solidFill>
                <a:schemeClr val="dk1"/>
              </a:solidFill>
              <a:latin typeface="Roboto"/>
              <a:ea typeface="Roboto"/>
              <a:cs typeface="Roboto"/>
              <a:sym typeface="Roboto"/>
            </a:endParaRPr>
          </a:p>
          <a:p>
            <a:pPr indent="-308610" lvl="0" marL="457200" rtl="0" algn="l">
              <a:lnSpc>
                <a:spcPct val="150000"/>
              </a:lnSpc>
              <a:spcBef>
                <a:spcPts val="0"/>
              </a:spcBef>
              <a:spcAft>
                <a:spcPts val="0"/>
              </a:spcAft>
              <a:buClr>
                <a:schemeClr val="dk1"/>
              </a:buClr>
              <a:buSzPct val="100000"/>
              <a:buFont typeface="Roboto"/>
              <a:buAutoNum type="arabicPeriod"/>
            </a:pPr>
            <a:r>
              <a:rPr lang="en">
                <a:solidFill>
                  <a:schemeClr val="dk1"/>
                </a:solidFill>
                <a:latin typeface="Roboto"/>
                <a:ea typeface="Roboto"/>
                <a:cs typeface="Roboto"/>
                <a:sym typeface="Roboto"/>
              </a:rPr>
              <a:t>Machine translation does not alter the sentiment polarity of the review for most cases.</a:t>
            </a:r>
            <a:endParaRPr>
              <a:solidFill>
                <a:schemeClr val="dk1"/>
              </a:solidFill>
              <a:latin typeface="Roboto"/>
              <a:ea typeface="Roboto"/>
              <a:cs typeface="Roboto"/>
              <a:sym typeface="Roboto"/>
            </a:endParaRPr>
          </a:p>
          <a:p>
            <a:pPr indent="-308610" lvl="0" marL="457200" rtl="0" algn="l">
              <a:lnSpc>
                <a:spcPct val="150000"/>
              </a:lnSpc>
              <a:spcBef>
                <a:spcPts val="0"/>
              </a:spcBef>
              <a:spcAft>
                <a:spcPts val="0"/>
              </a:spcAft>
              <a:buClr>
                <a:schemeClr val="dk1"/>
              </a:buClr>
              <a:buSzPct val="100000"/>
              <a:buFont typeface="Roboto"/>
              <a:buAutoNum type="arabicPeriod"/>
            </a:pPr>
            <a:r>
              <a:rPr lang="en">
                <a:solidFill>
                  <a:schemeClr val="dk1"/>
                </a:solidFill>
                <a:latin typeface="Roboto"/>
                <a:ea typeface="Roboto"/>
                <a:cs typeface="Roboto"/>
                <a:sym typeface="Roboto"/>
              </a:rPr>
              <a:t>The study contributes to the broader understanding of sentiment analysis in cross-lingual contexts and provides valuable implications for future research in this area.</a:t>
            </a:r>
            <a:endParaRPr>
              <a:solidFill>
                <a:schemeClr val="dk1"/>
              </a:solidFill>
              <a:latin typeface="Roboto"/>
              <a:ea typeface="Roboto"/>
              <a:cs typeface="Roboto"/>
              <a:sym typeface="Roboto"/>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14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Sentiment Analysis of Informal Persian Texts Using Embedding Informal words and Attention-Based LSTM Network</a:t>
            </a:r>
            <a:endParaRPr sz="2000"/>
          </a:p>
          <a:p>
            <a:pPr indent="0" lvl="0" marL="0" rtl="0" algn="l">
              <a:spcBef>
                <a:spcPts val="0"/>
              </a:spcBef>
              <a:spcAft>
                <a:spcPts val="0"/>
              </a:spcAft>
              <a:buNone/>
            </a:pPr>
            <a:r>
              <a:t/>
            </a:r>
            <a:endParaRPr sz="2000"/>
          </a:p>
        </p:txBody>
      </p:sp>
      <p:sp>
        <p:nvSpPr>
          <p:cNvPr id="90" name="Google Shape;90;p18"/>
          <p:cNvSpPr txBox="1"/>
          <p:nvPr>
            <p:ph idx="1" type="body"/>
          </p:nvPr>
        </p:nvSpPr>
        <p:spPr>
          <a:xfrm>
            <a:off x="311700" y="1574700"/>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Belongs to the RNN Model</a:t>
            </a:r>
            <a:endParaRPr/>
          </a:p>
          <a:p>
            <a:pPr indent="-342900" lvl="0" marL="457200" rtl="0" algn="l">
              <a:lnSpc>
                <a:spcPct val="200000"/>
              </a:lnSpc>
              <a:spcBef>
                <a:spcPts val="0"/>
              </a:spcBef>
              <a:spcAft>
                <a:spcPts val="0"/>
              </a:spcAft>
              <a:buSzPts val="1800"/>
              <a:buChar char="●"/>
            </a:pPr>
            <a:r>
              <a:rPr lang="en"/>
              <a:t>Works efficiently for long-term and short-term predictions</a:t>
            </a:r>
            <a:endParaRPr/>
          </a:p>
          <a:p>
            <a:pPr indent="-342900" lvl="0" marL="457200" rtl="0" algn="l">
              <a:lnSpc>
                <a:spcPct val="200000"/>
              </a:lnSpc>
              <a:spcBef>
                <a:spcPts val="0"/>
              </a:spcBef>
              <a:spcAft>
                <a:spcPts val="0"/>
              </a:spcAft>
              <a:buSzPts val="1800"/>
              <a:buChar char="●"/>
            </a:pPr>
            <a:r>
              <a:rPr lang="en"/>
              <a:t>Used for sentiment analysis for having ability of extracting complex patterns from sequential inputs like texts</a:t>
            </a:r>
            <a:endParaRPr/>
          </a:p>
          <a:p>
            <a:pPr indent="-342900" lvl="0" marL="457200" rtl="0" algn="l">
              <a:lnSpc>
                <a:spcPct val="200000"/>
              </a:lnSpc>
              <a:spcBef>
                <a:spcPts val="0"/>
              </a:spcBef>
              <a:spcAft>
                <a:spcPts val="0"/>
              </a:spcAft>
              <a:buSzPts val="1800"/>
              <a:buChar char="●"/>
            </a:pPr>
            <a:r>
              <a:rPr lang="en"/>
              <a:t>Gives good accuracy in case of </a:t>
            </a:r>
            <a:r>
              <a:rPr lang="en"/>
              <a:t>working</a:t>
            </a:r>
            <a:r>
              <a:rPr lang="en"/>
              <a:t> with the sentiment analysis</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will be testing out and compare between 3 models which are BERT, LSTM and MLP on a Bangla dataset to see that which model performs better for Bangla Sentiment analysis.</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100"/>
              <a:buFont typeface="Arial"/>
              <a:buNone/>
            </a:pPr>
            <a:r>
              <a:rPr lang="en" sz="1200"/>
              <a:t>Alex M. Goh and Xiaoyu L. Yann, (2021), “A Novel Sentiments Analysis Model Using Perceptron Classifier” Int. J. of Electronics Engineering and Applications, Vol. 9, No. 4, pp. 01-10, DOI 10.30696/IJEEA.IX.IV.2021.01-10</a:t>
            </a:r>
            <a:endParaRPr sz="1200"/>
          </a:p>
          <a:p>
            <a:pPr indent="0" lvl="0" marL="0" rtl="0" algn="l">
              <a:lnSpc>
                <a:spcPct val="105000"/>
              </a:lnSpc>
              <a:spcBef>
                <a:spcPts val="1200"/>
              </a:spcBef>
              <a:spcAft>
                <a:spcPts val="0"/>
              </a:spcAft>
              <a:buNone/>
            </a:pPr>
            <a:r>
              <a:rPr lang="en" sz="1200"/>
              <a:t>Ataie, Mohammad. (2022). Basic Implementation of sentiment analysis using BERT. </a:t>
            </a:r>
            <a:endParaRPr sz="1200"/>
          </a:p>
          <a:p>
            <a:pPr indent="0" lvl="0" marL="0" rtl="0" algn="l">
              <a:lnSpc>
                <a:spcPct val="105000"/>
              </a:lnSpc>
              <a:spcBef>
                <a:spcPts val="1200"/>
              </a:spcBef>
              <a:spcAft>
                <a:spcPts val="0"/>
              </a:spcAft>
              <a:buNone/>
            </a:pPr>
            <a:r>
              <a:t/>
            </a:r>
            <a:endParaRPr sz="1200"/>
          </a:p>
          <a:p>
            <a:pPr indent="0" lvl="0" marL="0" rtl="0" algn="l">
              <a:lnSpc>
                <a:spcPct val="105000"/>
              </a:lnSpc>
              <a:spcBef>
                <a:spcPts val="1200"/>
              </a:spcBef>
              <a:spcAft>
                <a:spcPts val="0"/>
              </a:spcAft>
              <a:buNone/>
            </a:pPr>
            <a:r>
              <a:rPr lang="en" sz="1200">
                <a:solidFill>
                  <a:schemeClr val="dk1"/>
                </a:solidFill>
              </a:rPr>
              <a:t>M. Karrabi, L. Oskooie, M. Bakhtiar, M. Farahani and R. Monsefi, "Sentiment Analysis of Informal Persian Texts Using Embedding Informal words and Attention-Based LSTM Network," 2020 8th Iranian Joint Congress on Fuzzy and intelligent Systems (CFIS), Mashhad, Iran, 2020, pp. 143-147, doi: 10.1109/CFIS49607.2020.9238699.</a:t>
            </a:r>
            <a:endParaRPr sz="1200">
              <a:solidFill>
                <a:schemeClr val="dk1"/>
              </a:solidFill>
            </a:endParaRPr>
          </a:p>
          <a:p>
            <a:pPr indent="0" lvl="0" marL="0" rtl="0" algn="l">
              <a:lnSpc>
                <a:spcPct val="105000"/>
              </a:lnSpc>
              <a:spcBef>
                <a:spcPts val="1200"/>
              </a:spcBef>
              <a:spcAft>
                <a:spcPts val="1200"/>
              </a:spcAft>
              <a:buNone/>
            </a:pPr>
            <a:r>
              <a:rPr lang="en" sz="1200"/>
              <a:t>Salim Sazzed. 2020. Cross-lingual sentiment classification in low-resource Bengali language. In Proceedings of the Sixth Workshop on Noisy User-generated Text (W-NUT 2020), pages 50–60, Online. Association for Computational Linguistics.</a:t>
            </a:r>
            <a:endParaRPr sz="1200"/>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