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Barlow Condensed ExtraBold"/>
      <p:bold r:id="rId18"/>
      <p:boldItalic r:id="rId19"/>
    </p:embeddedFon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BarlowCondensed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3e795c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3e795c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2995ed04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2995ed04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42995ed04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42995ed04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a8b963d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a8b963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a8b963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a8b963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2995ed04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2995ed04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5c27fe4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5c27fe4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5c27fe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65c27fe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2995ed04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a42995ed04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42995ed04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42995ed04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42995ed04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42995ed04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57247" y="4667871"/>
            <a:ext cx="17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2961861" y="4667871"/>
            <a:ext cx="353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clanthology.org/2020.wnut-1.8.pdf" TargetMode="External"/><Relationship Id="rId4" Type="http://schemas.openxmlformats.org/officeDocument/2006/relationships/hyperlink" Target="https://doi.org/10.17632/p6zc7krs37.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276225" y="812500"/>
            <a:ext cx="8520600" cy="12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500"/>
              <a:t>Bengali Sentiment Analysis with Deep Learning Models</a:t>
            </a:r>
            <a:endParaRPr sz="2500"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1896850"/>
            <a:ext cx="85206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</a:rPr>
              <a:t>Group No - 14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</a:rPr>
              <a:t>Saurav Das - 20101100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</a:rPr>
              <a:t>Kaushik Roy - 20101185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</a:rPr>
              <a:t>Md. Sifat Kamal - 20101231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</a:rPr>
              <a:t>Md Mahfujul Haque - 20101445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</a:rPr>
              <a:t>ST - Mehnaz Ara Fazal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</a:rPr>
              <a:t>RA - Md Sabbir Hossain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Course instructor: Annajiat Alim Rasel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Limitation/ Challenges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514350" y="2154950"/>
            <a:ext cx="754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Uneven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Sentiment on Only Positive and Negative Reviews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Additional dataset is required to enhance performance. </a:t>
            </a:r>
            <a:endParaRPr/>
          </a:p>
        </p:txBody>
      </p:sp>
      <p:sp>
        <p:nvSpPr>
          <p:cNvPr id="142" name="Google Shape;142;p24"/>
          <p:cNvSpPr txBox="1"/>
          <p:nvPr>
            <p:ph idx="4294967295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5" type="title"/>
          </p:nvPr>
        </p:nvSpPr>
        <p:spPr>
          <a:xfrm>
            <a:off x="1278000" y="3730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8" name="Google Shape;148;p25"/>
          <p:cNvSpPr txBox="1"/>
          <p:nvPr>
            <p:ph idx="4294967295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1221200" y="1678625"/>
            <a:ext cx="72651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350">
                <a:solidFill>
                  <a:schemeClr val="dk1"/>
                </a:solidFill>
              </a:rPr>
              <a:t>Sazzed, S. (2020). Cross-lingual Sentiment Analysis in Bengali Utilizing A New Benchmark Corpus. In </a:t>
            </a:r>
            <a:r>
              <a:rPr i="1" lang="en" sz="1350">
                <a:solidFill>
                  <a:schemeClr val="dk1"/>
                </a:solidFill>
              </a:rPr>
              <a:t>Online</a:t>
            </a:r>
            <a:r>
              <a:rPr lang="en" sz="1350">
                <a:solidFill>
                  <a:schemeClr val="dk1"/>
                </a:solidFill>
              </a:rPr>
              <a:t> (pp. 50–60).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https://aclanthology.org/2020.wnut-1.8.pdf</a:t>
            </a:r>
            <a:r>
              <a:rPr lang="en" sz="1350">
                <a:solidFill>
                  <a:schemeClr val="dk1"/>
                </a:solidFill>
              </a:rPr>
              <a:t> </a:t>
            </a:r>
            <a:endParaRPr sz="135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100">
                <a:solidFill>
                  <a:schemeClr val="dk1"/>
                </a:solidFill>
              </a:rPr>
              <a:t>‌</a:t>
            </a:r>
            <a:r>
              <a:rPr lang="en" sz="1350">
                <a:solidFill>
                  <a:schemeClr val="dk1"/>
                </a:solidFill>
              </a:rPr>
              <a:t>Sazzed, S. (2020). Bangla ( Bengali ) sentiment analysis dataset. </a:t>
            </a:r>
            <a:r>
              <a:rPr i="1" lang="en" sz="1350">
                <a:solidFill>
                  <a:schemeClr val="dk1"/>
                </a:solidFill>
              </a:rPr>
              <a:t>Data.mendeley.com</a:t>
            </a:r>
            <a:r>
              <a:rPr lang="en" sz="1350">
                <a:solidFill>
                  <a:schemeClr val="dk1"/>
                </a:solidFill>
              </a:rPr>
              <a:t>, </a:t>
            </a:r>
            <a:r>
              <a:rPr i="1" lang="en" sz="1350">
                <a:solidFill>
                  <a:schemeClr val="dk1"/>
                </a:solidFill>
              </a:rPr>
              <a:t>3</a:t>
            </a:r>
            <a:r>
              <a:rPr lang="en" sz="1350">
                <a:solidFill>
                  <a:schemeClr val="dk1"/>
                </a:solidFill>
              </a:rPr>
              <a:t>. </a:t>
            </a:r>
            <a:r>
              <a:rPr lang="en" sz="1350" u="sng">
                <a:solidFill>
                  <a:schemeClr val="hlink"/>
                </a:solidFill>
                <a:hlinkClick r:id="rId4"/>
              </a:rPr>
              <a:t>https://doi.org/10.17632/p6zc7krs37.3</a:t>
            </a:r>
            <a:r>
              <a:rPr lang="en" sz="1350">
                <a:solidFill>
                  <a:schemeClr val="dk1"/>
                </a:solidFill>
              </a:rPr>
              <a:t> 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10131" y="457200"/>
            <a:ext cx="7406400" cy="10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84488" y="1550888"/>
            <a:ext cx="7404900" cy="302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34950" lvl="0" marL="342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Motivation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Existing Work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Our Goal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Proposed Methodology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Limitation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Reference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Understanding public sentiment is crucial in today's global society.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There's a significant gap in sentiment analysis for the Bangla language.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over 284 million speakers globally, Bangla is one of the most spoken languages.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holds promise for marketing, business intelligence, and socio-political trend analysis.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Sentiment analysis helps understand opinions and emotions expressed in text.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Bangla sentiment analysis is needed to analyze sentiments in the Bangla language.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Existing sentiment analysis models do not cater to underrepresented languages like Bangla.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Bangla sentiment analysis enables businesses to understand customer preferences and market trends specific to the Bangla-speaking regions.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contributes to social and cultural understanding by capturing sentiment nuances in Bangla.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Conducting sentiment analysis in Bangla enhances decision-making and customer satisfaction.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Plenty amount of works exists on different languages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techniques are involving with the works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work has been done on deep learning techniques for Bengali Sentiment analysis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Promising to bring good outcome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</a:t>
            </a:r>
            <a:r>
              <a:rPr lang="en"/>
              <a:t>develop</a:t>
            </a:r>
            <a:r>
              <a:rPr lang="en"/>
              <a:t> an sentiment analysis in the Bengali language by exploring deep learning approaches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objective is to examine the efficiency of BERT, LSTM and MLP classifier deep learning model in sentiment analysis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better accuracy and a good </a:t>
            </a:r>
            <a:r>
              <a:rPr lang="en"/>
              <a:t>results from the model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5" type="title"/>
          </p:nvPr>
        </p:nvSpPr>
        <p:spPr>
          <a:xfrm>
            <a:off x="1061388" y="-717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" sz="3900" u="none" cap="none" strike="noStrike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5</a:t>
            </a:r>
            <a:endParaRPr b="0" i="0" sz="3900" u="none" cap="none" strike="noStrike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0" name="Google Shape;120;p21"/>
          <p:cNvSpPr txBox="1"/>
          <p:nvPr>
            <p:ph idx="4294967295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150" y="699625"/>
            <a:ext cx="1790700" cy="42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993525" y="1109425"/>
            <a:ext cx="74514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3307 Negative reviews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8500 Positive reviews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Collected and manually annotated from Youtube Bengali drama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Char char="●"/>
            </a:pPr>
            <a:r>
              <a:rPr lang="en" sz="2400">
                <a:solidFill>
                  <a:srgbClr val="3C4043"/>
                </a:solidFill>
                <a:highlight>
                  <a:srgbClr val="FFFFFF"/>
                </a:highlight>
              </a:rPr>
              <a:t>Has No Null Value 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22"/>
          <p:cNvSpPr txBox="1"/>
          <p:nvPr>
            <p:ph idx="4294967295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Proposed Methodology</a:t>
            </a:r>
            <a:endParaRPr b="1"/>
          </a:p>
        </p:txBody>
      </p:sp>
      <p:sp>
        <p:nvSpPr>
          <p:cNvPr id="134" name="Google Shape;134;p23"/>
          <p:cNvSpPr txBox="1"/>
          <p:nvPr/>
        </p:nvSpPr>
        <p:spPr>
          <a:xfrm>
            <a:off x="1561775" y="1667200"/>
            <a:ext cx="612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Bengla dataset on deep learning models like BERT, LTSM and MLP to evaluate the </a:t>
            </a:r>
            <a:r>
              <a:rPr lang="en"/>
              <a:t>results</a:t>
            </a:r>
            <a:r>
              <a:rPr lang="en"/>
              <a:t> between the models</a:t>
            </a:r>
            <a:endParaRPr/>
          </a:p>
        </p:txBody>
      </p:sp>
      <p:sp>
        <p:nvSpPr>
          <p:cNvPr id="135" name="Google Shape;135;p23"/>
          <p:cNvSpPr txBox="1"/>
          <p:nvPr>
            <p:ph idx="4294967295" type="sldNum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