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EC880C-CE5D-47B4-A30B-37490DEB44C4}">
          <p14:sldIdLst>
            <p14:sldId id="256"/>
            <p14:sldId id="257"/>
            <p14:sldId id="258"/>
            <p14:sldId id="259"/>
            <p14:sldId id="260"/>
            <p14:sldId id="261"/>
            <p14:sldId id="262"/>
            <p14:sldId id="263"/>
            <p14:sldId id="264"/>
            <p14:sldId id="265"/>
            <p14:sldId id="266"/>
            <p14:sldId id="267"/>
            <p14:sldId id="268"/>
            <p14:sldId id="269"/>
            <p14:sldId id="272"/>
            <p14:sldId id="270"/>
            <p14:sldId id="271"/>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9/30/2018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9/30/2018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9/30/2018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9/30/2018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9/30/2018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9/30/2018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9/30/2018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9/30/2018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9/30/2018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9/30/2018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9/30/2018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9/30/2018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78241"/>
            <a:ext cx="8825658" cy="2677648"/>
          </a:xfrm>
        </p:spPr>
        <p:txBody>
          <a:bodyPr/>
          <a:lstStyle/>
          <a:p>
            <a:r>
              <a:rPr lang="en-US" dirty="0" smtClean="0"/>
              <a:t>Airline Reservation System</a:t>
            </a:r>
            <a:endParaRPr lang="en-US" dirty="0"/>
          </a:p>
        </p:txBody>
      </p:sp>
      <p:sp>
        <p:nvSpPr>
          <p:cNvPr id="3" name="Subtitle 2"/>
          <p:cNvSpPr>
            <a:spLocks noGrp="1"/>
          </p:cNvSpPr>
          <p:nvPr>
            <p:ph type="subTitle" idx="1"/>
          </p:nvPr>
        </p:nvSpPr>
        <p:spPr>
          <a:xfrm>
            <a:off x="1154955" y="4151305"/>
            <a:ext cx="8825658" cy="861420"/>
          </a:xfrm>
        </p:spPr>
        <p:txBody>
          <a:bodyPr/>
          <a:lstStyle/>
          <a:p>
            <a:r>
              <a:rPr lang="en-US" dirty="0" smtClean="0"/>
              <a:t>Sifat </a:t>
            </a:r>
            <a:r>
              <a:rPr lang="en-US" dirty="0" err="1" smtClean="0"/>
              <a:t>Ul</a:t>
            </a:r>
            <a:r>
              <a:rPr lang="en-US" dirty="0" smtClean="0"/>
              <a:t> </a:t>
            </a:r>
            <a:r>
              <a:rPr lang="en-US" dirty="0" err="1" smtClean="0"/>
              <a:t>Alam</a:t>
            </a:r>
            <a:r>
              <a:rPr lang="en-US" dirty="0" smtClean="0"/>
              <a:t> (16.01.04.041)</a:t>
            </a:r>
          </a:p>
          <a:p>
            <a:r>
              <a:rPr lang="en-US" dirty="0" smtClean="0"/>
              <a:t>Md. </a:t>
            </a:r>
            <a:r>
              <a:rPr lang="en-US" dirty="0" err="1" smtClean="0"/>
              <a:t>Sajidul</a:t>
            </a:r>
            <a:r>
              <a:rPr lang="en-US" dirty="0" smtClean="0"/>
              <a:t> </a:t>
            </a:r>
            <a:r>
              <a:rPr lang="en-US" dirty="0" err="1" smtClean="0"/>
              <a:t>Hoque</a:t>
            </a:r>
            <a:r>
              <a:rPr lang="en-US" dirty="0" smtClean="0"/>
              <a:t> (16.01.04.049)</a:t>
            </a:r>
            <a:endParaRPr lang="en-US" dirty="0"/>
          </a:p>
        </p:txBody>
      </p:sp>
    </p:spTree>
    <p:extLst>
      <p:ext uri="{BB962C8B-B14F-4D97-AF65-F5344CB8AC3E}">
        <p14:creationId xmlns:p14="http://schemas.microsoft.com/office/powerpoint/2010/main" val="3187945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65430"/>
            <a:ext cx="8761413" cy="706964"/>
          </a:xfrm>
        </p:spPr>
        <p:txBody>
          <a:bodyPr/>
          <a:lstStyle/>
          <a:p>
            <a:r>
              <a:rPr lang="en-US" dirty="0"/>
              <a:t>SQL Queries Grouped Under diff. types of users</a:t>
            </a:r>
          </a:p>
        </p:txBody>
      </p:sp>
      <p:sp>
        <p:nvSpPr>
          <p:cNvPr id="3" name="Content Placeholder 2"/>
          <p:cNvSpPr>
            <a:spLocks noGrp="1"/>
          </p:cNvSpPr>
          <p:nvPr>
            <p:ph idx="1"/>
          </p:nvPr>
        </p:nvSpPr>
        <p:spPr>
          <a:xfrm>
            <a:off x="1154954" y="2314832"/>
            <a:ext cx="8825659" cy="4390768"/>
          </a:xfrm>
        </p:spPr>
        <p:txBody>
          <a:bodyPr>
            <a:normAutofit fontScale="70000" lnSpcReduction="20000"/>
          </a:bodyPr>
          <a:lstStyle/>
          <a:p>
            <a:pPr marL="0" indent="0">
              <a:buNone/>
            </a:pPr>
            <a:r>
              <a:rPr lang="en-US" dirty="0" smtClean="0">
                <a:sym typeface="Wingdings" panose="05000000000000000000" pitchFamily="2" charset="2"/>
              </a:rPr>
              <a:t></a:t>
            </a:r>
            <a:r>
              <a:rPr lang="en-US" dirty="0" smtClean="0"/>
              <a:t> </a:t>
            </a:r>
            <a:r>
              <a:rPr lang="en-US" dirty="0"/>
              <a:t>6. Show all the airports that are in Dhaka</a:t>
            </a:r>
          </a:p>
          <a:p>
            <a:pPr marL="0" indent="0">
              <a:buNone/>
            </a:pPr>
            <a:r>
              <a:rPr lang="en-US" dirty="0"/>
              <a:t>SELECT * FROM Airport WHERE City='Dhaka</a:t>
            </a:r>
            <a:r>
              <a:rPr lang="en-US" dirty="0" smtClean="0"/>
              <a:t>'</a:t>
            </a:r>
          </a:p>
          <a:p>
            <a:pPr marL="0" indent="0">
              <a:buNone/>
            </a:pPr>
            <a:r>
              <a:rPr lang="en-US" dirty="0" smtClean="0"/>
              <a:t> </a:t>
            </a:r>
          </a:p>
          <a:p>
            <a:pPr marL="0" indent="0">
              <a:buNone/>
            </a:pPr>
            <a:r>
              <a:rPr lang="en-US" dirty="0" smtClean="0">
                <a:sym typeface="Wingdings" panose="05000000000000000000" pitchFamily="2" charset="2"/>
              </a:rPr>
              <a:t></a:t>
            </a:r>
            <a:r>
              <a:rPr lang="en-US" dirty="0" smtClean="0"/>
              <a:t> 7. </a:t>
            </a:r>
            <a:r>
              <a:rPr lang="en-US" dirty="0"/>
              <a:t>Show the location of Shah </a:t>
            </a:r>
            <a:r>
              <a:rPr lang="en-US" dirty="0" err="1"/>
              <a:t>Poran</a:t>
            </a:r>
            <a:r>
              <a:rPr lang="en-US" dirty="0"/>
              <a:t> Airport</a:t>
            </a:r>
          </a:p>
          <a:p>
            <a:pPr marL="0" indent="0">
              <a:buNone/>
            </a:pPr>
            <a:r>
              <a:rPr lang="en-US" dirty="0"/>
              <a:t>SELECT * FROM Airport WHERE </a:t>
            </a:r>
            <a:r>
              <a:rPr lang="en-US" dirty="0" err="1"/>
              <a:t>AirportName</a:t>
            </a:r>
            <a:r>
              <a:rPr lang="en-US" dirty="0"/>
              <a:t>='Shah </a:t>
            </a:r>
            <a:r>
              <a:rPr lang="en-US" dirty="0" err="1"/>
              <a:t>Poran</a:t>
            </a:r>
            <a:r>
              <a:rPr lang="en-US" dirty="0"/>
              <a:t> Airport</a:t>
            </a:r>
            <a:r>
              <a:rPr lang="en-US" dirty="0" smtClean="0"/>
              <a:t>'</a:t>
            </a:r>
          </a:p>
          <a:p>
            <a:pPr marL="0" indent="0">
              <a:buNone/>
            </a:pPr>
            <a:r>
              <a:rPr lang="en-US" dirty="0" smtClean="0"/>
              <a:t> </a:t>
            </a:r>
          </a:p>
          <a:p>
            <a:pPr marL="0" indent="0">
              <a:buNone/>
            </a:pPr>
            <a:r>
              <a:rPr lang="en-US" dirty="0" smtClean="0">
                <a:sym typeface="Wingdings" panose="05000000000000000000" pitchFamily="2" charset="2"/>
              </a:rPr>
              <a:t></a:t>
            </a:r>
            <a:r>
              <a:rPr lang="en-US" dirty="0" smtClean="0"/>
              <a:t> </a:t>
            </a:r>
            <a:r>
              <a:rPr lang="en-US" dirty="0"/>
              <a:t>8. Show the airports that starts with Shah</a:t>
            </a:r>
          </a:p>
          <a:p>
            <a:pPr marL="0" indent="0">
              <a:buNone/>
            </a:pPr>
            <a:r>
              <a:rPr lang="en-US" dirty="0"/>
              <a:t>SELECT * FROM Airport WHERE </a:t>
            </a:r>
            <a:r>
              <a:rPr lang="en-US" dirty="0" err="1"/>
              <a:t>AirportName</a:t>
            </a:r>
            <a:r>
              <a:rPr lang="en-US" dirty="0"/>
              <a:t>='Shah</a:t>
            </a:r>
            <a:r>
              <a:rPr lang="en-US" dirty="0" smtClean="0"/>
              <a:t>%‘</a:t>
            </a:r>
          </a:p>
          <a:p>
            <a:pPr marL="0" indent="0">
              <a:buNone/>
            </a:pPr>
            <a:endParaRPr lang="en-US" dirty="0"/>
          </a:p>
          <a:p>
            <a:pPr marL="0" indent="0">
              <a:buNone/>
            </a:pPr>
            <a:r>
              <a:rPr lang="en-US" dirty="0" smtClean="0">
                <a:sym typeface="Wingdings" panose="05000000000000000000" pitchFamily="2" charset="2"/>
              </a:rPr>
              <a:t></a:t>
            </a:r>
            <a:r>
              <a:rPr lang="en-US" dirty="0" smtClean="0"/>
              <a:t> </a:t>
            </a:r>
            <a:r>
              <a:rPr lang="en-US" dirty="0"/>
              <a:t>9. Show the arrival hour of Flight Number 1</a:t>
            </a:r>
          </a:p>
          <a:p>
            <a:pPr marL="0" indent="0">
              <a:buNone/>
            </a:pPr>
            <a:r>
              <a:rPr lang="en-US" dirty="0"/>
              <a:t>SELECT </a:t>
            </a:r>
            <a:r>
              <a:rPr lang="en-US" dirty="0" err="1"/>
              <a:t>ArrivalHour</a:t>
            </a:r>
            <a:r>
              <a:rPr lang="en-US" dirty="0"/>
              <a:t> FROM Flight WHERE </a:t>
            </a:r>
            <a:r>
              <a:rPr lang="en-US" dirty="0" err="1"/>
              <a:t>FlightNumber</a:t>
            </a:r>
            <a:r>
              <a:rPr lang="en-US" dirty="0"/>
              <a:t> = </a:t>
            </a:r>
            <a:r>
              <a:rPr lang="en-US" dirty="0" smtClean="0"/>
              <a:t>1</a:t>
            </a:r>
          </a:p>
          <a:p>
            <a:pPr marL="0" indent="0">
              <a:buNone/>
            </a:pPr>
            <a:endParaRPr lang="en-US" dirty="0"/>
          </a:p>
          <a:p>
            <a:pPr marL="0" indent="0">
              <a:buNone/>
            </a:pPr>
            <a:r>
              <a:rPr lang="en-US" dirty="0" smtClean="0">
                <a:sym typeface="Wingdings" panose="05000000000000000000" pitchFamily="2" charset="2"/>
              </a:rPr>
              <a:t></a:t>
            </a:r>
            <a:r>
              <a:rPr lang="en-US" dirty="0" smtClean="0"/>
              <a:t> </a:t>
            </a:r>
            <a:r>
              <a:rPr lang="en-US" dirty="0"/>
              <a:t>10. Show all the Flights leaving </a:t>
            </a:r>
            <a:r>
              <a:rPr lang="en-US" dirty="0" err="1"/>
              <a:t>Shahjalal</a:t>
            </a:r>
            <a:r>
              <a:rPr lang="en-US" dirty="0"/>
              <a:t> Airport </a:t>
            </a:r>
          </a:p>
          <a:p>
            <a:pPr marL="0" indent="0">
              <a:buNone/>
            </a:pPr>
            <a:r>
              <a:rPr lang="en-US" dirty="0"/>
              <a:t>SELECT * FROM Flight WHERE </a:t>
            </a:r>
          </a:p>
          <a:p>
            <a:pPr marL="0" indent="0">
              <a:buNone/>
            </a:pPr>
            <a:r>
              <a:rPr lang="en-US" dirty="0" err="1" smtClean="0"/>
              <a:t>DepartureAirport</a:t>
            </a:r>
            <a:r>
              <a:rPr lang="en-US" dirty="0"/>
              <a:t> </a:t>
            </a:r>
            <a:r>
              <a:rPr lang="en-US" dirty="0" smtClean="0"/>
              <a:t>IN </a:t>
            </a:r>
            <a:r>
              <a:rPr lang="en-US" dirty="0"/>
              <a:t>(SELECT id FROM Airport </a:t>
            </a:r>
            <a:r>
              <a:rPr lang="en-US" dirty="0" smtClean="0"/>
              <a:t> WHERE </a:t>
            </a:r>
            <a:r>
              <a:rPr lang="en-US" dirty="0" err="1"/>
              <a:t>AirportName</a:t>
            </a:r>
            <a:r>
              <a:rPr lang="en-US" dirty="0"/>
              <a:t>='</a:t>
            </a:r>
            <a:r>
              <a:rPr lang="en-US" dirty="0" err="1"/>
              <a:t>Shahjalal</a:t>
            </a:r>
            <a:r>
              <a:rPr lang="en-US" dirty="0"/>
              <a:t> Airport')</a:t>
            </a:r>
          </a:p>
          <a:p>
            <a:endParaRPr lang="en-US" dirty="0"/>
          </a:p>
        </p:txBody>
      </p:sp>
    </p:spTree>
    <p:extLst>
      <p:ext uri="{BB962C8B-B14F-4D97-AF65-F5344CB8AC3E}">
        <p14:creationId xmlns:p14="http://schemas.microsoft.com/office/powerpoint/2010/main" val="45594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 Grouped Under diff. types of users</a:t>
            </a:r>
          </a:p>
        </p:txBody>
      </p:sp>
      <p:sp>
        <p:nvSpPr>
          <p:cNvPr id="3" name="Content Placeholder 2"/>
          <p:cNvSpPr>
            <a:spLocks noGrp="1"/>
          </p:cNvSpPr>
          <p:nvPr>
            <p:ph idx="1"/>
          </p:nvPr>
        </p:nvSpPr>
        <p:spPr>
          <a:xfrm>
            <a:off x="1154954" y="2290119"/>
            <a:ext cx="8825659" cy="4489622"/>
          </a:xfrm>
        </p:spPr>
        <p:txBody>
          <a:bodyPr>
            <a:normAutofit fontScale="62500" lnSpcReduction="20000"/>
          </a:bodyPr>
          <a:lstStyle/>
          <a:p>
            <a:pPr marL="0" indent="0">
              <a:buNone/>
            </a:pPr>
            <a:r>
              <a:rPr lang="en-US" dirty="0" smtClean="0">
                <a:sym typeface="Wingdings" panose="05000000000000000000" pitchFamily="2" charset="2"/>
              </a:rPr>
              <a:t></a:t>
            </a:r>
            <a:r>
              <a:rPr lang="en-US" dirty="0" smtClean="0"/>
              <a:t> </a:t>
            </a:r>
            <a:r>
              <a:rPr lang="en-US" dirty="0"/>
              <a:t>11. Show the last departure hour of Flight No. 2</a:t>
            </a:r>
          </a:p>
          <a:p>
            <a:pPr marL="0" indent="0">
              <a:buNone/>
            </a:pPr>
            <a:r>
              <a:rPr lang="en-US" dirty="0" smtClean="0"/>
              <a:t>SELECT </a:t>
            </a:r>
            <a:r>
              <a:rPr lang="en-US" dirty="0"/>
              <a:t>TOP 1 * FROM Flight WHERE </a:t>
            </a:r>
            <a:r>
              <a:rPr lang="en-US" dirty="0" err="1"/>
              <a:t>FlightNumber</a:t>
            </a:r>
            <a:r>
              <a:rPr lang="en-US" dirty="0"/>
              <a:t>= 2 ORDER BY </a:t>
            </a:r>
            <a:r>
              <a:rPr lang="en-US" dirty="0" err="1"/>
              <a:t>DepartureHour</a:t>
            </a:r>
            <a:r>
              <a:rPr lang="en-US" dirty="0"/>
              <a:t> DESC</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12. Show all the flights arriving at Chennai Airport</a:t>
            </a:r>
          </a:p>
          <a:p>
            <a:pPr marL="0" indent="0">
              <a:buNone/>
            </a:pPr>
            <a:r>
              <a:rPr lang="en-US" dirty="0"/>
              <a:t>SELECT * FROM Flight WHERE </a:t>
            </a:r>
            <a:r>
              <a:rPr lang="en-US" dirty="0" err="1" smtClean="0"/>
              <a:t>ArrivalAirport</a:t>
            </a:r>
            <a:r>
              <a:rPr lang="en-US" dirty="0" smtClean="0"/>
              <a:t> </a:t>
            </a:r>
            <a:r>
              <a:rPr lang="en-US" dirty="0"/>
              <a:t> </a:t>
            </a:r>
            <a:r>
              <a:rPr lang="en-US" dirty="0" smtClean="0"/>
              <a:t>IN </a:t>
            </a:r>
            <a:r>
              <a:rPr lang="en-US" dirty="0"/>
              <a:t>(SELECT id FROM Airport WHERE </a:t>
            </a:r>
            <a:r>
              <a:rPr lang="en-US" dirty="0" smtClean="0"/>
              <a:t> </a:t>
            </a:r>
            <a:r>
              <a:rPr lang="en-US" dirty="0" err="1" smtClean="0"/>
              <a:t>AirportName</a:t>
            </a:r>
            <a:r>
              <a:rPr lang="en-US" dirty="0"/>
              <a:t>='Chennai International Airport')</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13. Show all the flights arriving at Dhaka City</a:t>
            </a:r>
          </a:p>
          <a:p>
            <a:pPr marL="0" indent="0">
              <a:buNone/>
            </a:pPr>
            <a:r>
              <a:rPr lang="en-US" dirty="0"/>
              <a:t>SELECT * FROM Flight WHERE </a:t>
            </a:r>
            <a:r>
              <a:rPr lang="en-US" dirty="0" err="1"/>
              <a:t>ArrivalAirport</a:t>
            </a:r>
            <a:r>
              <a:rPr lang="en-US" dirty="0"/>
              <a:t> IN (SELECT id FROM Airport WHERE City='Dhaka')</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14. Show the Departure airport of Flight No. 3</a:t>
            </a:r>
          </a:p>
          <a:p>
            <a:pPr marL="0" indent="0">
              <a:buNone/>
            </a:pPr>
            <a:r>
              <a:rPr lang="en-US" dirty="0"/>
              <a:t>SELECT </a:t>
            </a:r>
            <a:r>
              <a:rPr lang="en-US" dirty="0" err="1"/>
              <a:t>DepartureAirport</a:t>
            </a:r>
            <a:r>
              <a:rPr lang="en-US" dirty="0"/>
              <a:t> FROM Flight WHERE </a:t>
            </a:r>
            <a:r>
              <a:rPr lang="en-US" dirty="0" err="1"/>
              <a:t>FlightNumber</a:t>
            </a:r>
            <a:r>
              <a:rPr lang="en-US" dirty="0"/>
              <a:t> = 3</a:t>
            </a:r>
          </a:p>
          <a:p>
            <a:pPr marL="0" indent="0">
              <a:buNone/>
            </a:pPr>
            <a:r>
              <a:rPr lang="en-US" dirty="0"/>
              <a:t> </a:t>
            </a:r>
          </a:p>
          <a:p>
            <a:pPr marL="0" indent="0">
              <a:buNone/>
            </a:pPr>
            <a:r>
              <a:rPr lang="en-US" dirty="0" smtClean="0">
                <a:sym typeface="Wingdings" panose="05000000000000000000" pitchFamily="2" charset="2"/>
              </a:rPr>
              <a:t> </a:t>
            </a:r>
            <a:r>
              <a:rPr lang="en-US" dirty="0" smtClean="0"/>
              <a:t>15</a:t>
            </a:r>
            <a:r>
              <a:rPr lang="en-US" dirty="0"/>
              <a:t>. Show the Flights arriving at Chennai </a:t>
            </a:r>
            <a:r>
              <a:rPr lang="en-US" dirty="0" smtClean="0"/>
              <a:t>today </a:t>
            </a:r>
          </a:p>
          <a:p>
            <a:pPr marL="0" indent="0">
              <a:buNone/>
            </a:pPr>
            <a:r>
              <a:rPr lang="en-US" dirty="0" smtClean="0"/>
              <a:t>SELECT </a:t>
            </a:r>
            <a:r>
              <a:rPr lang="en-US" dirty="0"/>
              <a:t>* FROM Flight </a:t>
            </a:r>
            <a:r>
              <a:rPr lang="en-US" dirty="0" smtClean="0"/>
              <a:t>WHERE cast(GETDATE</a:t>
            </a:r>
            <a:r>
              <a:rPr lang="en-US" dirty="0"/>
              <a:t>() as DATE) = cast(</a:t>
            </a:r>
            <a:r>
              <a:rPr lang="en-US" dirty="0" err="1"/>
              <a:t>ArrivalHour</a:t>
            </a:r>
            <a:r>
              <a:rPr lang="en-US" dirty="0"/>
              <a:t> as DATE) </a:t>
            </a:r>
          </a:p>
          <a:p>
            <a:pPr marL="0" indent="0">
              <a:buNone/>
            </a:pPr>
            <a:r>
              <a:rPr lang="en-US" dirty="0"/>
              <a:t>AND </a:t>
            </a:r>
            <a:r>
              <a:rPr lang="en-US" dirty="0" err="1"/>
              <a:t>ArrivalAirport</a:t>
            </a:r>
            <a:r>
              <a:rPr lang="en-US" dirty="0"/>
              <a:t> IN </a:t>
            </a:r>
          </a:p>
          <a:p>
            <a:pPr marL="0" indent="0">
              <a:buNone/>
            </a:pPr>
            <a:r>
              <a:rPr lang="en-US" dirty="0"/>
              <a:t>(SELECT id FROM Airport WHERE </a:t>
            </a:r>
            <a:r>
              <a:rPr lang="en-US" dirty="0" err="1"/>
              <a:t>AirportName</a:t>
            </a:r>
            <a:r>
              <a:rPr lang="en-US" dirty="0"/>
              <a:t>='Chennai International Airport')</a:t>
            </a:r>
          </a:p>
          <a:p>
            <a:endParaRPr lang="en-US" dirty="0"/>
          </a:p>
        </p:txBody>
      </p:sp>
    </p:spTree>
    <p:extLst>
      <p:ext uri="{BB962C8B-B14F-4D97-AF65-F5344CB8AC3E}">
        <p14:creationId xmlns:p14="http://schemas.microsoft.com/office/powerpoint/2010/main" val="76180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 Grouped Under diff. types of users</a:t>
            </a:r>
          </a:p>
        </p:txBody>
      </p:sp>
      <p:sp>
        <p:nvSpPr>
          <p:cNvPr id="3" name="Content Placeholder 2"/>
          <p:cNvSpPr>
            <a:spLocks noGrp="1"/>
          </p:cNvSpPr>
          <p:nvPr>
            <p:ph idx="1"/>
          </p:nvPr>
        </p:nvSpPr>
        <p:spPr>
          <a:xfrm>
            <a:off x="1154954" y="2603500"/>
            <a:ext cx="8825659" cy="3912630"/>
          </a:xfrm>
        </p:spPr>
        <p:txBody>
          <a:bodyPr>
            <a:normAutofit fontScale="70000" lnSpcReduction="20000"/>
          </a:bodyPr>
          <a:lstStyle/>
          <a:p>
            <a:pPr marL="0" indent="0">
              <a:buNone/>
            </a:pPr>
            <a:r>
              <a:rPr lang="en-US" dirty="0" smtClean="0">
                <a:sym typeface="Wingdings" panose="05000000000000000000" pitchFamily="2" charset="2"/>
              </a:rPr>
              <a:t></a:t>
            </a:r>
            <a:r>
              <a:rPr lang="en-US" dirty="0" smtClean="0"/>
              <a:t>16</a:t>
            </a:r>
            <a:r>
              <a:rPr lang="en-US" dirty="0"/>
              <a:t>. Show the Flights leaving Dhaka </a:t>
            </a:r>
            <a:r>
              <a:rPr lang="en-US" dirty="0" smtClean="0"/>
              <a:t>Today </a:t>
            </a:r>
          </a:p>
          <a:p>
            <a:pPr marL="0" indent="0">
              <a:buNone/>
            </a:pPr>
            <a:r>
              <a:rPr lang="en-US" dirty="0" smtClean="0"/>
              <a:t>SELECT </a:t>
            </a:r>
            <a:r>
              <a:rPr lang="en-US" dirty="0"/>
              <a:t>* FROM Flight WHERE </a:t>
            </a:r>
          </a:p>
          <a:p>
            <a:pPr marL="0" indent="0">
              <a:buNone/>
            </a:pPr>
            <a:r>
              <a:rPr lang="en-US" dirty="0"/>
              <a:t>cast(GETDATE() as DATE) = cast(</a:t>
            </a:r>
            <a:r>
              <a:rPr lang="en-US" dirty="0" err="1"/>
              <a:t>DepartureHour</a:t>
            </a:r>
            <a:r>
              <a:rPr lang="en-US" dirty="0"/>
              <a:t> as DATE) </a:t>
            </a:r>
            <a:r>
              <a:rPr lang="en-US" dirty="0" smtClean="0"/>
              <a:t> AND </a:t>
            </a:r>
            <a:r>
              <a:rPr lang="en-US" dirty="0" err="1"/>
              <a:t>DepartureAirport</a:t>
            </a:r>
            <a:r>
              <a:rPr lang="en-US" dirty="0"/>
              <a:t> IN (SELECT id FROM Airport WHERE City='Dhaka')</a:t>
            </a:r>
          </a:p>
          <a:p>
            <a:pPr marL="0" indent="0">
              <a:buNone/>
            </a:pPr>
            <a:r>
              <a:rPr lang="en-US" dirty="0"/>
              <a:t> </a:t>
            </a:r>
          </a:p>
          <a:p>
            <a:pPr marL="0" indent="0">
              <a:buNone/>
            </a:pPr>
            <a:r>
              <a:rPr lang="en-US" dirty="0" smtClean="0">
                <a:sym typeface="Wingdings" panose="05000000000000000000" pitchFamily="2" charset="2"/>
              </a:rPr>
              <a:t></a:t>
            </a:r>
            <a:r>
              <a:rPr lang="en-US" dirty="0" smtClean="0"/>
              <a:t>17</a:t>
            </a:r>
            <a:r>
              <a:rPr lang="en-US" dirty="0"/>
              <a:t>. Show the flights that arrived at </a:t>
            </a:r>
            <a:r>
              <a:rPr lang="en-US" dirty="0" err="1"/>
              <a:t>Sylhet</a:t>
            </a:r>
            <a:r>
              <a:rPr lang="en-US" dirty="0"/>
              <a:t> 28th September 2018</a:t>
            </a:r>
          </a:p>
          <a:p>
            <a:pPr marL="0" indent="0">
              <a:buNone/>
            </a:pPr>
            <a:r>
              <a:rPr lang="en-US" dirty="0"/>
              <a:t>SELECT * FROM Flight WHERE </a:t>
            </a:r>
            <a:r>
              <a:rPr lang="en-US" dirty="0" smtClean="0"/>
              <a:t> cast(</a:t>
            </a:r>
            <a:r>
              <a:rPr lang="en-US" dirty="0" err="1" smtClean="0"/>
              <a:t>ArrivalHour</a:t>
            </a:r>
            <a:r>
              <a:rPr lang="en-US" dirty="0" smtClean="0"/>
              <a:t> </a:t>
            </a:r>
            <a:r>
              <a:rPr lang="en-US" dirty="0"/>
              <a:t>as DATE) = '2018-09-28' </a:t>
            </a:r>
            <a:r>
              <a:rPr lang="en-US" dirty="0" smtClean="0"/>
              <a:t> AND </a:t>
            </a:r>
            <a:r>
              <a:rPr lang="en-US" dirty="0" err="1"/>
              <a:t>ArrivalAirport</a:t>
            </a:r>
            <a:r>
              <a:rPr lang="en-US" dirty="0"/>
              <a:t> </a:t>
            </a:r>
          </a:p>
          <a:p>
            <a:pPr marL="0" indent="0">
              <a:buNone/>
            </a:pPr>
            <a:r>
              <a:rPr lang="en-US" dirty="0"/>
              <a:t>IN (SELECT id FROM Airport WHERE City='</a:t>
            </a:r>
            <a:r>
              <a:rPr lang="en-US" dirty="0" err="1"/>
              <a:t>Sylhet</a:t>
            </a:r>
            <a:r>
              <a:rPr lang="en-US" dirty="0"/>
              <a:t>')</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18. Show the flight leaving Dhaka for </a:t>
            </a:r>
            <a:r>
              <a:rPr lang="en-US" dirty="0" err="1"/>
              <a:t>Sylhet</a:t>
            </a:r>
            <a:r>
              <a:rPr lang="en-US" dirty="0"/>
              <a:t> Today after 7 pm.</a:t>
            </a:r>
          </a:p>
          <a:p>
            <a:pPr marL="0" indent="0">
              <a:buNone/>
            </a:pPr>
            <a:r>
              <a:rPr lang="en-US" dirty="0"/>
              <a:t>SELECT * FROM Flight WHERE </a:t>
            </a:r>
            <a:r>
              <a:rPr lang="en-US" dirty="0" smtClean="0"/>
              <a:t> cast(</a:t>
            </a:r>
            <a:r>
              <a:rPr lang="en-US" dirty="0" err="1" smtClean="0"/>
              <a:t>DepartureHour</a:t>
            </a:r>
            <a:r>
              <a:rPr lang="en-US" dirty="0" smtClean="0"/>
              <a:t> </a:t>
            </a:r>
            <a:r>
              <a:rPr lang="en-US" dirty="0"/>
              <a:t>as DATE) = cast(GETDATE() as DATE) </a:t>
            </a:r>
          </a:p>
          <a:p>
            <a:pPr marL="0" indent="0">
              <a:buNone/>
            </a:pPr>
            <a:r>
              <a:rPr lang="en-US" dirty="0"/>
              <a:t>AND DATEPART(HOUR, GETDATE()) &gt;= 19 AND </a:t>
            </a:r>
            <a:r>
              <a:rPr lang="en-US" dirty="0" err="1"/>
              <a:t>ArrivalAirport</a:t>
            </a:r>
            <a:r>
              <a:rPr lang="en-US" dirty="0"/>
              <a:t> </a:t>
            </a:r>
            <a:endParaRPr lang="en-US" dirty="0" smtClean="0"/>
          </a:p>
          <a:p>
            <a:pPr marL="0" indent="0">
              <a:buNone/>
            </a:pPr>
            <a:r>
              <a:rPr lang="en-US" dirty="0" smtClean="0"/>
              <a:t>IN (SELECT id FROM Airport WHERE City='</a:t>
            </a:r>
            <a:r>
              <a:rPr lang="en-US" dirty="0" err="1" smtClean="0"/>
              <a:t>Sylhet</a:t>
            </a:r>
            <a:r>
              <a:rPr lang="en-US" dirty="0" smtClean="0"/>
              <a:t>') </a:t>
            </a:r>
          </a:p>
          <a:p>
            <a:pPr marL="0" indent="0">
              <a:buNone/>
            </a:pPr>
            <a:r>
              <a:rPr lang="en-US" dirty="0" smtClean="0"/>
              <a:t>AND </a:t>
            </a:r>
            <a:r>
              <a:rPr lang="en-US" dirty="0" err="1"/>
              <a:t>DepartureAirport</a:t>
            </a:r>
            <a:r>
              <a:rPr lang="en-US" dirty="0"/>
              <a:t> IN (SELECT id FROM Airport WHERE City='Dhaka')</a:t>
            </a:r>
          </a:p>
          <a:p>
            <a:endParaRPr lang="en-US" dirty="0"/>
          </a:p>
        </p:txBody>
      </p:sp>
    </p:spTree>
    <p:extLst>
      <p:ext uri="{BB962C8B-B14F-4D97-AF65-F5344CB8AC3E}">
        <p14:creationId xmlns:p14="http://schemas.microsoft.com/office/powerpoint/2010/main" val="193851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 Grouped Under diff. types of users</a:t>
            </a:r>
          </a:p>
        </p:txBody>
      </p:sp>
      <p:sp>
        <p:nvSpPr>
          <p:cNvPr id="3" name="Content Placeholder 2"/>
          <p:cNvSpPr>
            <a:spLocks noGrp="1"/>
          </p:cNvSpPr>
          <p:nvPr>
            <p:ph idx="1"/>
          </p:nvPr>
        </p:nvSpPr>
        <p:spPr>
          <a:xfrm>
            <a:off x="1154954" y="2603500"/>
            <a:ext cx="8825659" cy="4011484"/>
          </a:xfrm>
        </p:spPr>
        <p:txBody>
          <a:bodyPr>
            <a:normAutofit fontScale="85000" lnSpcReduction="10000"/>
          </a:bodyPr>
          <a:lstStyle/>
          <a:p>
            <a:pPr marL="0" indent="0">
              <a:buNone/>
            </a:pPr>
            <a:r>
              <a:rPr lang="en-US" dirty="0" smtClean="0">
                <a:sym typeface="Wingdings" panose="05000000000000000000" pitchFamily="2" charset="2"/>
              </a:rPr>
              <a:t></a:t>
            </a:r>
            <a:r>
              <a:rPr lang="en-US" dirty="0" smtClean="0"/>
              <a:t> </a:t>
            </a:r>
            <a:r>
              <a:rPr lang="en-US" dirty="0"/>
              <a:t>19. Show the flight arriving Chennai From Dhaka Today after 10 pm.</a:t>
            </a:r>
          </a:p>
          <a:p>
            <a:pPr marL="0" indent="0">
              <a:buNone/>
            </a:pPr>
            <a:r>
              <a:rPr lang="en-US" dirty="0"/>
              <a:t>SELECT * FROM Flight WHERE </a:t>
            </a:r>
            <a:r>
              <a:rPr lang="en-US" dirty="0" smtClean="0"/>
              <a:t> cast(</a:t>
            </a:r>
            <a:r>
              <a:rPr lang="en-US" dirty="0" err="1" smtClean="0"/>
              <a:t>ArrivalHour</a:t>
            </a:r>
            <a:r>
              <a:rPr lang="en-US" dirty="0" smtClean="0"/>
              <a:t> </a:t>
            </a:r>
            <a:r>
              <a:rPr lang="en-US" dirty="0"/>
              <a:t>as DATE) = cast(GETDATE() as DATE) </a:t>
            </a:r>
          </a:p>
          <a:p>
            <a:pPr marL="0" indent="0">
              <a:buNone/>
            </a:pPr>
            <a:r>
              <a:rPr lang="en-US" dirty="0"/>
              <a:t>AND DATEPART(HOUR, GETDATE()) &gt;= 22 AND </a:t>
            </a:r>
            <a:r>
              <a:rPr lang="en-US" dirty="0" err="1"/>
              <a:t>DepartureAirport</a:t>
            </a:r>
            <a:r>
              <a:rPr lang="en-US" dirty="0"/>
              <a:t> </a:t>
            </a:r>
          </a:p>
          <a:p>
            <a:pPr marL="0" indent="0">
              <a:buNone/>
            </a:pPr>
            <a:r>
              <a:rPr lang="en-US" dirty="0"/>
              <a:t>IN (SELECT id FROM Airport WHERE City='Dhaka') </a:t>
            </a:r>
          </a:p>
          <a:p>
            <a:pPr marL="0" indent="0">
              <a:buNone/>
            </a:pPr>
            <a:r>
              <a:rPr lang="en-US" dirty="0"/>
              <a:t>AND </a:t>
            </a:r>
            <a:r>
              <a:rPr lang="en-US" dirty="0" err="1"/>
              <a:t>ArrivalAirport</a:t>
            </a:r>
            <a:r>
              <a:rPr lang="en-US" dirty="0"/>
              <a:t> IN (SELECT id FROM Airport WHERE City = 'Chennai')</a:t>
            </a:r>
          </a:p>
          <a:p>
            <a:pPr marL="0" indent="0">
              <a:buNone/>
            </a:pPr>
            <a:endParaRPr lang="en-US" dirty="0" smtClean="0"/>
          </a:p>
          <a:p>
            <a:pPr marL="0" indent="0">
              <a:buNone/>
            </a:pPr>
            <a:r>
              <a:rPr lang="en-US" dirty="0" smtClean="0">
                <a:sym typeface="Wingdings" panose="05000000000000000000" pitchFamily="2" charset="2"/>
              </a:rPr>
              <a:t></a:t>
            </a:r>
            <a:r>
              <a:rPr lang="en-US" dirty="0" smtClean="0"/>
              <a:t> </a:t>
            </a:r>
            <a:r>
              <a:rPr lang="en-US" dirty="0"/>
              <a:t>20. Show the ticket price of each Seat Class That leaves Dhaka and goes to Chennai</a:t>
            </a:r>
          </a:p>
          <a:p>
            <a:pPr marL="0" indent="0">
              <a:buNone/>
            </a:pPr>
            <a:r>
              <a:rPr lang="en-US" dirty="0"/>
              <a:t>SELECT </a:t>
            </a:r>
            <a:r>
              <a:rPr lang="en-US" dirty="0" err="1"/>
              <a:t>SeatClass</a:t>
            </a:r>
            <a:r>
              <a:rPr lang="en-US" dirty="0"/>
              <a:t>, Price FROM Ticket WHERE </a:t>
            </a:r>
            <a:r>
              <a:rPr lang="en-US" dirty="0" smtClean="0"/>
              <a:t> </a:t>
            </a:r>
            <a:r>
              <a:rPr lang="en-US" dirty="0" err="1" smtClean="0"/>
              <a:t>FlightNumber</a:t>
            </a:r>
            <a:r>
              <a:rPr lang="en-US" dirty="0" smtClean="0"/>
              <a:t> </a:t>
            </a:r>
            <a:endParaRPr lang="en-US" dirty="0"/>
          </a:p>
          <a:p>
            <a:pPr marL="0" indent="0">
              <a:buNone/>
            </a:pPr>
            <a:r>
              <a:rPr lang="en-US" dirty="0"/>
              <a:t>IN (SELECT </a:t>
            </a:r>
            <a:r>
              <a:rPr lang="en-US" dirty="0" err="1"/>
              <a:t>FlightNumber</a:t>
            </a:r>
            <a:r>
              <a:rPr lang="en-US" dirty="0"/>
              <a:t> FROM Flight </a:t>
            </a:r>
            <a:r>
              <a:rPr lang="en-US" dirty="0" smtClean="0"/>
              <a:t>WHERE </a:t>
            </a:r>
            <a:r>
              <a:rPr lang="en-US" dirty="0" err="1" smtClean="0"/>
              <a:t>DepartureAirport</a:t>
            </a:r>
            <a:r>
              <a:rPr lang="en-US" dirty="0" smtClean="0"/>
              <a:t> </a:t>
            </a:r>
            <a:endParaRPr lang="en-US" dirty="0"/>
          </a:p>
          <a:p>
            <a:pPr marL="0" indent="0">
              <a:buNone/>
            </a:pPr>
            <a:r>
              <a:rPr lang="en-US" dirty="0"/>
              <a:t>IN (SELECT id FROM Airport WHERE City = 'Dhaka') </a:t>
            </a:r>
          </a:p>
          <a:p>
            <a:pPr marL="0" indent="0">
              <a:buNone/>
            </a:pPr>
            <a:r>
              <a:rPr lang="en-US" dirty="0"/>
              <a:t>AND </a:t>
            </a:r>
            <a:r>
              <a:rPr lang="en-US" dirty="0" err="1"/>
              <a:t>ArrivalAirport</a:t>
            </a:r>
            <a:r>
              <a:rPr lang="en-US" dirty="0"/>
              <a:t> </a:t>
            </a:r>
          </a:p>
          <a:p>
            <a:pPr marL="0" indent="0">
              <a:buNone/>
            </a:pPr>
            <a:r>
              <a:rPr lang="en-US" dirty="0"/>
              <a:t>IN (SELECT id FROM Airport WHERE City = 'Chennai')) GROUP BY </a:t>
            </a:r>
            <a:r>
              <a:rPr lang="en-US" dirty="0" err="1"/>
              <a:t>SeatClass</a:t>
            </a:r>
            <a:r>
              <a:rPr lang="en-US" dirty="0"/>
              <a:t>, Price</a:t>
            </a:r>
          </a:p>
          <a:p>
            <a:endParaRPr lang="en-US" dirty="0"/>
          </a:p>
        </p:txBody>
      </p:sp>
    </p:spTree>
    <p:extLst>
      <p:ext uri="{BB962C8B-B14F-4D97-AF65-F5344CB8AC3E}">
        <p14:creationId xmlns:p14="http://schemas.microsoft.com/office/powerpoint/2010/main" val="2872036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 Grouped Under diff. types of users</a:t>
            </a:r>
          </a:p>
        </p:txBody>
      </p:sp>
      <p:sp>
        <p:nvSpPr>
          <p:cNvPr id="3" name="Content Placeholder 2"/>
          <p:cNvSpPr>
            <a:spLocks noGrp="1"/>
          </p:cNvSpPr>
          <p:nvPr>
            <p:ph idx="1"/>
          </p:nvPr>
        </p:nvSpPr>
        <p:spPr>
          <a:xfrm>
            <a:off x="1154954" y="2273643"/>
            <a:ext cx="8825659" cy="4522573"/>
          </a:xfrm>
        </p:spPr>
        <p:txBody>
          <a:bodyPr>
            <a:normAutofit fontScale="77500" lnSpcReduction="20000"/>
          </a:bodyPr>
          <a:lstStyle/>
          <a:p>
            <a:r>
              <a:rPr lang="en-US" u="sng" dirty="0"/>
              <a:t>Supplier:</a:t>
            </a:r>
            <a:endParaRPr lang="en-US" dirty="0"/>
          </a:p>
          <a:p>
            <a:pPr marL="0" indent="0">
              <a:buNone/>
            </a:pPr>
            <a:r>
              <a:rPr lang="en-US" dirty="0" smtClean="0">
                <a:sym typeface="Wingdings" panose="05000000000000000000" pitchFamily="2" charset="2"/>
              </a:rPr>
              <a:t></a:t>
            </a:r>
            <a:r>
              <a:rPr lang="en-US" dirty="0" smtClean="0"/>
              <a:t> </a:t>
            </a:r>
            <a:r>
              <a:rPr lang="en-US" dirty="0"/>
              <a:t>21. Show all the Worker Information</a:t>
            </a:r>
          </a:p>
          <a:p>
            <a:pPr marL="0" indent="0">
              <a:buNone/>
            </a:pPr>
            <a:r>
              <a:rPr lang="en-US" dirty="0"/>
              <a:t>SELECT * FROM Worker</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22. Show the flights arriving three days ago</a:t>
            </a:r>
          </a:p>
          <a:p>
            <a:pPr marL="0" indent="0">
              <a:buNone/>
            </a:pPr>
            <a:r>
              <a:rPr lang="en-US" dirty="0"/>
              <a:t>SELECT * FROM Flight WHERE </a:t>
            </a:r>
            <a:r>
              <a:rPr lang="en-US" dirty="0" err="1"/>
              <a:t>ArrivalHour</a:t>
            </a:r>
            <a:r>
              <a:rPr lang="en-US" dirty="0"/>
              <a:t> =  DATEADD(day, -3, GETDATE())</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23. Show all the Passenger name Details Who are in Business Class in Flight number 1</a:t>
            </a:r>
          </a:p>
          <a:p>
            <a:pPr marL="0" indent="0">
              <a:buNone/>
            </a:pPr>
            <a:r>
              <a:rPr lang="en-US" dirty="0"/>
              <a:t>SELECT </a:t>
            </a:r>
            <a:r>
              <a:rPr lang="en-US" dirty="0" err="1"/>
              <a:t>PassengerName</a:t>
            </a:r>
            <a:r>
              <a:rPr lang="en-US" dirty="0"/>
              <a:t> FROM Ticket WHERE </a:t>
            </a:r>
            <a:r>
              <a:rPr lang="en-US" dirty="0" smtClean="0"/>
              <a:t> </a:t>
            </a:r>
            <a:r>
              <a:rPr lang="en-US" dirty="0" err="1" smtClean="0"/>
              <a:t>SeatClass</a:t>
            </a:r>
            <a:r>
              <a:rPr lang="en-US" dirty="0"/>
              <a:t>='Business' AND </a:t>
            </a:r>
            <a:r>
              <a:rPr lang="en-US" dirty="0" err="1"/>
              <a:t>FlightNumber</a:t>
            </a:r>
            <a:r>
              <a:rPr lang="en-US" dirty="0"/>
              <a:t> = 1</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24. Show the ticket price of each Seat Class Where Flight Number = 1</a:t>
            </a:r>
          </a:p>
          <a:p>
            <a:pPr marL="0" indent="0">
              <a:buNone/>
            </a:pPr>
            <a:r>
              <a:rPr lang="en-US" dirty="0"/>
              <a:t>SELECT </a:t>
            </a:r>
            <a:r>
              <a:rPr lang="en-US" dirty="0" err="1"/>
              <a:t>SeatClass</a:t>
            </a:r>
            <a:r>
              <a:rPr lang="en-US" dirty="0"/>
              <a:t>, Price FROM Ticket WHERE </a:t>
            </a:r>
            <a:r>
              <a:rPr lang="en-US" dirty="0" err="1"/>
              <a:t>FlightNumber</a:t>
            </a:r>
            <a:r>
              <a:rPr lang="en-US" dirty="0"/>
              <a:t> = 1 GROUP BY </a:t>
            </a:r>
            <a:r>
              <a:rPr lang="en-US" dirty="0" err="1"/>
              <a:t>SeatClass</a:t>
            </a:r>
            <a:r>
              <a:rPr lang="en-US" dirty="0"/>
              <a:t>, </a:t>
            </a:r>
            <a:r>
              <a:rPr lang="en-US" dirty="0" smtClean="0"/>
              <a:t>Price</a:t>
            </a:r>
          </a:p>
          <a:p>
            <a:pPr marL="0" indent="0">
              <a:buNone/>
            </a:pPr>
            <a:endParaRPr lang="en-US" dirty="0" smtClean="0"/>
          </a:p>
          <a:p>
            <a:pPr marL="0" indent="0">
              <a:buNone/>
            </a:pPr>
            <a:r>
              <a:rPr lang="en-US" dirty="0" smtClean="0">
                <a:sym typeface="Wingdings" panose="05000000000000000000" pitchFamily="2" charset="2"/>
              </a:rPr>
              <a:t></a:t>
            </a:r>
            <a:r>
              <a:rPr lang="en-US" dirty="0" smtClean="0"/>
              <a:t> </a:t>
            </a:r>
            <a:r>
              <a:rPr lang="en-US" dirty="0"/>
              <a:t>25. Show the passenger details of order number 2</a:t>
            </a:r>
          </a:p>
          <a:p>
            <a:pPr marL="0" indent="0">
              <a:buNone/>
            </a:pPr>
            <a:r>
              <a:rPr lang="en-US" dirty="0"/>
              <a:t>SELECT * FROM Ticket WHERE </a:t>
            </a:r>
            <a:r>
              <a:rPr lang="en-US" dirty="0" err="1"/>
              <a:t>OrderNumber</a:t>
            </a:r>
            <a:r>
              <a:rPr lang="en-US" dirty="0"/>
              <a:t> = 2</a:t>
            </a:r>
          </a:p>
          <a:p>
            <a:pPr marL="0" indent="0">
              <a:buNone/>
            </a:pPr>
            <a:endParaRPr lang="en-US"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2017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 Grouped Under diff. types of users</a:t>
            </a:r>
          </a:p>
        </p:txBody>
      </p:sp>
      <p:sp>
        <p:nvSpPr>
          <p:cNvPr id="3" name="Content Placeholder 2"/>
          <p:cNvSpPr>
            <a:spLocks noGrp="1"/>
          </p:cNvSpPr>
          <p:nvPr>
            <p:ph idx="1"/>
          </p:nvPr>
        </p:nvSpPr>
        <p:spPr>
          <a:xfrm>
            <a:off x="1154954" y="2331308"/>
            <a:ext cx="8825659" cy="4456670"/>
          </a:xfrm>
        </p:spPr>
        <p:txBody>
          <a:bodyPr>
            <a:normAutofit fontScale="62500" lnSpcReduction="20000"/>
          </a:bodyPr>
          <a:lstStyle/>
          <a:p>
            <a:pPr marL="0" indent="0">
              <a:buNone/>
            </a:pPr>
            <a:r>
              <a:rPr lang="en-US" dirty="0" smtClean="0">
                <a:sym typeface="Wingdings" panose="05000000000000000000" pitchFamily="2" charset="2"/>
              </a:rPr>
              <a:t></a:t>
            </a:r>
            <a:r>
              <a:rPr lang="en-US" dirty="0" smtClean="0"/>
              <a:t> </a:t>
            </a:r>
            <a:r>
              <a:rPr lang="en-US" dirty="0"/>
              <a:t>26. Show the passenger details under US Bangla Airline</a:t>
            </a:r>
          </a:p>
          <a:p>
            <a:pPr marL="0" indent="0">
              <a:buNone/>
            </a:pPr>
            <a:r>
              <a:rPr lang="en-US" dirty="0"/>
              <a:t>SELECT * FROM Ticket WHERE </a:t>
            </a:r>
            <a:r>
              <a:rPr lang="en-US" dirty="0" err="1"/>
              <a:t>FlightCompany</a:t>
            </a:r>
            <a:r>
              <a:rPr lang="en-US" dirty="0"/>
              <a:t> IN (SELECT </a:t>
            </a:r>
            <a:r>
              <a:rPr lang="en-US" dirty="0" err="1"/>
              <a:t>SupplierID</a:t>
            </a:r>
            <a:r>
              <a:rPr lang="en-US" dirty="0"/>
              <a:t> FROM </a:t>
            </a:r>
            <a:r>
              <a:rPr lang="en-US" dirty="0" err="1"/>
              <a:t>FlightCompany</a:t>
            </a:r>
            <a:r>
              <a:rPr lang="en-US" dirty="0"/>
              <a:t> WHERE </a:t>
            </a:r>
            <a:r>
              <a:rPr lang="en-US" dirty="0" err="1"/>
              <a:t>FlightCompanyName</a:t>
            </a:r>
            <a:r>
              <a:rPr lang="en-US" dirty="0"/>
              <a:t>='US Bangla%')</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27. Show the tickets sold under Different Flight Companies</a:t>
            </a:r>
          </a:p>
          <a:p>
            <a:pPr marL="0" indent="0">
              <a:buNone/>
            </a:pPr>
            <a:r>
              <a:rPr lang="en-US" dirty="0"/>
              <a:t>SELECT </a:t>
            </a:r>
            <a:r>
              <a:rPr lang="en-US" dirty="0" err="1"/>
              <a:t>B.Name</a:t>
            </a:r>
            <a:r>
              <a:rPr lang="en-US" dirty="0"/>
              <a:t>, Total </a:t>
            </a:r>
            <a:r>
              <a:rPr lang="en-US" dirty="0" smtClean="0"/>
              <a:t>from (SELECT </a:t>
            </a:r>
            <a:r>
              <a:rPr lang="en-US" dirty="0" err="1"/>
              <a:t>FlightCompany</a:t>
            </a:r>
            <a:r>
              <a:rPr lang="en-US" dirty="0"/>
              <a:t>, COUNT(</a:t>
            </a:r>
            <a:r>
              <a:rPr lang="en-US" dirty="0" err="1"/>
              <a:t>Ordernumber</a:t>
            </a:r>
            <a:r>
              <a:rPr lang="en-US" dirty="0"/>
              <a:t>) AS 'Total' FROM Ticket</a:t>
            </a:r>
          </a:p>
          <a:p>
            <a:pPr marL="0" indent="0">
              <a:buNone/>
            </a:pPr>
            <a:r>
              <a:rPr lang="en-US" dirty="0"/>
              <a:t>GROUP BY </a:t>
            </a:r>
            <a:r>
              <a:rPr lang="en-US" dirty="0" err="1"/>
              <a:t>FlightCompany</a:t>
            </a:r>
            <a:r>
              <a:rPr lang="en-US" dirty="0"/>
              <a:t>) </a:t>
            </a:r>
            <a:r>
              <a:rPr lang="en-US" dirty="0" smtClean="0"/>
              <a:t>A JOIN</a:t>
            </a:r>
            <a:endParaRPr lang="en-US" dirty="0"/>
          </a:p>
          <a:p>
            <a:pPr marL="0" indent="0">
              <a:buNone/>
            </a:pPr>
            <a:r>
              <a:rPr lang="en-US" dirty="0"/>
              <a:t>(SELECT </a:t>
            </a:r>
            <a:r>
              <a:rPr lang="en-US" dirty="0" err="1"/>
              <a:t>SupplierID</a:t>
            </a:r>
            <a:r>
              <a:rPr lang="en-US" dirty="0"/>
              <a:t>, </a:t>
            </a:r>
            <a:r>
              <a:rPr lang="en-US" dirty="0" err="1"/>
              <a:t>FlightCompanyname</a:t>
            </a:r>
            <a:r>
              <a:rPr lang="en-US" dirty="0"/>
              <a:t> AS 'Name' FROM </a:t>
            </a:r>
            <a:r>
              <a:rPr lang="en-US" dirty="0" err="1" smtClean="0"/>
              <a:t>FlightCompany</a:t>
            </a:r>
            <a:r>
              <a:rPr lang="en-US" dirty="0"/>
              <a:t> </a:t>
            </a:r>
            <a:r>
              <a:rPr lang="en-US" dirty="0" smtClean="0"/>
              <a:t>UNION</a:t>
            </a:r>
            <a:endParaRPr lang="en-US" dirty="0"/>
          </a:p>
          <a:p>
            <a:pPr marL="0" indent="0">
              <a:buNone/>
            </a:pPr>
            <a:r>
              <a:rPr lang="en-US" dirty="0"/>
              <a:t>SELECT </a:t>
            </a:r>
            <a:r>
              <a:rPr lang="en-US" dirty="0" err="1"/>
              <a:t>SupplierID</a:t>
            </a:r>
            <a:r>
              <a:rPr lang="en-US" dirty="0"/>
              <a:t>, </a:t>
            </a:r>
            <a:r>
              <a:rPr lang="en-US" dirty="0" err="1"/>
              <a:t>BookingCompanyName</a:t>
            </a:r>
            <a:r>
              <a:rPr lang="en-US" dirty="0"/>
              <a:t> FROM </a:t>
            </a:r>
            <a:r>
              <a:rPr lang="en-US" dirty="0" err="1"/>
              <a:t>BookingAgent</a:t>
            </a:r>
            <a:r>
              <a:rPr lang="en-US" dirty="0"/>
              <a:t>) B</a:t>
            </a:r>
          </a:p>
          <a:p>
            <a:pPr marL="0" indent="0">
              <a:buNone/>
            </a:pPr>
            <a:r>
              <a:rPr lang="en-US" dirty="0"/>
              <a:t>ON </a:t>
            </a:r>
            <a:r>
              <a:rPr lang="en-US" dirty="0" err="1"/>
              <a:t>A.FlightCompany</a:t>
            </a:r>
            <a:r>
              <a:rPr lang="en-US" dirty="0"/>
              <a:t>=</a:t>
            </a:r>
            <a:r>
              <a:rPr lang="en-US" dirty="0" err="1"/>
              <a:t>B.SupplierID</a:t>
            </a:r>
            <a:endParaRPr lang="en-US" dirty="0"/>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28. Find the passengers who booked under booking agent named </a:t>
            </a:r>
            <a:r>
              <a:rPr lang="en-US" dirty="0" err="1"/>
              <a:t>Eimo</a:t>
            </a:r>
            <a:endParaRPr lang="en-US" dirty="0"/>
          </a:p>
          <a:p>
            <a:pPr marL="0" indent="0">
              <a:buNone/>
            </a:pPr>
            <a:r>
              <a:rPr lang="en-US" dirty="0"/>
              <a:t>SELECT </a:t>
            </a:r>
            <a:r>
              <a:rPr lang="en-US" dirty="0" err="1"/>
              <a:t>PassengerName</a:t>
            </a:r>
            <a:r>
              <a:rPr lang="en-US" dirty="0"/>
              <a:t> FROM Ticket WHERE</a:t>
            </a:r>
          </a:p>
          <a:p>
            <a:pPr marL="0" indent="0">
              <a:buNone/>
            </a:pPr>
            <a:r>
              <a:rPr lang="en-US" dirty="0" err="1"/>
              <a:t>FlightCompany</a:t>
            </a:r>
            <a:r>
              <a:rPr lang="en-US" dirty="0"/>
              <a:t> IN (SELECT </a:t>
            </a:r>
            <a:r>
              <a:rPr lang="en-US" dirty="0" err="1"/>
              <a:t>SupplierID</a:t>
            </a:r>
            <a:r>
              <a:rPr lang="en-US" dirty="0"/>
              <a:t> FROM </a:t>
            </a:r>
            <a:r>
              <a:rPr lang="en-US" dirty="0" err="1"/>
              <a:t>BookingAgent</a:t>
            </a:r>
            <a:r>
              <a:rPr lang="en-US" dirty="0"/>
              <a:t> WHERE </a:t>
            </a:r>
            <a:r>
              <a:rPr lang="en-US" dirty="0" err="1"/>
              <a:t>AgentName</a:t>
            </a:r>
            <a:r>
              <a:rPr lang="en-US" dirty="0"/>
              <a:t>='</a:t>
            </a:r>
            <a:r>
              <a:rPr lang="en-US" dirty="0" err="1"/>
              <a:t>Eimo</a:t>
            </a:r>
            <a:r>
              <a:rPr lang="en-US" dirty="0" smtClean="0"/>
              <a:t>')</a:t>
            </a:r>
          </a:p>
          <a:p>
            <a:pPr marL="0" indent="0">
              <a:buNone/>
            </a:pPr>
            <a:endParaRPr lang="en-US" dirty="0"/>
          </a:p>
          <a:p>
            <a:pPr marL="0" indent="0">
              <a:buNone/>
            </a:pPr>
            <a:r>
              <a:rPr lang="en-US" dirty="0" smtClean="0">
                <a:sym typeface="Wingdings" panose="05000000000000000000" pitchFamily="2" charset="2"/>
              </a:rPr>
              <a:t></a:t>
            </a:r>
            <a:r>
              <a:rPr lang="en-US" dirty="0" smtClean="0"/>
              <a:t> </a:t>
            </a:r>
            <a:r>
              <a:rPr lang="en-US" dirty="0"/>
              <a:t>29. Find the agent name of the passenger Name Nabil</a:t>
            </a:r>
          </a:p>
          <a:p>
            <a:pPr marL="0" indent="0">
              <a:buNone/>
            </a:pPr>
            <a:r>
              <a:rPr lang="en-US" dirty="0"/>
              <a:t>SELECT </a:t>
            </a:r>
            <a:r>
              <a:rPr lang="en-US" dirty="0" err="1"/>
              <a:t>AgentName</a:t>
            </a:r>
            <a:r>
              <a:rPr lang="en-US" dirty="0"/>
              <a:t> FROM </a:t>
            </a:r>
            <a:r>
              <a:rPr lang="en-US" dirty="0" err="1"/>
              <a:t>BookingAgent</a:t>
            </a:r>
            <a:r>
              <a:rPr lang="en-US" dirty="0"/>
              <a:t> WHERE </a:t>
            </a:r>
            <a:r>
              <a:rPr lang="en-US" dirty="0" err="1"/>
              <a:t>SupplierID</a:t>
            </a:r>
            <a:r>
              <a:rPr lang="en-US" dirty="0"/>
              <a:t> IN (SELECT </a:t>
            </a:r>
            <a:r>
              <a:rPr lang="en-US" dirty="0" err="1"/>
              <a:t>FlightCompany</a:t>
            </a:r>
            <a:r>
              <a:rPr lang="en-US" dirty="0"/>
              <a:t> FROM Ticket WHERE </a:t>
            </a:r>
            <a:r>
              <a:rPr lang="en-US" dirty="0" err="1"/>
              <a:t>PassengerName</a:t>
            </a:r>
            <a:r>
              <a:rPr lang="en-US" dirty="0"/>
              <a:t> = 'Nabil')</a:t>
            </a:r>
          </a:p>
          <a:p>
            <a:endParaRPr lang="en-US" dirty="0"/>
          </a:p>
        </p:txBody>
      </p:sp>
    </p:spTree>
    <p:extLst>
      <p:ext uri="{BB962C8B-B14F-4D97-AF65-F5344CB8AC3E}">
        <p14:creationId xmlns:p14="http://schemas.microsoft.com/office/powerpoint/2010/main" val="251534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 Grouped Under diff. types of users</a:t>
            </a:r>
          </a:p>
        </p:txBody>
      </p:sp>
      <p:sp>
        <p:nvSpPr>
          <p:cNvPr id="3" name="Content Placeholder 2"/>
          <p:cNvSpPr>
            <a:spLocks noGrp="1"/>
          </p:cNvSpPr>
          <p:nvPr>
            <p:ph idx="1"/>
          </p:nvPr>
        </p:nvSpPr>
        <p:spPr>
          <a:xfrm>
            <a:off x="1154954" y="2314832"/>
            <a:ext cx="8825659" cy="4543168"/>
          </a:xfrm>
        </p:spPr>
        <p:txBody>
          <a:bodyPr>
            <a:normAutofit fontScale="77500" lnSpcReduction="20000"/>
          </a:bodyPr>
          <a:lstStyle/>
          <a:p>
            <a:pPr marL="0" indent="0">
              <a:buNone/>
            </a:pPr>
            <a:r>
              <a:rPr lang="en-US" dirty="0" smtClean="0">
                <a:sym typeface="Wingdings" panose="05000000000000000000" pitchFamily="2" charset="2"/>
              </a:rPr>
              <a:t> </a:t>
            </a:r>
            <a:r>
              <a:rPr lang="en-US" dirty="0" smtClean="0"/>
              <a:t>30</a:t>
            </a:r>
            <a:r>
              <a:rPr lang="en-US" dirty="0"/>
              <a:t>. Find the passenger who booked under Flight Company</a:t>
            </a:r>
          </a:p>
          <a:p>
            <a:pPr marL="0" indent="0">
              <a:buNone/>
            </a:pPr>
            <a:r>
              <a:rPr lang="en-US" dirty="0"/>
              <a:t>SELECT * FROM Ticket WHERE </a:t>
            </a:r>
            <a:r>
              <a:rPr lang="en-US" dirty="0" err="1"/>
              <a:t>FlightCompany</a:t>
            </a:r>
            <a:r>
              <a:rPr lang="en-US" dirty="0"/>
              <a:t> IN (SELECT </a:t>
            </a:r>
            <a:r>
              <a:rPr lang="en-US" dirty="0" err="1"/>
              <a:t>SupplierID</a:t>
            </a:r>
            <a:r>
              <a:rPr lang="en-US" dirty="0"/>
              <a:t> FROM </a:t>
            </a:r>
            <a:r>
              <a:rPr lang="en-US" dirty="0" err="1"/>
              <a:t>FlightCompany</a:t>
            </a:r>
            <a:r>
              <a:rPr lang="en-US" dirty="0"/>
              <a:t>)</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31. Find the passenger who booked under Booking Agent</a:t>
            </a:r>
          </a:p>
          <a:p>
            <a:pPr marL="0" indent="0">
              <a:buNone/>
            </a:pPr>
            <a:r>
              <a:rPr lang="en-US" dirty="0"/>
              <a:t>SELECT * FROM Ticket WHERE </a:t>
            </a:r>
            <a:r>
              <a:rPr lang="en-US" dirty="0" err="1"/>
              <a:t>FlightCompany</a:t>
            </a:r>
            <a:r>
              <a:rPr lang="en-US" dirty="0"/>
              <a:t> IN (SELECT </a:t>
            </a:r>
            <a:r>
              <a:rPr lang="en-US" dirty="0" err="1"/>
              <a:t>SupplierID</a:t>
            </a:r>
            <a:r>
              <a:rPr lang="en-US" dirty="0"/>
              <a:t> FROM </a:t>
            </a:r>
            <a:r>
              <a:rPr lang="en-US" dirty="0" err="1"/>
              <a:t>BookingAgent</a:t>
            </a:r>
            <a:r>
              <a:rPr lang="en-US" dirty="0"/>
              <a:t>)</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32. Find the booking company name of an agent named Faisal</a:t>
            </a:r>
          </a:p>
          <a:p>
            <a:pPr marL="0" indent="0">
              <a:buNone/>
            </a:pPr>
            <a:r>
              <a:rPr lang="en-US" dirty="0"/>
              <a:t>SELECT </a:t>
            </a:r>
            <a:r>
              <a:rPr lang="en-US" dirty="0" err="1"/>
              <a:t>BookingCompanyName</a:t>
            </a:r>
            <a:r>
              <a:rPr lang="en-US" dirty="0"/>
              <a:t> FROM </a:t>
            </a:r>
            <a:r>
              <a:rPr lang="en-US" dirty="0" err="1"/>
              <a:t>BookingAgent</a:t>
            </a:r>
            <a:r>
              <a:rPr lang="en-US" dirty="0"/>
              <a:t> WHERE </a:t>
            </a:r>
            <a:r>
              <a:rPr lang="en-US" dirty="0" err="1"/>
              <a:t>AgentName</a:t>
            </a:r>
            <a:r>
              <a:rPr lang="en-US" dirty="0"/>
              <a:t>='Faisal'</a:t>
            </a:r>
          </a:p>
          <a:p>
            <a:endParaRPr lang="en-US" dirty="0"/>
          </a:p>
          <a:p>
            <a:pPr marL="0" indent="0">
              <a:buNone/>
            </a:pPr>
            <a:r>
              <a:rPr lang="en-US" dirty="0" smtClean="0">
                <a:sym typeface="Wingdings" panose="05000000000000000000" pitchFamily="2" charset="2"/>
              </a:rPr>
              <a:t></a:t>
            </a:r>
            <a:r>
              <a:rPr lang="en-US" dirty="0" smtClean="0"/>
              <a:t> </a:t>
            </a:r>
            <a:r>
              <a:rPr lang="en-US" dirty="0"/>
              <a:t>33. Find the total number of bookings of booking companies</a:t>
            </a:r>
          </a:p>
          <a:p>
            <a:pPr marL="0" indent="0">
              <a:buNone/>
            </a:pPr>
            <a:r>
              <a:rPr lang="en-US" dirty="0"/>
              <a:t>SELECT </a:t>
            </a:r>
            <a:r>
              <a:rPr lang="en-US" dirty="0" err="1"/>
              <a:t>B.Name</a:t>
            </a:r>
            <a:r>
              <a:rPr lang="en-US" dirty="0"/>
              <a:t>, Total </a:t>
            </a:r>
            <a:r>
              <a:rPr lang="en-US" dirty="0" smtClean="0"/>
              <a:t>from</a:t>
            </a:r>
          </a:p>
          <a:p>
            <a:pPr marL="0" indent="0">
              <a:buNone/>
            </a:pPr>
            <a:r>
              <a:rPr lang="en-US" dirty="0" smtClean="0"/>
              <a:t> (SELECT </a:t>
            </a:r>
            <a:r>
              <a:rPr lang="en-US" dirty="0" err="1"/>
              <a:t>FlightCompany</a:t>
            </a:r>
            <a:r>
              <a:rPr lang="en-US" dirty="0"/>
              <a:t>, COUNT(</a:t>
            </a:r>
            <a:r>
              <a:rPr lang="en-US" dirty="0" err="1"/>
              <a:t>Ordernumber</a:t>
            </a:r>
            <a:r>
              <a:rPr lang="en-US" dirty="0"/>
              <a:t>) AS 'Total' FROM Ticket</a:t>
            </a:r>
          </a:p>
          <a:p>
            <a:pPr marL="0" indent="0">
              <a:buNone/>
            </a:pPr>
            <a:r>
              <a:rPr lang="en-US" dirty="0"/>
              <a:t>GROUP BY </a:t>
            </a:r>
            <a:r>
              <a:rPr lang="en-US" dirty="0" err="1"/>
              <a:t>FlightCompany</a:t>
            </a:r>
            <a:r>
              <a:rPr lang="en-US" dirty="0"/>
              <a:t>) </a:t>
            </a:r>
            <a:r>
              <a:rPr lang="en-US" dirty="0" smtClean="0"/>
              <a:t>A JOIN</a:t>
            </a:r>
            <a:endParaRPr lang="en-US" dirty="0"/>
          </a:p>
          <a:p>
            <a:pPr marL="0" indent="0">
              <a:buNone/>
            </a:pPr>
            <a:r>
              <a:rPr lang="en-US" dirty="0"/>
              <a:t>(SELECT </a:t>
            </a:r>
            <a:r>
              <a:rPr lang="en-US" dirty="0" err="1"/>
              <a:t>SupplierID</a:t>
            </a:r>
            <a:r>
              <a:rPr lang="en-US" dirty="0"/>
              <a:t>, </a:t>
            </a:r>
            <a:r>
              <a:rPr lang="en-US" dirty="0" err="1"/>
              <a:t>BookingCompanyName</a:t>
            </a:r>
            <a:r>
              <a:rPr lang="en-US" dirty="0"/>
              <a:t> AS 'Name' FROM </a:t>
            </a:r>
            <a:r>
              <a:rPr lang="en-US" dirty="0" err="1"/>
              <a:t>BookingAgent</a:t>
            </a:r>
            <a:r>
              <a:rPr lang="en-US" dirty="0"/>
              <a:t>) B</a:t>
            </a:r>
          </a:p>
          <a:p>
            <a:pPr marL="0" indent="0">
              <a:buNone/>
            </a:pPr>
            <a:r>
              <a:rPr lang="en-US" dirty="0"/>
              <a:t>ON </a:t>
            </a:r>
            <a:r>
              <a:rPr lang="en-US" dirty="0" err="1"/>
              <a:t>A.FlightCompany</a:t>
            </a:r>
            <a:r>
              <a:rPr lang="en-US" dirty="0"/>
              <a:t>=</a:t>
            </a:r>
            <a:r>
              <a:rPr lang="en-US" dirty="0" err="1"/>
              <a:t>B.SupplierID</a:t>
            </a:r>
            <a:endParaRPr lang="en-US" dirty="0"/>
          </a:p>
          <a:p>
            <a:endParaRPr lang="en-US" dirty="0"/>
          </a:p>
        </p:txBody>
      </p:sp>
    </p:spTree>
    <p:extLst>
      <p:ext uri="{BB962C8B-B14F-4D97-AF65-F5344CB8AC3E}">
        <p14:creationId xmlns:p14="http://schemas.microsoft.com/office/powerpoint/2010/main" val="362106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 Grouped Under diff. types of users</a:t>
            </a:r>
          </a:p>
        </p:txBody>
      </p:sp>
      <p:sp>
        <p:nvSpPr>
          <p:cNvPr id="3" name="Content Placeholder 2"/>
          <p:cNvSpPr>
            <a:spLocks noGrp="1"/>
          </p:cNvSpPr>
          <p:nvPr>
            <p:ph idx="1"/>
          </p:nvPr>
        </p:nvSpPr>
        <p:spPr>
          <a:xfrm>
            <a:off x="1154954" y="2290119"/>
            <a:ext cx="8825659" cy="4567881"/>
          </a:xfrm>
        </p:spPr>
        <p:txBody>
          <a:bodyPr>
            <a:normAutofit fontScale="70000" lnSpcReduction="20000"/>
          </a:bodyPr>
          <a:lstStyle/>
          <a:p>
            <a:pPr marL="0" indent="0">
              <a:buNone/>
            </a:pPr>
            <a:r>
              <a:rPr lang="en-US" dirty="0" smtClean="0">
                <a:sym typeface="Wingdings" panose="05000000000000000000" pitchFamily="2" charset="2"/>
              </a:rPr>
              <a:t> </a:t>
            </a:r>
            <a:r>
              <a:rPr lang="en-US" dirty="0" smtClean="0"/>
              <a:t>34</a:t>
            </a:r>
            <a:r>
              <a:rPr lang="en-US" dirty="0"/>
              <a:t>. Find the total number of bookings under Flight company</a:t>
            </a:r>
          </a:p>
          <a:p>
            <a:pPr marL="0" indent="0">
              <a:buNone/>
            </a:pPr>
            <a:r>
              <a:rPr lang="en-US" dirty="0"/>
              <a:t>SELECT </a:t>
            </a:r>
            <a:r>
              <a:rPr lang="en-US" dirty="0" err="1"/>
              <a:t>B.Name</a:t>
            </a:r>
            <a:r>
              <a:rPr lang="en-US" dirty="0"/>
              <a:t>, Total </a:t>
            </a:r>
            <a:r>
              <a:rPr lang="en-US" dirty="0" smtClean="0"/>
              <a:t>from </a:t>
            </a:r>
          </a:p>
          <a:p>
            <a:pPr marL="0" indent="0">
              <a:buNone/>
            </a:pPr>
            <a:r>
              <a:rPr lang="en-US" dirty="0" smtClean="0"/>
              <a:t>(SELECT </a:t>
            </a:r>
            <a:r>
              <a:rPr lang="en-US" dirty="0" err="1"/>
              <a:t>FlightCompany</a:t>
            </a:r>
            <a:r>
              <a:rPr lang="en-US" dirty="0"/>
              <a:t>, COUNT(</a:t>
            </a:r>
            <a:r>
              <a:rPr lang="en-US" dirty="0" err="1"/>
              <a:t>Ordernumber</a:t>
            </a:r>
            <a:r>
              <a:rPr lang="en-US" dirty="0"/>
              <a:t>) AS 'Total' FROM Ticket</a:t>
            </a:r>
          </a:p>
          <a:p>
            <a:pPr marL="0" indent="0">
              <a:buNone/>
            </a:pPr>
            <a:r>
              <a:rPr lang="en-US" dirty="0"/>
              <a:t>GROUP BY </a:t>
            </a:r>
            <a:r>
              <a:rPr lang="en-US" dirty="0" err="1"/>
              <a:t>FlightCompany</a:t>
            </a:r>
            <a:r>
              <a:rPr lang="en-US" dirty="0"/>
              <a:t>) </a:t>
            </a:r>
            <a:r>
              <a:rPr lang="en-US" dirty="0" smtClean="0"/>
              <a:t>A JOIN</a:t>
            </a:r>
            <a:endParaRPr lang="en-US" dirty="0"/>
          </a:p>
          <a:p>
            <a:pPr marL="0" indent="0">
              <a:buNone/>
            </a:pPr>
            <a:r>
              <a:rPr lang="en-US" dirty="0"/>
              <a:t>(SELECT </a:t>
            </a:r>
            <a:r>
              <a:rPr lang="en-US" dirty="0" err="1"/>
              <a:t>SupplierID</a:t>
            </a:r>
            <a:r>
              <a:rPr lang="en-US" dirty="0"/>
              <a:t>, </a:t>
            </a:r>
            <a:r>
              <a:rPr lang="en-US" dirty="0" err="1"/>
              <a:t>FlightCompanyname</a:t>
            </a:r>
            <a:r>
              <a:rPr lang="en-US" dirty="0"/>
              <a:t> AS 'Name' FROM </a:t>
            </a:r>
            <a:r>
              <a:rPr lang="en-US" dirty="0" err="1"/>
              <a:t>FlightCompany</a:t>
            </a:r>
            <a:r>
              <a:rPr lang="en-US" dirty="0"/>
              <a:t>) B</a:t>
            </a:r>
          </a:p>
          <a:p>
            <a:pPr marL="0" indent="0">
              <a:buNone/>
            </a:pPr>
            <a:r>
              <a:rPr lang="en-US" dirty="0"/>
              <a:t>ON </a:t>
            </a:r>
            <a:r>
              <a:rPr lang="en-US" dirty="0" err="1"/>
              <a:t>A.FlightCompany</a:t>
            </a:r>
            <a:r>
              <a:rPr lang="en-US" dirty="0"/>
              <a:t>=</a:t>
            </a:r>
            <a:r>
              <a:rPr lang="en-US" dirty="0" err="1"/>
              <a:t>B.SupplierID</a:t>
            </a:r>
            <a:endParaRPr lang="en-US" dirty="0"/>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35. Show the Workers who work at </a:t>
            </a:r>
            <a:r>
              <a:rPr lang="en-US" dirty="0" err="1"/>
              <a:t>Shahjalal</a:t>
            </a:r>
            <a:r>
              <a:rPr lang="en-US" dirty="0"/>
              <a:t> Airport</a:t>
            </a:r>
          </a:p>
          <a:p>
            <a:pPr marL="0" indent="0">
              <a:buNone/>
            </a:pPr>
            <a:r>
              <a:rPr lang="en-US" dirty="0"/>
              <a:t>SELECT * FROM Worker WHERE </a:t>
            </a:r>
            <a:r>
              <a:rPr lang="en-US" dirty="0" smtClean="0"/>
              <a:t> </a:t>
            </a:r>
            <a:r>
              <a:rPr lang="en-US" dirty="0" err="1" smtClean="0"/>
              <a:t>AirportId</a:t>
            </a:r>
            <a:r>
              <a:rPr lang="en-US" dirty="0" smtClean="0"/>
              <a:t> </a:t>
            </a:r>
            <a:r>
              <a:rPr lang="en-US" dirty="0"/>
              <a:t>IN </a:t>
            </a:r>
          </a:p>
          <a:p>
            <a:pPr marL="0" indent="0">
              <a:buNone/>
            </a:pPr>
            <a:r>
              <a:rPr lang="en-US" dirty="0"/>
              <a:t>(SELECT id FROM Airport WHERE </a:t>
            </a:r>
            <a:r>
              <a:rPr lang="en-US" dirty="0" err="1"/>
              <a:t>AirportName</a:t>
            </a:r>
            <a:r>
              <a:rPr lang="en-US" dirty="0"/>
              <a:t> = '</a:t>
            </a:r>
            <a:r>
              <a:rPr lang="en-US" dirty="0" err="1"/>
              <a:t>Shahjalal</a:t>
            </a:r>
            <a:r>
              <a:rPr lang="en-US" dirty="0"/>
              <a:t> Airport')</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36. Show The payments of all the workers in Descending order</a:t>
            </a:r>
          </a:p>
          <a:p>
            <a:pPr marL="0" indent="0">
              <a:buNone/>
            </a:pPr>
            <a:r>
              <a:rPr lang="en-US" dirty="0"/>
              <a:t>SELECT * FROM Worker ORDER BY Payment DESC</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37. List out the workers who earn between 15000 and 20000</a:t>
            </a:r>
          </a:p>
          <a:p>
            <a:pPr marL="0" indent="0">
              <a:buNone/>
            </a:pPr>
            <a:r>
              <a:rPr lang="en-US" dirty="0"/>
              <a:t>SELECT * FROM Worker WHERE Payment &gt;= 15000 AND Payment &lt;= 20000</a:t>
            </a:r>
          </a:p>
          <a:p>
            <a:pPr marL="0" indent="0">
              <a:buNone/>
            </a:pPr>
            <a:endParaRPr lang="en-US" dirty="0"/>
          </a:p>
        </p:txBody>
      </p:sp>
    </p:spTree>
    <p:extLst>
      <p:ext uri="{BB962C8B-B14F-4D97-AF65-F5344CB8AC3E}">
        <p14:creationId xmlns:p14="http://schemas.microsoft.com/office/powerpoint/2010/main" val="847836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 Grouped Under diff. types of users</a:t>
            </a:r>
          </a:p>
        </p:txBody>
      </p:sp>
      <p:sp>
        <p:nvSpPr>
          <p:cNvPr id="3" name="Content Placeholder 2"/>
          <p:cNvSpPr>
            <a:spLocks noGrp="1"/>
          </p:cNvSpPr>
          <p:nvPr>
            <p:ph idx="1"/>
          </p:nvPr>
        </p:nvSpPr>
        <p:spPr>
          <a:xfrm>
            <a:off x="1154954" y="2265405"/>
            <a:ext cx="8825659" cy="4506098"/>
          </a:xfrm>
        </p:spPr>
        <p:txBody>
          <a:bodyPr>
            <a:normAutofit fontScale="62500" lnSpcReduction="20000"/>
          </a:bodyPr>
          <a:lstStyle/>
          <a:p>
            <a:pPr marL="0" indent="0">
              <a:buNone/>
            </a:pPr>
            <a:r>
              <a:rPr lang="en-US" dirty="0" smtClean="0">
                <a:sym typeface="Wingdings" panose="05000000000000000000" pitchFamily="2" charset="2"/>
              </a:rPr>
              <a:t></a:t>
            </a:r>
            <a:r>
              <a:rPr lang="en-US" dirty="0" smtClean="0"/>
              <a:t> </a:t>
            </a:r>
            <a:r>
              <a:rPr lang="en-US" dirty="0"/>
              <a:t>38. List out the top three earning workers</a:t>
            </a:r>
          </a:p>
          <a:p>
            <a:pPr marL="0" indent="0">
              <a:buNone/>
            </a:pPr>
            <a:r>
              <a:rPr lang="en-US" dirty="0"/>
              <a:t>SELECT TOP 3 Name FROM </a:t>
            </a:r>
            <a:r>
              <a:rPr lang="en-US" dirty="0" smtClean="0"/>
              <a:t> Worker </a:t>
            </a:r>
            <a:r>
              <a:rPr lang="en-US" dirty="0"/>
              <a:t>ORDER BY Payment </a:t>
            </a:r>
            <a:r>
              <a:rPr lang="en-US" dirty="0" smtClean="0"/>
              <a:t>DESC</a:t>
            </a:r>
          </a:p>
          <a:p>
            <a:pPr marL="0" indent="0">
              <a:buNone/>
            </a:pPr>
            <a:endParaRPr lang="en-US" dirty="0"/>
          </a:p>
          <a:p>
            <a:pPr marL="0" indent="0">
              <a:buNone/>
            </a:pPr>
            <a:r>
              <a:rPr lang="en-US" dirty="0" smtClean="0">
                <a:sym typeface="Wingdings" panose="05000000000000000000" pitchFamily="2" charset="2"/>
              </a:rPr>
              <a:t></a:t>
            </a:r>
            <a:r>
              <a:rPr lang="en-US" dirty="0" smtClean="0"/>
              <a:t> </a:t>
            </a:r>
            <a:r>
              <a:rPr lang="en-US" dirty="0"/>
              <a:t>39. Show the second most earning Worker</a:t>
            </a:r>
          </a:p>
          <a:p>
            <a:pPr marL="0" indent="0">
              <a:buNone/>
            </a:pPr>
            <a:r>
              <a:rPr lang="en-US" dirty="0"/>
              <a:t>SELECT TOP 1 Name FROM Worker </a:t>
            </a:r>
          </a:p>
          <a:p>
            <a:pPr marL="0" indent="0">
              <a:buNone/>
            </a:pPr>
            <a:r>
              <a:rPr lang="en-US" dirty="0"/>
              <a:t>WHERE Payment &lt;&gt; MAX(Payment) </a:t>
            </a:r>
          </a:p>
          <a:p>
            <a:pPr marL="0" indent="0">
              <a:buNone/>
            </a:pPr>
            <a:r>
              <a:rPr lang="en-US" dirty="0"/>
              <a:t>ORDER BY Payment DESC </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40. Show the third most earning Worker</a:t>
            </a:r>
          </a:p>
          <a:p>
            <a:pPr marL="0" indent="0">
              <a:buNone/>
            </a:pPr>
            <a:r>
              <a:rPr lang="en-US" dirty="0"/>
              <a:t>SELECT TOP 1 Name FROM (SELECT TOP 3 * FROM Worker ORDER BY Payment DESC)B ORDER BY Payment DESC</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41. Show the Maximum, Average and Minimum Payment of workers according to Job</a:t>
            </a:r>
          </a:p>
          <a:p>
            <a:pPr marL="0" indent="0">
              <a:buNone/>
            </a:pPr>
            <a:r>
              <a:rPr lang="en-US" dirty="0"/>
              <a:t>SELECT Job, </a:t>
            </a:r>
            <a:r>
              <a:rPr lang="en-US" dirty="0" smtClean="0"/>
              <a:t> Max(Payment</a:t>
            </a:r>
            <a:r>
              <a:rPr lang="en-US" dirty="0"/>
              <a:t>) AS 'Max Salary', </a:t>
            </a:r>
          </a:p>
          <a:p>
            <a:pPr marL="0" indent="0">
              <a:buNone/>
            </a:pPr>
            <a:r>
              <a:rPr lang="en-US" dirty="0"/>
              <a:t>Min(Payment) AS 'Min Salary', </a:t>
            </a:r>
          </a:p>
          <a:p>
            <a:pPr marL="0" indent="0">
              <a:buNone/>
            </a:pPr>
            <a:r>
              <a:rPr lang="en-US" dirty="0"/>
              <a:t>AVG(Payment) AS 'AVG Salary' </a:t>
            </a:r>
          </a:p>
          <a:p>
            <a:pPr marL="0" indent="0">
              <a:buNone/>
            </a:pPr>
            <a:r>
              <a:rPr lang="en-US" dirty="0"/>
              <a:t>FROM Worker Group By Job</a:t>
            </a:r>
          </a:p>
          <a:p>
            <a:endParaRPr lang="en-US" dirty="0"/>
          </a:p>
        </p:txBody>
      </p:sp>
    </p:spTree>
    <p:extLst>
      <p:ext uri="{BB962C8B-B14F-4D97-AF65-F5344CB8AC3E}">
        <p14:creationId xmlns:p14="http://schemas.microsoft.com/office/powerpoint/2010/main" val="315691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 Grouped Under diff. types of users</a:t>
            </a:r>
          </a:p>
        </p:txBody>
      </p:sp>
      <p:sp>
        <p:nvSpPr>
          <p:cNvPr id="3" name="Content Placeholder 2"/>
          <p:cNvSpPr>
            <a:spLocks noGrp="1"/>
          </p:cNvSpPr>
          <p:nvPr>
            <p:ph idx="1"/>
          </p:nvPr>
        </p:nvSpPr>
        <p:spPr>
          <a:xfrm>
            <a:off x="1154954" y="2323070"/>
            <a:ext cx="8825659" cy="4534930"/>
          </a:xfrm>
        </p:spPr>
        <p:txBody>
          <a:bodyPr>
            <a:normAutofit fontScale="70000" lnSpcReduction="20000"/>
          </a:bodyPr>
          <a:lstStyle/>
          <a:p>
            <a:pPr marL="0" indent="0">
              <a:buNone/>
            </a:pPr>
            <a:r>
              <a:rPr lang="en-US" dirty="0" smtClean="0">
                <a:sym typeface="Wingdings" panose="05000000000000000000" pitchFamily="2" charset="2"/>
              </a:rPr>
              <a:t> </a:t>
            </a:r>
            <a:r>
              <a:rPr lang="en-US" dirty="0" smtClean="0"/>
              <a:t>42</a:t>
            </a:r>
            <a:r>
              <a:rPr lang="en-US" dirty="0"/>
              <a:t>. Increase the Payment of the workers who are above 30 years old</a:t>
            </a:r>
          </a:p>
          <a:p>
            <a:pPr marL="0" indent="0">
              <a:buNone/>
            </a:pPr>
            <a:r>
              <a:rPr lang="en-US" dirty="0"/>
              <a:t>UPDATE Worker </a:t>
            </a:r>
            <a:r>
              <a:rPr lang="en-US" dirty="0" smtClean="0"/>
              <a:t> SET </a:t>
            </a:r>
            <a:r>
              <a:rPr lang="en-US" dirty="0"/>
              <a:t>Payment = Payment + 10000 </a:t>
            </a:r>
            <a:r>
              <a:rPr lang="en-US" dirty="0" smtClean="0"/>
              <a:t> WHERE </a:t>
            </a:r>
            <a:r>
              <a:rPr lang="en-US" dirty="0"/>
              <a:t>Age &gt; 30 </a:t>
            </a:r>
          </a:p>
          <a:p>
            <a:pPr marL="0" indent="0">
              <a:buNone/>
            </a:pPr>
            <a:r>
              <a:rPr lang="en-US" dirty="0"/>
              <a:t> </a:t>
            </a:r>
          </a:p>
          <a:p>
            <a:pPr marL="0" indent="0">
              <a:buNone/>
            </a:pPr>
            <a:r>
              <a:rPr lang="en-US" dirty="0" smtClean="0">
                <a:sym typeface="Wingdings" panose="05000000000000000000" pitchFamily="2" charset="2"/>
              </a:rPr>
              <a:t> </a:t>
            </a:r>
            <a:r>
              <a:rPr lang="en-US" dirty="0" smtClean="0"/>
              <a:t> </a:t>
            </a:r>
            <a:r>
              <a:rPr lang="en-US" dirty="0"/>
              <a:t>43. Increase the Payment of the all the flight </a:t>
            </a:r>
            <a:r>
              <a:rPr lang="en-US" dirty="0" err="1"/>
              <a:t>Attendent</a:t>
            </a:r>
            <a:r>
              <a:rPr lang="en-US" dirty="0"/>
              <a:t> 25%</a:t>
            </a:r>
          </a:p>
          <a:p>
            <a:pPr marL="0" indent="0">
              <a:buNone/>
            </a:pPr>
            <a:r>
              <a:rPr lang="en-US" dirty="0"/>
              <a:t>UPDATE Worker </a:t>
            </a:r>
            <a:r>
              <a:rPr lang="en-US" dirty="0" smtClean="0"/>
              <a:t> SET </a:t>
            </a:r>
            <a:r>
              <a:rPr lang="en-US" dirty="0"/>
              <a:t>Payment = (Payment * 1.25) </a:t>
            </a:r>
            <a:r>
              <a:rPr lang="en-US" dirty="0" smtClean="0"/>
              <a:t> WHERE </a:t>
            </a:r>
            <a:r>
              <a:rPr lang="en-US" dirty="0"/>
              <a:t>Job = 'Flight </a:t>
            </a:r>
            <a:r>
              <a:rPr lang="en-US" dirty="0" err="1" smtClean="0"/>
              <a:t>Attendent</a:t>
            </a:r>
            <a:r>
              <a:rPr lang="en-US" dirty="0" smtClean="0"/>
              <a:t>‘</a:t>
            </a:r>
          </a:p>
          <a:p>
            <a:pPr marL="0" indent="0">
              <a:buNone/>
            </a:pPr>
            <a:endParaRPr lang="en-US" dirty="0"/>
          </a:p>
          <a:p>
            <a:pPr marL="0" indent="0">
              <a:buNone/>
            </a:pPr>
            <a:r>
              <a:rPr lang="en-US" dirty="0" smtClean="0">
                <a:sym typeface="Wingdings" panose="05000000000000000000" pitchFamily="2" charset="2"/>
              </a:rPr>
              <a:t> </a:t>
            </a:r>
            <a:r>
              <a:rPr lang="en-US" dirty="0" smtClean="0"/>
              <a:t> </a:t>
            </a:r>
            <a:r>
              <a:rPr lang="en-US" dirty="0"/>
              <a:t>44. Show the total worker at each airport</a:t>
            </a:r>
          </a:p>
          <a:p>
            <a:pPr marL="0" indent="0">
              <a:buNone/>
            </a:pPr>
            <a:r>
              <a:rPr lang="en-US" dirty="0"/>
              <a:t>SELECT </a:t>
            </a:r>
            <a:r>
              <a:rPr lang="en-US" dirty="0" err="1"/>
              <a:t>AirportId</a:t>
            </a:r>
            <a:r>
              <a:rPr lang="en-US" dirty="0"/>
              <a:t>, </a:t>
            </a:r>
            <a:r>
              <a:rPr lang="en-US" dirty="0" err="1"/>
              <a:t>Airport.AirportName</a:t>
            </a:r>
            <a:r>
              <a:rPr lang="en-US" dirty="0"/>
              <a:t>, COUNT(</a:t>
            </a:r>
            <a:r>
              <a:rPr lang="en-US" dirty="0" err="1"/>
              <a:t>WorkerID</a:t>
            </a:r>
            <a:r>
              <a:rPr lang="en-US" dirty="0"/>
              <a:t>) AS 'Total Worker' FROM Worker INNER JOIN Airport</a:t>
            </a:r>
          </a:p>
          <a:p>
            <a:pPr marL="0" indent="0">
              <a:buNone/>
            </a:pPr>
            <a:r>
              <a:rPr lang="en-US" dirty="0"/>
              <a:t>ON </a:t>
            </a:r>
            <a:r>
              <a:rPr lang="en-US" dirty="0" err="1"/>
              <a:t>Worker.AirportId</a:t>
            </a:r>
            <a:r>
              <a:rPr lang="en-US" dirty="0"/>
              <a:t> = </a:t>
            </a:r>
            <a:r>
              <a:rPr lang="en-US" dirty="0" smtClean="0"/>
              <a:t>Airport.id GROUP </a:t>
            </a:r>
            <a:r>
              <a:rPr lang="en-US" dirty="0"/>
              <a:t>BY </a:t>
            </a:r>
            <a:r>
              <a:rPr lang="en-US" dirty="0" err="1"/>
              <a:t>AirportId</a:t>
            </a:r>
            <a:r>
              <a:rPr lang="en-US" dirty="0"/>
              <a:t>, </a:t>
            </a:r>
            <a:r>
              <a:rPr lang="en-US" dirty="0" err="1"/>
              <a:t>AirportName</a:t>
            </a:r>
            <a:endParaRPr lang="en-US" dirty="0"/>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45. Show the maximum paid worker in each airport</a:t>
            </a:r>
          </a:p>
          <a:p>
            <a:pPr marL="0" indent="0">
              <a:buNone/>
            </a:pPr>
            <a:r>
              <a:rPr lang="en-US" dirty="0"/>
              <a:t>SELECT </a:t>
            </a:r>
            <a:r>
              <a:rPr lang="en-US" dirty="0" err="1"/>
              <a:t>AirportId</a:t>
            </a:r>
            <a:r>
              <a:rPr lang="en-US" dirty="0"/>
              <a:t>, </a:t>
            </a:r>
            <a:r>
              <a:rPr lang="en-US" dirty="0" err="1"/>
              <a:t>Airport.AirportName</a:t>
            </a:r>
            <a:r>
              <a:rPr lang="en-US" dirty="0"/>
              <a:t>, Name AS 'Worker Name', Max(Payment) AS 'Max Payment' FROM Worker </a:t>
            </a:r>
          </a:p>
          <a:p>
            <a:pPr marL="0" indent="0">
              <a:buNone/>
            </a:pPr>
            <a:r>
              <a:rPr lang="en-US" dirty="0"/>
              <a:t>INNER JOIN Airport ON</a:t>
            </a:r>
          </a:p>
          <a:p>
            <a:pPr marL="0" indent="0">
              <a:buNone/>
            </a:pPr>
            <a:r>
              <a:rPr lang="en-US" dirty="0" err="1"/>
              <a:t>Worker.AirportId</a:t>
            </a:r>
            <a:r>
              <a:rPr lang="en-US" dirty="0"/>
              <a:t> = Airport.id</a:t>
            </a:r>
          </a:p>
          <a:p>
            <a:pPr marL="0" indent="0">
              <a:buNone/>
            </a:pPr>
            <a:r>
              <a:rPr lang="en-US" dirty="0"/>
              <a:t>GROUP BY </a:t>
            </a:r>
            <a:r>
              <a:rPr lang="en-US" dirty="0" err="1"/>
              <a:t>AirportId</a:t>
            </a:r>
            <a:r>
              <a:rPr lang="en-US" dirty="0"/>
              <a:t>, Name, </a:t>
            </a:r>
            <a:r>
              <a:rPr lang="en-US" dirty="0" err="1"/>
              <a:t>AirportName</a:t>
            </a:r>
            <a:endParaRPr lang="en-US" dirty="0"/>
          </a:p>
          <a:p>
            <a:endParaRPr lang="en-US" dirty="0"/>
          </a:p>
        </p:txBody>
      </p:sp>
    </p:spTree>
    <p:extLst>
      <p:ext uri="{BB962C8B-B14F-4D97-AF65-F5344CB8AC3E}">
        <p14:creationId xmlns:p14="http://schemas.microsoft.com/office/powerpoint/2010/main" val="164731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p:txBody>
          <a:bodyPr/>
          <a:lstStyle/>
          <a:p>
            <a:r>
              <a:rPr lang="en-US" dirty="0"/>
              <a:t>The main objective of this project is to design and develop an Airline Reservation System. This project is mainly intended for the customers, who use the airline websites to make reservations on flights. The users will be able to the time and places of their flights. Users can buy tickets either through an agent or through a flight company. The system will also provide information about the workers working at different airport with their salary, job description and personal information.</a:t>
            </a:r>
          </a:p>
          <a:p>
            <a:endParaRPr lang="en-US" dirty="0"/>
          </a:p>
        </p:txBody>
      </p:sp>
    </p:spTree>
    <p:extLst>
      <p:ext uri="{BB962C8B-B14F-4D97-AF65-F5344CB8AC3E}">
        <p14:creationId xmlns:p14="http://schemas.microsoft.com/office/powerpoint/2010/main" val="3966175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Limitations</a:t>
            </a:r>
            <a:endParaRPr lang="en-US" dirty="0"/>
          </a:p>
        </p:txBody>
      </p:sp>
      <p:sp>
        <p:nvSpPr>
          <p:cNvPr id="3" name="Content Placeholder 2"/>
          <p:cNvSpPr>
            <a:spLocks noGrp="1"/>
          </p:cNvSpPr>
          <p:nvPr>
            <p:ph idx="1"/>
          </p:nvPr>
        </p:nvSpPr>
        <p:spPr/>
        <p:txBody>
          <a:bodyPr/>
          <a:lstStyle/>
          <a:p>
            <a:r>
              <a:rPr lang="en-US" dirty="0"/>
              <a:t>The system is unable to provide detailed information. For Example: the users are unable to know the status of their flight. Not much information about the supplier companies. No Detailed information about airports either.</a:t>
            </a:r>
            <a:endParaRPr lang="en-US" dirty="0"/>
          </a:p>
        </p:txBody>
      </p:sp>
    </p:spTree>
    <p:extLst>
      <p:ext uri="{BB962C8B-B14F-4D97-AF65-F5344CB8AC3E}">
        <p14:creationId xmlns:p14="http://schemas.microsoft.com/office/powerpoint/2010/main" val="63650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p:txBody>
          <a:bodyPr/>
          <a:lstStyle/>
          <a:p>
            <a:r>
              <a:rPr lang="en-US" dirty="0"/>
              <a:t>The purpose of our project is to make it easy for people who wants to travel different places both for business or pleasure. The system’s supposed to overcome the problem of wasting valuable time.</a:t>
            </a:r>
          </a:p>
          <a:p>
            <a:r>
              <a:rPr lang="en-US" dirty="0"/>
              <a:t>We hope to make it more than just a reservation system and overcome all the limitations. We hope one day we can make it a full-fledged airline management system.</a:t>
            </a:r>
          </a:p>
          <a:p>
            <a:pPr marL="0" indent="0">
              <a:buNone/>
            </a:pPr>
            <a:endParaRPr lang="en-US" dirty="0"/>
          </a:p>
        </p:txBody>
      </p:sp>
    </p:spTree>
    <p:extLst>
      <p:ext uri="{BB962C8B-B14F-4D97-AF65-F5344CB8AC3E}">
        <p14:creationId xmlns:p14="http://schemas.microsoft.com/office/powerpoint/2010/main" val="38004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Project</a:t>
            </a:r>
            <a:endParaRPr lang="en-US" dirty="0"/>
          </a:p>
        </p:txBody>
      </p:sp>
      <p:sp>
        <p:nvSpPr>
          <p:cNvPr id="3" name="Content Placeholder 2"/>
          <p:cNvSpPr>
            <a:spLocks noGrp="1"/>
          </p:cNvSpPr>
          <p:nvPr>
            <p:ph idx="1"/>
          </p:nvPr>
        </p:nvSpPr>
        <p:spPr/>
        <p:txBody>
          <a:bodyPr/>
          <a:lstStyle/>
          <a:p>
            <a:r>
              <a:rPr lang="en-US" dirty="0"/>
              <a:t>Provide information about airport, flight, ticket, supplier and worker. City, name of airport. Flight number, arrival hour, departure hour, Arrival airport, departure airport of a flight. User can book tickets in two different ways. Either through a flight company or a booking agent and collect information about their tickets. The airline companies can access the employee’s details like their name, salary and other information who work at different airports.</a:t>
            </a:r>
          </a:p>
          <a:p>
            <a:endParaRPr lang="en-US" dirty="0"/>
          </a:p>
        </p:txBody>
      </p:sp>
    </p:spTree>
    <p:extLst>
      <p:ext uri="{BB962C8B-B14F-4D97-AF65-F5344CB8AC3E}">
        <p14:creationId xmlns:p14="http://schemas.microsoft.com/office/powerpoint/2010/main" val="123396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Users</a:t>
            </a:r>
            <a:endParaRPr lang="en-US" dirty="0"/>
          </a:p>
        </p:txBody>
      </p:sp>
      <p:sp>
        <p:nvSpPr>
          <p:cNvPr id="3" name="Content Placeholder 2"/>
          <p:cNvSpPr>
            <a:spLocks noGrp="1"/>
          </p:cNvSpPr>
          <p:nvPr>
            <p:ph idx="1"/>
          </p:nvPr>
        </p:nvSpPr>
        <p:spPr/>
        <p:txBody>
          <a:bodyPr/>
          <a:lstStyle/>
          <a:p>
            <a:pPr lvl="0"/>
            <a:r>
              <a:rPr lang="en-US" dirty="0"/>
              <a:t>Passenger.</a:t>
            </a:r>
          </a:p>
          <a:p>
            <a:pPr lvl="0"/>
            <a:r>
              <a:rPr lang="en-US" dirty="0"/>
              <a:t>Supplier (Agent or Flight Company).</a:t>
            </a:r>
          </a:p>
          <a:p>
            <a:endParaRPr lang="en-US" dirty="0"/>
          </a:p>
        </p:txBody>
      </p:sp>
    </p:spTree>
    <p:extLst>
      <p:ext uri="{BB962C8B-B14F-4D97-AF65-F5344CB8AC3E}">
        <p14:creationId xmlns:p14="http://schemas.microsoft.com/office/powerpoint/2010/main" val="26799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grouping according to the users</a:t>
            </a:r>
            <a:endParaRPr lang="en-US" dirty="0"/>
          </a:p>
        </p:txBody>
      </p:sp>
      <p:sp>
        <p:nvSpPr>
          <p:cNvPr id="3" name="Content Placeholder 2"/>
          <p:cNvSpPr>
            <a:spLocks noGrp="1"/>
          </p:cNvSpPr>
          <p:nvPr>
            <p:ph idx="1"/>
          </p:nvPr>
        </p:nvSpPr>
        <p:spPr/>
        <p:txBody>
          <a:bodyPr/>
          <a:lstStyle/>
          <a:p>
            <a:pPr lvl="0"/>
            <a:r>
              <a:rPr lang="en-US" b="1" dirty="0"/>
              <a:t>Features for Passenger: </a:t>
            </a:r>
          </a:p>
          <a:p>
            <a:pPr marL="0" indent="0">
              <a:buNone/>
            </a:pPr>
            <a:r>
              <a:rPr lang="en-US" dirty="0"/>
              <a:t>Access information about Flight information like arrival and departure hour, airport name and city. They can book tickets in two ways (agent or Flight Company).</a:t>
            </a:r>
          </a:p>
          <a:p>
            <a:pPr marL="0" indent="0">
              <a:buNone/>
            </a:pPr>
            <a:endParaRPr lang="en-US" dirty="0"/>
          </a:p>
          <a:p>
            <a:pPr lvl="0"/>
            <a:r>
              <a:rPr lang="en-US" b="1" dirty="0"/>
              <a:t>Features for supplier:</a:t>
            </a:r>
          </a:p>
          <a:p>
            <a:pPr marL="0" indent="0">
              <a:buNone/>
            </a:pPr>
            <a:r>
              <a:rPr lang="en-US" dirty="0" smtClean="0"/>
              <a:t>Suppliers </a:t>
            </a:r>
            <a:r>
              <a:rPr lang="en-US" dirty="0"/>
              <a:t>can access passenger names and their flight information. They can also access worker details like their salary, job description and personal details.</a:t>
            </a:r>
          </a:p>
          <a:p>
            <a:endParaRPr lang="en-US" dirty="0"/>
          </a:p>
        </p:txBody>
      </p:sp>
    </p:spTree>
    <p:extLst>
      <p:ext uri="{BB962C8B-B14F-4D97-AF65-F5344CB8AC3E}">
        <p14:creationId xmlns:p14="http://schemas.microsoft.com/office/powerpoint/2010/main" val="152108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of the entities with primary key</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Airport: id</a:t>
            </a:r>
          </a:p>
          <a:p>
            <a:pPr lvl="0"/>
            <a:r>
              <a:rPr lang="en-US" dirty="0"/>
              <a:t>Worker: </a:t>
            </a:r>
            <a:r>
              <a:rPr lang="en-US" dirty="0" err="1"/>
              <a:t>WorkerID</a:t>
            </a:r>
            <a:endParaRPr lang="en-US" dirty="0"/>
          </a:p>
          <a:p>
            <a:pPr lvl="0"/>
            <a:r>
              <a:rPr lang="en-US" dirty="0"/>
              <a:t>Employed: </a:t>
            </a:r>
            <a:r>
              <a:rPr lang="en-US" dirty="0" err="1"/>
              <a:t>AirportId</a:t>
            </a:r>
            <a:r>
              <a:rPr lang="en-US" dirty="0"/>
              <a:t>, </a:t>
            </a:r>
            <a:r>
              <a:rPr lang="en-US" dirty="0" err="1"/>
              <a:t>WorkerID</a:t>
            </a:r>
            <a:endParaRPr lang="en-US" dirty="0"/>
          </a:p>
          <a:p>
            <a:pPr lvl="0"/>
            <a:r>
              <a:rPr lang="en-US" dirty="0"/>
              <a:t>Flight: </a:t>
            </a:r>
            <a:r>
              <a:rPr lang="en-US" dirty="0" err="1"/>
              <a:t>FlightNumber</a:t>
            </a:r>
            <a:endParaRPr lang="en-US" dirty="0"/>
          </a:p>
          <a:p>
            <a:pPr lvl="0"/>
            <a:r>
              <a:rPr lang="en-US" dirty="0"/>
              <a:t>INOUT: </a:t>
            </a:r>
            <a:r>
              <a:rPr lang="en-US" dirty="0" err="1"/>
              <a:t>AirportId</a:t>
            </a:r>
            <a:r>
              <a:rPr lang="en-US" dirty="0"/>
              <a:t>, </a:t>
            </a:r>
            <a:r>
              <a:rPr lang="en-US" dirty="0" err="1"/>
              <a:t>FlightNumber</a:t>
            </a:r>
            <a:endParaRPr lang="en-US" dirty="0"/>
          </a:p>
          <a:p>
            <a:pPr lvl="0"/>
            <a:r>
              <a:rPr lang="en-US" dirty="0"/>
              <a:t>Ticket: </a:t>
            </a:r>
            <a:r>
              <a:rPr lang="en-US" dirty="0" err="1"/>
              <a:t>OrderNumber</a:t>
            </a:r>
            <a:endParaRPr lang="en-US" dirty="0"/>
          </a:p>
          <a:p>
            <a:pPr lvl="0"/>
            <a:r>
              <a:rPr lang="en-US" dirty="0"/>
              <a:t>Supplier: </a:t>
            </a:r>
            <a:r>
              <a:rPr lang="en-US" dirty="0" err="1"/>
              <a:t>SupplierID</a:t>
            </a:r>
            <a:endParaRPr lang="en-US" dirty="0"/>
          </a:p>
          <a:p>
            <a:pPr lvl="0"/>
            <a:r>
              <a:rPr lang="en-US" dirty="0"/>
              <a:t>Flight Company: </a:t>
            </a:r>
            <a:r>
              <a:rPr lang="en-US" dirty="0" err="1"/>
              <a:t>SupplierID</a:t>
            </a:r>
            <a:endParaRPr lang="en-US" dirty="0"/>
          </a:p>
          <a:p>
            <a:pPr lvl="0"/>
            <a:r>
              <a:rPr lang="en-US" dirty="0" err="1"/>
              <a:t>BookingAgent</a:t>
            </a:r>
            <a:r>
              <a:rPr lang="en-US" dirty="0"/>
              <a:t>: </a:t>
            </a:r>
            <a:r>
              <a:rPr lang="en-US" dirty="0" err="1"/>
              <a:t>SupplierID</a:t>
            </a:r>
            <a:endParaRPr lang="en-US" dirty="0"/>
          </a:p>
          <a:p>
            <a:pPr lvl="0"/>
            <a:r>
              <a:rPr lang="en-US" dirty="0"/>
              <a:t>Purchase: </a:t>
            </a:r>
            <a:r>
              <a:rPr lang="en-US" dirty="0" err="1"/>
              <a:t>FlightNumber</a:t>
            </a:r>
            <a:r>
              <a:rPr lang="en-US" dirty="0"/>
              <a:t>, </a:t>
            </a:r>
            <a:r>
              <a:rPr lang="en-US" dirty="0" err="1"/>
              <a:t>SupplierID</a:t>
            </a:r>
            <a:endParaRPr lang="en-US" dirty="0"/>
          </a:p>
          <a:p>
            <a:endParaRPr lang="en-US" dirty="0"/>
          </a:p>
        </p:txBody>
      </p:sp>
    </p:spTree>
    <p:extLst>
      <p:ext uri="{BB962C8B-B14F-4D97-AF65-F5344CB8AC3E}">
        <p14:creationId xmlns:p14="http://schemas.microsoft.com/office/powerpoint/2010/main" val="160963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395" y="2339546"/>
            <a:ext cx="6203091" cy="4371814"/>
          </a:xfrm>
        </p:spPr>
      </p:pic>
    </p:spTree>
    <p:extLst>
      <p:ext uri="{BB962C8B-B14F-4D97-AF65-F5344CB8AC3E}">
        <p14:creationId xmlns:p14="http://schemas.microsoft.com/office/powerpoint/2010/main" val="165215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681" y="1952368"/>
            <a:ext cx="6367849" cy="4905632"/>
          </a:xfrm>
        </p:spPr>
      </p:pic>
    </p:spTree>
    <p:extLst>
      <p:ext uri="{BB962C8B-B14F-4D97-AF65-F5344CB8AC3E}">
        <p14:creationId xmlns:p14="http://schemas.microsoft.com/office/powerpoint/2010/main" val="118577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Queries Grouped Under diff. types of users</a:t>
            </a:r>
            <a:endParaRPr lang="en-US" dirty="0"/>
          </a:p>
        </p:txBody>
      </p:sp>
      <p:sp>
        <p:nvSpPr>
          <p:cNvPr id="3" name="Content Placeholder 2"/>
          <p:cNvSpPr>
            <a:spLocks noGrp="1"/>
          </p:cNvSpPr>
          <p:nvPr>
            <p:ph idx="1"/>
          </p:nvPr>
        </p:nvSpPr>
        <p:spPr>
          <a:xfrm>
            <a:off x="1154954" y="2314832"/>
            <a:ext cx="9405954" cy="4283676"/>
          </a:xfrm>
        </p:spPr>
        <p:txBody>
          <a:bodyPr>
            <a:normAutofit fontScale="70000" lnSpcReduction="20000"/>
          </a:bodyPr>
          <a:lstStyle/>
          <a:p>
            <a:pPr lvl="0"/>
            <a:r>
              <a:rPr lang="en-US" u="sng" dirty="0"/>
              <a:t>Passenger:</a:t>
            </a:r>
            <a:endParaRPr lang="en-US" dirty="0"/>
          </a:p>
          <a:p>
            <a:pPr marL="0" indent="0">
              <a:buNone/>
            </a:pPr>
            <a:r>
              <a:rPr lang="en-US" dirty="0" smtClean="0">
                <a:sym typeface="Wingdings" panose="05000000000000000000" pitchFamily="2" charset="2"/>
              </a:rPr>
              <a:t></a:t>
            </a:r>
            <a:r>
              <a:rPr lang="en-US" dirty="0" smtClean="0"/>
              <a:t> </a:t>
            </a:r>
            <a:r>
              <a:rPr lang="en-US" dirty="0"/>
              <a:t>1. Show all the airport information</a:t>
            </a:r>
          </a:p>
          <a:p>
            <a:pPr marL="0" indent="0">
              <a:buNone/>
            </a:pPr>
            <a:r>
              <a:rPr lang="en-US" dirty="0"/>
              <a:t>SELECT * FROM Airport</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2. Show all the Flight Details</a:t>
            </a:r>
          </a:p>
          <a:p>
            <a:pPr marL="0" indent="0">
              <a:buNone/>
            </a:pPr>
            <a:r>
              <a:rPr lang="en-US" dirty="0"/>
              <a:t>SELECT * FROM Flight</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3. Show all the ticket information</a:t>
            </a:r>
          </a:p>
          <a:p>
            <a:pPr marL="0" indent="0">
              <a:buNone/>
            </a:pPr>
            <a:r>
              <a:rPr lang="en-US" dirty="0"/>
              <a:t>SELECT * FROM Ticket</a:t>
            </a:r>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4. Show all the supplier info who are Flight Company</a:t>
            </a:r>
          </a:p>
          <a:p>
            <a:pPr marL="0" indent="0">
              <a:buNone/>
            </a:pPr>
            <a:r>
              <a:rPr lang="en-US" dirty="0"/>
              <a:t>SELECT * FROM </a:t>
            </a:r>
            <a:r>
              <a:rPr lang="en-US" dirty="0" err="1"/>
              <a:t>FlightCompany</a:t>
            </a:r>
            <a:endParaRPr lang="en-US" dirty="0"/>
          </a:p>
          <a:p>
            <a:pPr marL="0" indent="0">
              <a:buNone/>
            </a:pPr>
            <a:r>
              <a:rPr lang="en-US" dirty="0"/>
              <a:t> </a:t>
            </a:r>
          </a:p>
          <a:p>
            <a:pPr marL="0" indent="0">
              <a:buNone/>
            </a:pPr>
            <a:r>
              <a:rPr lang="en-US" dirty="0" smtClean="0">
                <a:sym typeface="Wingdings" panose="05000000000000000000" pitchFamily="2" charset="2"/>
              </a:rPr>
              <a:t></a:t>
            </a:r>
            <a:r>
              <a:rPr lang="en-US" dirty="0" smtClean="0"/>
              <a:t> </a:t>
            </a:r>
            <a:r>
              <a:rPr lang="en-US" dirty="0"/>
              <a:t>5. Show all the supplier info who are Booking Agent</a:t>
            </a:r>
          </a:p>
          <a:p>
            <a:pPr marL="0" indent="0">
              <a:buNone/>
            </a:pPr>
            <a:r>
              <a:rPr lang="en-US" dirty="0"/>
              <a:t>SELECT * FROM </a:t>
            </a:r>
            <a:r>
              <a:rPr lang="en-US" dirty="0" err="1"/>
              <a:t>BookingAgent</a:t>
            </a:r>
            <a:endParaRPr lang="en-US" dirty="0"/>
          </a:p>
          <a:p>
            <a:pPr marL="0" indent="0">
              <a:buNone/>
            </a:pPr>
            <a:endParaRPr lang="en-US" dirty="0"/>
          </a:p>
        </p:txBody>
      </p:sp>
    </p:spTree>
    <p:extLst>
      <p:ext uri="{BB962C8B-B14F-4D97-AF65-F5344CB8AC3E}">
        <p14:creationId xmlns:p14="http://schemas.microsoft.com/office/powerpoint/2010/main" val="524889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859</Words>
  <Application>Microsoft Office PowerPoint</Application>
  <PresentationFormat>Widescreen</PresentationFormat>
  <Paragraphs>211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Wingdings</vt:lpstr>
      <vt:lpstr>Wingdings 3</vt:lpstr>
      <vt:lpstr>Ion Boardroom</vt:lpstr>
      <vt:lpstr>Airline Reservation System</vt:lpstr>
      <vt:lpstr>Project Objective</vt:lpstr>
      <vt:lpstr>Features of the Project</vt:lpstr>
      <vt:lpstr>Types of Users</vt:lpstr>
      <vt:lpstr>Features grouping according to the users</vt:lpstr>
      <vt:lpstr>Name of the entities with primary key</vt:lpstr>
      <vt:lpstr>Entity Relationship Diagram</vt:lpstr>
      <vt:lpstr>Database Diagram</vt:lpstr>
      <vt:lpstr>SQL Queries Grouped Under diff. types of users</vt:lpstr>
      <vt:lpstr>SQL Queries Grouped Under diff. types of users</vt:lpstr>
      <vt:lpstr>SQL Queries Grouped Under diff. types of users</vt:lpstr>
      <vt:lpstr>SQL Queries Grouped Under diff. types of users</vt:lpstr>
      <vt:lpstr>SQL Queries Grouped Under diff. types of users</vt:lpstr>
      <vt:lpstr>SQL Queries Grouped Under diff. types of users</vt:lpstr>
      <vt:lpstr>SQL Queries Grouped Under diff. types of users</vt:lpstr>
      <vt:lpstr>SQL Queries Grouped Under diff. types of users</vt:lpstr>
      <vt:lpstr>SQL Queries Grouped Under diff. types of users</vt:lpstr>
      <vt:lpstr>SQL Queries Grouped Under diff. types of users</vt:lpstr>
      <vt:lpstr>SQL Queries Grouped Under diff. types of users</vt:lpstr>
      <vt:lpstr>Project Limitations</vt:lpstr>
      <vt:lpstr>Conclusion and 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Sifat Nabil</dc:creator>
  <cp:lastModifiedBy>Sifat Nabil</cp:lastModifiedBy>
  <cp:revision>12</cp:revision>
  <dcterms:created xsi:type="dcterms:W3CDTF">2018-09-29T21:32:11Z</dcterms:created>
  <dcterms:modified xsi:type="dcterms:W3CDTF">2018-09-29T21:57:48Z</dcterms:modified>
</cp:coreProperties>
</file>