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66" r:id="rId4"/>
    <p:sldId id="258" r:id="rId5"/>
    <p:sldId id="259" r:id="rId6"/>
    <p:sldId id="267" r:id="rId7"/>
    <p:sldId id="260" r:id="rId8"/>
    <p:sldId id="261" r:id="rId9"/>
    <p:sldId id="262" r:id="rId10"/>
    <p:sldId id="268" r:id="rId11"/>
    <p:sldId id="263" r:id="rId12"/>
    <p:sldId id="269" r:id="rId13"/>
    <p:sldId id="265" r:id="rId14"/>
  </p:sldIdLst>
  <p:sldSz cx="14630400" cy="8229600"/>
  <p:notesSz cx="8229600" cy="14630400"/>
  <p:embeddedFontLst>
    <p:embeddedFont>
      <p:font typeface="DM Sans Medium" pitchFamily="2" charset="0"/>
      <p:regular r:id="rId17"/>
    </p:embeddedFont>
    <p:embeddedFont>
      <p:font typeface="Inter" panose="020B0604020202020204" charset="0"/>
      <p:regular r:id="rId18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8F5"/>
    <a:srgbClr val="0022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D672081C-D7C1-861C-21DF-2DA53FDB5A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AA09894-72BD-7FD7-8FAA-52A1F36DD8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E352E-B7D1-4C90-840E-61C820B3E31E}" type="datetimeFigureOut">
              <a:rPr lang="fr-FR" smtClean="0"/>
              <a:t>29/04/2025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E27842B-5D3B-93E3-208D-2D28E178DB2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498DA9-C06D-1E44-4797-5DFCD99571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664D3-DDC2-4DB5-9DA1-4F1AEA32D4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8693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976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02118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Prédiction du Diabète avec l'Apprentissage Automatique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16861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Filière FD I2 – AU : 2024-2025. Par </a:t>
            </a:r>
            <a:r>
              <a:rPr lang="en-US" sz="175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Fedi bouattour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et </a:t>
            </a:r>
            <a:r>
              <a:rPr lang="en-US" sz="1750" b="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Salsabil ben halima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149572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 diabète est une maladie chronique. Objectif : prédire le diabète avec l'apprentissage automatique. Importance : diagnostic précoce.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6147435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7DF59C-6713-8E32-552D-0419329EEA1C}"/>
              </a:ext>
            </a:extLst>
          </p:cNvPr>
          <p:cNvSpPr txBox="1"/>
          <p:nvPr/>
        </p:nvSpPr>
        <p:spPr>
          <a:xfrm>
            <a:off x="12768147" y="7761249"/>
            <a:ext cx="1862253" cy="369332"/>
          </a:xfrm>
          <a:prstGeom prst="rect">
            <a:avLst/>
          </a:prstGeom>
          <a:solidFill>
            <a:srgbClr val="F9F8F5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8108427-6E98-2E11-0D3B-157A8769C63C}"/>
              </a:ext>
            </a:extLst>
          </p:cNvPr>
          <p:cNvSpPr txBox="1"/>
          <p:nvPr/>
        </p:nvSpPr>
        <p:spPr>
          <a:xfrm>
            <a:off x="6793936" y="7772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8A80C1E8-00BB-668F-5AF2-7DD9E041EF3A}"/>
              </a:ext>
            </a:extLst>
          </p:cNvPr>
          <p:cNvSpPr txBox="1"/>
          <p:nvPr/>
        </p:nvSpPr>
        <p:spPr>
          <a:xfrm>
            <a:off x="0" y="1639906"/>
            <a:ext cx="14401699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Dans ce projet, nous avons choisi </a:t>
            </a:r>
            <a:r>
              <a:rPr lang="fr-FR" sz="2200" dirty="0" err="1">
                <a:solidFill>
                  <a:srgbClr val="161613"/>
                </a:solidFill>
                <a:latin typeface="DM Sans Medium" pitchFamily="34" charset="0"/>
              </a:rPr>
              <a:t>Random</a:t>
            </a:r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 Forest et </a:t>
            </a:r>
            <a:r>
              <a:rPr lang="fr-FR" sz="2200" dirty="0" err="1">
                <a:solidFill>
                  <a:srgbClr val="161613"/>
                </a:solidFill>
                <a:latin typeface="DM Sans Medium" pitchFamily="34" charset="0"/>
              </a:rPr>
              <a:t>XGBoost</a:t>
            </a:r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 comme principaux modèles d’apprentissage </a:t>
            </a:r>
          </a:p>
          <a:p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automatique en raison de leurs performances robustes sur des données médicales complexes </a:t>
            </a:r>
          </a:p>
          <a:p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comme le jeu de données PIMA </a:t>
            </a:r>
            <a:r>
              <a:rPr lang="fr-FR" sz="2200" dirty="0" err="1">
                <a:solidFill>
                  <a:srgbClr val="161613"/>
                </a:solidFill>
                <a:latin typeface="DM Sans Medium" pitchFamily="34" charset="0"/>
              </a:rPr>
              <a:t>Indians</a:t>
            </a:r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 </a:t>
            </a:r>
            <a:r>
              <a:rPr lang="fr-FR" sz="2200" dirty="0" err="1">
                <a:solidFill>
                  <a:srgbClr val="161613"/>
                </a:solidFill>
                <a:latin typeface="DM Sans Medium" pitchFamily="34" charset="0"/>
              </a:rPr>
              <a:t>Diabetes</a:t>
            </a:r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. </a:t>
            </a:r>
            <a:r>
              <a:rPr lang="fr-FR" sz="2200" dirty="0" err="1">
                <a:solidFill>
                  <a:srgbClr val="161613"/>
                </a:solidFill>
                <a:latin typeface="DM Sans Medium" pitchFamily="34" charset="0"/>
              </a:rPr>
              <a:t>Random</a:t>
            </a:r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 Forest, un algorithme </a:t>
            </a:r>
          </a:p>
          <a:p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d’ensemble basé sur le bagging, excelle dans la gestion des relations non linéaires et fournit une </a:t>
            </a:r>
          </a:p>
          <a:p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interprétabilité via l’importance des </a:t>
            </a:r>
            <a:r>
              <a:rPr lang="fr-FR" sz="2200" dirty="0" err="1">
                <a:solidFill>
                  <a:srgbClr val="161613"/>
                </a:solidFill>
                <a:latin typeface="DM Sans Medium" pitchFamily="34" charset="0"/>
              </a:rPr>
              <a:t>features</a:t>
            </a:r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, ce qui est crucial pour identifier les facteurs de risque du </a:t>
            </a:r>
          </a:p>
          <a:p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diabète tels que Glucose et BMI. </a:t>
            </a:r>
            <a:r>
              <a:rPr lang="fr-FR" sz="2200" dirty="0" err="1">
                <a:solidFill>
                  <a:srgbClr val="161613"/>
                </a:solidFill>
                <a:latin typeface="DM Sans Medium" pitchFamily="34" charset="0"/>
              </a:rPr>
              <a:t>XGBoost</a:t>
            </a:r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, une méthode de </a:t>
            </a:r>
            <a:r>
              <a:rPr lang="fr-FR" sz="2200" dirty="0" err="1">
                <a:solidFill>
                  <a:srgbClr val="161613"/>
                </a:solidFill>
                <a:latin typeface="DM Sans Medium" pitchFamily="34" charset="0"/>
              </a:rPr>
              <a:t>boosting</a:t>
            </a:r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 séquentiel, a été sélectionné </a:t>
            </a:r>
          </a:p>
          <a:p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pour sa capacité à optimiser les prédictions en corrigeant les erreurs des arbres précédents, offrant ainsi</a:t>
            </a:r>
          </a:p>
          <a:p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une précision élevée (F1-score de 0.82) et une bonne gestion </a:t>
            </a:r>
          </a:p>
          <a:p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des classes déséquilibrées grâce à des paramètres comme </a:t>
            </a:r>
            <a:r>
              <a:rPr lang="fr-FR" sz="2200" dirty="0" err="1">
                <a:solidFill>
                  <a:srgbClr val="161613"/>
                </a:solidFill>
                <a:latin typeface="DM Sans Medium" pitchFamily="34" charset="0"/>
              </a:rPr>
              <a:t>scale_pos_weight</a:t>
            </a:r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. Ces deux modèles sont </a:t>
            </a:r>
          </a:p>
          <a:p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bien adaptés aux distributions asymétriques et aux interactions </a:t>
            </a:r>
          </a:p>
          <a:p>
            <a:r>
              <a:rPr lang="fr-FR" sz="2200" dirty="0">
                <a:solidFill>
                  <a:srgbClr val="161613"/>
                </a:solidFill>
                <a:latin typeface="DM Sans Medium" pitchFamily="34" charset="0"/>
              </a:rPr>
              <a:t>complexes des variables de notre jeu de données.</a:t>
            </a:r>
          </a:p>
          <a:p>
            <a:endParaRPr lang="fr-FR" dirty="0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207068A4-5773-BBEF-AF6C-A1A52C0F2128}"/>
              </a:ext>
            </a:extLst>
          </p:cNvPr>
          <p:cNvSpPr/>
          <p:nvPr/>
        </p:nvSpPr>
        <p:spPr>
          <a:xfrm>
            <a:off x="392347" y="553109"/>
            <a:ext cx="104130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B3FB04F-202A-E4AA-CE51-9B90333FB0F5}"/>
              </a:ext>
            </a:extLst>
          </p:cNvPr>
          <p:cNvSpPr txBox="1"/>
          <p:nvPr/>
        </p:nvSpPr>
        <p:spPr>
          <a:xfrm>
            <a:off x="298295" y="462564"/>
            <a:ext cx="73542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3200" b="1" dirty="0"/>
              <a:t>Pourquoi </a:t>
            </a:r>
            <a:r>
              <a:rPr lang="fr-FR" sz="3200" b="1" dirty="0" err="1"/>
              <a:t>XGBoost</a:t>
            </a:r>
            <a:r>
              <a:rPr lang="fr-FR" sz="3200" b="1" dirty="0"/>
              <a:t> et </a:t>
            </a:r>
            <a:r>
              <a:rPr lang="fr-FR" sz="3200" b="1" dirty="0" err="1"/>
              <a:t>Random</a:t>
            </a:r>
            <a:r>
              <a:rPr lang="fr-FR" sz="3200" b="1" dirty="0"/>
              <a:t> Forest ?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83FE5E6-013B-DEEA-0F61-A856BC6941F3}"/>
              </a:ext>
            </a:extLst>
          </p:cNvPr>
          <p:cNvSpPr txBox="1"/>
          <p:nvPr/>
        </p:nvSpPr>
        <p:spPr>
          <a:xfrm>
            <a:off x="12790448" y="7750098"/>
            <a:ext cx="1839952" cy="369332"/>
          </a:xfrm>
          <a:prstGeom prst="rect">
            <a:avLst/>
          </a:prstGeom>
          <a:solidFill>
            <a:srgbClr val="F9F8F5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737B8F8-0724-7D12-60BF-FBFDFF627AD9}"/>
              </a:ext>
            </a:extLst>
          </p:cNvPr>
          <p:cNvSpPr txBox="1"/>
          <p:nvPr/>
        </p:nvSpPr>
        <p:spPr>
          <a:xfrm>
            <a:off x="6793936" y="776124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8232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767563" y="14520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Resultat</a:t>
            </a: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</a:t>
            </a:r>
            <a:r>
              <a:rPr lang="en-US" sz="44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d’apprentissage</a:t>
            </a: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de </a:t>
            </a:r>
            <a:r>
              <a:rPr lang="en-US" sz="44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modele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4010501"/>
            <a:ext cx="7556421" cy="1966198"/>
          </a:xfrm>
          <a:prstGeom prst="roundRect">
            <a:avLst>
              <a:gd name="adj" fmla="val 173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  <p:sp>
        <p:nvSpPr>
          <p:cNvPr id="5" name="Shape 2"/>
          <p:cNvSpPr/>
          <p:nvPr/>
        </p:nvSpPr>
        <p:spPr>
          <a:xfrm>
            <a:off x="6287810" y="4018121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6" name="Text 3"/>
          <p:cNvSpPr/>
          <p:nvPr/>
        </p:nvSpPr>
        <p:spPr>
          <a:xfrm>
            <a:off x="6514624" y="416183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Modèle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289024" y="416183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F1-score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6287810" y="4668441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9" name="Text 6"/>
          <p:cNvSpPr/>
          <p:nvPr/>
        </p:nvSpPr>
        <p:spPr>
          <a:xfrm>
            <a:off x="6514624" y="481214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289024" y="481214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0.80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6287810" y="5318760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2" name="Text 9"/>
          <p:cNvSpPr/>
          <p:nvPr/>
        </p:nvSpPr>
        <p:spPr>
          <a:xfrm>
            <a:off x="6514624" y="546246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XGBoost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289024" y="546246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0.82</a:t>
            </a:r>
            <a:endParaRPr lang="en-US" sz="1750" dirty="0"/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FE6B394A-FC21-6745-8236-299E0FF81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65350"/>
            <a:ext cx="7078063" cy="579200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63A6C5C5-A465-8AFE-BB6B-FB91243AF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663" y="2465351"/>
            <a:ext cx="7649737" cy="5792008"/>
          </a:xfrm>
          <a:prstGeom prst="rect">
            <a:avLst/>
          </a:prstGeom>
        </p:spPr>
      </p:pic>
      <p:sp>
        <p:nvSpPr>
          <p:cNvPr id="20" name="Text 0">
            <a:extLst>
              <a:ext uri="{FF2B5EF4-FFF2-40B4-BE49-F238E27FC236}">
                <a16:creationId xmlns:a16="http://schemas.microsoft.com/office/drawing/2014/main" id="{FA147667-48BF-1224-3A2C-12D2A766FD0B}"/>
              </a:ext>
            </a:extLst>
          </p:cNvPr>
          <p:cNvSpPr/>
          <p:nvPr/>
        </p:nvSpPr>
        <p:spPr>
          <a:xfrm>
            <a:off x="6980663" y="1706470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</a:rPr>
              <a:t>Random forest</a:t>
            </a:r>
            <a:endParaRPr lang="en-US" sz="4450" dirty="0"/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16EDB33F-9600-3109-94E2-F255427B9D66}"/>
              </a:ext>
            </a:extLst>
          </p:cNvPr>
          <p:cNvSpPr/>
          <p:nvPr/>
        </p:nvSpPr>
        <p:spPr>
          <a:xfrm>
            <a:off x="-159823" y="171390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161613"/>
                </a:solidFill>
                <a:latin typeface="DM Sans Medium" pitchFamily="34" charset="0"/>
              </a:rPr>
              <a:t>XGBoost</a:t>
            </a:r>
            <a:endParaRPr lang="en-US" sz="445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40BD5495-211E-A14B-6DAA-10E054B1D73C}"/>
              </a:ext>
            </a:extLst>
          </p:cNvPr>
          <p:cNvSpPr txBox="1"/>
          <p:nvPr/>
        </p:nvSpPr>
        <p:spPr>
          <a:xfrm>
            <a:off x="6793936" y="776124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62F940D8-38A8-A209-63C5-960F8A9C9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773" y="0"/>
            <a:ext cx="6727627" cy="82296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BBD6A7EC-4EE2-FC1F-9198-61B8E7F6B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7974939" cy="82296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4A31DE9D-C789-B3F4-5F3D-8F7D2649E57D}"/>
              </a:ext>
            </a:extLst>
          </p:cNvPr>
          <p:cNvSpPr txBox="1"/>
          <p:nvPr/>
        </p:nvSpPr>
        <p:spPr>
          <a:xfrm>
            <a:off x="6793936" y="7761249"/>
            <a:ext cx="5501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302607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25560"/>
            <a:ext cx="67067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Discussion et Conclusion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74501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6507004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Discussion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391733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 est le meilleur modèle. Glucose, BMI, et Age sont les principaux facteurs de risque.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674501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Text 5"/>
          <p:cNvSpPr/>
          <p:nvPr/>
        </p:nvSpPr>
        <p:spPr>
          <a:xfrm>
            <a:off x="10398681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391733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Modèle précis pour prédire le diabète. Pré-traitement crucial.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9697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6507004" y="55237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Perspectives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01420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Tester sur des données externes, ajouter d’autres features.</a:t>
            </a:r>
            <a:endParaRPr lang="en-US" sz="175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A24286E-B8FB-D97B-E262-E7C6E14887D0}"/>
              </a:ext>
            </a:extLst>
          </p:cNvPr>
          <p:cNvSpPr txBox="1"/>
          <p:nvPr/>
        </p:nvSpPr>
        <p:spPr>
          <a:xfrm>
            <a:off x="12790448" y="7750098"/>
            <a:ext cx="1839952" cy="369332"/>
          </a:xfrm>
          <a:prstGeom prst="rect">
            <a:avLst/>
          </a:prstGeom>
          <a:solidFill>
            <a:srgbClr val="F9F8F5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511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Description du Jeu de Données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392347" y="36640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477417" y="370653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129463" y="3664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Source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129463" y="415444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PIMA Indians Diabetes Dataset. 768 lignes, 9 colonnes.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3202358" y="36640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9" name="Text 6"/>
          <p:cNvSpPr/>
          <p:nvPr/>
        </p:nvSpPr>
        <p:spPr>
          <a:xfrm>
            <a:off x="3287428" y="370653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3939474" y="36640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Variables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3939475" y="4154448"/>
            <a:ext cx="335342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Pregnanciess,Glucose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,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BloodPressure,SkinThickness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,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Insulin,BMI,Pedigree,Age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,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Outcome</a:t>
            </a:r>
          </a:p>
        </p:txBody>
      </p:sp>
      <p:sp>
        <p:nvSpPr>
          <p:cNvPr id="12" name="Shape 9"/>
          <p:cNvSpPr/>
          <p:nvPr/>
        </p:nvSpPr>
        <p:spPr>
          <a:xfrm>
            <a:off x="392347" y="57251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3" name="Text 10"/>
          <p:cNvSpPr/>
          <p:nvPr/>
        </p:nvSpPr>
        <p:spPr>
          <a:xfrm>
            <a:off x="477417" y="5767626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129463" y="57251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Déséquilibre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129463" y="6215539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~65% non-diabétiques, ~35% diabétiques.</a:t>
            </a:r>
            <a:endParaRPr lang="en-US" sz="1750" dirty="0"/>
          </a:p>
        </p:txBody>
      </p:sp>
      <p:pic>
        <p:nvPicPr>
          <p:cNvPr id="16" name="Image 15" descr="Une image contenant texte, diagramme, Plan, carte&#10;&#10;Le contenu généré par l’IA peut être incorrect.">
            <a:extLst>
              <a:ext uri="{FF2B5EF4-FFF2-40B4-BE49-F238E27FC236}">
                <a16:creationId xmlns:a16="http://schemas.microsoft.com/office/drawing/2014/main" id="{323CA992-0EBA-E1F4-170D-864F8ED0F1C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38" r="3647" b="1258"/>
          <a:stretch/>
        </p:blipFill>
        <p:spPr>
          <a:xfrm>
            <a:off x="7292901" y="1"/>
            <a:ext cx="7342385" cy="8229600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D4397BF9-A8D1-D68B-4F03-5D326B06EE9D}"/>
              </a:ext>
            </a:extLst>
          </p:cNvPr>
          <p:cNvSpPr txBox="1"/>
          <p:nvPr/>
        </p:nvSpPr>
        <p:spPr>
          <a:xfrm>
            <a:off x="6793936" y="77612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Police, logiciel&#10;&#10;Le contenu généré par l’IA peut être incorrect.">
            <a:extLst>
              <a:ext uri="{FF2B5EF4-FFF2-40B4-BE49-F238E27FC236}">
                <a16:creationId xmlns:a16="http://schemas.microsoft.com/office/drawing/2014/main" id="{4F34107B-6C26-3E04-5D77-5C53D7056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16205"/>
            <a:ext cx="7214838" cy="5341434"/>
          </a:xfrm>
          <a:prstGeom prst="rect">
            <a:avLst/>
          </a:prstGeom>
        </p:spPr>
      </p:pic>
      <p:pic>
        <p:nvPicPr>
          <p:cNvPr id="5" name="Image 4" descr="Une image contenant capture d’écran, texte, carré, Rectangle&#10;&#10;Le contenu généré par l’IA peut être incorrect.">
            <a:extLst>
              <a:ext uri="{FF2B5EF4-FFF2-40B4-BE49-F238E27FC236}">
                <a16:creationId xmlns:a16="http://schemas.microsoft.com/office/drawing/2014/main" id="{6D76C0E8-F9CA-521B-81D1-462C92FC5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839" y="0"/>
            <a:ext cx="7415561" cy="82296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D582F486-4EE6-4972-81E8-9F047A854F09}"/>
              </a:ext>
            </a:extLst>
          </p:cNvPr>
          <p:cNvSpPr txBox="1"/>
          <p:nvPr/>
        </p:nvSpPr>
        <p:spPr>
          <a:xfrm>
            <a:off x="6793936" y="77612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81568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516508"/>
            <a:ext cx="107714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Visualisation des Données avec Seaborn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792262"/>
            <a:ext cx="33685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Histogramme de Glucose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37340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Forte variabilité.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117292" y="1792262"/>
            <a:ext cx="396097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Nuage de points Glucose/BMI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314064" y="237340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Coloré par Outcome.</a:t>
            </a:r>
            <a:endParaRPr lang="en-US" sz="175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1D5973-4AD4-84E5-2597-A99255FFE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153" y="2963125"/>
            <a:ext cx="6686767" cy="438912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10D77085-4839-D041-2E3D-C407970689E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763"/>
          <a:stretch/>
        </p:blipFill>
        <p:spPr>
          <a:xfrm>
            <a:off x="701444" y="3140288"/>
            <a:ext cx="4829561" cy="421196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2A57952-9DDB-B19D-5FBA-59F7C48C82FF}"/>
              </a:ext>
            </a:extLst>
          </p:cNvPr>
          <p:cNvSpPr txBox="1"/>
          <p:nvPr/>
        </p:nvSpPr>
        <p:spPr>
          <a:xfrm>
            <a:off x="12790448" y="7750098"/>
            <a:ext cx="1839952" cy="369332"/>
          </a:xfrm>
          <a:prstGeom prst="rect">
            <a:avLst/>
          </a:prstGeom>
          <a:solidFill>
            <a:srgbClr val="F9F8F5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80CC74B-9CEB-E998-20A1-6A6C4B49E715}"/>
              </a:ext>
            </a:extLst>
          </p:cNvPr>
          <p:cNvSpPr txBox="1"/>
          <p:nvPr/>
        </p:nvSpPr>
        <p:spPr>
          <a:xfrm>
            <a:off x="6793936" y="77612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02782" y="120570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Vérification des Valeurs Aberrantes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82" y="2963425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677014" y="31902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Règles médicales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1677014" y="368065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Glucose : 40-300. Insulin : 10-600. BMI : 15-50.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782" y="4324309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677014" y="45511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Identification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1677014" y="5041542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Valeurs hors limites.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782" y="5685193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677014" y="59120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Action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677014" y="640242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Remplacement par la médiane.</a:t>
            </a:r>
            <a:endParaRPr lang="en-US" sz="1750" dirty="0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1E3B500E-A319-B4B4-E662-E65AD8BEA4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1454" y="0"/>
            <a:ext cx="7727779" cy="82296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EF6370B-04AA-4EAE-1D6C-70EAE9180360}"/>
              </a:ext>
            </a:extLst>
          </p:cNvPr>
          <p:cNvSpPr txBox="1"/>
          <p:nvPr/>
        </p:nvSpPr>
        <p:spPr>
          <a:xfrm>
            <a:off x="6793936" y="77612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55CF75C-F55A-851F-6D22-B530E4835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6614"/>
            <a:ext cx="6251200" cy="5105842"/>
          </a:xfrm>
          <a:prstGeom prst="rect">
            <a:avLst/>
          </a:prstGeom>
        </p:spPr>
      </p:pic>
      <p:pic>
        <p:nvPicPr>
          <p:cNvPr id="7" name="Image 6" descr="Une image contenant text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F32CDBEF-6FAC-C527-0AC1-C58EC6D72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251200" cy="328961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91C6C1D-40AC-3978-A3E4-E514EE632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1200" y="0"/>
            <a:ext cx="8379200" cy="8112456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82DB02F-416F-5992-BD1B-577F2B370D10}"/>
              </a:ext>
            </a:extLst>
          </p:cNvPr>
          <p:cNvSpPr txBox="1"/>
          <p:nvPr/>
        </p:nvSpPr>
        <p:spPr>
          <a:xfrm>
            <a:off x="6793936" y="77612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553890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156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Pré-traitement des Données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37339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1303973" y="33733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Gestion des zéros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863816"/>
            <a:ext cx="70462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Remplacement par NaN, puis KNN Imputation.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453533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Text 5"/>
          <p:cNvSpPr/>
          <p:nvPr/>
        </p:nvSpPr>
        <p:spPr>
          <a:xfrm>
            <a:off x="1644134" y="44535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Valeurs aberrantes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943951"/>
            <a:ext cx="67060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Remplacement par la médiane si hors limites.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533668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1984415" y="55336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Standardisation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6024086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StandardScaler pour toutes les variables.</a:t>
            </a:r>
            <a:endParaRPr lang="en-US" sz="175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820C699-6FC5-9CBA-730E-2411216FF5F3}"/>
              </a:ext>
            </a:extLst>
          </p:cNvPr>
          <p:cNvSpPr txBox="1"/>
          <p:nvPr/>
        </p:nvSpPr>
        <p:spPr>
          <a:xfrm>
            <a:off x="6793936" y="77612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61270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41591" y="3455166"/>
            <a:ext cx="7568208" cy="653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Sélection des Caractéristiques</a:t>
            </a:r>
            <a:endParaRPr lang="en-US" sz="4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4391487"/>
            <a:ext cx="522446" cy="52244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62921" y="4488750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Glucose</a:t>
            </a:r>
            <a:endParaRPr lang="en-US" sz="205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" y="5153725"/>
            <a:ext cx="522446" cy="522446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462921" y="5250988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BMI</a:t>
            </a:r>
            <a:endParaRPr lang="en-US" sz="205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" y="5882507"/>
            <a:ext cx="522446" cy="522446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462921" y="5979770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Age</a:t>
            </a:r>
            <a:endParaRPr lang="en-US" sz="2050" dirty="0"/>
          </a:p>
        </p:txBody>
      </p:sp>
      <p:sp>
        <p:nvSpPr>
          <p:cNvPr id="10" name="Text 4"/>
          <p:cNvSpPr/>
          <p:nvPr/>
        </p:nvSpPr>
        <p:spPr>
          <a:xfrm>
            <a:off x="731520" y="7320320"/>
            <a:ext cx="13167360" cy="3344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Analyse de l’importance des features avec Random Forest. Sélection manuelle basée sur la pertinence médicale.</a:t>
            </a:r>
            <a:endParaRPr lang="en-US" sz="1600" dirty="0"/>
          </a:p>
        </p:txBody>
      </p:sp>
      <p:pic>
        <p:nvPicPr>
          <p:cNvPr id="13" name="Image 3" descr="preencoded.png">
            <a:extLst>
              <a:ext uri="{FF2B5EF4-FFF2-40B4-BE49-F238E27FC236}">
                <a16:creationId xmlns:a16="http://schemas.microsoft.com/office/drawing/2014/main" id="{BF130E5C-DC28-9030-6495-5730C9249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0007" y="4417978"/>
            <a:ext cx="522446" cy="522446"/>
          </a:xfrm>
          <a:prstGeom prst="rect">
            <a:avLst/>
          </a:prstGeom>
        </p:spPr>
      </p:pic>
      <p:sp>
        <p:nvSpPr>
          <p:cNvPr id="14" name="Text 3">
            <a:extLst>
              <a:ext uri="{FF2B5EF4-FFF2-40B4-BE49-F238E27FC236}">
                <a16:creationId xmlns:a16="http://schemas.microsoft.com/office/drawing/2014/main" id="{3E5D8CB4-F81C-7F6D-4111-81D1EF2B93A8}"/>
              </a:ext>
            </a:extLst>
          </p:cNvPr>
          <p:cNvSpPr/>
          <p:nvPr/>
        </p:nvSpPr>
        <p:spPr>
          <a:xfrm>
            <a:off x="5161408" y="4526389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Skinthickness</a:t>
            </a:r>
            <a:endParaRPr lang="en-US" sz="205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8CFB202-EBB9-41EA-0FCE-7F7FEA2B0E4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24883"/>
          <a:stretch/>
        </p:blipFill>
        <p:spPr>
          <a:xfrm>
            <a:off x="0" y="-51223"/>
            <a:ext cx="14630399" cy="3506389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7A22E99-3E1A-DA92-9D69-B4A0AC804E91}"/>
              </a:ext>
            </a:extLst>
          </p:cNvPr>
          <p:cNvSpPr txBox="1"/>
          <p:nvPr/>
        </p:nvSpPr>
        <p:spPr>
          <a:xfrm>
            <a:off x="12790448" y="7750098"/>
            <a:ext cx="1839952" cy="369332"/>
          </a:xfrm>
          <a:prstGeom prst="rect">
            <a:avLst/>
          </a:prstGeom>
          <a:solidFill>
            <a:srgbClr val="F9F8F5"/>
          </a:solidFill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25A792-31BA-6EB6-FF95-B489D8AC66ED}"/>
              </a:ext>
            </a:extLst>
          </p:cNvPr>
          <p:cNvSpPr txBox="1"/>
          <p:nvPr/>
        </p:nvSpPr>
        <p:spPr>
          <a:xfrm>
            <a:off x="6793936" y="77612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75769"/>
            <a:ext cx="104130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Modèles d’Apprentissage Automatique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7396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Random Forest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164680"/>
            <a:ext cx="6244709" cy="10022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Robuste aux relations non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linéaires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fr-FR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Robustesse face aux petites tailles de données</a:t>
            </a:r>
            <a:endParaRPr lang="en-US" sz="1750" dirty="0">
              <a:solidFill>
                <a:srgbClr val="161613"/>
              </a:solidFill>
              <a:latin typeface="Inter" pitchFamily="34" charset="0"/>
              <a:ea typeface="Inter" pitchFamily="34" charset="-122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99521" y="17396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XGBoost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232079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Très 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performant,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régularisation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 </a:t>
            </a:r>
            <a:r>
              <a:rPr lang="en-US" sz="1750" dirty="0" err="1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intégrée</a:t>
            </a: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.</a:t>
            </a:r>
          </a:p>
          <a:p>
            <a:pPr>
              <a:lnSpc>
                <a:spcPts val="2850"/>
              </a:lnSpc>
            </a:pPr>
            <a:r>
              <a:rPr lang="fr-FR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</a:rPr>
              <a:t>Optimisé pour les problèmes médicaux 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8A6F315-CD4B-8486-AFF9-A88A5D6185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56"/>
          <a:stretch/>
        </p:blipFill>
        <p:spPr>
          <a:xfrm>
            <a:off x="0" y="3166950"/>
            <a:ext cx="7038499" cy="514669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DCDFD42C-3C8A-6C70-956F-E09849EF0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8814" y="3166951"/>
            <a:ext cx="7096125" cy="515852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CE4AA0B-21AF-8328-F46F-A3895504D9A7}"/>
              </a:ext>
            </a:extLst>
          </p:cNvPr>
          <p:cNvSpPr txBox="1"/>
          <p:nvPr/>
        </p:nvSpPr>
        <p:spPr>
          <a:xfrm>
            <a:off x="6793936" y="776124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462</Words>
  <Application>Microsoft Office PowerPoint</Application>
  <PresentationFormat>Personnalisé</PresentationFormat>
  <Paragraphs>88</Paragraphs>
  <Slides>13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Aptos</vt:lpstr>
      <vt:lpstr>DM Sans Medium</vt:lpstr>
      <vt:lpstr>Inter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bouattourfedi</cp:lastModifiedBy>
  <cp:revision>5</cp:revision>
  <dcterms:created xsi:type="dcterms:W3CDTF">2025-04-21T21:45:35Z</dcterms:created>
  <dcterms:modified xsi:type="dcterms:W3CDTF">2025-04-29T10:35:14Z</dcterms:modified>
</cp:coreProperties>
</file>