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6"/>
  </p:notesMasterIdLst>
  <p:sldIdLst>
    <p:sldId id="264" r:id="rId3"/>
    <p:sldId id="256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82" r:id="rId17"/>
    <p:sldId id="272" r:id="rId18"/>
    <p:sldId id="273" r:id="rId19"/>
    <p:sldId id="277" r:id="rId20"/>
    <p:sldId id="278" r:id="rId21"/>
    <p:sldId id="279" r:id="rId22"/>
    <p:sldId id="284" r:id="rId23"/>
    <p:sldId id="280" r:id="rId24"/>
    <p:sldId id="28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92DAA-B0E6-A100-51E5-9DC47855839F}" v="394" dt="2023-05-13T07:53:30.683"/>
    <p1510:client id="{802E468A-7FC9-2621-0F26-13FE3D96EB71}" v="8" dt="2023-05-13T08:36:33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4d852c6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34d852c6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34d852c6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34d852c6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4d852c6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4d852c6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34d852c6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34d852c6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4d852c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34d852c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4d852c6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4d852c6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6038.pdf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841E-9DD1-CB8F-74A3-A458264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Retrieval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0F17-231D-63F9-7897-34DF01B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                  </a:t>
            </a:r>
            <a:endParaRPr lang="en-US" dirty="0">
              <a:solidFill>
                <a:srgbClr val="595959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500" dirty="0">
              <a:solidFill>
                <a:srgbClr val="000000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2500" dirty="0">
                <a:solidFill>
                  <a:srgbClr val="000000"/>
                </a:solidFill>
              </a:rPr>
              <a:t>                          Team : </a:t>
            </a:r>
            <a:r>
              <a:rPr lang="en-US" sz="2500" dirty="0" err="1">
                <a:solidFill>
                  <a:srgbClr val="000000"/>
                </a:solidFill>
              </a:rPr>
              <a:t>Optihits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2500" dirty="0">
                <a:solidFill>
                  <a:srgbClr val="000000"/>
                </a:solidFill>
              </a:rPr>
              <a:t>       Under the supervision of : Sir Sujit Kumar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                                                                                                       Shifali Agrahari (226201002)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                                                                                                      Kajal Khobragade (224101028)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400" err="1"/>
              <a:t>Maisang</a:t>
            </a:r>
            <a:r>
              <a:rPr lang="en-US" sz="1400" dirty="0"/>
              <a:t> Kamei Salice (226155001)</a:t>
            </a:r>
          </a:p>
        </p:txBody>
      </p:sp>
    </p:spTree>
    <p:extLst>
      <p:ext uri="{BB962C8B-B14F-4D97-AF65-F5344CB8AC3E}">
        <p14:creationId xmlns:p14="http://schemas.microsoft.com/office/powerpoint/2010/main" val="232233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44FF-9BA2-E48D-2E7F-FB27C94B2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"Two-step classification using joint Objective" 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B8D06-B8E4-40C2-275C-CC087374A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One Text Entailment</a:t>
            </a:r>
          </a:p>
          <a:p>
            <a:r>
              <a:rPr lang="en-US" dirty="0">
                <a:cs typeface="Calibri"/>
              </a:rPr>
              <a:t>Two sentiment Analysis</a:t>
            </a:r>
          </a:p>
          <a:p>
            <a:r>
              <a:rPr lang="en-US" dirty="0">
                <a:cs typeface="Calibri"/>
              </a:rPr>
              <a:t>Hindi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390C-68A5-1B61-C8D3-C1DD48C6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78" y="269351"/>
            <a:ext cx="8285672" cy="436337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Data set ( premise, hypothesis, Text-entailment ) 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C             </a:t>
            </a:r>
            <a:r>
              <a:rPr lang="en-US" sz="1050" b="1" dirty="0">
                <a:solidFill>
                  <a:srgbClr val="FF0000"/>
                </a:solidFill>
                <a:cs typeface="Calibri"/>
              </a:rPr>
              <a:t>1536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       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</a:t>
            </a:r>
            <a:r>
              <a:rPr lang="en-US" sz="1050" b="1" dirty="0">
                <a:solidFill>
                  <a:srgbClr val="FF0000"/>
                </a:solidFill>
                <a:cs typeface="Calibri"/>
              </a:rPr>
              <a:t>2304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H                                                                                                         Not 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 – H                          </a:t>
            </a:r>
            <a:r>
              <a:rPr lang="en-US" sz="105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1050" b="1" dirty="0">
                <a:solidFill>
                  <a:srgbClr val="FF0000"/>
                </a:solidFill>
                <a:cs typeface="Calibri"/>
              </a:rPr>
              <a:t>3072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 * H                                    3072         512              64             2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F70A-7960-63CA-F2EB-943497473A14}"/>
              </a:ext>
            </a:extLst>
          </p:cNvPr>
          <p:cNvSpPr txBox="1"/>
          <p:nvPr/>
        </p:nvSpPr>
        <p:spPr>
          <a:xfrm>
            <a:off x="408176" y="895869"/>
            <a:ext cx="748236" cy="71558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Calibri"/>
              </a:rPr>
              <a:t>    </a:t>
            </a:r>
          </a:p>
          <a:p>
            <a:r>
              <a:rPr lang="en-US" sz="1050" dirty="0">
                <a:cs typeface="Calibri"/>
              </a:rPr>
              <a:t>Context</a:t>
            </a:r>
          </a:p>
          <a:p>
            <a:endParaRPr lang="en-US" sz="1050" dirty="0">
              <a:cs typeface="Calibri"/>
            </a:endParaRPr>
          </a:p>
          <a:p>
            <a:r>
              <a:rPr lang="en-US" sz="1050" dirty="0">
                <a:cs typeface="Calibri"/>
              </a:rPr>
              <a:t>768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518B8-656E-158A-99D9-A1889C2BD660}"/>
              </a:ext>
            </a:extLst>
          </p:cNvPr>
          <p:cNvSpPr txBox="1"/>
          <p:nvPr/>
        </p:nvSpPr>
        <p:spPr>
          <a:xfrm>
            <a:off x="294824" y="2384625"/>
            <a:ext cx="977310" cy="71558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050"/>
          </a:p>
          <a:p>
            <a:r>
              <a:rPr lang="en-US" sz="1050" dirty="0">
                <a:cs typeface="Calibri"/>
              </a:rPr>
              <a:t>Hypothesis</a:t>
            </a:r>
          </a:p>
          <a:p>
            <a:r>
              <a:rPr lang="en-US" sz="1050" dirty="0">
                <a:cs typeface="Calibri"/>
              </a:rPr>
              <a:t>      </a:t>
            </a:r>
          </a:p>
          <a:p>
            <a:r>
              <a:rPr lang="en-US" sz="1050" dirty="0">
                <a:cs typeface="Calibri"/>
              </a:rPr>
              <a:t>   768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6FF014-3958-70E0-401B-EDA35E15E70C}"/>
              </a:ext>
            </a:extLst>
          </p:cNvPr>
          <p:cNvCxnSpPr/>
          <p:nvPr/>
        </p:nvCxnSpPr>
        <p:spPr>
          <a:xfrm>
            <a:off x="1159329" y="1338944"/>
            <a:ext cx="449036" cy="81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BBAE8-B960-3C28-50C6-8DD7371318ED}"/>
              </a:ext>
            </a:extLst>
          </p:cNvPr>
          <p:cNvCxnSpPr/>
          <p:nvPr/>
        </p:nvCxnSpPr>
        <p:spPr>
          <a:xfrm flipH="1">
            <a:off x="1829822" y="2009435"/>
            <a:ext cx="40821" cy="1853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D32E2-7EA6-9EE9-11F1-0A9F67BAF6D3}"/>
              </a:ext>
            </a:extLst>
          </p:cNvPr>
          <p:cNvCxnSpPr/>
          <p:nvPr/>
        </p:nvCxnSpPr>
        <p:spPr>
          <a:xfrm flipV="1">
            <a:off x="1602241" y="2002292"/>
            <a:ext cx="244929" cy="81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35A4CA-FAAE-AC15-CC30-F15227278383}"/>
              </a:ext>
            </a:extLst>
          </p:cNvPr>
          <p:cNvCxnSpPr/>
          <p:nvPr/>
        </p:nvCxnSpPr>
        <p:spPr>
          <a:xfrm flipH="1">
            <a:off x="1578769" y="1342006"/>
            <a:ext cx="40821" cy="15757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3280-12BC-2C70-19C9-00166BCE72BD}"/>
              </a:ext>
            </a:extLst>
          </p:cNvPr>
          <p:cNvCxnSpPr/>
          <p:nvPr/>
        </p:nvCxnSpPr>
        <p:spPr>
          <a:xfrm>
            <a:off x="1236888" y="2910568"/>
            <a:ext cx="367394" cy="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5E0031-43F6-137A-99A1-DABC67F35218}"/>
              </a:ext>
            </a:extLst>
          </p:cNvPr>
          <p:cNvCxnSpPr/>
          <p:nvPr/>
        </p:nvCxnSpPr>
        <p:spPr>
          <a:xfrm>
            <a:off x="2282938" y="2870767"/>
            <a:ext cx="8165" cy="14614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744EE-688E-0120-AFE0-589C6E10A951}"/>
              </a:ext>
            </a:extLst>
          </p:cNvPr>
          <p:cNvCxnSpPr/>
          <p:nvPr/>
        </p:nvCxnSpPr>
        <p:spPr>
          <a:xfrm flipV="1">
            <a:off x="1034824" y="4316867"/>
            <a:ext cx="1249136" cy="244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00FC93-7245-CCC2-8D1C-F841728FD5AA}"/>
              </a:ext>
            </a:extLst>
          </p:cNvPr>
          <p:cNvCxnSpPr/>
          <p:nvPr/>
        </p:nvCxnSpPr>
        <p:spPr>
          <a:xfrm flipV="1">
            <a:off x="1076666" y="3877016"/>
            <a:ext cx="767443" cy="16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4696B-EC1A-CA1E-0316-687D3B3107C8}"/>
              </a:ext>
            </a:extLst>
          </p:cNvPr>
          <p:cNvCxnSpPr/>
          <p:nvPr/>
        </p:nvCxnSpPr>
        <p:spPr>
          <a:xfrm>
            <a:off x="1812472" y="2865664"/>
            <a:ext cx="473529" cy="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93FC4-9BC4-86C9-0BDC-D00B28266D17}"/>
              </a:ext>
            </a:extLst>
          </p:cNvPr>
          <p:cNvSpPr/>
          <p:nvPr/>
        </p:nvSpPr>
        <p:spPr>
          <a:xfrm>
            <a:off x="3086100" y="1319059"/>
            <a:ext cx="612321" cy="2849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9AF48-CFBB-1695-E91F-782B89AC09CC}"/>
              </a:ext>
            </a:extLst>
          </p:cNvPr>
          <p:cNvSpPr/>
          <p:nvPr/>
        </p:nvSpPr>
        <p:spPr>
          <a:xfrm>
            <a:off x="4065814" y="1751767"/>
            <a:ext cx="612321" cy="213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036A9-CEC3-697E-CFBB-733F62392C17}"/>
              </a:ext>
            </a:extLst>
          </p:cNvPr>
          <p:cNvSpPr/>
          <p:nvPr/>
        </p:nvSpPr>
        <p:spPr>
          <a:xfrm>
            <a:off x="5192485" y="2045680"/>
            <a:ext cx="612321" cy="1641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C5D38-DA4E-90EB-462D-F6FBB63EEB18}"/>
              </a:ext>
            </a:extLst>
          </p:cNvPr>
          <p:cNvSpPr/>
          <p:nvPr/>
        </p:nvSpPr>
        <p:spPr>
          <a:xfrm>
            <a:off x="6155870" y="2560029"/>
            <a:ext cx="612321" cy="710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366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4DE1-3B94-411A-4A85-10D648C6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67041"/>
            <a:ext cx="8327571" cy="4341189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BATCH OF 64                                                                                          sentiment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  8*768                                                     p1            positive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P2          negative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P3           conflict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P4            neutral</a:t>
            </a:r>
          </a:p>
          <a:p>
            <a:r>
              <a:rPr lang="en-US" dirty="0">
                <a:cs typeface="Calibri"/>
              </a:rPr>
              <a:t>                                    8*16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(768+16)      8           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33691-BAE5-243B-C425-D48BE94309FE}"/>
              </a:ext>
            </a:extLst>
          </p:cNvPr>
          <p:cNvSpPr txBox="1"/>
          <p:nvPr/>
        </p:nvSpPr>
        <p:spPr>
          <a:xfrm>
            <a:off x="408176" y="895869"/>
            <a:ext cx="748236" cy="71558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Calibri"/>
              </a:rPr>
              <a:t>    </a:t>
            </a:r>
          </a:p>
          <a:p>
            <a:r>
              <a:rPr lang="en-US" sz="1050" dirty="0">
                <a:cs typeface="Calibri"/>
              </a:rPr>
              <a:t>Context</a:t>
            </a:r>
          </a:p>
          <a:p>
            <a:endParaRPr lang="en-US" sz="1050" dirty="0">
              <a:cs typeface="Calibri"/>
            </a:endParaRPr>
          </a:p>
          <a:p>
            <a:r>
              <a:rPr lang="en-US" sz="1050" dirty="0">
                <a:cs typeface="Calibri"/>
              </a:rPr>
              <a:t>64 *768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76079-8DF8-4583-F18F-99FC137D33AF}"/>
              </a:ext>
            </a:extLst>
          </p:cNvPr>
          <p:cNvSpPr txBox="1"/>
          <p:nvPr/>
        </p:nvSpPr>
        <p:spPr>
          <a:xfrm>
            <a:off x="408176" y="2675683"/>
            <a:ext cx="944178" cy="87716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Calibri"/>
              </a:rPr>
              <a:t>    </a:t>
            </a:r>
          </a:p>
          <a:p>
            <a:r>
              <a:rPr lang="en-US" sz="1050" dirty="0">
                <a:cs typeface="Calibri"/>
              </a:rPr>
              <a:t>Output of text entailment</a:t>
            </a:r>
          </a:p>
          <a:p>
            <a:endParaRPr lang="en-US" sz="1050" dirty="0">
              <a:cs typeface="Calibri"/>
            </a:endParaRPr>
          </a:p>
          <a:p>
            <a:r>
              <a:rPr lang="en-US" sz="1050" dirty="0">
                <a:cs typeface="Calibri"/>
              </a:rPr>
              <a:t>64 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09179-CED8-A0CB-4D0D-57D2A543AB8E}"/>
              </a:ext>
            </a:extLst>
          </p:cNvPr>
          <p:cNvSpPr txBox="1"/>
          <p:nvPr/>
        </p:nvSpPr>
        <p:spPr>
          <a:xfrm>
            <a:off x="1583834" y="1344905"/>
            <a:ext cx="960507" cy="71558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Calibri"/>
              </a:rPr>
              <a:t>Combined</a:t>
            </a:r>
          </a:p>
          <a:p>
            <a:r>
              <a:rPr lang="en-US" sz="1050" dirty="0">
                <a:cs typeface="Calibri"/>
              </a:rPr>
              <a:t>8 context because same hypothesis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21D472-B0ED-3D4A-21FC-B84EF011BE5F}"/>
              </a:ext>
            </a:extLst>
          </p:cNvPr>
          <p:cNvCxnSpPr/>
          <p:nvPr/>
        </p:nvCxnSpPr>
        <p:spPr>
          <a:xfrm>
            <a:off x="3397293" y="2956230"/>
            <a:ext cx="31024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213DFF-6E06-FD8E-BBC7-D1AD333C421F}"/>
              </a:ext>
            </a:extLst>
          </p:cNvPr>
          <p:cNvCxnSpPr/>
          <p:nvPr/>
        </p:nvCxnSpPr>
        <p:spPr>
          <a:xfrm>
            <a:off x="3714251" y="2313413"/>
            <a:ext cx="195943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E6343B-79A4-F3C0-F1FE-13A595CE2E3E}"/>
              </a:ext>
            </a:extLst>
          </p:cNvPr>
          <p:cNvCxnSpPr/>
          <p:nvPr/>
        </p:nvCxnSpPr>
        <p:spPr>
          <a:xfrm>
            <a:off x="3372753" y="1509206"/>
            <a:ext cx="310243" cy="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0FCFC-C32D-F4CB-D916-CC50FC547AC2}"/>
              </a:ext>
            </a:extLst>
          </p:cNvPr>
          <p:cNvCxnSpPr/>
          <p:nvPr/>
        </p:nvCxnSpPr>
        <p:spPr>
          <a:xfrm>
            <a:off x="3709077" y="1512695"/>
            <a:ext cx="24494" cy="14532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64FA3-A552-A386-158B-72A2AF60D9DB}"/>
              </a:ext>
            </a:extLst>
          </p:cNvPr>
          <p:cNvSpPr/>
          <p:nvPr/>
        </p:nvSpPr>
        <p:spPr>
          <a:xfrm>
            <a:off x="4329046" y="1153008"/>
            <a:ext cx="35922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8FE3B-4F6A-D481-FE28-61AD736D3DC8}"/>
              </a:ext>
            </a:extLst>
          </p:cNvPr>
          <p:cNvSpPr/>
          <p:nvPr/>
        </p:nvSpPr>
        <p:spPr>
          <a:xfrm>
            <a:off x="5243446" y="1765329"/>
            <a:ext cx="359228" cy="1510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53012-95D2-4CDC-DB14-4473B6D9D84A}"/>
              </a:ext>
            </a:extLst>
          </p:cNvPr>
          <p:cNvSpPr/>
          <p:nvPr/>
        </p:nvSpPr>
        <p:spPr>
          <a:xfrm>
            <a:off x="6027217" y="2255185"/>
            <a:ext cx="359228" cy="693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4115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68ED-9DDE-4025-F87B-32AFCFFC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BA06-34D3-483C-77A3-5023356A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Loss = supervised loss TE + 2*supervised loss Sentiment</a:t>
            </a:r>
          </a:p>
          <a:p>
            <a:r>
              <a:rPr lang="en-US" dirty="0">
                <a:cs typeface="Calibri"/>
              </a:rPr>
              <a:t>Dataset size – </a:t>
            </a:r>
            <a:r>
              <a:rPr lang="en" sz="1200" b="1" dirty="0">
                <a:solidFill>
                  <a:schemeClr val="dk1"/>
                </a:solidFill>
                <a:latin typeface="Times New Roman"/>
                <a:cs typeface="Times New Roman"/>
              </a:rPr>
              <a:t>43,336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(context, hypotheses, entailment label, sentiment label)</a:t>
            </a:r>
          </a:p>
          <a:p>
            <a:r>
              <a:rPr lang="en-US" dirty="0">
                <a:cs typeface="Calibri"/>
              </a:rPr>
              <a:t>Bert pre- trained model </a:t>
            </a:r>
          </a:p>
          <a:p>
            <a:r>
              <a:rPr lang="en-US" dirty="0" err="1">
                <a:cs typeface="Calibri"/>
              </a:rPr>
              <a:t>Pytorch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Adam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83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376-FC48-5672-C820-60DF9966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0259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RESULT- batch = 64 </a:t>
            </a:r>
            <a:r>
              <a:rPr lang="en-US" dirty="0">
                <a:ea typeface="+mj-lt"/>
                <a:cs typeface="+mj-lt"/>
              </a:rPr>
              <a:t>Learning rate : 0.001 </a:t>
            </a:r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9441C9-E1EA-9B92-A50F-B6C59B232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86561"/>
              </p:ext>
            </p:extLst>
          </p:nvPr>
        </p:nvGraphicFramePr>
        <p:xfrm>
          <a:off x="65314" y="48985"/>
          <a:ext cx="9110905" cy="513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0">
                  <a:extLst>
                    <a:ext uri="{9D8B030D-6E8A-4147-A177-3AD203B41FA5}">
                      <a16:colId xmlns:a16="http://schemas.microsoft.com/office/drawing/2014/main" val="347645621"/>
                    </a:ext>
                  </a:extLst>
                </a:gridCol>
                <a:gridCol w="2586322">
                  <a:extLst>
                    <a:ext uri="{9D8B030D-6E8A-4147-A177-3AD203B41FA5}">
                      <a16:colId xmlns:a16="http://schemas.microsoft.com/office/drawing/2014/main" val="3158282621"/>
                    </a:ext>
                  </a:extLst>
                </a:gridCol>
                <a:gridCol w="1822181">
                  <a:extLst>
                    <a:ext uri="{9D8B030D-6E8A-4147-A177-3AD203B41FA5}">
                      <a16:colId xmlns:a16="http://schemas.microsoft.com/office/drawing/2014/main" val="3119000332"/>
                    </a:ext>
                  </a:extLst>
                </a:gridCol>
                <a:gridCol w="1822181">
                  <a:extLst>
                    <a:ext uri="{9D8B030D-6E8A-4147-A177-3AD203B41FA5}">
                      <a16:colId xmlns:a16="http://schemas.microsoft.com/office/drawing/2014/main" val="2351066790"/>
                    </a:ext>
                  </a:extLst>
                </a:gridCol>
                <a:gridCol w="1822181">
                  <a:extLst>
                    <a:ext uri="{9D8B030D-6E8A-4147-A177-3AD203B41FA5}">
                      <a16:colId xmlns:a16="http://schemas.microsoft.com/office/drawing/2014/main" val="31796462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000" dirty="0"/>
                        <a:t>Epoch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mean accuracy train 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Supervised loss Text entailment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Supervised loss sentiment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Total loss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8650338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45.386234283447266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0.5361223220825195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1.9586588740348816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2.947646903991699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3286100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49.44394302368164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0.5367182493209839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1.91043381690979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2.7182580947875977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1397542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52.78028488159184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0.5313999652862549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1.878274130821228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2.687948226928711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385284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53.13943528625494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0.5333367156982422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1.7416890621185303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2.647237491607666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9171331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53.53960084915161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0.5270551943778992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1.732597804069519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2.6543728828430176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8116625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58.382043838500977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0.5194080996513367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1.6158243417739868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2.57858840227127075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7747867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59.78057026863098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0.4962802648544312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1.5921950101852417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2.5141542434692383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5357931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60.382043838500977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0.48509880900382996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1.5057523250579834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2.3686967093435215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3893136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62.55142569541931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0.47348177313804626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1.4876478481292725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1.91447070749193003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4712156"/>
                  </a:ext>
                </a:extLst>
              </a:tr>
              <a:tr h="464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65.7813310623169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0.42858840227127075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1.458718056678772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1.7569899559020996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2423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2477-C4C9-AA93-9297-1F3D54EF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EFA9-B06D-02F7-2B05-427A5271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400" dirty="0">
                <a:latin typeface="Arial"/>
                <a:cs typeface="Arial"/>
              </a:rPr>
              <a:t>Epochs : 10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400" dirty="0">
                <a:latin typeface="Arial"/>
                <a:cs typeface="Arial"/>
              </a:rPr>
              <a:t>Training accuracy :65.702 %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400" dirty="0">
                <a:latin typeface="Arial"/>
                <a:cs typeface="Arial"/>
              </a:rPr>
              <a:t>Testing accuracy : 62.25 %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511969"/>
            <a:ext cx="7886700" cy="412075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sz="45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500" dirty="0">
                <a:ea typeface="+mn-lt"/>
                <a:cs typeface="+mn-lt"/>
                <a:hlinkClick r:id="rId2"/>
              </a:rPr>
              <a:t>"Enhanced LSTM for Natural Language Inference"</a:t>
            </a:r>
            <a:r>
              <a:rPr lang="en-US" sz="4500" dirty="0">
                <a:solidFill>
                  <a:srgbClr val="1F2328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4500" dirty="0">
              <a:solidFill>
                <a:srgbClr val="1F2328"/>
              </a:solidFill>
              <a:cs typeface="Calibri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1F2328"/>
                </a:solidFill>
                <a:cs typeface="Calibri"/>
              </a:rPr>
              <a:t>ENGLISH DATASET</a:t>
            </a:r>
          </a:p>
        </p:txBody>
      </p:sp>
    </p:spTree>
    <p:extLst>
      <p:ext uri="{BB962C8B-B14F-4D97-AF65-F5344CB8AC3E}">
        <p14:creationId xmlns:p14="http://schemas.microsoft.com/office/powerpoint/2010/main" val="36438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CA6B-BF68-144C-F68D-212E0CB6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9A8D-4100-4312-4195-969763BC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>
                <a:cs typeface="Calibri"/>
              </a:rPr>
              <a:t>Pytorch</a:t>
            </a:r>
          </a:p>
          <a:p>
            <a:r>
              <a:rPr lang="en-US" dirty="0">
                <a:cs typeface="Calibri"/>
              </a:rPr>
              <a:t>LSTM</a:t>
            </a:r>
          </a:p>
          <a:p>
            <a:r>
              <a:rPr lang="en-US" dirty="0">
                <a:cs typeface="Calibri"/>
              </a:rPr>
              <a:t>DROPOUT = 0.5 </a:t>
            </a:r>
          </a:p>
          <a:p>
            <a:r>
              <a:rPr lang="en-US" dirty="0">
                <a:cs typeface="Calibri"/>
              </a:rPr>
              <a:t>FAST TEXT</a:t>
            </a:r>
          </a:p>
          <a:p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 Attention ( similarity matrix)</a:t>
            </a:r>
          </a:p>
          <a:p>
            <a:r>
              <a:rPr lang="en-US" dirty="0">
                <a:cs typeface="Calibri"/>
              </a:rPr>
              <a:t>Sequential layer </a:t>
            </a:r>
          </a:p>
          <a:p>
            <a:r>
              <a:rPr lang="en-US" dirty="0">
                <a:ea typeface="+mn-lt"/>
                <a:cs typeface="+mn-lt"/>
              </a:rPr>
              <a:t>Seq2Seq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88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979D-D660-0FC1-03BA-08CB13D7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6" y="129172"/>
            <a:ext cx="8663077" cy="5010352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                   Word embedding           </a:t>
            </a:r>
            <a:r>
              <a:rPr lang="en-US" sz="1950" dirty="0">
                <a:cs typeface="Calibri"/>
              </a:rPr>
              <a:t>Seq 2seq</a:t>
            </a:r>
            <a:r>
              <a:rPr lang="en-US" dirty="0">
                <a:cs typeface="Calibri"/>
              </a:rPr>
              <a:t>  </a:t>
            </a:r>
            <a:r>
              <a:rPr lang="en-US" sz="1950" dirty="0">
                <a:cs typeface="Calibri"/>
              </a:rPr>
              <a:t>Encoder        Attention                     </a:t>
            </a:r>
            <a:r>
              <a:rPr lang="en-US" sz="1875" dirty="0">
                <a:cs typeface="Calibri"/>
              </a:rPr>
              <a:t>RELU</a:t>
            </a:r>
            <a:r>
              <a:rPr lang="en-US" sz="1950" dirty="0">
                <a:cs typeface="Calibri"/>
              </a:rPr>
              <a:t>        </a:t>
            </a:r>
            <a:r>
              <a:rPr lang="en-US" dirty="0">
                <a:cs typeface="Calibri"/>
              </a:rPr>
              <a:t>                        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</a:t>
            </a:r>
          </a:p>
          <a:p>
            <a:pPr marL="0" indent="0">
              <a:buNone/>
            </a:pPr>
            <a:r>
              <a:rPr lang="en-US" sz="1950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 </a:t>
            </a:r>
            <a:r>
              <a:rPr lang="en-US" sz="1350" dirty="0">
                <a:cs typeface="Calibri"/>
              </a:rPr>
              <a:t> C</a:t>
            </a:r>
            <a:r>
              <a:rPr lang="en-US" sz="1350" baseline="-25000" dirty="0">
                <a:cs typeface="Calibri"/>
              </a:rPr>
              <a:t>1</a:t>
            </a:r>
            <a:r>
              <a:rPr lang="en-US" sz="1350" dirty="0">
                <a:cs typeface="Calibri"/>
              </a:rPr>
              <a:t> = E</a:t>
            </a:r>
            <a:r>
              <a:rPr lang="en-US" sz="1350" baseline="-25000" dirty="0">
                <a:cs typeface="Calibri"/>
              </a:rPr>
              <a:t>P</a:t>
            </a:r>
            <a:r>
              <a:rPr lang="en-US" sz="1350" dirty="0">
                <a:cs typeface="Calibri"/>
              </a:rPr>
              <a:t>,    C</a:t>
            </a:r>
            <a:r>
              <a:rPr lang="en-US" sz="1350" baseline="-25000" dirty="0">
                <a:cs typeface="Calibri"/>
              </a:rPr>
              <a:t>2</a:t>
            </a:r>
            <a:r>
              <a:rPr lang="en-US" sz="1350" dirty="0">
                <a:cs typeface="Calibri"/>
              </a:rPr>
              <a:t> = P</a:t>
            </a:r>
            <a:r>
              <a:rPr lang="en-US" sz="1350" baseline="-25000" dirty="0">
                <a:cs typeface="Calibri"/>
              </a:rPr>
              <a:t>P</a:t>
            </a:r>
            <a:r>
              <a:rPr lang="en-US" sz="1350" dirty="0">
                <a:cs typeface="Calibri"/>
              </a:rPr>
              <a:t>, </a:t>
            </a:r>
            <a:endParaRPr lang="en-US" sz="1350" baseline="-25000"/>
          </a:p>
          <a:p>
            <a:pPr marL="0" indent="0">
              <a:buNone/>
            </a:pPr>
            <a:r>
              <a:rPr lang="en-US" sz="1950" dirty="0">
                <a:cs typeface="Calibri"/>
              </a:rPr>
              <a:t>                                                                                             </a:t>
            </a:r>
            <a:r>
              <a:rPr lang="en-US" sz="2400" dirty="0">
                <a:cs typeface="Calibri"/>
              </a:rPr>
              <a:t>E</a:t>
            </a:r>
            <a:r>
              <a:rPr lang="en-US" sz="2400" baseline="-25000" dirty="0">
                <a:cs typeface="Calibri"/>
              </a:rPr>
              <a:t>P  </a:t>
            </a:r>
            <a:r>
              <a:rPr lang="en-US" sz="2400" baseline="30000" dirty="0">
                <a:cs typeface="Calibri"/>
              </a:rPr>
              <a:t>               similarity                               </a:t>
            </a:r>
            <a:r>
              <a:rPr lang="en-US" sz="1800" baseline="30000" dirty="0">
                <a:cs typeface="Calibri"/>
              </a:rPr>
              <a:t> C</a:t>
            </a:r>
            <a:r>
              <a:rPr lang="en-US" sz="1800" baseline="-25000" dirty="0">
                <a:cs typeface="Calibri"/>
              </a:rPr>
              <a:t>3</a:t>
            </a:r>
            <a:r>
              <a:rPr lang="en-US" sz="1800" baseline="30000" dirty="0">
                <a:cs typeface="Calibri"/>
              </a:rPr>
              <a:t>= E</a:t>
            </a:r>
            <a:r>
              <a:rPr lang="en-US" sz="1800" baseline="-25000" dirty="0">
                <a:cs typeface="Calibri"/>
              </a:rPr>
              <a:t>P</a:t>
            </a:r>
            <a:r>
              <a:rPr lang="en-US" sz="1800" baseline="30000" dirty="0">
                <a:cs typeface="Calibri"/>
              </a:rPr>
              <a:t>-W</a:t>
            </a:r>
            <a:r>
              <a:rPr lang="en-US" sz="1800" baseline="-25000" dirty="0">
                <a:cs typeface="Calibri"/>
              </a:rPr>
              <a:t>P</a:t>
            </a:r>
            <a:r>
              <a:rPr lang="en-US" sz="1800" baseline="30000" dirty="0">
                <a:cs typeface="Calibri"/>
              </a:rPr>
              <a:t>,     C</a:t>
            </a:r>
            <a:r>
              <a:rPr lang="en-US" sz="1800" baseline="-25000" dirty="0">
                <a:cs typeface="Calibri"/>
              </a:rPr>
              <a:t>4</a:t>
            </a:r>
            <a:r>
              <a:rPr lang="en-US" sz="1800" baseline="30000" dirty="0">
                <a:cs typeface="Calibri"/>
              </a:rPr>
              <a:t>= E</a:t>
            </a:r>
            <a:r>
              <a:rPr lang="en-US" sz="1800" baseline="-25000" dirty="0">
                <a:cs typeface="Calibri"/>
              </a:rPr>
              <a:t>P</a:t>
            </a:r>
            <a:r>
              <a:rPr lang="en-US" sz="1800" baseline="30000" dirty="0">
                <a:cs typeface="Calibri"/>
              </a:rPr>
              <a:t>*W</a:t>
            </a:r>
            <a:r>
              <a:rPr lang="en-US" sz="1800" baseline="-25000" dirty="0">
                <a:cs typeface="Calibri"/>
              </a:rPr>
              <a:t>P </a:t>
            </a:r>
            <a:r>
              <a:rPr lang="en-US" sz="1800" baseline="30000" dirty="0">
                <a:cs typeface="Calibri"/>
              </a:rPr>
              <a:t>   </a:t>
            </a:r>
            <a:r>
              <a:rPr lang="en-US" sz="1500" baseline="30000" dirty="0">
                <a:cs typeface="Calibri"/>
              </a:rPr>
              <a:t>     </a:t>
            </a:r>
            <a:r>
              <a:rPr lang="en-US" sz="2400" baseline="30000" dirty="0">
                <a:cs typeface="Calibri"/>
              </a:rPr>
              <a:t>   </a:t>
            </a:r>
          </a:p>
          <a:p>
            <a:pPr marL="0" indent="0">
              <a:buNone/>
            </a:pPr>
            <a:r>
              <a:rPr lang="en-US" sz="1950" dirty="0">
                <a:cs typeface="Calibri"/>
              </a:rPr>
              <a:t>                                                           LSTM                                         matrix                                                                  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</a:t>
            </a:r>
            <a:r>
              <a:rPr lang="en-US" sz="1350" b="1" dirty="0">
                <a:cs typeface="Calibri"/>
              </a:rPr>
              <a:t>300                                                                                                                              </a:t>
            </a:r>
            <a:endParaRPr lang="en-US" sz="1350" b="1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</a:t>
            </a:r>
            <a:r>
              <a:rPr lang="en-US" sz="1350" b="1" dirty="0">
                <a:cs typeface="Calibri"/>
              </a:rPr>
              <a:t>300                                 S = E</a:t>
            </a:r>
            <a:r>
              <a:rPr lang="en-US" sz="1350" b="1" baseline="-25000" dirty="0">
                <a:cs typeface="Calibri"/>
              </a:rPr>
              <a:t>P</a:t>
            </a:r>
            <a:r>
              <a:rPr lang="en-US" sz="1350" b="1" dirty="0">
                <a:cs typeface="Calibri"/>
              </a:rPr>
              <a:t> * (E</a:t>
            </a:r>
            <a:r>
              <a:rPr lang="en-US" sz="1350" b="1" baseline="-25000" dirty="0">
                <a:cs typeface="Calibri"/>
              </a:rPr>
              <a:t>H</a:t>
            </a:r>
            <a:r>
              <a:rPr lang="en-US" sz="1350" b="1" dirty="0">
                <a:cs typeface="Calibri"/>
              </a:rPr>
              <a:t>)</a:t>
            </a:r>
            <a:r>
              <a:rPr lang="en-US" sz="1350" b="1" baseline="30000" dirty="0">
                <a:cs typeface="Calibri"/>
              </a:rPr>
              <a:t>T                                                              1 LAYER </a:t>
            </a:r>
            <a:endParaRPr lang="en-US" b="1" baseline="30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Premise                                               Hidden layer          </a:t>
            </a:r>
            <a:r>
              <a:rPr lang="en-US" sz="1350" dirty="0">
                <a:cs typeface="Calibri"/>
              </a:rPr>
              <a:t>(1*300 , 300*1)                              Sequential </a:t>
            </a:r>
          </a:p>
          <a:p>
            <a:pPr marL="342900" indent="-342900"/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</a:t>
            </a:r>
            <a:r>
              <a:rPr lang="en-US" sz="1350" b="1" dirty="0">
                <a:cs typeface="Calibri"/>
              </a:rPr>
              <a:t>W</a:t>
            </a:r>
            <a:r>
              <a:rPr lang="en-US" sz="1350" b="1" baseline="-25000" dirty="0">
                <a:cs typeface="Calibri"/>
              </a:rPr>
              <a:t>H</a:t>
            </a:r>
            <a:r>
              <a:rPr lang="en-US" sz="1350" b="1" dirty="0">
                <a:cs typeface="Calibri"/>
              </a:rPr>
              <a:t> = S * P</a:t>
            </a:r>
            <a:r>
              <a:rPr lang="en-US" sz="1350" b="1" baseline="-25000" dirty="0">
                <a:cs typeface="Calibri"/>
              </a:rPr>
              <a:t>P</a:t>
            </a:r>
            <a:r>
              <a:rPr lang="en-US" sz="1350" b="1" dirty="0">
                <a:cs typeface="Calibri"/>
              </a:rPr>
              <a:t>   </a:t>
            </a:r>
            <a:r>
              <a:rPr lang="en-US" dirty="0">
                <a:cs typeface="Calibri"/>
              </a:rPr>
              <a:t>                      ( </a:t>
            </a:r>
            <a:r>
              <a:rPr lang="en-US" sz="1800" dirty="0">
                <a:cs typeface="Calibri"/>
              </a:rPr>
              <a:t>4*300)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</a:t>
            </a:r>
            <a:r>
              <a:rPr lang="en-US" sz="1350" b="1" dirty="0">
                <a:cs typeface="Calibri"/>
              </a:rPr>
              <a:t>W</a:t>
            </a:r>
            <a:r>
              <a:rPr lang="en-US" sz="1350" b="1" baseline="-25000" dirty="0">
                <a:cs typeface="Calibri"/>
              </a:rPr>
              <a:t>P</a:t>
            </a:r>
            <a:r>
              <a:rPr lang="en-US" sz="1350" b="1" dirty="0">
                <a:cs typeface="Calibri"/>
              </a:rPr>
              <a:t> = P</a:t>
            </a:r>
            <a:r>
              <a:rPr lang="en-US" sz="1350" b="1" baseline="-25000" dirty="0">
                <a:cs typeface="Calibri"/>
              </a:rPr>
              <a:t>H </a:t>
            </a:r>
            <a:r>
              <a:rPr lang="en-US" sz="1350" b="1" dirty="0">
                <a:cs typeface="Calibri"/>
              </a:rPr>
              <a:t>* 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 LSTM                                   </a:t>
            </a:r>
            <a:r>
              <a:rPr lang="en-US" sz="1350" dirty="0">
                <a:cs typeface="Calibri"/>
              </a:rPr>
              <a:t>Weight vector                                     C1 = E</a:t>
            </a:r>
            <a:r>
              <a:rPr lang="en-US" sz="1350" baseline="-25000" dirty="0">
                <a:cs typeface="Calibri"/>
              </a:rPr>
              <a:t>H</a:t>
            </a:r>
            <a:r>
              <a:rPr lang="en-US" sz="1350" dirty="0">
                <a:cs typeface="Calibri"/>
              </a:rPr>
              <a:t>,     C2 = P</a:t>
            </a:r>
            <a:r>
              <a:rPr lang="en-US" sz="1350" baseline="-25000" dirty="0">
                <a:cs typeface="Calibri"/>
              </a:rPr>
              <a:t>H</a:t>
            </a:r>
            <a:r>
              <a:rPr lang="en-US" sz="1350" dirty="0"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E</a:t>
            </a:r>
            <a:r>
              <a:rPr lang="en-US" baseline="-25000" dirty="0">
                <a:cs typeface="Calibri"/>
              </a:rPr>
              <a:t>H                                            </a:t>
            </a:r>
            <a:r>
              <a:rPr lang="en-US" sz="1500" baseline="-25000" dirty="0">
                <a:cs typeface="Calibri"/>
              </a:rPr>
              <a:t>                                             </a:t>
            </a:r>
            <a:r>
              <a:rPr lang="en-US" sz="1800" baseline="30000" dirty="0">
                <a:cs typeface="Calibri"/>
              </a:rPr>
              <a:t>C3= E</a:t>
            </a:r>
            <a:r>
              <a:rPr lang="en-US" sz="1800" baseline="-25000" dirty="0">
                <a:cs typeface="Calibri"/>
              </a:rPr>
              <a:t>H</a:t>
            </a:r>
            <a:r>
              <a:rPr lang="en-US" sz="1800" baseline="30000" dirty="0">
                <a:cs typeface="Calibri"/>
              </a:rPr>
              <a:t>- W</a:t>
            </a:r>
            <a:r>
              <a:rPr lang="en-US" sz="1800" baseline="-25000" dirty="0">
                <a:cs typeface="Calibri"/>
              </a:rPr>
              <a:t>H</a:t>
            </a:r>
            <a:r>
              <a:rPr lang="en-US" sz="1800" baseline="30000" dirty="0">
                <a:cs typeface="Calibri"/>
              </a:rPr>
              <a:t>,     C4= E</a:t>
            </a:r>
            <a:r>
              <a:rPr lang="en-US" sz="1800" baseline="-25000" dirty="0">
                <a:cs typeface="Calibri"/>
              </a:rPr>
              <a:t>H</a:t>
            </a:r>
            <a:r>
              <a:rPr lang="en-US" sz="1800" baseline="30000" dirty="0">
                <a:cs typeface="Calibri"/>
              </a:rPr>
              <a:t>*W</a:t>
            </a:r>
            <a:r>
              <a:rPr lang="en-US" sz="1800" baseline="-25000" dirty="0">
                <a:cs typeface="Calibri"/>
              </a:rPr>
              <a:t>H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     hypothesis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P</a:t>
            </a:r>
            <a:r>
              <a:rPr lang="en-US" baseline="-25000" dirty="0">
                <a:cs typeface="Calibri"/>
              </a:rPr>
              <a:t>P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P</a:t>
            </a:r>
            <a:r>
              <a:rPr lang="en-US" baseline="-25000" dirty="0">
                <a:cs typeface="Calibri"/>
              </a:rPr>
              <a:t>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[ 1,1,1,0,0,0]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F534AF5-405D-2359-C453-9E18697337D5}"/>
              </a:ext>
            </a:extLst>
          </p:cNvPr>
          <p:cNvSpPr/>
          <p:nvPr/>
        </p:nvSpPr>
        <p:spPr>
          <a:xfrm>
            <a:off x="705630" y="891834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81E0B57-CE06-F410-F088-44E4F1E3B420}"/>
              </a:ext>
            </a:extLst>
          </p:cNvPr>
          <p:cNvSpPr/>
          <p:nvPr/>
        </p:nvSpPr>
        <p:spPr>
          <a:xfrm>
            <a:off x="705629" y="514428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08B458C-8D94-9045-0B81-3CC6AD9CD472}"/>
              </a:ext>
            </a:extLst>
          </p:cNvPr>
          <p:cNvSpPr/>
          <p:nvPr/>
        </p:nvSpPr>
        <p:spPr>
          <a:xfrm>
            <a:off x="705630" y="1258457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5152A2A-0EB6-02B3-36A1-6D5DA8187BCD}"/>
              </a:ext>
            </a:extLst>
          </p:cNvPr>
          <p:cNvSpPr/>
          <p:nvPr/>
        </p:nvSpPr>
        <p:spPr>
          <a:xfrm>
            <a:off x="705629" y="1581947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A396931-C48E-414F-9225-114C0FC90344}"/>
              </a:ext>
            </a:extLst>
          </p:cNvPr>
          <p:cNvSpPr/>
          <p:nvPr/>
        </p:nvSpPr>
        <p:spPr>
          <a:xfrm>
            <a:off x="640932" y="2865126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8A233B-8722-3EE7-8D75-FFDEA9A2707A}"/>
              </a:ext>
            </a:extLst>
          </p:cNvPr>
          <p:cNvSpPr/>
          <p:nvPr/>
        </p:nvSpPr>
        <p:spPr>
          <a:xfrm>
            <a:off x="640931" y="2498503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7EC6F6A-B26A-A6EB-A953-D10B2F48E383}"/>
              </a:ext>
            </a:extLst>
          </p:cNvPr>
          <p:cNvSpPr/>
          <p:nvPr/>
        </p:nvSpPr>
        <p:spPr>
          <a:xfrm>
            <a:off x="640932" y="3533673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86690F-4F29-4FAD-9AD3-D2C72D0E58BF}"/>
              </a:ext>
            </a:extLst>
          </p:cNvPr>
          <p:cNvSpPr/>
          <p:nvPr/>
        </p:nvSpPr>
        <p:spPr>
          <a:xfrm>
            <a:off x="640932" y="3177834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1A62ACB-C42A-F0CD-C569-FE9ADCC6BAE1}"/>
              </a:ext>
            </a:extLst>
          </p:cNvPr>
          <p:cNvSpPr/>
          <p:nvPr/>
        </p:nvSpPr>
        <p:spPr>
          <a:xfrm>
            <a:off x="3660176" y="331117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D1F6BCC-ABAC-805A-B983-3E20FAAAE7D6}"/>
              </a:ext>
            </a:extLst>
          </p:cNvPr>
          <p:cNvSpPr/>
          <p:nvPr/>
        </p:nvSpPr>
        <p:spPr>
          <a:xfrm>
            <a:off x="3660176" y="2369107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66E8403-ED69-71C4-4677-88F526D1F1FB}"/>
              </a:ext>
            </a:extLst>
          </p:cNvPr>
          <p:cNvSpPr/>
          <p:nvPr/>
        </p:nvSpPr>
        <p:spPr>
          <a:xfrm>
            <a:off x="3660176" y="1528031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2F56A9C-4B69-534C-AFC4-F207DCF9E52C}"/>
              </a:ext>
            </a:extLst>
          </p:cNvPr>
          <p:cNvSpPr/>
          <p:nvPr/>
        </p:nvSpPr>
        <p:spPr>
          <a:xfrm>
            <a:off x="3660175" y="1139842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B9D318F-5742-D68E-A8D6-437437C8FBA3}"/>
              </a:ext>
            </a:extLst>
          </p:cNvPr>
          <p:cNvSpPr/>
          <p:nvPr/>
        </p:nvSpPr>
        <p:spPr>
          <a:xfrm>
            <a:off x="3660175" y="697740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3902FC4-61B5-9153-73E9-B4A1A0262FD8}"/>
              </a:ext>
            </a:extLst>
          </p:cNvPr>
          <p:cNvSpPr/>
          <p:nvPr/>
        </p:nvSpPr>
        <p:spPr>
          <a:xfrm>
            <a:off x="3671576" y="3123918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25B95A5-E71E-0E78-14F4-1141E1610DFB}"/>
              </a:ext>
            </a:extLst>
          </p:cNvPr>
          <p:cNvSpPr/>
          <p:nvPr/>
        </p:nvSpPr>
        <p:spPr>
          <a:xfrm>
            <a:off x="3671575" y="3609154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3058AAC-3883-C6DC-61A0-AA88B77AB916}"/>
              </a:ext>
            </a:extLst>
          </p:cNvPr>
          <p:cNvSpPr/>
          <p:nvPr/>
        </p:nvSpPr>
        <p:spPr>
          <a:xfrm>
            <a:off x="3660176" y="2757296"/>
            <a:ext cx="345056" cy="25879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54B51B-AD81-1690-0A67-636F7DB700FE}"/>
              </a:ext>
            </a:extLst>
          </p:cNvPr>
          <p:cNvSpPr txBox="1"/>
          <p:nvPr/>
        </p:nvSpPr>
        <p:spPr>
          <a:xfrm>
            <a:off x="1251390" y="961736"/>
            <a:ext cx="1187972" cy="530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cs typeface="Calibri"/>
              </a:rPr>
              <a:t> </a:t>
            </a:r>
            <a:r>
              <a:rPr lang="en-US" sz="1500" dirty="0">
                <a:cs typeface="Calibri"/>
              </a:rPr>
              <a:t>Fast Text embedding</a:t>
            </a:r>
            <a:endParaRPr 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0A7DB1-0D5B-8469-4BE9-71BDF2DC4371}"/>
              </a:ext>
            </a:extLst>
          </p:cNvPr>
          <p:cNvSpPr txBox="1"/>
          <p:nvPr/>
        </p:nvSpPr>
        <p:spPr>
          <a:xfrm>
            <a:off x="1259245" y="2652359"/>
            <a:ext cx="1155623" cy="530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cs typeface="Calibri"/>
              </a:rPr>
              <a:t> </a:t>
            </a:r>
            <a:r>
              <a:rPr lang="en-US" sz="1500" dirty="0">
                <a:cs typeface="Calibri"/>
              </a:rPr>
              <a:t>Fast Text embedding</a:t>
            </a:r>
            <a:endParaRPr lang="en-US" sz="1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291DE0-F3D1-D3F8-9FB9-DC019BFB754A}"/>
              </a:ext>
            </a:extLst>
          </p:cNvPr>
          <p:cNvSpPr/>
          <p:nvPr/>
        </p:nvSpPr>
        <p:spPr>
          <a:xfrm>
            <a:off x="2533222" y="4084134"/>
            <a:ext cx="668546" cy="7763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cs typeface="Calibri"/>
              </a:rPr>
              <a:t>Get mask padded 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9290CC-BCC3-1CC5-75C2-B4F870C1962C}"/>
              </a:ext>
            </a:extLst>
          </p:cNvPr>
          <p:cNvCxnSpPr/>
          <p:nvPr/>
        </p:nvCxnSpPr>
        <p:spPr>
          <a:xfrm>
            <a:off x="1198398" y="1732157"/>
            <a:ext cx="1020074" cy="25620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F5FD4F-4574-BE3F-8F74-EB50DE59846F}"/>
              </a:ext>
            </a:extLst>
          </p:cNvPr>
          <p:cNvCxnSpPr>
            <a:cxnSpLocks/>
          </p:cNvCxnSpPr>
          <p:nvPr/>
        </p:nvCxnSpPr>
        <p:spPr>
          <a:xfrm>
            <a:off x="1252313" y="3532920"/>
            <a:ext cx="901460" cy="7504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B042C1-9F0D-4F7B-59F9-B02745CB899A}"/>
              </a:ext>
            </a:extLst>
          </p:cNvPr>
          <p:cNvCxnSpPr/>
          <p:nvPr/>
        </p:nvCxnSpPr>
        <p:spPr>
          <a:xfrm>
            <a:off x="2494054" y="1297294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B042C1-9F0D-4F7B-59F9-B02745CB899A}"/>
              </a:ext>
            </a:extLst>
          </p:cNvPr>
          <p:cNvCxnSpPr/>
          <p:nvPr/>
        </p:nvCxnSpPr>
        <p:spPr>
          <a:xfrm>
            <a:off x="3319668" y="2906679"/>
            <a:ext cx="163132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B042C1-9F0D-4F7B-59F9-B02745CB899A}"/>
              </a:ext>
            </a:extLst>
          </p:cNvPr>
          <p:cNvCxnSpPr/>
          <p:nvPr/>
        </p:nvCxnSpPr>
        <p:spPr>
          <a:xfrm>
            <a:off x="3255373" y="1299335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3F54B9-6452-BC51-CB21-2032B2563A64}"/>
              </a:ext>
            </a:extLst>
          </p:cNvPr>
          <p:cNvCxnSpPr>
            <a:cxnSpLocks/>
          </p:cNvCxnSpPr>
          <p:nvPr/>
        </p:nvCxnSpPr>
        <p:spPr>
          <a:xfrm>
            <a:off x="2447109" y="2907699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3391F1-FC94-BA1F-E040-13334B16BB42}"/>
              </a:ext>
            </a:extLst>
          </p:cNvPr>
          <p:cNvCxnSpPr/>
          <p:nvPr/>
        </p:nvCxnSpPr>
        <p:spPr>
          <a:xfrm flipV="1">
            <a:off x="4395621" y="1327853"/>
            <a:ext cx="187318" cy="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3391F1-FC94-BA1F-E040-13334B16BB42}"/>
              </a:ext>
            </a:extLst>
          </p:cNvPr>
          <p:cNvCxnSpPr/>
          <p:nvPr/>
        </p:nvCxnSpPr>
        <p:spPr>
          <a:xfrm flipV="1">
            <a:off x="4396641" y="3133180"/>
            <a:ext cx="187318" cy="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6D1CB9-B3C4-99CE-8716-B00FEA29E4BF}"/>
              </a:ext>
            </a:extLst>
          </p:cNvPr>
          <p:cNvCxnSpPr>
            <a:cxnSpLocks/>
          </p:cNvCxnSpPr>
          <p:nvPr/>
        </p:nvCxnSpPr>
        <p:spPr>
          <a:xfrm>
            <a:off x="6096544" y="1389141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B7E149-4965-C593-F861-F55999296A2F}"/>
              </a:ext>
            </a:extLst>
          </p:cNvPr>
          <p:cNvCxnSpPr>
            <a:cxnSpLocks/>
          </p:cNvCxnSpPr>
          <p:nvPr/>
        </p:nvCxnSpPr>
        <p:spPr>
          <a:xfrm>
            <a:off x="6096544" y="1389141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7E149-4965-C593-F861-F55999296A2F}"/>
              </a:ext>
            </a:extLst>
          </p:cNvPr>
          <p:cNvCxnSpPr>
            <a:cxnSpLocks/>
          </p:cNvCxnSpPr>
          <p:nvPr/>
        </p:nvCxnSpPr>
        <p:spPr>
          <a:xfrm>
            <a:off x="5999593" y="3292440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B7E149-4965-C593-F861-F55999296A2F}"/>
              </a:ext>
            </a:extLst>
          </p:cNvPr>
          <p:cNvCxnSpPr>
            <a:cxnSpLocks/>
          </p:cNvCxnSpPr>
          <p:nvPr/>
        </p:nvCxnSpPr>
        <p:spPr>
          <a:xfrm>
            <a:off x="8115163" y="1391182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B7E149-4965-C593-F861-F55999296A2F}"/>
              </a:ext>
            </a:extLst>
          </p:cNvPr>
          <p:cNvCxnSpPr>
            <a:cxnSpLocks/>
          </p:cNvCxnSpPr>
          <p:nvPr/>
        </p:nvCxnSpPr>
        <p:spPr>
          <a:xfrm>
            <a:off x="8303962" y="3269988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3B-AB53-6D7F-DA14-350BFE31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26219"/>
            <a:ext cx="8564336" cy="474123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       Seq2seq                                                             linear sequential                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1                                                                       </a:t>
            </a:r>
            <a:r>
              <a:rPr lang="en-US" sz="1500" baseline="-25000" dirty="0">
                <a:cs typeface="Calibri"/>
              </a:rPr>
              <a:t>C</a:t>
            </a:r>
            <a:r>
              <a:rPr lang="en-US" sz="1500" baseline="30000" dirty="0">
                <a:cs typeface="Calibri"/>
              </a:rPr>
              <a:t>1</a:t>
            </a:r>
            <a:r>
              <a:rPr lang="en-US" sz="1500" baseline="-25000" dirty="0">
                <a:cs typeface="Calibri"/>
              </a:rPr>
              <a:t> =  </a:t>
            </a:r>
            <a:r>
              <a:rPr lang="en-US" sz="1500" u="sng" dirty="0">
                <a:cs typeface="Calibri"/>
              </a:rPr>
              <a:t>Σ p* P</a:t>
            </a:r>
            <a:r>
              <a:rPr lang="en-US" sz="1500" baseline="-25000" dirty="0">
                <a:cs typeface="Calibri"/>
              </a:rPr>
              <a:t>P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2                                                                               </a:t>
            </a:r>
            <a:r>
              <a:rPr lang="en-US" sz="1500" dirty="0">
                <a:cs typeface="Calibri"/>
              </a:rPr>
              <a:t>Σ P</a:t>
            </a:r>
            <a:r>
              <a:rPr lang="en-US" sz="1500" baseline="-25000" dirty="0">
                <a:cs typeface="Calibri"/>
              </a:rPr>
              <a:t>P</a:t>
            </a:r>
            <a:endParaRPr lang="en-US" sz="1500" dirty="0">
              <a:cs typeface="Calibri"/>
            </a:endParaRP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3                                                            </a:t>
            </a:r>
            <a:r>
              <a:rPr lang="en-US" baseline="-25000" dirty="0">
                <a:solidFill>
                  <a:srgbClr val="FF0000"/>
                </a:solidFill>
                <a:cs typeface="Calibri"/>
              </a:rPr>
              <a:t>p  </a:t>
            </a:r>
            <a:r>
              <a:rPr lang="en-US" baseline="-25000" dirty="0">
                <a:cs typeface="Calibri"/>
              </a:rPr>
              <a:t>       </a:t>
            </a:r>
            <a:r>
              <a:rPr lang="en-US" sz="1800" baseline="-25000" dirty="0">
                <a:cs typeface="Calibri"/>
              </a:rPr>
              <a:t>C</a:t>
            </a:r>
            <a:r>
              <a:rPr lang="en-US" sz="1800" baseline="30000" dirty="0">
                <a:cs typeface="Calibri"/>
              </a:rPr>
              <a:t>2 </a:t>
            </a:r>
            <a:r>
              <a:rPr lang="en-US" sz="1800" baseline="-25000" dirty="0">
                <a:cs typeface="Calibri"/>
              </a:rPr>
              <a:t>= p * Pp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4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</a:t>
            </a:r>
            <a:r>
              <a:rPr lang="en-US" sz="1350" dirty="0">
                <a:cs typeface="Calibri"/>
              </a:rPr>
              <a:t>Hidden layer              Hidden layer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 </a:t>
            </a:r>
            <a:r>
              <a:rPr lang="en-US" sz="1350" dirty="0">
                <a:cs typeface="Calibri"/>
              </a:rPr>
              <a:t> 300  </a:t>
            </a:r>
            <a:r>
              <a:rPr lang="en-US" dirty="0">
                <a:cs typeface="Calibri"/>
              </a:rPr>
              <a:t>                  </a:t>
            </a:r>
            <a:r>
              <a:rPr lang="en-US" sz="1350" dirty="0">
                <a:cs typeface="Calibri"/>
              </a:rPr>
              <a:t>300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1                                                                   </a:t>
            </a:r>
            <a:r>
              <a:rPr lang="en-US" sz="1500" baseline="-25000" dirty="0">
                <a:cs typeface="Calibri"/>
              </a:rPr>
              <a:t>    </a:t>
            </a:r>
            <a:r>
              <a:rPr lang="en-US" sz="1800" baseline="-25000" dirty="0">
                <a:cs typeface="Calibri"/>
              </a:rPr>
              <a:t>C</a:t>
            </a:r>
            <a:r>
              <a:rPr lang="en-US" sz="1800" baseline="30000" dirty="0">
                <a:cs typeface="Calibri"/>
              </a:rPr>
              <a:t>3</a:t>
            </a:r>
            <a:r>
              <a:rPr lang="en-US" sz="1800" baseline="-25000" dirty="0">
                <a:cs typeface="Calibri"/>
              </a:rPr>
              <a:t> </a:t>
            </a:r>
            <a:r>
              <a:rPr lang="en-US" sz="1500" baseline="-25000" dirty="0">
                <a:cs typeface="Calibri"/>
              </a:rPr>
              <a:t>= </a:t>
            </a:r>
            <a:r>
              <a:rPr lang="en-US" sz="1500" u="sng" dirty="0">
                <a:cs typeface="Calibri"/>
              </a:rPr>
              <a:t>Σ h * P</a:t>
            </a:r>
            <a:r>
              <a:rPr lang="en-US" sz="1500" baseline="-25000" dirty="0">
                <a:cs typeface="Calibri"/>
              </a:rPr>
              <a:t>H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2                                                                             </a:t>
            </a:r>
            <a:r>
              <a:rPr lang="en-US" sz="1500" baseline="-25000" dirty="0">
                <a:cs typeface="Calibri"/>
              </a:rPr>
              <a:t>   </a:t>
            </a:r>
            <a:r>
              <a:rPr lang="en-US" sz="1500" dirty="0">
                <a:cs typeface="Calibri"/>
              </a:rPr>
              <a:t>Σ P</a:t>
            </a:r>
            <a:r>
              <a:rPr lang="en-US" sz="1500" baseline="-25000" dirty="0">
                <a:cs typeface="Calibri"/>
              </a:rPr>
              <a:t>H                                          hidden layer                                hidden layer                    hidden layer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baseline="-25000" dirty="0">
                <a:cs typeface="Calibri"/>
              </a:rPr>
              <a:t>3                                                          </a:t>
            </a:r>
            <a:r>
              <a:rPr lang="en-US" baseline="-25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b="1" baseline="-25000" dirty="0">
                <a:solidFill>
                  <a:srgbClr val="000000"/>
                </a:solidFill>
                <a:cs typeface="Calibri"/>
              </a:rPr>
              <a:t>h         </a:t>
            </a:r>
            <a:r>
              <a:rPr lang="en-US" baseline="-25000" dirty="0">
                <a:solidFill>
                  <a:srgbClr val="000000"/>
                </a:solidFill>
                <a:cs typeface="Calibri"/>
              </a:rPr>
              <a:t>C</a:t>
            </a:r>
            <a:r>
              <a:rPr lang="en-US" baseline="30000" dirty="0">
                <a:solidFill>
                  <a:srgbClr val="000000"/>
                </a:solidFill>
                <a:cs typeface="Calibri"/>
              </a:rPr>
              <a:t>4</a:t>
            </a:r>
            <a:r>
              <a:rPr lang="en-US" baseline="-25000" dirty="0">
                <a:solidFill>
                  <a:srgbClr val="000000"/>
                </a:solidFill>
                <a:cs typeface="Calibri"/>
              </a:rPr>
              <a:t> = h * PH                                4*300                              300                    3 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rgbClr val="000000"/>
                </a:solidFill>
                <a:cs typeface="Calibri"/>
              </a:rPr>
              <a:t>4</a:t>
            </a:r>
            <a:endParaRPr lang="en-US"/>
          </a:p>
          <a:p>
            <a:pPr marL="0" indent="0">
              <a:buNone/>
            </a:pPr>
            <a:r>
              <a:rPr lang="en-US" baseline="-25000" dirty="0">
                <a:cs typeface="Calibri"/>
              </a:rPr>
              <a:t>             Hidden layer                    Hidden layer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1BAFF5-E1D0-DB5F-2961-651C2EB294F7}"/>
              </a:ext>
            </a:extLst>
          </p:cNvPr>
          <p:cNvCxnSpPr/>
          <p:nvPr/>
        </p:nvCxnSpPr>
        <p:spPr>
          <a:xfrm>
            <a:off x="993866" y="1503442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88E48-0A8E-B892-ADC5-0A8809B2F37A}"/>
              </a:ext>
            </a:extLst>
          </p:cNvPr>
          <p:cNvCxnSpPr/>
          <p:nvPr/>
        </p:nvCxnSpPr>
        <p:spPr>
          <a:xfrm>
            <a:off x="1116331" y="3642485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35C82D-6988-4057-94AB-BFEA9A007D32}"/>
              </a:ext>
            </a:extLst>
          </p:cNvPr>
          <p:cNvCxnSpPr>
            <a:cxnSpLocks/>
          </p:cNvCxnSpPr>
          <p:nvPr/>
        </p:nvCxnSpPr>
        <p:spPr>
          <a:xfrm>
            <a:off x="1924594" y="1503442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B064D2-AEEC-7C0B-C084-350B37FF1753}"/>
              </a:ext>
            </a:extLst>
          </p:cNvPr>
          <p:cNvCxnSpPr>
            <a:cxnSpLocks/>
          </p:cNvCxnSpPr>
          <p:nvPr/>
        </p:nvCxnSpPr>
        <p:spPr>
          <a:xfrm>
            <a:off x="2112373" y="3683306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42A30-C2A3-8C91-F5DD-45E308584519}"/>
              </a:ext>
            </a:extLst>
          </p:cNvPr>
          <p:cNvCxnSpPr>
            <a:cxnSpLocks/>
          </p:cNvCxnSpPr>
          <p:nvPr/>
        </p:nvCxnSpPr>
        <p:spPr>
          <a:xfrm>
            <a:off x="3222716" y="1544263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5FDE9-EB5F-EC5F-7374-3890FFBD9908}"/>
              </a:ext>
            </a:extLst>
          </p:cNvPr>
          <p:cNvCxnSpPr>
            <a:cxnSpLocks/>
          </p:cNvCxnSpPr>
          <p:nvPr/>
        </p:nvCxnSpPr>
        <p:spPr>
          <a:xfrm>
            <a:off x="3222716" y="3601663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D1BD35-C5B9-2860-375B-BAA8B2C8F6A3}"/>
              </a:ext>
            </a:extLst>
          </p:cNvPr>
          <p:cNvSpPr/>
          <p:nvPr/>
        </p:nvSpPr>
        <p:spPr>
          <a:xfrm>
            <a:off x="1334279" y="612400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AC65C75-7466-1531-5C26-3D7593F2D682}"/>
              </a:ext>
            </a:extLst>
          </p:cNvPr>
          <p:cNvSpPr/>
          <p:nvPr/>
        </p:nvSpPr>
        <p:spPr>
          <a:xfrm>
            <a:off x="2665057" y="1886028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CF52596-C27D-2E14-BB5B-295A29FE3107}"/>
              </a:ext>
            </a:extLst>
          </p:cNvPr>
          <p:cNvSpPr/>
          <p:nvPr/>
        </p:nvSpPr>
        <p:spPr>
          <a:xfrm>
            <a:off x="2665057" y="1453321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6C4E882-6294-5302-A0EF-578690CF1E75}"/>
              </a:ext>
            </a:extLst>
          </p:cNvPr>
          <p:cNvSpPr/>
          <p:nvPr/>
        </p:nvSpPr>
        <p:spPr>
          <a:xfrm>
            <a:off x="2665057" y="1085928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701E0B2-3C1B-D62A-557A-F2A9DAC76A3F}"/>
              </a:ext>
            </a:extLst>
          </p:cNvPr>
          <p:cNvSpPr/>
          <p:nvPr/>
        </p:nvSpPr>
        <p:spPr>
          <a:xfrm>
            <a:off x="2665057" y="645057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AF72D8F-B9B8-8A1A-A8C1-C55052021B53}"/>
              </a:ext>
            </a:extLst>
          </p:cNvPr>
          <p:cNvSpPr/>
          <p:nvPr/>
        </p:nvSpPr>
        <p:spPr>
          <a:xfrm>
            <a:off x="1334279" y="1779893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2F12337F-E4AB-C85A-9207-1EDDD82211DB}"/>
              </a:ext>
            </a:extLst>
          </p:cNvPr>
          <p:cNvSpPr/>
          <p:nvPr/>
        </p:nvSpPr>
        <p:spPr>
          <a:xfrm>
            <a:off x="1334279" y="1412500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A8B23E0-C7F0-8E37-35F1-514889FBA0E3}"/>
              </a:ext>
            </a:extLst>
          </p:cNvPr>
          <p:cNvSpPr/>
          <p:nvPr/>
        </p:nvSpPr>
        <p:spPr>
          <a:xfrm>
            <a:off x="1334279" y="1020614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1F90F8D-A07A-250C-9F9E-76245174EB47}"/>
              </a:ext>
            </a:extLst>
          </p:cNvPr>
          <p:cNvSpPr/>
          <p:nvPr/>
        </p:nvSpPr>
        <p:spPr>
          <a:xfrm>
            <a:off x="2665057" y="4074057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0E5A06-47C3-7273-0AFB-010224A50698}"/>
              </a:ext>
            </a:extLst>
          </p:cNvPr>
          <p:cNvSpPr/>
          <p:nvPr/>
        </p:nvSpPr>
        <p:spPr>
          <a:xfrm>
            <a:off x="2665057" y="3722992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2C805CA-2BF7-AA4C-F0E9-CDD8EF548C88}"/>
              </a:ext>
            </a:extLst>
          </p:cNvPr>
          <p:cNvSpPr/>
          <p:nvPr/>
        </p:nvSpPr>
        <p:spPr>
          <a:xfrm>
            <a:off x="2665057" y="3380093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73945BA-E9D5-5175-2C68-34D18B3DFA67}"/>
              </a:ext>
            </a:extLst>
          </p:cNvPr>
          <p:cNvSpPr/>
          <p:nvPr/>
        </p:nvSpPr>
        <p:spPr>
          <a:xfrm>
            <a:off x="2665057" y="2996371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8D15449-1F9F-5801-7538-071A46205C25}"/>
              </a:ext>
            </a:extLst>
          </p:cNvPr>
          <p:cNvSpPr/>
          <p:nvPr/>
        </p:nvSpPr>
        <p:spPr>
          <a:xfrm>
            <a:off x="1399594" y="4008743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8A423BB-5AC6-54D3-4025-9B157F3558AB}"/>
              </a:ext>
            </a:extLst>
          </p:cNvPr>
          <p:cNvSpPr/>
          <p:nvPr/>
        </p:nvSpPr>
        <p:spPr>
          <a:xfrm>
            <a:off x="1399594" y="3682171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29314B-DCF0-9111-2B5D-DAF42416690D}"/>
              </a:ext>
            </a:extLst>
          </p:cNvPr>
          <p:cNvSpPr/>
          <p:nvPr/>
        </p:nvSpPr>
        <p:spPr>
          <a:xfrm>
            <a:off x="1399594" y="3339271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910A748-4BA6-6485-3802-6F1553A367A1}"/>
              </a:ext>
            </a:extLst>
          </p:cNvPr>
          <p:cNvSpPr/>
          <p:nvPr/>
        </p:nvSpPr>
        <p:spPr>
          <a:xfrm>
            <a:off x="1399594" y="2980043"/>
            <a:ext cx="345056" cy="25879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156788-6E63-8CE2-3946-0EFDFCD3D28A}"/>
              </a:ext>
            </a:extLst>
          </p:cNvPr>
          <p:cNvSpPr/>
          <p:nvPr/>
        </p:nvSpPr>
        <p:spPr>
          <a:xfrm>
            <a:off x="5832065" y="1252691"/>
            <a:ext cx="318407" cy="217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AE791D-E35B-1877-D42D-DBEF434DAD2F}"/>
              </a:ext>
            </a:extLst>
          </p:cNvPr>
          <p:cNvSpPr/>
          <p:nvPr/>
        </p:nvSpPr>
        <p:spPr>
          <a:xfrm>
            <a:off x="7028527" y="1501834"/>
            <a:ext cx="367394" cy="1477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52F59C-CFA8-E649-D2F5-4635DCE69561}"/>
              </a:ext>
            </a:extLst>
          </p:cNvPr>
          <p:cNvSpPr/>
          <p:nvPr/>
        </p:nvSpPr>
        <p:spPr>
          <a:xfrm>
            <a:off x="8032340" y="1848421"/>
            <a:ext cx="236764" cy="930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B8E812-C15B-CAA8-1493-442AD07368A7}"/>
              </a:ext>
            </a:extLst>
          </p:cNvPr>
          <p:cNvCxnSpPr>
            <a:cxnSpLocks/>
          </p:cNvCxnSpPr>
          <p:nvPr/>
        </p:nvCxnSpPr>
        <p:spPr>
          <a:xfrm>
            <a:off x="7729402" y="2434171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1711A2-7DC0-D299-8D1D-5EBE23155B81}"/>
              </a:ext>
            </a:extLst>
          </p:cNvPr>
          <p:cNvCxnSpPr>
            <a:cxnSpLocks/>
          </p:cNvCxnSpPr>
          <p:nvPr/>
        </p:nvCxnSpPr>
        <p:spPr>
          <a:xfrm>
            <a:off x="6553744" y="2393349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203AE1-53E5-8E6A-70A9-F24829744A7A}"/>
              </a:ext>
            </a:extLst>
          </p:cNvPr>
          <p:cNvCxnSpPr>
            <a:cxnSpLocks/>
          </p:cNvCxnSpPr>
          <p:nvPr/>
        </p:nvCxnSpPr>
        <p:spPr>
          <a:xfrm>
            <a:off x="4961708" y="2352527"/>
            <a:ext cx="187625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073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/>
              <a:t>Document Classification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DC6-A591-44A1-7E11-0ABAC69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Target Class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1349-B24E-B5D5-7101-A4734666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ea typeface="+mn-lt"/>
                <a:cs typeface="+mn-lt"/>
              </a:rPr>
              <a:t>Neutral</a:t>
            </a:r>
          </a:p>
          <a:p>
            <a:r>
              <a:rPr lang="en-US" dirty="0">
                <a:solidFill>
                  <a:srgbClr val="212121"/>
                </a:solidFill>
                <a:cs typeface="Calibri"/>
              </a:rPr>
              <a:t>Contradiction</a:t>
            </a:r>
          </a:p>
          <a:p>
            <a:r>
              <a:rPr lang="en-US" dirty="0">
                <a:solidFill>
                  <a:srgbClr val="212121"/>
                </a:solidFill>
                <a:cs typeface="Calibri"/>
              </a:rPr>
              <a:t>Entailment</a:t>
            </a:r>
          </a:p>
          <a:p>
            <a:endParaRPr lang="en-US" sz="825" dirty="0">
              <a:solidFill>
                <a:srgbClr val="21212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9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063E-4D6D-4D84-76BD-159E3443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Training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5ECD-968D-9E57-2A8E-C3E4C916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* Training epoch 16: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-&gt; Training time: 25637.6884s, loss = 0.5652, accuracy: 77.7378%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Validation for epoch 16: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-&gt; Valid. time: 157.1777s, loss: 0.5610, accuracy: 77.4741%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-&gt; Early stopping: patience limit reached, stopping...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02D5-9C3E-BFC5-BE44-3CED828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8B4B-1C31-F12B-4BF8-68B62934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====================  Preparing for testing  ====================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 * Loading test data...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* Building model...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====================  Testing ESIM model on device: </a:t>
            </a:r>
            <a:r>
              <a:rPr lang="en-US" dirty="0" err="1">
                <a:ea typeface="+mn-lt"/>
                <a:cs typeface="+mn-lt"/>
              </a:rPr>
              <a:t>cpu</a:t>
            </a:r>
            <a:r>
              <a:rPr lang="en-US" dirty="0">
                <a:ea typeface="+mn-lt"/>
                <a:cs typeface="+mn-lt"/>
              </a:rPr>
              <a:t>  ====================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-&gt; Average batch processing time: 0.1203s, total test time: 37.3004s, accuracy: 77.0053%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26EF-1FA7-AEC3-B11D-9F90D349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/>
                <a:cs typeface="Calibri"/>
              </a:rPr>
              <a:t>          THE END </a:t>
            </a: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33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820425"/>
            <a:ext cx="9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743900" y="1820425"/>
            <a:ext cx="8142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427675" y="1459225"/>
            <a:ext cx="1529400" cy="112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NN Layers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04588" y="14592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768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969500" y="1549050"/>
            <a:ext cx="8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4969500" y="1859425"/>
            <a:ext cx="8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/>
          <p:nvPr/>
        </p:nvCxnSpPr>
        <p:spPr>
          <a:xfrm>
            <a:off x="4969500" y="2158650"/>
            <a:ext cx="8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4969500" y="2479350"/>
            <a:ext cx="8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4"/>
          <p:cNvCxnSpPr>
            <a:stCxn id="61" idx="3"/>
            <a:endCxn id="62" idx="1"/>
          </p:cNvCxnSpPr>
          <p:nvPr/>
        </p:nvCxnSpPr>
        <p:spPr>
          <a:xfrm>
            <a:off x="1298400" y="2020525"/>
            <a:ext cx="44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>
            <a:endCxn id="63" idx="1"/>
          </p:cNvCxnSpPr>
          <p:nvPr/>
        </p:nvCxnSpPr>
        <p:spPr>
          <a:xfrm>
            <a:off x="2557975" y="2020525"/>
            <a:ext cx="86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6145650" y="1348950"/>
            <a:ext cx="13938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Positive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Negative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Neutral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Conflict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66050" y="3090875"/>
            <a:ext cx="4933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 : </a:t>
            </a:r>
            <a:r>
              <a:rPr lang="en" b="1">
                <a:solidFill>
                  <a:schemeClr val="dk1"/>
                </a:solidFill>
              </a:rPr>
              <a:t> Product Review Hindi Dataset (Size: 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5417</a:t>
            </a:r>
            <a:r>
              <a:rPr lang="en" b="1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Loss function : </a:t>
            </a:r>
            <a:r>
              <a:rPr lang="en" b="1">
                <a:solidFill>
                  <a:schemeClr val="dk1"/>
                </a:solidFill>
              </a:rPr>
              <a:t>Cross Entropy Loss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Optimizer : </a:t>
            </a:r>
            <a:r>
              <a:rPr lang="en" b="1">
                <a:solidFill>
                  <a:schemeClr val="dk1"/>
                </a:solidFill>
              </a:rPr>
              <a:t>Adam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58E6-5F4B-F3C2-9FAA-69BE252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Learning rate: 0.05,  batch size –64</a:t>
            </a:r>
          </a:p>
          <a:p>
            <a:r>
              <a:rPr lang="en-US" dirty="0">
                <a:ea typeface="+mj-lt"/>
                <a:cs typeface="+mj-lt"/>
              </a:rPr>
              <a:t>The Tests Accuracy is </a:t>
            </a:r>
            <a:r>
              <a:rPr lang="en-US" dirty="0">
                <a:latin typeface="Calibri Light"/>
                <a:ea typeface="+mj-lt"/>
                <a:cs typeface="Calibri Light"/>
              </a:rPr>
              <a:t> 61.25461196899414</a:t>
            </a:r>
            <a:endParaRPr lang="en-US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CD0974-B21D-AFC5-A16A-D10B94593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273715"/>
              </p:ext>
            </p:extLst>
          </p:nvPr>
        </p:nvGraphicFramePr>
        <p:xfrm>
          <a:off x="628650" y="1369219"/>
          <a:ext cx="7886700" cy="309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226946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310185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1888166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995829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EPOCH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Mean train accuracy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Mean </a:t>
                      </a:r>
                      <a:r>
                        <a:rPr lang="en-US" sz="1000"/>
                        <a:t>development</a:t>
                      </a:r>
                      <a:r>
                        <a:rPr lang="en-US" sz="1000" dirty="0"/>
                        <a:t>   accuracy</a:t>
                      </a:r>
                      <a:endParaRPr lang="en-US" sz="1000" dirty="0" err="1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06918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42.16728210449219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1.17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53.97412109375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79240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51.594268798828125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54.52865219116211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0052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60.99814987182617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0.89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74.12199401855469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01255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64.85675048828125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0.82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65.064697265625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31226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68.92328643798828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0.73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66.35859680175781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01137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68.78466033935547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0.71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59.5194091796875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8395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69.73197937011719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0.69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69.50092315673828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858828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71.55730438232422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0.67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61.73752212524414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367185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72.435302734375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0.65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67.83734130859375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201215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70.70240020751953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0.7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67.65249633789062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701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4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16375" y="1554700"/>
            <a:ext cx="3253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: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 : 70.702 %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 : 61.25 %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Entailment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0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Re-casting  </a:t>
            </a:r>
            <a:r>
              <a:rPr lang="en" sz="2022"/>
              <a:t>(classes: </a:t>
            </a:r>
            <a:r>
              <a:rPr lang="en" sz="2022">
                <a:solidFill>
                  <a:srgbClr val="FF0000"/>
                </a:solidFill>
              </a:rPr>
              <a:t>sad</a:t>
            </a:r>
            <a:r>
              <a:rPr lang="en" sz="2022"/>
              <a:t>, anger, neutral, suspense)</a:t>
            </a:r>
            <a:endParaRPr sz="2022"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125425"/>
            <a:ext cx="25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a matter of </a:t>
            </a:r>
            <a:r>
              <a:rPr lang="en">
                <a:solidFill>
                  <a:srgbClr val="FF0000"/>
                </a:solidFill>
              </a:rPr>
              <a:t>sadness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773450" y="1109625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</a:t>
            </a:r>
            <a:r>
              <a:rPr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 matter of </a:t>
            </a:r>
            <a:r>
              <a:rPr lang="en">
                <a:solidFill>
                  <a:srgbClr val="FF0000"/>
                </a:solidFill>
              </a:rPr>
              <a:t>sadness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1987738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a matter of </a:t>
            </a:r>
            <a:r>
              <a:rPr lang="en">
                <a:solidFill>
                  <a:srgbClr val="9900FF"/>
                </a:solidFill>
              </a:rPr>
              <a:t>anger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773450" y="2041700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a </a:t>
            </a:r>
            <a:r>
              <a:rPr lang="en">
                <a:solidFill>
                  <a:srgbClr val="9900FF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matter of </a:t>
            </a:r>
            <a:r>
              <a:rPr lang="en">
                <a:solidFill>
                  <a:srgbClr val="9900FF"/>
                </a:solidFill>
              </a:rPr>
              <a:t>anger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2996100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a matter of </a:t>
            </a:r>
            <a:r>
              <a:rPr lang="en">
                <a:solidFill>
                  <a:srgbClr val="00FF00"/>
                </a:solidFill>
              </a:rPr>
              <a:t>neutral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73450" y="2973775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</a:t>
            </a:r>
            <a:r>
              <a:rPr lang="en">
                <a:solidFill>
                  <a:srgbClr val="00FF00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 matter of </a:t>
            </a:r>
            <a:r>
              <a:rPr lang="en">
                <a:solidFill>
                  <a:srgbClr val="00FF00"/>
                </a:solidFill>
              </a:rPr>
              <a:t>neutral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4070850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a matter of </a:t>
            </a:r>
            <a:r>
              <a:rPr lang="en">
                <a:solidFill>
                  <a:srgbClr val="F1C232"/>
                </a:solidFill>
              </a:rPr>
              <a:t>suspense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73450" y="4017350"/>
            <a:ext cx="389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C: He cried over his lost pet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H: It is </a:t>
            </a:r>
            <a:r>
              <a:rPr lang="en">
                <a:solidFill>
                  <a:srgbClr val="F1C232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 matter of </a:t>
            </a:r>
            <a:r>
              <a:rPr lang="en">
                <a:solidFill>
                  <a:srgbClr val="F1C232"/>
                </a:solidFill>
              </a:rPr>
              <a:t>suspense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010150" y="1233125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723800" y="1217325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 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62075" y="2114613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 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962075" y="3092738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 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010150" y="4178550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 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673025" y="2247925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673025" y="3132638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723800" y="4125050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27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: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921025"/>
            <a:ext cx="85206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Dataset : </a:t>
            </a:r>
            <a:r>
              <a:rPr lang="en" sz="1400" b="1">
                <a:solidFill>
                  <a:schemeClr val="dk1"/>
                </a:solidFill>
              </a:rPr>
              <a:t>Recasted Product Review Hindi Dataset (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after being recasted : 43,336</a:t>
            </a:r>
            <a:r>
              <a:rPr lang="en" sz="1400" b="1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15550" y="2113775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30400" y="2674225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465475" y="2113775"/>
            <a:ext cx="7155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490213" y="2674225"/>
            <a:ext cx="7155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18813" y="19629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378325" y="2945650"/>
            <a:ext cx="4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124" name="Google Shape;124;p19"/>
          <p:cNvCxnSpPr>
            <a:stCxn id="120" idx="3"/>
          </p:cNvCxnSpPr>
          <p:nvPr/>
        </p:nvCxnSpPr>
        <p:spPr>
          <a:xfrm>
            <a:off x="3180975" y="2313875"/>
            <a:ext cx="94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3242650" y="2896525"/>
            <a:ext cx="9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9"/>
          <p:cNvSpPr/>
          <p:nvPr/>
        </p:nvSpPr>
        <p:spPr>
          <a:xfrm>
            <a:off x="4130650" y="1795175"/>
            <a:ext cx="851100" cy="1837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/>
              <a:t>c</a:t>
            </a:r>
            <a:r>
              <a:rPr lang="en"/>
              <a:t> * </a:t>
            </a:r>
            <a:r>
              <a:rPr lang="en" b="1"/>
              <a:t>h</a:t>
            </a:r>
            <a:r>
              <a:rPr lang="en"/>
              <a:t>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/>
              <a:t>c</a:t>
            </a:r>
            <a:r>
              <a:rPr lang="en"/>
              <a:t> - </a:t>
            </a:r>
            <a:r>
              <a:rPr lang="en" b="1"/>
              <a:t>h</a:t>
            </a:r>
            <a:r>
              <a:rPr lang="en"/>
              <a:t>)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83550" y="1998575"/>
            <a:ext cx="1036200" cy="143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layers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endParaRPr/>
          </a:p>
        </p:txBody>
      </p:sp>
      <p:cxnSp>
        <p:nvCxnSpPr>
          <p:cNvPr id="128" name="Google Shape;128;p19"/>
          <p:cNvCxnSpPr>
            <a:stCxn id="126" idx="3"/>
            <a:endCxn id="127" idx="1"/>
          </p:cNvCxnSpPr>
          <p:nvPr/>
        </p:nvCxnSpPr>
        <p:spPr>
          <a:xfrm>
            <a:off x="4981750" y="2714075"/>
            <a:ext cx="80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9"/>
          <p:cNvSpPr txBox="1"/>
          <p:nvPr/>
        </p:nvSpPr>
        <p:spPr>
          <a:xfrm>
            <a:off x="4981750" y="2257625"/>
            <a:ext cx="10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* 786</a:t>
            </a:r>
            <a:endParaRPr/>
          </a:p>
        </p:txBody>
      </p:sp>
      <p:cxnSp>
        <p:nvCxnSpPr>
          <p:cNvPr id="130" name="Google Shape;130;p19"/>
          <p:cNvCxnSpPr>
            <a:endCxn id="131" idx="1"/>
          </p:cNvCxnSpPr>
          <p:nvPr/>
        </p:nvCxnSpPr>
        <p:spPr>
          <a:xfrm>
            <a:off x="6844450" y="2313875"/>
            <a:ext cx="7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9"/>
          <p:cNvSpPr txBox="1"/>
          <p:nvPr/>
        </p:nvSpPr>
        <p:spPr>
          <a:xfrm>
            <a:off x="311700" y="3781625"/>
            <a:ext cx="448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: </a:t>
            </a:r>
            <a:r>
              <a:rPr lang="en" b="1"/>
              <a:t>Cross Entropy Loss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: </a:t>
            </a:r>
            <a:r>
              <a:rPr lang="en" b="1"/>
              <a:t>Adam</a:t>
            </a:r>
            <a:endParaRPr b="1"/>
          </a:p>
        </p:txBody>
      </p:sp>
      <p:sp>
        <p:nvSpPr>
          <p:cNvPr id="131" name="Google Shape;131;p19"/>
          <p:cNvSpPr txBox="1"/>
          <p:nvPr/>
        </p:nvSpPr>
        <p:spPr>
          <a:xfrm>
            <a:off x="7571950" y="2113775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entailed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497750" y="2945650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not-entailed</a:t>
            </a:r>
            <a:endParaRPr/>
          </a:p>
        </p:txBody>
      </p:sp>
      <p:cxnSp>
        <p:nvCxnSpPr>
          <p:cNvPr id="134" name="Google Shape;134;p19"/>
          <p:cNvCxnSpPr>
            <a:stCxn id="118" idx="3"/>
            <a:endCxn id="120" idx="1"/>
          </p:cNvCxnSpPr>
          <p:nvPr/>
        </p:nvCxnSpPr>
        <p:spPr>
          <a:xfrm>
            <a:off x="1540450" y="2313875"/>
            <a:ext cx="92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>
            <a:stCxn id="119" idx="3"/>
            <a:endCxn id="121" idx="1"/>
          </p:cNvCxnSpPr>
          <p:nvPr/>
        </p:nvCxnSpPr>
        <p:spPr>
          <a:xfrm>
            <a:off x="1565300" y="2874325"/>
            <a:ext cx="92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>
            <a:endCxn id="133" idx="1"/>
          </p:cNvCxnSpPr>
          <p:nvPr/>
        </p:nvCxnSpPr>
        <p:spPr>
          <a:xfrm>
            <a:off x="6844350" y="3145750"/>
            <a:ext cx="65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Epochs : 10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Training accuracy : </a:t>
            </a:r>
            <a:r>
              <a:rPr lang="en" sz="1200" dirty="0">
                <a:solidFill>
                  <a:srgbClr val="595959"/>
                </a:solidFill>
              </a:rPr>
              <a:t>77.85918426513672,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indent="45720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400" dirty="0">
                <a:solidFill>
                  <a:schemeClr val="dk1"/>
                </a:solidFill>
              </a:rPr>
              <a:t>Testing accuracy : </a:t>
            </a:r>
            <a:r>
              <a:rPr lang="en" sz="1200" dirty="0">
                <a:solidFill>
                  <a:srgbClr val="595959"/>
                </a:solidFill>
              </a:rPr>
              <a:t>78.09381103515625</a:t>
            </a:r>
            <a:endParaRPr lang="en" dirty="0">
              <a:solidFill>
                <a:srgbClr val="595959"/>
              </a:solidFill>
            </a:endParaRPr>
          </a:p>
          <a:p>
            <a:pPr marL="0" indent="457200">
              <a:lnSpc>
                <a:spcPct val="100000"/>
              </a:lnSpc>
              <a:buSzPts val="1100"/>
              <a:buNone/>
            </a:pPr>
            <a:endParaRPr lang="en" sz="1200" dirty="0"/>
          </a:p>
          <a:p>
            <a:pPr>
              <a:lnSpc>
                <a:spcPct val="114999"/>
              </a:lnSpc>
              <a:buNone/>
            </a:pPr>
            <a:r>
              <a:rPr lang="en" sz="1200" b="1" dirty="0">
                <a:latin typeface="Arial Nova"/>
              </a:rPr>
              <a:t>OUTPUT - 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 dirty="0" err="1">
                <a:latin typeface="Arial Nova"/>
              </a:rPr>
              <a:t>supervised_loss_TE</a:t>
            </a:r>
            <a:r>
              <a:rPr lang="en" sz="1200" dirty="0">
                <a:latin typeface="Arial Nova"/>
              </a:rPr>
              <a:t>:  0.505669891834259</a:t>
            </a:r>
          </a:p>
          <a:p>
            <a:pPr>
              <a:lnSpc>
                <a:spcPct val="114999"/>
              </a:lnSpc>
              <a:buNone/>
            </a:pPr>
            <a:r>
              <a:rPr lang="en" sz="1200" err="1">
                <a:latin typeface="Arial Nova"/>
              </a:rPr>
              <a:t>Total_loss</a:t>
            </a:r>
            <a:r>
              <a:rPr lang="en" sz="1200">
                <a:latin typeface="Arial Nova"/>
              </a:rPr>
              <a:t>:  0.505669891834259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>
                <a:latin typeface="Arial Nova"/>
              </a:rPr>
              <a:t>epoch: 7 -- correct 20723 / 26616 trained  ----- accuracy 77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>
                <a:latin typeface="Arial Nova"/>
              </a:rPr>
              <a:t>results : epoch 7 ; mean accuracy train : 77.85918426513672, loss : 0.45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 dirty="0">
                <a:latin typeface="Arial Nova"/>
              </a:rPr>
              <a:t>valid : Epoch 7</a:t>
            </a:r>
            <a:endParaRPr lang="en" dirty="0"/>
          </a:p>
          <a:p>
            <a:pPr>
              <a:lnSpc>
                <a:spcPct val="114999"/>
              </a:lnSpc>
              <a:buNone/>
            </a:pPr>
            <a:r>
              <a:rPr lang="en" sz="1200" err="1">
                <a:latin typeface="Arial Nova"/>
              </a:rPr>
              <a:t>togrep</a:t>
            </a:r>
            <a:r>
              <a:rPr lang="en" sz="1200">
                <a:latin typeface="Arial Nova"/>
              </a:rPr>
              <a:t> : results : epoch 7 ; mean accuracy valid :              76.17265319824219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 err="1">
                <a:latin typeface="Arial Nova"/>
              </a:rPr>
              <a:t>adam_stop</a:t>
            </a:r>
            <a:r>
              <a:rPr lang="en" sz="1200">
                <a:latin typeface="Arial Nova"/>
              </a:rPr>
              <a:t> is set to True</a:t>
            </a:r>
            <a:endParaRPr lang="en" sz="1200" dirty="0">
              <a:latin typeface="Arial Nova"/>
            </a:endParaRPr>
          </a:p>
          <a:p>
            <a:pPr>
              <a:lnSpc>
                <a:spcPct val="114999"/>
              </a:lnSpc>
              <a:buNone/>
            </a:pPr>
            <a:r>
              <a:rPr lang="en" sz="1200" err="1">
                <a:latin typeface="Arial Nova"/>
              </a:rPr>
              <a:t>togrep</a:t>
            </a:r>
            <a:r>
              <a:rPr lang="en" sz="1200" dirty="0">
                <a:latin typeface="Arial Nova"/>
              </a:rPr>
              <a:t> : results : epoch NO ; mean accuracy test :              78.09381103515625</a:t>
            </a:r>
          </a:p>
          <a:p>
            <a:pPr>
              <a:lnSpc>
                <a:spcPct val="114999"/>
              </a:lnSpc>
              <a:buNone/>
            </a:pPr>
            <a:r>
              <a:rPr lang="en" sz="1200" dirty="0">
                <a:latin typeface="Arial Nova"/>
              </a:rPr>
              <a:t>The Tests Accuracy is  78.09381103515625</a:t>
            </a: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Simple Light</vt:lpstr>
      <vt:lpstr>office theme</vt:lpstr>
      <vt:lpstr>Information Retrieval Final Project</vt:lpstr>
      <vt:lpstr>Document Classification </vt:lpstr>
      <vt:lpstr>Model:</vt:lpstr>
      <vt:lpstr>Learning rate: 0.05,  batch size –64 The Tests Accuracy is  61.25461196899414</vt:lpstr>
      <vt:lpstr>Result</vt:lpstr>
      <vt:lpstr>Textual Entailment</vt:lpstr>
      <vt:lpstr>Data Re-casting  (classes: sad, anger, neutral, suspense)</vt:lpstr>
      <vt:lpstr>Model :</vt:lpstr>
      <vt:lpstr>Result :</vt:lpstr>
      <vt:lpstr>"Two-step classification using joint Objective" </vt:lpstr>
      <vt:lpstr>PowerPoint Presentation</vt:lpstr>
      <vt:lpstr>PowerPoint Presentation</vt:lpstr>
      <vt:lpstr>Required</vt:lpstr>
      <vt:lpstr>RESULT- batch = 64 Learning rate : 0.001 </vt:lpstr>
      <vt:lpstr>Result</vt:lpstr>
      <vt:lpstr>PowerPoint Presentation</vt:lpstr>
      <vt:lpstr>Required</vt:lpstr>
      <vt:lpstr>PowerPoint Presentation</vt:lpstr>
      <vt:lpstr>PowerPoint Presentation</vt:lpstr>
      <vt:lpstr>Target Class </vt:lpstr>
      <vt:lpstr>Training Result</vt:lpstr>
      <vt:lpstr>Test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 </dc:title>
  <cp:revision>124</cp:revision>
  <dcterms:modified xsi:type="dcterms:W3CDTF">2023-05-13T08:36:55Z</dcterms:modified>
</cp:coreProperties>
</file>