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EABF2-AD52-B3CA-5A1B-945815F72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6550C6-4BAF-5DCA-4755-D0A43D02E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1AE79-7B55-54BF-AD02-F0A37CE1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F4698-B969-32C8-00A6-4E89782B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39CE5-B9D1-10A7-2F75-BDE20A39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81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936B5-0E1C-F25C-BF52-5DBF4B4A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655B9D-E538-F185-894B-3CC487F3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D6879-9EF6-E51E-0668-A7BCAA1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B07F2-C997-367D-82A2-948B6101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F10343-9754-B02A-CC9E-3175C85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9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F13ADD-0CD7-C9A3-DFA9-D5F6E2C6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34BADE-022B-DC9B-0739-4CA6E374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F8413-2D9C-657F-15E4-210B1B66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855B1-5CB3-9ACE-4360-22D847B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6564EA-29F2-6B2A-AB3C-CA058B19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3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E23AC-990E-4A80-38A9-0AAD4AFB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8BE4D-8D87-E67D-3F0B-F6F111C8D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D91AB-B79A-EB34-AB83-29FD75ED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49BFB5-4483-EC4D-1BA8-CBDA2858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4D33C-3BC9-5BD1-2FD7-3BFB0D1E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50E22-24FA-F343-394D-E9FF0B14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11424-C45C-AC4A-0F33-3C015CB1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021B6-F025-5874-234C-C0F3D22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59672-7A45-89FA-2C64-13FED459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3AD7C-CAF5-FAA2-1A83-9FE88E30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F9A6E-A0E7-0B10-4100-B0019837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D9872-A57B-AB1A-07C9-F44F74F24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0D275C-FDB3-2DA1-C25A-03854C7C4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AD6557-0BBF-3B3C-DF8C-D031B887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BE364-FC55-BE2C-E38F-AE34B82D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984E4A-FAC9-4CCE-130B-54639F1D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35B70-AC16-98BE-B30B-8AC07389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75EE3E-C6B7-72B3-ABB5-C525B16B3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A6B82-7E85-0C4D-8E53-1DD10A65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0AC132-CD1D-8479-E5D6-B0DCEA71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FB91BC-D261-3B67-F110-A6871C35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F8E58B-719D-B73F-B36B-2CDEE361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019946-A403-5C6B-DC36-1DAA7B3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8EE640-1E08-E461-9041-5D5FD553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6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C1B85-00D4-DBD4-A9FA-81615AD4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B1ADD2-4ED2-FCAA-F6D1-9A424B30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DAB360-18D3-E83E-70CC-7DA2ED94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700CFB-F3A5-9B6C-8D5A-4E3B1159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9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6D09E6-A579-A363-3AE7-1038BA4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FC7F9B-DCA4-7088-4B57-D5B662E6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86F4F0-7169-585C-15E2-DD5A0527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4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6E3CB-D953-449A-03FF-FB86320C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1C516-547D-0E0B-659D-6C84CC25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8DC728-D6C2-2A0A-27F7-69ACCEAFA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07EA25-6DA3-F43D-BF5D-3EAB37DF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9E9181-A1A4-AA79-8749-2EC6D65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44BFC-3952-BED9-E091-B00F24C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5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49A87-64CA-C42B-DC8B-0C93F298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9F6700-A903-4321-7323-EE757B570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843AF1-C438-C241-7EE8-E3A84A4C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FA497D-7A4A-A5BC-F2B9-E79CCB95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C42E8-0456-A371-14AC-E4F1D552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D13F3-6380-DF9C-EE76-BFC9204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95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61F6C5-362B-1B88-FCC2-61A1DE52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BD6A-64E6-BC3F-41DD-78AF9D26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05F1E-B982-F3DC-E4BE-99CA5E641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7D22-CB93-484C-ABDB-7C2435ACEBC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D16FA-E71A-DADA-C0D8-930E82677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1CF64-3F23-E47C-DE36-5F4353D6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4496-B2EE-4EFC-8A17-30470735B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52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11">
            <a:extLst>
              <a:ext uri="{FF2B5EF4-FFF2-40B4-BE49-F238E27FC236}">
                <a16:creationId xmlns:a16="http://schemas.microsoft.com/office/drawing/2014/main" id="{63D38688-E210-72B5-9E57-A5F3CF5A5171}"/>
              </a:ext>
            </a:extLst>
          </p:cNvPr>
          <p:cNvSpPr/>
          <p:nvPr/>
        </p:nvSpPr>
        <p:spPr>
          <a:xfrm>
            <a:off x="7425346" y="1903821"/>
            <a:ext cx="2012730" cy="7836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Détection Deep Fakes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7E8EB91-C63B-BD48-0088-D7B7119D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26" y="358701"/>
            <a:ext cx="9734550" cy="532247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PROJET IA  2024 ()</a:t>
            </a:r>
          </a:p>
        </p:txBody>
      </p:sp>
      <p:sp>
        <p:nvSpPr>
          <p:cNvPr id="8" name="Rectangle à coins arrondis 11">
            <a:extLst>
              <a:ext uri="{FF2B5EF4-FFF2-40B4-BE49-F238E27FC236}">
                <a16:creationId xmlns:a16="http://schemas.microsoft.com/office/drawing/2014/main" id="{F6646F5F-93BD-7FE4-2754-A9CA28A249D2}"/>
              </a:ext>
            </a:extLst>
          </p:cNvPr>
          <p:cNvSpPr/>
          <p:nvPr/>
        </p:nvSpPr>
        <p:spPr>
          <a:xfrm>
            <a:off x="4928433" y="1336606"/>
            <a:ext cx="2012730" cy="78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Détection des Fakes News ou Deep Fakes ?</a:t>
            </a:r>
          </a:p>
        </p:txBody>
      </p:sp>
      <p:sp>
        <p:nvSpPr>
          <p:cNvPr id="9" name="Rectangle à coins arrondis 11">
            <a:extLst>
              <a:ext uri="{FF2B5EF4-FFF2-40B4-BE49-F238E27FC236}">
                <a16:creationId xmlns:a16="http://schemas.microsoft.com/office/drawing/2014/main" id="{BA5D71FE-2C6F-4D84-9175-DAD5292E0E7D}"/>
              </a:ext>
            </a:extLst>
          </p:cNvPr>
          <p:cNvSpPr/>
          <p:nvPr/>
        </p:nvSpPr>
        <p:spPr>
          <a:xfrm>
            <a:off x="2545410" y="1967126"/>
            <a:ext cx="2012730" cy="78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Détection des Fakes News</a:t>
            </a:r>
          </a:p>
        </p:txBody>
      </p:sp>
      <p:sp>
        <p:nvSpPr>
          <p:cNvPr id="11" name="Rectangle à coins arrondis 11">
            <a:extLst>
              <a:ext uri="{FF2B5EF4-FFF2-40B4-BE49-F238E27FC236}">
                <a16:creationId xmlns:a16="http://schemas.microsoft.com/office/drawing/2014/main" id="{8ACD0C37-4374-9308-5758-98D813D92DB3}"/>
              </a:ext>
            </a:extLst>
          </p:cNvPr>
          <p:cNvSpPr/>
          <p:nvPr/>
        </p:nvSpPr>
        <p:spPr>
          <a:xfrm>
            <a:off x="9124654" y="3151596"/>
            <a:ext cx="2012730" cy="7836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Réponse : en cours …</a:t>
            </a:r>
          </a:p>
        </p:txBody>
      </p:sp>
      <p:sp>
        <p:nvSpPr>
          <p:cNvPr id="12" name="Flèche vers le haut 18">
            <a:extLst>
              <a:ext uri="{FF2B5EF4-FFF2-40B4-BE49-F238E27FC236}">
                <a16:creationId xmlns:a16="http://schemas.microsoft.com/office/drawing/2014/main" id="{C89010BF-0A39-1E20-D044-1B349DB48944}"/>
              </a:ext>
            </a:extLst>
          </p:cNvPr>
          <p:cNvSpPr/>
          <p:nvPr/>
        </p:nvSpPr>
        <p:spPr>
          <a:xfrm rot="8357125">
            <a:off x="7086100" y="1645893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haut 18">
            <a:extLst>
              <a:ext uri="{FF2B5EF4-FFF2-40B4-BE49-F238E27FC236}">
                <a16:creationId xmlns:a16="http://schemas.microsoft.com/office/drawing/2014/main" id="{164922E6-DA8F-6EB1-3623-523A48D5A107}"/>
              </a:ext>
            </a:extLst>
          </p:cNvPr>
          <p:cNvSpPr/>
          <p:nvPr/>
        </p:nvSpPr>
        <p:spPr>
          <a:xfrm rot="13195760">
            <a:off x="2528626" y="2806853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1">
            <a:extLst>
              <a:ext uri="{FF2B5EF4-FFF2-40B4-BE49-F238E27FC236}">
                <a16:creationId xmlns:a16="http://schemas.microsoft.com/office/drawing/2014/main" id="{CD3D9C63-1ADE-6970-91AE-965E984CC6E9}"/>
              </a:ext>
            </a:extLst>
          </p:cNvPr>
          <p:cNvSpPr/>
          <p:nvPr/>
        </p:nvSpPr>
        <p:spPr>
          <a:xfrm>
            <a:off x="1054616" y="3151595"/>
            <a:ext cx="2012730" cy="78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Domaine?</a:t>
            </a:r>
          </a:p>
        </p:txBody>
      </p:sp>
      <p:sp>
        <p:nvSpPr>
          <p:cNvPr id="15" name="Flèche vers le haut 18">
            <a:extLst>
              <a:ext uri="{FF2B5EF4-FFF2-40B4-BE49-F238E27FC236}">
                <a16:creationId xmlns:a16="http://schemas.microsoft.com/office/drawing/2014/main" id="{8CEEEE06-265D-CE5A-5753-8194A3344D4B}"/>
              </a:ext>
            </a:extLst>
          </p:cNvPr>
          <p:cNvSpPr/>
          <p:nvPr/>
        </p:nvSpPr>
        <p:spPr>
          <a:xfrm rot="13195760">
            <a:off x="4547533" y="1609714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haut 18">
            <a:extLst>
              <a:ext uri="{FF2B5EF4-FFF2-40B4-BE49-F238E27FC236}">
                <a16:creationId xmlns:a16="http://schemas.microsoft.com/office/drawing/2014/main" id="{D9506D8F-2834-F5B3-8AE1-9BEE6A4B0BC8}"/>
              </a:ext>
            </a:extLst>
          </p:cNvPr>
          <p:cNvSpPr/>
          <p:nvPr/>
        </p:nvSpPr>
        <p:spPr>
          <a:xfrm rot="8357125">
            <a:off x="9027498" y="2814177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1">
            <a:extLst>
              <a:ext uri="{FF2B5EF4-FFF2-40B4-BE49-F238E27FC236}">
                <a16:creationId xmlns:a16="http://schemas.microsoft.com/office/drawing/2014/main" id="{16815B8D-BC3F-1B08-0393-BCDBA4F502A6}"/>
              </a:ext>
            </a:extLst>
          </p:cNvPr>
          <p:cNvSpPr/>
          <p:nvPr/>
        </p:nvSpPr>
        <p:spPr>
          <a:xfrm>
            <a:off x="2245981" y="4107192"/>
            <a:ext cx="1850082" cy="25095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200" b="1" dirty="0"/>
              <a:t>Santé </a:t>
            </a:r>
          </a:p>
          <a:p>
            <a:pPr lvl="0"/>
            <a:r>
              <a:rPr lang="fr-FR" sz="1200" b="1" dirty="0"/>
              <a:t>Science</a:t>
            </a:r>
          </a:p>
          <a:p>
            <a:pPr lvl="0"/>
            <a:r>
              <a:rPr lang="fr-FR" sz="1200" b="1" dirty="0"/>
              <a:t>Technologie</a:t>
            </a:r>
          </a:p>
          <a:p>
            <a:pPr lvl="0"/>
            <a:r>
              <a:rPr lang="fr-FR" sz="1200" b="1" dirty="0"/>
              <a:t>Economie</a:t>
            </a:r>
          </a:p>
          <a:p>
            <a:pPr lvl="0"/>
            <a:r>
              <a:rPr lang="fr-FR" sz="1200" b="1" dirty="0"/>
              <a:t>Divertissement</a:t>
            </a:r>
          </a:p>
          <a:p>
            <a:pPr lvl="0"/>
            <a:r>
              <a:rPr lang="fr-FR" sz="1200" b="1" dirty="0"/>
              <a:t>Histoire,</a:t>
            </a:r>
          </a:p>
          <a:p>
            <a:pPr lvl="0"/>
            <a:r>
              <a:rPr lang="fr-FR" sz="1200" b="1" dirty="0"/>
              <a:t>Culture</a:t>
            </a:r>
          </a:p>
          <a:p>
            <a:pPr lvl="0"/>
            <a:r>
              <a:rPr lang="fr-FR" sz="1200" b="1" dirty="0"/>
              <a:t>Environnement </a:t>
            </a:r>
          </a:p>
          <a:p>
            <a:pPr lvl="0"/>
            <a:r>
              <a:rPr lang="fr-FR" sz="1200" b="1" dirty="0"/>
              <a:t>Education </a:t>
            </a:r>
          </a:p>
          <a:p>
            <a:pPr lvl="0"/>
            <a:r>
              <a:rPr lang="fr-FR" sz="1200" b="1" dirty="0"/>
              <a:t>Energie </a:t>
            </a:r>
          </a:p>
          <a:p>
            <a:pPr lvl="0"/>
            <a:r>
              <a:rPr lang="fr-FR" sz="1200" b="1" dirty="0"/>
              <a:t>Justice …</a:t>
            </a:r>
          </a:p>
          <a:p>
            <a:pPr lvl="0" algn="ctr"/>
            <a:endParaRPr lang="fr-FR" sz="1200" b="1" dirty="0"/>
          </a:p>
        </p:txBody>
      </p:sp>
      <p:sp>
        <p:nvSpPr>
          <p:cNvPr id="18" name="Flèche vers le haut 18">
            <a:extLst>
              <a:ext uri="{FF2B5EF4-FFF2-40B4-BE49-F238E27FC236}">
                <a16:creationId xmlns:a16="http://schemas.microsoft.com/office/drawing/2014/main" id="{2045D014-F666-F5C7-9ECB-689F5C9296EC}"/>
              </a:ext>
            </a:extLst>
          </p:cNvPr>
          <p:cNvSpPr/>
          <p:nvPr/>
        </p:nvSpPr>
        <p:spPr>
          <a:xfrm rot="7635913">
            <a:off x="1767806" y="4002492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1">
            <a:extLst>
              <a:ext uri="{FF2B5EF4-FFF2-40B4-BE49-F238E27FC236}">
                <a16:creationId xmlns:a16="http://schemas.microsoft.com/office/drawing/2014/main" id="{85A1FAA0-1F3C-96D2-5D38-A562F9F06D76}"/>
              </a:ext>
            </a:extLst>
          </p:cNvPr>
          <p:cNvSpPr/>
          <p:nvPr/>
        </p:nvSpPr>
        <p:spPr>
          <a:xfrm>
            <a:off x="4440835" y="4890875"/>
            <a:ext cx="2379591" cy="625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200" b="1" dirty="0"/>
              <a:t>- Définir l’approche ou modèle </a:t>
            </a:r>
          </a:p>
          <a:p>
            <a:pPr lvl="0"/>
            <a:r>
              <a:rPr lang="fr-FR" sz="1200" b="1" dirty="0"/>
              <a:t>- Recherche des </a:t>
            </a:r>
            <a:r>
              <a:rPr lang="fr-FR" sz="1200" b="1" dirty="0" err="1"/>
              <a:t>DataSests</a:t>
            </a:r>
            <a:endParaRPr lang="fr-FR" sz="1200" b="1" dirty="0"/>
          </a:p>
          <a:p>
            <a:pPr lvl="0" algn="ctr"/>
            <a:endParaRPr lang="fr-FR" sz="1200" b="1" dirty="0"/>
          </a:p>
        </p:txBody>
      </p:sp>
      <p:sp>
        <p:nvSpPr>
          <p:cNvPr id="20" name="Flèche vers le haut 18">
            <a:extLst>
              <a:ext uri="{FF2B5EF4-FFF2-40B4-BE49-F238E27FC236}">
                <a16:creationId xmlns:a16="http://schemas.microsoft.com/office/drawing/2014/main" id="{4BFCD29B-52EF-58D7-5CDF-B14FCF59B8CA}"/>
              </a:ext>
            </a:extLst>
          </p:cNvPr>
          <p:cNvSpPr/>
          <p:nvPr/>
        </p:nvSpPr>
        <p:spPr>
          <a:xfrm rot="5400000">
            <a:off x="4171294" y="5094410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haut 18">
            <a:extLst>
              <a:ext uri="{FF2B5EF4-FFF2-40B4-BE49-F238E27FC236}">
                <a16:creationId xmlns:a16="http://schemas.microsoft.com/office/drawing/2014/main" id="{EC46D8E0-3FB6-7953-7FE5-22790F2518BE}"/>
              </a:ext>
            </a:extLst>
          </p:cNvPr>
          <p:cNvSpPr/>
          <p:nvPr/>
        </p:nvSpPr>
        <p:spPr>
          <a:xfrm rot="10800000">
            <a:off x="5564688" y="5541920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4F7F0337-B62A-A706-C43A-5F95A177BB1E}"/>
              </a:ext>
            </a:extLst>
          </p:cNvPr>
          <p:cNvSpPr/>
          <p:nvPr/>
        </p:nvSpPr>
        <p:spPr>
          <a:xfrm>
            <a:off x="4490237" y="5938078"/>
            <a:ext cx="2152650" cy="4639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FR" sz="1200" b="1" dirty="0"/>
          </a:p>
          <a:p>
            <a:pPr lvl="0"/>
            <a:r>
              <a:rPr lang="fr-FR" sz="1200" b="1" dirty="0"/>
              <a:t>- Apprentissage (Projet IA)</a:t>
            </a:r>
          </a:p>
          <a:p>
            <a:pPr lvl="0" algn="ctr"/>
            <a:endParaRPr lang="fr-FR" sz="1200" b="1" dirty="0"/>
          </a:p>
        </p:txBody>
      </p:sp>
      <p:sp>
        <p:nvSpPr>
          <p:cNvPr id="24" name="Rectangle à coins arrondis 11">
            <a:extLst>
              <a:ext uri="{FF2B5EF4-FFF2-40B4-BE49-F238E27FC236}">
                <a16:creationId xmlns:a16="http://schemas.microsoft.com/office/drawing/2014/main" id="{C681657E-76DE-4CB4-FFA4-D35FD09F4907}"/>
              </a:ext>
            </a:extLst>
          </p:cNvPr>
          <p:cNvSpPr/>
          <p:nvPr/>
        </p:nvSpPr>
        <p:spPr>
          <a:xfrm>
            <a:off x="7116099" y="5938078"/>
            <a:ext cx="2152650" cy="3880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FR" sz="1200" b="1" dirty="0"/>
          </a:p>
          <a:p>
            <a:pPr lvl="0"/>
            <a:r>
              <a:rPr lang="fr-FR" sz="1200" b="1" dirty="0"/>
              <a:t> Validation</a:t>
            </a:r>
          </a:p>
          <a:p>
            <a:pPr lvl="0" algn="ctr"/>
            <a:endParaRPr lang="fr-FR" sz="1200" b="1" dirty="0"/>
          </a:p>
        </p:txBody>
      </p:sp>
      <p:sp>
        <p:nvSpPr>
          <p:cNvPr id="25" name="Flèche vers le haut 18">
            <a:extLst>
              <a:ext uri="{FF2B5EF4-FFF2-40B4-BE49-F238E27FC236}">
                <a16:creationId xmlns:a16="http://schemas.microsoft.com/office/drawing/2014/main" id="{35EA6E8A-F861-86C5-49C0-B8B5F31A0D9F}"/>
              </a:ext>
            </a:extLst>
          </p:cNvPr>
          <p:cNvSpPr/>
          <p:nvPr/>
        </p:nvSpPr>
        <p:spPr>
          <a:xfrm rot="5400000">
            <a:off x="6782338" y="5982917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11">
            <a:extLst>
              <a:ext uri="{FF2B5EF4-FFF2-40B4-BE49-F238E27FC236}">
                <a16:creationId xmlns:a16="http://schemas.microsoft.com/office/drawing/2014/main" id="{AA4B8906-11D7-DB9E-2EBF-849EDB963C58}"/>
              </a:ext>
            </a:extLst>
          </p:cNvPr>
          <p:cNvSpPr/>
          <p:nvPr/>
        </p:nvSpPr>
        <p:spPr>
          <a:xfrm>
            <a:off x="9633807" y="5740273"/>
            <a:ext cx="2012731" cy="78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fr-FR" sz="1200" b="1" dirty="0"/>
          </a:p>
          <a:p>
            <a:pPr lvl="0"/>
            <a:r>
              <a:rPr lang="fr-FR" sz="1200" b="1" dirty="0"/>
              <a:t>Définir Modèle 2,3… </a:t>
            </a:r>
          </a:p>
          <a:p>
            <a:pPr lvl="0"/>
            <a:r>
              <a:rPr lang="fr-FR" sz="1200" b="1" dirty="0"/>
              <a:t>- Validation </a:t>
            </a:r>
          </a:p>
          <a:p>
            <a:pPr lvl="0"/>
            <a:r>
              <a:rPr lang="fr-FR" sz="1200" b="1" dirty="0"/>
              <a:t>- Comparaison</a:t>
            </a:r>
          </a:p>
          <a:p>
            <a:pPr lvl="0" algn="ctr"/>
            <a:endParaRPr lang="fr-FR" sz="1200" b="1" dirty="0"/>
          </a:p>
        </p:txBody>
      </p:sp>
      <p:sp>
        <p:nvSpPr>
          <p:cNvPr id="27" name="Flèche vers le haut 18">
            <a:extLst>
              <a:ext uri="{FF2B5EF4-FFF2-40B4-BE49-F238E27FC236}">
                <a16:creationId xmlns:a16="http://schemas.microsoft.com/office/drawing/2014/main" id="{392EB52C-3074-F734-6D14-625CCCB2C85D}"/>
              </a:ext>
            </a:extLst>
          </p:cNvPr>
          <p:cNvSpPr/>
          <p:nvPr/>
        </p:nvSpPr>
        <p:spPr>
          <a:xfrm rot="5400000">
            <a:off x="9354123" y="5959729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8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67E10-E23D-A133-A651-96905488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21BA805-0C41-1913-A15B-E6BF409F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82" y="492024"/>
            <a:ext cx="9734550" cy="532247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 err="1">
                <a:solidFill>
                  <a:srgbClr val="0070C0"/>
                </a:solidFill>
              </a:rPr>
              <a:t>Preprocessing</a:t>
            </a:r>
            <a:endParaRPr lang="fr-FR" sz="4000" b="1" dirty="0">
              <a:solidFill>
                <a:srgbClr val="0070C0"/>
              </a:solidFill>
            </a:endParaRPr>
          </a:p>
        </p:txBody>
      </p:sp>
      <p:sp>
        <p:nvSpPr>
          <p:cNvPr id="9" name="Rectangle à coins arrondis 11">
            <a:extLst>
              <a:ext uri="{FF2B5EF4-FFF2-40B4-BE49-F238E27FC236}">
                <a16:creationId xmlns:a16="http://schemas.microsoft.com/office/drawing/2014/main" id="{7A189210-D586-276C-E697-1C69572E8306}"/>
              </a:ext>
            </a:extLst>
          </p:cNvPr>
          <p:cNvSpPr/>
          <p:nvPr/>
        </p:nvSpPr>
        <p:spPr>
          <a:xfrm>
            <a:off x="641848" y="1639541"/>
            <a:ext cx="3303597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Entrer les deux fichiers  « </a:t>
            </a:r>
            <a:r>
              <a:rPr lang="fr-FR" sz="1200" b="1" dirty="0" err="1"/>
              <a:t>Text</a:t>
            </a:r>
            <a:r>
              <a:rPr lang="fr-FR" sz="1200" b="1" dirty="0"/>
              <a:t> » pour l’apprentissage</a:t>
            </a:r>
          </a:p>
        </p:txBody>
      </p:sp>
      <p:sp>
        <p:nvSpPr>
          <p:cNvPr id="2" name="Rectangle à coins arrondis 11">
            <a:extLst>
              <a:ext uri="{FF2B5EF4-FFF2-40B4-BE49-F238E27FC236}">
                <a16:creationId xmlns:a16="http://schemas.microsoft.com/office/drawing/2014/main" id="{FE734A45-546A-9254-C8BC-C43342C99815}"/>
              </a:ext>
            </a:extLst>
          </p:cNvPr>
          <p:cNvSpPr/>
          <p:nvPr/>
        </p:nvSpPr>
        <p:spPr>
          <a:xfrm>
            <a:off x="4357867" y="1618972"/>
            <a:ext cx="3021272" cy="406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Choisir les 2 listes d’images (fake, not fake)</a:t>
            </a:r>
          </a:p>
        </p:txBody>
      </p:sp>
      <p:sp>
        <p:nvSpPr>
          <p:cNvPr id="3" name="Rectangle à coins arrondis 11">
            <a:extLst>
              <a:ext uri="{FF2B5EF4-FFF2-40B4-BE49-F238E27FC236}">
                <a16:creationId xmlns:a16="http://schemas.microsoft.com/office/drawing/2014/main" id="{C9D20D68-837B-5FEB-D54D-407ED7EF9F17}"/>
              </a:ext>
            </a:extLst>
          </p:cNvPr>
          <p:cNvSpPr/>
          <p:nvPr/>
        </p:nvSpPr>
        <p:spPr>
          <a:xfrm>
            <a:off x="8046386" y="1629918"/>
            <a:ext cx="3303597" cy="4068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Choisir une </a:t>
            </a:r>
            <a:r>
              <a:rPr lang="fr-FR" sz="1200" b="1" dirty="0" err="1"/>
              <a:t>video</a:t>
            </a:r>
            <a:endParaRPr lang="fr-FR" sz="1200" b="1" dirty="0"/>
          </a:p>
        </p:txBody>
      </p:sp>
      <p:sp>
        <p:nvSpPr>
          <p:cNvPr id="4" name="Rectangle à coins arrondis 11">
            <a:extLst>
              <a:ext uri="{FF2B5EF4-FFF2-40B4-BE49-F238E27FC236}">
                <a16:creationId xmlns:a16="http://schemas.microsoft.com/office/drawing/2014/main" id="{645B74D9-435B-4DF4-B2B2-A6B8F72B835F}"/>
              </a:ext>
            </a:extLst>
          </p:cNvPr>
          <p:cNvSpPr/>
          <p:nvPr/>
        </p:nvSpPr>
        <p:spPr>
          <a:xfrm>
            <a:off x="539982" y="1445085"/>
            <a:ext cx="10971335" cy="827607"/>
          </a:xfrm>
          <a:prstGeom prst="round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200" b="1" dirty="0"/>
          </a:p>
        </p:txBody>
      </p:sp>
      <p:sp>
        <p:nvSpPr>
          <p:cNvPr id="6" name="Rectangle à coins arrondis 11">
            <a:extLst>
              <a:ext uri="{FF2B5EF4-FFF2-40B4-BE49-F238E27FC236}">
                <a16:creationId xmlns:a16="http://schemas.microsoft.com/office/drawing/2014/main" id="{410F9A01-E42B-21EB-6B0C-DE0A4F3EF042}"/>
              </a:ext>
            </a:extLst>
          </p:cNvPr>
          <p:cNvSpPr/>
          <p:nvPr/>
        </p:nvSpPr>
        <p:spPr>
          <a:xfrm>
            <a:off x="539982" y="2687894"/>
            <a:ext cx="10971335" cy="1397223"/>
          </a:xfrm>
          <a:prstGeom prst="round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200" b="1" dirty="0"/>
          </a:p>
        </p:txBody>
      </p:sp>
      <p:sp>
        <p:nvSpPr>
          <p:cNvPr id="7" name="Rectangle à coins arrondis 11">
            <a:extLst>
              <a:ext uri="{FF2B5EF4-FFF2-40B4-BE49-F238E27FC236}">
                <a16:creationId xmlns:a16="http://schemas.microsoft.com/office/drawing/2014/main" id="{3945B380-D96A-41C0-6E02-16A816869A55}"/>
              </a:ext>
            </a:extLst>
          </p:cNvPr>
          <p:cNvSpPr/>
          <p:nvPr/>
        </p:nvSpPr>
        <p:spPr>
          <a:xfrm>
            <a:off x="3610312" y="2789984"/>
            <a:ext cx="5424041" cy="1193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200" b="1" dirty="0"/>
              <a:t>- </a:t>
            </a:r>
            <a:r>
              <a:rPr lang="fr-FR" sz="1200" b="1" dirty="0" err="1"/>
              <a:t>Netoyage</a:t>
            </a:r>
            <a:r>
              <a:rPr lang="fr-FR" sz="1200" b="1" dirty="0"/>
              <a:t> </a:t>
            </a:r>
          </a:p>
          <a:p>
            <a:pPr lvl="0"/>
            <a:r>
              <a:rPr lang="fr-FR" sz="1200" b="1" dirty="0"/>
              <a:t>- </a:t>
            </a:r>
            <a:r>
              <a:rPr lang="fr-FR" sz="1200" b="1" dirty="0" err="1"/>
              <a:t>Supression</a:t>
            </a:r>
            <a:r>
              <a:rPr lang="fr-FR" sz="1200" b="1" dirty="0"/>
              <a:t> de mots vides</a:t>
            </a:r>
          </a:p>
          <a:p>
            <a:pPr lvl="0"/>
            <a:r>
              <a:rPr lang="fr-FR" sz="1200" b="1" dirty="0"/>
              <a:t>- </a:t>
            </a:r>
            <a:r>
              <a:rPr lang="fr-FR" sz="1200" b="1" dirty="0" err="1"/>
              <a:t>Stemming</a:t>
            </a:r>
            <a:r>
              <a:rPr lang="fr-FR" sz="1200" b="1" dirty="0"/>
              <a:t> (recherche la racine des mots)</a:t>
            </a:r>
          </a:p>
          <a:p>
            <a:pPr lvl="0"/>
            <a:r>
              <a:rPr lang="fr-FR" sz="1200" b="1" dirty="0"/>
              <a:t>- </a:t>
            </a:r>
            <a:r>
              <a:rPr lang="fr-FR" sz="1200" b="1" dirty="0">
                <a:solidFill>
                  <a:srgbClr val="FF0000"/>
                </a:solidFill>
              </a:rPr>
              <a:t>OR</a:t>
            </a:r>
            <a:r>
              <a:rPr lang="fr-FR" sz="1200" b="1" dirty="0"/>
              <a:t> Lemmatisation (meilleure que </a:t>
            </a:r>
            <a:r>
              <a:rPr lang="fr-FR" sz="1200" b="1" dirty="0" err="1"/>
              <a:t>stemming</a:t>
            </a:r>
            <a:r>
              <a:rPr lang="fr-FR" sz="1200" b="1" dirty="0"/>
              <a:t>) utilisation de dictionnaire (</a:t>
            </a:r>
            <a:r>
              <a:rPr lang="fr-FR" sz="1200" b="1" dirty="0" err="1"/>
              <a:t>spacy</a:t>
            </a:r>
            <a:r>
              <a:rPr lang="fr-FR" sz="1200" b="1" dirty="0"/>
              <a:t>). </a:t>
            </a:r>
          </a:p>
          <a:p>
            <a:pPr lvl="0"/>
            <a:r>
              <a:rPr lang="fr-FR" sz="1200" b="1" dirty="0"/>
              <a:t>- </a:t>
            </a:r>
          </a:p>
        </p:txBody>
      </p:sp>
      <p:sp>
        <p:nvSpPr>
          <p:cNvPr id="22" name="Rectangle à coins arrondis 11">
            <a:extLst>
              <a:ext uri="{FF2B5EF4-FFF2-40B4-BE49-F238E27FC236}">
                <a16:creationId xmlns:a16="http://schemas.microsoft.com/office/drawing/2014/main" id="{92DCA840-89AE-E889-F5CF-D547E5F50BAF}"/>
              </a:ext>
            </a:extLst>
          </p:cNvPr>
          <p:cNvSpPr/>
          <p:nvPr/>
        </p:nvSpPr>
        <p:spPr>
          <a:xfrm>
            <a:off x="433138" y="4580917"/>
            <a:ext cx="11148530" cy="2016311"/>
          </a:xfrm>
          <a:prstGeom prst="round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200" b="1" dirty="0"/>
          </a:p>
        </p:txBody>
      </p:sp>
      <p:sp>
        <p:nvSpPr>
          <p:cNvPr id="36" name="Rectangle à coins arrondis 11">
            <a:extLst>
              <a:ext uri="{FF2B5EF4-FFF2-40B4-BE49-F238E27FC236}">
                <a16:creationId xmlns:a16="http://schemas.microsoft.com/office/drawing/2014/main" id="{55ED78E8-ABB9-15DC-54AF-F50320600897}"/>
              </a:ext>
            </a:extLst>
          </p:cNvPr>
          <p:cNvSpPr/>
          <p:nvPr/>
        </p:nvSpPr>
        <p:spPr>
          <a:xfrm>
            <a:off x="4357867" y="5175618"/>
            <a:ext cx="3021272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Vectorisation, </a:t>
            </a:r>
            <a:r>
              <a:rPr lang="fr-FR" sz="1200" b="1" dirty="0" err="1"/>
              <a:t>statistics</a:t>
            </a:r>
            <a:r>
              <a:rPr lang="fr-FR" sz="1200" b="1" dirty="0"/>
              <a:t> data</a:t>
            </a:r>
          </a:p>
        </p:txBody>
      </p:sp>
      <p:sp>
        <p:nvSpPr>
          <p:cNvPr id="40" name="Rectangle à coins arrondis 11">
            <a:extLst>
              <a:ext uri="{FF2B5EF4-FFF2-40B4-BE49-F238E27FC236}">
                <a16:creationId xmlns:a16="http://schemas.microsoft.com/office/drawing/2014/main" id="{88AB361A-7B15-E9B6-AB8A-1AB9100B6AD4}"/>
              </a:ext>
            </a:extLst>
          </p:cNvPr>
          <p:cNvSpPr/>
          <p:nvPr/>
        </p:nvSpPr>
        <p:spPr>
          <a:xfrm>
            <a:off x="1852095" y="2889203"/>
            <a:ext cx="1123140" cy="9523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200" b="1" i="1" dirty="0">
                <a:solidFill>
                  <a:srgbClr val="FF0000"/>
                </a:solidFill>
              </a:rPr>
              <a:t>LIB :</a:t>
            </a:r>
          </a:p>
          <a:p>
            <a:pPr lvl="0"/>
            <a:r>
              <a:rPr lang="fr-FR" sz="1200" b="1" dirty="0">
                <a:solidFill>
                  <a:srgbClr val="FF0000"/>
                </a:solidFill>
              </a:rPr>
              <a:t>- NLTK </a:t>
            </a:r>
          </a:p>
          <a:p>
            <a:pPr lvl="0"/>
            <a:r>
              <a:rPr lang="fr-FR" sz="1200" b="1" dirty="0"/>
              <a:t>- </a:t>
            </a:r>
            <a:r>
              <a:rPr lang="fr-FR" sz="1200" b="1" dirty="0" err="1">
                <a:solidFill>
                  <a:srgbClr val="FF0000"/>
                </a:solidFill>
              </a:rPr>
              <a:t>spaCy</a:t>
            </a:r>
            <a:endParaRPr lang="fr-FR" sz="1200" b="1" dirty="0">
              <a:solidFill>
                <a:srgbClr val="FF0000"/>
              </a:solidFill>
            </a:endParaRPr>
          </a:p>
          <a:p>
            <a:pPr lvl="0"/>
            <a:r>
              <a:rPr lang="fr-FR" sz="1200" b="1" dirty="0"/>
              <a:t>- </a:t>
            </a:r>
            <a:r>
              <a:rPr lang="fr-FR" sz="1200" b="1" dirty="0" err="1"/>
              <a:t>Gensim</a:t>
            </a:r>
            <a:endParaRPr lang="fr-FR" sz="1200" b="1" dirty="0"/>
          </a:p>
          <a:p>
            <a:pPr lvl="0"/>
            <a:r>
              <a:rPr lang="fr-FR" sz="1200" b="1" dirty="0"/>
              <a:t>- </a:t>
            </a:r>
            <a:r>
              <a:rPr lang="fr-FR" sz="1200" b="1" dirty="0" err="1"/>
              <a:t>FastTex</a:t>
            </a:r>
            <a:endParaRPr lang="fr-FR" sz="1200" b="1" dirty="0"/>
          </a:p>
        </p:txBody>
      </p:sp>
      <p:sp>
        <p:nvSpPr>
          <p:cNvPr id="41" name="Flèche vers le haut 18">
            <a:extLst>
              <a:ext uri="{FF2B5EF4-FFF2-40B4-BE49-F238E27FC236}">
                <a16:creationId xmlns:a16="http://schemas.microsoft.com/office/drawing/2014/main" id="{3D2DC6F7-C4A7-1014-EA9B-351BE30963D9}"/>
              </a:ext>
            </a:extLst>
          </p:cNvPr>
          <p:cNvSpPr/>
          <p:nvPr/>
        </p:nvSpPr>
        <p:spPr>
          <a:xfrm rot="5400000">
            <a:off x="3232725" y="3192996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D37AD1-CD40-57B9-EDBF-746B8A5C403A}"/>
              </a:ext>
            </a:extLst>
          </p:cNvPr>
          <p:cNvSpPr txBox="1"/>
          <p:nvPr/>
        </p:nvSpPr>
        <p:spPr>
          <a:xfrm>
            <a:off x="7729443" y="4607963"/>
            <a:ext cx="3620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endParaRPr lang="fr-FR" sz="1600" b="1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dirty="0"/>
              <a:t>Word2vec</a:t>
            </a:r>
            <a:endParaRPr lang="fr-FR" sz="1600" b="1" i="0" dirty="0">
              <a:solidFill>
                <a:srgbClr val="000000"/>
              </a:solidFill>
              <a:effectLst/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Rubik"/>
              </a:rPr>
              <a:t>LLM</a:t>
            </a:r>
          </a:p>
          <a:p>
            <a:pPr algn="l" fontAlgn="base"/>
            <a:r>
              <a:rPr lang="fr-FR" sz="1600" b="1" dirty="0">
                <a:solidFill>
                  <a:srgbClr val="000000"/>
                </a:solidFill>
                <a:latin typeface="Rubik"/>
              </a:rPr>
              <a:t>…</a:t>
            </a:r>
            <a:endParaRPr lang="fr-FR" sz="1600" b="0" i="0" dirty="0">
              <a:solidFill>
                <a:srgbClr val="000000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3763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5706C-7DE1-56BB-BE68-D987ED4A7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E811931-B612-F253-BE98-D4A499B4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40" y="1819839"/>
            <a:ext cx="9734550" cy="532247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Apprentissage</a:t>
            </a:r>
          </a:p>
        </p:txBody>
      </p:sp>
      <p:sp>
        <p:nvSpPr>
          <p:cNvPr id="2" name="Rectangle à coins arrondis 11">
            <a:extLst>
              <a:ext uri="{FF2B5EF4-FFF2-40B4-BE49-F238E27FC236}">
                <a16:creationId xmlns:a16="http://schemas.microsoft.com/office/drawing/2014/main" id="{FA504E68-9B38-D804-6ABE-3F117E473FD3}"/>
              </a:ext>
            </a:extLst>
          </p:cNvPr>
          <p:cNvSpPr/>
          <p:nvPr/>
        </p:nvSpPr>
        <p:spPr>
          <a:xfrm>
            <a:off x="4281688" y="849050"/>
            <a:ext cx="3021272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600" b="1" dirty="0" err="1"/>
              <a:t>Preprocessing</a:t>
            </a:r>
            <a:endParaRPr lang="fr-FR" sz="1600" b="1" dirty="0"/>
          </a:p>
        </p:txBody>
      </p:sp>
      <p:sp>
        <p:nvSpPr>
          <p:cNvPr id="4" name="Rectangle à coins arrondis 11">
            <a:extLst>
              <a:ext uri="{FF2B5EF4-FFF2-40B4-BE49-F238E27FC236}">
                <a16:creationId xmlns:a16="http://schemas.microsoft.com/office/drawing/2014/main" id="{AC23B298-51C7-20CB-EF1D-8CC10F654234}"/>
              </a:ext>
            </a:extLst>
          </p:cNvPr>
          <p:cNvSpPr/>
          <p:nvPr/>
        </p:nvSpPr>
        <p:spPr>
          <a:xfrm>
            <a:off x="539980" y="611075"/>
            <a:ext cx="10971335" cy="827607"/>
          </a:xfrm>
          <a:prstGeom prst="round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200" b="1" dirty="0"/>
          </a:p>
        </p:txBody>
      </p:sp>
      <p:sp>
        <p:nvSpPr>
          <p:cNvPr id="6" name="Rectangle à coins arrondis 11">
            <a:extLst>
              <a:ext uri="{FF2B5EF4-FFF2-40B4-BE49-F238E27FC236}">
                <a16:creationId xmlns:a16="http://schemas.microsoft.com/office/drawing/2014/main" id="{7288F324-33AF-E9B2-B406-4990BC882FF7}"/>
              </a:ext>
            </a:extLst>
          </p:cNvPr>
          <p:cNvSpPr/>
          <p:nvPr/>
        </p:nvSpPr>
        <p:spPr>
          <a:xfrm>
            <a:off x="539980" y="2400501"/>
            <a:ext cx="10971335" cy="1399358"/>
          </a:xfrm>
          <a:prstGeom prst="round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200" b="1" dirty="0"/>
          </a:p>
        </p:txBody>
      </p:sp>
      <p:sp>
        <p:nvSpPr>
          <p:cNvPr id="7" name="Rectangle à coins arrondis 11">
            <a:extLst>
              <a:ext uri="{FF2B5EF4-FFF2-40B4-BE49-F238E27FC236}">
                <a16:creationId xmlns:a16="http://schemas.microsoft.com/office/drawing/2014/main" id="{02091D40-4CC5-FE8C-B9CF-7C1E35D832EA}"/>
              </a:ext>
            </a:extLst>
          </p:cNvPr>
          <p:cNvSpPr/>
          <p:nvPr/>
        </p:nvSpPr>
        <p:spPr>
          <a:xfrm>
            <a:off x="3913927" y="2877011"/>
            <a:ext cx="3303597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Choisir le modelé </a:t>
            </a:r>
          </a:p>
        </p:txBody>
      </p:sp>
      <p:sp>
        <p:nvSpPr>
          <p:cNvPr id="22" name="Rectangle à coins arrondis 11">
            <a:extLst>
              <a:ext uri="{FF2B5EF4-FFF2-40B4-BE49-F238E27FC236}">
                <a16:creationId xmlns:a16="http://schemas.microsoft.com/office/drawing/2014/main" id="{B13D4FEE-7FF0-3FFB-6441-EED08EB96E65}"/>
              </a:ext>
            </a:extLst>
          </p:cNvPr>
          <p:cNvSpPr/>
          <p:nvPr/>
        </p:nvSpPr>
        <p:spPr>
          <a:xfrm>
            <a:off x="451383" y="4583573"/>
            <a:ext cx="11148530" cy="1874112"/>
          </a:xfrm>
          <a:prstGeom prst="round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fr-FR" sz="1200" b="1" dirty="0"/>
          </a:p>
        </p:txBody>
      </p:sp>
      <p:sp>
        <p:nvSpPr>
          <p:cNvPr id="28" name="Rectangle à coins arrondis 11">
            <a:extLst>
              <a:ext uri="{FF2B5EF4-FFF2-40B4-BE49-F238E27FC236}">
                <a16:creationId xmlns:a16="http://schemas.microsoft.com/office/drawing/2014/main" id="{E5B3AF80-9264-4ECE-2267-C226E30947AE}"/>
              </a:ext>
            </a:extLst>
          </p:cNvPr>
          <p:cNvSpPr/>
          <p:nvPr/>
        </p:nvSpPr>
        <p:spPr>
          <a:xfrm>
            <a:off x="4349050" y="5824412"/>
            <a:ext cx="3021272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Evaluation</a:t>
            </a:r>
          </a:p>
        </p:txBody>
      </p:sp>
      <p:pic>
        <p:nvPicPr>
          <p:cNvPr id="32" name="Espace réservé pour une image  5" descr="Understanding Confusion Matrix - Machine Mantra et 13 pages de plus - Travail – Microsoft​ Edge">
            <a:extLst>
              <a:ext uri="{FF2B5EF4-FFF2-40B4-BE49-F238E27FC236}">
                <a16:creationId xmlns:a16="http://schemas.microsoft.com/office/drawing/2014/main" id="{52529FB8-0F25-5CC3-FF0D-5320A7380F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3625" y="5245377"/>
            <a:ext cx="2140134" cy="1212307"/>
          </a:xfr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3882D32B-F14E-E6FB-C108-76685D8E7447}"/>
              </a:ext>
            </a:extLst>
          </p:cNvPr>
          <p:cNvSpPr txBox="1"/>
          <p:nvPr/>
        </p:nvSpPr>
        <p:spPr>
          <a:xfrm>
            <a:off x="7907497" y="5224248"/>
            <a:ext cx="1167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0000"/>
                </a:solidFill>
                <a:effectLst/>
                <a:latin typeface="Rubik"/>
              </a:rPr>
              <a:t>occuracy</a:t>
            </a:r>
            <a:endParaRPr lang="fr-FR" b="1" i="0" dirty="0">
              <a:solidFill>
                <a:srgbClr val="000000"/>
              </a:solidFill>
              <a:effectLst/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0000"/>
                </a:solidFill>
                <a:effectLst/>
                <a:latin typeface="Rubik"/>
              </a:rPr>
              <a:t>Precision</a:t>
            </a:r>
            <a:endParaRPr lang="fr-FR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0000"/>
                </a:solidFill>
                <a:effectLst/>
                <a:latin typeface="Rubik"/>
              </a:rPr>
              <a:t>Recall</a:t>
            </a:r>
            <a:endParaRPr lang="fr-FR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Rubik"/>
              </a:rPr>
              <a:t>F1-score</a:t>
            </a:r>
            <a:endParaRPr lang="fr-FR" b="0" i="0" dirty="0">
              <a:solidFill>
                <a:srgbClr val="000000"/>
              </a:solidFill>
              <a:effectLst/>
              <a:latin typeface="Rubik"/>
            </a:endParaRPr>
          </a:p>
        </p:txBody>
      </p:sp>
      <p:sp>
        <p:nvSpPr>
          <p:cNvPr id="35" name="Rectangle à coins arrondis 11">
            <a:extLst>
              <a:ext uri="{FF2B5EF4-FFF2-40B4-BE49-F238E27FC236}">
                <a16:creationId xmlns:a16="http://schemas.microsoft.com/office/drawing/2014/main" id="{C0A1A662-5FA7-07A4-08CC-6538F5EED325}"/>
              </a:ext>
            </a:extLst>
          </p:cNvPr>
          <p:cNvSpPr/>
          <p:nvPr/>
        </p:nvSpPr>
        <p:spPr>
          <a:xfrm>
            <a:off x="630847" y="4924813"/>
            <a:ext cx="3303597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Entrer les deux fichiers  « </a:t>
            </a:r>
            <a:r>
              <a:rPr lang="fr-FR" sz="1200" b="1" dirty="0" err="1"/>
              <a:t>Text</a:t>
            </a:r>
            <a:r>
              <a:rPr lang="fr-FR" sz="1200" b="1" dirty="0"/>
              <a:t> » pour le test</a:t>
            </a:r>
          </a:p>
        </p:txBody>
      </p:sp>
      <p:sp>
        <p:nvSpPr>
          <p:cNvPr id="36" name="Rectangle à coins arrondis 11">
            <a:extLst>
              <a:ext uri="{FF2B5EF4-FFF2-40B4-BE49-F238E27FC236}">
                <a16:creationId xmlns:a16="http://schemas.microsoft.com/office/drawing/2014/main" id="{FA59483B-C2C3-D90C-B574-384BF959FEB7}"/>
              </a:ext>
            </a:extLst>
          </p:cNvPr>
          <p:cNvSpPr/>
          <p:nvPr/>
        </p:nvSpPr>
        <p:spPr>
          <a:xfrm>
            <a:off x="4357867" y="4912413"/>
            <a:ext cx="3021272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Choisir les 2 listes d’images pour le test (fake, not fake)</a:t>
            </a:r>
          </a:p>
        </p:txBody>
      </p:sp>
      <p:sp>
        <p:nvSpPr>
          <p:cNvPr id="37" name="Rectangle à coins arrondis 11">
            <a:extLst>
              <a:ext uri="{FF2B5EF4-FFF2-40B4-BE49-F238E27FC236}">
                <a16:creationId xmlns:a16="http://schemas.microsoft.com/office/drawing/2014/main" id="{8467ACEA-2010-5E0B-8D81-4BB72C0C5A77}"/>
              </a:ext>
            </a:extLst>
          </p:cNvPr>
          <p:cNvSpPr/>
          <p:nvPr/>
        </p:nvSpPr>
        <p:spPr>
          <a:xfrm>
            <a:off x="8028137" y="4843044"/>
            <a:ext cx="3303597" cy="406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fr-FR" sz="1200" b="1" dirty="0"/>
              <a:t>Choisir les 2 </a:t>
            </a:r>
            <a:r>
              <a:rPr lang="fr-FR" sz="1200" b="1" dirty="0" err="1"/>
              <a:t>videos</a:t>
            </a:r>
            <a:endParaRPr lang="fr-FR" sz="1200" b="1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E6BBCA-E324-348D-A841-90E1573B7DE9}"/>
              </a:ext>
            </a:extLst>
          </p:cNvPr>
          <p:cNvSpPr txBox="1"/>
          <p:nvPr/>
        </p:nvSpPr>
        <p:spPr>
          <a:xfrm>
            <a:off x="7697927" y="2441277"/>
            <a:ext cx="3620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dirty="0"/>
              <a:t>LSTM</a:t>
            </a:r>
            <a:endParaRPr lang="fr-FR" sz="1600" b="1" i="0" dirty="0">
              <a:solidFill>
                <a:srgbClr val="000000"/>
              </a:solidFill>
              <a:effectLst/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Rubik"/>
              </a:rPr>
              <a:t>BLSTM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Rubik"/>
              </a:rPr>
              <a:t>PA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0000"/>
                </a:solidFill>
                <a:latin typeface="Rubik"/>
              </a:rPr>
              <a:t>RNN (</a:t>
            </a:r>
            <a:r>
              <a:rPr lang="fr-FR" sz="1600" b="1" dirty="0" err="1">
                <a:solidFill>
                  <a:srgbClr val="000000"/>
                </a:solidFill>
                <a:latin typeface="Rubik"/>
              </a:rPr>
              <a:t>Reccurent</a:t>
            </a:r>
            <a:r>
              <a:rPr lang="fr-FR" sz="1600" b="1" dirty="0">
                <a:solidFill>
                  <a:srgbClr val="000000"/>
                </a:solidFill>
                <a:latin typeface="Rubik"/>
              </a:rPr>
              <a:t> Neural Network</a:t>
            </a:r>
            <a:endParaRPr lang="fr-FR" sz="1600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sz="1600" b="1" i="0" dirty="0">
                <a:solidFill>
                  <a:srgbClr val="000000"/>
                </a:solidFill>
                <a:effectLst/>
                <a:latin typeface="Rubik"/>
              </a:rPr>
              <a:t>SVN (Support </a:t>
            </a:r>
            <a:r>
              <a:rPr lang="fr-FR" sz="1600" b="1" i="0" dirty="0" err="1">
                <a:solidFill>
                  <a:srgbClr val="000000"/>
                </a:solidFill>
                <a:effectLst/>
                <a:latin typeface="Rubik"/>
              </a:rPr>
              <a:t>Vector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Rubik"/>
              </a:rPr>
              <a:t> machine)</a:t>
            </a:r>
          </a:p>
          <a:p>
            <a:pPr algn="l" fontAlgn="base"/>
            <a:r>
              <a:rPr lang="fr-FR" sz="1600" b="1" dirty="0">
                <a:solidFill>
                  <a:srgbClr val="000000"/>
                </a:solidFill>
                <a:latin typeface="Rubik"/>
              </a:rPr>
              <a:t>…</a:t>
            </a:r>
            <a:endParaRPr lang="fr-FR" sz="1600" b="0" i="0" dirty="0">
              <a:solidFill>
                <a:srgbClr val="000000"/>
              </a:solidFill>
              <a:effectLst/>
              <a:latin typeface="Rubik"/>
            </a:endParaRPr>
          </a:p>
        </p:txBody>
      </p:sp>
      <p:sp>
        <p:nvSpPr>
          <p:cNvPr id="40" name="Rectangle à coins arrondis 11">
            <a:extLst>
              <a:ext uri="{FF2B5EF4-FFF2-40B4-BE49-F238E27FC236}">
                <a16:creationId xmlns:a16="http://schemas.microsoft.com/office/drawing/2014/main" id="{02519F08-C792-DB06-F609-7CDFAE914D71}"/>
              </a:ext>
            </a:extLst>
          </p:cNvPr>
          <p:cNvSpPr/>
          <p:nvPr/>
        </p:nvSpPr>
        <p:spPr>
          <a:xfrm>
            <a:off x="1332569" y="2713581"/>
            <a:ext cx="1084639" cy="8387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fr-FR" sz="1200" b="1" dirty="0"/>
              <a:t>LIB:</a:t>
            </a:r>
          </a:p>
          <a:p>
            <a:pPr lvl="0"/>
            <a:r>
              <a:rPr lang="fr-FR" sz="1200" b="1" dirty="0"/>
              <a:t>-  </a:t>
            </a:r>
            <a:r>
              <a:rPr lang="fr-FR" sz="1200" b="1" dirty="0" err="1"/>
              <a:t>Keras</a:t>
            </a:r>
            <a:r>
              <a:rPr lang="fr-FR" sz="1200" b="1" dirty="0"/>
              <a:t> </a:t>
            </a:r>
          </a:p>
          <a:p>
            <a:pPr lvl="0"/>
            <a:r>
              <a:rPr lang="fr-FR" sz="1200" b="1" dirty="0"/>
              <a:t>- </a:t>
            </a:r>
            <a:r>
              <a:rPr lang="fr-FR" sz="1200" b="1" dirty="0" err="1"/>
              <a:t>Tensflow</a:t>
            </a:r>
            <a:endParaRPr lang="fr-FR" sz="1200" b="1" dirty="0"/>
          </a:p>
        </p:txBody>
      </p:sp>
      <p:sp>
        <p:nvSpPr>
          <p:cNvPr id="8" name="Flèche vers le haut 18">
            <a:extLst>
              <a:ext uri="{FF2B5EF4-FFF2-40B4-BE49-F238E27FC236}">
                <a16:creationId xmlns:a16="http://schemas.microsoft.com/office/drawing/2014/main" id="{DCFCDAF9-311B-FA40-63DC-7C808E369A8B}"/>
              </a:ext>
            </a:extLst>
          </p:cNvPr>
          <p:cNvSpPr/>
          <p:nvPr/>
        </p:nvSpPr>
        <p:spPr>
          <a:xfrm rot="5400000">
            <a:off x="2972841" y="2956565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8">
            <a:extLst>
              <a:ext uri="{FF2B5EF4-FFF2-40B4-BE49-F238E27FC236}">
                <a16:creationId xmlns:a16="http://schemas.microsoft.com/office/drawing/2014/main" id="{9BE59FA1-A86D-E866-A854-C1E54E3EA5C0}"/>
              </a:ext>
            </a:extLst>
          </p:cNvPr>
          <p:cNvSpPr/>
          <p:nvPr/>
        </p:nvSpPr>
        <p:spPr>
          <a:xfrm rot="10800000">
            <a:off x="5545509" y="3838549"/>
            <a:ext cx="202805" cy="228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haut 18">
            <a:extLst>
              <a:ext uri="{FF2B5EF4-FFF2-40B4-BE49-F238E27FC236}">
                <a16:creationId xmlns:a16="http://schemas.microsoft.com/office/drawing/2014/main" id="{4D59D56C-FA46-F18A-E6FE-924CE9E3AC97}"/>
              </a:ext>
            </a:extLst>
          </p:cNvPr>
          <p:cNvSpPr/>
          <p:nvPr/>
        </p:nvSpPr>
        <p:spPr>
          <a:xfrm rot="10800000">
            <a:off x="5554005" y="1452545"/>
            <a:ext cx="194310" cy="34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3ABC15B-5E78-EC30-4784-E6F7BFED220C}"/>
              </a:ext>
            </a:extLst>
          </p:cNvPr>
          <p:cNvSpPr txBox="1">
            <a:spLocks/>
          </p:cNvSpPr>
          <p:nvPr/>
        </p:nvSpPr>
        <p:spPr>
          <a:xfrm>
            <a:off x="1001228" y="4119365"/>
            <a:ext cx="9734550" cy="532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rgbClr val="0070C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1147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85815FD0-8DA7-D52C-EDCD-7668722C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6" y="1036504"/>
            <a:ext cx="11807447" cy="4784991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A3A6D556-25E7-0936-8767-648CAAEA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1" y="358701"/>
            <a:ext cx="9734550" cy="532247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Planification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9059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97A5E-F5A7-D33B-930F-CFF05D77D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04A3F740-19AE-5973-502E-BD62246B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9" y="1428750"/>
            <a:ext cx="11179762" cy="4168362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FA02941A-24D9-7C71-A196-1B1CE401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1" y="358701"/>
            <a:ext cx="9734550" cy="532247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Affectation des responsable des taches</a:t>
            </a:r>
          </a:p>
        </p:txBody>
      </p:sp>
    </p:spTree>
    <p:extLst>
      <p:ext uri="{BB962C8B-B14F-4D97-AF65-F5344CB8AC3E}">
        <p14:creationId xmlns:p14="http://schemas.microsoft.com/office/powerpoint/2010/main" val="1842442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9167</TotalTime>
  <Words>204</Words>
  <Application>Microsoft Office PowerPoint</Application>
  <PresentationFormat>Grand écran</PresentationFormat>
  <Paragraphs>69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Rubik</vt:lpstr>
      <vt:lpstr>Thème Office</vt:lpstr>
      <vt:lpstr>PROJET IA  2024 ()</vt:lpstr>
      <vt:lpstr>Preprocessing</vt:lpstr>
      <vt:lpstr>Apprentissage</vt:lpstr>
      <vt:lpstr>Planification du projet</vt:lpstr>
      <vt:lpstr>Affectation des responsable des taches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IA  2024 </dc:title>
  <dc:creator>Christophe Marty</dc:creator>
  <cp:lastModifiedBy>s.khenioui</cp:lastModifiedBy>
  <cp:revision>13</cp:revision>
  <dcterms:created xsi:type="dcterms:W3CDTF">2024-03-01T12:58:49Z</dcterms:created>
  <dcterms:modified xsi:type="dcterms:W3CDTF">2024-04-01T10:26:51Z</dcterms:modified>
</cp:coreProperties>
</file>