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f00b5214f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f00b5214f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 point">
    <p:spTree>
      <p:nvGrpSpPr>
        <p:cNvPr id="50" name="Shape 50"/>
        <p:cNvGrpSpPr/>
        <p:nvPr/>
      </p:nvGrpSpPr>
      <p:grpSpPr>
        <a:xfrm>
          <a:off x="0" y="0"/>
          <a:ext cx="0" cy="0"/>
          <a:chOff x="0" y="0"/>
          <a:chExt cx="0" cy="0"/>
        </a:xfrm>
      </p:grpSpPr>
      <p:sp>
        <p:nvSpPr>
          <p:cNvPr id="51" name="Google Shape;51;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Clr>
                <a:schemeClr val="dk1"/>
              </a:buClr>
              <a:buSzPts val="4800"/>
              <a:buFont typeface="Corbel"/>
              <a:buNone/>
              <a:defRPr sz="4800"/>
            </a:lvl1pPr>
            <a:lvl2pPr lvl="1" rtl="0" algn="l">
              <a:spcBef>
                <a:spcPts val="0"/>
              </a:spcBef>
              <a:spcAft>
                <a:spcPts val="0"/>
              </a:spcAft>
              <a:buClr>
                <a:schemeClr val="dk2"/>
              </a:buClr>
              <a:buSzPts val="4800"/>
              <a:buNone/>
              <a:defRPr sz="4800"/>
            </a:lvl2pPr>
            <a:lvl3pPr lvl="2" rtl="0" algn="l">
              <a:spcBef>
                <a:spcPts val="0"/>
              </a:spcBef>
              <a:spcAft>
                <a:spcPts val="0"/>
              </a:spcAft>
              <a:buClr>
                <a:schemeClr val="dk2"/>
              </a:buClr>
              <a:buSzPts val="4800"/>
              <a:buNone/>
              <a:defRPr sz="4800"/>
            </a:lvl3pPr>
            <a:lvl4pPr lvl="3" rtl="0" algn="l">
              <a:spcBef>
                <a:spcPts val="0"/>
              </a:spcBef>
              <a:spcAft>
                <a:spcPts val="0"/>
              </a:spcAft>
              <a:buClr>
                <a:schemeClr val="dk2"/>
              </a:buClr>
              <a:buSzPts val="4800"/>
              <a:buNone/>
              <a:defRPr sz="4800"/>
            </a:lvl4pPr>
            <a:lvl5pPr lvl="4" rtl="0" algn="l">
              <a:spcBef>
                <a:spcPts val="0"/>
              </a:spcBef>
              <a:spcAft>
                <a:spcPts val="0"/>
              </a:spcAft>
              <a:buClr>
                <a:schemeClr val="dk2"/>
              </a:buClr>
              <a:buSzPts val="4800"/>
              <a:buNone/>
              <a:defRPr sz="4800"/>
            </a:lvl5pPr>
            <a:lvl6pPr lvl="5" rtl="0" algn="l">
              <a:spcBef>
                <a:spcPts val="0"/>
              </a:spcBef>
              <a:spcAft>
                <a:spcPts val="0"/>
              </a:spcAft>
              <a:buClr>
                <a:schemeClr val="dk2"/>
              </a:buClr>
              <a:buSzPts val="4800"/>
              <a:buNone/>
              <a:defRPr sz="4800"/>
            </a:lvl6pPr>
            <a:lvl7pPr lvl="6" rtl="0" algn="l">
              <a:spcBef>
                <a:spcPts val="0"/>
              </a:spcBef>
              <a:spcAft>
                <a:spcPts val="0"/>
              </a:spcAft>
              <a:buClr>
                <a:schemeClr val="dk2"/>
              </a:buClr>
              <a:buSzPts val="4800"/>
              <a:buNone/>
              <a:defRPr sz="4800"/>
            </a:lvl7pPr>
            <a:lvl8pPr lvl="7" rtl="0" algn="l">
              <a:spcBef>
                <a:spcPts val="0"/>
              </a:spcBef>
              <a:spcAft>
                <a:spcPts val="0"/>
              </a:spcAft>
              <a:buClr>
                <a:schemeClr val="dk2"/>
              </a:buClr>
              <a:buSzPts val="4800"/>
              <a:buNone/>
              <a:defRPr sz="4800"/>
            </a:lvl8pPr>
            <a:lvl9pPr lvl="8" rtl="0" algn="l">
              <a:spcBef>
                <a:spcPts val="0"/>
              </a:spcBef>
              <a:spcAft>
                <a:spcPts val="0"/>
              </a:spcAft>
              <a:buClr>
                <a:schemeClr val="dk2"/>
              </a:buClr>
              <a:buSzPts val="4800"/>
              <a:buNone/>
              <a:defRPr sz="4800"/>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1pPr>
            <a:lvl2pPr indent="0" lvl="1"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2pPr>
            <a:lvl3pPr indent="0" lvl="2"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3pPr>
            <a:lvl4pPr indent="0" lvl="3"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4pPr>
            <a:lvl5pPr indent="0" lvl="4"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5pPr>
            <a:lvl6pPr indent="0" lvl="5"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6pPr>
            <a:lvl7pPr indent="0" lvl="6"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7pPr>
            <a:lvl8pPr indent="0" lvl="7"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8pPr>
            <a:lvl9pPr indent="0" lvl="8" marL="0" marR="0" rtl="0" algn="r">
              <a:spcBef>
                <a:spcPts val="0"/>
              </a:spcBef>
              <a:spcAft>
                <a:spcPts val="0"/>
              </a:spcAft>
              <a:buClr>
                <a:schemeClr val="dk1"/>
              </a:buClr>
              <a:buSzPts val="750"/>
              <a:buFont typeface="Corbel"/>
              <a:buNone/>
              <a:defRPr b="0" i="0" sz="750">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testasp.vulnwe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nvSpPr>
        <p:spPr>
          <a:xfrm>
            <a:off x="3283800" y="255325"/>
            <a:ext cx="25764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300">
                <a:solidFill>
                  <a:schemeClr val="dk1"/>
                </a:solidFill>
                <a:latin typeface="Impact"/>
                <a:ea typeface="Impact"/>
                <a:cs typeface="Impact"/>
                <a:sym typeface="Impact"/>
              </a:rPr>
              <a:t>Task 3</a:t>
            </a:r>
            <a:endParaRPr sz="1800">
              <a:solidFill>
                <a:schemeClr val="dk2"/>
              </a:solidFill>
            </a:endParaRPr>
          </a:p>
        </p:txBody>
      </p:sp>
      <p:sp>
        <p:nvSpPr>
          <p:cNvPr id="58" name="Google Shape;58;p14"/>
          <p:cNvSpPr txBox="1"/>
          <p:nvPr/>
        </p:nvSpPr>
        <p:spPr>
          <a:xfrm>
            <a:off x="1871700" y="1727650"/>
            <a:ext cx="5400600" cy="4926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600"/>
              </a:spcAft>
              <a:buNone/>
            </a:pPr>
            <a:r>
              <a:rPr lang="en-GB" sz="2000">
                <a:solidFill>
                  <a:schemeClr val="dk1"/>
                </a:solidFill>
                <a:latin typeface="Corbel"/>
                <a:ea typeface="Corbel"/>
                <a:cs typeface="Corbel"/>
                <a:sym typeface="Corbel"/>
              </a:rPr>
              <a:t>Internship Studio’s Ethical Hacking Internship</a:t>
            </a:r>
            <a:endParaRPr sz="2200">
              <a:solidFill>
                <a:schemeClr val="dk2"/>
              </a:solidFill>
            </a:endParaRPr>
          </a:p>
        </p:txBody>
      </p:sp>
      <p:sp>
        <p:nvSpPr>
          <p:cNvPr id="59" name="Google Shape;59;p14"/>
          <p:cNvSpPr txBox="1"/>
          <p:nvPr/>
        </p:nvSpPr>
        <p:spPr>
          <a:xfrm>
            <a:off x="2170200" y="3822800"/>
            <a:ext cx="4803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300">
                <a:solidFill>
                  <a:schemeClr val="dk1"/>
                </a:solidFill>
                <a:latin typeface="Corbel"/>
                <a:ea typeface="Corbel"/>
                <a:cs typeface="Corbel"/>
                <a:sym typeface="Corbel"/>
              </a:rPr>
              <a:t>Name : Deep Kakadiya</a:t>
            </a:r>
            <a:endParaRPr sz="2300">
              <a:solidFill>
                <a:schemeClr val="dk1"/>
              </a:solidFill>
              <a:latin typeface="Corbel"/>
              <a:ea typeface="Corbel"/>
              <a:cs typeface="Corbel"/>
              <a:sym typeface="Corbel"/>
            </a:endParaRPr>
          </a:p>
          <a:p>
            <a:pPr indent="0" lvl="0" marL="0" rtl="0" algn="l">
              <a:spcBef>
                <a:spcPts val="0"/>
              </a:spcBef>
              <a:spcAft>
                <a:spcPts val="0"/>
              </a:spcAft>
              <a:buNone/>
            </a:pPr>
            <a:r>
              <a:rPr lang="en-GB" sz="2300">
                <a:solidFill>
                  <a:schemeClr val="dk1"/>
                </a:solidFill>
                <a:latin typeface="Corbel"/>
                <a:ea typeface="Corbel"/>
                <a:cs typeface="Corbel"/>
                <a:sym typeface="Corbel"/>
              </a:rPr>
              <a:t>E-mail: imyourdad0120@gmail.com</a:t>
            </a:r>
            <a:endParaRPr sz="2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450175" y="273900"/>
            <a:ext cx="8058300" cy="42207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4800"/>
              <a:buFont typeface="Corbel"/>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542475" y="426900"/>
            <a:ext cx="7897800" cy="437039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Insecure Transmission Vulnerability Found</a:t>
            </a:r>
            <a:endParaRPr b="1"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t/>
            </a:r>
            <a:endParaRPr b="1"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Site Name: </a:t>
            </a:r>
            <a:r>
              <a:rPr lang="en-GB" sz="1600">
                <a:solidFill>
                  <a:schemeClr val="dk1"/>
                </a:solidFill>
                <a:latin typeface="Corbel"/>
                <a:ea typeface="Corbel"/>
                <a:cs typeface="Corbel"/>
                <a:sym typeface="Corbel"/>
              </a:rPr>
              <a:t>Acunetix</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URL : </a:t>
            </a:r>
            <a:r>
              <a:rPr lang="en-GB" sz="1600" u="sng">
                <a:solidFill>
                  <a:schemeClr val="hlink"/>
                </a:solidFill>
                <a:latin typeface="Corbel"/>
                <a:ea typeface="Corbel"/>
                <a:cs typeface="Corbel"/>
                <a:sym typeface="Corbel"/>
                <a:hlinkClick r:id="rId3"/>
              </a:rPr>
              <a:t>http://testasp.vulnweb.com/</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Details : </a:t>
            </a:r>
            <a:r>
              <a:rPr lang="en-GB" sz="1600">
                <a:solidFill>
                  <a:schemeClr val="dk1"/>
                </a:solidFill>
                <a:latin typeface="Corbel"/>
                <a:ea typeface="Corbel"/>
                <a:cs typeface="Corbel"/>
                <a:sym typeface="Corbel"/>
              </a:rPr>
              <a:t>In the above mentioned site transfer of Data is found to be done using HTTP instead of HTTPS which very insecure, the passwords while registering for new account or while logging in are transferred using HTTP which can easily be intercepted and exploited.</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Impact: </a:t>
            </a:r>
            <a:r>
              <a:rPr lang="en-GB" sz="1600">
                <a:solidFill>
                  <a:schemeClr val="dk1"/>
                </a:solidFill>
                <a:latin typeface="Corbel"/>
                <a:ea typeface="Corbel"/>
                <a:cs typeface="Corbel"/>
                <a:sym typeface="Corbel"/>
              </a:rPr>
              <a:t>An attacker may:</a:t>
            </a:r>
            <a:endParaRPr sz="1600">
              <a:solidFill>
                <a:schemeClr val="dk1"/>
              </a:solidFill>
              <a:latin typeface="Corbel"/>
              <a:ea typeface="Corbel"/>
              <a:cs typeface="Corbel"/>
              <a:sym typeface="Corbel"/>
            </a:endParaRPr>
          </a:p>
          <a:p>
            <a:pPr indent="-317500" lvl="0" marL="457200" marR="0" rtl="0" algn="l">
              <a:spcBef>
                <a:spcPts val="0"/>
              </a:spcBef>
              <a:spcAft>
                <a:spcPts val="0"/>
              </a:spcAft>
              <a:buClr>
                <a:schemeClr val="dk1"/>
              </a:buClr>
              <a:buSzPts val="1400"/>
              <a:buFont typeface="Corbel"/>
              <a:buChar char="●"/>
            </a:pPr>
            <a:r>
              <a:rPr lang="en-GB" sz="1600">
                <a:solidFill>
                  <a:schemeClr val="dk1"/>
                </a:solidFill>
                <a:latin typeface="Corbel"/>
                <a:ea typeface="Corbel"/>
                <a:cs typeface="Corbel"/>
                <a:sym typeface="Corbel"/>
              </a:rPr>
              <a:t>Steal sensitive information like password by intercepting </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Solution: </a:t>
            </a:r>
            <a:endParaRPr b="1"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rPr b="1" lang="en-GB" sz="1600">
                <a:solidFill>
                  <a:schemeClr val="dk1"/>
                </a:solidFill>
                <a:latin typeface="Corbel"/>
                <a:ea typeface="Corbel"/>
                <a:cs typeface="Corbel"/>
                <a:sym typeface="Corbel"/>
              </a:rPr>
              <a:t>	</a:t>
            </a:r>
            <a:r>
              <a:rPr lang="en-GB" sz="1600">
                <a:solidFill>
                  <a:schemeClr val="dk1"/>
                </a:solidFill>
                <a:latin typeface="Corbel"/>
                <a:ea typeface="Corbel"/>
                <a:cs typeface="Corbel"/>
                <a:sym typeface="Corbel"/>
              </a:rPr>
              <a:t>Transfer the working of all the forms on this site which carry sensitive information like passwords from HTTP to HTTPS, So even if an attacker intercepts the connection he still won’t be able to get important information like passwords easily.</a:t>
            </a:r>
            <a:endParaRPr sz="16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600"/>
              <a:buFont typeface="Corbel"/>
              <a:buNone/>
            </a:pPr>
            <a:r>
              <a:t/>
            </a:r>
            <a:endParaRPr b="1" sz="16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542475" y="426900"/>
            <a:ext cx="7897800" cy="33246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700"/>
              <a:buFont typeface="Corbel"/>
              <a:buNone/>
            </a:pPr>
            <a:r>
              <a:rPr b="1" lang="en-GB" sz="1700">
                <a:solidFill>
                  <a:schemeClr val="dk1"/>
                </a:solidFill>
                <a:latin typeface="Corbel"/>
                <a:ea typeface="Corbel"/>
                <a:cs typeface="Corbel"/>
                <a:sym typeface="Corbel"/>
              </a:rPr>
              <a:t>Steps to reproduce :</a:t>
            </a:r>
            <a:endParaRPr b="1" sz="1700">
              <a:solidFill>
                <a:schemeClr val="dk1"/>
              </a:solidFill>
              <a:latin typeface="Corbel"/>
              <a:ea typeface="Corbel"/>
              <a:cs typeface="Corbel"/>
              <a:sym typeface="Corbel"/>
            </a:endParaRPr>
          </a:p>
          <a:p>
            <a:pPr indent="-336550" lvl="0" marL="457200" marR="0" rtl="0" algn="l">
              <a:spcBef>
                <a:spcPts val="0"/>
              </a:spcBef>
              <a:spcAft>
                <a:spcPts val="0"/>
              </a:spcAft>
              <a:buClr>
                <a:schemeClr val="dk1"/>
              </a:buClr>
              <a:buSzPts val="1700"/>
              <a:buFont typeface="Corbel"/>
              <a:buAutoNum type="arabicPeriod"/>
            </a:pPr>
            <a:r>
              <a:rPr lang="en-GB" sz="1700">
                <a:solidFill>
                  <a:schemeClr val="dk1"/>
                </a:solidFill>
                <a:latin typeface="Corbel"/>
                <a:ea typeface="Corbel"/>
                <a:cs typeface="Corbel"/>
                <a:sym typeface="Corbel"/>
              </a:rPr>
              <a:t>Set up BurpSuite to intercept data from browser at it’s manual proxy</a:t>
            </a:r>
            <a:endParaRPr sz="1700">
              <a:solidFill>
                <a:schemeClr val="dk1"/>
              </a:solidFill>
              <a:latin typeface="Corbel"/>
              <a:ea typeface="Corbel"/>
              <a:cs typeface="Corbel"/>
              <a:sym typeface="Corbel"/>
            </a:endParaRPr>
          </a:p>
          <a:p>
            <a:pPr indent="-336550" lvl="0" marL="457200" marR="0" rtl="0" algn="l">
              <a:spcBef>
                <a:spcPts val="0"/>
              </a:spcBef>
              <a:spcAft>
                <a:spcPts val="0"/>
              </a:spcAft>
              <a:buClr>
                <a:schemeClr val="dk1"/>
              </a:buClr>
              <a:buSzPts val="1700"/>
              <a:buFont typeface="Corbel"/>
              <a:buAutoNum type="arabicPeriod"/>
            </a:pPr>
            <a:r>
              <a:rPr lang="en-GB" sz="1700">
                <a:solidFill>
                  <a:schemeClr val="dk1"/>
                </a:solidFill>
                <a:latin typeface="Corbel"/>
                <a:ea typeface="Corbel"/>
                <a:cs typeface="Corbel"/>
                <a:sym typeface="Corbel"/>
              </a:rPr>
              <a:t>Visit the site and go to register page (forward all the requests till here in BurpSuite)</a:t>
            </a:r>
            <a:endParaRPr sz="1700">
              <a:solidFill>
                <a:schemeClr val="dk1"/>
              </a:solidFill>
              <a:latin typeface="Corbel"/>
              <a:ea typeface="Corbel"/>
              <a:cs typeface="Corbel"/>
              <a:sym typeface="Corbel"/>
            </a:endParaRPr>
          </a:p>
          <a:p>
            <a:pPr indent="-336550" lvl="0" marL="457200" marR="0" rtl="0" algn="l">
              <a:spcBef>
                <a:spcPts val="0"/>
              </a:spcBef>
              <a:spcAft>
                <a:spcPts val="0"/>
              </a:spcAft>
              <a:buClr>
                <a:schemeClr val="dk1"/>
              </a:buClr>
              <a:buSzPts val="1700"/>
              <a:buFont typeface="Corbel"/>
              <a:buAutoNum type="arabicPeriod"/>
            </a:pPr>
            <a:r>
              <a:rPr b="1" lang="en-GB" sz="1700">
                <a:solidFill>
                  <a:schemeClr val="dk1"/>
                </a:solidFill>
                <a:latin typeface="Corbel"/>
                <a:ea typeface="Corbel"/>
                <a:cs typeface="Corbel"/>
                <a:sym typeface="Corbel"/>
              </a:rPr>
              <a:t> </a:t>
            </a:r>
            <a:r>
              <a:rPr lang="en-GB" sz="1700">
                <a:solidFill>
                  <a:schemeClr val="dk1"/>
                </a:solidFill>
                <a:latin typeface="Corbel"/>
                <a:ea typeface="Corbel"/>
                <a:cs typeface="Corbel"/>
                <a:sym typeface="Corbel"/>
              </a:rPr>
              <a:t>Now fill the form and submit the form for registration</a:t>
            </a:r>
            <a:endParaRPr sz="1700">
              <a:solidFill>
                <a:schemeClr val="dk1"/>
              </a:solidFill>
              <a:latin typeface="Corbel"/>
              <a:ea typeface="Corbel"/>
              <a:cs typeface="Corbel"/>
              <a:sym typeface="Corbel"/>
            </a:endParaRPr>
          </a:p>
          <a:p>
            <a:pPr indent="-336550" lvl="0" marL="457200" marR="0" rtl="0" algn="l">
              <a:spcBef>
                <a:spcPts val="0"/>
              </a:spcBef>
              <a:spcAft>
                <a:spcPts val="0"/>
              </a:spcAft>
              <a:buClr>
                <a:schemeClr val="dk1"/>
              </a:buClr>
              <a:buSzPts val="1700"/>
              <a:buFont typeface="Corbel"/>
              <a:buAutoNum type="arabicPeriod"/>
            </a:pPr>
            <a:r>
              <a:rPr lang="en-GB" sz="1700">
                <a:solidFill>
                  <a:schemeClr val="dk1"/>
                </a:solidFill>
                <a:latin typeface="Corbel"/>
                <a:ea typeface="Corbel"/>
                <a:cs typeface="Corbel"/>
                <a:sym typeface="Corbel"/>
              </a:rPr>
              <a:t>Now intercept the request and search in the raw code, you will find all the details including password</a:t>
            </a:r>
            <a:endParaRPr sz="1700">
              <a:solidFill>
                <a:schemeClr val="dk1"/>
              </a:solidFill>
              <a:latin typeface="Corbel"/>
              <a:ea typeface="Corbel"/>
              <a:cs typeface="Corbel"/>
              <a:sym typeface="Corbel"/>
            </a:endParaRPr>
          </a:p>
          <a:p>
            <a:pPr indent="-336550" lvl="0" marL="457200" marR="0" rtl="0" algn="l">
              <a:spcBef>
                <a:spcPts val="0"/>
              </a:spcBef>
              <a:spcAft>
                <a:spcPts val="0"/>
              </a:spcAft>
              <a:buClr>
                <a:schemeClr val="dk1"/>
              </a:buClr>
              <a:buSzPts val="1700"/>
              <a:buFont typeface="Corbel"/>
              <a:buAutoNum type="arabicPeriod"/>
            </a:pPr>
            <a:r>
              <a:rPr lang="en-GB" sz="1700">
                <a:solidFill>
                  <a:schemeClr val="dk1"/>
                </a:solidFill>
                <a:latin typeface="Corbel"/>
                <a:ea typeface="Corbel"/>
                <a:cs typeface="Corbel"/>
                <a:sym typeface="Corbel"/>
              </a:rPr>
              <a:t>Repeat the above steps at login page too.</a:t>
            </a:r>
            <a:endParaRPr sz="1700">
              <a:solidFill>
                <a:schemeClr val="dk1"/>
              </a:solidFill>
              <a:latin typeface="Corbel"/>
              <a:ea typeface="Corbel"/>
              <a:cs typeface="Corbel"/>
              <a:sym typeface="Corbel"/>
            </a:endParaRPr>
          </a:p>
          <a:p>
            <a:pPr indent="0" lvl="0" marL="457200" marR="0" rtl="0" algn="l">
              <a:spcBef>
                <a:spcPts val="0"/>
              </a:spcBef>
              <a:spcAft>
                <a:spcPts val="0"/>
              </a:spcAft>
              <a:buClr>
                <a:schemeClr val="dk1"/>
              </a:buClr>
              <a:buSzPts val="1700"/>
              <a:buFont typeface="Corbel"/>
              <a:buNone/>
            </a:pPr>
            <a:r>
              <a:t/>
            </a:r>
            <a:endParaRPr sz="1700">
              <a:solidFill>
                <a:schemeClr val="dk1"/>
              </a:solidFill>
              <a:latin typeface="Corbel"/>
              <a:ea typeface="Corbel"/>
              <a:cs typeface="Corbel"/>
              <a:sym typeface="Corbel"/>
            </a:endParaRPr>
          </a:p>
          <a:p>
            <a:pPr indent="0" lvl="0" marL="457200" marR="0" rtl="0" algn="l">
              <a:spcBef>
                <a:spcPts val="0"/>
              </a:spcBef>
              <a:spcAft>
                <a:spcPts val="0"/>
              </a:spcAft>
              <a:buClr>
                <a:schemeClr val="dk1"/>
              </a:buClr>
              <a:buSzPts val="1700"/>
              <a:buFont typeface="Corbel"/>
              <a:buNone/>
            </a:pPr>
            <a:r>
              <a:t/>
            </a:r>
            <a:endParaRPr sz="1700">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700"/>
              <a:buFont typeface="Corbel"/>
              <a:buNone/>
            </a:pPr>
            <a:r>
              <a:rPr b="1" lang="en-GB" sz="1700">
                <a:solidFill>
                  <a:schemeClr val="dk1"/>
                </a:solidFill>
                <a:latin typeface="Corbel"/>
                <a:ea typeface="Corbel"/>
                <a:cs typeface="Corbel"/>
                <a:sym typeface="Corbel"/>
              </a:rPr>
              <a:t>Includes snapshots of Registration page</a:t>
            </a:r>
            <a:r>
              <a:rPr lang="en-GB" sz="1700">
                <a:solidFill>
                  <a:schemeClr val="dk1"/>
                </a:solidFill>
                <a:latin typeface="Corbel"/>
                <a:ea typeface="Corbel"/>
                <a:cs typeface="Corbel"/>
                <a:sym typeface="Corbel"/>
              </a:rPr>
              <a:t> </a:t>
            </a:r>
            <a:r>
              <a:rPr b="1" lang="en-GB" sz="1700">
                <a:solidFill>
                  <a:schemeClr val="dk1"/>
                </a:solidFill>
                <a:latin typeface="Corbel"/>
                <a:ea typeface="Corbel"/>
                <a:cs typeface="Corbel"/>
                <a:sym typeface="Corbel"/>
              </a:rPr>
              <a:t>and Login page with intercepted details in next few slides</a:t>
            </a:r>
            <a:endParaRPr b="1" sz="170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rotWithShape="1">
          <a:blip r:embed="rId3">
            <a:alphaModFix/>
          </a:blip>
          <a:srcRect b="0" l="0" r="0" t="0"/>
          <a:stretch/>
        </p:blipFill>
        <p:spPr>
          <a:xfrm>
            <a:off x="0" y="2086"/>
            <a:ext cx="9144000" cy="51393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b="0" l="0" r="0" t="0"/>
          <a:stretch/>
        </p:blipFill>
        <p:spPr>
          <a:xfrm>
            <a:off x="0" y="2086"/>
            <a:ext cx="9144000" cy="51393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9"/>
          <p:cNvPicPr preferRelativeResize="0"/>
          <p:nvPr/>
        </p:nvPicPr>
        <p:blipFill rotWithShape="1">
          <a:blip r:embed="rId3">
            <a:alphaModFix/>
          </a:blip>
          <a:srcRect b="0" l="0" r="0" t="0"/>
          <a:stretch/>
        </p:blipFill>
        <p:spPr>
          <a:xfrm>
            <a:off x="0" y="2086"/>
            <a:ext cx="9144000" cy="51393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0"/>
          <p:cNvPicPr preferRelativeResize="0"/>
          <p:nvPr/>
        </p:nvPicPr>
        <p:blipFill rotWithShape="1">
          <a:blip r:embed="rId3">
            <a:alphaModFix/>
          </a:blip>
          <a:srcRect b="0" l="0" r="0" t="0"/>
          <a:stretch/>
        </p:blipFill>
        <p:spPr>
          <a:xfrm>
            <a:off x="0" y="2086"/>
            <a:ext cx="9144000" cy="51393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1"/>
          <p:cNvPicPr preferRelativeResize="0"/>
          <p:nvPr/>
        </p:nvPicPr>
        <p:blipFill rotWithShape="1">
          <a:blip r:embed="rId3">
            <a:alphaModFix/>
          </a:blip>
          <a:srcRect b="0" l="0" r="0" t="0"/>
          <a:stretch/>
        </p:blipFill>
        <p:spPr>
          <a:xfrm>
            <a:off x="152400" y="152400"/>
            <a:ext cx="86021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2"/>
          <p:cNvPicPr preferRelativeResize="0"/>
          <p:nvPr/>
        </p:nvPicPr>
        <p:blipFill rotWithShape="1">
          <a:blip r:embed="rId3">
            <a:alphaModFix/>
          </a:blip>
          <a:srcRect b="0" l="0" r="0" t="0"/>
          <a:stretch/>
        </p:blipFill>
        <p:spPr>
          <a:xfrm>
            <a:off x="152400" y="152400"/>
            <a:ext cx="86021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