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75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9" r:id="rId19"/>
    <p:sldId id="278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1" autoAdjust="0"/>
    <p:restoredTop sz="86401" autoAdjust="0"/>
  </p:normalViewPr>
  <p:slideViewPr>
    <p:cSldViewPr snapToGrid="0" snapToObjects="1">
      <p:cViewPr varScale="1">
        <p:scale>
          <a:sx n="125" d="100"/>
          <a:sy n="125" d="100"/>
        </p:scale>
        <p:origin x="-112" y="-1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38FE-4EB0-4347-A301-FF0CCB517771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BB12-DE4E-AA48-A5CB-BFFEC0AF5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7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5157-9CFF-B443-A51D-28EA964DD685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9D2D-FF33-5041-A605-49FF0751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6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X </a:t>
            </a:r>
            <a:r>
              <a:rPr lang="en-US" i="0" dirty="0" smtClean="0"/>
              <a:t>axis</a:t>
            </a:r>
            <a:r>
              <a:rPr lang="en-US" i="0" baseline="0" dirty="0" smtClean="0"/>
              <a:t> is the false positive rate/sensor; </a:t>
            </a:r>
            <a:r>
              <a:rPr lang="en-US" i="1" baseline="0" dirty="0" smtClean="0"/>
              <a:t>Y </a:t>
            </a:r>
            <a:r>
              <a:rPr lang="en-US" i="0" baseline="0" dirty="0" smtClean="0"/>
              <a:t>is the rarity, and </a:t>
            </a:r>
            <a:r>
              <a:rPr lang="en-US" i="1" baseline="0" dirty="0" smtClean="0"/>
              <a:t>Z </a:t>
            </a:r>
            <a:r>
              <a:rPr lang="en-US" i="0" baseline="0" dirty="0" smtClean="0"/>
              <a:t>is P(no </a:t>
            </a:r>
            <a:r>
              <a:rPr lang="en-US" i="0" baseline="0" dirty="0" err="1" smtClean="0"/>
              <a:t>attack|n</a:t>
            </a:r>
            <a:r>
              <a:rPr lang="en-US" i="0" baseline="0" dirty="0" smtClean="0"/>
              <a:t> alarms)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9D2D-FF33-5041-A605-49FF075131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A9B8-D412-8549-AF3D-AECF80BB60AC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63AF-C259-2348-9625-AC2078E08AB8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4C4E-4594-4B41-B873-DC2545893207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4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42"/>
            <p:cNvSpPr>
              <a:spLocks noChangeShapeType="1"/>
            </p:cNvSpPr>
            <p:nvPr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46"/>
            <p:cNvSpPr>
              <a:spLocks noChangeShapeType="1"/>
            </p:cNvSpPr>
            <p:nvPr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50"/>
            <p:cNvSpPr>
              <a:spLocks noChangeShapeType="1"/>
            </p:cNvSpPr>
            <p:nvPr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Line 51"/>
            <p:cNvSpPr>
              <a:spLocks noChangeShapeType="1"/>
            </p:cNvSpPr>
            <p:nvPr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Line 53"/>
            <p:cNvSpPr>
              <a:spLocks noChangeShapeType="1"/>
            </p:cNvSpPr>
            <p:nvPr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Line 54"/>
            <p:cNvSpPr>
              <a:spLocks noChangeShapeType="1"/>
            </p:cNvSpPr>
            <p:nvPr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Line 55"/>
            <p:cNvSpPr>
              <a:spLocks noChangeShapeType="1"/>
            </p:cNvSpPr>
            <p:nvPr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2" name="Line 56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rgbClr val="E0D9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Line 57"/>
          <p:cNvSpPr>
            <a:spLocks noChangeShapeType="1"/>
          </p:cNvSpPr>
          <p:nvPr/>
        </p:nvSpPr>
        <p:spPr bwMode="ltGray">
          <a:xfrm>
            <a:off x="646113" y="1219200"/>
            <a:ext cx="0" cy="2851150"/>
          </a:xfrm>
          <a:prstGeom prst="line">
            <a:avLst/>
          </a:pr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Line 58"/>
          <p:cNvSpPr>
            <a:spLocks noChangeShapeType="1"/>
          </p:cNvSpPr>
          <p:nvPr/>
        </p:nvSpPr>
        <p:spPr bwMode="ltGray">
          <a:xfrm flipH="1" flipV="1">
            <a:off x="0" y="3665538"/>
            <a:ext cx="4953000" cy="1587"/>
          </a:xfrm>
          <a:prstGeom prst="line">
            <a:avLst/>
          </a:pr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Line 59"/>
          <p:cNvSpPr>
            <a:spLocks noChangeShapeType="1"/>
          </p:cNvSpPr>
          <p:nvPr/>
        </p:nvSpPr>
        <p:spPr bwMode="ltGray">
          <a:xfrm flipH="1" flipV="1">
            <a:off x="452438" y="1820863"/>
            <a:ext cx="6049962" cy="1587"/>
          </a:xfrm>
          <a:prstGeom prst="line">
            <a:avLst/>
          </a:pr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6" name="Arc 60"/>
          <p:cNvSpPr>
            <a:spLocks/>
          </p:cNvSpPr>
          <p:nvPr/>
        </p:nvSpPr>
        <p:spPr bwMode="ltGray">
          <a:xfrm rot="16200000" flipH="1">
            <a:off x="518319" y="1697831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-1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199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-1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199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97" name="Group 61"/>
          <p:cNvGrpSpPr>
            <a:grpSpLocks/>
          </p:cNvGrpSpPr>
          <p:nvPr/>
        </p:nvGrpSpPr>
        <p:grpSpPr bwMode="auto">
          <a:xfrm>
            <a:off x="2667000" y="3429000"/>
            <a:ext cx="6045200" cy="2876550"/>
            <a:chOff x="1480" y="1952"/>
            <a:chExt cx="3808" cy="1812"/>
          </a:xfrm>
        </p:grpSpPr>
        <p:sp>
          <p:nvSpPr>
            <p:cNvPr id="39998" name="Line 62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rgbClr val="A606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Line 63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rgbClr val="A606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Arc 64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rgbClr val="A606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01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876300" y="1946275"/>
            <a:ext cx="7391400" cy="1614488"/>
          </a:xfrm>
        </p:spPr>
        <p:txBody>
          <a:bodyPr anchor="ctr" anchorCtr="1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002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13500" cy="2001838"/>
          </a:xfrm>
        </p:spPr>
        <p:txBody>
          <a:bodyPr anchor="ctr" anchorCtr="1"/>
          <a:lstStyle>
            <a:lvl1pPr marL="0" indent="0" algn="ctr">
              <a:buFont typeface="Wingdings" charset="0"/>
              <a:buNone/>
              <a:defRPr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0003" name="Rectangle 6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400"/>
            </a:lvl1pPr>
          </a:lstStyle>
          <a:p>
            <a:fld id="{E2BA537B-5EF0-EE46-A8C3-8C9476A114F7}" type="datetime1">
              <a:rPr lang="en-US" smtClean="0"/>
              <a:t>8/9/15</a:t>
            </a:fld>
            <a:endParaRPr lang="en-US"/>
          </a:p>
        </p:txBody>
      </p:sp>
      <p:sp>
        <p:nvSpPr>
          <p:cNvPr id="40004" name="Rectangle 6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005" name="Rectangle 6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6138F7CD-E461-E842-B621-2E3CACBE9F3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0006" name="Picture 70" descr="C:\Documents and Settings\hfunk\My Documents\My Pictures\SIF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841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3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5FAB7D-1CDE-6448-96CA-741062821557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4406B-A6F3-F141-B145-38FF69656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6CFF8-F8CB-6342-8B9F-EDCF94551ADC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A20D4-EBE2-CE4D-B8D9-070CA9417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679450"/>
            <a:ext cx="41005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679450"/>
            <a:ext cx="4102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609DE0-FAF9-A74C-8121-E47529BD33EA}" type="datetime1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09442-824C-CB44-94B5-D58C6377AB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53ED22-53A4-004E-835C-A4B23833DFAA}" type="datetime1">
              <a:rPr lang="en-US" smtClean="0"/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9ED2-19AB-AC40-A293-D63371EBCD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0F682-9920-7947-8BC2-6481D76A2CBF}" type="datetime1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FC2FB-AC21-EA4E-BF30-C554732AE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07CE2-82FF-A244-9E76-CA0853E6D3A4}" type="datetime1">
              <a:rPr lang="en-US" smtClean="0"/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ECF90-3A7B-494B-AF73-826509F7B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7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16B36-35C7-6D4F-AC6D-C50E30529065}" type="datetime1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1AA14-B1A7-FE42-9744-7122557EE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0AB1-E703-E042-A887-8C816DCA24F0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5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452EE8-7E93-4B40-819F-7FA071490A85}" type="datetime1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0C67-96BA-DE46-91AE-63F7DB129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3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157EC-B6F8-BD46-90C8-8D6D443EFFE5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B706-0138-7047-B245-9E63D0134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0"/>
            <a:ext cx="2112963" cy="629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0"/>
            <a:ext cx="6191250" cy="629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42BFF-FBC9-FE43-BB6D-D5D194F44335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48A06-0990-4D44-B693-BDCBC94BB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084-DF38-1F4A-8353-B9134D44659E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0828-522D-E748-B9E1-D09877EF5A22}" type="datetime1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F937-A98B-254B-BFA3-CED16576B114}" type="datetime1">
              <a:rPr lang="en-US" smtClean="0"/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704-6DA6-6D49-AC19-9F73C8A6E5AF}" type="datetime1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D57-D17C-8D4B-BCBE-1F55296471D2}" type="datetime1">
              <a:rPr lang="en-US" smtClean="0"/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4D92-DE40-484A-B193-29D7AB063B43}" type="datetime1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2CC6-93F0-F148-8D20-99D678EE69DD}" type="datetime1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5156-B395-4446-A648-5A18F2B7D2D8}" type="datetime1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92" name="Picture 8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8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8971" name="Rectangle 5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679450"/>
            <a:ext cx="8355013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972" name="Rectangle 6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8550" y="6484938"/>
            <a:ext cx="18557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6F3EFD-CF33-674E-B9A7-B8E8BB0FB1FA}" type="datetime1">
              <a:rPr lang="en-US" smtClean="0"/>
              <a:t>8/9/15</a:t>
            </a:fld>
            <a:endParaRPr lang="en-US"/>
          </a:p>
        </p:txBody>
      </p:sp>
      <p:sp>
        <p:nvSpPr>
          <p:cNvPr id="38973" name="Rectangle 6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6588" y="6397625"/>
            <a:ext cx="28463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974" name="Rectangle 6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3563" y="6484938"/>
            <a:ext cx="96043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6EA061-6989-4044-9B08-8F42227BC61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84" name="Group 72"/>
          <p:cNvGrpSpPr>
            <a:grpSpLocks/>
          </p:cNvGrpSpPr>
          <p:nvPr/>
        </p:nvGrpSpPr>
        <p:grpSpPr bwMode="auto">
          <a:xfrm>
            <a:off x="195263" y="0"/>
            <a:ext cx="5959475" cy="2851150"/>
            <a:chOff x="326" y="576"/>
            <a:chExt cx="3754" cy="1796"/>
          </a:xfrm>
        </p:grpSpPr>
        <p:sp>
          <p:nvSpPr>
            <p:cNvPr id="38976" name="Line 64"/>
            <p:cNvSpPr>
              <a:spLocks noChangeShapeType="1"/>
            </p:cNvSpPr>
            <p:nvPr/>
          </p:nvSpPr>
          <p:spPr bwMode="ltGray">
            <a:xfrm>
              <a:off x="407" y="576"/>
              <a:ext cx="0" cy="1796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ltGray">
            <a:xfrm flipH="1" flipV="1">
              <a:off x="384" y="955"/>
              <a:ext cx="3696" cy="1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8" name="Arc 66"/>
            <p:cNvSpPr>
              <a:spLocks/>
            </p:cNvSpPr>
            <p:nvPr/>
          </p:nvSpPr>
          <p:spPr bwMode="ltGray">
            <a:xfrm rot="16200000" flipH="1">
              <a:off x="327" y="87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79" name="Group 67"/>
          <p:cNvGrpSpPr>
            <a:grpSpLocks/>
          </p:cNvGrpSpPr>
          <p:nvPr/>
        </p:nvGrpSpPr>
        <p:grpSpPr bwMode="auto">
          <a:xfrm>
            <a:off x="2889250" y="3981450"/>
            <a:ext cx="6045200" cy="2876550"/>
            <a:chOff x="1480" y="1952"/>
            <a:chExt cx="3808" cy="1812"/>
          </a:xfrm>
        </p:grpSpPr>
        <p:sp>
          <p:nvSpPr>
            <p:cNvPr id="38980" name="Line 68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Line 69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2" name="Arc 70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8975" name="Picture 63" descr="C:\Documents and Settings\hfunk\My Documents\SIFT\Graphics\logos\Current\sift_banne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438900"/>
            <a:ext cx="2806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69" name="Line 57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2700">
            <a:solidFill>
              <a:srgbClr val="8A22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0"/>
            <a:ext cx="8180388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0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rpgoldman@sift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Experimental Evaluation of Qualitative </a:t>
            </a:r>
            <a:r>
              <a:rPr lang="en-US" b="1" dirty="0" smtClean="0"/>
              <a:t>Probability </a:t>
            </a:r>
            <a:r>
              <a:rPr lang="en-US" dirty="0" smtClean="0"/>
              <a:t>applied to Sensor Fusion and Intrusion Detection/Diagnosis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Robert P. Goldman, SIFT, LLC</a:t>
            </a:r>
          </a:p>
          <a:p>
            <a:r>
              <a:rPr lang="en-US" sz="2400" dirty="0" smtClean="0">
                <a:hlinkClick r:id="rId2"/>
              </a:rPr>
              <a:t>rpgoldman@sift.net</a:t>
            </a:r>
            <a:endParaRPr lang="en-US" sz="2400" dirty="0" smtClean="0"/>
          </a:p>
          <a:p>
            <a:r>
              <a:rPr lang="en-US" sz="2400" dirty="0" smtClean="0"/>
              <a:t>John </a:t>
            </a:r>
            <a:r>
              <a:rPr lang="en-US" sz="2400" dirty="0" err="1" smtClean="0"/>
              <a:t>Maraist</a:t>
            </a:r>
            <a:endParaRPr lang="en-US" sz="2400" dirty="0" smtClean="0"/>
          </a:p>
          <a:p>
            <a:r>
              <a:rPr lang="en-US" sz="2400" dirty="0" err="1" smtClean="0"/>
              <a:t>jm@maraist.org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75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550160"/>
            <a:ext cx="8456613" cy="36982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System </a:t>
            </a:r>
            <a:r>
              <a:rPr lang="en-US" i="1" dirty="0" smtClean="0"/>
              <a:t>Z+</a:t>
            </a:r>
            <a:r>
              <a:rPr lang="en-US" dirty="0" smtClean="0"/>
              <a:t> [</a:t>
            </a:r>
            <a:r>
              <a:rPr lang="en-US" dirty="0" err="1" smtClean="0"/>
              <a:t>Goldszmidt</a:t>
            </a:r>
            <a:r>
              <a:rPr lang="en-US" dirty="0" smtClean="0"/>
              <a:t> &amp; Pearl]</a:t>
            </a:r>
          </a:p>
          <a:p>
            <a:r>
              <a:rPr lang="en-US" dirty="0" smtClean="0"/>
              <a:t>Order of magnitude approximation of probability theory.</a:t>
            </a:r>
          </a:p>
          <a:p>
            <a:pPr lvl="1"/>
            <a:r>
              <a:rPr lang="en-US" dirty="0" smtClean="0"/>
              <a:t>Reason about the </a:t>
            </a:r>
            <a:r>
              <a:rPr lang="en-US" i="1" dirty="0" smtClean="0"/>
              <a:t>degree of surprise (</a:t>
            </a:r>
            <a:r>
              <a:rPr lang="en-US" i="1" dirty="0" err="1" smtClean="0"/>
              <a:t>κ</a:t>
            </a:r>
            <a:r>
              <a:rPr lang="en-US" i="1" dirty="0"/>
              <a:t>)</a:t>
            </a:r>
            <a:r>
              <a:rPr lang="en-US" i="1" dirty="0" smtClean="0"/>
              <a:t> </a:t>
            </a:r>
            <a:r>
              <a:rPr lang="en-US" dirty="0" smtClean="0"/>
              <a:t>of a proposition.</a:t>
            </a:r>
          </a:p>
          <a:p>
            <a:pPr lvl="1"/>
            <a:r>
              <a:rPr lang="en-US" dirty="0" smtClean="0"/>
              <a:t>Very similar to big-</a:t>
            </a:r>
            <a:r>
              <a:rPr lang="en-US" i="1" dirty="0" smtClean="0"/>
              <a:t>O:</a:t>
            </a:r>
            <a:r>
              <a:rPr lang="en-US" dirty="0" smtClean="0"/>
              <a:t> </a:t>
            </a:r>
            <a:r>
              <a:rPr lang="en-US" i="1" dirty="0" err="1" smtClean="0"/>
              <a:t>κ</a:t>
            </a:r>
            <a:r>
              <a:rPr lang="en-US" i="1" dirty="0" smtClean="0"/>
              <a:t>=1 </a:t>
            </a:r>
            <a:r>
              <a:rPr lang="en-US" dirty="0" smtClean="0"/>
              <a:t>events are </a:t>
            </a:r>
            <a:r>
              <a:rPr lang="en-US" i="1" dirty="0" smtClean="0"/>
              <a:t>qualitatively less </a:t>
            </a:r>
            <a:r>
              <a:rPr lang="en-US" dirty="0" smtClean="0"/>
              <a:t>than </a:t>
            </a:r>
            <a:r>
              <a:rPr lang="en-US" i="1" dirty="0" err="1"/>
              <a:t>κ</a:t>
            </a:r>
            <a:r>
              <a:rPr lang="en-US" i="1" dirty="0" smtClean="0"/>
              <a:t>=0.</a:t>
            </a:r>
            <a:endParaRPr lang="en-US" dirty="0" smtClean="0"/>
          </a:p>
          <a:p>
            <a:r>
              <a:rPr lang="en-US" b="1" i="1" dirty="0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Don’t require exact probabilities as inputs.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in principle </a:t>
            </a:r>
            <a:r>
              <a:rPr lang="en-US" dirty="0" smtClean="0"/>
              <a:t>don’t have access to these probabilities:</a:t>
            </a:r>
          </a:p>
          <a:p>
            <a:pPr lvl="2"/>
            <a:r>
              <a:rPr lang="en-US" dirty="0" smtClean="0"/>
              <a:t>Adversarial;</a:t>
            </a:r>
          </a:p>
          <a:p>
            <a:pPr lvl="2"/>
            <a:r>
              <a:rPr lang="en-US" dirty="0" smtClean="0"/>
              <a:t>Non-stationary;</a:t>
            </a:r>
          </a:p>
          <a:p>
            <a:pPr lvl="2"/>
            <a:r>
              <a:rPr lang="en-US" dirty="0" smtClean="0"/>
              <a:t>Location-dependent.</a:t>
            </a:r>
          </a:p>
          <a:p>
            <a:pPr lvl="1"/>
            <a:r>
              <a:rPr lang="en-US" dirty="0" smtClean="0"/>
              <a:t>Machine learning does not solve this problem.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7" y="995680"/>
            <a:ext cx="8373373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8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problem:</a:t>
            </a:r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System Z+ </a:t>
            </a:r>
            <a:r>
              <a:rPr lang="en-US" dirty="0" smtClean="0"/>
              <a:t>perform well on IDS fusion (and related problems)?</a:t>
            </a:r>
          </a:p>
          <a:p>
            <a:pPr lvl="1"/>
            <a:r>
              <a:rPr lang="en-US" dirty="0" smtClean="0"/>
              <a:t>Does this performance degrade gracefully?</a:t>
            </a:r>
          </a:p>
          <a:p>
            <a:r>
              <a:rPr lang="en-US" dirty="0" smtClean="0"/>
              <a:t>This evaluation </a:t>
            </a:r>
            <a:r>
              <a:rPr lang="en-US" i="1" dirty="0" smtClean="0"/>
              <a:t>complements </a:t>
            </a:r>
            <a:r>
              <a:rPr lang="en-US" dirty="0" smtClean="0"/>
              <a:t>experiments previously done on real and simulated networks.</a:t>
            </a:r>
          </a:p>
          <a:p>
            <a:r>
              <a:rPr lang="en-US" dirty="0" smtClean="0"/>
              <a:t>Focuses </a:t>
            </a:r>
            <a:r>
              <a:rPr lang="en-US" i="1" dirty="0" smtClean="0"/>
              <a:t>exclusively </a:t>
            </a:r>
            <a:r>
              <a:rPr lang="en-US" dirty="0" smtClean="0"/>
              <a:t>on assessment and qualitative probabilistic reasoning.</a:t>
            </a:r>
          </a:p>
        </p:txBody>
      </p:sp>
    </p:spTree>
    <p:extLst>
      <p:ext uri="{BB962C8B-B14F-4D97-AF65-F5344CB8AC3E}">
        <p14:creationId xmlns:p14="http://schemas.microsoft.com/office/powerpoint/2010/main" val="21966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Design: General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 set of events to be detected:</a:t>
            </a:r>
          </a:p>
          <a:p>
            <a:pPr lvl="1"/>
            <a:r>
              <a:rPr lang="en-US" dirty="0" smtClean="0"/>
              <a:t>Attacks, and</a:t>
            </a:r>
          </a:p>
          <a:p>
            <a:pPr lvl="1"/>
            <a:r>
              <a:rPr lang="en-US" dirty="0" smtClean="0"/>
              <a:t>Benign confounds.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prior probability distribution, related to the </a:t>
            </a:r>
            <a:r>
              <a:rPr lang="en-US" i="1" dirty="0" err="1" smtClean="0"/>
              <a:t>κ</a:t>
            </a:r>
            <a:r>
              <a:rPr lang="en-US" i="1" dirty="0"/>
              <a:t> </a:t>
            </a:r>
            <a:r>
              <a:rPr lang="en-US" dirty="0" smtClean="0"/>
              <a:t>distribution.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 set of sensors, each responding to a subset of events.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true detect and false positive response probabilities.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precision and recall.</a:t>
            </a:r>
          </a:p>
          <a:p>
            <a:r>
              <a:rPr lang="en-US" dirty="0" smtClean="0"/>
              <a:t>Vary to answer questions of interest.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5008880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47941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87002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26063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965123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903" y="1266428"/>
            <a:ext cx="117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Events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008880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04193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99506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94819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90132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5443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0693" y="2768600"/>
            <a:ext cx="133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Sensors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5354320" y="4409440"/>
            <a:ext cx="2631123" cy="10871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Assessment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3" name="Straight Arrow Connector 22"/>
          <p:cNvCxnSpPr>
            <a:stCxn id="8" idx="4"/>
            <a:endCxn id="14" idx="0"/>
          </p:cNvCxnSpPr>
          <p:nvPr/>
        </p:nvCxnSpPr>
        <p:spPr bwMode="auto">
          <a:xfrm>
            <a:off x="5227320" y="1635760"/>
            <a:ext cx="5080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8" idx="4"/>
            <a:endCxn id="17" idx="0"/>
          </p:cNvCxnSpPr>
          <p:nvPr/>
        </p:nvCxnSpPr>
        <p:spPr bwMode="auto">
          <a:xfrm>
            <a:off x="5227320" y="1635760"/>
            <a:ext cx="1791019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9" idx="4"/>
            <a:endCxn id="15" idx="0"/>
          </p:cNvCxnSpPr>
          <p:nvPr/>
        </p:nvCxnSpPr>
        <p:spPr bwMode="auto">
          <a:xfrm flipH="1">
            <a:off x="5827713" y="1635760"/>
            <a:ext cx="138668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6" idx="0"/>
          </p:cNvCxnSpPr>
          <p:nvPr/>
        </p:nvCxnSpPr>
        <p:spPr bwMode="auto">
          <a:xfrm flipV="1">
            <a:off x="6423026" y="1635760"/>
            <a:ext cx="223520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1" idx="4"/>
            <a:endCxn id="18" idx="0"/>
          </p:cNvCxnSpPr>
          <p:nvPr/>
        </p:nvCxnSpPr>
        <p:spPr bwMode="auto">
          <a:xfrm>
            <a:off x="7444503" y="1635760"/>
            <a:ext cx="169149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11" idx="4"/>
            <a:endCxn id="17" idx="0"/>
          </p:cNvCxnSpPr>
          <p:nvPr/>
        </p:nvCxnSpPr>
        <p:spPr bwMode="auto">
          <a:xfrm flipH="1">
            <a:off x="7018339" y="1635760"/>
            <a:ext cx="426164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2" idx="4"/>
            <a:endCxn id="19" idx="0"/>
          </p:cNvCxnSpPr>
          <p:nvPr/>
        </p:nvCxnSpPr>
        <p:spPr bwMode="auto">
          <a:xfrm>
            <a:off x="8183563" y="1635760"/>
            <a:ext cx="25400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9" idx="4"/>
            <a:endCxn id="19" idx="0"/>
          </p:cNvCxnSpPr>
          <p:nvPr/>
        </p:nvCxnSpPr>
        <p:spPr bwMode="auto">
          <a:xfrm>
            <a:off x="5966381" y="1635760"/>
            <a:ext cx="2242582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965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Varying probabilities – probabilities are </a:t>
            </a:r>
            <a:r>
              <a:rPr lang="en-US" i="1" dirty="0" smtClean="0"/>
              <a:t>not </a:t>
            </a:r>
            <a:r>
              <a:rPr lang="en-US" dirty="0" smtClean="0"/>
              <a:t>qualitatively distinct.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Independently varying probabilities – probabilities of different events of same </a:t>
            </a:r>
            <a:r>
              <a:rPr lang="en-US" dirty="0" err="1" smtClean="0"/>
              <a:t>κ</a:t>
            </a:r>
            <a:r>
              <a:rPr lang="en-US" dirty="0" smtClean="0"/>
              <a:t> level aren’t of the same probability.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Sensor imprecision – sensors don’t uniquely identify an event hypothesis.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 rate – can IDS fusion overcome base rate challenges?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Probabilities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/>
          <a:lstStyle/>
          <a:p>
            <a:r>
              <a:rPr lang="en-US" dirty="0" smtClean="0"/>
              <a:t>Assign different probabilities to </a:t>
            </a:r>
            <a:r>
              <a:rPr lang="en-US" dirty="0" err="1" smtClean="0"/>
              <a:t>κ</a:t>
            </a:r>
            <a:r>
              <a:rPr lang="en-US" dirty="0" smtClean="0"/>
              <a:t> levels.</a:t>
            </a:r>
          </a:p>
          <a:p>
            <a:r>
              <a:rPr lang="en-US" dirty="0" smtClean="0"/>
              <a:t>As these probabilities get close together, the assumption is violated.</a:t>
            </a:r>
          </a:p>
          <a:p>
            <a:r>
              <a:rPr lang="en-US" dirty="0" smtClean="0"/>
              <a:t>Quite robust: 5% for </a:t>
            </a:r>
            <a:r>
              <a:rPr lang="en-US" dirty="0" err="1" smtClean="0"/>
              <a:t>κ</a:t>
            </a:r>
            <a:r>
              <a:rPr lang="en-US" dirty="0" smtClean="0"/>
              <a:t>=1 is very high.</a:t>
            </a:r>
          </a:p>
          <a:p>
            <a:r>
              <a:rPr lang="en-US" dirty="0" smtClean="0"/>
              <a:t>Also varied the number of sensors/attack.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2" y="579120"/>
            <a:ext cx="5828718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Probabilities Independently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priors of the various events with </a:t>
            </a:r>
            <a:r>
              <a:rPr lang="en-US" dirty="0" err="1" smtClean="0"/>
              <a:t>κ</a:t>
            </a:r>
            <a:r>
              <a:rPr lang="en-US" dirty="0" smtClean="0"/>
              <a:t>=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vary, in general. Does this affect the accuracy.</a:t>
            </a:r>
          </a:p>
          <a:p>
            <a:r>
              <a:rPr lang="en-US" dirty="0" smtClean="0"/>
              <a:t>Experimented by using a beta distribution for each of the </a:t>
            </a:r>
            <a:r>
              <a:rPr lang="en-US" dirty="0" err="1" smtClean="0"/>
              <a:t>κ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Varied the width of the distributions to reflect different central tendencies.</a:t>
            </a:r>
          </a:p>
          <a:p>
            <a:r>
              <a:rPr lang="en-US" dirty="0" smtClean="0"/>
              <a:t>Results show accuracy wasn’t affected. Recall effects seem to be in the noise.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20" y="975434"/>
            <a:ext cx="5572760" cy="24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Imprecision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does accuracy fall off when a single report is ambiguous between different events?</a:t>
            </a:r>
          </a:p>
          <a:p>
            <a:r>
              <a:rPr lang="en-US" dirty="0" smtClean="0"/>
              <a:t>X labels indicate different distribution over number of events responded to.</a:t>
            </a:r>
          </a:p>
          <a:p>
            <a:r>
              <a:rPr lang="en-US" dirty="0" smtClean="0"/>
              <a:t>Falls off abruptly, starting with 3(0.7)/4(0.3).</a:t>
            </a:r>
          </a:p>
          <a:p>
            <a:r>
              <a:rPr lang="en-US" dirty="0" smtClean="0"/>
              <a:t>Acceptable for our experience of IDS fusion.</a:t>
            </a:r>
          </a:p>
          <a:p>
            <a:pPr lvl="1"/>
            <a:r>
              <a:rPr lang="en-US" dirty="0" smtClean="0"/>
              <a:t>In practice, most sensors detect only a single event type.</a:t>
            </a:r>
          </a:p>
          <a:p>
            <a:pPr lvl="1"/>
            <a:r>
              <a:rPr lang="en-US" dirty="0" smtClean="0"/>
              <a:t>High level of ambiguity suggests need for intermediate event.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710532"/>
            <a:ext cx="4953000" cy="29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smtClean="0"/>
              <a:t>Rate - 1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/>
          <a:lstStyle/>
          <a:p>
            <a:r>
              <a:rPr lang="en-US" dirty="0" smtClean="0"/>
              <a:t>This simple analytical plot shows the core intuition about fusion addressing the base rate problem.</a:t>
            </a:r>
          </a:p>
          <a:p>
            <a:r>
              <a:rPr lang="en-US" dirty="0" smtClean="0"/>
              <a:t>If sensors fail independently, then fused accuracy rises rapidly with number of sensors.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" y="1544320"/>
            <a:ext cx="8794296" cy="1427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5686" y="3126740"/>
            <a:ext cx="107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 Sensor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3297" y="3126740"/>
            <a:ext cx="11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Sensors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17" y="3126740"/>
            <a:ext cx="11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Sensors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9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smtClean="0"/>
              <a:t>Rate - 2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4399280"/>
            <a:ext cx="8355013" cy="18967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 the likelihood of attack events drops, precision falls away.</a:t>
            </a:r>
          </a:p>
          <a:p>
            <a:r>
              <a:rPr lang="en-US" dirty="0" smtClean="0"/>
              <a:t>Recall remains high.</a:t>
            </a:r>
          </a:p>
          <a:p>
            <a:r>
              <a:rPr lang="en-US" dirty="0" smtClean="0"/>
              <a:t>Note: in this framework, MIFD treats all attacks as equally likely.</a:t>
            </a:r>
          </a:p>
          <a:p>
            <a:pPr lvl="1"/>
            <a:r>
              <a:rPr lang="en-US" dirty="0" smtClean="0"/>
              <a:t>If facing specifically rare events, we can adjust the amount of sensing required to accept such hypotheses.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13" y="914400"/>
            <a:ext cx="6532847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illuminate why Scyllarus and MIFD have been successful in practice: System </a:t>
            </a:r>
            <a:r>
              <a:rPr lang="en-US" dirty="0" smtClean="0"/>
              <a:t>Z+ qualitative reasoning is robust to violations of its modeling assumptions.</a:t>
            </a:r>
          </a:p>
          <a:p>
            <a:r>
              <a:rPr lang="en-US" dirty="0" smtClean="0"/>
              <a:t>These results are applicable to other diagnostic and fusion applications.</a:t>
            </a:r>
          </a:p>
          <a:p>
            <a:r>
              <a:rPr lang="en-US" dirty="0" smtClean="0"/>
              <a:t>We can use these results to guide future applications.</a:t>
            </a:r>
          </a:p>
          <a:p>
            <a:r>
              <a:rPr lang="en-US" dirty="0" smtClean="0"/>
              <a:t>For cyber defense applications, suggest further study of:</a:t>
            </a:r>
          </a:p>
          <a:p>
            <a:pPr lvl="1"/>
            <a:r>
              <a:rPr lang="en-US" dirty="0" smtClean="0"/>
              <a:t>Spread of attacks through networks.</a:t>
            </a:r>
          </a:p>
          <a:p>
            <a:pPr lvl="1"/>
            <a:r>
              <a:rPr lang="en-US" dirty="0" smtClean="0"/>
              <a:t>Event/sub-event structures.</a:t>
            </a:r>
          </a:p>
        </p:txBody>
      </p:sp>
    </p:spTree>
    <p:extLst>
      <p:ext uri="{BB962C8B-B14F-4D97-AF65-F5344CB8AC3E}">
        <p14:creationId xmlns:p14="http://schemas.microsoft.com/office/powerpoint/2010/main" val="6420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Describe the problem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IDS Fusion/correlation</a:t>
            </a:r>
          </a:p>
          <a:p>
            <a:pPr lvl="1"/>
            <a:r>
              <a:rPr lang="en-US" dirty="0" smtClean="0"/>
              <a:t>Scyllarus/MIFD</a:t>
            </a:r>
          </a:p>
          <a:p>
            <a:pPr lvl="1"/>
            <a:r>
              <a:rPr lang="en-US" dirty="0" smtClean="0"/>
              <a:t>System Z+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447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a qualitative probabilistic system for multi-sensor </a:t>
            </a:r>
            <a:r>
              <a:rPr lang="en-US" i="1" dirty="0" smtClean="0"/>
              <a:t>intrusion detection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system behaves well according to two key criteria:</a:t>
            </a:r>
          </a:p>
          <a:p>
            <a:pPr lvl="1"/>
            <a:r>
              <a:rPr lang="en-US" dirty="0" smtClean="0"/>
              <a:t>Accuracy and</a:t>
            </a:r>
          </a:p>
          <a:p>
            <a:pPr lvl="1"/>
            <a:r>
              <a:rPr lang="en-US" dirty="0" smtClean="0"/>
              <a:t>Reduction of alarm overload.</a:t>
            </a:r>
          </a:p>
          <a:p>
            <a:r>
              <a:rPr lang="en-US" i="1" dirty="0" smtClean="0"/>
              <a:t>But </a:t>
            </a:r>
            <a:r>
              <a:rPr lang="en-US" dirty="0" smtClean="0"/>
              <a:t>we don’t know why.</a:t>
            </a:r>
          </a:p>
          <a:p>
            <a:pPr lvl="1"/>
            <a:r>
              <a:rPr lang="en-US" dirty="0" smtClean="0"/>
              <a:t>Real world assessments are problematic.</a:t>
            </a:r>
          </a:p>
          <a:p>
            <a:pPr lvl="1"/>
            <a:r>
              <a:rPr lang="en-US" dirty="0" smtClean="0"/>
              <a:t>Previous artificial tests have not aimed at evaluating the qualitative reasoning.</a:t>
            </a:r>
          </a:p>
          <a:p>
            <a:r>
              <a:rPr lang="en-US" dirty="0" smtClean="0"/>
              <a:t>Qualitative reasoning makes assumptions to abstract the real world.</a:t>
            </a:r>
          </a:p>
          <a:p>
            <a:r>
              <a:rPr lang="en-US" dirty="0" smtClean="0"/>
              <a:t>Our work assesses how well our abstraction performs as the assumptions fit the real world less and less well.</a:t>
            </a:r>
          </a:p>
        </p:txBody>
      </p:sp>
    </p:spTree>
    <p:extLst>
      <p:ext uri="{BB962C8B-B14F-4D97-AF65-F5344CB8AC3E}">
        <p14:creationId xmlns:p14="http://schemas.microsoft.com/office/powerpoint/2010/main" val="32167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Intrusion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Information Security, intrusion detection is the act of detecting actions that attempt to compromise the confidentiality, integrity or availability of a resource.” — </a:t>
            </a:r>
            <a:r>
              <a:rPr lang="en-US" dirty="0" smtClean="0"/>
              <a:t>Wikipedia</a:t>
            </a:r>
            <a:endParaRPr lang="en-US" dirty="0"/>
          </a:p>
          <a:p>
            <a:r>
              <a:rPr lang="en-US" i="1" dirty="0" smtClean="0"/>
              <a:t>Intrusion Detection Systems (</a:t>
            </a:r>
            <a:r>
              <a:rPr lang="en-US" i="1" dirty="0" err="1" smtClean="0"/>
              <a:t>IDSes</a:t>
            </a:r>
            <a:r>
              <a:rPr lang="en-US" i="1" dirty="0" smtClean="0"/>
              <a:t>) </a:t>
            </a:r>
            <a:r>
              <a:rPr lang="en-US" dirty="0" smtClean="0"/>
              <a:t>use </a:t>
            </a:r>
            <a:r>
              <a:rPr lang="en-US" i="1" dirty="0" smtClean="0"/>
              <a:t>indirect evidence </a:t>
            </a:r>
            <a:r>
              <a:rPr lang="en-US" dirty="0" smtClean="0"/>
              <a:t>to attempt to detect intrusions into systems and networks.</a:t>
            </a:r>
          </a:p>
          <a:p>
            <a:pPr lvl="1"/>
            <a:r>
              <a:rPr lang="en-US" i="1" dirty="0" smtClean="0"/>
              <a:t>E.g., (on network) </a:t>
            </a:r>
            <a:r>
              <a:rPr lang="en-US" dirty="0" smtClean="0"/>
              <a:t>look at TCP packets to try to find signs of a root-privileged shell session.</a:t>
            </a:r>
          </a:p>
          <a:p>
            <a:pPr lvl="1"/>
            <a:r>
              <a:rPr lang="en-US" i="1" dirty="0" smtClean="0"/>
              <a:t>E.g., (locally) </a:t>
            </a:r>
            <a:r>
              <a:rPr lang="en-US" dirty="0" smtClean="0"/>
              <a:t>look at hashes of system binaries to detect malware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33773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Sensor isn’t positioned to see intrusion.</a:t>
            </a:r>
          </a:p>
          <a:p>
            <a:pPr lvl="2"/>
            <a:r>
              <a:rPr lang="en-US" i="1" dirty="0" smtClean="0"/>
              <a:t>E.g., </a:t>
            </a:r>
            <a:r>
              <a:rPr lang="en-US" dirty="0" smtClean="0"/>
              <a:t>intrusion is not visible in network traffic.</a:t>
            </a:r>
            <a:endParaRPr lang="en-US" i="1" dirty="0" smtClean="0"/>
          </a:p>
          <a:p>
            <a:pPr lvl="1"/>
            <a:r>
              <a:rPr lang="en-US" dirty="0" smtClean="0"/>
              <a:t>Sensor isn’t able to detect intrusion.</a:t>
            </a:r>
          </a:p>
          <a:p>
            <a:pPr lvl="2"/>
            <a:r>
              <a:rPr lang="en-US" i="1" dirty="0" smtClean="0"/>
              <a:t>E.g., </a:t>
            </a:r>
            <a:r>
              <a:rPr lang="en-US" dirty="0" smtClean="0"/>
              <a:t>signature-based IDS and “zero-day” attack.</a:t>
            </a:r>
          </a:p>
          <a:p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Anomaly detectors</a:t>
            </a:r>
          </a:p>
          <a:p>
            <a:pPr lvl="2"/>
            <a:r>
              <a:rPr lang="en-US" dirty="0" smtClean="0"/>
              <a:t>Noise</a:t>
            </a:r>
          </a:p>
          <a:p>
            <a:pPr lvl="2"/>
            <a:r>
              <a:rPr lang="en-US" dirty="0" smtClean="0"/>
              <a:t>Unjustified assumption that “abnormal” = malicious</a:t>
            </a:r>
          </a:p>
          <a:p>
            <a:pPr lvl="2"/>
            <a:r>
              <a:rPr lang="en-US" dirty="0" smtClean="0"/>
              <a:t>Models too weak</a:t>
            </a:r>
          </a:p>
          <a:p>
            <a:pPr lvl="1"/>
            <a:r>
              <a:rPr lang="en-US" dirty="0" smtClean="0"/>
              <a:t>Signature detectors</a:t>
            </a:r>
          </a:p>
          <a:p>
            <a:pPr lvl="2"/>
            <a:r>
              <a:rPr lang="en-US" dirty="0" smtClean="0"/>
              <a:t>Poor design</a:t>
            </a:r>
          </a:p>
          <a:p>
            <a:pPr lvl="2"/>
            <a:r>
              <a:rPr lang="en-US" dirty="0" smtClean="0"/>
              <a:t>Context-insensitive.</a:t>
            </a:r>
          </a:p>
          <a:p>
            <a:r>
              <a:rPr lang="en-US" dirty="0" smtClean="0"/>
              <a:t>Base rate problems</a:t>
            </a:r>
            <a:r>
              <a:rPr lang="en-US" dirty="0"/>
              <a:t>[</a:t>
            </a:r>
            <a:r>
              <a:rPr lang="en-US" dirty="0" err="1"/>
              <a:t>Axelsson</a:t>
            </a:r>
            <a:r>
              <a:rPr lang="en-US" dirty="0"/>
              <a:t>, 1998]</a:t>
            </a:r>
            <a:r>
              <a:rPr lang="en-US" dirty="0" smtClean="0"/>
              <a:t>: </a:t>
            </a:r>
            <a:r>
              <a:rPr lang="en-US" i="1" dirty="0" smtClean="0"/>
              <a:t>e.g., 99% </a:t>
            </a:r>
            <a:r>
              <a:rPr lang="en-US" dirty="0" smtClean="0"/>
              <a:t>accurate sensor gives only a P(</a:t>
            </a:r>
            <a:r>
              <a:rPr lang="en-US" dirty="0" err="1" smtClean="0"/>
              <a:t>attack|report</a:t>
            </a:r>
            <a:r>
              <a:rPr lang="en-US" dirty="0" smtClean="0"/>
              <a:t>) of only 1%.</a:t>
            </a:r>
          </a:p>
          <a:p>
            <a:pPr lvl="1"/>
            <a:r>
              <a:rPr lang="en-US" dirty="0" smtClean="0"/>
              <a:t>Attacks are very rare.</a:t>
            </a:r>
          </a:p>
          <a:p>
            <a:pPr lvl="1"/>
            <a:r>
              <a:rPr lang="en-US" dirty="0" smtClean="0"/>
              <a:t>There are many trials (</a:t>
            </a:r>
            <a:r>
              <a:rPr lang="en-US" i="1" dirty="0" smtClean="0"/>
              <a:t>e.g., </a:t>
            </a:r>
            <a:r>
              <a:rPr lang="en-US" dirty="0" smtClean="0"/>
              <a:t>1/packet). 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i="1" dirty="0" smtClean="0"/>
              <a:t>not</a:t>
            </a:r>
            <a:r>
              <a:rPr lang="en-US" dirty="0" smtClean="0"/>
              <a:t> a knowledge acquisition problem: attacks happen all the time.</a:t>
            </a:r>
          </a:p>
          <a:p>
            <a:r>
              <a:rPr lang="en-US" dirty="0" smtClean="0"/>
              <a:t>The false positives are often so bad that users simply disconnect or ignore </a:t>
            </a:r>
            <a:r>
              <a:rPr lang="en-US" dirty="0" err="1" smtClean="0"/>
              <a:t>IDSes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, during Target breach.</a:t>
            </a:r>
          </a:p>
        </p:txBody>
      </p:sp>
    </p:spTree>
    <p:extLst>
      <p:ext uri="{BB962C8B-B14F-4D97-AF65-F5344CB8AC3E}">
        <p14:creationId xmlns:p14="http://schemas.microsoft.com/office/powerpoint/2010/main" val="19676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“Correlation”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sensors have different blind spots, strengths, and weaknesses.</a:t>
            </a:r>
          </a:p>
          <a:p>
            <a:r>
              <a:rPr lang="en-US" dirty="0" smtClean="0"/>
              <a:t>IDS “Correlation” (fusion) engines attempt to fuse reports from multiple </a:t>
            </a:r>
            <a:r>
              <a:rPr lang="en-US" dirty="0" err="1" smtClean="0"/>
              <a:t>IDSes</a:t>
            </a:r>
            <a:r>
              <a:rPr lang="en-US" dirty="0"/>
              <a:t> </a:t>
            </a:r>
            <a:r>
              <a:rPr lang="en-US" dirty="0" smtClean="0"/>
              <a:t>to reduce the total number of alerts.</a:t>
            </a:r>
          </a:p>
        </p:txBody>
      </p:sp>
    </p:spTree>
    <p:extLst>
      <p:ext uri="{BB962C8B-B14F-4D97-AF65-F5344CB8AC3E}">
        <p14:creationId xmlns:p14="http://schemas.microsoft.com/office/powerpoint/2010/main" val="189881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Fuse, or </a:t>
            </a:r>
            <a:r>
              <a:rPr lang="en-US" b="1" i="1" dirty="0" smtClean="0"/>
              <a:t>cluster</a:t>
            </a:r>
            <a:r>
              <a:rPr lang="en-US" dirty="0" smtClean="0"/>
              <a:t>, together IDS reports:</a:t>
            </a:r>
          </a:p>
          <a:p>
            <a:pPr lvl="1"/>
            <a:r>
              <a:rPr lang="en-US" dirty="0" smtClean="0"/>
              <a:t>Relate </a:t>
            </a:r>
            <a:r>
              <a:rPr lang="en-US" i="1" dirty="0" smtClean="0"/>
              <a:t>reports </a:t>
            </a:r>
            <a:r>
              <a:rPr lang="en-US" dirty="0" smtClean="0"/>
              <a:t>to </a:t>
            </a:r>
            <a:r>
              <a:rPr lang="en-US" i="1" dirty="0" smtClean="0"/>
              <a:t>event hypotheses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Relate event hypotheses to each other by part/whole and subtype/type links.</a:t>
            </a:r>
          </a:p>
          <a:p>
            <a:r>
              <a:rPr lang="en-US" dirty="0" smtClean="0"/>
              <a:t>Clustering creates a </a:t>
            </a:r>
            <a:r>
              <a:rPr lang="en-US" i="1" dirty="0" smtClean="0"/>
              <a:t>causal graph</a:t>
            </a:r>
            <a:r>
              <a:rPr lang="en-US" dirty="0" smtClean="0"/>
              <a:t> or Bayes network.</a:t>
            </a:r>
          </a:p>
          <a:p>
            <a:pPr lvl="1"/>
            <a:r>
              <a:rPr lang="en-US" dirty="0" smtClean="0"/>
              <a:t>KE primarily ontology merging, not causal modeling.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qualitative probability theory </a:t>
            </a:r>
            <a:r>
              <a:rPr lang="en-US" dirty="0" smtClean="0"/>
              <a:t>to </a:t>
            </a:r>
            <a:r>
              <a:rPr lang="en-US" i="1" dirty="0" smtClean="0"/>
              <a:t>assess</a:t>
            </a:r>
            <a:r>
              <a:rPr lang="en-US" dirty="0" smtClean="0"/>
              <a:t> the likelihood of event hypotheses.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Scyllarus, 1999-2010 [Goldman&amp;Harp,2009];</a:t>
            </a:r>
          </a:p>
          <a:p>
            <a:pPr lvl="1"/>
            <a:r>
              <a:rPr lang="en-US" dirty="0" smtClean="0"/>
              <a:t>MIFD, 2011-date [Thayer, </a:t>
            </a:r>
            <a:r>
              <a:rPr lang="en-US" i="1" dirty="0" smtClean="0"/>
              <a:t>et al.</a:t>
            </a:r>
            <a:r>
              <a:rPr lang="en-US" dirty="0" smtClean="0"/>
              <a:t>, 2013].</a:t>
            </a:r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283200" y="4114800"/>
            <a:ext cx="1148080" cy="1148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Becomes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035483" y="4124960"/>
            <a:ext cx="1148080" cy="1148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Receives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XX C2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Traffic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71440" y="2885440"/>
            <a:ext cx="1371600" cy="863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Unauthorized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Server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41440" y="1249680"/>
            <a:ext cx="1371600" cy="863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XXX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malware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 bwMode="auto">
          <a:xfrm flipH="1">
            <a:off x="5857240" y="2113280"/>
            <a:ext cx="1270000" cy="772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3" idx="2"/>
            <a:endCxn id="30" idx="0"/>
          </p:cNvCxnSpPr>
          <p:nvPr/>
        </p:nvCxnSpPr>
        <p:spPr bwMode="auto">
          <a:xfrm>
            <a:off x="7127240" y="2113280"/>
            <a:ext cx="482283" cy="2011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32" idx="2"/>
            <a:endCxn id="29" idx="0"/>
          </p:cNvCxnSpPr>
          <p:nvPr/>
        </p:nvCxnSpPr>
        <p:spPr bwMode="auto">
          <a:xfrm>
            <a:off x="5857240" y="3749040"/>
            <a:ext cx="0" cy="365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62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Fuse, or </a:t>
            </a:r>
            <a:r>
              <a:rPr lang="en-US" b="1" i="1" dirty="0" smtClean="0"/>
              <a:t>cluster</a:t>
            </a:r>
            <a:r>
              <a:rPr lang="en-US" dirty="0" smtClean="0"/>
              <a:t>, together IDS reports:</a:t>
            </a:r>
          </a:p>
          <a:p>
            <a:pPr lvl="1"/>
            <a:r>
              <a:rPr lang="en-US" dirty="0" smtClean="0"/>
              <a:t>Relate </a:t>
            </a:r>
            <a:r>
              <a:rPr lang="en-US" i="1" dirty="0" smtClean="0"/>
              <a:t>reports </a:t>
            </a:r>
            <a:r>
              <a:rPr lang="en-US" dirty="0" smtClean="0"/>
              <a:t>to </a:t>
            </a:r>
            <a:r>
              <a:rPr lang="en-US" i="1" dirty="0" smtClean="0"/>
              <a:t>event hypotheses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Relate event hypotheses to each other by part/whole and subtype/type links.</a:t>
            </a:r>
          </a:p>
          <a:p>
            <a:r>
              <a:rPr lang="en-US" dirty="0" smtClean="0"/>
              <a:t>Clustering creates a </a:t>
            </a:r>
            <a:r>
              <a:rPr lang="en-US" i="1" dirty="0" smtClean="0"/>
              <a:t>causal graph</a:t>
            </a:r>
            <a:r>
              <a:rPr lang="en-US" dirty="0" smtClean="0"/>
              <a:t> or Bayes network.</a:t>
            </a:r>
          </a:p>
          <a:p>
            <a:pPr lvl="1"/>
            <a:r>
              <a:rPr lang="en-US" dirty="0" smtClean="0"/>
              <a:t>KE primarily ontology merging, not causal modeling.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qualitative probability theory </a:t>
            </a:r>
            <a:r>
              <a:rPr lang="en-US" dirty="0" smtClean="0"/>
              <a:t>to </a:t>
            </a:r>
            <a:r>
              <a:rPr lang="en-US" i="1" dirty="0" smtClean="0"/>
              <a:t>assess</a:t>
            </a:r>
            <a:r>
              <a:rPr lang="en-US" dirty="0" smtClean="0"/>
              <a:t> the likelihood of event hypotheses.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Scyllarus, 1999-2010 [Goldman&amp;Harp,2009];</a:t>
            </a:r>
          </a:p>
          <a:p>
            <a:pPr lvl="1"/>
            <a:r>
              <a:rPr lang="en-US" dirty="0" smtClean="0"/>
              <a:t>MIFD, 2011-date [Thayer, </a:t>
            </a:r>
            <a:r>
              <a:rPr lang="en-US" i="1" dirty="0" smtClean="0"/>
              <a:t>et al.</a:t>
            </a:r>
            <a:r>
              <a:rPr lang="en-US" dirty="0" smtClean="0"/>
              <a:t>, 2013].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26000" y="1690211"/>
            <a:ext cx="3830320" cy="3477578"/>
            <a:chOff x="4826000" y="3129280"/>
            <a:chExt cx="3830320" cy="3477578"/>
          </a:xfrm>
        </p:grpSpPr>
        <p:sp>
          <p:nvSpPr>
            <p:cNvPr id="8" name="Rectangle 7"/>
            <p:cNvSpPr/>
            <p:nvPr/>
          </p:nvSpPr>
          <p:spPr bwMode="auto">
            <a:xfrm>
              <a:off x="4826000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469255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112510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55765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399020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042276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26000" y="3942080"/>
              <a:ext cx="3724276" cy="6908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Clustering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26000" y="4947920"/>
              <a:ext cx="3724276" cy="6908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Assessment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4907280" y="3586480"/>
              <a:ext cx="3749040" cy="3556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4854576" y="4632960"/>
              <a:ext cx="3749040" cy="3556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826000" y="5915978"/>
              <a:ext cx="3724276" cy="6908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UI/Action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 choice/etc.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Down Arrow 18"/>
            <p:cNvSpPr/>
            <p:nvPr/>
          </p:nvSpPr>
          <p:spPr bwMode="auto">
            <a:xfrm>
              <a:off x="4826000" y="5638800"/>
              <a:ext cx="3749040" cy="3556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27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Fuse, or </a:t>
            </a:r>
            <a:r>
              <a:rPr lang="en-US" b="1" i="1" dirty="0" smtClean="0"/>
              <a:t>cluster</a:t>
            </a:r>
            <a:r>
              <a:rPr lang="en-US" dirty="0" smtClean="0"/>
              <a:t>, together IDS reports:</a:t>
            </a:r>
          </a:p>
          <a:p>
            <a:pPr lvl="1"/>
            <a:r>
              <a:rPr lang="en-US" dirty="0" smtClean="0"/>
              <a:t>Relate </a:t>
            </a:r>
            <a:r>
              <a:rPr lang="en-US" i="1" dirty="0" smtClean="0"/>
              <a:t>reports </a:t>
            </a:r>
            <a:r>
              <a:rPr lang="en-US" dirty="0" smtClean="0"/>
              <a:t>to </a:t>
            </a:r>
            <a:r>
              <a:rPr lang="en-US" i="1" dirty="0" smtClean="0"/>
              <a:t>event hypotheses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Relate event hypotheses to each other by part/whole and subtype/type links.</a:t>
            </a:r>
          </a:p>
          <a:p>
            <a:r>
              <a:rPr lang="en-US" dirty="0" smtClean="0"/>
              <a:t>Clustering creates a </a:t>
            </a:r>
            <a:r>
              <a:rPr lang="en-US" i="1" dirty="0" smtClean="0"/>
              <a:t>causal graph</a:t>
            </a:r>
            <a:r>
              <a:rPr lang="en-US" dirty="0" smtClean="0"/>
              <a:t> or Bayes network.</a:t>
            </a:r>
          </a:p>
          <a:p>
            <a:pPr lvl="1"/>
            <a:r>
              <a:rPr lang="en-US" dirty="0" smtClean="0"/>
              <a:t>KE primarily ontology merging, not causal modeling.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qualitative probability theory </a:t>
            </a:r>
            <a:r>
              <a:rPr lang="en-US" dirty="0" smtClean="0"/>
              <a:t>to </a:t>
            </a:r>
            <a:r>
              <a:rPr lang="en-US" i="1" dirty="0" smtClean="0"/>
              <a:t>assess</a:t>
            </a:r>
            <a:r>
              <a:rPr lang="en-US" dirty="0" smtClean="0"/>
              <a:t> the likelihood of event hypotheses.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Scyllarus, 1999-2010 [Goldman&amp;Harp,2009];</a:t>
            </a:r>
          </a:p>
          <a:p>
            <a:pPr lvl="1"/>
            <a:r>
              <a:rPr lang="en-US" dirty="0" smtClean="0"/>
              <a:t>MIFD, 2011-date [Thayer, </a:t>
            </a:r>
            <a:r>
              <a:rPr lang="en-US" i="1" dirty="0" smtClean="0"/>
              <a:t>et al.</a:t>
            </a:r>
            <a:r>
              <a:rPr lang="en-US" dirty="0" smtClean="0"/>
              <a:t>, 2013].</a:t>
            </a:r>
          </a:p>
          <a:p>
            <a:endParaRPr lang="en-US" dirty="0"/>
          </a:p>
        </p:txBody>
      </p:sp>
      <p:pic>
        <p:nvPicPr>
          <p:cNvPr id="7" name="Picture 6" descr="funnel-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47" y="2372360"/>
            <a:ext cx="4328713" cy="21132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91413" y="2788920"/>
            <a:ext cx="809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1,800,000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6617" y="2788920"/>
            <a:ext cx="612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  <a:r>
              <a:rPr lang="en-US" sz="1100" dirty="0" smtClean="0">
                <a:solidFill>
                  <a:srgbClr val="FF0000"/>
                </a:solidFill>
              </a:rPr>
              <a:t>0,000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2793" y="2788920"/>
            <a:ext cx="415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200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</p:cNvCxnSpPr>
          <p:nvPr/>
        </p:nvCxnSpPr>
        <p:spPr bwMode="auto">
          <a:xfrm flipV="1">
            <a:off x="6300536" y="2910840"/>
            <a:ext cx="716081" cy="88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21" idx="3"/>
            <a:endCxn id="22" idx="1"/>
          </p:cNvCxnSpPr>
          <p:nvPr/>
        </p:nvCxnSpPr>
        <p:spPr bwMode="auto">
          <a:xfrm>
            <a:off x="7629022" y="2919725"/>
            <a:ext cx="5337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639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1365</Words>
  <Application>Microsoft Macintosh PowerPoint</Application>
  <PresentationFormat>On-screen Show (4:3)</PresentationFormat>
  <Paragraphs>178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Default Design</vt:lpstr>
      <vt:lpstr>Experimental Evaluation of Qualitative Probability applied to Sensor Fusion and Intrusion Detection/Diagnosis</vt:lpstr>
      <vt:lpstr>Outline</vt:lpstr>
      <vt:lpstr>The Problem</vt:lpstr>
      <vt:lpstr>What is Intrusion Detection?</vt:lpstr>
      <vt:lpstr>Challenges</vt:lpstr>
      <vt:lpstr>IDS “Correlation”</vt:lpstr>
      <vt:lpstr>Our Approach</vt:lpstr>
      <vt:lpstr>Our Approach</vt:lpstr>
      <vt:lpstr>Our Approach</vt:lpstr>
      <vt:lpstr>Qualitative Probability</vt:lpstr>
      <vt:lpstr>How to Evaluate?</vt:lpstr>
      <vt:lpstr>Experimental Design: General</vt:lpstr>
      <vt:lpstr>Questions of Interest</vt:lpstr>
      <vt:lpstr>Varying Probabilities</vt:lpstr>
      <vt:lpstr>Varying Probabilities Independently</vt:lpstr>
      <vt:lpstr>Sensor Imprecision</vt:lpstr>
      <vt:lpstr>Base Rate - 1</vt:lpstr>
      <vt:lpstr>Base Rate - 2</vt:lpstr>
      <vt:lpstr>Conclusions and Future Work</vt:lpstr>
    </vt:vector>
  </TitlesOfParts>
  <Company>SIFT,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Scyllarus Poster Items</dc:title>
  <dc:creator>Robert Goldman</dc:creator>
  <cp:lastModifiedBy>Robert Goldman</cp:lastModifiedBy>
  <cp:revision>76</cp:revision>
  <dcterms:created xsi:type="dcterms:W3CDTF">2015-06-11T23:02:29Z</dcterms:created>
  <dcterms:modified xsi:type="dcterms:W3CDTF">2015-08-09T23:11:23Z</dcterms:modified>
</cp:coreProperties>
</file>