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74" r:id="rId10"/>
    <p:sldId id="275" r:id="rId11"/>
    <p:sldId id="268" r:id="rId12"/>
    <p:sldId id="269" r:id="rId13"/>
    <p:sldId id="270" r:id="rId14"/>
    <p:sldId id="271" r:id="rId15"/>
    <p:sldId id="272" r:id="rId16"/>
    <p:sldId id="276" r:id="rId17"/>
    <p:sldId id="277" r:id="rId18"/>
    <p:sldId id="278" r:id="rId19"/>
    <p:sldId id="273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1" autoAdjust="0"/>
    <p:restoredTop sz="86401" autoAdjust="0"/>
  </p:normalViewPr>
  <p:slideViewPr>
    <p:cSldViewPr snapToGrid="0" snapToObjects="1">
      <p:cViewPr varScale="1">
        <p:scale>
          <a:sx n="125" d="100"/>
          <a:sy n="125" d="100"/>
        </p:scale>
        <p:origin x="-112" y="-1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09" name="Picture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8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41" name="Line 5"/>
            <p:cNvSpPr>
              <a:spLocks noChangeShapeType="1"/>
            </p:cNvSpPr>
            <p:nvPr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32"/>
            <p:cNvSpPr>
              <a:spLocks noChangeShapeType="1"/>
            </p:cNvSpPr>
            <p:nvPr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33"/>
            <p:cNvSpPr>
              <a:spLocks noChangeShapeType="1"/>
            </p:cNvSpPr>
            <p:nvPr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37"/>
            <p:cNvSpPr>
              <a:spLocks noChangeShapeType="1"/>
            </p:cNvSpPr>
            <p:nvPr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41"/>
            <p:cNvSpPr>
              <a:spLocks noChangeShapeType="1"/>
            </p:cNvSpPr>
            <p:nvPr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42"/>
            <p:cNvSpPr>
              <a:spLocks noChangeShapeType="1"/>
            </p:cNvSpPr>
            <p:nvPr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43"/>
            <p:cNvSpPr>
              <a:spLocks noChangeShapeType="1"/>
            </p:cNvSpPr>
            <p:nvPr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46"/>
            <p:cNvSpPr>
              <a:spLocks noChangeShapeType="1"/>
            </p:cNvSpPr>
            <p:nvPr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Line 48"/>
            <p:cNvSpPr>
              <a:spLocks noChangeShapeType="1"/>
            </p:cNvSpPr>
            <p:nvPr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Line 49"/>
            <p:cNvSpPr>
              <a:spLocks noChangeShapeType="1"/>
            </p:cNvSpPr>
            <p:nvPr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Line 50"/>
            <p:cNvSpPr>
              <a:spLocks noChangeShapeType="1"/>
            </p:cNvSpPr>
            <p:nvPr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Line 51"/>
            <p:cNvSpPr>
              <a:spLocks noChangeShapeType="1"/>
            </p:cNvSpPr>
            <p:nvPr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Line 52"/>
            <p:cNvSpPr>
              <a:spLocks noChangeShapeType="1"/>
            </p:cNvSpPr>
            <p:nvPr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Line 53"/>
            <p:cNvSpPr>
              <a:spLocks noChangeShapeType="1"/>
            </p:cNvSpPr>
            <p:nvPr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Line 54"/>
            <p:cNvSpPr>
              <a:spLocks noChangeShapeType="1"/>
            </p:cNvSpPr>
            <p:nvPr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Line 55"/>
            <p:cNvSpPr>
              <a:spLocks noChangeShapeType="1"/>
            </p:cNvSpPr>
            <p:nvPr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solidFill>
                <a:srgbClr val="E0D9F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2" name="Line 56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rgbClr val="E0D9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Line 57"/>
          <p:cNvSpPr>
            <a:spLocks noChangeShapeType="1"/>
          </p:cNvSpPr>
          <p:nvPr/>
        </p:nvSpPr>
        <p:spPr bwMode="ltGray">
          <a:xfrm>
            <a:off x="646113" y="1219200"/>
            <a:ext cx="0" cy="2851150"/>
          </a:xfrm>
          <a:prstGeom prst="line">
            <a:avLst/>
          </a:prstGeom>
          <a:noFill/>
          <a:ln w="9525">
            <a:solidFill>
              <a:srgbClr val="A606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Line 58"/>
          <p:cNvSpPr>
            <a:spLocks noChangeShapeType="1"/>
          </p:cNvSpPr>
          <p:nvPr/>
        </p:nvSpPr>
        <p:spPr bwMode="ltGray">
          <a:xfrm flipH="1" flipV="1">
            <a:off x="0" y="3665538"/>
            <a:ext cx="4953000" cy="1587"/>
          </a:xfrm>
          <a:prstGeom prst="line">
            <a:avLst/>
          </a:prstGeom>
          <a:noFill/>
          <a:ln w="9525">
            <a:solidFill>
              <a:srgbClr val="A606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5" name="Line 59"/>
          <p:cNvSpPr>
            <a:spLocks noChangeShapeType="1"/>
          </p:cNvSpPr>
          <p:nvPr/>
        </p:nvSpPr>
        <p:spPr bwMode="ltGray">
          <a:xfrm flipH="1" flipV="1">
            <a:off x="452438" y="1820863"/>
            <a:ext cx="6049962" cy="1587"/>
          </a:xfrm>
          <a:prstGeom prst="line">
            <a:avLst/>
          </a:prstGeom>
          <a:noFill/>
          <a:ln w="9525">
            <a:solidFill>
              <a:srgbClr val="A606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6" name="Arc 60"/>
          <p:cNvSpPr>
            <a:spLocks/>
          </p:cNvSpPr>
          <p:nvPr/>
        </p:nvSpPr>
        <p:spPr bwMode="ltGray">
          <a:xfrm rot="16200000" flipH="1">
            <a:off x="518319" y="1697831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-1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199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-1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199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noFill/>
          <a:ln w="9525">
            <a:solidFill>
              <a:srgbClr val="A606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97" name="Group 61"/>
          <p:cNvGrpSpPr>
            <a:grpSpLocks/>
          </p:cNvGrpSpPr>
          <p:nvPr/>
        </p:nvGrpSpPr>
        <p:grpSpPr bwMode="auto">
          <a:xfrm>
            <a:off x="2667000" y="3429000"/>
            <a:ext cx="6045200" cy="2876550"/>
            <a:chOff x="1480" y="1952"/>
            <a:chExt cx="3808" cy="1812"/>
          </a:xfrm>
        </p:grpSpPr>
        <p:sp>
          <p:nvSpPr>
            <p:cNvPr id="39998" name="Line 62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rgbClr val="A606A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Line 63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rgbClr val="A606A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Arc 64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rgbClr val="A606A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01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876300" y="1946275"/>
            <a:ext cx="7391400" cy="1614488"/>
          </a:xfrm>
        </p:spPr>
        <p:txBody>
          <a:bodyPr anchor="ctr" anchorCtr="1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002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13500" cy="2001838"/>
          </a:xfrm>
        </p:spPr>
        <p:txBody>
          <a:bodyPr anchor="ctr" anchorCtr="1"/>
          <a:lstStyle>
            <a:lvl1pPr marL="0" indent="0" algn="ctr">
              <a:buFont typeface="Wingdings" charset="0"/>
              <a:buNone/>
              <a:defRPr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0003" name="Rectangle 6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0004" name="Rectangle 6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005" name="Rectangle 6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6138F7CD-E461-E842-B621-2E3CACBE9F3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0006" name="Picture 70" descr="C:\Documents and Settings\hfunk\My Documents\My Pictures\SIF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841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08" name="Picture 72" descr="C:\Documents and Settings\hfunk\My Documents\SIFT\Graphics\logos\Current\sift_bann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907088"/>
            <a:ext cx="28067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43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4406B-A6F3-F141-B145-38FF69656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A20D4-EBE2-CE4D-B8D9-070CA9417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5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679450"/>
            <a:ext cx="41005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679450"/>
            <a:ext cx="41021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09442-824C-CB44-94B5-D58C6377AB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6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9ED2-19AB-AC40-A293-D63371EBCD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FC2FB-AC21-EA4E-BF30-C554732AE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0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ECF90-3A7B-494B-AF73-826509F7B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7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1AA14-B1A7-FE42-9744-7122557EE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5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E0C67-96BA-DE46-91AE-63F7DB129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33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9B706-0138-7047-B245-9E63D0134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4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0"/>
            <a:ext cx="2112963" cy="629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0"/>
            <a:ext cx="6191250" cy="629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48A06-0990-4D44-B693-BDCBC94BB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0AE6-92B9-3142-A66F-5B83E0728E5A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575E-BF3B-DA47-92B3-6002E6A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92" name="Picture 8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8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8971" name="Rectangle 5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0" y="679450"/>
            <a:ext cx="8355013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972" name="Rectangle 6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8550" y="6484938"/>
            <a:ext cx="18557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328906-6665-6141-9B6E-63143F127B07}" type="datetime3">
              <a:rPr lang="en-US"/>
              <a:pPr/>
              <a:t>9 August 2015</a:t>
            </a:fld>
            <a:endParaRPr lang="en-US"/>
          </a:p>
        </p:txBody>
      </p:sp>
      <p:sp>
        <p:nvSpPr>
          <p:cNvPr id="38973" name="Rectangle 6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6588" y="6397625"/>
            <a:ext cx="28463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974" name="Rectangle 6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3563" y="6484938"/>
            <a:ext cx="960437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6EA061-6989-4044-9B08-8F42227BC61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84" name="Group 72"/>
          <p:cNvGrpSpPr>
            <a:grpSpLocks/>
          </p:cNvGrpSpPr>
          <p:nvPr/>
        </p:nvGrpSpPr>
        <p:grpSpPr bwMode="auto">
          <a:xfrm>
            <a:off x="195263" y="0"/>
            <a:ext cx="5959475" cy="2851150"/>
            <a:chOff x="326" y="576"/>
            <a:chExt cx="3754" cy="1796"/>
          </a:xfrm>
        </p:grpSpPr>
        <p:sp>
          <p:nvSpPr>
            <p:cNvPr id="38976" name="Line 64"/>
            <p:cNvSpPr>
              <a:spLocks noChangeShapeType="1"/>
            </p:cNvSpPr>
            <p:nvPr/>
          </p:nvSpPr>
          <p:spPr bwMode="ltGray">
            <a:xfrm>
              <a:off x="407" y="576"/>
              <a:ext cx="0" cy="1796"/>
            </a:xfrm>
            <a:prstGeom prst="line">
              <a:avLst/>
            </a:pr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ltGray">
            <a:xfrm flipH="1" flipV="1">
              <a:off x="384" y="955"/>
              <a:ext cx="3696" cy="1"/>
            </a:xfrm>
            <a:prstGeom prst="line">
              <a:avLst/>
            </a:pr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8" name="Arc 66"/>
            <p:cNvSpPr>
              <a:spLocks/>
            </p:cNvSpPr>
            <p:nvPr/>
          </p:nvSpPr>
          <p:spPr bwMode="ltGray">
            <a:xfrm rot="16200000" flipH="1">
              <a:off x="327" y="877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79" name="Group 67"/>
          <p:cNvGrpSpPr>
            <a:grpSpLocks/>
          </p:cNvGrpSpPr>
          <p:nvPr/>
        </p:nvGrpSpPr>
        <p:grpSpPr bwMode="auto">
          <a:xfrm>
            <a:off x="2889250" y="3981450"/>
            <a:ext cx="6045200" cy="2876550"/>
            <a:chOff x="1480" y="1952"/>
            <a:chExt cx="3808" cy="1812"/>
          </a:xfrm>
        </p:grpSpPr>
        <p:sp>
          <p:nvSpPr>
            <p:cNvPr id="38980" name="Line 68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1" name="Line 69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2" name="Arc 70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2700">
              <a:solidFill>
                <a:srgbClr val="8A227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8975" name="Picture 63" descr="C:\Documents and Settings\hfunk\My Documents\SIFT\Graphics\logos\Current\sift_banner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438900"/>
            <a:ext cx="28067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69" name="Line 57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2700">
            <a:solidFill>
              <a:srgbClr val="8A22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644525" y="0"/>
            <a:ext cx="8180388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0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"/>
        <a:defRPr i="1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rpgoldman@sift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Experimental Evaluation of Qualitative </a:t>
            </a:r>
            <a:r>
              <a:rPr lang="en-US" b="1" dirty="0" smtClean="0"/>
              <a:t>Probability </a:t>
            </a:r>
            <a:r>
              <a:rPr lang="en-US" dirty="0" smtClean="0"/>
              <a:t>applied to Sensor Fusion and Intrusion Detection/Diagnosis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Robert P. Goldman, SIFT, LLC</a:t>
            </a:r>
          </a:p>
          <a:p>
            <a:r>
              <a:rPr lang="en-US" sz="2400" dirty="0" smtClean="0">
                <a:hlinkClick r:id="rId2"/>
              </a:rPr>
              <a:t>rpgoldman@sift.net</a:t>
            </a:r>
            <a:endParaRPr lang="en-US" sz="2400" dirty="0" smtClean="0"/>
          </a:p>
          <a:p>
            <a:r>
              <a:rPr lang="en-US" sz="2400" dirty="0" smtClean="0"/>
              <a:t>John </a:t>
            </a:r>
            <a:r>
              <a:rPr lang="en-US" sz="2400" dirty="0" err="1" smtClean="0"/>
              <a:t>Maraist</a:t>
            </a:r>
            <a:endParaRPr lang="en-US" sz="2400" dirty="0" smtClean="0"/>
          </a:p>
          <a:p>
            <a:r>
              <a:rPr lang="en-US" sz="2400" dirty="0" err="1" smtClean="0"/>
              <a:t>jm@maraist.org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550160"/>
            <a:ext cx="8456613" cy="36982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System </a:t>
            </a:r>
            <a:r>
              <a:rPr lang="en-US" i="1" dirty="0" smtClean="0"/>
              <a:t>Z+</a:t>
            </a:r>
            <a:r>
              <a:rPr lang="en-US" dirty="0" smtClean="0"/>
              <a:t> [</a:t>
            </a:r>
            <a:r>
              <a:rPr lang="en-US" dirty="0" err="1" smtClean="0"/>
              <a:t>Goldszmidt</a:t>
            </a:r>
            <a:r>
              <a:rPr lang="en-US" dirty="0" smtClean="0"/>
              <a:t> &amp; Pearl]</a:t>
            </a:r>
          </a:p>
          <a:p>
            <a:r>
              <a:rPr lang="en-US" dirty="0" smtClean="0"/>
              <a:t>Order of magnitude approximation of probability theory.</a:t>
            </a:r>
          </a:p>
          <a:p>
            <a:pPr lvl="1"/>
            <a:r>
              <a:rPr lang="en-US" dirty="0" smtClean="0"/>
              <a:t>Reason about the </a:t>
            </a:r>
            <a:r>
              <a:rPr lang="en-US" i="1" dirty="0" smtClean="0"/>
              <a:t>degree of surprise (</a:t>
            </a:r>
            <a:r>
              <a:rPr lang="en-US" i="1" dirty="0" err="1" smtClean="0"/>
              <a:t>κ</a:t>
            </a:r>
            <a:r>
              <a:rPr lang="en-US" i="1" dirty="0"/>
              <a:t>)</a:t>
            </a:r>
            <a:r>
              <a:rPr lang="en-US" i="1" dirty="0" smtClean="0"/>
              <a:t> </a:t>
            </a:r>
            <a:r>
              <a:rPr lang="en-US" dirty="0" smtClean="0"/>
              <a:t>of a proposition.</a:t>
            </a:r>
          </a:p>
          <a:p>
            <a:pPr lvl="1"/>
            <a:r>
              <a:rPr lang="en-US" dirty="0" smtClean="0"/>
              <a:t>Very similar to big-</a:t>
            </a:r>
            <a:r>
              <a:rPr lang="en-US" i="1" dirty="0" smtClean="0"/>
              <a:t>O:</a:t>
            </a:r>
            <a:r>
              <a:rPr lang="en-US" dirty="0" smtClean="0"/>
              <a:t> </a:t>
            </a:r>
            <a:r>
              <a:rPr lang="en-US" i="1" dirty="0" err="1" smtClean="0"/>
              <a:t>κ</a:t>
            </a:r>
            <a:r>
              <a:rPr lang="en-US" i="1" dirty="0" smtClean="0"/>
              <a:t>=1 </a:t>
            </a:r>
            <a:r>
              <a:rPr lang="en-US" dirty="0" smtClean="0"/>
              <a:t>events are </a:t>
            </a:r>
            <a:r>
              <a:rPr lang="en-US" i="1" dirty="0" smtClean="0"/>
              <a:t>qualitatively less </a:t>
            </a:r>
            <a:r>
              <a:rPr lang="en-US" dirty="0" smtClean="0"/>
              <a:t>than </a:t>
            </a:r>
            <a:r>
              <a:rPr lang="en-US" i="1" dirty="0" err="1"/>
              <a:t>κ</a:t>
            </a:r>
            <a:r>
              <a:rPr lang="en-US" i="1" dirty="0" smtClean="0"/>
              <a:t>=0.</a:t>
            </a:r>
            <a:endParaRPr lang="en-US" dirty="0" smtClean="0"/>
          </a:p>
          <a:p>
            <a:r>
              <a:rPr lang="en-US" b="1" i="1" dirty="0" smtClean="0"/>
              <a:t>Why?</a:t>
            </a:r>
            <a:endParaRPr lang="en-US" dirty="0" smtClean="0"/>
          </a:p>
          <a:p>
            <a:pPr lvl="1"/>
            <a:r>
              <a:rPr lang="en-US" dirty="0" smtClean="0"/>
              <a:t>Don’t require exact probabilities as inputs.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in principle </a:t>
            </a:r>
            <a:r>
              <a:rPr lang="en-US" dirty="0" smtClean="0"/>
              <a:t>don’t have access to these probabilities:</a:t>
            </a:r>
          </a:p>
          <a:p>
            <a:pPr lvl="2"/>
            <a:r>
              <a:rPr lang="en-US" dirty="0" smtClean="0"/>
              <a:t>Adversarial;</a:t>
            </a:r>
          </a:p>
          <a:p>
            <a:pPr lvl="2"/>
            <a:r>
              <a:rPr lang="en-US" dirty="0" smtClean="0"/>
              <a:t>Non-stationary;</a:t>
            </a:r>
          </a:p>
          <a:p>
            <a:pPr lvl="2"/>
            <a:r>
              <a:rPr lang="en-US" dirty="0" smtClean="0"/>
              <a:t>Location-dependent.</a:t>
            </a:r>
          </a:p>
          <a:p>
            <a:pPr lvl="1"/>
            <a:r>
              <a:rPr lang="en-US" dirty="0" smtClean="0"/>
              <a:t>Machine learning does not solve this problem.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9442-824C-CB44-94B5-D58C6377AB5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7" y="995680"/>
            <a:ext cx="8373373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8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problem:</a:t>
            </a:r>
          </a:p>
          <a:p>
            <a:pPr lvl="1"/>
            <a:r>
              <a:rPr lang="en-US" dirty="0" smtClean="0"/>
              <a:t>Does </a:t>
            </a:r>
            <a:r>
              <a:rPr lang="en-US" i="1" dirty="0" smtClean="0"/>
              <a:t>System Z+ </a:t>
            </a:r>
            <a:r>
              <a:rPr lang="en-US" dirty="0" smtClean="0"/>
              <a:t>perform well on IDS fusion (and related problems)?</a:t>
            </a:r>
          </a:p>
          <a:p>
            <a:pPr lvl="1"/>
            <a:r>
              <a:rPr lang="en-US" dirty="0" smtClean="0"/>
              <a:t>Does this performance degrade gracefully?</a:t>
            </a:r>
            <a:endParaRPr lang="en-US" dirty="0" smtClean="0"/>
          </a:p>
          <a:p>
            <a:r>
              <a:rPr lang="en-US" dirty="0" smtClean="0"/>
              <a:t>This evaluation </a:t>
            </a:r>
            <a:r>
              <a:rPr lang="en-US" i="1" dirty="0" smtClean="0"/>
              <a:t>complements </a:t>
            </a:r>
            <a:r>
              <a:rPr lang="en-US" dirty="0" smtClean="0"/>
              <a:t>experiments previously done on real and simulated networks.</a:t>
            </a:r>
          </a:p>
          <a:p>
            <a:r>
              <a:rPr lang="en-US" dirty="0" smtClean="0"/>
              <a:t>Focuses </a:t>
            </a:r>
            <a:r>
              <a:rPr lang="en-US" i="1" dirty="0" smtClean="0"/>
              <a:t>exclusively </a:t>
            </a:r>
            <a:r>
              <a:rPr lang="en-US" dirty="0" smtClean="0"/>
              <a:t>on assessment and qualitative probabilistic reasoning.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9442-824C-CB44-94B5-D58C6377AB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0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r>
              <a:rPr lang="en-US" baseline="0" dirty="0" smtClean="0"/>
              <a:t> Design: General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 set of events to be detected:</a:t>
            </a:r>
          </a:p>
          <a:p>
            <a:pPr lvl="1"/>
            <a:r>
              <a:rPr lang="en-US" dirty="0" smtClean="0"/>
              <a:t>Attacks, and</a:t>
            </a:r>
          </a:p>
          <a:p>
            <a:pPr lvl="1"/>
            <a:r>
              <a:rPr lang="en-US" dirty="0" smtClean="0"/>
              <a:t>Benign confounds.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prior probability distribution, related to the </a:t>
            </a:r>
            <a:r>
              <a:rPr lang="en-US" i="1" dirty="0" err="1" smtClean="0"/>
              <a:t>κ</a:t>
            </a:r>
            <a:r>
              <a:rPr lang="en-US" i="1" dirty="0"/>
              <a:t> </a:t>
            </a:r>
            <a:r>
              <a:rPr lang="en-US" dirty="0" smtClean="0"/>
              <a:t>distribution.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 set of sensors, each responding to a subset of events.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true detect and false positive response probabilities.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precision and recall.</a:t>
            </a:r>
          </a:p>
          <a:p>
            <a:r>
              <a:rPr lang="en-US" dirty="0" smtClean="0"/>
              <a:t>Vary to answer questions of interest.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5008880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47941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87002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226063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965123" y="1198880"/>
            <a:ext cx="436880" cy="436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9903" y="1266428"/>
            <a:ext cx="117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Events</a:t>
            </a:r>
            <a:endParaRPr lang="en-US" sz="2400" i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008880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04193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99506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94819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90132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5443" y="2768600"/>
            <a:ext cx="447040" cy="447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0693" y="2768600"/>
            <a:ext cx="1336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Sensors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5354320" y="4409440"/>
            <a:ext cx="2631123" cy="10871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Assessment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3" name="Straight Arrow Connector 22"/>
          <p:cNvCxnSpPr>
            <a:stCxn id="8" idx="4"/>
            <a:endCxn id="14" idx="0"/>
          </p:cNvCxnSpPr>
          <p:nvPr/>
        </p:nvCxnSpPr>
        <p:spPr bwMode="auto">
          <a:xfrm>
            <a:off x="5227320" y="1635760"/>
            <a:ext cx="5080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8" idx="4"/>
            <a:endCxn id="17" idx="0"/>
          </p:cNvCxnSpPr>
          <p:nvPr/>
        </p:nvCxnSpPr>
        <p:spPr bwMode="auto">
          <a:xfrm>
            <a:off x="5227320" y="1635760"/>
            <a:ext cx="1791019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9" idx="4"/>
            <a:endCxn id="15" idx="0"/>
          </p:cNvCxnSpPr>
          <p:nvPr/>
        </p:nvCxnSpPr>
        <p:spPr bwMode="auto">
          <a:xfrm flipH="1">
            <a:off x="5827713" y="1635760"/>
            <a:ext cx="138668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6" idx="0"/>
          </p:cNvCxnSpPr>
          <p:nvPr/>
        </p:nvCxnSpPr>
        <p:spPr bwMode="auto">
          <a:xfrm flipV="1">
            <a:off x="6423026" y="1635760"/>
            <a:ext cx="223520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11" idx="4"/>
            <a:endCxn id="18" idx="0"/>
          </p:cNvCxnSpPr>
          <p:nvPr/>
        </p:nvCxnSpPr>
        <p:spPr bwMode="auto">
          <a:xfrm>
            <a:off x="7444503" y="1635760"/>
            <a:ext cx="169149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11" idx="4"/>
            <a:endCxn id="17" idx="0"/>
          </p:cNvCxnSpPr>
          <p:nvPr/>
        </p:nvCxnSpPr>
        <p:spPr bwMode="auto">
          <a:xfrm flipH="1">
            <a:off x="7018339" y="1635760"/>
            <a:ext cx="426164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2" idx="4"/>
            <a:endCxn id="19" idx="0"/>
          </p:cNvCxnSpPr>
          <p:nvPr/>
        </p:nvCxnSpPr>
        <p:spPr bwMode="auto">
          <a:xfrm>
            <a:off x="8183563" y="1635760"/>
            <a:ext cx="25400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9" idx="4"/>
            <a:endCxn id="19" idx="0"/>
          </p:cNvCxnSpPr>
          <p:nvPr/>
        </p:nvCxnSpPr>
        <p:spPr bwMode="auto">
          <a:xfrm>
            <a:off x="5966381" y="1635760"/>
            <a:ext cx="2242582" cy="1132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965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Varying probabilities – probabilities are </a:t>
            </a:r>
            <a:r>
              <a:rPr lang="en-US" i="1" dirty="0" smtClean="0"/>
              <a:t>not </a:t>
            </a:r>
            <a:r>
              <a:rPr lang="en-US" dirty="0" smtClean="0"/>
              <a:t>qualitatively distinct.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Independently varying probabilities – probabilities of different events of same </a:t>
            </a:r>
            <a:r>
              <a:rPr lang="en-US" dirty="0" err="1" smtClean="0"/>
              <a:t>κ</a:t>
            </a:r>
            <a:r>
              <a:rPr lang="en-US" dirty="0" smtClean="0"/>
              <a:t> level aren’t of the same probability.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Sensor imprecision – sensors don’t uniquely identify an event hypothesis.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 rate – can IDS fusion overcome base rate challenges?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Probabilities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8300" y="3708400"/>
            <a:ext cx="8355013" cy="2587625"/>
          </a:xfrm>
        </p:spPr>
        <p:txBody>
          <a:bodyPr/>
          <a:lstStyle/>
          <a:p>
            <a:r>
              <a:rPr lang="en-US" dirty="0" smtClean="0"/>
              <a:t>Assign different probabilities to </a:t>
            </a:r>
            <a:r>
              <a:rPr lang="en-US" dirty="0" err="1" smtClean="0"/>
              <a:t>κ</a:t>
            </a:r>
            <a:r>
              <a:rPr lang="en-US" dirty="0" smtClean="0"/>
              <a:t> levels.</a:t>
            </a:r>
          </a:p>
          <a:p>
            <a:r>
              <a:rPr lang="en-US" dirty="0" smtClean="0"/>
              <a:t>As these probabilities get close together, the assumption is violated.</a:t>
            </a:r>
          </a:p>
          <a:p>
            <a:r>
              <a:rPr lang="en-US" dirty="0" smtClean="0"/>
              <a:t>Quite robust: 5% for </a:t>
            </a:r>
            <a:r>
              <a:rPr lang="en-US" dirty="0" err="1" smtClean="0"/>
              <a:t>κ</a:t>
            </a:r>
            <a:r>
              <a:rPr lang="en-US" dirty="0" smtClean="0"/>
              <a:t>=1 is very high.</a:t>
            </a:r>
          </a:p>
          <a:p>
            <a:r>
              <a:rPr lang="en-US" dirty="0" smtClean="0"/>
              <a:t>Also varied the number of sensors/attack.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2" y="579120"/>
            <a:ext cx="5828718" cy="31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2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Probabilities Independently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8300" y="3708400"/>
            <a:ext cx="8355013" cy="2587625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2" y="579120"/>
            <a:ext cx="5828718" cy="3116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4640" y="1828800"/>
            <a:ext cx="2101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GRAPH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36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Imprecision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8300" y="3708400"/>
            <a:ext cx="8355013" cy="2587625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2" y="579120"/>
            <a:ext cx="5828718" cy="3116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4640" y="1828800"/>
            <a:ext cx="2101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GRAPH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0788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Rate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8300" y="3708400"/>
            <a:ext cx="8355013" cy="2587625"/>
          </a:xfrm>
        </p:spPr>
        <p:txBody>
          <a:bodyPr/>
          <a:lstStyle/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2" y="579120"/>
            <a:ext cx="5828718" cy="3116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4640" y="1828800"/>
            <a:ext cx="2101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GRAPH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6847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Z+ qualitative reasoning is robust to violations of its modeling assumptions.</a:t>
            </a:r>
          </a:p>
          <a:p>
            <a:r>
              <a:rPr lang="en-US" dirty="0" smtClean="0"/>
              <a:t>These results are applicable to other diagnostic and fusion applications.</a:t>
            </a:r>
          </a:p>
          <a:p>
            <a:r>
              <a:rPr lang="en-US" dirty="0" smtClean="0"/>
              <a:t>We can use these results to guide future applications.</a:t>
            </a:r>
          </a:p>
          <a:p>
            <a:r>
              <a:rPr lang="en-US" dirty="0" smtClean="0"/>
              <a:t>For cyber defense applications, suggest further study of:</a:t>
            </a:r>
          </a:p>
          <a:p>
            <a:pPr lvl="1"/>
            <a:r>
              <a:rPr lang="en-US" dirty="0" smtClean="0"/>
              <a:t>Spread of attacks through networks.</a:t>
            </a:r>
          </a:p>
          <a:p>
            <a:pPr lvl="1"/>
            <a:r>
              <a:rPr lang="en-US" dirty="0" smtClean="0"/>
              <a:t>Event/sub-event structures.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501010"/>
            <a:ext cx="8636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3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Describe the problem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Intrusion Detection</a:t>
            </a:r>
          </a:p>
          <a:p>
            <a:pPr lvl="1"/>
            <a:r>
              <a:rPr lang="en-US" dirty="0" smtClean="0"/>
              <a:t>IDS Fusion/correlation</a:t>
            </a:r>
          </a:p>
          <a:p>
            <a:pPr lvl="1"/>
            <a:r>
              <a:rPr lang="en-US" dirty="0" smtClean="0"/>
              <a:t>Scyllarus/MIFD</a:t>
            </a:r>
          </a:p>
          <a:p>
            <a:pPr lvl="1"/>
            <a:r>
              <a:rPr lang="en-US" dirty="0" smtClean="0"/>
              <a:t>System Z+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a qualitative probabilistic system for multi-sensor </a:t>
            </a:r>
            <a:r>
              <a:rPr lang="en-US" i="1" dirty="0" smtClean="0"/>
              <a:t>intrusion detection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system behaves well according to two key criteria:</a:t>
            </a:r>
          </a:p>
          <a:p>
            <a:pPr lvl="1"/>
            <a:r>
              <a:rPr lang="en-US" dirty="0" smtClean="0"/>
              <a:t>Accuracy and</a:t>
            </a:r>
          </a:p>
          <a:p>
            <a:pPr lvl="1"/>
            <a:r>
              <a:rPr lang="en-US" dirty="0" smtClean="0"/>
              <a:t>Reduction of alarm overload.</a:t>
            </a:r>
          </a:p>
          <a:p>
            <a:r>
              <a:rPr lang="en-US" i="1" dirty="0" smtClean="0"/>
              <a:t>But </a:t>
            </a:r>
            <a:r>
              <a:rPr lang="en-US" dirty="0" smtClean="0"/>
              <a:t>we don’t know why.</a:t>
            </a:r>
          </a:p>
          <a:p>
            <a:pPr lvl="1"/>
            <a:r>
              <a:rPr lang="en-US" dirty="0" smtClean="0"/>
              <a:t>Real world assessments are problematic.</a:t>
            </a:r>
          </a:p>
          <a:p>
            <a:pPr lvl="1"/>
            <a:r>
              <a:rPr lang="en-US" dirty="0" smtClean="0"/>
              <a:t>Previous artificial tests have not aimed at evaluating the qualitative reasoning.</a:t>
            </a:r>
          </a:p>
          <a:p>
            <a:r>
              <a:rPr lang="en-US" dirty="0" smtClean="0"/>
              <a:t>Qualitative reasoning makes assumptions to abstract the real world.</a:t>
            </a:r>
          </a:p>
          <a:p>
            <a:r>
              <a:rPr lang="en-US" dirty="0" smtClean="0"/>
              <a:t>Our work assesses how well our abstraction performs as the assumptions fit the real world less and less well.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8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Intrusion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 Information Security, intrusion detection is the act of detecting actions that attempt to compromise the confidentiality, integrity or availability of a resource.” — </a:t>
            </a:r>
            <a:r>
              <a:rPr lang="en-US" dirty="0" smtClean="0"/>
              <a:t>Wikipedia</a:t>
            </a:r>
            <a:endParaRPr lang="en-US" dirty="0"/>
          </a:p>
          <a:p>
            <a:r>
              <a:rPr lang="en-US" i="1" dirty="0" smtClean="0"/>
              <a:t>Intrusion Detection Systems (</a:t>
            </a:r>
            <a:r>
              <a:rPr lang="en-US" i="1" dirty="0" err="1" smtClean="0"/>
              <a:t>IDSes</a:t>
            </a:r>
            <a:r>
              <a:rPr lang="en-US" i="1" dirty="0" smtClean="0"/>
              <a:t>) </a:t>
            </a:r>
            <a:r>
              <a:rPr lang="en-US" dirty="0" smtClean="0"/>
              <a:t>use </a:t>
            </a:r>
            <a:r>
              <a:rPr lang="en-US" i="1" dirty="0" smtClean="0"/>
              <a:t>indirect evidence </a:t>
            </a:r>
            <a:r>
              <a:rPr lang="en-US" dirty="0" smtClean="0"/>
              <a:t>to attempt to detect intrusions into systems and networks.</a:t>
            </a:r>
          </a:p>
          <a:p>
            <a:pPr lvl="1"/>
            <a:r>
              <a:rPr lang="en-US" i="1" dirty="0" smtClean="0"/>
              <a:t>E.g., (on network) </a:t>
            </a:r>
            <a:r>
              <a:rPr lang="en-US" dirty="0" smtClean="0"/>
              <a:t>look at TCP packets to try to find signs of a root-privileged shell session.</a:t>
            </a:r>
          </a:p>
          <a:p>
            <a:pPr lvl="1"/>
            <a:r>
              <a:rPr lang="en-US" i="1" dirty="0" smtClean="0"/>
              <a:t>E.g., (locally) </a:t>
            </a:r>
            <a:r>
              <a:rPr lang="en-US" dirty="0" smtClean="0"/>
              <a:t>look at hashes of system binaries to detect malware installation.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False negatives</a:t>
            </a:r>
          </a:p>
          <a:p>
            <a:pPr lvl="1"/>
            <a:r>
              <a:rPr lang="en-US" dirty="0" smtClean="0"/>
              <a:t>Sensor isn’t positioned to see intrusion.</a:t>
            </a:r>
          </a:p>
          <a:p>
            <a:pPr lvl="2"/>
            <a:r>
              <a:rPr lang="en-US" i="1" dirty="0" smtClean="0"/>
              <a:t>E.g., </a:t>
            </a:r>
            <a:r>
              <a:rPr lang="en-US" dirty="0" smtClean="0"/>
              <a:t>intrusion is not visible in network traffic.</a:t>
            </a:r>
            <a:endParaRPr lang="en-US" i="1" dirty="0" smtClean="0"/>
          </a:p>
          <a:p>
            <a:pPr lvl="1"/>
            <a:r>
              <a:rPr lang="en-US" dirty="0" smtClean="0"/>
              <a:t>Sensor isn’t able to detect intrusion.</a:t>
            </a:r>
          </a:p>
          <a:p>
            <a:pPr lvl="2"/>
            <a:r>
              <a:rPr lang="en-US" i="1" dirty="0" smtClean="0"/>
              <a:t>E.g., </a:t>
            </a:r>
            <a:r>
              <a:rPr lang="en-US" dirty="0" smtClean="0"/>
              <a:t>signature-based IDS and “zero-day” attack.</a:t>
            </a:r>
          </a:p>
          <a:p>
            <a:r>
              <a:rPr lang="en-US" dirty="0" smtClean="0"/>
              <a:t>False positives</a:t>
            </a:r>
          </a:p>
          <a:p>
            <a:pPr lvl="1"/>
            <a:r>
              <a:rPr lang="en-US" dirty="0" smtClean="0"/>
              <a:t>Anomaly detectors</a:t>
            </a:r>
          </a:p>
          <a:p>
            <a:pPr lvl="2"/>
            <a:r>
              <a:rPr lang="en-US" dirty="0" smtClean="0"/>
              <a:t>Noise</a:t>
            </a:r>
          </a:p>
          <a:p>
            <a:pPr lvl="2"/>
            <a:r>
              <a:rPr lang="en-US" dirty="0" smtClean="0"/>
              <a:t>Unjustified assumption that “abnormal” = malicious</a:t>
            </a:r>
          </a:p>
          <a:p>
            <a:pPr lvl="2"/>
            <a:r>
              <a:rPr lang="en-US" dirty="0" smtClean="0"/>
              <a:t>Models too weak</a:t>
            </a:r>
          </a:p>
          <a:p>
            <a:pPr lvl="1"/>
            <a:r>
              <a:rPr lang="en-US" dirty="0" smtClean="0"/>
              <a:t>Signature detectors</a:t>
            </a:r>
          </a:p>
          <a:p>
            <a:pPr lvl="2"/>
            <a:r>
              <a:rPr lang="en-US" dirty="0" smtClean="0"/>
              <a:t>Poor design</a:t>
            </a:r>
          </a:p>
          <a:p>
            <a:pPr lvl="2"/>
            <a:r>
              <a:rPr lang="en-US" dirty="0" smtClean="0"/>
              <a:t>Context-insensitive.</a:t>
            </a:r>
          </a:p>
          <a:p>
            <a:r>
              <a:rPr lang="en-US" dirty="0" smtClean="0"/>
              <a:t>Base rate problems</a:t>
            </a:r>
            <a:r>
              <a:rPr lang="en-US" dirty="0"/>
              <a:t>[</a:t>
            </a:r>
            <a:r>
              <a:rPr lang="en-US" dirty="0" err="1"/>
              <a:t>Axelsson</a:t>
            </a:r>
            <a:r>
              <a:rPr lang="en-US" dirty="0"/>
              <a:t>, 1998]</a:t>
            </a:r>
            <a:r>
              <a:rPr lang="en-US" dirty="0" smtClean="0"/>
              <a:t>: </a:t>
            </a:r>
            <a:r>
              <a:rPr lang="en-US" i="1" dirty="0" smtClean="0"/>
              <a:t>e.g., 99% </a:t>
            </a:r>
            <a:r>
              <a:rPr lang="en-US" dirty="0" smtClean="0"/>
              <a:t>accurate sensor gives only a P(</a:t>
            </a:r>
            <a:r>
              <a:rPr lang="en-US" dirty="0" err="1" smtClean="0"/>
              <a:t>attack|report</a:t>
            </a:r>
            <a:r>
              <a:rPr lang="en-US" dirty="0" smtClean="0"/>
              <a:t>) of only 1%.</a:t>
            </a:r>
          </a:p>
          <a:p>
            <a:pPr lvl="1"/>
            <a:r>
              <a:rPr lang="en-US" dirty="0" smtClean="0"/>
              <a:t>Attacks are very rare.</a:t>
            </a:r>
          </a:p>
          <a:p>
            <a:pPr lvl="1"/>
            <a:r>
              <a:rPr lang="en-US" dirty="0" smtClean="0"/>
              <a:t>There are many trials (</a:t>
            </a:r>
            <a:r>
              <a:rPr lang="en-US" i="1" dirty="0" smtClean="0"/>
              <a:t>e.g., </a:t>
            </a:r>
            <a:r>
              <a:rPr lang="en-US" dirty="0" smtClean="0"/>
              <a:t>1/packet). 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i="1" dirty="0" smtClean="0"/>
              <a:t>not</a:t>
            </a:r>
            <a:r>
              <a:rPr lang="en-US" dirty="0" smtClean="0"/>
              <a:t> a knowledge acquisition problem: attacks happen all the time.</a:t>
            </a:r>
          </a:p>
          <a:p>
            <a:r>
              <a:rPr lang="en-US" dirty="0" smtClean="0"/>
              <a:t>The false positives are often so bad that users simply disconnect or ignore </a:t>
            </a:r>
            <a:r>
              <a:rPr lang="en-US" dirty="0" err="1" smtClean="0"/>
              <a:t>IDSes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, during Target breach.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“Correlation”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sensors have different blind spots, strengths, and weaknesses.</a:t>
            </a:r>
          </a:p>
          <a:p>
            <a:r>
              <a:rPr lang="en-US" dirty="0" smtClean="0"/>
              <a:t>IDS “Correlation” (fusion) engines attempt to fuse reports from multiple </a:t>
            </a:r>
            <a:r>
              <a:rPr lang="en-US" dirty="0" err="1" smtClean="0"/>
              <a:t>IDSes</a:t>
            </a:r>
            <a:r>
              <a:rPr lang="en-US" dirty="0"/>
              <a:t> </a:t>
            </a:r>
            <a:r>
              <a:rPr lang="en-US" dirty="0" smtClean="0"/>
              <a:t>to reduce the total number of alerts.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Fuse, or </a:t>
            </a:r>
            <a:r>
              <a:rPr lang="en-US" b="1" i="1" dirty="0" smtClean="0"/>
              <a:t>cluster</a:t>
            </a:r>
            <a:r>
              <a:rPr lang="en-US" dirty="0" smtClean="0"/>
              <a:t>, together IDS reports:</a:t>
            </a:r>
          </a:p>
          <a:p>
            <a:pPr lvl="1"/>
            <a:r>
              <a:rPr lang="en-US" dirty="0" smtClean="0"/>
              <a:t>Relate </a:t>
            </a:r>
            <a:r>
              <a:rPr lang="en-US" i="1" dirty="0" smtClean="0"/>
              <a:t>reports </a:t>
            </a:r>
            <a:r>
              <a:rPr lang="en-US" dirty="0" smtClean="0"/>
              <a:t>to </a:t>
            </a:r>
            <a:r>
              <a:rPr lang="en-US" i="1" dirty="0" smtClean="0"/>
              <a:t>event hypotheses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Relate event hypotheses to each other by part/whole and subtype/type links.</a:t>
            </a:r>
          </a:p>
          <a:p>
            <a:r>
              <a:rPr lang="en-US" dirty="0" smtClean="0"/>
              <a:t>Clustering creates a </a:t>
            </a:r>
            <a:r>
              <a:rPr lang="en-US" i="1" dirty="0" smtClean="0"/>
              <a:t>causal graph</a:t>
            </a:r>
            <a:r>
              <a:rPr lang="en-US" dirty="0" smtClean="0"/>
              <a:t> or Bayes network.</a:t>
            </a:r>
          </a:p>
          <a:p>
            <a:pPr lvl="1"/>
            <a:r>
              <a:rPr lang="en-US" dirty="0" smtClean="0"/>
              <a:t>KE primarily ontology merging, not causal modeling.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qualitative probability theory </a:t>
            </a:r>
            <a:r>
              <a:rPr lang="en-US" dirty="0" smtClean="0"/>
              <a:t>to </a:t>
            </a:r>
            <a:r>
              <a:rPr lang="en-US" i="1" dirty="0" smtClean="0"/>
              <a:t>assess</a:t>
            </a:r>
            <a:r>
              <a:rPr lang="en-US" dirty="0" smtClean="0"/>
              <a:t> the likelihood of event hypotheses.</a:t>
            </a:r>
          </a:p>
          <a:p>
            <a:r>
              <a:rPr lang="en-US" dirty="0" smtClean="0"/>
              <a:t>Systems:</a:t>
            </a:r>
          </a:p>
          <a:p>
            <a:pPr lvl="1"/>
            <a:r>
              <a:rPr lang="en-US" dirty="0" smtClean="0"/>
              <a:t>Scyllarus, 1999-2010 [Goldman&amp;Harp,2009];</a:t>
            </a:r>
          </a:p>
          <a:p>
            <a:pPr lvl="1"/>
            <a:r>
              <a:rPr lang="en-US" dirty="0" smtClean="0"/>
              <a:t>MIFD, 2011-date [Thayer, </a:t>
            </a:r>
            <a:r>
              <a:rPr lang="en-US" i="1" dirty="0" smtClean="0"/>
              <a:t>et al.</a:t>
            </a:r>
            <a:r>
              <a:rPr lang="en-US" dirty="0" smtClean="0"/>
              <a:t>, 2013].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" name="Oval 28"/>
          <p:cNvSpPr/>
          <p:nvPr/>
        </p:nvSpPr>
        <p:spPr bwMode="auto">
          <a:xfrm>
            <a:off x="5283200" y="4114800"/>
            <a:ext cx="1148080" cy="1148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Becomes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035483" y="4124960"/>
            <a:ext cx="1148080" cy="11480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Receives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XX C2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Traffic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71440" y="2885440"/>
            <a:ext cx="1371600" cy="863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Unauthorized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Server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41440" y="1249680"/>
            <a:ext cx="1371600" cy="863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XXX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charset="0"/>
                <a:ea typeface="ＭＳ Ｐゴシック" charset="0"/>
              </a:rPr>
              <a:t>malware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35" name="Straight Arrow Connector 34"/>
          <p:cNvCxnSpPr>
            <a:stCxn id="33" idx="2"/>
            <a:endCxn id="32" idx="0"/>
          </p:cNvCxnSpPr>
          <p:nvPr/>
        </p:nvCxnSpPr>
        <p:spPr bwMode="auto">
          <a:xfrm flipH="1">
            <a:off x="5857240" y="2113280"/>
            <a:ext cx="1270000" cy="772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33" idx="2"/>
            <a:endCxn id="30" idx="0"/>
          </p:cNvCxnSpPr>
          <p:nvPr/>
        </p:nvCxnSpPr>
        <p:spPr bwMode="auto">
          <a:xfrm>
            <a:off x="7127240" y="2113280"/>
            <a:ext cx="482283" cy="20116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32" idx="2"/>
            <a:endCxn id="29" idx="0"/>
          </p:cNvCxnSpPr>
          <p:nvPr/>
        </p:nvCxnSpPr>
        <p:spPr bwMode="auto">
          <a:xfrm>
            <a:off x="5857240" y="3749040"/>
            <a:ext cx="0" cy="3657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962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Fuse, or </a:t>
            </a:r>
            <a:r>
              <a:rPr lang="en-US" b="1" i="1" dirty="0" smtClean="0"/>
              <a:t>cluster</a:t>
            </a:r>
            <a:r>
              <a:rPr lang="en-US" dirty="0" smtClean="0"/>
              <a:t>, together IDS reports:</a:t>
            </a:r>
          </a:p>
          <a:p>
            <a:pPr lvl="1"/>
            <a:r>
              <a:rPr lang="en-US" dirty="0" smtClean="0"/>
              <a:t>Relate </a:t>
            </a:r>
            <a:r>
              <a:rPr lang="en-US" i="1" dirty="0" smtClean="0"/>
              <a:t>reports </a:t>
            </a:r>
            <a:r>
              <a:rPr lang="en-US" dirty="0" smtClean="0"/>
              <a:t>to </a:t>
            </a:r>
            <a:r>
              <a:rPr lang="en-US" i="1" dirty="0" smtClean="0"/>
              <a:t>event hypotheses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Relate event hypotheses to each other by part/whole and subtype/type links.</a:t>
            </a:r>
          </a:p>
          <a:p>
            <a:r>
              <a:rPr lang="en-US" dirty="0" smtClean="0"/>
              <a:t>Clustering creates a </a:t>
            </a:r>
            <a:r>
              <a:rPr lang="en-US" i="1" dirty="0" smtClean="0"/>
              <a:t>causal graph</a:t>
            </a:r>
            <a:r>
              <a:rPr lang="en-US" dirty="0" smtClean="0"/>
              <a:t> or Bayes network.</a:t>
            </a:r>
          </a:p>
          <a:p>
            <a:pPr lvl="1"/>
            <a:r>
              <a:rPr lang="en-US" dirty="0" smtClean="0"/>
              <a:t>KE primarily ontology merging, not causal modeling.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qualitative probability theory </a:t>
            </a:r>
            <a:r>
              <a:rPr lang="en-US" dirty="0" smtClean="0"/>
              <a:t>to </a:t>
            </a:r>
            <a:r>
              <a:rPr lang="en-US" i="1" dirty="0" smtClean="0"/>
              <a:t>assess</a:t>
            </a:r>
            <a:r>
              <a:rPr lang="en-US" dirty="0" smtClean="0"/>
              <a:t> the likelihood of event hypotheses.</a:t>
            </a:r>
          </a:p>
          <a:p>
            <a:r>
              <a:rPr lang="en-US" dirty="0" smtClean="0"/>
              <a:t>Systems:</a:t>
            </a:r>
          </a:p>
          <a:p>
            <a:pPr lvl="1"/>
            <a:r>
              <a:rPr lang="en-US" dirty="0" smtClean="0"/>
              <a:t>Scyllarus, 1999-2010 [Goldman&amp;Harp,2009];</a:t>
            </a:r>
          </a:p>
          <a:p>
            <a:pPr lvl="1"/>
            <a:r>
              <a:rPr lang="en-US" dirty="0" smtClean="0"/>
              <a:t>MIFD, 2011-date [Thayer, </a:t>
            </a:r>
            <a:r>
              <a:rPr lang="en-US" i="1" dirty="0" smtClean="0"/>
              <a:t>et al.</a:t>
            </a:r>
            <a:r>
              <a:rPr lang="en-US" dirty="0" smtClean="0"/>
              <a:t>, 2013].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8550" y="6109018"/>
            <a:ext cx="1855788" cy="284162"/>
          </a:xfrm>
        </p:spPr>
        <p:txBody>
          <a:bodyPr/>
          <a:lstStyle/>
          <a:p>
            <a:fld id="{0B328906-6665-6141-9B6E-63143F127B07}" type="datetime3">
              <a:rPr lang="en-US" smtClean="0"/>
              <a:pPr/>
              <a:t>9 August 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26000" y="1690211"/>
            <a:ext cx="3830320" cy="3477578"/>
            <a:chOff x="4826000" y="3129280"/>
            <a:chExt cx="3830320" cy="3477578"/>
          </a:xfrm>
        </p:grpSpPr>
        <p:sp>
          <p:nvSpPr>
            <p:cNvPr id="8" name="Rectangle 7"/>
            <p:cNvSpPr/>
            <p:nvPr/>
          </p:nvSpPr>
          <p:spPr bwMode="auto">
            <a:xfrm>
              <a:off x="4826000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469255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112510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755765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399020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042276" y="3129280"/>
              <a:ext cx="508000" cy="3860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IDS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826000" y="3942080"/>
              <a:ext cx="3724276" cy="6908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Clustering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826000" y="4947920"/>
              <a:ext cx="3724276" cy="6908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Assessment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4907280" y="3586480"/>
              <a:ext cx="3749040" cy="35560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4854576" y="4632960"/>
              <a:ext cx="3749040" cy="35560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826000" y="5915978"/>
              <a:ext cx="3724276" cy="6908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UI/Action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ＭＳ Ｐゴシック" charset="0"/>
                </a:rPr>
                <a:t> choice/etc.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9" name="Down Arrow 18"/>
            <p:cNvSpPr/>
            <p:nvPr/>
          </p:nvSpPr>
          <p:spPr bwMode="auto">
            <a:xfrm>
              <a:off x="4826000" y="5638800"/>
              <a:ext cx="3749040" cy="35560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27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Fuse, or </a:t>
            </a:r>
            <a:r>
              <a:rPr lang="en-US" b="1" i="1" dirty="0" smtClean="0"/>
              <a:t>cluster</a:t>
            </a:r>
            <a:r>
              <a:rPr lang="en-US" dirty="0" smtClean="0"/>
              <a:t>, together IDS reports:</a:t>
            </a:r>
          </a:p>
          <a:p>
            <a:pPr lvl="1"/>
            <a:r>
              <a:rPr lang="en-US" dirty="0" smtClean="0"/>
              <a:t>Relate </a:t>
            </a:r>
            <a:r>
              <a:rPr lang="en-US" i="1" dirty="0" smtClean="0"/>
              <a:t>reports </a:t>
            </a:r>
            <a:r>
              <a:rPr lang="en-US" dirty="0" smtClean="0"/>
              <a:t>to </a:t>
            </a:r>
            <a:r>
              <a:rPr lang="en-US" i="1" dirty="0" smtClean="0"/>
              <a:t>event hypotheses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Relate event hypotheses to each other by part/whole and subtype/type links.</a:t>
            </a:r>
          </a:p>
          <a:p>
            <a:r>
              <a:rPr lang="en-US" dirty="0" smtClean="0"/>
              <a:t>Clustering creates a </a:t>
            </a:r>
            <a:r>
              <a:rPr lang="en-US" i="1" dirty="0" smtClean="0"/>
              <a:t>causal graph</a:t>
            </a:r>
            <a:r>
              <a:rPr lang="en-US" dirty="0" smtClean="0"/>
              <a:t> or Bayes network.</a:t>
            </a:r>
          </a:p>
          <a:p>
            <a:pPr lvl="1"/>
            <a:r>
              <a:rPr lang="en-US" dirty="0" smtClean="0"/>
              <a:t>KE primarily ontology merging, not causal modeling.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qualitative probability theory </a:t>
            </a:r>
            <a:r>
              <a:rPr lang="en-US" dirty="0" smtClean="0"/>
              <a:t>to </a:t>
            </a:r>
            <a:r>
              <a:rPr lang="en-US" i="1" dirty="0" smtClean="0"/>
              <a:t>assess</a:t>
            </a:r>
            <a:r>
              <a:rPr lang="en-US" dirty="0" smtClean="0"/>
              <a:t> the likelihood of event hypotheses.</a:t>
            </a:r>
          </a:p>
          <a:p>
            <a:r>
              <a:rPr lang="en-US" dirty="0" smtClean="0"/>
              <a:t>Systems:</a:t>
            </a:r>
          </a:p>
          <a:p>
            <a:pPr lvl="1"/>
            <a:r>
              <a:rPr lang="en-US" dirty="0" smtClean="0"/>
              <a:t>Scyllarus, 1999-2010 [Goldman&amp;Harp,2009];</a:t>
            </a:r>
          </a:p>
          <a:p>
            <a:pPr lvl="1"/>
            <a:r>
              <a:rPr lang="en-US" dirty="0" smtClean="0"/>
              <a:t>MIFD, 2011-date [Thayer, </a:t>
            </a:r>
            <a:r>
              <a:rPr lang="en-US" i="1" dirty="0" smtClean="0"/>
              <a:t>et al.</a:t>
            </a:r>
            <a:r>
              <a:rPr lang="en-US" dirty="0" smtClean="0"/>
              <a:t>, 2013].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06B-A6F3-F141-B145-38FF696564B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funnel-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47" y="2372360"/>
            <a:ext cx="4328713" cy="21132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91413" y="2788920"/>
            <a:ext cx="809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1,800,000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6617" y="2788920"/>
            <a:ext cx="6124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  <a:r>
              <a:rPr lang="en-US" sz="1100" dirty="0" smtClean="0">
                <a:solidFill>
                  <a:srgbClr val="FF0000"/>
                </a:solidFill>
              </a:rPr>
              <a:t>0,000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2793" y="2788920"/>
            <a:ext cx="415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200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</p:cNvCxnSpPr>
          <p:nvPr/>
        </p:nvCxnSpPr>
        <p:spPr bwMode="auto">
          <a:xfrm flipV="1">
            <a:off x="6300536" y="2910840"/>
            <a:ext cx="716081" cy="88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21" idx="3"/>
            <a:endCxn id="22" idx="1"/>
          </p:cNvCxnSpPr>
          <p:nvPr/>
        </p:nvCxnSpPr>
        <p:spPr bwMode="auto">
          <a:xfrm>
            <a:off x="7629022" y="2919725"/>
            <a:ext cx="5337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639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1149</Words>
  <Application>Microsoft Macintosh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Default Design</vt:lpstr>
      <vt:lpstr>Experimental Evaluation of Qualitative Probability applied to Sensor Fusion and Intrusion Detection/Diagnosis</vt:lpstr>
      <vt:lpstr>Outline</vt:lpstr>
      <vt:lpstr>The Problem</vt:lpstr>
      <vt:lpstr>What is Intrusion Detection?</vt:lpstr>
      <vt:lpstr>Challenges</vt:lpstr>
      <vt:lpstr>IDS “Correlation”</vt:lpstr>
      <vt:lpstr>Our Approach</vt:lpstr>
      <vt:lpstr>Our Approach</vt:lpstr>
      <vt:lpstr>Our Approach</vt:lpstr>
      <vt:lpstr>Qualitative Probability</vt:lpstr>
      <vt:lpstr>How to Evaluate?</vt:lpstr>
      <vt:lpstr>Experimental Design: General</vt:lpstr>
      <vt:lpstr>Questions of Interest</vt:lpstr>
      <vt:lpstr>Varying Probabilities</vt:lpstr>
      <vt:lpstr>Varying Probabilities Independently</vt:lpstr>
      <vt:lpstr>Sensor Imprecision</vt:lpstr>
      <vt:lpstr>Base Rate</vt:lpstr>
      <vt:lpstr>Conclusions and Future Work</vt:lpstr>
      <vt:lpstr>PowerPoint Presentation</vt:lpstr>
    </vt:vector>
  </TitlesOfParts>
  <Company>SIFT,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Scyllarus Poster Items</dc:title>
  <dc:creator>Robert Goldman</dc:creator>
  <cp:lastModifiedBy>Robert Goldman</cp:lastModifiedBy>
  <cp:revision>60</cp:revision>
  <dcterms:created xsi:type="dcterms:W3CDTF">2015-06-11T23:02:29Z</dcterms:created>
  <dcterms:modified xsi:type="dcterms:W3CDTF">2015-08-09T21:23:39Z</dcterms:modified>
</cp:coreProperties>
</file>