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57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2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3FF19-2AD9-4EA6-9238-AD96DF6A968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238F7-ED2B-47E5-9024-06BC5FC5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0385-659D-4F81-AE55-B6C977589DBA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2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AD9F-B36D-4CBF-AB9A-B47F9972CC0B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802-CDC5-4726-A1F7-2D5E86B394E2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97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83DA-C7E5-4163-B425-0953E407F9B5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9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7027-6D22-4D10-88AA-FF728131EE46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24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D80D-0C34-49F0-868E-B38118178AC0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55A2-69E8-4417-B9D0-B3EDE9EC41F0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9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D90-E45B-47E5-9BED-325C99E2E8A4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25C7-4158-4027-AFFB-03D946DB3891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07C-ED00-4270-97F2-CAD971B62ACC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98E7-3C9A-4C19-B728-4EA3AEE18ABA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8361-BA5E-449A-A205-5ECA1AA25587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57AE-2AE7-474D-8680-1AB2AC6247AE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75FF-56CF-4E19-9ABE-F75059B93245}" type="datetime1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3DD-D3B0-4BCB-B338-B2830D2B931D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62DA-DB11-4333-A9FE-985BB30A9CCA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D6A1-82A3-4F57-97F9-189AFCCCF33D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3"/>
            <a:ext cx="5825202" cy="10968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Aggregates in IFLA’s Library Reference Model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Jacob Jett and David </a:t>
            </a:r>
            <a:r>
              <a:rPr lang="en-US" dirty="0" err="1">
                <a:solidFill>
                  <a:schemeClr val="tx1"/>
                </a:solidFill>
              </a:rPr>
              <a:t>Dubin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t>When Conceptual Models Collide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CC440-EA56-44E8-8AAE-11009C84B923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9E9D7-8982-4764-92AD-6D65FDCE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Serial works and their manifestations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Manifestations of serial works have issue level manifestations as proper parts. We’re told that </a:t>
            </a:r>
            <a:r>
              <a:rPr lang="en-US" dirty="0"/>
              <a:t>"</a:t>
            </a:r>
            <a:r>
              <a:rPr dirty="0"/>
              <a:t>the manifestation constituting the complete serial as a whole is issued in a sequence of parts over time, in a whole/part relationship at the manifestation level .</a:t>
            </a:r>
            <a:r>
              <a:rPr lang="en-US" dirty="0"/>
              <a:t>" [2]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47FD9-E67F-4708-B2C1-0FDE33AB1789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845A7-A9B8-47D8-98E9-8F3926E0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Cardinality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All manifestations are sets of </a:t>
            </a:r>
            <a:r>
              <a:rPr i="1" dirty="0"/>
              <a:t>items</a:t>
            </a:r>
            <a:r>
              <a:rPr dirty="0"/>
              <a:t>.</a:t>
            </a:r>
          </a:p>
          <a:p>
            <a:pPr lvl="1"/>
            <a:r>
              <a:rPr dirty="0"/>
              <a:t>Therefore LRM issue (or volume) manifestations must be </a:t>
            </a:r>
            <a:r>
              <a:rPr i="1" dirty="0"/>
              <a:t>subsets,</a:t>
            </a:r>
            <a:r>
              <a:rPr dirty="0"/>
              <a:t> not </a:t>
            </a:r>
            <a:r>
              <a:rPr i="1" dirty="0"/>
              <a:t>elements</a:t>
            </a:r>
            <a:r>
              <a:rPr dirty="0"/>
              <a:t> of series-level manifestations.</a:t>
            </a:r>
          </a:p>
          <a:p>
            <a:pPr lvl="1"/>
            <a:r>
              <a:rPr dirty="0"/>
              <a:t>So a copy of an issue will be an element of more than one manifestation set.</a:t>
            </a:r>
          </a:p>
          <a:p>
            <a:pPr lvl="1"/>
            <a:r>
              <a:rPr dirty="0"/>
              <a:t>But items aren’t allowed to exemplify more than one manifestation.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C369-B741-494F-A5CF-B197FCA36291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1E4D4-779E-4E70-8E5F-0F91AB75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B1080-B413-41B5-8F76-31DBD7586EF3}"/>
              </a:ext>
            </a:extLst>
          </p:cNvPr>
          <p:cNvSpPr/>
          <p:nvPr/>
        </p:nvSpPr>
        <p:spPr>
          <a:xfrm>
            <a:off x="838200" y="4639471"/>
            <a:ext cx="1619250" cy="6334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Manifestation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7BA45-2CEA-4C2B-8D43-489B9C70A959}"/>
              </a:ext>
            </a:extLst>
          </p:cNvPr>
          <p:cNvSpPr/>
          <p:nvPr/>
        </p:nvSpPr>
        <p:spPr>
          <a:xfrm>
            <a:off x="4825426" y="4639471"/>
            <a:ext cx="1619250" cy="6334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8B2C7C-FD9B-4640-BFA0-0599A5A12A09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2457450" y="4956176"/>
            <a:ext cx="23679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F5EAB4-D3AF-4F93-B49E-40C112CA718B}"/>
              </a:ext>
            </a:extLst>
          </p:cNvPr>
          <p:cNvCxnSpPr>
            <a:stCxn id="6" idx="3"/>
          </p:cNvCxnSpPr>
          <p:nvPr/>
        </p:nvCxnSpPr>
        <p:spPr>
          <a:xfrm>
            <a:off x="2457450" y="4956176"/>
            <a:ext cx="2276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E50968-D281-4F30-94CE-A34BA681DF51}"/>
              </a:ext>
            </a:extLst>
          </p:cNvPr>
          <p:cNvSpPr txBox="1"/>
          <p:nvPr/>
        </p:nvSpPr>
        <p:spPr>
          <a:xfrm>
            <a:off x="2628900" y="4639471"/>
            <a:ext cx="203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exemplified by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Manifestation level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basis for manifestation attributes are properties common to the items. But some features of aggregates relevant to ongoing stewardship aren’t common to the items in the manifestation set.</a:t>
            </a:r>
          </a:p>
          <a:p>
            <a:pPr lvl="1"/>
            <a:r>
              <a:t>For example, issues of a serial are ordered, but that order obtains among the issues; it’s not common to the issues (and sets aren’t ordered).</a:t>
            </a:r>
          </a:p>
          <a:p>
            <a:pPr lvl="1"/>
            <a:r>
              <a:t>The run of a journal takes up some amount of shelf space, but issue thickness (unlike width and height) typically isn’t consistent.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0744A-AB52-4FF2-801D-E5392B4B49F0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C055B-E858-4150-8957-D64EAF38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Editorial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information concerning these features could be considered the content of a serial work, recorded in expression-level editorial signs like volume and issue numbers. But those wouldn’t be manifestation level attributes, and aggregates are supposed to be manifestations.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86C05-5E21-4159-8FF8-CF4132D4C74D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22FE4-CE67-4AE3-8B00-49CF7EC4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basis should a model contribute to a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We don’t mean to suggest that a system based on LRM can’t record order relations for a serial or physical extents like shelf space.</a:t>
            </a:r>
          </a:p>
          <a:p>
            <a:pPr lvl="1"/>
            <a:r>
              <a:t>But guidelines for how those should be handled would seem to require either stipulations in an encoding standard or judgment calls from system designers: the conceptual model offers no basis for them.</a:t>
            </a:r>
          </a:p>
          <a:p>
            <a:pPr lvl="1"/>
            <a:r>
              <a:t>The infelicities we’ve identified invite us to think more carefully about the roles conceptual models are supposed to contribute to standardization.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2A1BC-13A4-4D72-BDF8-A7F9C6EBC17D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31104-EF87-4953-A9E3-CB748DF2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[1] IFLA Study Group on the Functional Requirements for Bibliographic Records 1998. </a:t>
            </a:r>
            <a:r>
              <a:rPr i="1" dirty="0"/>
              <a:t>Functional Requirements for Bibliographic Records, Final Report</a:t>
            </a:r>
            <a:r>
              <a:rPr dirty="0"/>
              <a:t>. De Gruyter Saur.</a:t>
            </a:r>
          </a:p>
          <a:p>
            <a:pPr marL="0" lvl="0" indent="0">
              <a:buNone/>
            </a:pPr>
            <a:r>
              <a:rPr dirty="0"/>
              <a:t>[2] Riva, P. et al. 2017. </a:t>
            </a:r>
            <a:r>
              <a:rPr i="1" dirty="0"/>
              <a:t>IFLA Library Reference Model A Conceptual Model for Bibliographic Information</a:t>
            </a:r>
            <a:r>
              <a:rPr dirty="0"/>
              <a:t>. International Federation of Library Associations; Institutions.</a:t>
            </a:r>
          </a:p>
          <a:p>
            <a:pPr marL="0" lvl="0" indent="0">
              <a:buNone/>
            </a:pPr>
            <a:r>
              <a:rPr dirty="0"/>
              <a:t>[3] </a:t>
            </a:r>
            <a:r>
              <a:rPr dirty="0" err="1"/>
              <a:t>Svenonius</a:t>
            </a:r>
            <a:r>
              <a:rPr dirty="0"/>
              <a:t>, E. 2000. </a:t>
            </a:r>
            <a:r>
              <a:rPr i="1" dirty="0"/>
              <a:t>The intellectual foundation of information organization</a:t>
            </a:r>
            <a:r>
              <a:rPr dirty="0"/>
              <a:t>. MIT Press.</a:t>
            </a:r>
          </a:p>
          <a:p>
            <a:pPr marL="0" lvl="0" indent="0">
              <a:buNone/>
            </a:pPr>
            <a:r>
              <a:rPr dirty="0"/>
              <a:t>[4] </a:t>
            </a:r>
            <a:r>
              <a:rPr dirty="0" err="1"/>
              <a:t>Wickett</a:t>
            </a:r>
            <a:r>
              <a:rPr dirty="0"/>
              <a:t>, K. and </a:t>
            </a:r>
            <a:r>
              <a:rPr dirty="0" err="1"/>
              <a:t>Renear</a:t>
            </a:r>
            <a:r>
              <a:rPr dirty="0"/>
              <a:t>, A. 2009. A first order theory of bibliographic objects. </a:t>
            </a:r>
            <a:r>
              <a:rPr i="1" dirty="0"/>
              <a:t>Proceedings of the American Society for Information Science and Technology</a:t>
            </a:r>
            <a:r>
              <a:rPr dirty="0"/>
              <a:t>. 46, 1 (2009), 1–8.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3DD82-8CD6-4F6F-BD86-66C23D4F2826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2000B-5EE4-46E1-AB86-A0513506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Summary</a:t>
            </a:r>
            <a:r>
              <a:rPr lang="en-US" sz="2800" dirty="0"/>
              <a:t> of the Problem in Four Parts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6990"/>
            <a:ext cx="6347714" cy="865185"/>
          </a:xfrm>
        </p:spPr>
        <p:txBody>
          <a:bodyPr/>
          <a:lstStyle/>
          <a:p>
            <a:pPr lvl="1">
              <a:buAutoNum type="arabicPeriod"/>
            </a:pPr>
            <a:r>
              <a:rPr dirty="0"/>
              <a:t>IFLA’s Library Reference Model  clarifies the Work-Expression-Manifestation-Item (WEMI) model first deployed in FRBR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C011-67F2-4A3A-8FBB-EC55647744E1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798E-AA8A-46EC-98A8-2DF24EC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group 1 entities">
            <a:extLst>
              <a:ext uri="{FF2B5EF4-FFF2-40B4-BE49-F238E27FC236}">
                <a16:creationId xmlns:a16="http://schemas.microsoft.com/office/drawing/2014/main" id="{40DF6A65-3922-455F-8679-9270EC42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45" y="2444419"/>
            <a:ext cx="55435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47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Summary</a:t>
            </a:r>
            <a:r>
              <a:rPr lang="en-US" sz="2800" dirty="0"/>
              <a:t> of the Problem in Four Parts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6991"/>
            <a:ext cx="6347714" cy="633410"/>
          </a:xfrm>
        </p:spPr>
        <p:txBody>
          <a:bodyPr/>
          <a:lstStyle/>
          <a:p>
            <a:pPr marL="800100" lvl="1" indent="-342900">
              <a:buFont typeface="+mj-lt"/>
              <a:buAutoNum type="arabicPeriod" startAt="2"/>
            </a:pPr>
            <a:r>
              <a:rPr dirty="0"/>
              <a:t>But LRM manifestations are modeled with a different approach than LRM works, expressions, and items.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C011-67F2-4A3A-8FBB-EC55647744E1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798E-AA8A-46EC-98A8-2DF24EC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39EAD-D324-4F11-8003-2C0DFF8C2DE9}"/>
              </a:ext>
            </a:extLst>
          </p:cNvPr>
          <p:cNvSpPr/>
          <p:nvPr/>
        </p:nvSpPr>
        <p:spPr>
          <a:xfrm>
            <a:off x="2952750" y="2416969"/>
            <a:ext cx="1619250" cy="6334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Manifestation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00FA95-A174-4D7D-8B4B-3252C1D86D5C}"/>
              </a:ext>
            </a:extLst>
          </p:cNvPr>
          <p:cNvSpPr/>
          <p:nvPr/>
        </p:nvSpPr>
        <p:spPr>
          <a:xfrm>
            <a:off x="2952750" y="4366911"/>
            <a:ext cx="1619250" cy="6334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4F1CC-ECDA-4730-9C85-4FF565754CDE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3762375" y="3050379"/>
            <a:ext cx="0" cy="13165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585B42-2ADD-4A62-AD56-A0BBC7589D15}"/>
              </a:ext>
            </a:extLst>
          </p:cNvPr>
          <p:cNvSpPr txBox="1"/>
          <p:nvPr/>
        </p:nvSpPr>
        <p:spPr>
          <a:xfrm>
            <a:off x="3867150" y="3533775"/>
            <a:ext cx="1390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element of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Summary</a:t>
            </a:r>
            <a:r>
              <a:rPr lang="en-US" sz="2800" dirty="0"/>
              <a:t> of the Problem in Four Parts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6990"/>
            <a:ext cx="6347714" cy="836609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en-US" dirty="0"/>
              <a:t>This difference poses consistency problems for the modeling of bibliographic aggregates, which LRM declares to be a kind of manifestation.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C011-67F2-4A3A-8FBB-EC55647744E1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798E-AA8A-46EC-98A8-2DF24EC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Image result for lrm aggregate model">
            <a:extLst>
              <a:ext uri="{FF2B5EF4-FFF2-40B4-BE49-F238E27FC236}">
                <a16:creationId xmlns:a16="http://schemas.microsoft.com/office/drawing/2014/main" id="{283C81B5-7185-41A7-9B68-2C38F2F39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4" y="2318812"/>
            <a:ext cx="6276975" cy="35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2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Summary</a:t>
            </a:r>
            <a:r>
              <a:rPr lang="en-US" sz="2800" dirty="0"/>
              <a:t> of the Problem in Four Parts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6991"/>
            <a:ext cx="6347714" cy="63341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dirty="0"/>
              <a:t>Those problems invite us to revisit the role of conceptual models in metadata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C011-67F2-4A3A-8FBB-EC55647744E1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798E-AA8A-46EC-98A8-2DF24EC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Image result for group 1 entities">
            <a:extLst>
              <a:ext uri="{FF2B5EF4-FFF2-40B4-BE49-F238E27FC236}">
                <a16:creationId xmlns:a16="http://schemas.microsoft.com/office/drawing/2014/main" id="{9F4BE9F0-FFB3-4ED8-8A4C-50491D22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4" y="2238374"/>
            <a:ext cx="2847296" cy="16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rm aggregate model">
            <a:extLst>
              <a:ext uri="{FF2B5EF4-FFF2-40B4-BE49-F238E27FC236}">
                <a16:creationId xmlns:a16="http://schemas.microsoft.com/office/drawing/2014/main" id="{9B9A8122-0923-4537-8681-E1F9DBC4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16" y="4086957"/>
            <a:ext cx="3468077" cy="19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9051B8-FD87-46F5-A839-FD2CB6F7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125" y="2238374"/>
            <a:ext cx="1406551" cy="1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1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41"/>
            <a:ext cx="6347714" cy="2411410"/>
          </a:xfrm>
        </p:spPr>
        <p:txBody>
          <a:bodyPr/>
          <a:lstStyle/>
          <a:p>
            <a:pPr lvl="1"/>
            <a:r>
              <a:t>In FRBR the Group 1 entities were defined primarily by their participation in realization, embodiment, and exemplifcation relationships .</a:t>
            </a:r>
          </a:p>
          <a:p>
            <a:pPr lvl="1"/>
            <a:r>
              <a:t>For example, a FRBR expression is a </a:t>
            </a:r>
            <a:r>
              <a:rPr i="1"/>
              <a:t>realization</a:t>
            </a:r>
            <a:r>
              <a:t> of a work.</a:t>
            </a:r>
          </a:p>
          <a:p>
            <a:pPr lvl="1"/>
            <a:r>
              <a:t>Cardinality constraints: a manifestation may embody multiple expressions, but an expression may realize only one work and an item may exemplify only one manifestation.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6E1D0-7BBC-4615-AEE5-35A51A07B3CE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7BD1B-0AD7-48F5-B84A-CDAF5A29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F5853-FD86-406B-92F3-BA7914955225}"/>
              </a:ext>
            </a:extLst>
          </p:cNvPr>
          <p:cNvSpPr/>
          <p:nvPr/>
        </p:nvSpPr>
        <p:spPr>
          <a:xfrm>
            <a:off x="838200" y="4639471"/>
            <a:ext cx="1619250" cy="6334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4AC15-1CEC-4552-BE24-8C2F0B7C8476}"/>
              </a:ext>
            </a:extLst>
          </p:cNvPr>
          <p:cNvSpPr/>
          <p:nvPr/>
        </p:nvSpPr>
        <p:spPr>
          <a:xfrm>
            <a:off x="4825426" y="4639471"/>
            <a:ext cx="1619250" cy="6334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4FA47-975E-46C0-81C3-87D24756ACCC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2457450" y="4956176"/>
            <a:ext cx="23679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C9033B-BB51-4DBC-8D34-67E659BB5243}"/>
              </a:ext>
            </a:extLst>
          </p:cNvPr>
          <p:cNvCxnSpPr>
            <a:stCxn id="6" idx="3"/>
          </p:cNvCxnSpPr>
          <p:nvPr/>
        </p:nvCxnSpPr>
        <p:spPr>
          <a:xfrm>
            <a:off x="2457450" y="4956176"/>
            <a:ext cx="2276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7F9F13-567E-497C-93F9-D451BD285050}"/>
              </a:ext>
            </a:extLst>
          </p:cNvPr>
          <p:cNvSpPr txBox="1"/>
          <p:nvPr/>
        </p:nvSpPr>
        <p:spPr>
          <a:xfrm>
            <a:off x="2628900" y="4639471"/>
            <a:ext cx="203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realized through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 narrower interpretation of WEMI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A work is the intellectual or artistic </a:t>
            </a:r>
            <a:r>
              <a:rPr i="1" dirty="0"/>
              <a:t>content</a:t>
            </a:r>
            <a:r>
              <a:rPr dirty="0"/>
              <a:t> of a distinct creation.</a:t>
            </a:r>
          </a:p>
          <a:p>
            <a:pPr lvl="1"/>
            <a:r>
              <a:rPr dirty="0"/>
              <a:t>An LRM expression is an abstract </a:t>
            </a:r>
            <a:r>
              <a:rPr i="1" dirty="0"/>
              <a:t>combination of signs</a:t>
            </a:r>
            <a:r>
              <a:rPr dirty="0"/>
              <a:t> that convey </a:t>
            </a:r>
            <a:r>
              <a:rPr lang="en-US" dirty="0"/>
              <a:t>intellectual or artistic</a:t>
            </a:r>
            <a:r>
              <a:rPr dirty="0"/>
              <a:t> content.</a:t>
            </a:r>
          </a:p>
          <a:p>
            <a:pPr lvl="1"/>
            <a:r>
              <a:rPr dirty="0"/>
              <a:t>An LRM item is a </a:t>
            </a:r>
            <a:r>
              <a:rPr i="1" dirty="0"/>
              <a:t>physical object</a:t>
            </a:r>
            <a:r>
              <a:rPr dirty="0"/>
              <a:t> that carries meaningful signs.</a:t>
            </a:r>
          </a:p>
          <a:p>
            <a:pPr lvl="1"/>
            <a:r>
              <a:rPr dirty="0"/>
              <a:t>But an LRM manifestation is a set of carriers sharing relevant physical and intentional properties.</a:t>
            </a:r>
          </a:p>
          <a:p>
            <a:pPr lvl="1"/>
            <a:r>
              <a:rPr dirty="0"/>
              <a:t>This exception recalls the reductionist model of bibliographic entities proposed by Elaine </a:t>
            </a:r>
            <a:r>
              <a:rPr dirty="0" err="1"/>
              <a:t>Svenonius</a:t>
            </a:r>
            <a:r>
              <a:rPr dirty="0"/>
              <a:t>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BE911-D91D-4865-8728-452E3F4AC28A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D301F-2050-4526-8EA5-316F9A45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Manifestation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Attributes at the LRM manifestation level, such as physical extent and type of material, aren’t properties of sets.</a:t>
            </a:r>
          </a:p>
          <a:p>
            <a:pPr lvl="1"/>
            <a:r>
              <a:t>LRM avoids this problem by defining the domain of those properties to the elements rather than the set itself.</a:t>
            </a:r>
          </a:p>
          <a:p>
            <a:pPr lvl="1"/>
            <a:r>
              <a:t>To say that a particular manifestation has, for example, a physical extent of one hundred pages or twenty centimeters is to count those among the physical properties common to the manifestation’s items/elements.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F0F47-BFEB-43D7-829F-45F9C630FF76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A8EF5-CD32-46AD-BBD2-362382A3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Aggregates as manifestations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LRM defines an aggregate as </a:t>
            </a:r>
            <a:r>
              <a:rPr lang="en-US" dirty="0"/>
              <a:t>"</a:t>
            </a:r>
            <a:r>
              <a:rPr dirty="0"/>
              <a:t>a manifestation embodying multiple expressions.</a:t>
            </a:r>
            <a:r>
              <a:rPr lang="en-US" dirty="0"/>
              <a:t>"</a:t>
            </a:r>
            <a:r>
              <a:rPr dirty="0"/>
              <a:t> This is in contrast to approaches that model aggregation as a whole/part relationship.</a:t>
            </a:r>
          </a:p>
          <a:p>
            <a:pPr lvl="1"/>
            <a:r>
              <a:rPr dirty="0"/>
              <a:t>Whole/part relationships in LRM are reserved for combinations of entities that don’t carry distinct works. For example, a novel may have a chapter as a proper part, but a short story is not a part of the anthology in which it is published.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0BF4F-5A84-4B18-B94B-2A536A59861B}"/>
              </a:ext>
            </a:extLst>
          </p:cNvPr>
          <p:cNvSpPr txBox="1"/>
          <p:nvPr/>
        </p:nvSpPr>
        <p:spPr>
          <a:xfrm>
            <a:off x="744234" y="6331145"/>
            <a:ext cx="545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Conceptual Models in Digital Libraries, Archives, and Museums Workshop</a:t>
            </a:r>
          </a:p>
          <a:p>
            <a:r>
              <a:rPr lang="en-US" sz="1200" dirty="0"/>
              <a:t>JCDL ‘19, Urbana-Champaign, IL, 6 June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D28EA-F362-427F-8C65-B0C1B13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1222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When Conceptual Models Collide</vt:lpstr>
      <vt:lpstr>Summary of the Problem in Four Parts</vt:lpstr>
      <vt:lpstr>Summary of the Problem in Four Parts</vt:lpstr>
      <vt:lpstr>Summary of the Problem in Four Parts</vt:lpstr>
      <vt:lpstr>Summary of the Problem in Four Parts</vt:lpstr>
      <vt:lpstr>FRBR</vt:lpstr>
      <vt:lpstr>A narrower interpretation of WEMI</vt:lpstr>
      <vt:lpstr>Manifestation attributes</vt:lpstr>
      <vt:lpstr>Aggregates as manifestations</vt:lpstr>
      <vt:lpstr>Serial works and their manifestations</vt:lpstr>
      <vt:lpstr>Cardinality Problem</vt:lpstr>
      <vt:lpstr>Manifestation level attributes</vt:lpstr>
      <vt:lpstr>Editorial content?</vt:lpstr>
      <vt:lpstr>What basis should a model contribute to a standard?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Conceptual Models Collide</dc:title>
  <dc:creator>Jett, Jacob Guy</dc:creator>
  <cp:lastModifiedBy>Jett, Jacob Guy</cp:lastModifiedBy>
  <cp:revision>4</cp:revision>
  <dcterms:created xsi:type="dcterms:W3CDTF">2019-06-05T15:28:30Z</dcterms:created>
  <dcterms:modified xsi:type="dcterms:W3CDTF">2019-06-05T16:02:45Z</dcterms:modified>
</cp:coreProperties>
</file>