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Helvetica Neue Light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6FDEAC8-9755-48AD-AC8E-D7DB2E5C6151}">
  <a:tblStyle styleId="{46FDEAC8-9755-48AD-AC8E-D7DB2E5C61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Light-regular.fntdata"/><Relationship Id="rId22" Type="http://schemas.openxmlformats.org/officeDocument/2006/relationships/font" Target="fonts/HelveticaNeueLight-italic.fntdata"/><Relationship Id="rId21" Type="http://schemas.openxmlformats.org/officeDocument/2006/relationships/font" Target="fonts/HelveticaNeueLight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HelveticaNeueLigh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7d482cd4e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27d482cd4e_0_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Key insights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Time to react for USA and Great Britain were 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days respectively as can be seen from the first two graphs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India reacted quickly to first wave by taking necessary measures resulting in lesser death rate</a:t>
            </a:r>
            <a:endParaRPr/>
          </a:p>
        </p:txBody>
      </p:sp>
      <p:sp>
        <p:nvSpPr>
          <p:cNvPr id="169" name="Google Shape;169;g127d482cd4e_0_3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7d482cd4e_0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27d482cd4e_0_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Key insights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Time to react for USA and Great Britain were 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days whereas the time to react for India was 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Z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days based on new cases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As the covid scare gained traction throughout the world, the number of people getting aware about covid and getting tested increased discovering new cases</a:t>
            </a:r>
            <a:endParaRPr/>
          </a:p>
        </p:txBody>
      </p:sp>
      <p:sp>
        <p:nvSpPr>
          <p:cNvPr id="181" name="Google Shape;181;g127d482cd4e_0_4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7d482cd4e_0_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27d482cd4e_0_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127d482cd4e_0_6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27dfbabd2d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27dfbabd2d_0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127dfbabd2d_0_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7dfbabd2d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7dfbabd2d_0_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127dfbabd2d_0_1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7af41410e_0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7af41410e_0_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127af41410e_0_5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7af41410e_0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7af41410e_0_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127af41410e_0_6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7af41410e_0_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7af41410e_0_8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127af41410e_0_8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7dfbabd2d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7dfbabd2d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127dfbabd2d_0_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7af41410e_0_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7af41410e_0_9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127af41410e_0_9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7af41410e_0_1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7af41410e_0_10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127af41410e_0_10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7af41410e_0_1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7af41410e_0_10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Key insights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Time to react for USA and Great Britain were 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32 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150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days respectively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India reacted quickly to first wave by taking necessary measures resulting in lesser number of deaths. Time to react was 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zero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57" name="Google Shape;157;g127af41410e_0_10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_Plaid-Digital_FINAL-NEW.png" id="57" name="Google Shape;57;p13"/>
          <p:cNvPicPr preferRelativeResize="0"/>
          <p:nvPr/>
        </p:nvPicPr>
        <p:blipFill rotWithShape="1">
          <a:blip r:embed="rId3">
            <a:alphaModFix/>
          </a:blip>
          <a:srcRect b="1983" l="84736" r="4770" t="23991"/>
          <a:stretch/>
        </p:blipFill>
        <p:spPr>
          <a:xfrm>
            <a:off x="457200" y="0"/>
            <a:ext cx="79057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_Plaid-Digital_FINAL-NEW.png" id="60" name="Google Shape;60;p13"/>
          <p:cNvPicPr preferRelativeResize="0"/>
          <p:nvPr/>
        </p:nvPicPr>
        <p:blipFill rotWithShape="1">
          <a:blip r:embed="rId3">
            <a:alphaModFix/>
          </a:blip>
          <a:srcRect b="1983" l="84736" r="4770" t="23991"/>
          <a:stretch/>
        </p:blipFill>
        <p:spPr>
          <a:xfrm>
            <a:off x="457200" y="0"/>
            <a:ext cx="79057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Relationship Id="rId4" Type="http://schemas.openxmlformats.org/officeDocument/2006/relationships/image" Target="../media/image20.png"/><Relationship Id="rId5" Type="http://schemas.openxmlformats.org/officeDocument/2006/relationships/image" Target="../media/image2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Relationship Id="rId5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18.png"/><Relationship Id="rId6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Relationship Id="rId5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4"/>
          <p:cNvCxnSpPr/>
          <p:nvPr/>
        </p:nvCxnSpPr>
        <p:spPr>
          <a:xfrm>
            <a:off x="2209800" y="3486150"/>
            <a:ext cx="5486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p14"/>
          <p:cNvSpPr txBox="1"/>
          <p:nvPr/>
        </p:nvSpPr>
        <p:spPr>
          <a:xfrm>
            <a:off x="2133600" y="2038350"/>
            <a:ext cx="61083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" lvl="0" marL="3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Analyzing Public Reaction to events via Google </a:t>
            </a:r>
            <a:r>
              <a:rPr lang="en-US" sz="3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Searches</a:t>
            </a:r>
            <a:endParaRPr b="0" i="0" sz="31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133600" y="3638550"/>
            <a:ext cx="525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" lvl="0" marL="317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Davidson Siga</a:t>
            </a:r>
            <a:endParaRPr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" lvl="0" marL="317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Stuti Misra</a:t>
            </a:r>
            <a:endParaRPr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" lvl="0" marL="317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Satish Channagiri Shreenivasa</a:t>
            </a:r>
            <a:endParaRPr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Insights - New Cases</a:t>
            </a:r>
            <a:endParaRPr/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5750" y="1325618"/>
            <a:ext cx="2596550" cy="1984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3725" y="1314725"/>
            <a:ext cx="2765624" cy="211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11" y="1286075"/>
            <a:ext cx="2765612" cy="211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3"/>
          <p:cNvSpPr txBox="1"/>
          <p:nvPr/>
        </p:nvSpPr>
        <p:spPr>
          <a:xfrm>
            <a:off x="522975" y="3523775"/>
            <a:ext cx="207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United States</a:t>
            </a:r>
            <a:endParaRPr/>
          </a:p>
        </p:txBody>
      </p:sp>
      <p:sp>
        <p:nvSpPr>
          <p:cNvPr id="176" name="Google Shape;176;p23"/>
          <p:cNvSpPr txBox="1"/>
          <p:nvPr/>
        </p:nvSpPr>
        <p:spPr>
          <a:xfrm>
            <a:off x="3466200" y="3523775"/>
            <a:ext cx="207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United Kingdom</a:t>
            </a:r>
            <a:endParaRPr/>
          </a:p>
        </p:txBody>
      </p:sp>
      <p:sp>
        <p:nvSpPr>
          <p:cNvPr id="177" name="Google Shape;177;p23"/>
          <p:cNvSpPr txBox="1"/>
          <p:nvPr/>
        </p:nvSpPr>
        <p:spPr>
          <a:xfrm>
            <a:off x="6297375" y="3523775"/>
            <a:ext cx="207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Insights - Time to react based on New Tests</a:t>
            </a:r>
            <a:endParaRPr/>
          </a:p>
        </p:txBody>
      </p:sp>
      <p:pic>
        <p:nvPicPr>
          <p:cNvPr id="184" name="Google Shape;18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7400" y="1539550"/>
            <a:ext cx="2876125" cy="203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3000" y="1522763"/>
            <a:ext cx="2667625" cy="203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0350" y="1541500"/>
            <a:ext cx="2667625" cy="2039307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4"/>
          <p:cNvSpPr txBox="1"/>
          <p:nvPr/>
        </p:nvSpPr>
        <p:spPr>
          <a:xfrm>
            <a:off x="522975" y="3523775"/>
            <a:ext cx="207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United States</a:t>
            </a:r>
            <a:endParaRPr/>
          </a:p>
        </p:txBody>
      </p:sp>
      <p:sp>
        <p:nvSpPr>
          <p:cNvPr id="188" name="Google Shape;188;p24"/>
          <p:cNvSpPr txBox="1"/>
          <p:nvPr/>
        </p:nvSpPr>
        <p:spPr>
          <a:xfrm>
            <a:off x="3466200" y="3523775"/>
            <a:ext cx="207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United Kingdom</a:t>
            </a:r>
            <a:endParaRPr/>
          </a:p>
        </p:txBody>
      </p:sp>
      <p:sp>
        <p:nvSpPr>
          <p:cNvPr id="189" name="Google Shape;189;p24"/>
          <p:cNvSpPr txBox="1"/>
          <p:nvPr/>
        </p:nvSpPr>
        <p:spPr>
          <a:xfrm>
            <a:off x="6297375" y="3523775"/>
            <a:ext cx="207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Conclusions</a:t>
            </a:r>
            <a:endParaRPr/>
          </a:p>
        </p:txBody>
      </p:sp>
      <p:graphicFrame>
        <p:nvGraphicFramePr>
          <p:cNvPr id="196" name="Google Shape;196;p25"/>
          <p:cNvGraphicFramePr/>
          <p:nvPr/>
        </p:nvGraphicFramePr>
        <p:xfrm>
          <a:off x="840975" y="14564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{46FDEAC8-9755-48AD-AC8E-D7DB2E5C6151}</a:tableStyleId>
              </a:tblPr>
              <a:tblGrid>
                <a:gridCol w="1997400"/>
                <a:gridCol w="1881450"/>
                <a:gridCol w="1881450"/>
                <a:gridCol w="1881450"/>
              </a:tblGrid>
              <a:tr h="48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Countries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New Deaths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New Cases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New Tests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8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USA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13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8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Great Britain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8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8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India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77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162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7" name="Google Shape;197;p25"/>
          <p:cNvSpPr txBox="1"/>
          <p:nvPr/>
        </p:nvSpPr>
        <p:spPr>
          <a:xfrm>
            <a:off x="421400" y="4186625"/>
            <a:ext cx="8155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Note: Values in the matrix represents </a:t>
            </a:r>
            <a:r>
              <a:rPr b="1" i="1" lang="en-US"/>
              <a:t>difference between</a:t>
            </a:r>
            <a:r>
              <a:rPr i="1" lang="en-US"/>
              <a:t> First Spike in </a:t>
            </a:r>
            <a:r>
              <a:rPr b="1" i="1" lang="en-US"/>
              <a:t>Covid Interest and </a:t>
            </a:r>
            <a:r>
              <a:rPr i="1" lang="en-US">
                <a:solidFill>
                  <a:schemeClr val="dk1"/>
                </a:solidFill>
              </a:rPr>
              <a:t>First Spike in </a:t>
            </a:r>
            <a:r>
              <a:rPr b="1" i="1" lang="en-US"/>
              <a:t>observed feature value</a:t>
            </a:r>
            <a:endParaRPr b="1" i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Work</a:t>
            </a:r>
            <a:endParaRPr/>
          </a:p>
        </p:txBody>
      </p:sp>
      <p:sp>
        <p:nvSpPr>
          <p:cNvPr id="204" name="Google Shape;204;p26"/>
          <p:cNvSpPr txBox="1"/>
          <p:nvPr>
            <p:ph idx="1" type="body"/>
          </p:nvPr>
        </p:nvSpPr>
        <p:spPr>
          <a:xfrm>
            <a:off x="483375" y="1152475"/>
            <a:ext cx="8349000" cy="3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Deep Dive</a:t>
            </a:r>
            <a:r>
              <a:rPr lang="en-US"/>
              <a:t> : </a:t>
            </a:r>
            <a:br>
              <a:rPr lang="en-US"/>
            </a:br>
            <a:r>
              <a:rPr lang="en-US"/>
              <a:t>Looking at anomalies in the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ML/Statistics</a:t>
            </a:r>
            <a:r>
              <a:rPr lang="en-US"/>
              <a:t> : </a:t>
            </a:r>
            <a:br>
              <a:rPr lang="en-US"/>
            </a:br>
            <a:r>
              <a:rPr lang="en-US"/>
              <a:t>Predictive Analytics through Time Series Forecasting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Diversify </a:t>
            </a:r>
            <a:r>
              <a:rPr lang="en-US"/>
              <a:t>: </a:t>
            </a:r>
            <a:br>
              <a:rPr lang="en-US"/>
            </a:br>
            <a:r>
              <a:rPr lang="en-US"/>
              <a:t>Analysis on multiple Countries and Search Terms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Width to Data</a:t>
            </a:r>
            <a:r>
              <a:rPr lang="en-US"/>
              <a:t> : </a:t>
            </a:r>
            <a:br>
              <a:rPr lang="en-US"/>
            </a:br>
            <a:r>
              <a:rPr lang="en-US"/>
              <a:t>Adding additional Economic, Demographic factors to analysis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Extrapolation:</a:t>
            </a:r>
            <a:br>
              <a:rPr b="1" lang="en-US"/>
            </a:br>
            <a:r>
              <a:rPr lang="en-US"/>
              <a:t>Generalization to any other events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Motivation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48" y="1256323"/>
            <a:ext cx="4705050" cy="130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1425" y="2955547"/>
            <a:ext cx="6210300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1461150" y="2224738"/>
            <a:ext cx="6990300" cy="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400"/>
              <a:t>U</a:t>
            </a:r>
            <a:r>
              <a:rPr lang="en-US" sz="1400"/>
              <a:t>nderstand the </a:t>
            </a:r>
            <a:r>
              <a:rPr b="1" lang="en-US" sz="1400"/>
              <a:t>factors </a:t>
            </a:r>
            <a:r>
              <a:rPr lang="en-US" sz="1400"/>
              <a:t>influencing ‘time to react’ for future events</a:t>
            </a:r>
            <a:endParaRPr sz="1400"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825" y="1466800"/>
            <a:ext cx="5727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396600" y="1017725"/>
            <a:ext cx="5664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700">
                <a:solidFill>
                  <a:schemeClr val="dk2"/>
                </a:solidFill>
              </a:rPr>
              <a:t>How can we measure public reaction to global events?</a:t>
            </a:r>
            <a:endParaRPr sz="1300"/>
          </a:p>
        </p:txBody>
      </p:sp>
      <p:sp>
        <p:nvSpPr>
          <p:cNvPr id="86" name="Google Shape;86;p16"/>
          <p:cNvSpPr txBox="1"/>
          <p:nvPr/>
        </p:nvSpPr>
        <p:spPr>
          <a:xfrm>
            <a:off x="1461150" y="1475263"/>
            <a:ext cx="62217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>
                <a:solidFill>
                  <a:schemeClr val="dk2"/>
                </a:solidFill>
              </a:rPr>
              <a:t>Would look at </a:t>
            </a:r>
            <a:r>
              <a:rPr lang="en-US">
                <a:solidFill>
                  <a:schemeClr val="dk2"/>
                </a:solidFill>
              </a:rPr>
              <a:t>time taken by people to react to events occurring across the globe - </a:t>
            </a:r>
            <a:r>
              <a:rPr b="1" lang="en-US">
                <a:solidFill>
                  <a:schemeClr val="dk2"/>
                </a:solidFill>
              </a:rPr>
              <a:t>“Time to react”</a:t>
            </a:r>
            <a:endParaRPr b="1">
              <a:solidFill>
                <a:schemeClr val="dk2"/>
              </a:solidFill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327" y="2818677"/>
            <a:ext cx="5727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1451925" y="4171500"/>
            <a:ext cx="7263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>
                <a:solidFill>
                  <a:schemeClr val="dk2"/>
                </a:solidFill>
              </a:rPr>
              <a:t>I</a:t>
            </a:r>
            <a:r>
              <a:rPr lang="en-US">
                <a:solidFill>
                  <a:schemeClr val="dk2"/>
                </a:solidFill>
              </a:rPr>
              <a:t>nformation on how quickly people are aware of events can be an essential tool for global organizations like WHO and the UN to take safety measures as soon as possible </a:t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1463675" y="2823300"/>
            <a:ext cx="7263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>
                <a:solidFill>
                  <a:schemeClr val="dk2"/>
                </a:solidFill>
              </a:rPr>
              <a:t>In this project, we focus on</a:t>
            </a:r>
            <a:r>
              <a:rPr lang="en-US">
                <a:solidFill>
                  <a:schemeClr val="dk2"/>
                </a:solidFill>
              </a:rPr>
              <a:t> </a:t>
            </a:r>
            <a:r>
              <a:rPr b="1" lang="en-US">
                <a:solidFill>
                  <a:schemeClr val="dk2"/>
                </a:solidFill>
              </a:rPr>
              <a:t>time to react</a:t>
            </a:r>
            <a:r>
              <a:rPr lang="en-US">
                <a:solidFill>
                  <a:schemeClr val="dk2"/>
                </a:solidFill>
              </a:rPr>
              <a:t> for a current major event, COVID, </a:t>
            </a:r>
            <a:r>
              <a:rPr b="1" lang="en-US">
                <a:solidFill>
                  <a:schemeClr val="dk2"/>
                </a:solidFill>
              </a:rPr>
              <a:t>across regions</a:t>
            </a:r>
            <a:endParaRPr b="1">
              <a:solidFill>
                <a:schemeClr val="dk2"/>
              </a:solidFill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825" y="2142737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9325" y="4170550"/>
            <a:ext cx="648000" cy="6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449850" y="3610450"/>
            <a:ext cx="4722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700">
                <a:solidFill>
                  <a:schemeClr val="dk2"/>
                </a:solidFill>
              </a:rPr>
              <a:t>Why </a:t>
            </a:r>
            <a:r>
              <a:rPr lang="en-US" sz="1700">
                <a:solidFill>
                  <a:schemeClr val="dk2"/>
                </a:solidFill>
              </a:rPr>
              <a:t>is it important?</a:t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collection</a:t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113" y="1543050"/>
            <a:ext cx="2847975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0023" y="1500873"/>
            <a:ext cx="1718550" cy="171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1338550" y="3333975"/>
            <a:ext cx="213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1338550" y="3295650"/>
            <a:ext cx="2230800" cy="1189800"/>
          </a:xfrm>
          <a:prstGeom prst="roundRect">
            <a:avLst>
              <a:gd fmla="val 8333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Using </a:t>
            </a:r>
            <a:r>
              <a:rPr b="1" i="1" lang="en-US"/>
              <a:t>pytrends </a:t>
            </a:r>
            <a:r>
              <a:rPr i="1" lang="en-US"/>
              <a:t>API we obtain </a:t>
            </a:r>
            <a:r>
              <a:rPr b="1" i="1" lang="en-US"/>
              <a:t>Interest </a:t>
            </a:r>
            <a:r>
              <a:rPr i="1" lang="en-US"/>
              <a:t>metric for  </a:t>
            </a:r>
            <a:r>
              <a:rPr b="1" i="1" lang="en-US"/>
              <a:t>‘covid’ </a:t>
            </a:r>
            <a:r>
              <a:rPr i="1" lang="en-US"/>
              <a:t>keyword at region level</a:t>
            </a:r>
            <a:endParaRPr i="1"/>
          </a:p>
        </p:txBody>
      </p:sp>
      <p:sp>
        <p:nvSpPr>
          <p:cNvPr id="103" name="Google Shape;103;p17"/>
          <p:cNvSpPr/>
          <p:nvPr/>
        </p:nvSpPr>
        <p:spPr>
          <a:xfrm>
            <a:off x="5382675" y="3295650"/>
            <a:ext cx="2230800" cy="1189800"/>
          </a:xfrm>
          <a:prstGeom prst="roundRect">
            <a:avLst>
              <a:gd fmla="val 8333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We obtained covid data from ‘Our World in Data’ team consisting of </a:t>
            </a:r>
            <a:r>
              <a:rPr b="1" i="1" lang="en-US"/>
              <a:t>Deaths, cases and tests data</a:t>
            </a:r>
            <a:endParaRPr b="1"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Exploratory data analysis (EDA)</a:t>
            </a:r>
            <a:endParaRPr/>
          </a:p>
        </p:txBody>
      </p:sp>
      <p:grpSp>
        <p:nvGrpSpPr>
          <p:cNvPr id="110" name="Google Shape;110;p18"/>
          <p:cNvGrpSpPr/>
          <p:nvPr/>
        </p:nvGrpSpPr>
        <p:grpSpPr>
          <a:xfrm>
            <a:off x="239150" y="985575"/>
            <a:ext cx="3925225" cy="3037075"/>
            <a:chOff x="239150" y="1442775"/>
            <a:chExt cx="3925225" cy="3037075"/>
          </a:xfrm>
        </p:grpSpPr>
        <p:pic>
          <p:nvPicPr>
            <p:cNvPr id="111" name="Google Shape;111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39150" y="1442775"/>
              <a:ext cx="3925225" cy="3037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" name="Google Shape;112;p18"/>
            <p:cNvSpPr/>
            <p:nvPr/>
          </p:nvSpPr>
          <p:spPr>
            <a:xfrm>
              <a:off x="526075" y="1512075"/>
              <a:ext cx="369900" cy="26274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8"/>
            <p:cNvSpPr/>
            <p:nvPr/>
          </p:nvSpPr>
          <p:spPr>
            <a:xfrm>
              <a:off x="3553875" y="1553675"/>
              <a:ext cx="369900" cy="26274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" name="Google Shape;114;p18"/>
          <p:cNvGrpSpPr/>
          <p:nvPr/>
        </p:nvGrpSpPr>
        <p:grpSpPr>
          <a:xfrm>
            <a:off x="4660125" y="1054875"/>
            <a:ext cx="3631450" cy="2863000"/>
            <a:chOff x="4660125" y="1512075"/>
            <a:chExt cx="3631450" cy="2863000"/>
          </a:xfrm>
        </p:grpSpPr>
        <p:pic>
          <p:nvPicPr>
            <p:cNvPr id="115" name="Google Shape;115;p18"/>
            <p:cNvPicPr preferRelativeResize="0"/>
            <p:nvPr/>
          </p:nvPicPr>
          <p:blipFill rotWithShape="1">
            <a:blip r:embed="rId4">
              <a:alphaModFix/>
            </a:blip>
            <a:srcRect b="3441" l="2316" r="2345" t="2281"/>
            <a:stretch/>
          </p:blipFill>
          <p:spPr>
            <a:xfrm>
              <a:off x="4660125" y="1512075"/>
              <a:ext cx="3631450" cy="2863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" name="Google Shape;116;p18"/>
            <p:cNvSpPr/>
            <p:nvPr/>
          </p:nvSpPr>
          <p:spPr>
            <a:xfrm>
              <a:off x="5152700" y="1706075"/>
              <a:ext cx="369900" cy="19131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8"/>
            <p:cNvSpPr/>
            <p:nvPr/>
          </p:nvSpPr>
          <p:spPr>
            <a:xfrm>
              <a:off x="7424000" y="1611225"/>
              <a:ext cx="545400" cy="20082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" name="Google Shape;118;p18"/>
          <p:cNvSpPr txBox="1"/>
          <p:nvPr/>
        </p:nvSpPr>
        <p:spPr>
          <a:xfrm>
            <a:off x="430125" y="4252825"/>
            <a:ext cx="795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We observe covid spike during March 2020 and January 2021. There is a strong correlation between actual spike observed and the search of the covid term from google trends as expected</a:t>
            </a:r>
            <a:endParaRPr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98925" y="434025"/>
            <a:ext cx="908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People Switched ‘Coronavirus’ with ‘Covid’, so let’s merge </a:t>
            </a:r>
            <a:r>
              <a:rPr lang="en-US"/>
              <a:t>them!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9428" y="1328328"/>
            <a:ext cx="5269675" cy="32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Methodology for Analysis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6175" y="1850387"/>
            <a:ext cx="950675" cy="95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 txBox="1"/>
          <p:nvPr/>
        </p:nvSpPr>
        <p:spPr>
          <a:xfrm>
            <a:off x="2997500" y="3328925"/>
            <a:ext cx="1598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Identify actual spikes in </a:t>
            </a:r>
            <a:r>
              <a:rPr b="1" lang="en-US"/>
              <a:t>key factors</a:t>
            </a:r>
            <a:r>
              <a:rPr lang="en-US"/>
              <a:t> for a region</a:t>
            </a:r>
            <a:endParaRPr/>
          </a:p>
        </p:txBody>
      </p:sp>
      <p:sp>
        <p:nvSpPr>
          <p:cNvPr id="134" name="Google Shape;134;p20"/>
          <p:cNvSpPr txBox="1"/>
          <p:nvPr/>
        </p:nvSpPr>
        <p:spPr>
          <a:xfrm>
            <a:off x="4915650" y="3291750"/>
            <a:ext cx="1598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Check for </a:t>
            </a:r>
            <a:r>
              <a:rPr b="1" lang="en-US"/>
              <a:t>surge in google trends </a:t>
            </a:r>
            <a:r>
              <a:rPr lang="en-US"/>
              <a:t>at global level</a:t>
            </a:r>
            <a:endParaRPr/>
          </a:p>
        </p:txBody>
      </p:sp>
      <p:sp>
        <p:nvSpPr>
          <p:cNvPr id="135" name="Google Shape;135;p20"/>
          <p:cNvSpPr txBox="1"/>
          <p:nvPr/>
        </p:nvSpPr>
        <p:spPr>
          <a:xfrm>
            <a:off x="6833800" y="3291750"/>
            <a:ext cx="1598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</a:t>
            </a:r>
            <a:r>
              <a:rPr b="1" lang="en-US"/>
              <a:t>difference</a:t>
            </a:r>
            <a:r>
              <a:rPr lang="en-US"/>
              <a:t> in number of days indicates the time to react for the region/country</a:t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1100" y="1906875"/>
            <a:ext cx="837700" cy="8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1900" y="1926388"/>
            <a:ext cx="837700" cy="8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70626" y="1873600"/>
            <a:ext cx="950675" cy="95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/>
          <p:nvPr/>
        </p:nvSpPr>
        <p:spPr>
          <a:xfrm>
            <a:off x="747300" y="3299150"/>
            <a:ext cx="1524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Identify features with </a:t>
            </a:r>
            <a:r>
              <a:rPr b="1" lang="en-US">
                <a:solidFill>
                  <a:schemeClr val="dk1"/>
                </a:solidFill>
              </a:rPr>
              <a:t>strong correlation </a:t>
            </a:r>
            <a:r>
              <a:rPr lang="en-US">
                <a:solidFill>
                  <a:schemeClr val="dk1"/>
                </a:solidFill>
              </a:rPr>
              <a:t>with the search trend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keywords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616500" y="1055075"/>
            <a:ext cx="187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Feature Selection</a:t>
            </a:r>
            <a:endParaRPr b="1"/>
          </a:p>
        </p:txBody>
      </p:sp>
      <p:sp>
        <p:nvSpPr>
          <p:cNvPr id="141" name="Google Shape;141;p20"/>
          <p:cNvSpPr txBox="1"/>
          <p:nvPr/>
        </p:nvSpPr>
        <p:spPr>
          <a:xfrm>
            <a:off x="4792250" y="1071688"/>
            <a:ext cx="165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Time to react</a:t>
            </a:r>
            <a:endParaRPr b="1"/>
          </a:p>
        </p:txBody>
      </p:sp>
      <p:sp>
        <p:nvSpPr>
          <p:cNvPr id="142" name="Google Shape;142;p20"/>
          <p:cNvSpPr/>
          <p:nvPr/>
        </p:nvSpPr>
        <p:spPr>
          <a:xfrm rot="-5400000">
            <a:off x="5511975" y="-1057500"/>
            <a:ext cx="272400" cy="54216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 Selection</a:t>
            </a:r>
            <a:endParaRPr/>
          </a:p>
        </p:txBody>
      </p:sp>
      <p:graphicFrame>
        <p:nvGraphicFramePr>
          <p:cNvPr id="149" name="Google Shape;149;p21"/>
          <p:cNvGraphicFramePr/>
          <p:nvPr/>
        </p:nvGraphicFramePr>
        <p:xfrm>
          <a:off x="311700" y="170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{46FDEAC8-9755-48AD-AC8E-D7DB2E5C6151}</a:tableStyleId>
              </a:tblPr>
              <a:tblGrid>
                <a:gridCol w="1316150"/>
                <a:gridCol w="1266575"/>
                <a:gridCol w="1068275"/>
              </a:tblGrid>
              <a:tr h="463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Metrics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463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Models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 R-squared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    MSE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12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Linear 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0.80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111.07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62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Random Forest Regressor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0.94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33.76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150" name="Google Shape;150;p21"/>
          <p:cNvGrpSpPr/>
          <p:nvPr/>
        </p:nvGrpSpPr>
        <p:grpSpPr>
          <a:xfrm>
            <a:off x="4040425" y="1203600"/>
            <a:ext cx="4679425" cy="3580475"/>
            <a:chOff x="4040425" y="1203600"/>
            <a:chExt cx="4679425" cy="3580475"/>
          </a:xfrm>
        </p:grpSpPr>
        <p:pic>
          <p:nvPicPr>
            <p:cNvPr id="151" name="Google Shape;151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49425" y="1203600"/>
              <a:ext cx="4270425" cy="3580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" name="Google Shape;152;p21"/>
            <p:cNvSpPr/>
            <p:nvPr/>
          </p:nvSpPr>
          <p:spPr>
            <a:xfrm>
              <a:off x="4040425" y="1460650"/>
              <a:ext cx="2280300" cy="1236300"/>
            </a:xfrm>
            <a:prstGeom prst="ellipse">
              <a:avLst/>
            </a:prstGeom>
            <a:noFill/>
            <a:ln cap="flat" cmpd="sng" w="9525">
              <a:solidFill>
                <a:srgbClr val="BB00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" name="Google Shape;153;p21"/>
          <p:cNvSpPr txBox="1"/>
          <p:nvPr/>
        </p:nvSpPr>
        <p:spPr>
          <a:xfrm>
            <a:off x="309125" y="1042200"/>
            <a:ext cx="383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 = Covid Factors , Y = Google Covid Interest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Insights - Time to react based on New Deaths</a:t>
            </a:r>
            <a:endParaRPr/>
          </a:p>
        </p:txBody>
      </p:sp>
      <p:pic>
        <p:nvPicPr>
          <p:cNvPr id="160" name="Google Shape;1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79125"/>
            <a:ext cx="2521300" cy="202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8250" y="1407750"/>
            <a:ext cx="2574850" cy="202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90475" y="1397200"/>
            <a:ext cx="2828050" cy="202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2"/>
          <p:cNvSpPr txBox="1"/>
          <p:nvPr/>
        </p:nvSpPr>
        <p:spPr>
          <a:xfrm>
            <a:off x="522975" y="3523775"/>
            <a:ext cx="207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United </a:t>
            </a:r>
            <a:r>
              <a:rPr lang="en-US"/>
              <a:t>States</a:t>
            </a:r>
            <a:endParaRPr/>
          </a:p>
        </p:txBody>
      </p:sp>
      <p:sp>
        <p:nvSpPr>
          <p:cNvPr id="164" name="Google Shape;164;p22"/>
          <p:cNvSpPr txBox="1"/>
          <p:nvPr/>
        </p:nvSpPr>
        <p:spPr>
          <a:xfrm>
            <a:off x="3466200" y="3523775"/>
            <a:ext cx="207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United Kingdom</a:t>
            </a:r>
            <a:endParaRPr/>
          </a:p>
        </p:txBody>
      </p:sp>
      <p:sp>
        <p:nvSpPr>
          <p:cNvPr id="165" name="Google Shape;165;p22"/>
          <p:cNvSpPr txBox="1"/>
          <p:nvPr/>
        </p:nvSpPr>
        <p:spPr>
          <a:xfrm>
            <a:off x="6297375" y="3523775"/>
            <a:ext cx="207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