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2"/>
  </p:notesMasterIdLst>
  <p:handoutMasterIdLst>
    <p:handoutMasterId r:id="rId313"/>
  </p:handoutMasterIdLst>
  <p:sldIdLst>
    <p:sldId id="256" r:id="rId2"/>
    <p:sldId id="397" r:id="rId3"/>
    <p:sldId id="398" r:id="rId4"/>
    <p:sldId id="257" r:id="rId5"/>
    <p:sldId id="258" r:id="rId6"/>
    <p:sldId id="259" r:id="rId7"/>
    <p:sldId id="383" r:id="rId8"/>
    <p:sldId id="384" r:id="rId9"/>
    <p:sldId id="385" r:id="rId10"/>
    <p:sldId id="263" r:id="rId11"/>
    <p:sldId id="265" r:id="rId12"/>
    <p:sldId id="401" r:id="rId13"/>
    <p:sldId id="402" r:id="rId14"/>
    <p:sldId id="403" r:id="rId15"/>
    <p:sldId id="404" r:id="rId16"/>
    <p:sldId id="405" r:id="rId17"/>
    <p:sldId id="406" r:id="rId18"/>
    <p:sldId id="407" r:id="rId19"/>
    <p:sldId id="408" r:id="rId20"/>
    <p:sldId id="409" r:id="rId21"/>
    <p:sldId id="410" r:id="rId22"/>
    <p:sldId id="267" r:id="rId23"/>
    <p:sldId id="371"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9" r:id="rId52"/>
    <p:sldId id="438" r:id="rId53"/>
    <p:sldId id="440" r:id="rId54"/>
    <p:sldId id="441" r:id="rId55"/>
    <p:sldId id="442" r:id="rId56"/>
    <p:sldId id="443" r:id="rId57"/>
    <p:sldId id="444" r:id="rId58"/>
    <p:sldId id="445" r:id="rId59"/>
    <p:sldId id="446" r:id="rId60"/>
    <p:sldId id="447" r:id="rId61"/>
    <p:sldId id="448" r:id="rId62"/>
    <p:sldId id="400"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 id="469" r:id="rId84"/>
    <p:sldId id="470" r:id="rId85"/>
    <p:sldId id="471" r:id="rId86"/>
    <p:sldId id="472" r:id="rId87"/>
    <p:sldId id="473" r:id="rId88"/>
    <p:sldId id="474" r:id="rId89"/>
    <p:sldId id="475" r:id="rId90"/>
    <p:sldId id="476" r:id="rId91"/>
    <p:sldId id="477" r:id="rId92"/>
    <p:sldId id="478" r:id="rId93"/>
    <p:sldId id="479" r:id="rId94"/>
    <p:sldId id="480" r:id="rId95"/>
    <p:sldId id="481" r:id="rId96"/>
    <p:sldId id="482" r:id="rId97"/>
    <p:sldId id="396" r:id="rId98"/>
    <p:sldId id="483" r:id="rId99"/>
    <p:sldId id="484" r:id="rId100"/>
    <p:sldId id="485" r:id="rId101"/>
    <p:sldId id="486" r:id="rId102"/>
    <p:sldId id="487" r:id="rId103"/>
    <p:sldId id="488" r:id="rId104"/>
    <p:sldId id="489" r:id="rId105"/>
    <p:sldId id="492" r:id="rId106"/>
    <p:sldId id="493" r:id="rId107"/>
    <p:sldId id="494" r:id="rId108"/>
    <p:sldId id="495" r:id="rId109"/>
    <p:sldId id="496" r:id="rId110"/>
    <p:sldId id="497" r:id="rId111"/>
    <p:sldId id="498" r:id="rId112"/>
    <p:sldId id="499" r:id="rId113"/>
    <p:sldId id="530" r:id="rId114"/>
    <p:sldId id="490" r:id="rId115"/>
    <p:sldId id="491" r:id="rId116"/>
    <p:sldId id="500" r:id="rId117"/>
    <p:sldId id="501" r:id="rId118"/>
    <p:sldId id="502" r:id="rId119"/>
    <p:sldId id="503" r:id="rId120"/>
    <p:sldId id="504" r:id="rId121"/>
    <p:sldId id="505" r:id="rId122"/>
    <p:sldId id="506" r:id="rId123"/>
    <p:sldId id="507" r:id="rId124"/>
    <p:sldId id="508" r:id="rId125"/>
    <p:sldId id="509" r:id="rId126"/>
    <p:sldId id="510" r:id="rId127"/>
    <p:sldId id="511" r:id="rId128"/>
    <p:sldId id="512" r:id="rId129"/>
    <p:sldId id="513" r:id="rId130"/>
    <p:sldId id="514" r:id="rId131"/>
    <p:sldId id="515" r:id="rId132"/>
    <p:sldId id="516" r:id="rId133"/>
    <p:sldId id="517" r:id="rId134"/>
    <p:sldId id="518" r:id="rId135"/>
    <p:sldId id="519" r:id="rId136"/>
    <p:sldId id="521" r:id="rId137"/>
    <p:sldId id="520" r:id="rId138"/>
    <p:sldId id="522" r:id="rId139"/>
    <p:sldId id="523" r:id="rId140"/>
    <p:sldId id="524" r:id="rId141"/>
    <p:sldId id="525" r:id="rId142"/>
    <p:sldId id="526" r:id="rId143"/>
    <p:sldId id="527" r:id="rId144"/>
    <p:sldId id="528" r:id="rId145"/>
    <p:sldId id="529" r:id="rId146"/>
    <p:sldId id="531" r:id="rId147"/>
    <p:sldId id="532" r:id="rId148"/>
    <p:sldId id="533" r:id="rId149"/>
    <p:sldId id="534" r:id="rId150"/>
    <p:sldId id="535" r:id="rId151"/>
    <p:sldId id="536" r:id="rId152"/>
    <p:sldId id="537" r:id="rId153"/>
    <p:sldId id="331" r:id="rId154"/>
    <p:sldId id="333" r:id="rId155"/>
    <p:sldId id="334" r:id="rId156"/>
    <p:sldId id="336" r:id="rId157"/>
    <p:sldId id="339" r:id="rId158"/>
    <p:sldId id="340" r:id="rId159"/>
    <p:sldId id="338" r:id="rId160"/>
    <p:sldId id="554" r:id="rId161"/>
    <p:sldId id="555" r:id="rId162"/>
    <p:sldId id="556" r:id="rId163"/>
    <p:sldId id="557" r:id="rId164"/>
    <p:sldId id="558" r:id="rId165"/>
    <p:sldId id="559" r:id="rId166"/>
    <p:sldId id="560" r:id="rId167"/>
    <p:sldId id="561" r:id="rId168"/>
    <p:sldId id="562" r:id="rId169"/>
    <p:sldId id="563" r:id="rId170"/>
    <p:sldId id="564" r:id="rId171"/>
    <p:sldId id="565" r:id="rId172"/>
    <p:sldId id="566" r:id="rId173"/>
    <p:sldId id="567" r:id="rId174"/>
    <p:sldId id="568" r:id="rId175"/>
    <p:sldId id="569" r:id="rId176"/>
    <p:sldId id="570" r:id="rId177"/>
    <p:sldId id="571" r:id="rId178"/>
    <p:sldId id="538" r:id="rId179"/>
    <p:sldId id="539" r:id="rId180"/>
    <p:sldId id="540" r:id="rId181"/>
    <p:sldId id="541" r:id="rId182"/>
    <p:sldId id="542" r:id="rId183"/>
    <p:sldId id="543" r:id="rId184"/>
    <p:sldId id="544" r:id="rId185"/>
    <p:sldId id="545" r:id="rId186"/>
    <p:sldId id="546" r:id="rId187"/>
    <p:sldId id="547" r:id="rId188"/>
    <p:sldId id="548" r:id="rId189"/>
    <p:sldId id="549" r:id="rId190"/>
    <p:sldId id="550" r:id="rId191"/>
    <p:sldId id="551" r:id="rId192"/>
    <p:sldId id="552" r:id="rId193"/>
    <p:sldId id="583" r:id="rId194"/>
    <p:sldId id="584" r:id="rId195"/>
    <p:sldId id="585" r:id="rId196"/>
    <p:sldId id="586" r:id="rId197"/>
    <p:sldId id="587" r:id="rId198"/>
    <p:sldId id="588" r:id="rId199"/>
    <p:sldId id="589" r:id="rId200"/>
    <p:sldId id="590" r:id="rId201"/>
    <p:sldId id="591" r:id="rId202"/>
    <p:sldId id="553" r:id="rId203"/>
    <p:sldId id="572" r:id="rId204"/>
    <p:sldId id="573" r:id="rId205"/>
    <p:sldId id="574" r:id="rId206"/>
    <p:sldId id="575" r:id="rId207"/>
    <p:sldId id="576" r:id="rId208"/>
    <p:sldId id="577" r:id="rId209"/>
    <p:sldId id="578" r:id="rId210"/>
    <p:sldId id="579" r:id="rId211"/>
    <p:sldId id="580" r:id="rId212"/>
    <p:sldId id="581" r:id="rId213"/>
    <p:sldId id="582" r:id="rId214"/>
    <p:sldId id="592" r:id="rId215"/>
    <p:sldId id="593" r:id="rId216"/>
    <p:sldId id="594" r:id="rId217"/>
    <p:sldId id="595" r:id="rId218"/>
    <p:sldId id="596" r:id="rId219"/>
    <p:sldId id="597" r:id="rId220"/>
    <p:sldId id="598" r:id="rId221"/>
    <p:sldId id="599" r:id="rId222"/>
    <p:sldId id="600" r:id="rId223"/>
    <p:sldId id="601" r:id="rId224"/>
    <p:sldId id="602" r:id="rId225"/>
    <p:sldId id="614" r:id="rId226"/>
    <p:sldId id="615" r:id="rId227"/>
    <p:sldId id="603" r:id="rId228"/>
    <p:sldId id="604" r:id="rId229"/>
    <p:sldId id="605" r:id="rId230"/>
    <p:sldId id="606" r:id="rId231"/>
    <p:sldId id="607" r:id="rId232"/>
    <p:sldId id="608" r:id="rId233"/>
    <p:sldId id="609" r:id="rId234"/>
    <p:sldId id="610" r:id="rId235"/>
    <p:sldId id="611" r:id="rId236"/>
    <p:sldId id="612" r:id="rId237"/>
    <p:sldId id="613" r:id="rId238"/>
    <p:sldId id="616" r:id="rId239"/>
    <p:sldId id="617" r:id="rId240"/>
    <p:sldId id="618" r:id="rId241"/>
    <p:sldId id="619" r:id="rId242"/>
    <p:sldId id="620" r:id="rId243"/>
    <p:sldId id="621" r:id="rId244"/>
    <p:sldId id="622" r:id="rId245"/>
    <p:sldId id="623" r:id="rId246"/>
    <p:sldId id="624" r:id="rId247"/>
    <p:sldId id="625" r:id="rId248"/>
    <p:sldId id="626" r:id="rId249"/>
    <p:sldId id="627" r:id="rId250"/>
    <p:sldId id="628" r:id="rId251"/>
    <p:sldId id="629" r:id="rId252"/>
    <p:sldId id="630" r:id="rId253"/>
    <p:sldId id="631" r:id="rId254"/>
    <p:sldId id="632" r:id="rId255"/>
    <p:sldId id="633" r:id="rId256"/>
    <p:sldId id="634" r:id="rId257"/>
    <p:sldId id="635" r:id="rId258"/>
    <p:sldId id="636" r:id="rId259"/>
    <p:sldId id="637" r:id="rId260"/>
    <p:sldId id="638" r:id="rId261"/>
    <p:sldId id="639" r:id="rId262"/>
    <p:sldId id="640" r:id="rId263"/>
    <p:sldId id="641" r:id="rId264"/>
    <p:sldId id="642" r:id="rId265"/>
    <p:sldId id="643" r:id="rId266"/>
    <p:sldId id="644" r:id="rId267"/>
    <p:sldId id="645" r:id="rId268"/>
    <p:sldId id="646" r:id="rId269"/>
    <p:sldId id="647" r:id="rId270"/>
    <p:sldId id="648" r:id="rId271"/>
    <p:sldId id="649" r:id="rId272"/>
    <p:sldId id="650" r:id="rId273"/>
    <p:sldId id="651" r:id="rId274"/>
    <p:sldId id="652" r:id="rId275"/>
    <p:sldId id="653" r:id="rId276"/>
    <p:sldId id="654" r:id="rId277"/>
    <p:sldId id="655" r:id="rId278"/>
    <p:sldId id="656" r:id="rId279"/>
    <p:sldId id="657" r:id="rId280"/>
    <p:sldId id="658" r:id="rId281"/>
    <p:sldId id="659" r:id="rId282"/>
    <p:sldId id="660" r:id="rId283"/>
    <p:sldId id="661" r:id="rId284"/>
    <p:sldId id="662" r:id="rId285"/>
    <p:sldId id="663" r:id="rId286"/>
    <p:sldId id="664" r:id="rId287"/>
    <p:sldId id="665" r:id="rId288"/>
    <p:sldId id="666" r:id="rId289"/>
    <p:sldId id="668" r:id="rId290"/>
    <p:sldId id="669" r:id="rId291"/>
    <p:sldId id="670" r:id="rId292"/>
    <p:sldId id="671" r:id="rId293"/>
    <p:sldId id="672" r:id="rId294"/>
    <p:sldId id="673" r:id="rId295"/>
    <p:sldId id="674" r:id="rId296"/>
    <p:sldId id="667" r:id="rId297"/>
    <p:sldId id="675" r:id="rId298"/>
    <p:sldId id="676" r:id="rId299"/>
    <p:sldId id="677" r:id="rId300"/>
    <p:sldId id="678" r:id="rId301"/>
    <p:sldId id="679" r:id="rId302"/>
    <p:sldId id="680" r:id="rId303"/>
    <p:sldId id="681" r:id="rId304"/>
    <p:sldId id="682" r:id="rId305"/>
    <p:sldId id="683" r:id="rId306"/>
    <p:sldId id="684" r:id="rId307"/>
    <p:sldId id="685" r:id="rId308"/>
    <p:sldId id="686" r:id="rId309"/>
    <p:sldId id="687" r:id="rId310"/>
    <p:sldId id="688" r:id="rId311"/>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7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3179" autoAdjust="0"/>
  </p:normalViewPr>
  <p:slideViewPr>
    <p:cSldViewPr>
      <p:cViewPr varScale="1">
        <p:scale>
          <a:sx n="103" d="100"/>
          <a:sy n="103" d="100"/>
        </p:scale>
        <p:origin x="1776" y="126"/>
      </p:cViewPr>
      <p:guideLst>
        <p:guide orient="horz" pos="2160"/>
        <p:guide pos="2880"/>
      </p:guideLst>
    </p:cSldViewPr>
  </p:slideViewPr>
  <p:outlineViewPr>
    <p:cViewPr>
      <p:scale>
        <a:sx n="33" d="100"/>
        <a:sy n="33" d="100"/>
      </p:scale>
      <p:origin x="0" y="-42498"/>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viewProps" Target="viewProp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theme" Target="theme/theme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tableStyles" Target="tableStyle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notesMaster" Target="notesMasters/notesMaster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presProps" Target="presProps.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C4E9EB66-2A43-4086-8E3A-B77A1CA31B55}" type="datetimeFigureOut">
              <a:rPr lang="ru-RU"/>
              <a:pPr>
                <a:defRPr/>
              </a:pPr>
              <a:t>08.10.2025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3156ACF-A2FF-485E-91AA-A553C0E0131E}" type="slidenum">
              <a:rPr lang="ru-RU" altLang="ru-RU"/>
              <a:pPr/>
              <a:t>‹#›</a:t>
            </a:fld>
            <a:endParaRPr lang="ru-RU" alt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585788A-3306-474D-BBA5-0C608FE55EDC}" type="datetimeFigureOut">
              <a:rPr lang="ru-RU"/>
              <a:pPr>
                <a:defRPr/>
              </a:pPr>
              <a:t>08.10.2025</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72E57FE-D8A0-4A96-9002-565CE42EF41D}"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oleObject" Target="../embeddings/oleObject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
          <p:cNvSpPr>
            <a:spLocks noChangeArrowheads="1"/>
          </p:cNvSpPr>
          <p:nvPr/>
        </p:nvSpPr>
        <p:spPr bwMode="ltGray">
          <a:xfrm>
            <a:off x="-1588" y="5157788"/>
            <a:ext cx="9145588" cy="1708150"/>
          </a:xfrm>
          <a:prstGeom prst="rect">
            <a:avLst/>
          </a:prstGeom>
          <a:solidFill>
            <a:schemeClr val="bg2"/>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5" name="Rectangle 3"/>
          <p:cNvSpPr>
            <a:spLocks noChangeArrowheads="1"/>
          </p:cNvSpPr>
          <p:nvPr/>
        </p:nvSpPr>
        <p:spPr bwMode="white">
          <a:xfrm>
            <a:off x="0" y="0"/>
            <a:ext cx="9144000" cy="4935538"/>
          </a:xfrm>
          <a:prstGeom prst="rect">
            <a:avLst/>
          </a:prstGeom>
          <a:solidFill>
            <a:schemeClr val="tx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6" name="Rectangle 4"/>
          <p:cNvSpPr>
            <a:spLocks noChangeArrowheads="1"/>
          </p:cNvSpPr>
          <p:nvPr/>
        </p:nvSpPr>
        <p:spPr bwMode="ltGray">
          <a:xfrm>
            <a:off x="1270000" y="4933950"/>
            <a:ext cx="7874000" cy="223838"/>
          </a:xfrm>
          <a:prstGeom prst="rect">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7" name="Rectangle 9"/>
          <p:cNvSpPr>
            <a:spLocks noChangeArrowheads="1"/>
          </p:cNvSpPr>
          <p:nvPr/>
        </p:nvSpPr>
        <p:spPr bwMode="gray">
          <a:xfrm>
            <a:off x="-9525" y="4935538"/>
            <a:ext cx="1282700" cy="222250"/>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graphicFrame>
        <p:nvGraphicFramePr>
          <p:cNvPr id="8" name="Object 10"/>
          <p:cNvGraphicFramePr>
            <a:graphicFrameLocks noChangeAspect="1"/>
          </p:cNvGraphicFramePr>
          <p:nvPr/>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name="Image" r:id="rId2" imgW="2539683" imgH="609524" progId="Photoshop.Image.6">
                  <p:embed/>
                </p:oleObj>
              </mc:Choice>
              <mc:Fallback>
                <p:oleObj name="Image" r:id="rId2" imgW="2539683" imgH="609524" progId="Photoshop.Image.6">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5054600"/>
                        <a:ext cx="2351088" cy="609600"/>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name="Image" r:id="rId4" imgW="2539683" imgH="2539683" progId="Photoshop.Image.6">
                  <p:embed/>
                </p:oleObj>
              </mc:Choice>
              <mc:Fallback>
                <p:oleObj name="Image" r:id="rId4" imgW="2539683" imgH="2539683" progId="Photoshop.Image.6">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0438"/>
                        <a:ext cx="1266825" cy="1430337"/>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0" name="Rectangle 12"/>
          <p:cNvSpPr>
            <a:spLocks noChangeArrowheads="1"/>
          </p:cNvSpPr>
          <p:nvPr/>
        </p:nvSpPr>
        <p:spPr bwMode="invGray">
          <a:xfrm>
            <a:off x="1266825" y="1125538"/>
            <a:ext cx="2368550" cy="4535487"/>
          </a:xfrm>
          <a:prstGeom prst="rect">
            <a:avLst/>
          </a:prstGeom>
          <a:noFill/>
          <a:ln w="0" algn="ctr">
            <a:solidFill>
              <a:schemeClr val="accent1"/>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1" name="Rectangle 13"/>
          <p:cNvSpPr>
            <a:spLocks noChangeArrowheads="1"/>
          </p:cNvSpPr>
          <p:nvPr/>
        </p:nvSpPr>
        <p:spPr bwMode="invGray">
          <a:xfrm flipH="1">
            <a:off x="8221663" y="0"/>
            <a:ext cx="95250" cy="20605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2" name="Rectangle 14"/>
          <p:cNvSpPr>
            <a:spLocks noChangeArrowheads="1"/>
          </p:cNvSpPr>
          <p:nvPr/>
        </p:nvSpPr>
        <p:spPr bwMode="invGray">
          <a:xfrm>
            <a:off x="250825" y="260350"/>
            <a:ext cx="8569325" cy="4392613"/>
          </a:xfrm>
          <a:prstGeom prst="rect">
            <a:avLst/>
          </a:prstGeom>
          <a:noFill/>
          <a:ln w="0" algn="ctr">
            <a:solidFill>
              <a:schemeClr val="tx2"/>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3" name="Rectangle 15"/>
          <p:cNvSpPr>
            <a:spLocks noChangeArrowheads="1"/>
          </p:cNvSpPr>
          <p:nvPr/>
        </p:nvSpPr>
        <p:spPr bwMode="invGray">
          <a:xfrm>
            <a:off x="7775575" y="908050"/>
            <a:ext cx="1368425" cy="1439863"/>
          </a:xfrm>
          <a:prstGeom prst="rect">
            <a:avLst/>
          </a:prstGeom>
          <a:noFill/>
          <a:ln w="0" algn="ctr">
            <a:solidFill>
              <a:schemeClr val="tx2"/>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4" name="Rectangle 16"/>
          <p:cNvSpPr>
            <a:spLocks noChangeArrowheads="1"/>
          </p:cNvSpPr>
          <p:nvPr/>
        </p:nvSpPr>
        <p:spPr bwMode="invGray">
          <a:xfrm>
            <a:off x="611188" y="1916113"/>
            <a:ext cx="7921625" cy="1584325"/>
          </a:xfrm>
          <a:prstGeom prst="rect">
            <a:avLst/>
          </a:prstGeom>
          <a:noFill/>
          <a:ln w="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5125" name="Rectangle 5"/>
          <p:cNvSpPr>
            <a:spLocks noGrp="1" noChangeArrowheads="1"/>
          </p:cNvSpPr>
          <p:nvPr>
            <p:ph type="subTitle" idx="1"/>
          </p:nvPr>
        </p:nvSpPr>
        <p:spPr bwMode="black">
          <a:xfrm>
            <a:off x="1752600" y="3733800"/>
            <a:ext cx="6019800" cy="381000"/>
          </a:xfrm>
        </p:spPr>
        <p:txBody>
          <a:bodyPr/>
          <a:lstStyle>
            <a:lvl1pPr marL="0" indent="0" algn="ctr">
              <a:buFont typeface="Wingdings" panose="05000000000000000000" pitchFamily="2" charset="2"/>
              <a:buNone/>
              <a:defRPr sz="2000">
                <a:solidFill>
                  <a:srgbClr val="84A1E8"/>
                </a:solidFill>
              </a:defRPr>
            </a:lvl1pPr>
          </a:lstStyle>
          <a:p>
            <a:pPr lvl="0"/>
            <a:r>
              <a:rPr lang="en-US" altLang="ru-RU" noProof="0"/>
              <a:t>Образец подзаголовка</a:t>
            </a:r>
          </a:p>
        </p:txBody>
      </p:sp>
      <p:sp>
        <p:nvSpPr>
          <p:cNvPr id="5137" name="Rectangle 17"/>
          <p:cNvSpPr>
            <a:spLocks noGrp="1" noChangeArrowheads="1"/>
          </p:cNvSpPr>
          <p:nvPr>
            <p:ph type="ctrTitle"/>
          </p:nvPr>
        </p:nvSpPr>
        <p:spPr>
          <a:xfrm>
            <a:off x="990600" y="1981200"/>
            <a:ext cx="7239000" cy="1524000"/>
          </a:xfrm>
        </p:spPr>
        <p:txBody>
          <a:bodyPr/>
          <a:lstStyle>
            <a:lvl1pPr>
              <a:defRPr sz="4000" b="1"/>
            </a:lvl1pPr>
          </a:lstStyle>
          <a:p>
            <a:pPr lvl="0"/>
            <a:r>
              <a:rPr lang="en-US" altLang="ru-RU" noProof="0"/>
              <a:t>Образец 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85DEFDED-DAA7-4B97-B14A-4CC03DA83D9D}"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33363"/>
            <a:ext cx="2057400" cy="62769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33363"/>
            <a:ext cx="6019800" cy="62769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739961FB-2C8C-4F2B-97C0-DA71583E1757}" type="slidenum">
              <a:rPr lang="en-US" altLang="ru-RU"/>
              <a:pPr/>
              <a:t>‹#›</a:t>
            </a:fld>
            <a:endParaRPr lang="en-US" alt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Rectangle 11"/>
          <p:cNvSpPr>
            <a:spLocks noGrp="1" noChangeArrowheads="1"/>
          </p:cNvSpPr>
          <p:nvPr>
            <p:ph type="sldNum" sz="quarter" idx="10"/>
          </p:nvPr>
        </p:nvSpPr>
        <p:spPr>
          <a:ln/>
        </p:spPr>
        <p:txBody>
          <a:bodyPr/>
          <a:lstStyle>
            <a:lvl1pPr>
              <a:defRPr/>
            </a:lvl1pPr>
          </a:lstStyle>
          <a:p>
            <a:fld id="{97A34B57-25C5-4D0C-ACB2-307773EC6895}" type="slidenum">
              <a:rPr lang="en-US" altLang="ru-RU"/>
              <a:pPr/>
              <a:t>‹#›</a:t>
            </a:fld>
            <a:endParaRPr lang="en-US" alt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38960EDB-697B-4C7D-91E1-B154575E1736}"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a:t>Образец текста</a:t>
            </a:r>
          </a:p>
        </p:txBody>
      </p:sp>
      <p:sp>
        <p:nvSpPr>
          <p:cNvPr id="4" name="Rectangle 11"/>
          <p:cNvSpPr>
            <a:spLocks noGrp="1" noChangeArrowheads="1"/>
          </p:cNvSpPr>
          <p:nvPr>
            <p:ph type="sldNum" sz="quarter" idx="10"/>
          </p:nvPr>
        </p:nvSpPr>
        <p:spPr>
          <a:ln/>
        </p:spPr>
        <p:txBody>
          <a:bodyPr/>
          <a:lstStyle>
            <a:lvl1pPr>
              <a:defRPr/>
            </a:lvl1pPr>
          </a:lstStyle>
          <a:p>
            <a:fld id="{8641A5B1-3EB4-4035-B454-2AB8FC568EC6}" type="slidenum">
              <a:rPr lang="en-US" altLang="ru-RU"/>
              <a:pPr/>
              <a:t>‹#›</a:t>
            </a:fld>
            <a:endParaRPr lang="en-US" alt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262063"/>
            <a:ext cx="4038600" cy="52482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262063"/>
            <a:ext cx="4038600" cy="52482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11"/>
          <p:cNvSpPr>
            <a:spLocks noGrp="1" noChangeArrowheads="1"/>
          </p:cNvSpPr>
          <p:nvPr>
            <p:ph type="sldNum" sz="quarter" idx="10"/>
          </p:nvPr>
        </p:nvSpPr>
        <p:spPr>
          <a:ln/>
        </p:spPr>
        <p:txBody>
          <a:bodyPr/>
          <a:lstStyle>
            <a:lvl1pPr>
              <a:defRPr/>
            </a:lvl1pPr>
          </a:lstStyle>
          <a:p>
            <a:fld id="{E52DA5BF-F478-4733-AAF8-857C32F12CC8}" type="slidenum">
              <a:rPr lang="en-US" altLang="ru-RU"/>
              <a:pPr/>
              <a:t>‹#›</a:t>
            </a:fld>
            <a:endParaRPr lang="en-US" alt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a:t>Образец заголовка</a:t>
            </a:r>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1"/>
          <p:cNvSpPr>
            <a:spLocks noGrp="1" noChangeArrowheads="1"/>
          </p:cNvSpPr>
          <p:nvPr>
            <p:ph type="sldNum" sz="quarter" idx="10"/>
          </p:nvPr>
        </p:nvSpPr>
        <p:spPr>
          <a:ln/>
        </p:spPr>
        <p:txBody>
          <a:bodyPr/>
          <a:lstStyle>
            <a:lvl1pPr>
              <a:defRPr/>
            </a:lvl1pPr>
          </a:lstStyle>
          <a:p>
            <a:fld id="{07BD6256-B87C-4E5C-BE8C-64D74020108E}" type="slidenum">
              <a:rPr lang="en-US" altLang="ru-RU"/>
              <a:pPr/>
              <a:t>‹#›</a:t>
            </a:fld>
            <a:endParaRPr lang="en-US" alt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11"/>
          <p:cNvSpPr>
            <a:spLocks noGrp="1" noChangeArrowheads="1"/>
          </p:cNvSpPr>
          <p:nvPr>
            <p:ph type="sldNum" sz="quarter" idx="10"/>
          </p:nvPr>
        </p:nvSpPr>
        <p:spPr>
          <a:ln/>
        </p:spPr>
        <p:txBody>
          <a:bodyPr/>
          <a:lstStyle>
            <a:lvl1pPr>
              <a:defRPr/>
            </a:lvl1pPr>
          </a:lstStyle>
          <a:p>
            <a:fld id="{A8648162-18DF-4E94-9D35-8929A7EE2D8A}"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823B4AC8-D05C-44D2-A61B-863ED4C427EF}"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Rectangle 11"/>
          <p:cNvSpPr>
            <a:spLocks noGrp="1" noChangeArrowheads="1"/>
          </p:cNvSpPr>
          <p:nvPr>
            <p:ph type="sldNum" sz="quarter" idx="10"/>
          </p:nvPr>
        </p:nvSpPr>
        <p:spPr>
          <a:ln/>
        </p:spPr>
        <p:txBody>
          <a:bodyPr/>
          <a:lstStyle>
            <a:lvl1pPr>
              <a:defRPr/>
            </a:lvl1pPr>
          </a:lstStyle>
          <a:p>
            <a:fld id="{271334AC-BF00-4608-AEAC-8327AB2D0EC7}" type="slidenum">
              <a:rPr lang="en-US" altLang="ru-RU"/>
              <a:pPr/>
              <a:t>‹#›</a:t>
            </a:fld>
            <a:endParaRPr lang="en-US" alt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Rectangle 11"/>
          <p:cNvSpPr>
            <a:spLocks noGrp="1" noChangeArrowheads="1"/>
          </p:cNvSpPr>
          <p:nvPr>
            <p:ph type="sldNum" sz="quarter" idx="10"/>
          </p:nvPr>
        </p:nvSpPr>
        <p:spPr>
          <a:ln/>
        </p:spPr>
        <p:txBody>
          <a:bodyPr/>
          <a:lstStyle>
            <a:lvl1pPr>
              <a:defRPr/>
            </a:lvl1pPr>
          </a:lstStyle>
          <a:p>
            <a:fld id="{FBC67C79-AE55-499A-9864-B25F46A6D4F4}" type="slidenum">
              <a:rPr lang="en-US" altLang="ru-RU"/>
              <a:pPr/>
              <a:t>‹#›</a:t>
            </a:fld>
            <a:endParaRPr lang="en-US" alt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981075"/>
            <a:ext cx="250825" cy="5891213"/>
          </a:xfrm>
          <a:prstGeom prst="rect">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7" name="Rectangle 3"/>
          <p:cNvSpPr>
            <a:spLocks noChangeArrowheads="1"/>
          </p:cNvSpPr>
          <p:nvPr/>
        </p:nvSpPr>
        <p:spPr bwMode="ltGray">
          <a:xfrm>
            <a:off x="0" y="0"/>
            <a:ext cx="1403350" cy="12477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8" name="Rectangle 4"/>
          <p:cNvSpPr>
            <a:spLocks noChangeArrowheads="1"/>
          </p:cNvSpPr>
          <p:nvPr/>
        </p:nvSpPr>
        <p:spPr bwMode="invGray">
          <a:xfrm>
            <a:off x="1403350" y="0"/>
            <a:ext cx="7740650" cy="1052513"/>
          </a:xfrm>
          <a:prstGeom prst="rect">
            <a:avLst/>
          </a:prstGeom>
          <a:solidFill>
            <a:schemeClr val="tx2"/>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9" name="Rectangle 5"/>
          <p:cNvSpPr>
            <a:spLocks noChangeArrowheads="1"/>
          </p:cNvSpPr>
          <p:nvPr/>
        </p:nvSpPr>
        <p:spPr bwMode="invGray">
          <a:xfrm>
            <a:off x="8820150" y="0"/>
            <a:ext cx="73025" cy="7651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0" name="Rectangle 6"/>
          <p:cNvSpPr>
            <a:spLocks noChangeArrowheads="1"/>
          </p:cNvSpPr>
          <p:nvPr/>
        </p:nvSpPr>
        <p:spPr bwMode="white">
          <a:xfrm>
            <a:off x="179388" y="134938"/>
            <a:ext cx="8785225" cy="773112"/>
          </a:xfrm>
          <a:prstGeom prst="rect">
            <a:avLst/>
          </a:prstGeom>
          <a:noFill/>
          <a:ln w="0" algn="ctr">
            <a:solidFill>
              <a:schemeClr val="accent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1" name="Line 7"/>
          <p:cNvSpPr>
            <a:spLocks noChangeShapeType="1"/>
          </p:cNvSpPr>
          <p:nvPr/>
        </p:nvSpPr>
        <p:spPr bwMode="auto">
          <a:xfrm>
            <a:off x="468313" y="6481763"/>
            <a:ext cx="8424862" cy="0"/>
          </a:xfrm>
          <a:prstGeom prst="line">
            <a:avLst/>
          </a:prstGeom>
          <a:noFill/>
          <a:ln w="0">
            <a:solidFill>
              <a:schemeClr val="tx2"/>
            </a:solidFill>
            <a:round/>
            <a:headEnd/>
            <a:tailEnd/>
          </a:ln>
          <a:effectLst/>
        </p:spPr>
        <p:txBody>
          <a:bodyPr/>
          <a:lstStyle/>
          <a:p>
            <a:endParaRPr lang="ru-RU"/>
          </a:p>
        </p:txBody>
      </p:sp>
      <p:sp>
        <p:nvSpPr>
          <p:cNvPr id="1032" name="Rectangle 8"/>
          <p:cNvSpPr>
            <a:spLocks noGrp="1" noChangeArrowheads="1"/>
          </p:cNvSpPr>
          <p:nvPr>
            <p:ph type="body" idx="1"/>
          </p:nvPr>
        </p:nvSpPr>
        <p:spPr bwMode="auto">
          <a:xfrm>
            <a:off x="457200" y="1262063"/>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ru-RU" dirty="0" err="1"/>
              <a:t>Образец</a:t>
            </a:r>
            <a:r>
              <a:rPr lang="en-US" altLang="ru-RU" dirty="0"/>
              <a:t> </a:t>
            </a:r>
            <a:r>
              <a:rPr lang="en-US" altLang="ru-RU" dirty="0" err="1"/>
              <a:t>текста</a:t>
            </a:r>
            <a:endParaRPr lang="en-US" altLang="ru-RU" dirty="0"/>
          </a:p>
          <a:p>
            <a:pPr lvl="1"/>
            <a:r>
              <a:rPr lang="en-US" altLang="ru-RU" dirty="0" err="1"/>
              <a:t>Второй</a:t>
            </a:r>
            <a:r>
              <a:rPr lang="en-US" altLang="ru-RU" dirty="0"/>
              <a:t> </a:t>
            </a:r>
            <a:r>
              <a:rPr lang="en-US" altLang="ru-RU" dirty="0" err="1"/>
              <a:t>уровень</a:t>
            </a:r>
            <a:endParaRPr lang="en-US" altLang="ru-RU" dirty="0"/>
          </a:p>
          <a:p>
            <a:pPr lvl="2"/>
            <a:r>
              <a:rPr lang="en-US" altLang="ru-RU" dirty="0" err="1"/>
              <a:t>Третий</a:t>
            </a:r>
            <a:r>
              <a:rPr lang="en-US" altLang="ru-RU" dirty="0"/>
              <a:t> </a:t>
            </a:r>
            <a:r>
              <a:rPr lang="en-US" altLang="ru-RU" dirty="0" err="1"/>
              <a:t>уровень</a:t>
            </a:r>
            <a:endParaRPr lang="en-US" altLang="ru-RU" dirty="0"/>
          </a:p>
          <a:p>
            <a:pPr lvl="3"/>
            <a:r>
              <a:rPr lang="en-US" altLang="ru-RU" dirty="0" err="1"/>
              <a:t>Четвертый</a:t>
            </a:r>
            <a:r>
              <a:rPr lang="en-US" altLang="ru-RU" dirty="0"/>
              <a:t> </a:t>
            </a:r>
            <a:r>
              <a:rPr lang="en-US" altLang="ru-RU" dirty="0" err="1"/>
              <a:t>уровень</a:t>
            </a:r>
            <a:endParaRPr lang="en-US" altLang="ru-RU" dirty="0"/>
          </a:p>
          <a:p>
            <a:pPr lvl="4"/>
            <a:r>
              <a:rPr lang="en-US" altLang="ru-RU" dirty="0" err="1"/>
              <a:t>Пятый</a:t>
            </a:r>
            <a:r>
              <a:rPr lang="en-US" altLang="ru-RU" dirty="0"/>
              <a:t> </a:t>
            </a:r>
            <a:r>
              <a:rPr lang="en-US" altLang="ru-RU" dirty="0" err="1"/>
              <a:t>уровень</a:t>
            </a:r>
            <a:endParaRPr lang="en-US" altLang="ru-RU" dirty="0"/>
          </a:p>
        </p:txBody>
      </p:sp>
      <p:sp>
        <p:nvSpPr>
          <p:cNvPr id="4107" name="Rectangle 11"/>
          <p:cNvSpPr>
            <a:spLocks noGrp="1" noChangeArrowheads="1"/>
          </p:cNvSpPr>
          <p:nvPr>
            <p:ph type="sldNum" sz="quarter" idx="4"/>
          </p:nvPr>
        </p:nvSpPr>
        <p:spPr bwMode="auto">
          <a:xfrm>
            <a:off x="3505200" y="6448425"/>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1">
                <a:latin typeface="Verdana" pitchFamily="34" charset="0"/>
              </a:defRPr>
            </a:lvl1pPr>
          </a:lstStyle>
          <a:p>
            <a:fld id="{AA257E95-089B-4A64-B7AB-E2BEB9EA9F75}" type="slidenum">
              <a:rPr lang="en-US" altLang="ru-RU"/>
              <a:pPr/>
              <a:t>‹#›</a:t>
            </a:fld>
            <a:endParaRPr lang="en-US" altLang="ru-RU"/>
          </a:p>
        </p:txBody>
      </p:sp>
      <p:graphicFrame>
        <p:nvGraphicFramePr>
          <p:cNvPr id="1034" name="Object 12"/>
          <p:cNvGraphicFramePr>
            <a:graphicFrameLocks noChangeAspect="1"/>
          </p:cNvGraphicFramePr>
          <p:nvPr/>
        </p:nvGraphicFramePr>
        <p:xfrm>
          <a:off x="0" y="0"/>
          <a:ext cx="971550" cy="1042988"/>
        </p:xfrm>
        <a:graphic>
          <a:graphicData uri="http://schemas.openxmlformats.org/presentationml/2006/ole">
            <mc:AlternateContent xmlns:mc="http://schemas.openxmlformats.org/markup-compatibility/2006">
              <mc:Choice xmlns:v="urn:schemas-microsoft-com:vml" Requires="v">
                <p:oleObj name="Image" r:id="rId14" imgW="2539683" imgH="2539683" progId="Photoshop.Image.6">
                  <p:embed/>
                </p:oleObj>
              </mc:Choice>
              <mc:Fallback>
                <p:oleObj name="Image" r:id="rId14" imgW="2539683" imgH="2539683" progId="Photoshop.Image.6">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71550" cy="1042988"/>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rgbClr val="3E78C6"/>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035" name="Rectangle 13"/>
          <p:cNvSpPr>
            <a:spLocks noChangeArrowheads="1"/>
          </p:cNvSpPr>
          <p:nvPr/>
        </p:nvSpPr>
        <p:spPr bwMode="invGray">
          <a:xfrm>
            <a:off x="1187450" y="908050"/>
            <a:ext cx="7956550" cy="144463"/>
          </a:xfrm>
          <a:prstGeom prst="rect">
            <a:avLst/>
          </a:prstGeom>
          <a:solidFill>
            <a:schemeClr val="tx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6" name="Rectangle 14"/>
          <p:cNvSpPr>
            <a:spLocks noChangeArrowheads="1"/>
          </p:cNvSpPr>
          <p:nvPr/>
        </p:nvSpPr>
        <p:spPr bwMode="invGray">
          <a:xfrm>
            <a:off x="971550" y="0"/>
            <a:ext cx="431800" cy="1052513"/>
          </a:xfrm>
          <a:prstGeom prst="rect">
            <a:avLst/>
          </a:prstGeom>
          <a:solidFill>
            <a:schemeClr val="tx1"/>
          </a:solidFill>
          <a:ln>
            <a:noFill/>
          </a:ln>
          <a:effectLst/>
          <a:extLst>
            <a:ext uri="{91240B29-F687-4F45-9708-019B960494DF}">
              <a14:hiddenLine xmlns:a14="http://schemas.microsoft.com/office/drawing/2010/main" w="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7" name="Rectangle 15"/>
          <p:cNvSpPr>
            <a:spLocks noGrp="1" noChangeArrowheads="1"/>
          </p:cNvSpPr>
          <p:nvPr>
            <p:ph type="title"/>
          </p:nvPr>
        </p:nvSpPr>
        <p:spPr bwMode="black">
          <a:xfrm>
            <a:off x="747713" y="233363"/>
            <a:ext cx="7862887"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ru-RU"/>
              <a:t>Образец заголовка</a:t>
            </a:r>
          </a:p>
        </p:txBody>
      </p:sp>
    </p:spTree>
  </p:cSld>
  <p:clrMap bg1="lt1" tx1="dk1" bg2="lt2" tx2="dk2" accent1="accent1" accent2="accent2" accent3="accent3" accent4="accent4" accent5="accent5" accent6="accent6" hlink="hlink" folHlink="folHlink"/>
  <p:sldLayoutIdLst>
    <p:sldLayoutId id="2147483867"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xStyles>
    <p:titleStyle>
      <a:lvl1pPr algn="ctr" rtl="0" eaLnBrk="0" fontAlgn="base" hangingPunct="0">
        <a:spcBef>
          <a:spcPct val="0"/>
        </a:spcBef>
        <a:spcAft>
          <a:spcPct val="0"/>
        </a:spcAft>
        <a:defRPr sz="3200" kern="1200">
          <a:solidFill>
            <a:srgbClr val="F3C43F"/>
          </a:solidFill>
          <a:latin typeface="+mj-lt"/>
          <a:ea typeface="+mj-ea"/>
          <a:cs typeface="+mj-cs"/>
        </a:defRPr>
      </a:lvl1pPr>
      <a:lvl2pPr algn="ctr" rtl="0" eaLnBrk="0" fontAlgn="base" hangingPunct="0">
        <a:spcBef>
          <a:spcPct val="0"/>
        </a:spcBef>
        <a:spcAft>
          <a:spcPct val="0"/>
        </a:spcAft>
        <a:defRPr sz="3200">
          <a:solidFill>
            <a:srgbClr val="F3C43F"/>
          </a:solidFill>
          <a:latin typeface="Verdana" panose="020B0604030504040204" pitchFamily="34" charset="0"/>
        </a:defRPr>
      </a:lvl2pPr>
      <a:lvl3pPr algn="ctr" rtl="0" eaLnBrk="0" fontAlgn="base" hangingPunct="0">
        <a:spcBef>
          <a:spcPct val="0"/>
        </a:spcBef>
        <a:spcAft>
          <a:spcPct val="0"/>
        </a:spcAft>
        <a:defRPr sz="3200">
          <a:solidFill>
            <a:srgbClr val="F3C43F"/>
          </a:solidFill>
          <a:latin typeface="Verdana" panose="020B0604030504040204" pitchFamily="34" charset="0"/>
        </a:defRPr>
      </a:lvl3pPr>
      <a:lvl4pPr algn="ctr" rtl="0" eaLnBrk="0" fontAlgn="base" hangingPunct="0">
        <a:spcBef>
          <a:spcPct val="0"/>
        </a:spcBef>
        <a:spcAft>
          <a:spcPct val="0"/>
        </a:spcAft>
        <a:defRPr sz="3200">
          <a:solidFill>
            <a:srgbClr val="F3C43F"/>
          </a:solidFill>
          <a:latin typeface="Verdana" panose="020B0604030504040204" pitchFamily="34" charset="0"/>
        </a:defRPr>
      </a:lvl4pPr>
      <a:lvl5pPr algn="ctr" rtl="0" eaLnBrk="0" fontAlgn="base" hangingPunct="0">
        <a:spcBef>
          <a:spcPct val="0"/>
        </a:spcBef>
        <a:spcAft>
          <a:spcPct val="0"/>
        </a:spcAft>
        <a:defRPr sz="3200">
          <a:solidFill>
            <a:srgbClr val="F3C43F"/>
          </a:solidFill>
          <a:latin typeface="Verdana" panose="020B0604030504040204" pitchFamily="34" charset="0"/>
        </a:defRPr>
      </a:lvl5pPr>
      <a:lvl6pPr marL="457200" algn="ctr" rtl="0" fontAlgn="base">
        <a:spcBef>
          <a:spcPct val="0"/>
        </a:spcBef>
        <a:spcAft>
          <a:spcPct val="0"/>
        </a:spcAft>
        <a:defRPr sz="3200">
          <a:solidFill>
            <a:srgbClr val="F3C43F"/>
          </a:solidFill>
          <a:latin typeface="Verdana" panose="020B0604030504040204" pitchFamily="34" charset="0"/>
        </a:defRPr>
      </a:lvl6pPr>
      <a:lvl7pPr marL="914400" algn="ctr" rtl="0" fontAlgn="base">
        <a:spcBef>
          <a:spcPct val="0"/>
        </a:spcBef>
        <a:spcAft>
          <a:spcPct val="0"/>
        </a:spcAft>
        <a:defRPr sz="3200">
          <a:solidFill>
            <a:srgbClr val="F3C43F"/>
          </a:solidFill>
          <a:latin typeface="Verdana" panose="020B0604030504040204" pitchFamily="34" charset="0"/>
        </a:defRPr>
      </a:lvl7pPr>
      <a:lvl8pPr marL="1371600" algn="ctr" rtl="0" fontAlgn="base">
        <a:spcBef>
          <a:spcPct val="0"/>
        </a:spcBef>
        <a:spcAft>
          <a:spcPct val="0"/>
        </a:spcAft>
        <a:defRPr sz="3200">
          <a:solidFill>
            <a:srgbClr val="F3C43F"/>
          </a:solidFill>
          <a:latin typeface="Verdana" panose="020B0604030504040204" pitchFamily="34" charset="0"/>
        </a:defRPr>
      </a:lvl8pPr>
      <a:lvl9pPr marL="1828800" algn="ctr" rtl="0" fontAlgn="base">
        <a:spcBef>
          <a:spcPct val="0"/>
        </a:spcBef>
        <a:spcAft>
          <a:spcPct val="0"/>
        </a:spcAft>
        <a:defRPr sz="3200">
          <a:solidFill>
            <a:srgbClr val="F3C43F"/>
          </a:solidFill>
          <a:latin typeface="Verdana" panose="020B0604030504040204" pitchFamily="34" charset="0"/>
        </a:defRPr>
      </a:lvl9pPr>
    </p:titleStyle>
    <p:bodyStyle>
      <a:lvl1pPr marL="0" indent="0" algn="l" rtl="0" eaLnBrk="0" fontAlgn="base" hangingPunct="0">
        <a:spcBef>
          <a:spcPct val="20000"/>
        </a:spcBef>
        <a:spcAft>
          <a:spcPct val="0"/>
        </a:spcAft>
        <a:buClr>
          <a:schemeClr val="hlink"/>
        </a:buClr>
        <a:buFont typeface="Wingdings" pitchFamily="2" charset="2"/>
        <a:buNone/>
        <a:defRPr sz="2400" kern="12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itchFamily="2" charset="2"/>
        <a:buNone/>
        <a:defRPr sz="20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earn.microsoft.com/ru-ru/cpp/preprocessor/hash-line-directive-c-cpp?view=msvc-170" TargetMode="External"/><Relationship Id="rId3" Type="http://schemas.openxmlformats.org/officeDocument/2006/relationships/hyperlink" Target="https://learn.microsoft.com/ru-ru/cpp/preprocessor/hash-if-hash-elif-hash-else-and-hash-endif-directives-c-cpp?view=msvc-170" TargetMode="External"/><Relationship Id="rId7" Type="http://schemas.openxmlformats.org/officeDocument/2006/relationships/hyperlink" Target="https://learn.microsoft.com/ru-ru/cpp/preprocessor/hash-include-directive-c-cpp?view=msvc-170" TargetMode="External"/><Relationship Id="rId2" Type="http://schemas.openxmlformats.org/officeDocument/2006/relationships/hyperlink" Target="https://learn.microsoft.com/ru-ru/cpp/preprocessor/hash-define-directive-c-cpp?view=msvc-170" TargetMode="External"/><Relationship Id="rId1" Type="http://schemas.openxmlformats.org/officeDocument/2006/relationships/slideLayout" Target="../slideLayouts/slideLayout2.xml"/><Relationship Id="rId6" Type="http://schemas.openxmlformats.org/officeDocument/2006/relationships/hyperlink" Target="https://learn.microsoft.com/ru-ru/cpp/preprocessor/hash-import-directive-cpp?view=msvc-170" TargetMode="External"/><Relationship Id="rId11" Type="http://schemas.openxmlformats.org/officeDocument/2006/relationships/hyperlink" Target="https://learn.microsoft.com/ru-ru/cpp/preprocessor/hash-using-directive-cpp?view=msvc-170" TargetMode="External"/><Relationship Id="rId5" Type="http://schemas.openxmlformats.org/officeDocument/2006/relationships/hyperlink" Target="https://learn.microsoft.com/ru-ru/cpp/preprocessor/hash-ifdef-and-hash-ifndef-directives-c-cpp?view=msvc-170" TargetMode="External"/><Relationship Id="rId10" Type="http://schemas.openxmlformats.org/officeDocument/2006/relationships/hyperlink" Target="https://learn.microsoft.com/ru-ru/cpp/preprocessor/hash-undef-directive-c-cpp?view=msvc-170" TargetMode="External"/><Relationship Id="rId4" Type="http://schemas.openxmlformats.org/officeDocument/2006/relationships/hyperlink" Target="https://learn.microsoft.com/ru-ru/cpp/preprocessor/hash-error-directive-c-cpp?view=msvc-170" TargetMode="External"/><Relationship Id="rId9" Type="http://schemas.openxmlformats.org/officeDocument/2006/relationships/hyperlink" Target="https://learn.microsoft.com/ru-ru/cpp/preprocessor/pragma-directives-and-the-pragma-keyword?view=msvc-170"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el.is/c++draf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427538" y="1916113"/>
            <a:ext cx="3494087" cy="1524000"/>
          </a:xfrm>
        </p:spPr>
        <p:txBody>
          <a:bodyPr/>
          <a:lstStyle/>
          <a:p>
            <a:pPr eaLnBrk="1" hangingPunct="1"/>
            <a:r>
              <a:rPr lang="en-US" altLang="ru-RU" sz="7200"/>
              <a:t>C++</a:t>
            </a:r>
            <a:endParaRPr lang="ru-RU" altLang="ru-RU" sz="7200"/>
          </a:p>
        </p:txBody>
      </p:sp>
      <p:pic>
        <p:nvPicPr>
          <p:cNvPr id="5123" name="Picture 4" descr="http://cppstudio.com/wp-content/images/article/bits-and-bytes-on-a-blue-background.jpg"/>
          <p:cNvPicPr>
            <a:picLocks noChangeAspect="1" noChangeArrowheads="1"/>
          </p:cNvPicPr>
          <p:nvPr/>
        </p:nvPicPr>
        <p:blipFill>
          <a:blip r:embed="rId2"/>
          <a:srcRect/>
          <a:stretch>
            <a:fillRect/>
          </a:stretch>
        </p:blipFill>
        <p:spPr bwMode="auto">
          <a:xfrm>
            <a:off x="539750" y="404813"/>
            <a:ext cx="2808288" cy="2808287"/>
          </a:xfrm>
          <a:prstGeom prst="rect">
            <a:avLst/>
          </a:prstGeom>
          <a:noFill/>
          <a:ln w="9525">
            <a:noFill/>
            <a:miter lim="800000"/>
            <a:headEnd/>
            <a:tailEnd/>
          </a:ln>
        </p:spPr>
      </p:pic>
      <p:sp>
        <p:nvSpPr>
          <p:cNvPr id="5124" name="Прямоугольник 1"/>
          <p:cNvSpPr>
            <a:spLocks noChangeArrowheads="1"/>
          </p:cNvSpPr>
          <p:nvPr/>
        </p:nvSpPr>
        <p:spPr bwMode="auto">
          <a:xfrm>
            <a:off x="3851275" y="5229225"/>
            <a:ext cx="5148263" cy="1570038"/>
          </a:xfrm>
          <a:prstGeom prst="rect">
            <a:avLst/>
          </a:prstGeom>
          <a:noFill/>
          <a:ln w="9525">
            <a:noFill/>
            <a:miter lim="800000"/>
            <a:headEnd/>
            <a:tailEnd/>
          </a:ln>
        </p:spPr>
        <p:txBody>
          <a:bodyPr>
            <a:spAutoFit/>
          </a:bodyPr>
          <a:lstStyle/>
          <a:p>
            <a:pPr algn="just"/>
            <a:r>
              <a:rPr lang="ru-RU" altLang="ru-RU">
                <a:latin typeface="Times New Roman" pitchFamily="18" charset="0"/>
                <a:cs typeface="Times New Roman" pitchFamily="18" charset="0"/>
              </a:rPr>
              <a:t>       </a:t>
            </a:r>
            <a:r>
              <a:rPr lang="ru-RU" altLang="ru-RU" sz="2400">
                <a:latin typeface="Monotype Corsiva" pitchFamily="66" charset="0"/>
                <a:cs typeface="Times New Roman" pitchFamily="18" charset="0"/>
              </a:rPr>
              <a:t>Единственный способ изучать новый язык программирования - писать на нем программы. </a:t>
            </a:r>
          </a:p>
          <a:p>
            <a:pPr algn="r"/>
            <a:r>
              <a:rPr lang="ru-RU" altLang="ru-RU" sz="2400">
                <a:latin typeface="Monotype Corsiva" pitchFamily="66" charset="0"/>
                <a:cs typeface="Times New Roman" pitchFamily="18" charset="0"/>
              </a:rPr>
              <a:t>Брайэн Керниган</a:t>
            </a:r>
            <a:endParaRPr lang="ru-RU" altLang="ru-RU" sz="2400">
              <a:latin typeface="Monotype Corsiva"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ltLang="ru-RU" sz="2800" b="1"/>
              <a:t>Алфавит языка</a:t>
            </a:r>
            <a:br>
              <a:rPr lang="ru-RU" altLang="ru-RU" sz="2800" b="1"/>
            </a:br>
            <a:endParaRPr lang="ru-RU" altLang="ru-RU" sz="2800" b="1"/>
          </a:p>
        </p:txBody>
      </p:sp>
      <p:sp>
        <p:nvSpPr>
          <p:cNvPr id="14339" name="Rectangle 3"/>
          <p:cNvSpPr>
            <a:spLocks noGrp="1" noChangeArrowheads="1"/>
          </p:cNvSpPr>
          <p:nvPr>
            <p:ph type="body" idx="1"/>
          </p:nvPr>
        </p:nvSpPr>
        <p:spPr/>
        <p:txBody>
          <a:bodyPr/>
          <a:lstStyle/>
          <a:p>
            <a:pPr marL="533400" indent="-533400" eaLnBrk="1" hangingPunct="1">
              <a:buFont typeface="Wingdings" pitchFamily="2" charset="2"/>
              <a:buNone/>
            </a:pPr>
            <a:r>
              <a:rPr lang="ru-RU" altLang="ru-RU"/>
              <a:t>Алфавит С++ включает:</a:t>
            </a:r>
          </a:p>
          <a:p>
            <a:pPr marL="533400" indent="-533400" eaLnBrk="1" hangingPunct="1">
              <a:buFont typeface="Wingdings" pitchFamily="2" charset="2"/>
              <a:buAutoNum type="arabicPeriod"/>
            </a:pPr>
            <a:r>
              <a:rPr lang="ru-RU" altLang="ru-RU"/>
              <a:t>прописные и строчные латинские буквы и знак подчеркивания;</a:t>
            </a:r>
          </a:p>
          <a:p>
            <a:pPr marL="533400" indent="-533400" eaLnBrk="1" hangingPunct="1">
              <a:buFont typeface="Wingdings" pitchFamily="2" charset="2"/>
              <a:buAutoNum type="arabicPeriod"/>
            </a:pPr>
            <a:r>
              <a:rPr lang="ru-RU" altLang="ru-RU"/>
              <a:t>арабские цифры от 0 до 9;</a:t>
            </a:r>
          </a:p>
          <a:p>
            <a:pPr marL="533400" indent="-533400" eaLnBrk="1" hangingPunct="1">
              <a:buFont typeface="Wingdings" pitchFamily="2" charset="2"/>
              <a:buAutoNum type="arabicPeriod"/>
            </a:pPr>
            <a:r>
              <a:rPr lang="ru-RU" altLang="ru-RU"/>
              <a:t>специальные знаки, например, {, %, # и т.д.</a:t>
            </a:r>
          </a:p>
          <a:p>
            <a:pPr marL="533400" indent="-533400" eaLnBrk="1" hangingPunct="1">
              <a:buFont typeface="Wingdings" pitchFamily="2" charset="2"/>
              <a:buAutoNum type="arabicPeriod"/>
            </a:pPr>
            <a:r>
              <a:rPr lang="ru-RU" altLang="ru-RU"/>
              <a:t>пробельные символы: пробел, символы табуляции, символы перехода на новую строку.</a:t>
            </a:r>
          </a:p>
          <a:p>
            <a:pPr marL="533400" indent="-533400" eaLnBrk="1" hangingPunct="1"/>
            <a:endParaRPr lang="ru-RU" altLang="ru-RU"/>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095D8D-C8E2-2E4C-EBD6-87604705818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E6C840B-8AE0-DB1B-1399-734E30E2C1E4}"/>
              </a:ext>
            </a:extLst>
          </p:cNvPr>
          <p:cNvSpPr>
            <a:spLocks noGrp="1"/>
          </p:cNvSpPr>
          <p:nvPr>
            <p:ph idx="1"/>
          </p:nvPr>
        </p:nvSpPr>
        <p:spPr/>
        <p:txBody>
          <a:bodyPr/>
          <a:lstStyle/>
          <a:p>
            <a:r>
              <a:rPr lang="ru-RU" b="1" dirty="0"/>
              <a:t>Определение псевдонимов</a:t>
            </a:r>
            <a:endParaRPr lang="en-US" b="1" dirty="0"/>
          </a:p>
          <a:p>
            <a:endParaRPr lang="ru-RU" b="1" dirty="0"/>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typedef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ullong</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ullong</a:t>
            </a:r>
            <a:r>
              <a:rPr lang="de-CH" dirty="0">
                <a:solidFill>
                  <a:srgbClr val="000000"/>
                </a:solidFill>
                <a:latin typeface="Consolas" panose="020B0609020204030204" pitchFamily="49" charset="0"/>
              </a:rPr>
              <a:t> n{ 10234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1955693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1D8591-E5C0-5E40-80E9-D6C0F6F5E369}"/>
              </a:ext>
            </a:extLst>
          </p:cNvPr>
          <p:cNvSpPr>
            <a:spLocks noGrp="1"/>
          </p:cNvSpPr>
          <p:nvPr>
            <p:ph type="title"/>
          </p:nvPr>
        </p:nvSpPr>
        <p:spPr/>
        <p:txBody>
          <a:bodyPr/>
          <a:lstStyle/>
          <a:p>
            <a:r>
              <a:rPr lang="ru-RU" b="1" dirty="0"/>
              <a:t>Операции присваивания</a:t>
            </a:r>
            <a:endParaRPr lang="ru-RU" dirty="0"/>
          </a:p>
        </p:txBody>
      </p:sp>
      <p:sp>
        <p:nvSpPr>
          <p:cNvPr id="3" name="Объект 2">
            <a:extLst>
              <a:ext uri="{FF2B5EF4-FFF2-40B4-BE49-F238E27FC236}">
                <a16:creationId xmlns:a16="http://schemas.microsoft.com/office/drawing/2014/main" id="{7BA20251-E19C-2F1E-F6BF-D46C26ADAE0B}"/>
              </a:ext>
            </a:extLst>
          </p:cNvPr>
          <p:cNvSpPr>
            <a:spLocks noGrp="1"/>
          </p:cNvSpPr>
          <p:nvPr>
            <p:ph idx="1"/>
          </p:nvPr>
        </p:nvSpPr>
        <p:spPr/>
        <p:txBody>
          <a:bodyPr/>
          <a:lstStyle/>
          <a:p>
            <a:r>
              <a:rPr lang="ru-RU" dirty="0"/>
              <a:t>Базовая операция присваивания = позволяет присвоить значение правого операнда левому операнду:</a:t>
            </a:r>
            <a:endParaRPr lang="en-US" dirty="0"/>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a:t>
            </a:r>
          </a:p>
          <a:p>
            <a:pPr lvl="1"/>
            <a:r>
              <a:rPr lang="de-CH" dirty="0">
                <a:solidFill>
                  <a:srgbClr val="000000"/>
                </a:solidFill>
                <a:latin typeface="Consolas" panose="020B0609020204030204" pitchFamily="49" charset="0"/>
              </a:rPr>
              <a:t> x = 2;</a:t>
            </a:r>
          </a:p>
          <a:p>
            <a:endParaRPr lang="de-CH" dirty="0">
              <a:solidFill>
                <a:srgbClr val="000000"/>
              </a:solidFill>
              <a:latin typeface="Consolas" panose="020B0609020204030204" pitchFamily="49" charset="0"/>
            </a:endParaRPr>
          </a:p>
          <a:p>
            <a:r>
              <a:rPr lang="de-CH" dirty="0">
                <a:solidFill>
                  <a:srgbClr val="000000"/>
                </a:solidFill>
                <a:latin typeface="Consolas" panose="020B0609020204030204" pitchFamily="49" charset="0"/>
              </a:rPr>
              <a:t>  </a:t>
            </a:r>
            <a:r>
              <a:rPr lang="ru-RU" dirty="0">
                <a:solidFill>
                  <a:srgbClr val="FF0000"/>
                </a:solidFill>
                <a:latin typeface="Consolas" panose="020B0609020204030204" pitchFamily="49" charset="0"/>
              </a:rPr>
              <a:t>Присваивание выполняется с права на лево</a:t>
            </a:r>
            <a:endParaRPr lang="de-CH" dirty="0">
              <a:solidFill>
                <a:srgbClr val="FF0000"/>
              </a:solidFill>
              <a:latin typeface="Consolas" panose="020B0609020204030204" pitchFamily="49" charset="0"/>
            </a:endParaRPr>
          </a:p>
          <a:p>
            <a:endParaRPr lang="de-CH"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b{}, c{};</a:t>
            </a:r>
          </a:p>
          <a:p>
            <a:pPr lvl="1"/>
            <a:r>
              <a:rPr lang="de-CH" dirty="0">
                <a:solidFill>
                  <a:srgbClr val="000000"/>
                </a:solidFill>
                <a:latin typeface="Consolas" panose="020B0609020204030204" pitchFamily="49" charset="0"/>
              </a:rPr>
              <a:t>a = b = c = 34;</a:t>
            </a:r>
            <a:endParaRPr lang="ru-RU" dirty="0"/>
          </a:p>
        </p:txBody>
      </p:sp>
      <p:cxnSp>
        <p:nvCxnSpPr>
          <p:cNvPr id="5" name="Прямая со стрелкой 4">
            <a:extLst>
              <a:ext uri="{FF2B5EF4-FFF2-40B4-BE49-F238E27FC236}">
                <a16:creationId xmlns:a16="http://schemas.microsoft.com/office/drawing/2014/main" id="{475933FF-5AFA-A724-AFBD-36FBC0E1AD14}"/>
              </a:ext>
            </a:extLst>
          </p:cNvPr>
          <p:cNvCxnSpPr>
            <a:cxnSpLocks/>
          </p:cNvCxnSpPr>
          <p:nvPr/>
        </p:nvCxnSpPr>
        <p:spPr>
          <a:xfrm flipH="1">
            <a:off x="971600" y="4725144"/>
            <a:ext cx="1584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1178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47FAD6-F2B1-474D-E7C3-A6FB95D68DD3}"/>
              </a:ext>
            </a:extLst>
          </p:cNvPr>
          <p:cNvSpPr>
            <a:spLocks noGrp="1"/>
          </p:cNvSpPr>
          <p:nvPr>
            <p:ph type="title"/>
          </p:nvPr>
        </p:nvSpPr>
        <p:spPr/>
        <p:txBody>
          <a:bodyPr/>
          <a:lstStyle/>
          <a:p>
            <a:r>
              <a:rPr lang="ru-RU" b="1" dirty="0"/>
              <a:t>Операции присваивания</a:t>
            </a:r>
            <a:endParaRPr lang="ru-RU" dirty="0"/>
          </a:p>
        </p:txBody>
      </p:sp>
      <p:sp>
        <p:nvSpPr>
          <p:cNvPr id="3" name="Объект 2">
            <a:extLst>
              <a:ext uri="{FF2B5EF4-FFF2-40B4-BE49-F238E27FC236}">
                <a16:creationId xmlns:a16="http://schemas.microsoft.com/office/drawing/2014/main" id="{BF9D76BE-3736-D6F6-D3FA-8A9F1ED5B473}"/>
              </a:ext>
            </a:extLst>
          </p:cNvPr>
          <p:cNvSpPr>
            <a:spLocks noGrp="1"/>
          </p:cNvSpPr>
          <p:nvPr>
            <p:ph idx="1"/>
          </p:nvPr>
        </p:nvSpPr>
        <p:spPr/>
        <p:txBody>
          <a:bodyPr/>
          <a:lstStyle/>
          <a:p>
            <a:r>
              <a:rPr lang="ru-RU" dirty="0"/>
              <a:t>+=: присваивание после сложения. Присваивает левому операнду сумму левого и правого операндов: A += B эквивалентно A = A + B</a:t>
            </a:r>
          </a:p>
          <a:p>
            <a:endParaRPr lang="ru-RU" dirty="0"/>
          </a:p>
          <a:p>
            <a:r>
              <a:rPr lang="ru-RU" dirty="0"/>
              <a:t>-=: присваивание после вычитания. Присваивает левому операнду разность левого и правого операндов: A -= B эквивалентно A = A - B</a:t>
            </a:r>
          </a:p>
          <a:p>
            <a:endParaRPr lang="ru-RU" dirty="0"/>
          </a:p>
          <a:p>
            <a:r>
              <a:rPr lang="ru-RU" dirty="0"/>
              <a:t>*=: присваивание после умножения. Присваивает левому операнду произведение левого и правого операндов: A *= B эквивалентно A = A * B</a:t>
            </a:r>
          </a:p>
          <a:p>
            <a:endParaRPr lang="ru-RU" dirty="0"/>
          </a:p>
          <a:p>
            <a:r>
              <a:rPr lang="ru-RU" dirty="0"/>
              <a:t>/=: присваивание после деления. Присваивает левому операнду частное левого и правого операндов: A /= B эквивалентно A = A / B</a:t>
            </a:r>
          </a:p>
          <a:p>
            <a:endParaRPr lang="ru-RU" dirty="0"/>
          </a:p>
          <a:p>
            <a:endParaRPr lang="ru-RU" dirty="0"/>
          </a:p>
        </p:txBody>
      </p:sp>
    </p:spTree>
    <p:extLst>
      <p:ext uri="{BB962C8B-B14F-4D97-AF65-F5344CB8AC3E}">
        <p14:creationId xmlns:p14="http://schemas.microsoft.com/office/powerpoint/2010/main" val="4262406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D1362E-9CAF-2329-8DDC-AFFEF3F85B6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633AF66-72E9-1E05-7FEB-8E772EF1F8F9}"/>
              </a:ext>
            </a:extLst>
          </p:cNvPr>
          <p:cNvSpPr>
            <a:spLocks noGrp="1"/>
          </p:cNvSpPr>
          <p:nvPr>
            <p:ph idx="1"/>
          </p:nvPr>
        </p:nvSpPr>
        <p:spPr/>
        <p:txBody>
          <a:bodyPr/>
          <a:lstStyle/>
          <a:p>
            <a:r>
              <a:rPr lang="ru-RU" sz="1600" dirty="0"/>
              <a:t>%=: присваивание после деления по модулю. Присваивает левому операнду остаток от целочисленного деления левого операнда на правый: A %= B эквивалентно A = A % B</a:t>
            </a:r>
          </a:p>
          <a:p>
            <a:endParaRPr lang="ru-RU" sz="1600" dirty="0"/>
          </a:p>
          <a:p>
            <a:r>
              <a:rPr lang="ru-RU" sz="1600" dirty="0"/>
              <a:t>&lt;&lt;=: присваивание после сдвига разрядов влево. Присваивает левому операнду результат сдвига его битового представления влево на определенное количество разрядов, равное значению правого операнда: A &lt;&lt;= B эквивалентно A = A &lt;&lt; B</a:t>
            </a:r>
          </a:p>
          <a:p>
            <a:endParaRPr lang="ru-RU" sz="1600" dirty="0"/>
          </a:p>
          <a:p>
            <a:r>
              <a:rPr lang="ru-RU" sz="1600" dirty="0"/>
              <a:t>&gt;&gt;=: присваивание после сдвига разрядов вправо. Присваивает левому операнду результат сдвига его битового представления вправо на определенное количество разрядов, равное значению правого операнда: A &gt;&gt;= B эквивалентно A = A &gt;&gt; B</a:t>
            </a:r>
          </a:p>
          <a:p>
            <a:endParaRPr lang="ru-RU" sz="1600" dirty="0"/>
          </a:p>
          <a:p>
            <a:r>
              <a:rPr lang="ru-RU" sz="1600" dirty="0"/>
              <a:t>&amp;=: присваивание после поразрядной конъюнкции. Присваивает левому операнду результат поразрядной конъюнкции его битового представления с битовым представлением правого операнда: A &amp;= B эквивалентно A = A &amp; B</a:t>
            </a:r>
          </a:p>
          <a:p>
            <a:endParaRPr lang="ru-RU" sz="1600" dirty="0"/>
          </a:p>
        </p:txBody>
      </p:sp>
    </p:spTree>
    <p:extLst>
      <p:ext uri="{BB962C8B-B14F-4D97-AF65-F5344CB8AC3E}">
        <p14:creationId xmlns:p14="http://schemas.microsoft.com/office/powerpoint/2010/main" val="8178762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4BE59-F8CF-C19D-24B3-5892084FB26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D7864A5-F262-FB1D-F98A-128319750D68}"/>
              </a:ext>
            </a:extLst>
          </p:cNvPr>
          <p:cNvSpPr>
            <a:spLocks noGrp="1"/>
          </p:cNvSpPr>
          <p:nvPr>
            <p:ph idx="1"/>
          </p:nvPr>
        </p:nvSpPr>
        <p:spPr/>
        <p:txBody>
          <a:bodyPr/>
          <a:lstStyle/>
          <a:p>
            <a:r>
              <a:rPr lang="ru-RU" dirty="0"/>
              <a:t>|=: присваивание после поразрядной дизъюнкции. Присваивает левому операнду результат поразрядной дизъюнкции его битового представления с битовым представлением правого операнда: A |= B эквивалентно A = A | B</a:t>
            </a:r>
          </a:p>
          <a:p>
            <a:endParaRPr lang="ru-RU" dirty="0"/>
          </a:p>
          <a:p>
            <a:r>
              <a:rPr lang="ru-RU" dirty="0"/>
              <a:t>^=: присваивание после операции исключающего ИЛИ. Присваивает левому операнду результат операции исключающего ИЛИ его битового представления с битовым представлением правого операнда: A ^= B эквивалентно A = A ^ B</a:t>
            </a:r>
          </a:p>
          <a:p>
            <a:endParaRPr lang="ru-RU" dirty="0"/>
          </a:p>
        </p:txBody>
      </p:sp>
    </p:spTree>
    <p:extLst>
      <p:ext uri="{BB962C8B-B14F-4D97-AF65-F5344CB8AC3E}">
        <p14:creationId xmlns:p14="http://schemas.microsoft.com/office/powerpoint/2010/main" val="36641680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E17B96-3153-018E-923F-535A4EE48BB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D5E37586-1707-9BE9-B360-8F026498A40B}"/>
              </a:ext>
            </a:extLst>
          </p:cNvPr>
          <p:cNvSpPr>
            <a:spLocks noGrp="1"/>
          </p:cNvSpPr>
          <p:nvPr>
            <p:ph idx="1"/>
          </p:nvPr>
        </p:nvSpPr>
        <p:spPr/>
        <p:txBody>
          <a:bodyPr/>
          <a:lstStyle/>
          <a:p>
            <a:r>
              <a:rPr lang="ru-RU" dirty="0"/>
              <a:t>Условные выражения представляют собой некоторое условие и возвращают значение типа </a:t>
            </a:r>
            <a:r>
              <a:rPr lang="ru-RU" b="1" dirty="0" err="1"/>
              <a:t>bool</a:t>
            </a:r>
            <a:endParaRPr lang="ru-RU" b="1" dirty="0"/>
          </a:p>
          <a:p>
            <a:r>
              <a:rPr lang="ru-RU" b="1" dirty="0"/>
              <a:t>Операции сравнения « == »</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4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10 };   </a:t>
            </a:r>
            <a:r>
              <a:rPr lang="en-US" dirty="0">
                <a:solidFill>
                  <a:srgbClr val="008000"/>
                </a:solidFill>
                <a:latin typeface="Consolas" panose="020B0609020204030204" pitchFamily="49" charset="0"/>
              </a:rPr>
              <a:t>// true</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pPr indent="-9525"/>
            <a:r>
              <a:rPr lang="ru-RU" b="1" dirty="0"/>
              <a:t>Операция больше « </a:t>
            </a:r>
            <a:r>
              <a:rPr lang="en-US" b="1" dirty="0"/>
              <a:t>&gt; </a:t>
            </a:r>
            <a:r>
              <a:rPr lang="ru-RU" b="1" dirty="0"/>
              <a:t>»</a:t>
            </a:r>
            <a:r>
              <a:rPr lang="en-US" b="1" dirty="0"/>
              <a:t> </a:t>
            </a:r>
            <a:r>
              <a:rPr lang="ru-RU" b="1" dirty="0"/>
              <a:t>меньше « </a:t>
            </a:r>
            <a:r>
              <a:rPr lang="en-US" b="1" dirty="0"/>
              <a:t>&lt; </a:t>
            </a:r>
            <a:r>
              <a:rPr lang="ru-RU" b="1" dirty="0"/>
              <a:t>»</a:t>
            </a:r>
            <a:endParaRPr lang="en-US" b="1" dirty="0"/>
          </a:p>
          <a:p>
            <a:pPr indent="-9525"/>
            <a:endParaRPr lang="en-US"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4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&gt; b };  </a:t>
            </a:r>
            <a:r>
              <a:rPr lang="en-US" dirty="0">
                <a:solidFill>
                  <a:srgbClr val="008000"/>
                </a:solidFill>
                <a:latin typeface="Consolas" panose="020B0609020204030204" pitchFamily="49" charset="0"/>
              </a:rPr>
              <a:t>// true</a:t>
            </a:r>
          </a:p>
          <a:p>
            <a:pPr lvl="1"/>
            <a:endParaRPr lang="de-CH" sz="1600" dirty="0">
              <a:solidFill>
                <a:srgbClr val="0000FF"/>
              </a:solidFill>
              <a:latin typeface="Consolas" panose="020B0609020204030204" pitchFamily="49" charset="0"/>
            </a:endParaRPr>
          </a:p>
          <a:p>
            <a:pPr lvl="1"/>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d{ 10 &lt; 4 };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false</a:t>
            </a:r>
            <a:endParaRPr lang="ru-RU" b="1" dirty="0"/>
          </a:p>
        </p:txBody>
      </p:sp>
    </p:spTree>
    <p:extLst>
      <p:ext uri="{BB962C8B-B14F-4D97-AF65-F5344CB8AC3E}">
        <p14:creationId xmlns:p14="http://schemas.microsoft.com/office/powerpoint/2010/main" val="23722257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3A287-F6FF-EDFA-F1C9-B9EF0612E378}"/>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58E0B9FC-F254-8D22-6F01-1346F67A1959}"/>
              </a:ext>
            </a:extLst>
          </p:cNvPr>
          <p:cNvSpPr>
            <a:spLocks noGrp="1"/>
          </p:cNvSpPr>
          <p:nvPr>
            <p:ph idx="1"/>
          </p:nvPr>
        </p:nvSpPr>
        <p:spPr/>
        <p:txBody>
          <a:bodyPr/>
          <a:lstStyle/>
          <a:p>
            <a:r>
              <a:rPr lang="ru-RU" dirty="0"/>
              <a:t>Операция меньше или равно «</a:t>
            </a:r>
            <a:r>
              <a:rPr lang="en-US" dirty="0"/>
              <a:t>&lt;=</a:t>
            </a:r>
            <a:r>
              <a:rPr lang="ru-RU" dirty="0"/>
              <a:t> »</a:t>
            </a:r>
            <a:r>
              <a:rPr lang="en-US" dirty="0"/>
              <a:t>, </a:t>
            </a:r>
            <a:r>
              <a:rPr lang="ru-RU" dirty="0"/>
              <a:t>больше или равно «</a:t>
            </a:r>
            <a:r>
              <a:rPr lang="en-US" dirty="0"/>
              <a:t>&gt;=</a:t>
            </a:r>
            <a:r>
              <a:rPr lang="ru-RU" dirty="0"/>
              <a:t>»</a:t>
            </a:r>
            <a:r>
              <a:rPr lang="en-US" dirty="0"/>
              <a:t> </a:t>
            </a:r>
          </a:p>
          <a:p>
            <a:endParaRPr lang="en-US" dirty="0"/>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 = 10 &gt;= 14;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b = 10 &gt;= 10;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 10 &gt;= 4;	</a:t>
            </a:r>
            <a:r>
              <a:rPr lang="en-US" dirty="0">
                <a:solidFill>
                  <a:srgbClr val="008000"/>
                </a:solidFill>
                <a:latin typeface="Consolas" panose="020B0609020204030204" pitchFamily="49" charset="0"/>
              </a:rPr>
              <a:t>//false</a:t>
            </a:r>
          </a:p>
          <a:p>
            <a:pPr lvl="1"/>
            <a:endParaRPr lang="en-US" dirty="0">
              <a:solidFill>
                <a:srgbClr val="008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 10 &lt;= 14;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e = 10 &lt;= 10;	</a:t>
            </a:r>
            <a:r>
              <a:rPr lang="de-CH" dirty="0">
                <a:solidFill>
                  <a:srgbClr val="008000"/>
                </a:solidFill>
                <a:latin typeface="Consolas" panose="020B0609020204030204" pitchFamily="49" charset="0"/>
              </a:rPr>
              <a:t>//</a:t>
            </a:r>
            <a:r>
              <a:rPr lang="de-CH" dirty="0" err="1">
                <a:solidFill>
                  <a:srgbClr val="008000"/>
                </a:solidFill>
                <a:latin typeface="Consolas" panose="020B0609020204030204" pitchFamily="49" charset="0"/>
              </a:rPr>
              <a:t>true</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f = 10 &lt;= 4;	</a:t>
            </a:r>
            <a:r>
              <a:rPr lang="de-CH" dirty="0">
                <a:solidFill>
                  <a:srgbClr val="008000"/>
                </a:solidFill>
                <a:latin typeface="Consolas" panose="020B0609020204030204" pitchFamily="49" charset="0"/>
              </a:rPr>
              <a:t>//</a:t>
            </a:r>
            <a:r>
              <a:rPr lang="de-CH" dirty="0" err="1">
                <a:solidFill>
                  <a:srgbClr val="008000"/>
                </a:solidFill>
                <a:latin typeface="Consolas" panose="020B0609020204030204" pitchFamily="49" charset="0"/>
              </a:rPr>
              <a:t>false</a:t>
            </a:r>
            <a:endParaRPr lang="ru-RU" dirty="0"/>
          </a:p>
        </p:txBody>
      </p:sp>
    </p:spTree>
    <p:extLst>
      <p:ext uri="{BB962C8B-B14F-4D97-AF65-F5344CB8AC3E}">
        <p14:creationId xmlns:p14="http://schemas.microsoft.com/office/powerpoint/2010/main" val="38070144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1E028C-8CEE-CC69-0DC9-6147924424E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8662F5E-68FC-B79C-FD1E-6883E4276223}"/>
              </a:ext>
            </a:extLst>
          </p:cNvPr>
          <p:cNvSpPr>
            <a:spLocks noGrp="1"/>
          </p:cNvSpPr>
          <p:nvPr>
            <p:ph idx="1"/>
          </p:nvPr>
        </p:nvSpPr>
        <p:spPr/>
        <p:txBody>
          <a:bodyPr/>
          <a:lstStyle/>
          <a:p>
            <a:r>
              <a:rPr lang="ru-RU" dirty="0"/>
              <a:t>Операция не равно « != »</a:t>
            </a:r>
          </a:p>
          <a:p>
            <a:endParaRPr lang="ru-RU" dirty="0"/>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10 != 4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 4 != 4;    </a:t>
            </a:r>
            <a:r>
              <a:rPr lang="en-US" dirty="0">
                <a:solidFill>
                  <a:srgbClr val="008000"/>
                </a:solidFill>
                <a:latin typeface="Consolas" panose="020B0609020204030204" pitchFamily="49" charset="0"/>
              </a:rPr>
              <a:t>// false</a:t>
            </a:r>
            <a:endParaRPr lang="ru-RU" dirty="0"/>
          </a:p>
        </p:txBody>
      </p:sp>
    </p:spTree>
    <p:extLst>
      <p:ext uri="{BB962C8B-B14F-4D97-AF65-F5344CB8AC3E}">
        <p14:creationId xmlns:p14="http://schemas.microsoft.com/office/powerpoint/2010/main" val="2820365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D59AD7-43D8-5126-D42A-E7B3D4B3F114}"/>
              </a:ext>
            </a:extLst>
          </p:cNvPr>
          <p:cNvSpPr>
            <a:spLocks noGrp="1"/>
          </p:cNvSpPr>
          <p:nvPr>
            <p:ph type="title"/>
          </p:nvPr>
        </p:nvSpPr>
        <p:spPr/>
        <p:txBody>
          <a:bodyPr/>
          <a:lstStyle/>
          <a:p>
            <a:r>
              <a:rPr lang="ru-RU" dirty="0"/>
              <a:t>Вывод в консоль </a:t>
            </a:r>
          </a:p>
        </p:txBody>
      </p:sp>
      <p:sp>
        <p:nvSpPr>
          <p:cNvPr id="3" name="Объект 2">
            <a:extLst>
              <a:ext uri="{FF2B5EF4-FFF2-40B4-BE49-F238E27FC236}">
                <a16:creationId xmlns:a16="http://schemas.microsoft.com/office/drawing/2014/main" id="{9673E756-FB61-0EBC-D1B0-9F70EBBE8B42}"/>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11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e = </a:t>
            </a:r>
            <a:r>
              <a:rPr lang="de-CH" dirty="0">
                <a:solidFill>
                  <a:srgbClr val="A31515"/>
                </a:solidFill>
                <a:latin typeface="Consolas" panose="020B0609020204030204" pitchFamily="49" charset="0"/>
              </a:rPr>
              <a:t>'w'</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 = 0</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 = 1</a:t>
            </a:r>
            <a:endParaRPr lang="en-US" dirty="0">
              <a:solidFill>
                <a:srgbClr val="000000"/>
              </a:solidFill>
              <a:latin typeface="Consolas" panose="020B0609020204030204" pitchFamily="49" charset="0"/>
            </a:endParaRPr>
          </a:p>
          <a:p>
            <a:pPr lvl="1"/>
            <a:r>
              <a:rPr lang="it-IT" dirty="0">
                <a:solidFill>
                  <a:srgbClr val="000000"/>
                </a:solidFill>
                <a:latin typeface="Consolas" panose="020B0609020204030204" pitchFamily="49" charset="0"/>
              </a:rPr>
              <a:t>    std::cout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"e = "</a:t>
            </a:r>
            <a:r>
              <a:rPr lang="it-IT" dirty="0">
                <a:solidFill>
                  <a:srgbClr val="000000"/>
                </a:solidFill>
                <a:latin typeface="Consolas" panose="020B0609020204030204" pitchFamily="49" charset="0"/>
              </a:rPr>
              <a:t>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e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std::endl;  </a:t>
            </a:r>
            <a:r>
              <a:rPr lang="it-IT" dirty="0">
                <a:solidFill>
                  <a:srgbClr val="008000"/>
                </a:solidFill>
                <a:latin typeface="Consolas" panose="020B0609020204030204" pitchFamily="49" charset="0"/>
              </a:rPr>
              <a:t>// d = 1</a:t>
            </a:r>
            <a:endParaRPr lang="it-IT"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c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 =0</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"d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d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d =1</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309793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C6B8E5-2AE9-700F-F5E6-778C8467B263}"/>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898D4193-398F-625F-CDCD-BBF96B4695BA}"/>
              </a:ext>
            </a:extLst>
          </p:cNvPr>
          <p:cNvSpPr>
            <a:spLocks noGrp="1"/>
          </p:cNvSpPr>
          <p:nvPr>
            <p:ph idx="1"/>
          </p:nvPr>
        </p:nvSpPr>
        <p:spPr/>
        <p:txBody>
          <a:bodyPr/>
          <a:lstStyle/>
          <a:p>
            <a:r>
              <a:rPr lang="ru-RU" b="1" dirty="0"/>
              <a:t>!</a:t>
            </a:r>
            <a:r>
              <a:rPr lang="ru-RU" dirty="0"/>
              <a:t> (операция отрицания)</a:t>
            </a:r>
          </a:p>
          <a:p>
            <a:endParaRPr lang="ru-RU" dirty="0"/>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c{ !b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true</a:t>
            </a:r>
            <a:endParaRPr lang="ru-RU" dirty="0">
              <a:solidFill>
                <a:srgbClr val="008000"/>
              </a:solidFill>
              <a:latin typeface="Consolas" panose="020B0609020204030204" pitchFamily="49" charset="0"/>
            </a:endParaRPr>
          </a:p>
          <a:p>
            <a:endParaRPr lang="ru-RU" dirty="0">
              <a:solidFill>
                <a:srgbClr val="008000"/>
              </a:solidFill>
              <a:latin typeface="Consolas" panose="020B0609020204030204" pitchFamily="49" charset="0"/>
            </a:endParaRPr>
          </a:p>
          <a:p>
            <a:r>
              <a:rPr lang="ru-RU" b="1" dirty="0"/>
              <a:t>&amp;&amp;</a:t>
            </a:r>
            <a:r>
              <a:rPr lang="ru-RU" dirty="0"/>
              <a:t> (конъюнкция, логическое умножение)</a:t>
            </a:r>
          </a:p>
          <a:p>
            <a:endParaRPr lang="ru-RU" dirty="0">
              <a:solidFill>
                <a:srgbClr val="008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&amp;&amp;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&amp;&amp;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true</a:t>
            </a:r>
            <a:endParaRPr lang="ru-RU"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247897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p:txBody>
          <a:bodyPr/>
          <a:lstStyle/>
          <a:p>
            <a:pPr eaLnBrk="1" hangingPunct="1">
              <a:lnSpc>
                <a:spcPct val="90000"/>
              </a:lnSpc>
              <a:buFont typeface="Wingdings" pitchFamily="2" charset="2"/>
              <a:buNone/>
            </a:pPr>
            <a:r>
              <a:rPr lang="ru-RU" altLang="ru-RU"/>
              <a:t>Из символов алфавита формируются </a:t>
            </a:r>
            <a:r>
              <a:rPr lang="ru-RU" altLang="ru-RU" i="1"/>
              <a:t>лексемы</a:t>
            </a:r>
            <a:r>
              <a:rPr lang="ru-RU" altLang="ru-RU"/>
              <a:t> языка:</a:t>
            </a:r>
          </a:p>
          <a:p>
            <a:pPr eaLnBrk="1" hangingPunct="1">
              <a:lnSpc>
                <a:spcPct val="90000"/>
              </a:lnSpc>
            </a:pPr>
            <a:r>
              <a:rPr lang="ru-RU" altLang="ru-RU"/>
              <a:t>идентификаторы;</a:t>
            </a:r>
          </a:p>
          <a:p>
            <a:pPr eaLnBrk="1" hangingPunct="1">
              <a:lnSpc>
                <a:spcPct val="90000"/>
              </a:lnSpc>
            </a:pPr>
            <a:r>
              <a:rPr lang="ru-RU" altLang="ru-RU"/>
              <a:t>ключевые (зарезервированные) слова;</a:t>
            </a:r>
          </a:p>
          <a:p>
            <a:pPr eaLnBrk="1" hangingPunct="1">
              <a:lnSpc>
                <a:spcPct val="90000"/>
              </a:lnSpc>
            </a:pPr>
            <a:r>
              <a:rPr lang="ru-RU" altLang="ru-RU"/>
              <a:t>знаки операций;</a:t>
            </a:r>
          </a:p>
          <a:p>
            <a:pPr eaLnBrk="1" hangingPunct="1">
              <a:lnSpc>
                <a:spcPct val="90000"/>
              </a:lnSpc>
            </a:pPr>
            <a:r>
              <a:rPr lang="ru-RU" altLang="ru-RU"/>
              <a:t>константы;</a:t>
            </a:r>
          </a:p>
          <a:p>
            <a:pPr eaLnBrk="1" hangingPunct="1">
              <a:lnSpc>
                <a:spcPct val="90000"/>
              </a:lnSpc>
            </a:pPr>
            <a:r>
              <a:rPr lang="ru-RU" altLang="ru-RU"/>
              <a:t>разделители (скобки, точка, запятая, пробельные символы).</a:t>
            </a:r>
          </a:p>
        </p:txBody>
      </p:sp>
      <p:sp>
        <p:nvSpPr>
          <p:cNvPr id="15363" name="Rectangle 4"/>
          <p:cNvSpPr>
            <a:spLocks noGrp="1" noChangeArrowheads="1"/>
          </p:cNvSpPr>
          <p:nvPr>
            <p:ph type="title"/>
          </p:nvPr>
        </p:nvSpPr>
        <p:spPr>
          <a:noFill/>
        </p:spPr>
        <p:txBody>
          <a:bodyPr/>
          <a:lstStyle/>
          <a:p>
            <a:pPr eaLnBrk="1" hangingPunct="1"/>
            <a:r>
              <a:rPr lang="ru-RU" altLang="ru-RU" sz="2800" b="1"/>
              <a:t>Алфавит языка</a:t>
            </a:r>
            <a:br>
              <a:rPr lang="ru-RU" altLang="ru-RU" sz="2800" b="1"/>
            </a:br>
            <a:endParaRPr lang="ru-RU" altLang="ru-RU" sz="28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55C195-C8B0-FE56-4784-7B7DBFE7B673}"/>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8CBFF8CD-F498-D342-A30E-F9D190528AC4}"/>
              </a:ext>
            </a:extLst>
          </p:cNvPr>
          <p:cNvSpPr>
            <a:spLocks noGrp="1"/>
          </p:cNvSpPr>
          <p:nvPr>
            <p:ph idx="1"/>
          </p:nvPr>
        </p:nvSpPr>
        <p:spPr/>
        <p:txBody>
          <a:bodyPr/>
          <a:lstStyle/>
          <a:p>
            <a:r>
              <a:rPr lang="ru-RU" b="1" dirty="0"/>
              <a:t>||</a:t>
            </a:r>
            <a:r>
              <a:rPr lang="ru-RU" dirty="0"/>
              <a:t> (дизъюнкция, логическое сложение)</a:t>
            </a:r>
          </a:p>
          <a:p>
            <a:endParaRPr lang="ru-RU" dirty="0"/>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d{ b ||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r>
              <a:rPr lang="de-CH" dirty="0"/>
              <a:t>^ ( XOR </a:t>
            </a:r>
            <a:r>
              <a:rPr lang="ru-RU" dirty="0"/>
              <a:t>или </a:t>
            </a:r>
            <a:r>
              <a:rPr lang="de-CH" dirty="0" err="1"/>
              <a:t>eXclusive</a:t>
            </a:r>
            <a:r>
              <a:rPr lang="de-CH" dirty="0"/>
              <a:t> OR)</a:t>
            </a:r>
            <a:endParaRPr lang="ru-RU" dirty="0"/>
          </a:p>
          <a:p>
            <a:endParaRPr lang="ru-RU" dirty="0"/>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d{ b ^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false</a:t>
            </a:r>
            <a:endParaRPr lang="ru-RU" dirty="0"/>
          </a:p>
        </p:txBody>
      </p:sp>
    </p:spTree>
    <p:extLst>
      <p:ext uri="{BB962C8B-B14F-4D97-AF65-F5344CB8AC3E}">
        <p14:creationId xmlns:p14="http://schemas.microsoft.com/office/powerpoint/2010/main" val="2413492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2AA6BE-138A-4FB7-4973-A42FABA64CA0}"/>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230ECAEE-D208-C41F-C41A-23644253A2E5}"/>
              </a:ext>
            </a:extLst>
          </p:cNvPr>
          <p:cNvSpPr>
            <a:spLocks noGrp="1"/>
          </p:cNvSpPr>
          <p:nvPr>
            <p:ph idx="1"/>
          </p:nvPr>
        </p:nvSpPr>
        <p:spPr/>
        <p:txBody>
          <a:bodyPr/>
          <a:lstStyle/>
          <a:p>
            <a:pPr lvl="1"/>
            <a:r>
              <a:rPr lang="de-CH" dirty="0">
                <a:solidFill>
                  <a:srgbClr val="0000FF"/>
                </a:solidFill>
                <a:latin typeface="Consolas" panose="020B0609020204030204" pitchFamily="49" charset="0"/>
              </a:rPr>
              <a:t>	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result1 = a == 5 &amp;&amp; b &gt; 8;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если и </a:t>
            </a:r>
            <a:r>
              <a:rPr lang="de-CH" dirty="0">
                <a:solidFill>
                  <a:srgbClr val="008000"/>
                </a:solidFill>
                <a:latin typeface="Consolas" panose="020B0609020204030204" pitchFamily="49" charset="0"/>
              </a:rPr>
              <a:t>a ==5, </a:t>
            </a:r>
            <a:r>
              <a:rPr lang="ru-RU" dirty="0">
                <a:solidFill>
                  <a:srgbClr val="008000"/>
                </a:solidFill>
                <a:latin typeface="Consolas" panose="020B0609020204030204" pitchFamily="49" charset="0"/>
              </a:rPr>
              <a:t>и </a:t>
            </a:r>
            <a:r>
              <a:rPr lang="de-CH" dirty="0">
                <a:solidFill>
                  <a:srgbClr val="008000"/>
                </a:solidFill>
                <a:latin typeface="Consolas" panose="020B0609020204030204" pitchFamily="49" charset="0"/>
              </a:rPr>
              <a:t>b &gt; 8</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bool</a:t>
            </a:r>
            <a:r>
              <a:rPr lang="ru-RU" dirty="0">
                <a:solidFill>
                  <a:srgbClr val="000000"/>
                </a:solidFill>
                <a:latin typeface="Consolas" panose="020B0609020204030204" pitchFamily="49" charset="0"/>
              </a:rPr>
              <a:t> result2 = a == 5 || b &gt; 8;  </a:t>
            </a:r>
            <a:r>
              <a:rPr lang="ru-RU" dirty="0">
                <a:solidFill>
                  <a:srgbClr val="008000"/>
                </a:solidFill>
                <a:latin typeface="Consolas" panose="020B0609020204030204" pitchFamily="49" charset="0"/>
              </a:rPr>
              <a:t>// если или a ==5, или b &gt; 8 (или оба варианты истины)</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bool</a:t>
            </a:r>
            <a:r>
              <a:rPr lang="ru-RU" dirty="0">
                <a:solidFill>
                  <a:srgbClr val="000000"/>
                </a:solidFill>
                <a:latin typeface="Consolas" panose="020B0609020204030204" pitchFamily="49" charset="0"/>
              </a:rPr>
              <a:t> result3 = a == 5 ^ b &gt; 8;  </a:t>
            </a:r>
            <a:r>
              <a:rPr lang="ru-RU" dirty="0">
                <a:solidFill>
                  <a:srgbClr val="008000"/>
                </a:solidFill>
                <a:latin typeface="Consolas" panose="020B0609020204030204" pitchFamily="49" charset="0"/>
              </a:rPr>
              <a:t>// если оба операнда возвращают разные значения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==5 &amp;&amp; b &gt; 8)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result1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 ==5 || b &gt; 8)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result2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==5 ^ b &gt; 8)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result3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r>
              <a:rPr lang="ru-RU" dirty="0">
                <a:solidFill>
                  <a:srgbClr val="FF0000"/>
                </a:solidFill>
              </a:rPr>
              <a:t>Операции сравнения имеют больший приоритет, чем логические операции.</a:t>
            </a:r>
          </a:p>
        </p:txBody>
      </p:sp>
    </p:spTree>
    <p:extLst>
      <p:ext uri="{BB962C8B-B14F-4D97-AF65-F5344CB8AC3E}">
        <p14:creationId xmlns:p14="http://schemas.microsoft.com/office/powerpoint/2010/main" val="16272503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99769-C966-4D46-6920-0CA4F5C1309B}"/>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CD9DD5CC-112F-D390-4FAE-E47B3310E949}"/>
              </a:ext>
            </a:extLst>
          </p:cNvPr>
          <p:cNvSpPr>
            <a:spLocks noGrp="1"/>
          </p:cNvSpPr>
          <p:nvPr>
            <p:ph idx="1"/>
          </p:nvPr>
        </p:nvSpPr>
        <p:spPr/>
        <p:txBody>
          <a:bodyPr/>
          <a:lstStyle/>
          <a:p>
            <a:r>
              <a:rPr lang="ru-RU" dirty="0"/>
              <a:t>Логические операторы &amp;&amp; и || представляют операторы сокращенного вычисления (</a:t>
            </a:r>
            <a:r>
              <a:rPr lang="ru-RU" b="1" dirty="0" err="1"/>
              <a:t>short-circuit</a:t>
            </a:r>
            <a:r>
              <a:rPr lang="ru-RU" b="1" dirty="0"/>
              <a:t> </a:t>
            </a:r>
            <a:r>
              <a:rPr lang="ru-RU" b="1" dirty="0" err="1"/>
              <a:t>evaluation</a:t>
            </a:r>
            <a:r>
              <a:rPr lang="ru-RU" dirty="0"/>
              <a:t>). Это значит, что если первый операнд операции достаточен для того, чтобы определить результат всей операции, то второй операнд не вычисляется</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result1 = a == 6 &amp;&amp; b == 8;</a:t>
            </a:r>
            <a:endParaRPr lang="ru-RU" dirty="0"/>
          </a:p>
        </p:txBody>
      </p:sp>
    </p:spTree>
    <p:extLst>
      <p:ext uri="{BB962C8B-B14F-4D97-AF65-F5344CB8AC3E}">
        <p14:creationId xmlns:p14="http://schemas.microsoft.com/office/powerpoint/2010/main" val="20255527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69F01D-4454-732D-FDBA-254E7F2D2C69}"/>
              </a:ext>
            </a:extLst>
          </p:cNvPr>
          <p:cNvSpPr>
            <a:spLocks noGrp="1"/>
          </p:cNvSpPr>
          <p:nvPr>
            <p:ph type="title"/>
          </p:nvPr>
        </p:nvSpPr>
        <p:spPr/>
        <p:txBody>
          <a:bodyPr/>
          <a:lstStyle/>
          <a:p>
            <a:r>
              <a:rPr lang="ru-RU" dirty="0"/>
              <a:t>Перечисления</a:t>
            </a:r>
          </a:p>
        </p:txBody>
      </p:sp>
      <p:sp>
        <p:nvSpPr>
          <p:cNvPr id="3" name="Объект 2">
            <a:extLst>
              <a:ext uri="{FF2B5EF4-FFF2-40B4-BE49-F238E27FC236}">
                <a16:creationId xmlns:a16="http://schemas.microsoft.com/office/drawing/2014/main" id="{EC97A256-97A7-DA45-888F-B0112F9B7FC2}"/>
              </a:ext>
            </a:extLst>
          </p:cNvPr>
          <p:cNvSpPr>
            <a:spLocks noGrp="1"/>
          </p:cNvSpPr>
          <p:nvPr>
            <p:ph idx="1"/>
          </p:nvPr>
        </p:nvSpPr>
        <p:spPr/>
        <p:txBody>
          <a:bodyPr/>
          <a:lstStyle/>
          <a:p>
            <a:endParaRPr lang="en-US" dirty="0"/>
          </a:p>
          <a:p>
            <a:pPr lvl="1"/>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DayOfWeek</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Monday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Tuesday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Wednesday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Thursday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Friday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Saturday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Sunday</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 day1 =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a:t>
            </a:r>
            <a:r>
              <a:rPr lang="de-CH" dirty="0">
                <a:solidFill>
                  <a:srgbClr val="2F4F4F"/>
                </a:solidFill>
                <a:latin typeface="Consolas" panose="020B0609020204030204" pitchFamily="49" charset="0"/>
              </a:rPr>
              <a:t>Monday</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 day2 = </a:t>
            </a:r>
            <a:r>
              <a:rPr lang="de-CH" dirty="0" err="1">
                <a:solidFill>
                  <a:srgbClr val="2F4F4F"/>
                </a:solidFill>
                <a:latin typeface="Consolas" panose="020B0609020204030204" pitchFamily="49" charset="0"/>
              </a:rPr>
              <a:t>Thursday</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(day1 == </a:t>
            </a:r>
            <a:r>
              <a:rPr lang="de-CH" dirty="0">
                <a:solidFill>
                  <a:srgbClr val="2F4F4F"/>
                </a:solidFill>
                <a:latin typeface="Consolas" panose="020B0609020204030204" pitchFamily="49" charset="0"/>
              </a:rPr>
              <a:t>Monday</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"Day is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day1;</a:t>
            </a:r>
            <a:endParaRPr lang="ru-RU" dirty="0"/>
          </a:p>
        </p:txBody>
      </p:sp>
    </p:spTree>
    <p:extLst>
      <p:ext uri="{BB962C8B-B14F-4D97-AF65-F5344CB8AC3E}">
        <p14:creationId xmlns:p14="http://schemas.microsoft.com/office/powerpoint/2010/main" val="8993346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09C086-FF6E-EE93-4C86-84B5822CFD12}"/>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9FBF8677-CA58-C43D-318C-FC98FD7CCA4A}"/>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endParaRPr lang="ru-RU" dirty="0"/>
          </a:p>
        </p:txBody>
      </p:sp>
      <p:sp>
        <p:nvSpPr>
          <p:cNvPr id="4" name="Ромб 3">
            <a:extLst>
              <a:ext uri="{FF2B5EF4-FFF2-40B4-BE49-F238E27FC236}">
                <a16:creationId xmlns:a16="http://schemas.microsoft.com/office/drawing/2014/main" id="{7C10E6F4-65A5-D8A4-FB8F-E9B19126BB5E}"/>
              </a:ext>
            </a:extLst>
          </p:cNvPr>
          <p:cNvSpPr/>
          <p:nvPr/>
        </p:nvSpPr>
        <p:spPr>
          <a:xfrm>
            <a:off x="3041402" y="1651173"/>
            <a:ext cx="3061196" cy="936104"/>
          </a:xfrm>
          <a:prstGeom prst="diamond">
            <a:avLst/>
          </a:prstGeom>
          <a:ln w="28575"/>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6" name="Прямоугольник 5">
            <a:extLst>
              <a:ext uri="{FF2B5EF4-FFF2-40B4-BE49-F238E27FC236}">
                <a16:creationId xmlns:a16="http://schemas.microsoft.com/office/drawing/2014/main" id="{E1EC93EA-FA2F-29F3-BA9E-0082401407D8}"/>
              </a:ext>
            </a:extLst>
          </p:cNvPr>
          <p:cNvSpPr/>
          <p:nvPr/>
        </p:nvSpPr>
        <p:spPr>
          <a:xfrm>
            <a:off x="1331640" y="2819846"/>
            <a:ext cx="1872208" cy="609154"/>
          </a:xfrm>
          <a:prstGeom prst="rect">
            <a:avLst/>
          </a:prstGeom>
          <a:ln w="28575"/>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Действия_1</a:t>
            </a:r>
          </a:p>
        </p:txBody>
      </p:sp>
      <p:sp>
        <p:nvSpPr>
          <p:cNvPr id="7" name="Прямоугольник 6">
            <a:extLst>
              <a:ext uri="{FF2B5EF4-FFF2-40B4-BE49-F238E27FC236}">
                <a16:creationId xmlns:a16="http://schemas.microsoft.com/office/drawing/2014/main" id="{7F98F9E4-17AC-1AFB-BAD9-2A9FFEEEA949}"/>
              </a:ext>
            </a:extLst>
          </p:cNvPr>
          <p:cNvSpPr/>
          <p:nvPr/>
        </p:nvSpPr>
        <p:spPr>
          <a:xfrm>
            <a:off x="5868144" y="3772496"/>
            <a:ext cx="1872208" cy="609154"/>
          </a:xfrm>
          <a:prstGeom prst="rect">
            <a:avLst/>
          </a:prstGeom>
          <a:ln w="28575">
            <a:prstDash val="dash"/>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Действия_2</a:t>
            </a:r>
          </a:p>
        </p:txBody>
      </p:sp>
      <p:cxnSp>
        <p:nvCxnSpPr>
          <p:cNvPr id="9" name="Соединитель: уступ 8">
            <a:extLst>
              <a:ext uri="{FF2B5EF4-FFF2-40B4-BE49-F238E27FC236}">
                <a16:creationId xmlns:a16="http://schemas.microsoft.com/office/drawing/2014/main" id="{C3157622-933B-8A63-A251-F85098906C35}"/>
              </a:ext>
            </a:extLst>
          </p:cNvPr>
          <p:cNvCxnSpPr>
            <a:cxnSpLocks/>
            <a:stCxn id="4" idx="1"/>
            <a:endCxn id="6" idx="0"/>
          </p:cNvCxnSpPr>
          <p:nvPr/>
        </p:nvCxnSpPr>
        <p:spPr>
          <a:xfrm rot="10800000" flipV="1">
            <a:off x="2267744" y="2119224"/>
            <a:ext cx="773658" cy="70062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Соединитель: уступ 12">
            <a:extLst>
              <a:ext uri="{FF2B5EF4-FFF2-40B4-BE49-F238E27FC236}">
                <a16:creationId xmlns:a16="http://schemas.microsoft.com/office/drawing/2014/main" id="{6EC526EE-76D6-21D7-F32D-883BBB72659B}"/>
              </a:ext>
            </a:extLst>
          </p:cNvPr>
          <p:cNvCxnSpPr>
            <a:cxnSpLocks/>
            <a:stCxn id="4" idx="3"/>
            <a:endCxn id="7" idx="0"/>
          </p:cNvCxnSpPr>
          <p:nvPr/>
        </p:nvCxnSpPr>
        <p:spPr>
          <a:xfrm>
            <a:off x="6102598" y="2119225"/>
            <a:ext cx="701650" cy="165327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Соединитель: уступ 16">
            <a:extLst>
              <a:ext uri="{FF2B5EF4-FFF2-40B4-BE49-F238E27FC236}">
                <a16:creationId xmlns:a16="http://schemas.microsoft.com/office/drawing/2014/main" id="{6D15544F-83B6-AAE1-7B19-15D8AFBBBF44}"/>
              </a:ext>
            </a:extLst>
          </p:cNvPr>
          <p:cNvCxnSpPr>
            <a:cxnSpLocks/>
            <a:stCxn id="6" idx="2"/>
          </p:cNvCxnSpPr>
          <p:nvPr/>
        </p:nvCxnSpPr>
        <p:spPr>
          <a:xfrm rot="16200000" flipH="1">
            <a:off x="2159732" y="3537012"/>
            <a:ext cx="2520280" cy="230425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46C616-6FA5-FBB0-1E74-8FFD5F6DEC6F}"/>
              </a:ext>
            </a:extLst>
          </p:cNvPr>
          <p:cNvSpPr txBox="1"/>
          <p:nvPr/>
        </p:nvSpPr>
        <p:spPr>
          <a:xfrm>
            <a:off x="2312977" y="1783596"/>
            <a:ext cx="619645" cy="369332"/>
          </a:xfrm>
          <a:prstGeom prst="rect">
            <a:avLst/>
          </a:prstGeom>
          <a:noFill/>
        </p:spPr>
        <p:txBody>
          <a:bodyPr wrap="square" rtlCol="0">
            <a:spAutoFit/>
          </a:bodyPr>
          <a:lstStyle/>
          <a:p>
            <a:r>
              <a:rPr lang="ru-RU" dirty="0"/>
              <a:t>Да</a:t>
            </a:r>
          </a:p>
        </p:txBody>
      </p:sp>
      <p:sp>
        <p:nvSpPr>
          <p:cNvPr id="25" name="TextBox 24">
            <a:extLst>
              <a:ext uri="{FF2B5EF4-FFF2-40B4-BE49-F238E27FC236}">
                <a16:creationId xmlns:a16="http://schemas.microsoft.com/office/drawing/2014/main" id="{84E90259-2CCD-305F-3C3E-4CE125471953}"/>
              </a:ext>
            </a:extLst>
          </p:cNvPr>
          <p:cNvSpPr txBox="1"/>
          <p:nvPr/>
        </p:nvSpPr>
        <p:spPr>
          <a:xfrm>
            <a:off x="6187413" y="1749575"/>
            <a:ext cx="619645" cy="369332"/>
          </a:xfrm>
          <a:prstGeom prst="rect">
            <a:avLst/>
          </a:prstGeom>
          <a:noFill/>
        </p:spPr>
        <p:txBody>
          <a:bodyPr wrap="square" rtlCol="0">
            <a:spAutoFit/>
          </a:bodyPr>
          <a:lstStyle/>
          <a:p>
            <a:r>
              <a:rPr lang="ru-RU" dirty="0"/>
              <a:t>Нет</a:t>
            </a:r>
          </a:p>
        </p:txBody>
      </p:sp>
      <p:cxnSp>
        <p:nvCxnSpPr>
          <p:cNvPr id="27" name="Прямая со стрелкой 26">
            <a:extLst>
              <a:ext uri="{FF2B5EF4-FFF2-40B4-BE49-F238E27FC236}">
                <a16:creationId xmlns:a16="http://schemas.microsoft.com/office/drawing/2014/main" id="{C980EB74-3E2B-A390-0FAF-086FC949E0B7}"/>
              </a:ext>
            </a:extLst>
          </p:cNvPr>
          <p:cNvCxnSpPr>
            <a:stCxn id="3" idx="0"/>
            <a:endCxn id="4" idx="0"/>
          </p:cNvCxnSpPr>
          <p:nvPr/>
        </p:nvCxnSpPr>
        <p:spPr>
          <a:xfrm>
            <a:off x="4572000" y="1262063"/>
            <a:ext cx="0" cy="3891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 уступ 28">
            <a:extLst>
              <a:ext uri="{FF2B5EF4-FFF2-40B4-BE49-F238E27FC236}">
                <a16:creationId xmlns:a16="http://schemas.microsoft.com/office/drawing/2014/main" id="{D2C901CF-F74F-5A2C-3938-00E6C32B7611}"/>
              </a:ext>
            </a:extLst>
          </p:cNvPr>
          <p:cNvCxnSpPr>
            <a:stCxn id="7" idx="2"/>
          </p:cNvCxnSpPr>
          <p:nvPr/>
        </p:nvCxnSpPr>
        <p:spPr>
          <a:xfrm rot="5400000">
            <a:off x="5534379" y="3419271"/>
            <a:ext cx="307490" cy="2232248"/>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218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6FD3C7-8031-1646-6143-BA11075A7AD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9B7E756C-AAE4-1331-A1EC-F166829C7087}"/>
              </a:ext>
            </a:extLst>
          </p:cNvPr>
          <p:cNvSpPr>
            <a:spLocks noGrp="1"/>
          </p:cNvSpPr>
          <p:nvPr>
            <p:ph idx="1"/>
          </p:nvPr>
        </p:nvSpPr>
        <p:spPr/>
        <p:txBody>
          <a:bodyPr/>
          <a:lstStyle/>
          <a:p>
            <a:pPr marL="1614488"/>
            <a:endParaRPr lang="ru-RU" b="1" dirty="0"/>
          </a:p>
          <a:p>
            <a:pPr marL="1614488"/>
            <a:r>
              <a:rPr lang="ru-RU" b="1" dirty="0" err="1"/>
              <a:t>if</a:t>
            </a:r>
            <a:r>
              <a:rPr lang="ru-RU" dirty="0"/>
              <a:t>(</a:t>
            </a:r>
            <a:r>
              <a:rPr lang="ru-RU" dirty="0" err="1"/>
              <a:t>выражение_условия</a:t>
            </a:r>
            <a:r>
              <a:rPr lang="ru-RU" dirty="0"/>
              <a:t>)</a:t>
            </a:r>
          </a:p>
          <a:p>
            <a:pPr marL="1614488"/>
            <a:r>
              <a:rPr lang="ru-RU" dirty="0"/>
              <a:t>{</a:t>
            </a:r>
          </a:p>
          <a:p>
            <a:pPr marL="1614488"/>
            <a:r>
              <a:rPr lang="ru-RU" dirty="0"/>
              <a:t>    инструкция_1</a:t>
            </a:r>
          </a:p>
          <a:p>
            <a:pPr marL="1614488"/>
            <a:r>
              <a:rPr lang="ru-RU" dirty="0"/>
              <a:t>}</a:t>
            </a:r>
          </a:p>
          <a:p>
            <a:pPr marL="1614488"/>
            <a:r>
              <a:rPr lang="ru-RU" b="1" dirty="0" err="1"/>
              <a:t>else</a:t>
            </a:r>
            <a:endParaRPr lang="ru-RU" dirty="0"/>
          </a:p>
          <a:p>
            <a:pPr marL="1614488"/>
            <a:r>
              <a:rPr lang="ru-RU" dirty="0"/>
              <a:t>{</a:t>
            </a:r>
          </a:p>
          <a:p>
            <a:pPr marL="1614488"/>
            <a:r>
              <a:rPr lang="ru-RU" dirty="0"/>
              <a:t>    инструкция_2</a:t>
            </a:r>
          </a:p>
          <a:p>
            <a:pPr marL="1614488"/>
            <a:r>
              <a:rPr lang="ru-RU" dirty="0"/>
              <a:t>}</a:t>
            </a:r>
          </a:p>
          <a:p>
            <a:endParaRPr lang="ru-RU" dirty="0"/>
          </a:p>
        </p:txBody>
      </p:sp>
    </p:spTree>
    <p:extLst>
      <p:ext uri="{BB962C8B-B14F-4D97-AF65-F5344CB8AC3E}">
        <p14:creationId xmlns:p14="http://schemas.microsoft.com/office/powerpoint/2010/main" val="436508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9F0C18-8ED4-26AD-9607-A6F7CAB2BC2E}"/>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289D59EE-127E-07D5-BBDC-5F105646C1D0}"/>
              </a:ext>
            </a:extLst>
          </p:cNvPr>
          <p:cNvSpPr>
            <a:spLocks noGrp="1"/>
          </p:cNvSpPr>
          <p:nvPr>
            <p:ph idx="1"/>
          </p:nvPr>
        </p:nvSpPr>
        <p:spPr/>
        <p:txBody>
          <a:bodyPr/>
          <a:lstStyle/>
          <a:p>
            <a:pPr lvl="1"/>
            <a:r>
              <a:rPr lang="de-CH" dirty="0">
                <a:solidFill>
                  <a:srgbClr val="000000"/>
                </a:solidFill>
                <a:latin typeface="Consolas" panose="020B0609020204030204" pitchFamily="49" charset="0"/>
              </a:rPr>
              <a:t> </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&gt;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&gt;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&lt;=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31940178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0E4C1-E5B1-CC62-EE90-7DEB162A4358}"/>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DBC30E43-286B-5A40-190A-F2EEE4A27606}"/>
              </a:ext>
            </a:extLst>
          </p:cNvPr>
          <p:cNvSpPr>
            <a:spLocks noGrp="1"/>
          </p:cNvSpPr>
          <p:nvPr>
            <p:ph idx="1"/>
          </p:nvPr>
        </p:nvSpPr>
        <p:spPr/>
        <p:txBody>
          <a:bodyPr/>
          <a:lstStyle/>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&gt;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&gt;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&lt;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&lt;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2990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1AD5B0-E0F3-2703-6C20-C36A16ADE7D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4A28C8E6-3F78-6484-D89F-BEB77344A4D4}"/>
              </a:ext>
            </a:extLst>
          </p:cNvPr>
          <p:cNvSpPr>
            <a:spLocks noGrp="1"/>
          </p:cNvSpPr>
          <p:nvPr>
            <p:ph idx="1"/>
          </p:nvPr>
        </p:nvSpPr>
        <p:spPr/>
        <p:txBody>
          <a:bodyPr/>
          <a:lstStyle/>
          <a:p>
            <a:r>
              <a:rPr lang="ru-RU" b="1" dirty="0"/>
              <a:t>Целочисленные условия</a:t>
            </a:r>
          </a:p>
          <a:p>
            <a:pPr lvl="1"/>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 = </a:t>
            </a:r>
            <a:r>
              <a:rPr lang="de-CH" dirty="0" err="1">
                <a:solidFill>
                  <a:srgbClr val="008000"/>
                </a:solidFill>
                <a:latin typeface="Consolas" panose="020B0609020204030204" pitchFamily="49" charset="0"/>
              </a:rPr>
              <a:t>true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true"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 = </a:t>
            </a:r>
            <a:r>
              <a:rPr lang="de-CH" dirty="0" err="1">
                <a:solidFill>
                  <a:srgbClr val="A31515"/>
                </a:solidFill>
                <a:latin typeface="Consolas" panose="020B0609020204030204" pitchFamily="49" charset="0"/>
              </a:rPr>
              <a:t>false</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a:t>
            </a:r>
          </a:p>
          <a:p>
            <a:pPr lvl="1"/>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b =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(b)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true"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else</a:t>
            </a:r>
            <a:r>
              <a:rPr lang="da-DK" dirty="0">
                <a:solidFill>
                  <a:srgbClr val="000000"/>
                </a:solidFill>
                <a:latin typeface="Consolas" panose="020B0609020204030204" pitchFamily="49" charset="0"/>
              </a:rPr>
              <a:t>  std::cout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"b = false"</a:t>
            </a:r>
            <a:r>
              <a:rPr lang="da-DK" dirty="0">
                <a:solidFill>
                  <a:srgbClr val="000000"/>
                </a:solidFill>
                <a:latin typeface="Consolas" panose="020B0609020204030204" pitchFamily="49" charset="0"/>
              </a:rPr>
              <a: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std::endl;</a:t>
            </a:r>
            <a:endParaRPr lang="ru-RU" dirty="0"/>
          </a:p>
        </p:txBody>
      </p:sp>
    </p:spTree>
    <p:extLst>
      <p:ext uri="{BB962C8B-B14F-4D97-AF65-F5344CB8AC3E}">
        <p14:creationId xmlns:p14="http://schemas.microsoft.com/office/powerpoint/2010/main" val="35947697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2DB54-7A8C-5F58-C72A-F378FB76D19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0A8C9F3C-E0FC-F141-C005-ED54C6A45DFE}"/>
              </a:ext>
            </a:extLst>
          </p:cNvPr>
          <p:cNvSpPr>
            <a:spLocks noGrp="1"/>
          </p:cNvSpPr>
          <p:nvPr>
            <p:ph idx="1"/>
          </p:nvPr>
        </p:nvSpPr>
        <p:spPr/>
        <p:txBody>
          <a:bodyPr/>
          <a:lstStyle/>
          <a:p>
            <a:r>
              <a:rPr lang="ru-RU" b="1" dirty="0"/>
              <a:t>Вложенные конструкции</a:t>
            </a:r>
          </a:p>
          <a:p>
            <a:pPr lvl="1"/>
            <a:r>
              <a:rPr lang="de-C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de-CH" sz="1400" dirty="0" err="1">
                <a:solidFill>
                  <a:srgbClr val="0000FF"/>
                </a:solidFill>
                <a:latin typeface="Consolas" panose="020B0609020204030204" pitchFamily="49" charset="0"/>
              </a:rPr>
              <a:t>nt</a:t>
            </a:r>
            <a:r>
              <a:rPr lang="de-CH" sz="1400" dirty="0">
                <a:solidFill>
                  <a:srgbClr val="000000"/>
                </a:solidFill>
                <a:latin typeface="Consolas" panose="020B0609020204030204" pitchFamily="49" charset="0"/>
              </a:rPr>
              <a:t> a{ 5 };</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b{ 8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 == 5)</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(b == 8)</a:t>
            </a: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 == 8"</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 != 8"</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 == 5"</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 != 5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endParaRPr lang="ru-RU" sz="1400" dirty="0"/>
          </a:p>
        </p:txBody>
      </p:sp>
    </p:spTree>
    <p:extLst>
      <p:ext uri="{BB962C8B-B14F-4D97-AF65-F5344CB8AC3E}">
        <p14:creationId xmlns:p14="http://schemas.microsoft.com/office/powerpoint/2010/main" val="322351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2DA11C-1C1A-D1B3-BB66-88C266F81F9A}"/>
              </a:ext>
            </a:extLst>
          </p:cNvPr>
          <p:cNvSpPr>
            <a:spLocks noGrp="1"/>
          </p:cNvSpPr>
          <p:nvPr>
            <p:ph type="title"/>
          </p:nvPr>
        </p:nvSpPr>
        <p:spPr/>
        <p:txBody>
          <a:bodyPr/>
          <a:lstStyle/>
          <a:p>
            <a:r>
              <a:rPr lang="ru-RU" b="1" dirty="0"/>
              <a:t>Структура программы</a:t>
            </a:r>
            <a:br>
              <a:rPr lang="ru-RU" b="1" dirty="0"/>
            </a:br>
            <a:endParaRPr lang="ru-RU" dirty="0"/>
          </a:p>
        </p:txBody>
      </p:sp>
      <p:sp>
        <p:nvSpPr>
          <p:cNvPr id="3" name="Объект 2">
            <a:extLst>
              <a:ext uri="{FF2B5EF4-FFF2-40B4-BE49-F238E27FC236}">
                <a16:creationId xmlns:a16="http://schemas.microsoft.com/office/drawing/2014/main" id="{8CF06AF1-51CE-FC00-B8F4-D45EAB5DB098}"/>
              </a:ext>
            </a:extLst>
          </p:cNvPr>
          <p:cNvSpPr>
            <a:spLocks noGrp="1"/>
          </p:cNvSpPr>
          <p:nvPr>
            <p:ph idx="1"/>
          </p:nvPr>
        </p:nvSpPr>
        <p:spPr/>
        <p:txBody>
          <a:bodyPr/>
          <a:lstStyle/>
          <a:p>
            <a:pPr marL="0" indent="0">
              <a:buNone/>
            </a:pPr>
            <a:r>
              <a:rPr lang="ru-RU" b="1" dirty="0"/>
              <a:t>Инструкции</a:t>
            </a:r>
          </a:p>
          <a:p>
            <a:pPr marL="0" indent="0">
              <a:buNone/>
            </a:pPr>
            <a:r>
              <a:rPr lang="ru-RU" dirty="0"/>
              <a:t>Программа на С++ состоит из набора инструкций. Каждая инструкция (</a:t>
            </a:r>
            <a:r>
              <a:rPr lang="ru-RU" dirty="0" err="1"/>
              <a:t>statement</a:t>
            </a:r>
            <a:r>
              <a:rPr lang="ru-RU" dirty="0"/>
              <a:t>) выполняет определенное действие. В конце инструкции в языке C++ ставится точка с запятой (;). Данный знак указывает компилятору на завершение инструкции. Например:</a:t>
            </a:r>
          </a:p>
          <a:p>
            <a:pPr marL="0" indent="0">
              <a:buNone/>
            </a:pPr>
            <a:endParaRPr lang="ru-RU" b="0" i="0" dirty="0">
              <a:solidFill>
                <a:srgbClr val="000000"/>
              </a:solidFill>
              <a:effectLst/>
              <a:latin typeface="SFMono-Regular"/>
            </a:endParaRPr>
          </a:p>
          <a:p>
            <a:pPr marL="0" indent="0">
              <a:buNone/>
            </a:pP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"Hello World!"</a:t>
            </a:r>
            <a:r>
              <a:rPr lang="de-CH" b="0" i="0" dirty="0">
                <a:solidFill>
                  <a:srgbClr val="000000"/>
                </a:solidFill>
                <a:effectLst/>
                <a:latin typeface="SFMono-Regular"/>
              </a:rPr>
              <a:t>;</a:t>
            </a:r>
            <a:endParaRPr lang="ru-RU" dirty="0"/>
          </a:p>
        </p:txBody>
      </p:sp>
    </p:spTree>
    <p:extLst>
      <p:ext uri="{BB962C8B-B14F-4D97-AF65-F5344CB8AC3E}">
        <p14:creationId xmlns:p14="http://schemas.microsoft.com/office/powerpoint/2010/main" val="35756035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34BBCE-61F7-1329-71B8-41415E52565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43816461-FD47-221B-96BE-617DEEDE6767}"/>
              </a:ext>
            </a:extLst>
          </p:cNvPr>
          <p:cNvSpPr>
            <a:spLocks noGrp="1"/>
          </p:cNvSpPr>
          <p:nvPr>
            <p:ph idx="1"/>
          </p:nvPr>
        </p:nvSpPr>
        <p:spPr/>
        <p:txBody>
          <a:bodyPr/>
          <a:lstStyle/>
          <a:p>
            <a:r>
              <a:rPr lang="ru-RU" b="1" dirty="0"/>
              <a:t>Блок </a:t>
            </a:r>
            <a:r>
              <a:rPr lang="ru-RU" b="1" dirty="0" err="1"/>
              <a:t>if</a:t>
            </a:r>
            <a:r>
              <a:rPr lang="ru-RU" b="1" dirty="0"/>
              <a:t> с инициализацией переменной</a:t>
            </a:r>
          </a:p>
          <a:p>
            <a:pPr lvl="1"/>
            <a:r>
              <a:rPr lang="ru-RU" dirty="0"/>
              <a:t>Иногда в конструкции </a:t>
            </a:r>
            <a:r>
              <a:rPr lang="ru-RU" dirty="0" err="1"/>
              <a:t>if</a:t>
            </a:r>
            <a:r>
              <a:rPr lang="ru-RU" dirty="0"/>
              <a:t> для различных промежуточных вычислений необходимо определить переменную. Мы можем это сделать непосредственно в блоке кода. Однако начиная со стандарта C++17 язык С++ поддерживает особую форму конструкции </a:t>
            </a:r>
            <a:r>
              <a:rPr lang="ru-RU" dirty="0" err="1"/>
              <a:t>if</a:t>
            </a:r>
            <a:r>
              <a:rPr lang="ru-RU" dirty="0"/>
              <a:t>:</a:t>
            </a:r>
            <a:endParaRPr lang="en-US" dirty="0"/>
          </a:p>
          <a:p>
            <a:pPr lvl="1"/>
            <a:endParaRPr lang="en-US" dirty="0"/>
          </a:p>
          <a:p>
            <a:pPr lvl="1"/>
            <a:r>
              <a:rPr lang="de-CH" b="1" dirty="0" err="1"/>
              <a:t>if</a:t>
            </a:r>
            <a:r>
              <a:rPr lang="de-CH" dirty="0"/>
              <a:t>(</a:t>
            </a:r>
            <a:r>
              <a:rPr lang="ru-RU" dirty="0"/>
              <a:t>инициализация; условие) </a:t>
            </a:r>
          </a:p>
          <a:p>
            <a:pPr lvl="1"/>
            <a:r>
              <a:rPr lang="ru-RU" dirty="0"/>
              <a:t>{</a:t>
            </a:r>
          </a:p>
          <a:p>
            <a:pPr lvl="1"/>
            <a:r>
              <a:rPr lang="ru-RU" dirty="0"/>
              <a:t>    // инструкции</a:t>
            </a:r>
          </a:p>
          <a:p>
            <a:pPr lvl="1"/>
            <a:r>
              <a:rPr lang="ru-RU" dirty="0"/>
              <a:t>}</a:t>
            </a:r>
          </a:p>
          <a:p>
            <a:pPr lvl="1"/>
            <a:endParaRPr lang="ru-RU" dirty="0"/>
          </a:p>
        </p:txBody>
      </p:sp>
    </p:spTree>
    <p:extLst>
      <p:ext uri="{BB962C8B-B14F-4D97-AF65-F5344CB8AC3E}">
        <p14:creationId xmlns:p14="http://schemas.microsoft.com/office/powerpoint/2010/main" val="2171994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8FA5F8-76DA-7DA1-B88F-0785B6C36D3C}"/>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AC9FEF3D-8EAF-2F64-5DF6-4CDAFB2BA952}"/>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3 };</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 a - b }; a &gt; b)</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151794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D43AF5-E004-C6B5-F9B6-AE5408899DC1}"/>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B7EC0FB1-1846-B892-31E6-2BE925311525}"/>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3 };</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rem{ a % b }; rem == 0)</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divisible by b"</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"remaining of a / 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4988328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83608E-D574-4DD4-7849-5428D83A291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1A642D64-20E5-108E-32C3-AA0F8D0F8D04}"/>
              </a:ext>
            </a:extLst>
          </p:cNvPr>
          <p:cNvSpPr>
            <a:spLocks noGrp="1"/>
          </p:cNvSpPr>
          <p:nvPr>
            <p:ph idx="1"/>
          </p:nvPr>
        </p:nvSpPr>
        <p:spPr/>
        <p:txBody>
          <a:bodyPr/>
          <a:lstStyle/>
          <a:p>
            <a:r>
              <a:rPr lang="ru-RU" b="1" dirty="0"/>
              <a:t>Тернарный оператор</a:t>
            </a:r>
          </a:p>
          <a:p>
            <a:r>
              <a:rPr lang="en-US" dirty="0"/>
              <a:t>	</a:t>
            </a:r>
            <a:r>
              <a:rPr lang="ru-RU" dirty="0"/>
              <a:t>операнд1? операнд2 : операнд3</a:t>
            </a:r>
            <a:endParaRPr lang="en-US" dirty="0"/>
          </a:p>
          <a:p>
            <a:pPr marL="914400" lvl="2" indent="0">
              <a:buNone/>
            </a:pP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marL="914400" lvl="2" indent="0">
              <a:buNone/>
            </a:pPr>
            <a:r>
              <a:rPr lang="ru-RU" sz="1400" dirty="0">
                <a:solidFill>
                  <a:srgbClr val="000000"/>
                </a:solidFill>
                <a:latin typeface="Consolas" panose="020B0609020204030204" pitchFamily="49" charset="0"/>
              </a:rPr>
              <a:t>{</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 5 };</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b{ 8 };</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c{};</a:t>
            </a:r>
          </a:p>
          <a:p>
            <a:pPr marL="914400" lvl="2" indent="0">
              <a:buNone/>
            </a:pP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 &gt; b)</a:t>
            </a: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c = a - b;</a:t>
            </a: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c = a + b;</a:t>
            </a:r>
          </a:p>
          <a:p>
            <a:pPr marL="914400" lvl="2" indent="0">
              <a:buNone/>
            </a:pPr>
            <a:r>
              <a:rPr lang="ru-RU"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c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 = 13</a:t>
            </a:r>
            <a:endParaRPr lang="en-US" sz="1400" dirty="0">
              <a:solidFill>
                <a:srgbClr val="000000"/>
              </a:solidFill>
              <a:latin typeface="Consolas" panose="020B0609020204030204" pitchFamily="49" charset="0"/>
            </a:endParaRPr>
          </a:p>
          <a:p>
            <a:pPr marL="914400" lvl="2" indent="0">
              <a:buNone/>
            </a:pPr>
            <a:endParaRPr lang="ru-RU" sz="1400" dirty="0">
              <a:solidFill>
                <a:srgbClr val="000000"/>
              </a:solidFill>
              <a:latin typeface="Consolas" panose="020B0609020204030204" pitchFamily="49" charset="0"/>
            </a:endParaRP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c = a &gt; b ? a - b : a + b;</a:t>
            </a:r>
          </a:p>
          <a:p>
            <a:pPr marL="914400" lvl="2" indent="0">
              <a:buNone/>
            </a:pPr>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8269888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D8A4E6-FCC7-49F3-DEBB-700F9B897F27}"/>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B3C298FB-C58D-F0B9-BE57-DFB4CB3DBC36}"/>
              </a:ext>
            </a:extLst>
          </p:cNvPr>
          <p:cNvSpPr>
            <a:spLocks noGrp="1"/>
          </p:cNvSpPr>
          <p:nvPr>
            <p:ph idx="1"/>
          </p:nvPr>
        </p:nvSpPr>
        <p:spPr/>
        <p:txBody>
          <a:bodyPr/>
          <a:lstStyle/>
          <a:p>
            <a:endParaRPr lang="ru-RU" sz="2000" dirty="0">
              <a:solidFill>
                <a:srgbClr val="000000"/>
              </a:solidFill>
              <a:latin typeface="Consolas" panose="020B0609020204030204" pitchFamily="49" charset="0"/>
            </a:endParaRP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main</a:t>
            </a:r>
            <a:r>
              <a:rPr lang="de-CH" sz="2000" dirty="0">
                <a:solidFill>
                  <a:srgbClr val="000000"/>
                </a:solidFill>
                <a:latin typeface="Consolas" panose="020B0609020204030204" pitchFamily="49" charset="0"/>
              </a:rPr>
              <a:t>()</a:t>
            </a:r>
          </a:p>
          <a:p>
            <a:r>
              <a:rPr lang="ru-RU" sz="2000" dirty="0">
                <a:solidFill>
                  <a:srgbClr val="000000"/>
                </a:solidFill>
                <a:latin typeface="Consolas" panose="020B0609020204030204" pitchFamily="49" charset="0"/>
              </a:rPr>
              <a:t>{</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5 };</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8 };</a:t>
            </a:r>
          </a:p>
          <a:p>
            <a:r>
              <a:rPr lang="en-US" sz="2000" dirty="0">
                <a:solidFill>
                  <a:srgbClr val="000000"/>
                </a:solidFill>
                <a:latin typeface="Consolas" panose="020B0609020204030204" pitchFamily="49" charset="0"/>
              </a:rPr>
              <a:t>    a &gt; b ?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 b :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 b;</a:t>
            </a:r>
          </a:p>
          <a:p>
            <a:r>
              <a:rPr lang="ru-RU" sz="20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045473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7AC1C4-01CC-90FE-CBA3-241D40A75CDF}"/>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AD928B2F-AD15-A011-B6C1-9D8A5990097F}"/>
              </a:ext>
            </a:extLst>
          </p:cNvPr>
          <p:cNvSpPr>
            <a:spLocks noGrp="1"/>
          </p:cNvSpPr>
          <p:nvPr>
            <p:ph idx="1"/>
          </p:nvPr>
        </p:nvSpPr>
        <p:spPr/>
        <p:txBody>
          <a:bodyPr/>
          <a:lstStyle/>
          <a:p>
            <a:r>
              <a:rPr lang="ru-RU" dirty="0"/>
              <a:t>Конструкция </a:t>
            </a:r>
            <a:r>
              <a:rPr lang="ru-RU" b="1" dirty="0" err="1"/>
              <a:t>switch-case</a:t>
            </a:r>
            <a:r>
              <a:rPr lang="ru-RU" dirty="0"/>
              <a:t> позволяет сравнить некоторое выражение с набором значений. Она имеет следующую форму:</a:t>
            </a:r>
            <a:endParaRPr lang="en-US" dirty="0"/>
          </a:p>
          <a:p>
            <a:endParaRPr lang="en-US" dirty="0"/>
          </a:p>
          <a:p>
            <a:pPr lvl="1"/>
            <a:r>
              <a:rPr lang="ru-RU" b="1" dirty="0" err="1"/>
              <a:t>switch</a:t>
            </a:r>
            <a:r>
              <a:rPr lang="ru-RU" dirty="0"/>
              <a:t>(выражение)</a:t>
            </a:r>
          </a:p>
          <a:p>
            <a:pPr lvl="1"/>
            <a:r>
              <a:rPr lang="ru-RU" dirty="0"/>
              <a:t>{</a:t>
            </a:r>
          </a:p>
          <a:p>
            <a:pPr lvl="1"/>
            <a:r>
              <a:rPr lang="ru-RU" dirty="0"/>
              <a:t>    </a:t>
            </a:r>
            <a:r>
              <a:rPr lang="ru-RU" b="1" dirty="0" err="1"/>
              <a:t>case</a:t>
            </a:r>
            <a:r>
              <a:rPr lang="ru-RU" dirty="0"/>
              <a:t> значение_1: инструкции_1;</a:t>
            </a:r>
          </a:p>
          <a:p>
            <a:pPr lvl="1"/>
            <a:r>
              <a:rPr lang="ru-RU" dirty="0"/>
              <a:t>    </a:t>
            </a:r>
            <a:r>
              <a:rPr lang="ru-RU" b="1" dirty="0" err="1"/>
              <a:t>case</a:t>
            </a:r>
            <a:r>
              <a:rPr lang="ru-RU" dirty="0"/>
              <a:t> значение_2: инструкции_2;</a:t>
            </a:r>
          </a:p>
          <a:p>
            <a:pPr lvl="1"/>
            <a:r>
              <a:rPr lang="ru-RU" dirty="0"/>
              <a:t>    ...................</a:t>
            </a:r>
          </a:p>
          <a:p>
            <a:pPr lvl="1"/>
            <a:r>
              <a:rPr lang="ru-RU" dirty="0"/>
              <a:t>    </a:t>
            </a:r>
            <a:r>
              <a:rPr lang="ru-RU" b="1" dirty="0" err="1"/>
              <a:t>case</a:t>
            </a:r>
            <a:r>
              <a:rPr lang="ru-RU" dirty="0"/>
              <a:t> </a:t>
            </a:r>
            <a:r>
              <a:rPr lang="ru-RU" dirty="0" err="1"/>
              <a:t>значение_N</a:t>
            </a:r>
            <a:r>
              <a:rPr lang="ru-RU" dirty="0"/>
              <a:t>: </a:t>
            </a:r>
            <a:r>
              <a:rPr lang="ru-RU" dirty="0" err="1"/>
              <a:t>инструкции_N</a:t>
            </a:r>
            <a:r>
              <a:rPr lang="ru-RU" dirty="0"/>
              <a:t>;</a:t>
            </a:r>
          </a:p>
          <a:p>
            <a:pPr lvl="1"/>
            <a:r>
              <a:rPr lang="ru-RU" dirty="0"/>
              <a:t>     </a:t>
            </a:r>
          </a:p>
          <a:p>
            <a:pPr lvl="1"/>
            <a:r>
              <a:rPr lang="ru-RU" dirty="0"/>
              <a:t>    </a:t>
            </a:r>
            <a:r>
              <a:rPr lang="ru-RU" b="1" dirty="0" err="1"/>
              <a:t>default</a:t>
            </a:r>
            <a:r>
              <a:rPr lang="ru-RU" dirty="0"/>
              <a:t>: инструкции;</a:t>
            </a:r>
          </a:p>
          <a:p>
            <a:pPr lvl="1"/>
            <a:r>
              <a:rPr lang="ru-RU" dirty="0"/>
              <a:t>}</a:t>
            </a:r>
          </a:p>
          <a:p>
            <a:endParaRPr lang="ru-RU" dirty="0"/>
          </a:p>
        </p:txBody>
      </p:sp>
    </p:spTree>
    <p:extLst>
      <p:ext uri="{BB962C8B-B14F-4D97-AF65-F5344CB8AC3E}">
        <p14:creationId xmlns:p14="http://schemas.microsoft.com/office/powerpoint/2010/main" val="11137208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610F9-7F93-C4A7-95EC-9ECECED22F19}"/>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F48FF1D9-AB34-2411-F745-CB1687DA61E4}"/>
              </a:ext>
            </a:extLst>
          </p:cNvPr>
          <p:cNvSpPr>
            <a:spLocks noGrp="1"/>
          </p:cNvSpPr>
          <p:nvPr>
            <p:ph idx="1"/>
          </p:nvPr>
        </p:nvSpPr>
        <p:spPr/>
        <p:txBody>
          <a:bodyPr/>
          <a:lstStyle/>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x{ 2 };</a:t>
            </a:r>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switch</a:t>
            </a:r>
            <a:r>
              <a:rPr lang="de-CH" sz="1400" dirty="0">
                <a:solidFill>
                  <a:srgbClr val="000000"/>
                </a:solidFill>
                <a:latin typeface="Consolas" panose="020B0609020204030204" pitchFamily="49" charset="0"/>
              </a:rPr>
              <a:t> (x)</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1:</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1"</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2:</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2"</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3:</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3"</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default</a:t>
            </a:r>
            <a:r>
              <a:rPr lang="de-CH"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"x is undefined"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4501327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1A48B0-D842-62C0-E6DB-AC010674F7A6}"/>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968234EA-B2DF-478E-CB16-DFA5CB8D8FB9}"/>
              </a:ext>
            </a:extLst>
          </p:cNvPr>
          <p:cNvSpPr>
            <a:spLocks noGrp="1"/>
          </p:cNvSpPr>
          <p:nvPr>
            <p:ph idx="1"/>
          </p:nvPr>
        </p:nvSpPr>
        <p:spPr/>
        <p:txBody>
          <a:bodyPr/>
          <a:lstStyle/>
          <a:p>
            <a:r>
              <a:rPr lang="ru-RU" b="1" dirty="0"/>
              <a:t>Совмещение условий</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 2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switch</a:t>
            </a:r>
            <a:r>
              <a:rPr lang="de-CH" dirty="0">
                <a:solidFill>
                  <a:srgbClr val="000000"/>
                </a:solidFill>
                <a:latin typeface="Consolas" panose="020B0609020204030204" pitchFamily="49" charset="0"/>
              </a:rPr>
              <a:t> (x)</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1:</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2:</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1 or 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3:</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4:</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3 or 4"</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5:</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"x = 5"</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34999438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F83EE-68FF-8041-E928-2707EC7862CB}"/>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7E70E170-3257-EA39-E96C-2934136D6E2E}"/>
              </a:ext>
            </a:extLst>
          </p:cNvPr>
          <p:cNvSpPr>
            <a:spLocks noGrp="1"/>
          </p:cNvSpPr>
          <p:nvPr>
            <p:ph idx="1"/>
          </p:nvPr>
        </p:nvSpPr>
        <p:spPr/>
        <p:txBody>
          <a:bodyPr/>
          <a:lstStyle/>
          <a:p>
            <a:r>
              <a:rPr lang="ru-RU" b="1" dirty="0"/>
              <a:t>Переменные в блоках </a:t>
            </a:r>
            <a:r>
              <a:rPr lang="de-CH" b="1" dirty="0" err="1"/>
              <a:t>case</a:t>
            </a:r>
            <a:endParaRPr lang="de-CH" b="1"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x{ 2 };</a:t>
            </a:r>
          </a:p>
          <a:p>
            <a:pPr lvl="1"/>
            <a:r>
              <a:rPr lang="ru-RU" sz="1200" dirty="0">
                <a:solidFill>
                  <a:srgbClr val="0000FF"/>
                </a:solidFill>
                <a:latin typeface="Consolas" panose="020B0609020204030204" pitchFamily="49" charset="0"/>
              </a:rPr>
              <a:t>    </a:t>
            </a:r>
            <a:r>
              <a:rPr lang="de-CH" sz="1200" dirty="0">
                <a:solidFill>
                  <a:srgbClr val="0000FF"/>
                </a:solidFill>
                <a:latin typeface="Consolas" panose="020B0609020204030204" pitchFamily="49" charset="0"/>
              </a:rPr>
              <a:t>switch</a:t>
            </a:r>
            <a:r>
              <a:rPr lang="de-CH" sz="1200" dirty="0">
                <a:solidFill>
                  <a:srgbClr val="000000"/>
                </a:solidFill>
                <a:latin typeface="Consolas" panose="020B0609020204030204" pitchFamily="49" charset="0"/>
              </a:rPr>
              <a:t> (x)</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case</a:t>
            </a:r>
            <a:r>
              <a:rPr lang="de-CH" sz="1200" dirty="0">
                <a:solidFill>
                  <a:srgbClr val="000000"/>
                </a:solidFill>
                <a:latin typeface="Consolas" panose="020B0609020204030204" pitchFamily="49" charset="0"/>
              </a:rPr>
              <a:t> 1:</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break</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case</a:t>
            </a:r>
            <a:r>
              <a:rPr lang="de-CH" sz="1200" dirty="0">
                <a:solidFill>
                  <a:srgbClr val="000000"/>
                </a:solidFill>
                <a:latin typeface="Consolas" panose="020B0609020204030204" pitchFamily="49" charset="0"/>
              </a:rPr>
              <a:t> 2:</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20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break</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default</a:t>
            </a:r>
            <a:r>
              <a:rPr lang="de-CH"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c{ 30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c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6136827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060090-31B7-931D-FE03-3D983ACA4943}"/>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55E26DEC-26AC-4517-E27A-48502F82E35A}"/>
              </a:ext>
            </a:extLst>
          </p:cNvPr>
          <p:cNvSpPr>
            <a:spLocks noGrp="1"/>
          </p:cNvSpPr>
          <p:nvPr>
            <p:ph idx="1"/>
          </p:nvPr>
        </p:nvSpPr>
        <p:spPr/>
        <p:txBody>
          <a:bodyPr/>
          <a:lstStyle/>
          <a:p>
            <a:r>
              <a:rPr lang="ru-RU" dirty="0"/>
              <a:t>Блок </a:t>
            </a:r>
            <a:r>
              <a:rPr lang="ru-RU" dirty="0" err="1"/>
              <a:t>switch</a:t>
            </a:r>
            <a:r>
              <a:rPr lang="ru-RU" dirty="0"/>
              <a:t> с инициализацией переменной</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char</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op</a:t>
            </a:r>
            <a:r>
              <a:rPr lang="de-CH" sz="1400" dirty="0">
                <a:solidFill>
                  <a:srgbClr val="000000"/>
                </a:solidFill>
                <a:latin typeface="Consolas" panose="020B0609020204030204" pitchFamily="49" charset="0"/>
              </a:rPr>
              <a:t> =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n = 10;</a:t>
            </a:r>
          </a:p>
          <a:p>
            <a:pPr lvl="1"/>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switch</a:t>
            </a:r>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int</a:t>
            </a:r>
            <a:r>
              <a:rPr lang="nl-NL" sz="1400" dirty="0">
                <a:solidFill>
                  <a:srgbClr val="000000"/>
                </a:solidFill>
                <a:latin typeface="Consolas" panose="020B0609020204030204" pitchFamily="49" charset="0"/>
              </a:rPr>
              <a:t> k{ 2 }; op)</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244010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4FA1A4-8541-CC63-D639-8332B6AF8135}"/>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17F6466-0915-1877-7C70-B446027A1704}"/>
              </a:ext>
            </a:extLst>
          </p:cNvPr>
          <p:cNvSpPr>
            <a:spLocks noGrp="1"/>
          </p:cNvSpPr>
          <p:nvPr>
            <p:ph idx="1"/>
          </p:nvPr>
        </p:nvSpPr>
        <p:spPr/>
        <p:txBody>
          <a:bodyPr/>
          <a:lstStyle/>
          <a:p>
            <a:pPr algn="l">
              <a:buNone/>
            </a:pPr>
            <a:r>
              <a:rPr lang="ru-RU" b="0" i="0" dirty="0">
                <a:effectLst/>
                <a:latin typeface="-apple-system"/>
              </a:rPr>
              <a:t>Каждая программа на языке С++ должна иметь как минимум одну функцию - функцию </a:t>
            </a:r>
            <a:r>
              <a:rPr lang="ru-RU" b="1" i="0" dirty="0" err="1">
                <a:effectLst/>
                <a:latin typeface="-apple-system"/>
              </a:rPr>
              <a:t>main</a:t>
            </a:r>
            <a:r>
              <a:rPr lang="ru-RU" b="1" i="0" dirty="0">
                <a:effectLst/>
                <a:latin typeface="-apple-system"/>
              </a:rPr>
              <a:t>()</a:t>
            </a:r>
            <a:r>
              <a:rPr lang="ru-RU" b="0" i="0" dirty="0">
                <a:effectLst/>
                <a:latin typeface="-apple-system"/>
              </a:rPr>
              <a:t>. Именно с этой функции начинается выполнение приложения. Ее имя </a:t>
            </a:r>
            <a:r>
              <a:rPr lang="ru-RU" b="1" i="0" dirty="0" err="1">
                <a:effectLst/>
                <a:latin typeface="-apple-system"/>
              </a:rPr>
              <a:t>main</a:t>
            </a:r>
            <a:r>
              <a:rPr lang="ru-RU" b="0" i="0" dirty="0">
                <a:effectLst/>
                <a:latin typeface="-apple-system"/>
              </a:rPr>
              <a:t> фиксировано и для всех программ на С++ всегда одинаково.</a:t>
            </a:r>
          </a:p>
          <a:p>
            <a:pPr algn="l">
              <a:buNone/>
            </a:pPr>
            <a:r>
              <a:rPr lang="ru-RU" b="0" i="0" dirty="0">
                <a:effectLst/>
                <a:latin typeface="-apple-system"/>
              </a:rPr>
              <a:t>Функция также является блоком кода, поэтому ее тело обрамляется фигурными скобками, между которыми определяется набор инструкций.</a:t>
            </a:r>
          </a:p>
          <a:p>
            <a:pPr algn="l">
              <a:buNone/>
            </a:pPr>
            <a:r>
              <a:rPr lang="ru-RU" b="0" i="0" dirty="0">
                <a:effectLst/>
                <a:latin typeface="-apple-system"/>
              </a:rPr>
              <a:t>В частности, при создании первой программы использовалась следующая функция </a:t>
            </a:r>
            <a:r>
              <a:rPr lang="ru-RU" b="0" i="0" dirty="0" err="1">
                <a:effectLst/>
                <a:latin typeface="-apple-system"/>
              </a:rPr>
              <a:t>main</a:t>
            </a:r>
            <a:r>
              <a:rPr lang="ru-RU" b="0" i="0" dirty="0">
                <a:effectLst/>
                <a:latin typeface="-apple-system"/>
              </a:rPr>
              <a:t>:</a:t>
            </a:r>
          </a:p>
          <a:p>
            <a:pPr marL="0" indent="0">
              <a:buNone/>
            </a:pPr>
            <a:endParaRPr lang="ru-RU" dirty="0"/>
          </a:p>
        </p:txBody>
      </p:sp>
    </p:spTree>
    <p:extLst>
      <p:ext uri="{BB962C8B-B14F-4D97-AF65-F5344CB8AC3E}">
        <p14:creationId xmlns:p14="http://schemas.microsoft.com/office/powerpoint/2010/main" val="253621435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E8B667-CF61-99D5-D353-39678833BFE1}"/>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94872344-BB7A-B5F1-3332-693E89E24FB2}"/>
              </a:ext>
            </a:extLst>
          </p:cNvPr>
          <p:cNvSpPr>
            <a:spLocks noGrp="1"/>
          </p:cNvSpPr>
          <p:nvPr>
            <p:ph idx="1"/>
          </p:nvPr>
        </p:nvSpPr>
        <p:spPr/>
        <p:txBody>
          <a:bodyPr/>
          <a:lstStyle/>
          <a:p>
            <a:r>
              <a:rPr lang="ru-RU" dirty="0"/>
              <a:t>Циклы позволяют выполняет некоторый набор инструкций множество раз, пока соблюдается определенное условие. В языке C++ имеются следующие виды циклов:</a:t>
            </a:r>
          </a:p>
          <a:p>
            <a:endParaRPr lang="ru-RU" dirty="0"/>
          </a:p>
          <a:p>
            <a:pPr marL="342900" indent="-342900">
              <a:buFont typeface="Arial" panose="020B0604020202020204" pitchFamily="34" charset="0"/>
              <a:buChar char="•"/>
            </a:pPr>
            <a:r>
              <a:rPr lang="de-CH" b="1" dirty="0" err="1"/>
              <a:t>for</a:t>
            </a:r>
            <a:endParaRPr lang="de-CH" dirty="0"/>
          </a:p>
          <a:p>
            <a:pPr marL="342900" indent="-342900">
              <a:buFont typeface="Arial" panose="020B0604020202020204" pitchFamily="34" charset="0"/>
              <a:buChar char="•"/>
            </a:pPr>
            <a:r>
              <a:rPr lang="de-CH" b="1" dirty="0" err="1"/>
              <a:t>while</a:t>
            </a:r>
            <a:endParaRPr lang="de-CH" dirty="0"/>
          </a:p>
          <a:p>
            <a:pPr marL="342900" indent="-342900">
              <a:buFont typeface="Arial" panose="020B0604020202020204" pitchFamily="34" charset="0"/>
              <a:buChar char="•"/>
            </a:pPr>
            <a:r>
              <a:rPr lang="de-CH" b="1" dirty="0"/>
              <a:t>do...</a:t>
            </a:r>
            <a:r>
              <a:rPr lang="de-CH" b="1" dirty="0" err="1"/>
              <a:t>while</a:t>
            </a:r>
            <a:endParaRPr lang="de-CH" dirty="0"/>
          </a:p>
          <a:p>
            <a:endParaRPr lang="ru-RU" dirty="0"/>
          </a:p>
        </p:txBody>
      </p:sp>
    </p:spTree>
    <p:extLst>
      <p:ext uri="{BB962C8B-B14F-4D97-AF65-F5344CB8AC3E}">
        <p14:creationId xmlns:p14="http://schemas.microsoft.com/office/powerpoint/2010/main" val="32852582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D1B10-B71D-5F27-6D49-39FCCBB65EF0}"/>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5F03BDE-2923-8BC2-82EF-2F5704C4FD55}"/>
              </a:ext>
            </a:extLst>
          </p:cNvPr>
          <p:cNvSpPr>
            <a:spLocks noGrp="1"/>
          </p:cNvSpPr>
          <p:nvPr>
            <p:ph idx="1"/>
          </p:nvPr>
        </p:nvSpPr>
        <p:spPr/>
        <p:txBody>
          <a:bodyPr/>
          <a:lstStyle/>
          <a:p>
            <a:r>
              <a:rPr lang="ru-RU" b="1" dirty="0"/>
              <a:t>Цикл </a:t>
            </a:r>
            <a:r>
              <a:rPr lang="de-CH" b="1" dirty="0" err="1"/>
              <a:t>while</a:t>
            </a:r>
            <a:endParaRPr lang="de-CH" b="1" dirty="0"/>
          </a:p>
          <a:p>
            <a:pPr lvl="1"/>
            <a:r>
              <a:rPr lang="ru-RU" dirty="0"/>
              <a:t>Цикл </a:t>
            </a:r>
            <a:r>
              <a:rPr lang="ru-RU" dirty="0" err="1"/>
              <a:t>while</a:t>
            </a:r>
            <a:r>
              <a:rPr lang="ru-RU" dirty="0"/>
              <a:t> выполняет некоторый код, пока его условие истинно, то есть воз</a:t>
            </a:r>
          </a:p>
          <a:p>
            <a:pPr lvl="1"/>
            <a:r>
              <a:rPr lang="ru-RU" dirty="0"/>
              <a:t>вращает </a:t>
            </a:r>
            <a:r>
              <a:rPr lang="ru-RU" dirty="0" err="1"/>
              <a:t>true</a:t>
            </a:r>
            <a:r>
              <a:rPr lang="ru-RU" dirty="0"/>
              <a:t>. Он имеет следующее формальное определение:</a:t>
            </a:r>
          </a:p>
          <a:p>
            <a:pPr lvl="1"/>
            <a:endParaRPr lang="ru-RU" dirty="0"/>
          </a:p>
          <a:p>
            <a:pPr lvl="1"/>
            <a:r>
              <a:rPr lang="de-CH" dirty="0" err="1"/>
              <a:t>while</a:t>
            </a:r>
            <a:r>
              <a:rPr lang="de-CH" dirty="0"/>
              <a:t>(</a:t>
            </a:r>
            <a:r>
              <a:rPr lang="ru-RU" dirty="0"/>
              <a:t>условие)</a:t>
            </a:r>
          </a:p>
          <a:p>
            <a:pPr lvl="1"/>
            <a:r>
              <a:rPr lang="ru-RU" dirty="0"/>
              <a:t>{</a:t>
            </a:r>
          </a:p>
          <a:p>
            <a:pPr lvl="1"/>
            <a:r>
              <a:rPr lang="ru-RU" dirty="0"/>
              <a:t>    // выполняемые действия</a:t>
            </a:r>
          </a:p>
          <a:p>
            <a:pPr lvl="1"/>
            <a:r>
              <a:rPr lang="ru-RU" dirty="0"/>
              <a:t>}</a:t>
            </a:r>
          </a:p>
        </p:txBody>
      </p:sp>
      <p:sp>
        <p:nvSpPr>
          <p:cNvPr id="4" name="Ромб 3">
            <a:extLst>
              <a:ext uri="{FF2B5EF4-FFF2-40B4-BE49-F238E27FC236}">
                <a16:creationId xmlns:a16="http://schemas.microsoft.com/office/drawing/2014/main" id="{96C9285C-2259-8D09-5EA6-66987FF11B92}"/>
              </a:ext>
            </a:extLst>
          </p:cNvPr>
          <p:cNvSpPr/>
          <p:nvPr/>
        </p:nvSpPr>
        <p:spPr>
          <a:xfrm>
            <a:off x="1691680" y="3933056"/>
            <a:ext cx="2376264" cy="648072"/>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6" name="Прямоугольник 5">
            <a:extLst>
              <a:ext uri="{FF2B5EF4-FFF2-40B4-BE49-F238E27FC236}">
                <a16:creationId xmlns:a16="http://schemas.microsoft.com/office/drawing/2014/main" id="{E228FCB3-15E7-C3A5-61F8-5AE421721889}"/>
              </a:ext>
            </a:extLst>
          </p:cNvPr>
          <p:cNvSpPr/>
          <p:nvPr/>
        </p:nvSpPr>
        <p:spPr>
          <a:xfrm>
            <a:off x="1691680" y="5013176"/>
            <a:ext cx="2376264" cy="7920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cxnSp>
        <p:nvCxnSpPr>
          <p:cNvPr id="8" name="Прямая соединительная линия 7">
            <a:extLst>
              <a:ext uri="{FF2B5EF4-FFF2-40B4-BE49-F238E27FC236}">
                <a16:creationId xmlns:a16="http://schemas.microsoft.com/office/drawing/2014/main" id="{3ECA3941-E545-CA01-5D1A-2764BF2F8C21}"/>
              </a:ext>
            </a:extLst>
          </p:cNvPr>
          <p:cNvCxnSpPr>
            <a:stCxn id="4" idx="2"/>
            <a:endCxn id="6" idx="0"/>
          </p:cNvCxnSpPr>
          <p:nvPr/>
        </p:nvCxnSpPr>
        <p:spPr>
          <a:xfrm>
            <a:off x="2879812" y="4581128"/>
            <a:ext cx="0" cy="43204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95CA931D-504D-272E-A67C-D5FAD922CD1D}"/>
              </a:ext>
            </a:extLst>
          </p:cNvPr>
          <p:cNvSpPr txBox="1"/>
          <p:nvPr/>
        </p:nvSpPr>
        <p:spPr>
          <a:xfrm>
            <a:off x="2972314" y="4607700"/>
            <a:ext cx="447558" cy="369332"/>
          </a:xfrm>
          <a:prstGeom prst="rect">
            <a:avLst/>
          </a:prstGeom>
          <a:noFill/>
        </p:spPr>
        <p:txBody>
          <a:bodyPr wrap="none" rtlCol="0">
            <a:spAutoFit/>
          </a:bodyPr>
          <a:lstStyle/>
          <a:p>
            <a:r>
              <a:rPr lang="ru-RU" dirty="0"/>
              <a:t>да</a:t>
            </a:r>
          </a:p>
        </p:txBody>
      </p:sp>
      <p:cxnSp>
        <p:nvCxnSpPr>
          <p:cNvPr id="13" name="Соединитель: уступ 12">
            <a:extLst>
              <a:ext uri="{FF2B5EF4-FFF2-40B4-BE49-F238E27FC236}">
                <a16:creationId xmlns:a16="http://schemas.microsoft.com/office/drawing/2014/main" id="{8389FC1F-62FC-DACC-E3EA-3BBE3E3D470B}"/>
              </a:ext>
            </a:extLst>
          </p:cNvPr>
          <p:cNvCxnSpPr>
            <a:stCxn id="6" idx="2"/>
            <a:endCxn id="4" idx="1"/>
          </p:cNvCxnSpPr>
          <p:nvPr/>
        </p:nvCxnSpPr>
        <p:spPr>
          <a:xfrm rot="5400000" flipH="1">
            <a:off x="1511660" y="4437112"/>
            <a:ext cx="1548172" cy="1188132"/>
          </a:xfrm>
          <a:prstGeom prst="bentConnector4">
            <a:avLst>
              <a:gd name="adj1" fmla="val -14766"/>
              <a:gd name="adj2" fmla="val 158506"/>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Соединитель: уступ 15">
            <a:extLst>
              <a:ext uri="{FF2B5EF4-FFF2-40B4-BE49-F238E27FC236}">
                <a16:creationId xmlns:a16="http://schemas.microsoft.com/office/drawing/2014/main" id="{22699AF8-A464-6D8B-AEE7-0271C59DC4A3}"/>
              </a:ext>
            </a:extLst>
          </p:cNvPr>
          <p:cNvCxnSpPr>
            <a:stCxn id="4" idx="3"/>
          </p:cNvCxnSpPr>
          <p:nvPr/>
        </p:nvCxnSpPr>
        <p:spPr>
          <a:xfrm>
            <a:off x="4067944" y="4257092"/>
            <a:ext cx="611212" cy="1764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59EFAA6-1665-4F27-C28A-27F66B5D4C7B}"/>
              </a:ext>
            </a:extLst>
          </p:cNvPr>
          <p:cNvSpPr txBox="1"/>
          <p:nvPr/>
        </p:nvSpPr>
        <p:spPr>
          <a:xfrm>
            <a:off x="4691326" y="4846512"/>
            <a:ext cx="539250" cy="369332"/>
          </a:xfrm>
          <a:prstGeom prst="rect">
            <a:avLst/>
          </a:prstGeom>
          <a:noFill/>
        </p:spPr>
        <p:txBody>
          <a:bodyPr wrap="none" rtlCol="0">
            <a:spAutoFit/>
          </a:bodyPr>
          <a:lstStyle/>
          <a:p>
            <a:r>
              <a:rPr lang="ru-RU" dirty="0"/>
              <a:t>нет</a:t>
            </a:r>
          </a:p>
        </p:txBody>
      </p:sp>
      <p:cxnSp>
        <p:nvCxnSpPr>
          <p:cNvPr id="19" name="Прямая со стрелкой 18">
            <a:extLst>
              <a:ext uri="{FF2B5EF4-FFF2-40B4-BE49-F238E27FC236}">
                <a16:creationId xmlns:a16="http://schemas.microsoft.com/office/drawing/2014/main" id="{4B56283E-7ED7-560D-D879-FFE72AA07322}"/>
              </a:ext>
            </a:extLst>
          </p:cNvPr>
          <p:cNvCxnSpPr>
            <a:endCxn id="4" idx="0"/>
          </p:cNvCxnSpPr>
          <p:nvPr/>
        </p:nvCxnSpPr>
        <p:spPr>
          <a:xfrm>
            <a:off x="2879812" y="350100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7677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CC82A8-EE0C-D028-28E2-9654018DF93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32CEF1F-65F4-F838-7355-4E1E024FC08E}"/>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(i &lt; 10)</a:t>
            </a:r>
          </a:p>
          <a:p>
            <a:pPr lvl="1"/>
            <a:r>
              <a:rPr lang="ru-RU" dirty="0">
                <a:solidFill>
                  <a:srgbClr val="000000"/>
                </a:solidFill>
                <a:latin typeface="Consolas" panose="020B0609020204030204" pitchFamily="49" charset="0"/>
              </a:rPr>
              <a:t>    {</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198133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F6D962-05DB-893E-F697-2C4ED2B7405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CD4A9D3E-FDBD-A8F6-1DA7-CEFE43ECAE8C}"/>
              </a:ext>
            </a:extLst>
          </p:cNvPr>
          <p:cNvSpPr>
            <a:spLocks noGrp="1"/>
          </p:cNvSpPr>
          <p:nvPr>
            <p:ph idx="1"/>
          </p:nvPr>
        </p:nvSpPr>
        <p:spPr/>
        <p:txBody>
          <a:bodyPr/>
          <a:lstStyle/>
          <a:p>
            <a:r>
              <a:rPr lang="ru-RU" b="1" dirty="0"/>
              <a:t>Цикл </a:t>
            </a:r>
            <a:r>
              <a:rPr lang="de-CH" b="1" dirty="0" err="1"/>
              <a:t>for</a:t>
            </a:r>
            <a:endParaRPr lang="de-CH" b="1" dirty="0"/>
          </a:p>
          <a:p>
            <a:pPr lvl="1"/>
            <a:r>
              <a:rPr lang="ru-RU" b="1" dirty="0" err="1"/>
              <a:t>for</a:t>
            </a:r>
            <a:r>
              <a:rPr lang="ru-RU" dirty="0"/>
              <a:t> (инициализатор; условие; итерация)</a:t>
            </a:r>
          </a:p>
          <a:p>
            <a:pPr lvl="1"/>
            <a:r>
              <a:rPr lang="ru-RU" dirty="0"/>
              <a:t>{</a:t>
            </a:r>
          </a:p>
          <a:p>
            <a:pPr lvl="1"/>
            <a:r>
              <a:rPr lang="ru-RU" dirty="0"/>
              <a:t>    // тело цикла</a:t>
            </a:r>
          </a:p>
          <a:p>
            <a:pPr lvl="1"/>
            <a:r>
              <a:rPr lang="ru-RU" dirty="0"/>
              <a:t>}</a:t>
            </a:r>
          </a:p>
          <a:p>
            <a:pPr lvl="1"/>
            <a:r>
              <a:rPr lang="ru-RU" b="1" dirty="0"/>
              <a:t>инициализатор</a:t>
            </a:r>
            <a:r>
              <a:rPr lang="ru-RU" dirty="0"/>
              <a:t> выполняется один раз при начале выполнения цикла и представляет установку начальных условий, как правило, это инициализация счетчиков - специальных переменных, которые используются для контроля за циклом.</a:t>
            </a:r>
          </a:p>
          <a:p>
            <a:pPr lvl="1"/>
            <a:r>
              <a:rPr lang="ru-RU" b="1" dirty="0"/>
              <a:t>условие</a:t>
            </a:r>
            <a:r>
              <a:rPr lang="ru-RU" dirty="0"/>
              <a:t> представляет условие, при соблюдении которого выполняется цикл. Как правило, в качестве условия используется операция сравнения, и если она возвращает ненулевое значение (то есть условие истинно), то выполняется тело цикла, а затем выполняется итерация.</a:t>
            </a:r>
          </a:p>
          <a:p>
            <a:pPr lvl="1"/>
            <a:r>
              <a:rPr lang="ru-RU" b="1" dirty="0"/>
              <a:t>итерация</a:t>
            </a:r>
            <a:r>
              <a:rPr lang="ru-RU" dirty="0"/>
              <a:t> выполняется после каждого завершения блока цикла и задает изменение параметров цикла. Обычно здесь происходит увеличение счетчиков цикла.</a:t>
            </a:r>
          </a:p>
          <a:p>
            <a:endParaRPr lang="ru-RU" dirty="0"/>
          </a:p>
        </p:txBody>
      </p:sp>
    </p:spTree>
    <p:extLst>
      <p:ext uri="{BB962C8B-B14F-4D97-AF65-F5344CB8AC3E}">
        <p14:creationId xmlns:p14="http://schemas.microsoft.com/office/powerpoint/2010/main" val="28904268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0D1D2-948C-7931-4A67-72CE9C6667B6}"/>
              </a:ext>
            </a:extLst>
          </p:cNvPr>
          <p:cNvSpPr>
            <a:spLocks noGrp="1"/>
          </p:cNvSpPr>
          <p:nvPr>
            <p:ph type="title"/>
          </p:nvPr>
        </p:nvSpPr>
        <p:spPr/>
        <p:txBody>
          <a:bodyPr/>
          <a:lstStyle/>
          <a:p>
            <a:r>
              <a:rPr lang="ru-RU" b="1" dirty="0"/>
              <a:t>Циклы</a:t>
            </a:r>
            <a:endParaRPr lang="ru-RU" dirty="0"/>
          </a:p>
        </p:txBody>
      </p:sp>
      <p:sp>
        <p:nvSpPr>
          <p:cNvPr id="6" name="Объект 5">
            <a:extLst>
              <a:ext uri="{FF2B5EF4-FFF2-40B4-BE49-F238E27FC236}">
                <a16:creationId xmlns:a16="http://schemas.microsoft.com/office/drawing/2014/main" id="{7546CABD-9F5F-07EB-52B5-09D35CC01484}"/>
              </a:ext>
            </a:extLst>
          </p:cNvPr>
          <p:cNvSpPr>
            <a:spLocks noGrp="1"/>
          </p:cNvSpPr>
          <p:nvPr>
            <p:ph idx="1"/>
          </p:nvPr>
        </p:nvSpPr>
        <p:spPr/>
        <p:txBody>
          <a:bodyPr/>
          <a:lstStyle/>
          <a:p>
            <a:endParaRPr lang="ru-RU" dirty="0"/>
          </a:p>
        </p:txBody>
      </p:sp>
      <p:sp>
        <p:nvSpPr>
          <p:cNvPr id="7" name="Прямоугольник 6">
            <a:extLst>
              <a:ext uri="{FF2B5EF4-FFF2-40B4-BE49-F238E27FC236}">
                <a16:creationId xmlns:a16="http://schemas.microsoft.com/office/drawing/2014/main" id="{DFF4080B-95A3-4A80-A59D-8BB1315D4DFE}"/>
              </a:ext>
            </a:extLst>
          </p:cNvPr>
          <p:cNvSpPr/>
          <p:nvPr/>
        </p:nvSpPr>
        <p:spPr>
          <a:xfrm>
            <a:off x="3347864" y="1556792"/>
            <a:ext cx="2448272" cy="360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ln w="0"/>
                <a:solidFill>
                  <a:schemeClr val="tx1"/>
                </a:solidFill>
                <a:effectLst>
                  <a:outerShdw blurRad="38100" dist="19050" dir="2700000" algn="tl" rotWithShape="0">
                    <a:schemeClr val="dk1">
                      <a:alpha val="40000"/>
                    </a:schemeClr>
                  </a:outerShdw>
                </a:effectLst>
              </a:rPr>
              <a:t>Инициализатор</a:t>
            </a:r>
          </a:p>
        </p:txBody>
      </p:sp>
      <p:sp>
        <p:nvSpPr>
          <p:cNvPr id="8" name="Ромб 7">
            <a:extLst>
              <a:ext uri="{FF2B5EF4-FFF2-40B4-BE49-F238E27FC236}">
                <a16:creationId xmlns:a16="http://schemas.microsoft.com/office/drawing/2014/main" id="{8557D40D-D561-4A21-D54F-65653374F502}"/>
              </a:ext>
            </a:extLst>
          </p:cNvPr>
          <p:cNvSpPr/>
          <p:nvPr/>
        </p:nvSpPr>
        <p:spPr>
          <a:xfrm>
            <a:off x="3344213" y="2204864"/>
            <a:ext cx="2448272" cy="648072"/>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9" name="Прямоугольник 8">
            <a:extLst>
              <a:ext uri="{FF2B5EF4-FFF2-40B4-BE49-F238E27FC236}">
                <a16:creationId xmlns:a16="http://schemas.microsoft.com/office/drawing/2014/main" id="{CF1E78DD-C02B-2505-2E2A-23D6C1DA1F4B}"/>
              </a:ext>
            </a:extLst>
          </p:cNvPr>
          <p:cNvSpPr/>
          <p:nvPr/>
        </p:nvSpPr>
        <p:spPr>
          <a:xfrm>
            <a:off x="3340562" y="3140968"/>
            <a:ext cx="2451923" cy="360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Итерация</a:t>
            </a:r>
          </a:p>
        </p:txBody>
      </p:sp>
      <p:sp>
        <p:nvSpPr>
          <p:cNvPr id="10" name="Прямоугольник 9">
            <a:extLst>
              <a:ext uri="{FF2B5EF4-FFF2-40B4-BE49-F238E27FC236}">
                <a16:creationId xmlns:a16="http://schemas.microsoft.com/office/drawing/2014/main" id="{FAB6185E-DF51-5C97-0632-EA220FAFC55D}"/>
              </a:ext>
            </a:extLst>
          </p:cNvPr>
          <p:cNvSpPr/>
          <p:nvPr/>
        </p:nvSpPr>
        <p:spPr>
          <a:xfrm>
            <a:off x="3340562" y="4097127"/>
            <a:ext cx="2455574" cy="79208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cxnSp>
        <p:nvCxnSpPr>
          <p:cNvPr id="12" name="Прямая со стрелкой 11">
            <a:extLst>
              <a:ext uri="{FF2B5EF4-FFF2-40B4-BE49-F238E27FC236}">
                <a16:creationId xmlns:a16="http://schemas.microsoft.com/office/drawing/2014/main" id="{91A661BD-594F-E20A-D3AA-94CCFC14155C}"/>
              </a:ext>
            </a:extLst>
          </p:cNvPr>
          <p:cNvCxnSpPr>
            <a:endCxn id="8" idx="0"/>
          </p:cNvCxnSpPr>
          <p:nvPr/>
        </p:nvCxnSpPr>
        <p:spPr>
          <a:xfrm flipH="1">
            <a:off x="4568349" y="1916832"/>
            <a:ext cx="3651"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26CAF6D5-2571-A4F0-21C9-047F4EE0C607}"/>
              </a:ext>
            </a:extLst>
          </p:cNvPr>
          <p:cNvCxnSpPr>
            <a:stCxn id="8" idx="2"/>
            <a:endCxn id="9" idx="0"/>
          </p:cNvCxnSpPr>
          <p:nvPr/>
        </p:nvCxnSpPr>
        <p:spPr>
          <a:xfrm flipH="1">
            <a:off x="4566524" y="2852936"/>
            <a:ext cx="1825"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8CE5E96D-C3EC-62AF-82F5-ACEA23B152E4}"/>
              </a:ext>
            </a:extLst>
          </p:cNvPr>
          <p:cNvCxnSpPr>
            <a:stCxn id="9" idx="2"/>
            <a:endCxn id="10" idx="0"/>
          </p:cNvCxnSpPr>
          <p:nvPr/>
        </p:nvCxnSpPr>
        <p:spPr>
          <a:xfrm>
            <a:off x="4566524" y="3501008"/>
            <a:ext cx="1825" cy="59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Соединитель: уступ 19">
            <a:extLst>
              <a:ext uri="{FF2B5EF4-FFF2-40B4-BE49-F238E27FC236}">
                <a16:creationId xmlns:a16="http://schemas.microsoft.com/office/drawing/2014/main" id="{DF854557-2E1A-2B93-A6B1-5911392619DC}"/>
              </a:ext>
            </a:extLst>
          </p:cNvPr>
          <p:cNvCxnSpPr>
            <a:stCxn id="10" idx="1"/>
            <a:endCxn id="8" idx="1"/>
          </p:cNvCxnSpPr>
          <p:nvPr/>
        </p:nvCxnSpPr>
        <p:spPr>
          <a:xfrm rot="10800000" flipH="1">
            <a:off x="3340561" y="2528900"/>
            <a:ext cx="3651" cy="1964272"/>
          </a:xfrm>
          <a:prstGeom prst="bentConnector3">
            <a:avLst>
              <a:gd name="adj1" fmla="val -226173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961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9E6544-5665-FF92-3516-C22AA8CEF20F}"/>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623FB37-A500-61D1-7D85-81AE9488B0BD}"/>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1 };</a:t>
            </a:r>
          </a:p>
          <a:p>
            <a:pPr lvl="1"/>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 i &lt; 10;)</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03820705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818F2-BD1E-60EE-8016-F6122B982C72}"/>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800C210C-5641-ED76-2897-66FDA15368D7}"/>
              </a:ext>
            </a:extLst>
          </p:cNvPr>
          <p:cNvSpPr>
            <a:spLocks noGrp="1"/>
          </p:cNvSpPr>
          <p:nvPr>
            <p:ph idx="1"/>
          </p:nvPr>
        </p:nvSpPr>
        <p:spPr/>
        <p:txBody>
          <a:bodyPr/>
          <a:lstStyle/>
          <a:p>
            <a:r>
              <a:rPr lang="ru-RU" dirty="0"/>
              <a:t>Также цикл не обязательно должен содержать тело. Например, вычислим с помощью цикла сумму чисел от 1 до 5:</a:t>
            </a:r>
          </a:p>
          <a:p>
            <a:endParaRPr lang="ru-RU" dirty="0"/>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i &lt; 6;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 += i++);</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Sum: 15</a:t>
            </a:r>
            <a:endParaRPr lang="ru-RU" dirty="0"/>
          </a:p>
        </p:txBody>
      </p:sp>
    </p:spTree>
    <p:extLst>
      <p:ext uri="{BB962C8B-B14F-4D97-AF65-F5344CB8AC3E}">
        <p14:creationId xmlns:p14="http://schemas.microsoft.com/office/powerpoint/2010/main" val="39947897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88ED46-16CD-C155-5585-F00098F7BA8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38FF45C9-7FE0-EE10-4CA4-C7497851A8E2}"/>
              </a:ext>
            </a:extLst>
          </p:cNvPr>
          <p:cNvSpPr>
            <a:spLocks noGrp="1"/>
          </p:cNvSpPr>
          <p:nvPr>
            <p:ph idx="1"/>
          </p:nvPr>
        </p:nvSpPr>
        <p:spPr/>
        <p:txBody>
          <a:bodyPr/>
          <a:lstStyle/>
          <a:p>
            <a:r>
              <a:rPr lang="ru-RU" b="1" dirty="0"/>
              <a:t>Перебор значений в стиле </a:t>
            </a:r>
            <a:r>
              <a:rPr lang="ru-RU" b="1" dirty="0" err="1"/>
              <a:t>for-each</a:t>
            </a:r>
            <a:endParaRPr lang="ru-RU" b="1" dirty="0"/>
          </a:p>
          <a:p>
            <a:endParaRPr lang="ru-RU" b="1" dirty="0"/>
          </a:p>
          <a:p>
            <a:pPr lvl="1"/>
            <a:r>
              <a:rPr lang="ru-RU" dirty="0"/>
              <a:t>Существует также особая форма цикла </a:t>
            </a:r>
            <a:r>
              <a:rPr lang="ru-RU" b="1" dirty="0" err="1"/>
              <a:t>for</a:t>
            </a:r>
            <a:r>
              <a:rPr lang="ru-RU" dirty="0"/>
              <a:t>, которая предназначена специально для работы с последовательностями значений. Эта форма имеет следующее формальное определение:</a:t>
            </a:r>
          </a:p>
          <a:p>
            <a:pPr lvl="1"/>
            <a:endParaRPr lang="ru-RU" dirty="0"/>
          </a:p>
          <a:p>
            <a:pPr lvl="1"/>
            <a:r>
              <a:rPr lang="ru-RU" b="1" dirty="0" err="1"/>
              <a:t>for</a:t>
            </a:r>
            <a:r>
              <a:rPr lang="ru-RU" dirty="0"/>
              <a:t>(тип переменная : последовательность)</a:t>
            </a:r>
          </a:p>
          <a:p>
            <a:pPr lvl="1"/>
            <a:r>
              <a:rPr lang="ru-RU" dirty="0"/>
              <a:t>{</a:t>
            </a:r>
          </a:p>
          <a:p>
            <a:pPr lvl="1"/>
            <a:r>
              <a:rPr lang="ru-RU" dirty="0"/>
              <a:t>    инструкции;</a:t>
            </a:r>
          </a:p>
          <a:p>
            <a:pPr lvl="1"/>
            <a:r>
              <a:rPr lang="ru-RU" dirty="0"/>
              <a:t>}</a:t>
            </a:r>
          </a:p>
          <a:p>
            <a:pPr lvl="1"/>
            <a:endParaRPr lang="ru-RU"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for</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 {2, 3, 4, 5})</a:t>
            </a:r>
          </a:p>
          <a:p>
            <a:pPr lvl="1"/>
            <a:r>
              <a:rPr lang="ru-RU" sz="1200" dirty="0">
                <a:solidFill>
                  <a:srgbClr val="000000"/>
                </a:solidFill>
                <a:latin typeface="Consolas" panose="020B0609020204030204" pitchFamily="49" charset="0"/>
              </a:rPr>
              <a:t>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89266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7D4A18-4C13-E6D1-8A12-3A5A15E3941A}"/>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FF7C583E-164E-C519-2137-5E0854FB8FC9}"/>
              </a:ext>
            </a:extLst>
          </p:cNvPr>
          <p:cNvSpPr>
            <a:spLocks noGrp="1"/>
          </p:cNvSpPr>
          <p:nvPr>
            <p:ph idx="1"/>
          </p:nvPr>
        </p:nvSpPr>
        <p:spPr/>
        <p:txBody>
          <a:bodyPr/>
          <a:lstStyle/>
          <a:p>
            <a:r>
              <a:rPr lang="ru-RU" b="1" dirty="0"/>
              <a:t>Цикл </a:t>
            </a:r>
            <a:r>
              <a:rPr lang="de-CH" b="1" dirty="0"/>
              <a:t>do</a:t>
            </a:r>
          </a:p>
          <a:p>
            <a:r>
              <a:rPr lang="ru-RU" dirty="0"/>
              <a:t>В цикле </a:t>
            </a:r>
            <a:r>
              <a:rPr lang="ru-RU" dirty="0" err="1"/>
              <a:t>do</a:t>
            </a:r>
            <a:r>
              <a:rPr lang="ru-RU" dirty="0"/>
              <a:t> сначала выполняется код цикла, а потом происходит проверка условия в инструкции </a:t>
            </a:r>
            <a:r>
              <a:rPr lang="ru-RU" dirty="0" err="1"/>
              <a:t>while</a:t>
            </a:r>
            <a:r>
              <a:rPr lang="ru-RU" dirty="0"/>
              <a:t>. И пока это условие истинно, то есть не равно 0(</a:t>
            </a:r>
            <a:r>
              <a:rPr lang="en-US" dirty="0"/>
              <a:t>false</a:t>
            </a:r>
            <a:r>
              <a:rPr lang="ru-RU" dirty="0"/>
              <a:t>), то цикл повторяется. Формальное определение цикла:</a:t>
            </a:r>
            <a:endParaRPr lang="en-US" dirty="0"/>
          </a:p>
          <a:p>
            <a:endParaRPr lang="en-US" dirty="0"/>
          </a:p>
          <a:p>
            <a:pPr lvl="1"/>
            <a:r>
              <a:rPr lang="de-CH" b="1" dirty="0"/>
              <a:t>do</a:t>
            </a:r>
            <a:endParaRPr lang="de-CH" dirty="0"/>
          </a:p>
          <a:p>
            <a:pPr lvl="1"/>
            <a:r>
              <a:rPr lang="de-CH" dirty="0"/>
              <a:t>{</a:t>
            </a:r>
          </a:p>
          <a:p>
            <a:pPr lvl="1"/>
            <a:r>
              <a:rPr lang="de-CH" dirty="0"/>
              <a:t>    </a:t>
            </a:r>
            <a:r>
              <a:rPr lang="ru-RU" dirty="0"/>
              <a:t>инструкции</a:t>
            </a:r>
          </a:p>
          <a:p>
            <a:pPr lvl="1"/>
            <a:r>
              <a:rPr lang="ru-RU" dirty="0"/>
              <a:t>}</a:t>
            </a:r>
          </a:p>
          <a:p>
            <a:pPr lvl="1"/>
            <a:r>
              <a:rPr lang="de-CH" b="1" dirty="0" err="1"/>
              <a:t>while</a:t>
            </a:r>
            <a:r>
              <a:rPr lang="de-CH" dirty="0"/>
              <a:t>(</a:t>
            </a:r>
            <a:r>
              <a:rPr lang="ru-RU" dirty="0"/>
              <a:t>условие);</a:t>
            </a:r>
          </a:p>
        </p:txBody>
      </p:sp>
      <p:sp>
        <p:nvSpPr>
          <p:cNvPr id="4" name="Прямоугольник 3">
            <a:extLst>
              <a:ext uri="{FF2B5EF4-FFF2-40B4-BE49-F238E27FC236}">
                <a16:creationId xmlns:a16="http://schemas.microsoft.com/office/drawing/2014/main" id="{BFEB8CBF-33BA-51FF-E112-02703C00591C}"/>
              </a:ext>
            </a:extLst>
          </p:cNvPr>
          <p:cNvSpPr/>
          <p:nvPr/>
        </p:nvSpPr>
        <p:spPr>
          <a:xfrm>
            <a:off x="5292080" y="3645024"/>
            <a:ext cx="2304256" cy="7920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sp>
        <p:nvSpPr>
          <p:cNvPr id="5" name="Ромб 4">
            <a:extLst>
              <a:ext uri="{FF2B5EF4-FFF2-40B4-BE49-F238E27FC236}">
                <a16:creationId xmlns:a16="http://schemas.microsoft.com/office/drawing/2014/main" id="{C738F240-40DC-CD42-EAB7-0BBDBE5C8009}"/>
              </a:ext>
            </a:extLst>
          </p:cNvPr>
          <p:cNvSpPr/>
          <p:nvPr/>
        </p:nvSpPr>
        <p:spPr>
          <a:xfrm>
            <a:off x="5292080" y="4982960"/>
            <a:ext cx="2304256" cy="1080120"/>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Условия</a:t>
            </a:r>
          </a:p>
        </p:txBody>
      </p:sp>
      <p:cxnSp>
        <p:nvCxnSpPr>
          <p:cNvPr id="7" name="Прямая со стрелкой 6">
            <a:extLst>
              <a:ext uri="{FF2B5EF4-FFF2-40B4-BE49-F238E27FC236}">
                <a16:creationId xmlns:a16="http://schemas.microsoft.com/office/drawing/2014/main" id="{B9EDF76F-E400-116B-86B6-524FD4D2C8D6}"/>
              </a:ext>
            </a:extLst>
          </p:cNvPr>
          <p:cNvCxnSpPr>
            <a:stCxn id="4" idx="2"/>
            <a:endCxn id="5" idx="0"/>
          </p:cNvCxnSpPr>
          <p:nvPr/>
        </p:nvCxnSpPr>
        <p:spPr>
          <a:xfrm>
            <a:off x="6444208" y="4437112"/>
            <a:ext cx="0" cy="54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Соединитель: уступ 8">
            <a:extLst>
              <a:ext uri="{FF2B5EF4-FFF2-40B4-BE49-F238E27FC236}">
                <a16:creationId xmlns:a16="http://schemas.microsoft.com/office/drawing/2014/main" id="{6ABA6A33-31C6-8227-DA7A-FFEEA78CADC6}"/>
              </a:ext>
            </a:extLst>
          </p:cNvPr>
          <p:cNvCxnSpPr>
            <a:cxnSpLocks/>
            <a:stCxn id="5" idx="3"/>
            <a:endCxn id="4" idx="3"/>
          </p:cNvCxnSpPr>
          <p:nvPr/>
        </p:nvCxnSpPr>
        <p:spPr>
          <a:xfrm flipV="1">
            <a:off x="7596336" y="4041068"/>
            <a:ext cx="12700" cy="1481952"/>
          </a:xfrm>
          <a:prstGeom prst="bentConnector3">
            <a:avLst>
              <a:gd name="adj1" fmla="val 60612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74AEBFF0-493D-83D3-5774-94715893E976}"/>
              </a:ext>
            </a:extLst>
          </p:cNvPr>
          <p:cNvCxnSpPr>
            <a:stCxn id="5" idx="2"/>
          </p:cNvCxnSpPr>
          <p:nvPr/>
        </p:nvCxnSpPr>
        <p:spPr>
          <a:xfrm>
            <a:off x="6444208" y="6063080"/>
            <a:ext cx="0" cy="31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309F81-9431-2130-EAAD-5D003419042F}"/>
              </a:ext>
            </a:extLst>
          </p:cNvPr>
          <p:cNvSpPr txBox="1"/>
          <p:nvPr/>
        </p:nvSpPr>
        <p:spPr>
          <a:xfrm>
            <a:off x="7812360" y="4710036"/>
            <a:ext cx="470000" cy="369332"/>
          </a:xfrm>
          <a:prstGeom prst="rect">
            <a:avLst/>
          </a:prstGeom>
          <a:noFill/>
        </p:spPr>
        <p:txBody>
          <a:bodyPr wrap="none" rtlCol="0">
            <a:spAutoFit/>
          </a:bodyPr>
          <a:lstStyle/>
          <a:p>
            <a:r>
              <a:rPr lang="ru-RU" dirty="0"/>
              <a:t>Да</a:t>
            </a:r>
          </a:p>
        </p:txBody>
      </p:sp>
      <p:sp>
        <p:nvSpPr>
          <p:cNvPr id="15" name="TextBox 14">
            <a:extLst>
              <a:ext uri="{FF2B5EF4-FFF2-40B4-BE49-F238E27FC236}">
                <a16:creationId xmlns:a16="http://schemas.microsoft.com/office/drawing/2014/main" id="{753B107E-5C31-18F7-6192-E4798B3DB2E9}"/>
              </a:ext>
            </a:extLst>
          </p:cNvPr>
          <p:cNvSpPr txBox="1"/>
          <p:nvPr/>
        </p:nvSpPr>
        <p:spPr>
          <a:xfrm>
            <a:off x="6736103" y="6063080"/>
            <a:ext cx="577722" cy="369332"/>
          </a:xfrm>
          <a:prstGeom prst="rect">
            <a:avLst/>
          </a:prstGeom>
          <a:noFill/>
        </p:spPr>
        <p:txBody>
          <a:bodyPr wrap="none" rtlCol="0">
            <a:spAutoFit/>
          </a:bodyPr>
          <a:lstStyle/>
          <a:p>
            <a:r>
              <a:rPr lang="ru-RU" dirty="0"/>
              <a:t>Нет</a:t>
            </a:r>
          </a:p>
        </p:txBody>
      </p:sp>
      <p:cxnSp>
        <p:nvCxnSpPr>
          <p:cNvPr id="17" name="Прямая со стрелкой 16">
            <a:extLst>
              <a:ext uri="{FF2B5EF4-FFF2-40B4-BE49-F238E27FC236}">
                <a16:creationId xmlns:a16="http://schemas.microsoft.com/office/drawing/2014/main" id="{081DEF2A-B057-6D1E-34BD-58909602AC6C}"/>
              </a:ext>
            </a:extLst>
          </p:cNvPr>
          <p:cNvCxnSpPr/>
          <p:nvPr/>
        </p:nvCxnSpPr>
        <p:spPr>
          <a:xfrm>
            <a:off x="6444208" y="3140968"/>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2306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1D1B9D-65C6-AFC6-7E1D-D502AB21F7FC}"/>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994F8AAA-FB6C-B899-B814-0A38ADBAB6C0}"/>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6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i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i--;</a:t>
            </a:r>
          </a:p>
          <a:p>
            <a:pPr lvl="1"/>
            <a:r>
              <a:rPr lang="de-CH" dirty="0">
                <a:solidFill>
                  <a:srgbClr val="000000"/>
                </a:solidFill>
                <a:latin typeface="Consolas" panose="020B0609020204030204" pitchFamily="49" charset="0"/>
              </a:rPr>
              <a:t>    }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(i &gt; 0);</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1134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74CF8F-FDC8-83FF-A079-C033D2438078}"/>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18A49D18-6002-77DB-D360-CB6D23D8375B}"/>
              </a:ext>
            </a:extLst>
          </p:cNvPr>
          <p:cNvSpPr>
            <a:spLocks noGrp="1"/>
          </p:cNvSpPr>
          <p:nvPr>
            <p:ph idx="1"/>
          </p:nvPr>
        </p:nvSpPr>
        <p:spPr/>
        <p:txBody>
          <a:bodyPr/>
          <a:lstStyle/>
          <a:p>
            <a:pPr algn="l" fontAlgn="base">
              <a:lnSpc>
                <a:spcPts val="1575"/>
              </a:lnSpc>
              <a:buNone/>
            </a:pPr>
            <a:r>
              <a:rPr lang="de-CH" sz="2000" b="0" i="0" dirty="0">
                <a:solidFill>
                  <a:srgbClr val="808080"/>
                </a:solidFill>
                <a:effectLst/>
                <a:latin typeface="SFMono-Regular"/>
              </a:rPr>
              <a:t>#include &lt;</a:t>
            </a:r>
            <a:r>
              <a:rPr lang="de-CH" sz="2000" b="0" i="0" dirty="0" err="1">
                <a:solidFill>
                  <a:srgbClr val="808080"/>
                </a:solidFill>
                <a:effectLst/>
                <a:latin typeface="SFMono-Regular"/>
              </a:rPr>
              <a:t>iostream</a:t>
            </a:r>
            <a:r>
              <a:rPr lang="de-CH" sz="2000" b="0" i="0" dirty="0">
                <a:solidFill>
                  <a:srgbClr val="808080"/>
                </a:solidFill>
                <a:effectLst/>
                <a:latin typeface="SFMono-Regular"/>
              </a:rPr>
              <a:t>&gt;               // </a:t>
            </a:r>
            <a:r>
              <a:rPr lang="ru-RU" sz="2000" b="0" i="0" dirty="0">
                <a:solidFill>
                  <a:srgbClr val="808080"/>
                </a:solidFill>
                <a:effectLst/>
                <a:latin typeface="SFMono-Regular"/>
              </a:rPr>
              <a:t>подключаем заголовочный файл </a:t>
            </a:r>
            <a:r>
              <a:rPr lang="de-CH" sz="2000" b="0" i="0" dirty="0" err="1">
                <a:solidFill>
                  <a:srgbClr val="808080"/>
                </a:solidFill>
                <a:effectLst/>
                <a:latin typeface="SFMono-Regular"/>
              </a:rPr>
              <a:t>iostream</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p>
          <a:p>
            <a:pPr algn="l" fontAlgn="base">
              <a:lnSpc>
                <a:spcPts val="1575"/>
              </a:lnSpc>
              <a:buNone/>
            </a:pPr>
            <a:r>
              <a:rPr lang="de-CH" sz="2000" b="1" i="0" dirty="0">
                <a:solidFill>
                  <a:srgbClr val="808080"/>
                </a:solidFill>
                <a:effectLst/>
                <a:latin typeface="SFMono-Regular"/>
              </a:rPr>
              <a:t>int</a:t>
            </a:r>
            <a:r>
              <a:rPr lang="de-CH" sz="2000" b="0" i="0" dirty="0">
                <a:solidFill>
                  <a:srgbClr val="000000"/>
                </a:solidFill>
                <a:effectLst/>
                <a:latin typeface="SFMono-Regular"/>
              </a:rPr>
              <a:t> </a:t>
            </a:r>
            <a:r>
              <a:rPr lang="de-CH" sz="2000" b="0" i="0" dirty="0" err="1">
                <a:solidFill>
                  <a:srgbClr val="000000"/>
                </a:solidFill>
                <a:effectLst/>
                <a:latin typeface="SFMono-Regular"/>
              </a:rPr>
              <a:t>main</a:t>
            </a: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определяем функцию </a:t>
            </a:r>
            <a:r>
              <a:rPr lang="de-CH" sz="2000" b="0" i="0" dirty="0" err="1">
                <a:solidFill>
                  <a:srgbClr val="008200"/>
                </a:solidFill>
                <a:effectLst/>
                <a:latin typeface="SFMono-Regular"/>
              </a:rPr>
              <a:t>main</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начало функции</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de-CH" sz="2000" b="0" i="0" dirty="0" err="1">
                <a:solidFill>
                  <a:srgbClr val="000000"/>
                </a:solidFill>
                <a:effectLst/>
                <a:latin typeface="SFMono-Regular"/>
              </a:rPr>
              <a:t>std</a:t>
            </a:r>
            <a:r>
              <a:rPr lang="de-CH" sz="2000" b="0" i="0" dirty="0">
                <a:solidFill>
                  <a:srgbClr val="000000"/>
                </a:solidFill>
                <a:effectLst/>
                <a:latin typeface="SFMono-Regular"/>
              </a:rPr>
              <a:t>::</a:t>
            </a:r>
            <a:r>
              <a:rPr lang="de-CH" sz="2000" b="0" i="0" dirty="0" err="1">
                <a:solidFill>
                  <a:srgbClr val="000000"/>
                </a:solidFill>
                <a:effectLst/>
                <a:latin typeface="SFMono-Regular"/>
              </a:rPr>
              <a:t>cout</a:t>
            </a:r>
            <a:r>
              <a:rPr lang="de-CH" sz="2000" b="0" i="0" dirty="0">
                <a:solidFill>
                  <a:srgbClr val="000000"/>
                </a:solidFill>
                <a:effectLst/>
                <a:latin typeface="SFMono-Regular"/>
              </a:rPr>
              <a:t> &lt;&lt; </a:t>
            </a:r>
            <a:r>
              <a:rPr lang="de-CH" sz="2000" b="0" i="0" dirty="0">
                <a:solidFill>
                  <a:srgbClr val="DB003E"/>
                </a:solidFill>
                <a:effectLst/>
                <a:latin typeface="SFMono-Regular"/>
              </a:rPr>
              <a:t>"Hello World!"</a:t>
            </a: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выводим строку на консоль</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de-CH" sz="2000" b="1" i="0" dirty="0" err="1">
                <a:solidFill>
                  <a:srgbClr val="006699"/>
                </a:solidFill>
                <a:effectLst/>
                <a:latin typeface="SFMono-Regular"/>
              </a:rPr>
              <a:t>return</a:t>
            </a:r>
            <a:r>
              <a:rPr lang="de-CH" sz="2000" b="0" i="0" dirty="0">
                <a:solidFill>
                  <a:srgbClr val="000000"/>
                </a:solidFill>
                <a:effectLst/>
                <a:latin typeface="SFMono-Regular"/>
              </a:rPr>
              <a:t> 0;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выходим из функции</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ru-RU" sz="2000" b="0" i="0" dirty="0">
                <a:solidFill>
                  <a:srgbClr val="008200"/>
                </a:solidFill>
                <a:effectLst/>
                <a:latin typeface="SFMono-Regular"/>
              </a:rPr>
              <a:t>// конец функции</a:t>
            </a:r>
          </a:p>
          <a:p>
            <a:pPr algn="l" fontAlgn="base">
              <a:lnSpc>
                <a:spcPts val="1575"/>
              </a:lnSpc>
              <a:buNone/>
            </a:pPr>
            <a:endParaRPr lang="ru-RU" sz="2000" dirty="0">
              <a:solidFill>
                <a:srgbClr val="008200"/>
              </a:solidFill>
              <a:latin typeface="SFMono-Regular"/>
            </a:endParaRPr>
          </a:p>
          <a:p>
            <a:pPr algn="l" fontAlgn="base">
              <a:lnSpc>
                <a:spcPts val="1575"/>
              </a:lnSpc>
              <a:buNone/>
            </a:pPr>
            <a:endParaRPr lang="ru-RU" sz="2000" b="0" i="0" dirty="0">
              <a:solidFill>
                <a:srgbClr val="008200"/>
              </a:solidFill>
              <a:effectLst/>
              <a:latin typeface="SFMono-Regular"/>
            </a:endParaRPr>
          </a:p>
          <a:p>
            <a:pPr algn="l" fontAlgn="base">
              <a:lnSpc>
                <a:spcPts val="1575"/>
              </a:lnSpc>
              <a:buNone/>
            </a:pPr>
            <a:endParaRPr lang="ru-RU" sz="2000" b="0" i="0" dirty="0">
              <a:solidFill>
                <a:srgbClr val="000000"/>
              </a:solidFill>
              <a:effectLst/>
              <a:latin typeface="SFMono-Regular"/>
            </a:endParaRPr>
          </a:p>
          <a:p>
            <a:pPr marL="0" indent="0">
              <a:buNone/>
            </a:pPr>
            <a:r>
              <a:rPr lang="ru-RU" sz="2000" dirty="0"/>
              <a:t>Определение </a:t>
            </a:r>
            <a:r>
              <a:rPr lang="ru-RU" sz="2000" dirty="0" err="1"/>
              <a:t>функии</a:t>
            </a:r>
            <a:r>
              <a:rPr lang="ru-RU" sz="2000" dirty="0"/>
              <a:t> </a:t>
            </a:r>
            <a:r>
              <a:rPr lang="ru-RU" sz="2000" dirty="0" err="1"/>
              <a:t>main</a:t>
            </a:r>
            <a:r>
              <a:rPr lang="ru-RU" sz="2000" dirty="0"/>
              <a:t> начинается с возвращаемого типа. Функция </a:t>
            </a:r>
            <a:r>
              <a:rPr lang="ru-RU" sz="2000" dirty="0" err="1"/>
              <a:t>main</a:t>
            </a:r>
            <a:r>
              <a:rPr lang="ru-RU" sz="2000" dirty="0"/>
              <a:t> в любом случае должна возвращать число. Поэтому ее определение начинается с ключевого слова </a:t>
            </a:r>
            <a:r>
              <a:rPr lang="ru-RU" sz="2000" b="1" dirty="0" err="1"/>
              <a:t>int</a:t>
            </a:r>
            <a:r>
              <a:rPr lang="ru-RU" sz="2000" dirty="0"/>
              <a:t>.</a:t>
            </a:r>
          </a:p>
        </p:txBody>
      </p:sp>
    </p:spTree>
    <p:extLst>
      <p:ext uri="{BB962C8B-B14F-4D97-AF65-F5344CB8AC3E}">
        <p14:creationId xmlns:p14="http://schemas.microsoft.com/office/powerpoint/2010/main" val="26632658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73FED9-08D3-7ED0-C0BE-7841BDAF90D8}"/>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F0607FA0-E8D9-1EAF-4B24-34F49B1945EC}"/>
              </a:ext>
            </a:extLst>
          </p:cNvPr>
          <p:cNvSpPr>
            <a:spLocks noGrp="1"/>
          </p:cNvSpPr>
          <p:nvPr>
            <p:ph idx="1"/>
          </p:nvPr>
        </p:nvSpPr>
        <p:spPr/>
        <p:txBody>
          <a:bodyPr/>
          <a:lstStyle/>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char</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reply</a:t>
            </a:r>
            <a:r>
              <a:rPr lang="de-CH" sz="1400" dirty="0">
                <a:solidFill>
                  <a:srgbClr val="000000"/>
                </a:solidFill>
                <a:latin typeface="Consolas" panose="020B0609020204030204" pitchFamily="49" charset="0"/>
              </a:rPr>
              <a:t>{};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ответ пользователя</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count</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количество введенных чисел</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double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для ввода числа</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double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total</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общая сумма чисел</a:t>
            </a:r>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do</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 number: "</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std</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cin</a:t>
            </a:r>
            <a:r>
              <a:rPr lang="ru-RU" sz="1400" dirty="0">
                <a:solidFill>
                  <a:srgbClr val="000000"/>
                </a:solidFill>
                <a:latin typeface="Consolas" panose="020B0609020204030204" pitchFamily="49" charset="0"/>
              </a:rPr>
              <a:t> </a:t>
            </a:r>
            <a:r>
              <a:rPr lang="ru-RU" sz="1400" dirty="0">
                <a:solidFill>
                  <a:srgbClr val="008080"/>
                </a:solidFill>
                <a:latin typeface="Consolas" panose="020B0609020204030204" pitchFamily="49" charset="0"/>
              </a:rPr>
              <a:t>&gt;&gt;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Вводим число</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total</a:t>
            </a:r>
            <a:r>
              <a:rPr lang="ru-RU" sz="1400" dirty="0">
                <a:solidFill>
                  <a:srgbClr val="000000"/>
                </a:solidFill>
                <a:latin typeface="Consolas" panose="020B0609020204030204" pitchFamily="49" charset="0"/>
              </a:rPr>
              <a:t> +=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прибавляем к совокупному числу</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count</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увеличиваем количество введенных чисел на 1</a:t>
            </a:r>
            <a:endParaRPr lang="ru-RU"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"Finish? (y/n): "</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std</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cin</a:t>
            </a:r>
            <a:r>
              <a:rPr lang="ru-RU" sz="1400" dirty="0">
                <a:solidFill>
                  <a:srgbClr val="000000"/>
                </a:solidFill>
                <a:latin typeface="Consolas" panose="020B0609020204030204" pitchFamily="49" charset="0"/>
              </a:rPr>
              <a:t> </a:t>
            </a:r>
            <a:r>
              <a:rPr lang="ru-RU" sz="1400" dirty="0">
                <a:solidFill>
                  <a:srgbClr val="008080"/>
                </a:solidFill>
                <a:latin typeface="Consolas" panose="020B0609020204030204" pitchFamily="49" charset="0"/>
              </a:rPr>
              <a:t>&gt;&gt;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считываем ответ пользователя</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while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 </a:t>
            </a:r>
            <a:r>
              <a:rPr lang="ru-RU" sz="1400" dirty="0">
                <a:solidFill>
                  <a:srgbClr val="A31515"/>
                </a:solidFill>
                <a:latin typeface="Consolas" panose="020B0609020204030204" pitchFamily="49" charset="0"/>
              </a:rPr>
              <a:t>'y'</a:t>
            </a:r>
            <a:r>
              <a:rPr lang="ru-RU" sz="1400" dirty="0">
                <a:solidFill>
                  <a:srgbClr val="000000"/>
                </a:solidFill>
                <a:latin typeface="Consolas" panose="020B0609020204030204" pitchFamily="49" charset="0"/>
              </a:rPr>
              <a:t> &amp;&amp;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 </a:t>
            </a:r>
            <a:r>
              <a:rPr lang="ru-RU" sz="1400" dirty="0">
                <a:solidFill>
                  <a:srgbClr val="A31515"/>
                </a:solidFill>
                <a:latin typeface="Consolas" panose="020B0609020204030204" pitchFamily="49" charset="0"/>
              </a:rPr>
              <a:t>'Y'</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пока пользователь не введет символ y и Y</a:t>
            </a:r>
            <a:endParaRPr lang="ru-RU" sz="1400" dirty="0">
              <a:solidFill>
                <a:srgbClr val="000000"/>
              </a:solidFill>
              <a:latin typeface="Consolas" panose="020B0609020204030204" pitchFamily="49" charset="0"/>
            </a:endParaRPr>
          </a:p>
          <a:p>
            <a:pPr lvl="1"/>
            <a:endParaRPr lang="ru-RU"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"The average value is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total / count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177885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E2788A-196B-BF6B-40C0-3B179D172076}"/>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01679689-8984-BA3C-E9EA-143C67D8C8CA}"/>
              </a:ext>
            </a:extLst>
          </p:cNvPr>
          <p:cNvSpPr>
            <a:spLocks noGrp="1"/>
          </p:cNvSpPr>
          <p:nvPr>
            <p:ph idx="1"/>
          </p:nvPr>
        </p:nvSpPr>
        <p:spPr/>
        <p:txBody>
          <a:bodyPr/>
          <a:lstStyle/>
          <a:p>
            <a:r>
              <a:rPr lang="ru-RU" b="1" dirty="0"/>
              <a:t>Вложенные циклы</a:t>
            </a:r>
          </a:p>
          <a:p>
            <a:pPr lvl="1"/>
            <a:r>
              <a:rPr lang="ru-RU" dirty="0"/>
              <a:t>Можно определять вложенные циклы. Например, выведем таблицу умножения с помощью вложенного цикла </a:t>
            </a:r>
            <a:r>
              <a:rPr lang="ru-RU" dirty="0" err="1"/>
              <a:t>for</a:t>
            </a:r>
            <a:r>
              <a:rPr lang="ru-RU" dirty="0"/>
              <a:t>:</a:t>
            </a:r>
          </a:p>
          <a:p>
            <a:pPr lvl="1"/>
            <a:endParaRPr lang="ru-RU"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1 }; i &lt; 10; i++)</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for</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j{ 1 }; j &lt; 10; </a:t>
            </a:r>
            <a:r>
              <a:rPr lang="de-CH" sz="1200" dirty="0" err="1">
                <a:solidFill>
                  <a:srgbClr val="000000"/>
                </a:solidFill>
                <a:latin typeface="Consolas" panose="020B0609020204030204" pitchFamily="49" charset="0"/>
              </a:rPr>
              <a:t>j++</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fr-FR" sz="1200" dirty="0">
                <a:solidFill>
                  <a:srgbClr val="000000"/>
                </a:solidFill>
                <a:latin typeface="Consolas" panose="020B0609020204030204" pitchFamily="49" charset="0"/>
              </a:rPr>
              <a:t>            std::cout </a:t>
            </a:r>
            <a:r>
              <a:rPr lang="fr-FR" sz="1200" dirty="0">
                <a:solidFill>
                  <a:srgbClr val="008080"/>
                </a:solidFill>
                <a:latin typeface="Consolas" panose="020B0609020204030204" pitchFamily="49" charset="0"/>
              </a:rPr>
              <a:t>&lt;&lt;</a:t>
            </a:r>
            <a:r>
              <a:rPr lang="fr-FR" sz="1200" dirty="0">
                <a:solidFill>
                  <a:srgbClr val="000000"/>
                </a:solidFill>
                <a:latin typeface="Consolas" panose="020B0609020204030204" pitchFamily="49" charset="0"/>
              </a:rPr>
              <a:t> i * j </a:t>
            </a:r>
            <a:r>
              <a:rPr lang="fr-FR" sz="1200" dirty="0">
                <a:solidFill>
                  <a:srgbClr val="008080"/>
                </a:solidFill>
                <a:latin typeface="Consolas" panose="020B0609020204030204" pitchFamily="49" charset="0"/>
              </a:rPr>
              <a:t>&lt;&lt;</a:t>
            </a:r>
            <a:r>
              <a:rPr lang="fr-FR" sz="1200" dirty="0">
                <a:solidFill>
                  <a:srgbClr val="000000"/>
                </a:solidFill>
                <a:latin typeface="Consolas" panose="020B0609020204030204" pitchFamily="49" charset="0"/>
              </a:rPr>
              <a:t> </a:t>
            </a:r>
            <a:r>
              <a:rPr lang="fr-FR" sz="1200" dirty="0">
                <a:solidFill>
                  <a:srgbClr val="A31515"/>
                </a:solidFill>
                <a:latin typeface="Consolas" panose="020B0609020204030204" pitchFamily="49" charset="0"/>
              </a:rPr>
              <a:t>"\t"</a:t>
            </a:r>
            <a:r>
              <a:rPr lang="fr-FR"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959577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A75A5F-C5A4-EF6A-D007-94BB25A63ED6}"/>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85AC65F0-6875-92FC-FA71-58124038B345}"/>
              </a:ext>
            </a:extLst>
          </p:cNvPr>
          <p:cNvSpPr>
            <a:spLocks noGrp="1"/>
          </p:cNvSpPr>
          <p:nvPr>
            <p:ph idx="1"/>
          </p:nvPr>
        </p:nvSpPr>
        <p:spPr/>
        <p:txBody>
          <a:bodyPr/>
          <a:lstStyle/>
          <a:p>
            <a:r>
              <a:rPr lang="ru-RU" b="1" dirty="0"/>
              <a:t>Операторы </a:t>
            </a:r>
            <a:r>
              <a:rPr lang="de-CH" b="1" dirty="0" err="1"/>
              <a:t>continue</a:t>
            </a:r>
            <a:r>
              <a:rPr lang="de-CH" b="1" dirty="0"/>
              <a:t> </a:t>
            </a:r>
            <a:r>
              <a:rPr lang="ru-RU" b="1" dirty="0"/>
              <a:t>и </a:t>
            </a:r>
            <a:r>
              <a:rPr lang="de-CH" b="1" dirty="0"/>
              <a:t>break</a:t>
            </a:r>
          </a:p>
          <a:p>
            <a:r>
              <a:rPr lang="ru-RU" dirty="0"/>
              <a:t>Оператор </a:t>
            </a:r>
            <a:r>
              <a:rPr lang="en-US" dirty="0"/>
              <a:t>break </a:t>
            </a:r>
            <a:r>
              <a:rPr lang="ru-RU" dirty="0"/>
              <a:t>служит для выхода из цикла до его завершения</a:t>
            </a:r>
            <a:r>
              <a:rPr lang="en-US" dirty="0"/>
              <a:t>;</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i;</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&gt; 20)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341338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A9FE6A-0B6D-46E3-C9C5-503D11C7B83B}"/>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675834FE-6226-0DC3-0BAA-FA57FCA5030E}"/>
              </a:ext>
            </a:extLst>
          </p:cNvPr>
          <p:cNvSpPr>
            <a:spLocks noGrp="1"/>
          </p:cNvSpPr>
          <p:nvPr>
            <p:ph idx="1"/>
          </p:nvPr>
        </p:nvSpPr>
        <p:spPr/>
        <p:txBody>
          <a:bodyPr/>
          <a:lstStyle/>
          <a:p>
            <a:r>
              <a:rPr lang="ru-RU" dirty="0"/>
              <a:t>Оператор </a:t>
            </a:r>
            <a:r>
              <a:rPr lang="en-US" b="1" dirty="0"/>
              <a:t>continue </a:t>
            </a:r>
            <a:r>
              <a:rPr lang="en-US" dirty="0"/>
              <a:t>– </a:t>
            </a:r>
            <a:r>
              <a:rPr lang="ru-RU" dirty="0"/>
              <a:t>служит для перехода к следующей итерации</a:t>
            </a:r>
          </a:p>
          <a:p>
            <a:endParaRPr lang="ru-RU"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2 == 0) </a:t>
            </a:r>
            <a:r>
              <a:rPr lang="en-US" dirty="0">
                <a:solidFill>
                  <a:srgbClr val="0000FF"/>
                </a:solidFill>
                <a:latin typeface="Consolas" panose="020B0609020204030204" pitchFamily="49" charset="0"/>
              </a:rPr>
              <a:t>continue</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result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b="1" dirty="0"/>
          </a:p>
        </p:txBody>
      </p:sp>
    </p:spTree>
    <p:extLst>
      <p:ext uri="{BB962C8B-B14F-4D97-AF65-F5344CB8AC3E}">
        <p14:creationId xmlns:p14="http://schemas.microsoft.com/office/powerpoint/2010/main" val="33021961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88D9B5-AED6-CD8D-1F51-23D825BC04DC}"/>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512DCCFE-D9FA-F5B6-98AC-E76D00D1745B}"/>
              </a:ext>
            </a:extLst>
          </p:cNvPr>
          <p:cNvSpPr>
            <a:spLocks noGrp="1"/>
          </p:cNvSpPr>
          <p:nvPr>
            <p:ph idx="1"/>
          </p:nvPr>
        </p:nvSpPr>
        <p:spPr/>
        <p:txBody>
          <a:bodyPr/>
          <a:lstStyle/>
          <a:p>
            <a:r>
              <a:rPr lang="ru-RU" b="1" dirty="0" err="1"/>
              <a:t>Бесоконечные</a:t>
            </a:r>
            <a:r>
              <a:rPr lang="ru-RU" b="1" dirty="0"/>
              <a:t> циклы</a:t>
            </a:r>
          </a:p>
          <a:p>
            <a:endParaRPr lang="ru-RU" dirty="0"/>
          </a:p>
          <a:p>
            <a:pPr lvl="1">
              <a:lnSpc>
                <a:spcPts val="1575"/>
              </a:lnSpc>
            </a:pPr>
            <a:r>
              <a:rPr lang="ru-RU" b="0" i="0" dirty="0">
                <a:solidFill>
                  <a:srgbClr val="008200"/>
                </a:solidFill>
                <a:effectLst/>
                <a:latin typeface="SFMono-Regular"/>
              </a:rPr>
              <a:t>// бесконечный цикл </a:t>
            </a:r>
            <a:r>
              <a:rPr lang="de-CH" b="0" i="0" dirty="0" err="1">
                <a:solidFill>
                  <a:srgbClr val="008200"/>
                </a:solidFill>
                <a:effectLst/>
                <a:latin typeface="SFMono-Regular"/>
              </a:rPr>
              <a:t>for</a:t>
            </a:r>
            <a:r>
              <a:rPr lang="de-CH" b="0" i="0" dirty="0">
                <a:solidFill>
                  <a:srgbClr val="008200"/>
                </a:solidFill>
                <a:effectLst/>
                <a:latin typeface="SFMono-Regular"/>
              </a:rPr>
              <a:t> - </a:t>
            </a:r>
            <a:r>
              <a:rPr lang="ru-RU" b="0" i="0" dirty="0">
                <a:solidFill>
                  <a:srgbClr val="008200"/>
                </a:solidFill>
                <a:effectLst/>
                <a:latin typeface="SFMono-Regular"/>
              </a:rPr>
              <a:t>условие завершения отсутствует</a:t>
            </a:r>
            <a:endParaRPr lang="ru-RU" b="0" i="0" dirty="0">
              <a:solidFill>
                <a:srgbClr val="000000"/>
              </a:solidFill>
              <a:effectLst/>
              <a:latin typeface="SFMono-Regular"/>
            </a:endParaRPr>
          </a:p>
          <a:p>
            <a:pPr lvl="1">
              <a:lnSpc>
                <a:spcPts val="1575"/>
              </a:lnSpc>
            </a:pPr>
            <a:r>
              <a:rPr lang="de-CH" b="1" i="0" dirty="0" err="1">
                <a:solidFill>
                  <a:srgbClr val="006699"/>
                </a:solidFill>
                <a:effectLst/>
                <a:latin typeface="SFMono-Regular"/>
              </a:rPr>
              <a:t>for</a:t>
            </a:r>
            <a:r>
              <a:rPr lang="de-CH" b="0" i="0" dirty="0">
                <a:solidFill>
                  <a:srgbClr val="000000"/>
                </a:solidFill>
                <a:effectLst/>
                <a:latin typeface="SFMono-Regular"/>
              </a:rPr>
              <a:t> (;;)</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8200"/>
                </a:solidFill>
                <a:effectLst/>
                <a:latin typeface="SFMono-Regular"/>
              </a:rPr>
              <a:t>// </a:t>
            </a:r>
            <a:r>
              <a:rPr lang="ru-RU" b="0" i="0" dirty="0">
                <a:solidFill>
                  <a:srgbClr val="008200"/>
                </a:solidFill>
                <a:effectLst/>
                <a:latin typeface="SFMono-Regular"/>
              </a:rPr>
              <a:t>бесконечный цикл </a:t>
            </a:r>
            <a:r>
              <a:rPr lang="de-CH" b="0" i="0" dirty="0" err="1">
                <a:solidFill>
                  <a:srgbClr val="008200"/>
                </a:solidFill>
                <a:effectLst/>
                <a:latin typeface="SFMono-Regular"/>
              </a:rPr>
              <a:t>while</a:t>
            </a:r>
            <a:r>
              <a:rPr lang="de-CH" b="0" i="0" dirty="0">
                <a:solidFill>
                  <a:srgbClr val="008200"/>
                </a:solidFill>
                <a:effectLst/>
                <a:latin typeface="SFMono-Regular"/>
              </a:rPr>
              <a:t> - </a:t>
            </a:r>
            <a:r>
              <a:rPr lang="ru-RU" b="0" i="0" dirty="0">
                <a:solidFill>
                  <a:srgbClr val="008200"/>
                </a:solidFill>
                <a:effectLst/>
                <a:latin typeface="SFMono-Regular"/>
              </a:rPr>
              <a:t>условие всегда равно </a:t>
            </a:r>
            <a:r>
              <a:rPr lang="de-CH" b="0" i="0" dirty="0" err="1">
                <a:solidFill>
                  <a:srgbClr val="008200"/>
                </a:solidFill>
                <a:effectLst/>
                <a:latin typeface="SFMono-Regular"/>
              </a:rPr>
              <a:t>true</a:t>
            </a:r>
            <a:endParaRPr lang="de-CH" b="0" i="0" dirty="0">
              <a:solidFill>
                <a:srgbClr val="000000"/>
              </a:solidFill>
              <a:effectLst/>
              <a:latin typeface="SFMono-Regular"/>
            </a:endParaRPr>
          </a:p>
          <a:p>
            <a:pPr lvl="1">
              <a:lnSpc>
                <a:spcPts val="1575"/>
              </a:lnSpc>
            </a:pPr>
            <a:r>
              <a:rPr lang="de-CH" b="1" i="0" dirty="0" err="1">
                <a:solidFill>
                  <a:srgbClr val="006699"/>
                </a:solidFill>
                <a:effectLst/>
                <a:latin typeface="SFMono-Regular"/>
              </a:rPr>
              <a:t>while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8200"/>
                </a:solidFill>
                <a:effectLst/>
                <a:latin typeface="SFMono-Regular"/>
              </a:rPr>
              <a:t>// </a:t>
            </a:r>
            <a:r>
              <a:rPr lang="ru-RU" b="0" i="0" dirty="0">
                <a:solidFill>
                  <a:srgbClr val="008200"/>
                </a:solidFill>
                <a:effectLst/>
                <a:latin typeface="SFMono-Regular"/>
              </a:rPr>
              <a:t>бесконечный цикл </a:t>
            </a:r>
            <a:r>
              <a:rPr lang="de-CH" b="0" i="0" dirty="0">
                <a:solidFill>
                  <a:srgbClr val="008200"/>
                </a:solidFill>
                <a:effectLst/>
                <a:latin typeface="SFMono-Regular"/>
              </a:rPr>
              <a:t>do-</a:t>
            </a:r>
            <a:r>
              <a:rPr lang="de-CH" b="0" i="0" dirty="0" err="1">
                <a:solidFill>
                  <a:srgbClr val="008200"/>
                </a:solidFill>
                <a:effectLst/>
                <a:latin typeface="SFMono-Regular"/>
              </a:rPr>
              <a:t>while</a:t>
            </a:r>
            <a:r>
              <a:rPr lang="de-CH" b="0" i="0" dirty="0">
                <a:solidFill>
                  <a:srgbClr val="008200"/>
                </a:solidFill>
                <a:effectLst/>
                <a:latin typeface="SFMono-Regular"/>
              </a:rPr>
              <a:t> - </a:t>
            </a:r>
            <a:r>
              <a:rPr lang="ru-RU" b="0" i="0" dirty="0">
                <a:solidFill>
                  <a:srgbClr val="008200"/>
                </a:solidFill>
                <a:effectLst/>
                <a:latin typeface="SFMono-Regular"/>
              </a:rPr>
              <a:t>условие всегда равно </a:t>
            </a:r>
            <a:r>
              <a:rPr lang="de-CH" b="0" i="0" dirty="0" err="1">
                <a:solidFill>
                  <a:srgbClr val="008200"/>
                </a:solidFill>
                <a:effectLst/>
                <a:latin typeface="SFMono-Regular"/>
              </a:rPr>
              <a:t>true</a:t>
            </a:r>
            <a:endParaRPr lang="de-CH" b="0" i="0" dirty="0">
              <a:solidFill>
                <a:srgbClr val="000000"/>
              </a:solidFill>
              <a:effectLst/>
              <a:latin typeface="SFMono-Regular"/>
            </a:endParaRPr>
          </a:p>
          <a:p>
            <a:pPr lvl="1">
              <a:lnSpc>
                <a:spcPts val="1575"/>
              </a:lnSpc>
            </a:pPr>
            <a:r>
              <a:rPr lang="de-CH" b="1" i="0" dirty="0">
                <a:solidFill>
                  <a:srgbClr val="006699"/>
                </a:solidFill>
                <a:effectLst/>
                <a:latin typeface="SFMono-Regular"/>
              </a:rPr>
              <a:t>do</a:t>
            </a:r>
            <a:endParaRPr lang="de-CH" b="0" i="0" dirty="0">
              <a:solidFill>
                <a:srgbClr val="000000"/>
              </a:solidFill>
              <a:effectLst/>
              <a:latin typeface="SFMono-Regular"/>
            </a:endParaRP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1" i="0" dirty="0" err="1">
                <a:solidFill>
                  <a:srgbClr val="006699"/>
                </a:solidFill>
                <a:effectLst/>
                <a:latin typeface="SFMono-Regular"/>
              </a:rPr>
              <a:t>while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endParaRPr lang="ru-RU" dirty="0"/>
          </a:p>
        </p:txBody>
      </p:sp>
    </p:spTree>
    <p:extLst>
      <p:ext uri="{BB962C8B-B14F-4D97-AF65-F5344CB8AC3E}">
        <p14:creationId xmlns:p14="http://schemas.microsoft.com/office/powerpoint/2010/main" val="42746475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7ED2CD-5B33-B209-7C04-FE39124DDE7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6C237D8-D2FA-0F79-E70F-567FBED6FAC4}"/>
              </a:ext>
            </a:extLst>
          </p:cNvPr>
          <p:cNvSpPr>
            <a:spLocks noGrp="1"/>
          </p:cNvSpPr>
          <p:nvPr>
            <p:ph idx="1"/>
          </p:nvPr>
        </p:nvSpPr>
        <p:spPr/>
        <p:txBody>
          <a:bodyPr/>
          <a:lstStyle/>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a:t>
            </a:r>
            <a:r>
              <a:rPr lang="ru-RU" dirty="0">
                <a:solidFill>
                  <a:srgbClr val="008000"/>
                </a:solidFill>
                <a:latin typeface="Consolas" panose="020B0609020204030204" pitchFamily="49" charset="0"/>
              </a:rPr>
              <a:t>// для ввода числа</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бесконечный цикл</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a number: "</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cin</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&gt;&gt;</a:t>
            </a:r>
            <a:r>
              <a:rPr lang="ru-RU" dirty="0">
                <a:solidFill>
                  <a:srgbClr val="000000"/>
                </a:solidFill>
                <a:latin typeface="Consolas" panose="020B0609020204030204" pitchFamily="49" charset="0"/>
              </a:rPr>
              <a:t> n; </a:t>
            </a:r>
            <a:r>
              <a:rPr lang="ru-RU" dirty="0">
                <a:solidFill>
                  <a:srgbClr val="008000"/>
                </a:solidFill>
                <a:latin typeface="Consolas" panose="020B0609020204030204" pitchFamily="49" charset="0"/>
              </a:rPr>
              <a:t>// Вводим число</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если пользователь ввел 0, то выходим из цикла</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 0)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иначе выводим квадрат числа</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426919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F5834-FF01-0369-566E-B9560968A1D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60D40083-33D9-A8A8-D4A5-DCECE0FB2CAB}"/>
              </a:ext>
            </a:extLst>
          </p:cNvPr>
          <p:cNvSpPr>
            <a:spLocks noGrp="1"/>
          </p:cNvSpPr>
          <p:nvPr>
            <p:ph idx="1"/>
          </p:nvPr>
        </p:nvSpPr>
        <p:spPr/>
        <p:txBody>
          <a:bodyPr/>
          <a:lstStyle/>
          <a:p>
            <a:endParaRPr lang="ru-RU" dirty="0"/>
          </a:p>
          <a:p>
            <a:r>
              <a:rPr lang="ru-RU" dirty="0"/>
              <a:t>Все переменные имеют определенное </a:t>
            </a:r>
            <a:r>
              <a:rPr lang="ru-RU" b="1" dirty="0"/>
              <a:t>время жизни</a:t>
            </a:r>
            <a:r>
              <a:rPr lang="ru-RU" dirty="0"/>
              <a:t> (</a:t>
            </a:r>
            <a:r>
              <a:rPr lang="ru-RU" dirty="0" err="1"/>
              <a:t>lifetime</a:t>
            </a:r>
            <a:r>
              <a:rPr lang="ru-RU" dirty="0"/>
              <a:t>) и </a:t>
            </a:r>
            <a:r>
              <a:rPr lang="ru-RU" b="1" dirty="0"/>
              <a:t>область видимости</a:t>
            </a:r>
            <a:r>
              <a:rPr lang="ru-RU" dirty="0"/>
              <a:t> (</a:t>
            </a:r>
            <a:r>
              <a:rPr lang="ru-RU" dirty="0" err="1"/>
              <a:t>scope</a:t>
            </a:r>
            <a:r>
              <a:rPr lang="ru-RU" dirty="0"/>
              <a:t>). Время жизни начинается с момента определения переменной и длится до ее уничтожения. Область видимости представляет часть программы, в пределах которой можно использовать объект. Как правило, область видимости ограничивается блоком кода, который заключается в фигурные скобки. В зависимости от области видимости создаваемые объекты могут быть глобальными, локальными или автоматическими.</a:t>
            </a:r>
          </a:p>
        </p:txBody>
      </p:sp>
    </p:spTree>
    <p:extLst>
      <p:ext uri="{BB962C8B-B14F-4D97-AF65-F5344CB8AC3E}">
        <p14:creationId xmlns:p14="http://schemas.microsoft.com/office/powerpoint/2010/main" val="38998892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50E0A5-8C0B-C0CF-9DE0-D6AA55DCA85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BFDCDD41-12C4-6E1D-40E1-0FFD65AECF3B}"/>
              </a:ext>
            </a:extLst>
          </p:cNvPr>
          <p:cNvSpPr>
            <a:spLocks noGrp="1"/>
          </p:cNvSpPr>
          <p:nvPr>
            <p:ph idx="1"/>
          </p:nvPr>
        </p:nvSpPr>
        <p:spPr/>
        <p:txBody>
          <a:bodyPr/>
          <a:lstStyle/>
          <a:p>
            <a:r>
              <a:rPr lang="ru-RU" b="1" dirty="0"/>
              <a:t>Глобальные объекты</a:t>
            </a: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глобальная переменная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n=6</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n=7</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46187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77DF8-7CC1-7C21-3178-39F9F6DE59EC}"/>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5814A0BC-21F3-9185-AF50-081A550F14FD}"/>
              </a:ext>
            </a:extLst>
          </p:cNvPr>
          <p:cNvSpPr>
            <a:spLocks noGrp="1"/>
          </p:cNvSpPr>
          <p:nvPr>
            <p:ph idx="1"/>
          </p:nvPr>
        </p:nvSpPr>
        <p:spPr/>
        <p:txBody>
          <a:bodyPr/>
          <a:lstStyle/>
          <a:p>
            <a:r>
              <a:rPr lang="ru-RU" b="1" dirty="0"/>
              <a:t>Локальные объекты</a:t>
            </a:r>
          </a:p>
          <a:p>
            <a:r>
              <a:rPr lang="ru-RU" dirty="0"/>
              <a:t>Объекты, которые создаются внутри блока кода (он может представлять функцию или какую-либо конструкцию типа циклов), называются </a:t>
            </a:r>
            <a:r>
              <a:rPr lang="ru-RU" b="1" dirty="0"/>
              <a:t>локальными</a:t>
            </a:r>
            <a:r>
              <a:rPr lang="ru-RU" dirty="0"/>
              <a:t>. Такие объекты доступны в пределах только того блока кода, в котором они определены.</a:t>
            </a:r>
            <a:endParaRPr lang="en-US" dirty="0"/>
          </a:p>
          <a:p>
            <a:endParaRPr lang="en-US" dirty="0"/>
          </a:p>
          <a:p>
            <a:r>
              <a:rPr lang="ru-RU" dirty="0"/>
              <a:t>Локальные объекты, которые существуют только во время выполнения того блока, в котором они определены, являются </a:t>
            </a:r>
            <a:r>
              <a:rPr lang="ru-RU" b="1" dirty="0"/>
              <a:t>автоматическими</a:t>
            </a:r>
            <a:r>
              <a:rPr lang="ru-RU" dirty="0"/>
              <a:t>.</a:t>
            </a:r>
          </a:p>
          <a:p>
            <a:r>
              <a:rPr lang="ru-RU" dirty="0"/>
              <a:t>При входе в блок для подобных переменных выделяется память, а после завершения работы этого блока, выделенная память освобождается, а объекты удаляются.</a:t>
            </a:r>
          </a:p>
          <a:p>
            <a:endParaRPr lang="ru-RU" dirty="0"/>
          </a:p>
        </p:txBody>
      </p:sp>
    </p:spTree>
    <p:extLst>
      <p:ext uri="{BB962C8B-B14F-4D97-AF65-F5344CB8AC3E}">
        <p14:creationId xmlns:p14="http://schemas.microsoft.com/office/powerpoint/2010/main" val="11600478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19D3F7-C24A-ECFD-EBF0-9E912711EBC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80C2352E-41BE-699E-BAA6-2AB887F322E4}"/>
              </a:ext>
            </a:extLst>
          </p:cNvPr>
          <p:cNvSpPr>
            <a:spLocks noGrp="1"/>
          </p:cNvSpPr>
          <p:nvPr>
            <p:ph idx="1"/>
          </p:nvPr>
        </p:nvSpPr>
        <p:spPr/>
        <p:txBody>
          <a:bodyPr/>
          <a:lstStyle/>
          <a:p>
            <a:r>
              <a:rPr lang="ru-RU" b="1" dirty="0"/>
              <a:t>Скрытие объектов</a:t>
            </a:r>
          </a:p>
          <a:p>
            <a:endParaRPr lang="en-US" dirty="0"/>
          </a:p>
          <a:p>
            <a:r>
              <a:rPr lang="ru-RU" dirty="0"/>
              <a:t>Локальные объекты, определенные внутри одного контекста, могут скрывать объекты с тем же именем, определенные во внешнем контексте:</a:t>
            </a:r>
          </a:p>
          <a:p>
            <a:br>
              <a:rPr lang="ru-RU" dirty="0"/>
            </a:br>
            <a:endParaRPr lang="ru-RU" dirty="0"/>
          </a:p>
        </p:txBody>
      </p:sp>
    </p:spTree>
    <p:extLst>
      <p:ext uri="{BB962C8B-B14F-4D97-AF65-F5344CB8AC3E}">
        <p14:creationId xmlns:p14="http://schemas.microsoft.com/office/powerpoint/2010/main" val="300210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57EA45-ECB5-3FF3-D2B7-4E4008CC5FEE}"/>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3B06BEC1-180A-8610-4994-0FB97A3B6624}"/>
              </a:ext>
            </a:extLst>
          </p:cNvPr>
          <p:cNvSpPr>
            <a:spLocks noGrp="1"/>
          </p:cNvSpPr>
          <p:nvPr>
            <p:ph idx="1"/>
          </p:nvPr>
        </p:nvSpPr>
        <p:spPr>
          <a:xfrm>
            <a:off x="564356" y="1196752"/>
            <a:ext cx="8229600" cy="5248275"/>
          </a:xfrm>
        </p:spPr>
        <p:txBody>
          <a:bodyPr/>
          <a:lstStyle/>
          <a:p>
            <a:pPr marL="0" indent="0">
              <a:buNone/>
            </a:pPr>
            <a:r>
              <a:rPr lang="ru-RU" b="1" dirty="0"/>
              <a:t>Директивы препроцессора</a:t>
            </a:r>
          </a:p>
          <a:p>
            <a:pPr marL="0" indent="0">
              <a:buNone/>
            </a:pPr>
            <a:r>
              <a:rPr lang="ru-RU" sz="2400" dirty="0"/>
              <a:t>В примере выше на консоль выводится строка, но чтобы использовать вывод на консоль, необходимо в начале файла с исходным кодом подключать библиотеку </a:t>
            </a:r>
            <a:r>
              <a:rPr lang="ru-RU" sz="2400" dirty="0" err="1"/>
              <a:t>iostream</a:t>
            </a:r>
            <a:r>
              <a:rPr lang="ru-RU" sz="2400" dirty="0"/>
              <a:t> с помощью директивы </a:t>
            </a:r>
            <a:r>
              <a:rPr lang="ru-RU" sz="2400" b="1" dirty="0" err="1"/>
              <a:t>include</a:t>
            </a:r>
            <a:r>
              <a:rPr lang="ru-RU" sz="2400" dirty="0"/>
              <a:t>.</a:t>
            </a:r>
          </a:p>
          <a:p>
            <a:pPr marL="0" indent="0">
              <a:buNone/>
            </a:pPr>
            <a:endParaRPr lang="ru-RU" dirty="0"/>
          </a:p>
          <a:p>
            <a:pPr algn="l" fontAlgn="base">
              <a:lnSpc>
                <a:spcPts val="1575"/>
              </a:lnSpc>
              <a:buNone/>
            </a:pPr>
            <a:r>
              <a:rPr lang="de-CH" sz="2000" b="0" i="0" dirty="0">
                <a:solidFill>
                  <a:srgbClr val="808080"/>
                </a:solidFill>
                <a:effectLst/>
                <a:latin typeface="SFMono-Regular"/>
              </a:rPr>
              <a:t>#include &lt;</a:t>
            </a:r>
            <a:r>
              <a:rPr lang="de-CH" sz="2000" b="0" i="0" dirty="0" err="1">
                <a:solidFill>
                  <a:srgbClr val="808080"/>
                </a:solidFill>
                <a:effectLst/>
                <a:latin typeface="SFMono-Regular"/>
              </a:rPr>
              <a:t>iostream</a:t>
            </a:r>
            <a:r>
              <a:rPr lang="de-CH" sz="2000" b="0" i="0" dirty="0">
                <a:solidFill>
                  <a:srgbClr val="808080"/>
                </a:solidFill>
                <a:effectLst/>
                <a:latin typeface="SFMono-Regular"/>
              </a:rPr>
              <a:t>&gt;               // </a:t>
            </a:r>
            <a:r>
              <a:rPr lang="ru-RU" sz="2000" b="0" i="0" dirty="0">
                <a:solidFill>
                  <a:srgbClr val="808080"/>
                </a:solidFill>
                <a:effectLst/>
                <a:latin typeface="SFMono-Regular"/>
              </a:rPr>
              <a:t>подключаем библиотеку </a:t>
            </a:r>
            <a:r>
              <a:rPr lang="de-CH" sz="2000" b="0" i="0" dirty="0" err="1">
                <a:solidFill>
                  <a:srgbClr val="808080"/>
                </a:solidFill>
                <a:effectLst/>
                <a:latin typeface="SFMono-Regular"/>
              </a:rPr>
              <a:t>iostream</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72332303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21293-8107-C2A2-0E70-20F498ED2A36}"/>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5BDB6940-9EA5-0843-E67C-ADD5F8CC4D73}"/>
              </a:ext>
            </a:extLst>
          </p:cNvPr>
          <p:cNvSpPr>
            <a:spLocks noGrp="1"/>
          </p:cNvSpPr>
          <p:nvPr>
            <p:ph idx="1"/>
          </p:nvPr>
        </p:nvSpPr>
        <p:spPr/>
        <p:txBody>
          <a:bodyPr/>
          <a:lstStyle/>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n=10</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n=20</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7798730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143A68-BF77-DD2C-B3C3-04FD63EE1090}"/>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7C6F4381-354A-5DDA-61B4-3244C08FF25C}"/>
              </a:ext>
            </a:extLst>
          </p:cNvPr>
          <p:cNvSpPr>
            <a:spLocks noGrp="1"/>
          </p:cNvSpPr>
          <p:nvPr>
            <p:ph idx="1"/>
          </p:nvPr>
        </p:nvSpPr>
        <p:spPr/>
        <p:txBody>
          <a:bodyPr/>
          <a:lstStyle/>
          <a:p>
            <a:r>
              <a:rPr lang="ru-RU" b="1" dirty="0"/>
              <a:t>Статические объекты</a:t>
            </a:r>
          </a:p>
          <a:p>
            <a:r>
              <a:rPr lang="ru-RU" dirty="0"/>
              <a:t>Кроме автоматических есть особый тип локальных объектов - статические объекты. Они определяются на уровне функций с помощью ключевого слова </a:t>
            </a:r>
            <a:r>
              <a:rPr lang="ru-RU" b="1" dirty="0" err="1"/>
              <a:t>static</a:t>
            </a:r>
            <a:r>
              <a:rPr lang="ru-RU" dirty="0"/>
              <a:t>. Если автоматические переменные определяются и инициализируются при каждом входе в функцию, то статические переменные инициализируются только один раз, а при последующих вызовах функции используется старое значение статической переменной. То есть разница между локальными автоматическими и локальными статическими переменными состоит во времени жизни: автоматические переменные существуют до конца выполнения блока кода, а статические - до конца выполнения программы.</a:t>
            </a:r>
          </a:p>
          <a:p>
            <a:endParaRPr lang="ru-RU" dirty="0"/>
          </a:p>
        </p:txBody>
      </p:sp>
    </p:spTree>
    <p:extLst>
      <p:ext uri="{BB962C8B-B14F-4D97-AF65-F5344CB8AC3E}">
        <p14:creationId xmlns:p14="http://schemas.microsoft.com/office/powerpoint/2010/main" val="266709673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F87B39-BE6F-C0F4-AE73-9C98C1C209C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F97EDF0-DC38-AC43-87DD-6AB42BF35011}"/>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marL="914400" lvl="2" indent="0">
              <a:buNone/>
            </a:pP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2B91AF"/>
                </a:solidFill>
                <a:latin typeface="Consolas" panose="020B0609020204030204" pitchFamily="49" charset="0"/>
              </a:rPr>
              <a:t>size_t</a:t>
            </a:r>
            <a:r>
              <a:rPr lang="nn-NO" dirty="0">
                <a:solidFill>
                  <a:srgbClr val="000000"/>
                </a:solidFill>
                <a:latin typeface="Consolas" panose="020B0609020204030204" pitchFamily="49" charset="0"/>
              </a:rPr>
              <a:t> i = 0; i &lt; 5; i++)</a:t>
            </a:r>
          </a:p>
          <a:p>
            <a:pPr marL="914400" lvl="2" indent="0">
              <a:buNone/>
            </a:pPr>
            <a:r>
              <a:rPr lang="ru-RU" dirty="0">
                <a:solidFill>
                  <a:srgbClr val="000000"/>
                </a:solidFill>
                <a:latin typeface="Consolas" panose="020B0609020204030204" pitchFamily="49" charset="0"/>
              </a:rPr>
              <a:t>{</a:t>
            </a:r>
          </a:p>
          <a:p>
            <a:pPr marL="1371600" lvl="3" indent="0">
              <a:buNone/>
            </a:pPr>
            <a:r>
              <a:rPr lang="de-CH" dirty="0" err="1">
                <a:solidFill>
                  <a:srgbClr val="0000FF"/>
                </a:solidFill>
                <a:latin typeface="Consolas" panose="020B0609020204030204" pitchFamily="49" charset="0"/>
              </a:rPr>
              <a:t>static</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 = 0;</a:t>
            </a:r>
          </a:p>
          <a:p>
            <a:pPr marL="1371600" lvl="3" indent="0">
              <a:buNone/>
            </a:pP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a:t>
            </a:r>
          </a:p>
          <a:p>
            <a:pPr marL="1371600" lvl="3"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 = 0;</a:t>
            </a:r>
          </a:p>
          <a:p>
            <a:pPr marL="1371600" lvl="3" indent="0">
              <a:buNone/>
            </a:pP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a:t>
            </a:r>
          </a:p>
          <a:p>
            <a:pPr marL="1371600" lvl="3"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lInt</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stInt</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marL="914400" lvl="2" indent="0">
              <a:buNone/>
            </a:pPr>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7629203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Заголовок 1"/>
          <p:cNvSpPr>
            <a:spLocks noGrp="1"/>
          </p:cNvSpPr>
          <p:nvPr>
            <p:ph type="title"/>
          </p:nvPr>
        </p:nvSpPr>
        <p:spPr/>
        <p:txBody>
          <a:bodyPr/>
          <a:lstStyle/>
          <a:p>
            <a:r>
              <a:rPr lang="ru-RU" altLang="ru-RU" b="1"/>
              <a:t>Задачи</a:t>
            </a:r>
          </a:p>
        </p:txBody>
      </p:sp>
      <p:sp>
        <p:nvSpPr>
          <p:cNvPr id="106499" name="Объект 2"/>
          <p:cNvSpPr>
            <a:spLocks noGrp="1"/>
          </p:cNvSpPr>
          <p:nvPr>
            <p:ph idx="1"/>
          </p:nvPr>
        </p:nvSpPr>
        <p:spPr/>
        <p:txBody>
          <a:bodyPr/>
          <a:lstStyle/>
          <a:p>
            <a:r>
              <a:rPr lang="ru-RU" altLang="ru-RU" sz="2400"/>
              <a:t>Создайте программу, выводящую на экран все четырёхзначные числа последовательности 1000 1003 1006 1009 1012 1015 ….</a:t>
            </a:r>
          </a:p>
          <a:p>
            <a:r>
              <a:rPr lang="ru-RU" altLang="ru-RU" sz="2400"/>
              <a:t>Создайте программу, выводящую на экран первые 55 элементов последовательности 1 3 5 7 9 11 13 15 17 ….</a:t>
            </a:r>
          </a:p>
          <a:p>
            <a:r>
              <a:rPr lang="ru-RU" altLang="ru-RU" sz="2400"/>
              <a:t>Создайте программу, выводящую на экран все неотрицательные элементы последовательности 90 85 80 75 70 65 60 ….</a:t>
            </a:r>
          </a:p>
          <a:p>
            <a:r>
              <a:rPr lang="ru-RU" altLang="ru-RU" sz="2400"/>
              <a:t>Создайте программу, выводящую на экран первые 20 элементов последовательности 2 4 8 16 32 64 128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Заголовок 1"/>
          <p:cNvSpPr>
            <a:spLocks noGrp="1"/>
          </p:cNvSpPr>
          <p:nvPr>
            <p:ph type="title"/>
          </p:nvPr>
        </p:nvSpPr>
        <p:spPr/>
        <p:txBody>
          <a:bodyPr/>
          <a:lstStyle/>
          <a:p>
            <a:r>
              <a:rPr lang="ru-RU" altLang="ru-RU" b="1"/>
              <a:t>Задачи</a:t>
            </a:r>
          </a:p>
        </p:txBody>
      </p:sp>
      <p:sp>
        <p:nvSpPr>
          <p:cNvPr id="107523" name="Объект 2"/>
          <p:cNvSpPr>
            <a:spLocks noGrp="1"/>
          </p:cNvSpPr>
          <p:nvPr>
            <p:ph idx="1"/>
          </p:nvPr>
        </p:nvSpPr>
        <p:spPr/>
        <p:txBody>
          <a:bodyPr/>
          <a:lstStyle/>
          <a:p>
            <a:r>
              <a:rPr lang="ru-RU" altLang="ru-RU" sz="2400"/>
              <a:t>Выведите на экран все члены последовательности 2a</a:t>
            </a:r>
            <a:r>
              <a:rPr lang="ru-RU" altLang="ru-RU" sz="2400" baseline="-25000"/>
              <a:t>n-1</a:t>
            </a:r>
            <a:r>
              <a:rPr lang="ru-RU" altLang="ru-RU" sz="2400"/>
              <a:t>–1, где a</a:t>
            </a:r>
            <a:r>
              <a:rPr lang="ru-RU" altLang="ru-RU" sz="2400" baseline="-25000"/>
              <a:t>1</a:t>
            </a:r>
            <a:r>
              <a:rPr lang="ru-RU" altLang="ru-RU" sz="2400"/>
              <a:t>=2, которые меньше 10000.</a:t>
            </a:r>
          </a:p>
          <a:p>
            <a:r>
              <a:rPr lang="ru-RU" altLang="ru-RU" sz="2400"/>
              <a:t>Выведите на экран все двузначные члены последовательности 2a</a:t>
            </a:r>
            <a:r>
              <a:rPr lang="ru-RU" altLang="ru-RU" sz="2400" baseline="-25000"/>
              <a:t>n-1</a:t>
            </a:r>
            <a:r>
              <a:rPr lang="ru-RU" altLang="ru-RU" sz="2400"/>
              <a:t>+200, где a</a:t>
            </a:r>
            <a:r>
              <a:rPr lang="ru-RU" altLang="ru-RU" sz="2400" baseline="-25000"/>
              <a:t>1</a:t>
            </a:r>
            <a:r>
              <a:rPr lang="ru-RU" altLang="ru-RU" sz="2400"/>
              <a:t>= –166.</a:t>
            </a:r>
          </a:p>
          <a:p>
            <a:r>
              <a:rPr lang="ru-RU" altLang="ru-RU" sz="2400"/>
              <a:t>Создайте программу, вычисляющую факториал натурального числа n, которое пользователь введёт с клавиатуры.</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Заголовок 1"/>
          <p:cNvSpPr>
            <a:spLocks noGrp="1"/>
          </p:cNvSpPr>
          <p:nvPr>
            <p:ph type="title"/>
          </p:nvPr>
        </p:nvSpPr>
        <p:spPr/>
        <p:txBody>
          <a:bodyPr/>
          <a:lstStyle/>
          <a:p>
            <a:r>
              <a:rPr lang="ru-RU" altLang="ru-RU" b="1"/>
              <a:t>Задачи</a:t>
            </a:r>
          </a:p>
        </p:txBody>
      </p:sp>
      <p:sp>
        <p:nvSpPr>
          <p:cNvPr id="3" name="Объект 2"/>
          <p:cNvSpPr>
            <a:spLocks noGrp="1"/>
          </p:cNvSpPr>
          <p:nvPr>
            <p:ph idx="1"/>
          </p:nvPr>
        </p:nvSpPr>
        <p:spPr/>
        <p:txBody>
          <a:bodyPr/>
          <a:lstStyle/>
          <a:p>
            <a:pPr>
              <a:defRPr/>
            </a:pPr>
            <a:r>
              <a:rPr lang="ru-RU" sz="2400" dirty="0"/>
              <a:t>Выведите на экран все положительные делители натурального числа, введённого пользователем с клавиатуры.</a:t>
            </a:r>
          </a:p>
          <a:p>
            <a:pPr marL="0" indent="0" algn="just">
              <a:buFont typeface="Wingdings" pitchFamily="2" charset="2"/>
              <a:buNone/>
              <a:defRPr/>
            </a:pPr>
            <a:r>
              <a:rPr lang="ru-RU" sz="2400" dirty="0"/>
              <a:t>      Проверьте, является ли введённое пользователем с клавиатуры натуральное число — простым. Постарайтесь не выполнять лишних действий (например, после того, как вы нашли хотя бы один нетривиальный делитель уже ясно, что число составное и проверку продолжать не нужно). Также учтите, что наименьший делитель натурального числа n, если он вообще имеется, обязательно располагается в отрезке [2; √n].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Заголовок 1"/>
          <p:cNvSpPr>
            <a:spLocks noGrp="1"/>
          </p:cNvSpPr>
          <p:nvPr>
            <p:ph type="title"/>
          </p:nvPr>
        </p:nvSpPr>
        <p:spPr/>
        <p:txBody>
          <a:bodyPr/>
          <a:lstStyle/>
          <a:p>
            <a:r>
              <a:rPr lang="ru-RU" altLang="ru-RU" b="1" dirty="0"/>
              <a:t>Задачи</a:t>
            </a:r>
          </a:p>
        </p:txBody>
      </p:sp>
      <p:sp>
        <p:nvSpPr>
          <p:cNvPr id="109571" name="Объект 2"/>
          <p:cNvSpPr>
            <a:spLocks noGrp="1"/>
          </p:cNvSpPr>
          <p:nvPr>
            <p:ph idx="1"/>
          </p:nvPr>
        </p:nvSpPr>
        <p:spPr>
          <a:xfrm>
            <a:off x="468313" y="1484313"/>
            <a:ext cx="8229600" cy="1878012"/>
          </a:xfrm>
        </p:spPr>
        <p:txBody>
          <a:bodyPr/>
          <a:lstStyle/>
          <a:p>
            <a:r>
              <a:rPr lang="ru-RU" altLang="ru-RU" sz="2400"/>
              <a:t>Для введённого пользователем с клавиатуры натурального числа посчитайте сумму всех его цифр (заранее не известно сколько цифр будет в числе).</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Заголовок 1"/>
          <p:cNvSpPr>
            <a:spLocks noGrp="1"/>
          </p:cNvSpPr>
          <p:nvPr>
            <p:ph type="title"/>
          </p:nvPr>
        </p:nvSpPr>
        <p:spPr/>
        <p:txBody>
          <a:bodyPr/>
          <a:lstStyle/>
          <a:p>
            <a:r>
              <a:rPr lang="ru-RU" altLang="ru-RU" b="1" dirty="0"/>
              <a:t>Задачи</a:t>
            </a:r>
            <a:endParaRPr lang="ru-RU" altLang="ru-RU" dirty="0"/>
          </a:p>
        </p:txBody>
      </p:sp>
      <p:sp>
        <p:nvSpPr>
          <p:cNvPr id="110595" name="Объект 2"/>
          <p:cNvSpPr>
            <a:spLocks noGrp="1"/>
          </p:cNvSpPr>
          <p:nvPr>
            <p:ph idx="1"/>
          </p:nvPr>
        </p:nvSpPr>
        <p:spPr/>
        <p:txBody>
          <a:bodyPr/>
          <a:lstStyle/>
          <a:p>
            <a:r>
              <a:rPr lang="ru-RU" altLang="ru-RU"/>
              <a:t>Пользователь вводит с клавиатуры последовательность ненулевых целых чисел. Программа должна вывести на экран максимальный и минимальный элементы последовательности сразу после того, как пользователь введёт 0 (т.е. заранее длина последовательности неизвестна).</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Заголовок 1"/>
          <p:cNvSpPr>
            <a:spLocks noGrp="1"/>
          </p:cNvSpPr>
          <p:nvPr>
            <p:ph type="title"/>
          </p:nvPr>
        </p:nvSpPr>
        <p:spPr/>
        <p:txBody>
          <a:bodyPr/>
          <a:lstStyle/>
          <a:p>
            <a:r>
              <a:rPr lang="ru-RU" altLang="ru-RU" b="1"/>
              <a:t>Задачи</a:t>
            </a:r>
          </a:p>
        </p:txBody>
      </p:sp>
      <p:sp>
        <p:nvSpPr>
          <p:cNvPr id="111619" name="Объект 2"/>
          <p:cNvSpPr>
            <a:spLocks noGrp="1"/>
          </p:cNvSpPr>
          <p:nvPr>
            <p:ph idx="1"/>
          </p:nvPr>
        </p:nvSpPr>
        <p:spPr/>
        <p:txBody>
          <a:bodyPr/>
          <a:lstStyle/>
          <a:p>
            <a:pPr algn="just"/>
            <a:r>
              <a:rPr lang="ru-RU" altLang="ru-RU" sz="2400"/>
              <a:t>        </a:t>
            </a:r>
            <a:r>
              <a:rPr lang="ru-RU" altLang="ru-RU">
                <a:latin typeface="Times New Roman" pitchFamily="18" charset="0"/>
                <a:cs typeface="Times New Roman" pitchFamily="18" charset="0"/>
              </a:rPr>
              <a:t>Пользователь вводит с клавиатуры арифметический пример в таком формате «2+3.5» или «3.14*8», программа должна вычислить и вывести правильный ответ на экран. В примере должны быть допустимы операции сложения, умножения, вычитания, деления (с остатком). После вывода ответа программа должна спросить пользователя, требуется ли решить другой пример? Если пользователь введёт «y» программа должна запуститься повторно, иначе — завершиться.</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Заголовок 1"/>
          <p:cNvSpPr>
            <a:spLocks noGrp="1"/>
          </p:cNvSpPr>
          <p:nvPr>
            <p:ph type="title"/>
          </p:nvPr>
        </p:nvSpPr>
        <p:spPr/>
        <p:txBody>
          <a:bodyPr/>
          <a:lstStyle/>
          <a:p>
            <a:r>
              <a:rPr lang="ru-RU" altLang="ru-RU" b="1"/>
              <a:t>Задачи</a:t>
            </a:r>
          </a:p>
        </p:txBody>
      </p:sp>
      <p:sp>
        <p:nvSpPr>
          <p:cNvPr id="119811" name="Объект 2"/>
          <p:cNvSpPr>
            <a:spLocks noGrp="1"/>
          </p:cNvSpPr>
          <p:nvPr>
            <p:ph idx="1"/>
          </p:nvPr>
        </p:nvSpPr>
        <p:spPr/>
        <p:txBody>
          <a:bodyPr/>
          <a:lstStyle/>
          <a:p>
            <a:pPr algn="just"/>
            <a:r>
              <a:rPr lang="ru-RU" altLang="ru-RU" dirty="0"/>
              <a:t>  </a:t>
            </a:r>
            <a:r>
              <a:rPr lang="ru-RU" altLang="ru-RU" sz="2400" dirty="0"/>
              <a:t>В американской армии считается несчастливым число 13, а в японской — 4. Перед международными учениями штаб российской армии решил исключить номера боевой техники, содержащие числа 4 или 13 (например, 40123, 13313, 12345 или 13040), чтобы не смущать иностранных коллег. Если в распоряжении армии имеется 100 тыс. единиц боевой техники и каждая боевая машина имеет номер от 00001 до 99999, то сколько всего номеров придётся исключить?</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EFCA90-3F4D-A47E-690A-562E23C687D8}"/>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821573BE-CC1B-EF42-1D97-95CE8E286753}"/>
              </a:ext>
            </a:extLst>
          </p:cNvPr>
          <p:cNvSpPr>
            <a:spLocks noGrp="1"/>
          </p:cNvSpPr>
          <p:nvPr>
            <p:ph idx="1"/>
          </p:nvPr>
        </p:nvSpPr>
        <p:spPr/>
        <p:txBody>
          <a:bodyPr/>
          <a:lstStyle/>
          <a:p>
            <a:pPr marL="0" indent="0">
              <a:buNone/>
            </a:pPr>
            <a:r>
              <a:rPr lang="ru-RU" sz="2000" dirty="0"/>
              <a:t>Директива </a:t>
            </a:r>
            <a:r>
              <a:rPr lang="ru-RU" sz="2000" dirty="0" err="1"/>
              <a:t>include</a:t>
            </a:r>
            <a:r>
              <a:rPr lang="ru-RU" sz="2000" dirty="0"/>
              <a:t> является директивой препроцессора. Каждая директива препроцессора размещается на одной строке. И в отличие от обычных </a:t>
            </a:r>
            <a:r>
              <a:rPr lang="ru-RU" sz="2000" dirty="0" err="1"/>
              <a:t>инструкциий</a:t>
            </a:r>
            <a:r>
              <a:rPr lang="ru-RU" sz="2000" dirty="0"/>
              <a:t> языка C++, которые завершаются точкой с запятой ; , признаком завершения препроцессорной директивы является перевод на новую строку. Кроме того, директива должна начинаться со знака решетки #. Непосредственно директива "</a:t>
            </a:r>
            <a:r>
              <a:rPr lang="ru-RU" sz="2000" dirty="0" err="1"/>
              <a:t>include</a:t>
            </a:r>
            <a:r>
              <a:rPr lang="ru-RU" sz="2000" dirty="0"/>
              <a:t>" определяет, какие файлы и библиотеки надо подключить в данном месте в код программы.</a:t>
            </a:r>
          </a:p>
          <a:p>
            <a:pPr marL="0" indent="0">
              <a:buNone/>
            </a:pPr>
            <a:endParaRPr lang="ru-RU" sz="2000" dirty="0"/>
          </a:p>
          <a:p>
            <a:pPr marL="0" indent="0">
              <a:buNone/>
            </a:pPr>
            <a:endParaRPr lang="ru-RU" sz="2000" dirty="0"/>
          </a:p>
        </p:txBody>
      </p:sp>
    </p:spTree>
    <p:extLst>
      <p:ext uri="{BB962C8B-B14F-4D97-AF65-F5344CB8AC3E}">
        <p14:creationId xmlns:p14="http://schemas.microsoft.com/office/powerpoint/2010/main" val="15318406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A6695-4AB8-FEEC-51D9-A3E2CBA8A77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A8822D42-4249-E988-1958-BD3AC1C04070}"/>
              </a:ext>
            </a:extLst>
          </p:cNvPr>
          <p:cNvSpPr>
            <a:spLocks noGrp="1"/>
          </p:cNvSpPr>
          <p:nvPr>
            <p:ph idx="1"/>
          </p:nvPr>
        </p:nvSpPr>
        <p:spPr/>
        <p:txBody>
          <a:bodyPr/>
          <a:lstStyle/>
          <a:p>
            <a:r>
              <a:rPr lang="ru-RU" dirty="0"/>
              <a:t>Указатели представляют собой объекты, значением которых служат адреса других объектов (переменных, констант, указателей) или функций. Указатели применяются для косвенного доступа к объекту. Однако в отличие от ссылок указатели обладают большими возможностями.</a:t>
            </a:r>
          </a:p>
          <a:p>
            <a:endParaRPr lang="ru-RU" dirty="0"/>
          </a:p>
          <a:p>
            <a:r>
              <a:rPr lang="ru-RU" dirty="0"/>
              <a:t>Определение указателя</a:t>
            </a:r>
            <a:r>
              <a:rPr lang="en-US" dirty="0"/>
              <a:t>:</a:t>
            </a:r>
          </a:p>
          <a:p>
            <a:r>
              <a:rPr lang="ru-RU" dirty="0"/>
              <a:t>	</a:t>
            </a:r>
          </a:p>
          <a:p>
            <a:r>
              <a:rPr lang="ru-RU" dirty="0"/>
              <a:t>		</a:t>
            </a:r>
            <a:r>
              <a:rPr lang="ru-RU" dirty="0" err="1"/>
              <a:t>тип_данных</a:t>
            </a:r>
            <a:r>
              <a:rPr lang="ru-RU" dirty="0"/>
              <a:t>* </a:t>
            </a:r>
            <a:r>
              <a:rPr lang="ru-RU" dirty="0" err="1"/>
              <a:t>название_указателя</a:t>
            </a:r>
            <a:r>
              <a:rPr lang="ru-RU" dirty="0"/>
              <a:t>;</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a:t>
            </a:r>
            <a:endParaRPr lang="ru-RU" sz="2000" dirty="0">
              <a:solidFill>
                <a:srgbClr val="000000"/>
              </a:solidFill>
              <a:latin typeface="Consolas" panose="020B0609020204030204" pitchFamily="49" charset="0"/>
            </a:endParaRPr>
          </a:p>
          <a:p>
            <a:r>
              <a:rPr lang="ru-RU" dirty="0"/>
              <a:t>Такой указатель может хранить только адрес переменной типа </a:t>
            </a:r>
            <a:r>
              <a:rPr lang="ru-RU" b="1" dirty="0"/>
              <a:t>int</a:t>
            </a:r>
            <a:r>
              <a:rPr lang="ru-RU" dirty="0"/>
              <a:t>, но пока данный указатель не ссылается ни на какой объект и хранит </a:t>
            </a:r>
            <a:r>
              <a:rPr lang="ru-RU" b="1" u="sng" dirty="0"/>
              <a:t>случайное</a:t>
            </a:r>
            <a:r>
              <a:rPr lang="ru-RU" dirty="0"/>
              <a:t> значение. </a:t>
            </a:r>
          </a:p>
        </p:txBody>
      </p:sp>
    </p:spTree>
    <p:extLst>
      <p:ext uri="{BB962C8B-B14F-4D97-AF65-F5344CB8AC3E}">
        <p14:creationId xmlns:p14="http://schemas.microsoft.com/office/powerpoint/2010/main" val="27686943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DE6533-6BC8-ED6F-9A5C-F86547B1ACE0}"/>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7DC668AF-7D8B-B481-E35E-2024D24E83B3}"/>
              </a:ext>
            </a:extLst>
          </p:cNvPr>
          <p:cNvSpPr>
            <a:spLocks noGrp="1"/>
          </p:cNvSpPr>
          <p:nvPr>
            <p:ph idx="1"/>
          </p:nvPr>
        </p:nvSpPr>
        <p:spPr/>
        <p:txBody>
          <a:bodyPr/>
          <a:lstStyle/>
          <a:p>
            <a:r>
              <a:rPr lang="ru-RU" dirty="0"/>
              <a:t>Инициализация указателей</a:t>
            </a:r>
            <a:r>
              <a:rPr lang="en-US" dirty="0"/>
              <a:t>: </a:t>
            </a:r>
          </a:p>
          <a:p>
            <a:endParaRPr lang="en-US" dirty="0"/>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a:t>
            </a:r>
          </a:p>
          <a:p>
            <a:endParaRPr lang="ru-RU"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 </a:t>
            </a:r>
            <a:r>
              <a:rPr lang="de-CH" sz="2000" dirty="0" err="1">
                <a:solidFill>
                  <a:srgbClr val="0000FF"/>
                </a:solidFill>
                <a:latin typeface="Consolas" panose="020B0609020204030204" pitchFamily="49" charset="0"/>
              </a:rPr>
              <a:t>nullptr</a:t>
            </a:r>
            <a:r>
              <a:rPr lang="de-CH" sz="2000" dirty="0">
                <a:solidFill>
                  <a:srgbClr val="000000"/>
                </a:solidFill>
                <a:latin typeface="Consolas" panose="020B0609020204030204" pitchFamily="49" charset="0"/>
              </a:rPr>
              <a:t> };</a:t>
            </a:r>
          </a:p>
          <a:p>
            <a:endParaRPr lang="de-CH" dirty="0">
              <a:solidFill>
                <a:srgbClr val="000000"/>
              </a:solidFill>
              <a:latin typeface="Consolas" panose="020B0609020204030204" pitchFamily="49" charset="0"/>
            </a:endParaRPr>
          </a:p>
          <a:p>
            <a:r>
              <a:rPr lang="ru-RU" b="1" dirty="0"/>
              <a:t>Получение адреса и оператор &amp;</a:t>
            </a:r>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25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pnumber</a:t>
            </a:r>
            <a:r>
              <a:rPr lang="de-CH" dirty="0">
                <a:solidFill>
                  <a:srgbClr val="000000"/>
                </a:solidFill>
                <a:latin typeface="Consolas" panose="020B0609020204030204" pitchFamily="49" charset="0"/>
              </a:rPr>
              <a:t>{ &amp;</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указатель </a:t>
            </a:r>
            <a:r>
              <a:rPr lang="de-CH" dirty="0" err="1">
                <a:solidFill>
                  <a:srgbClr val="008000"/>
                </a:solidFill>
                <a:latin typeface="Consolas" panose="020B0609020204030204" pitchFamily="49" charset="0"/>
              </a:rPr>
              <a:t>pnumber</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хранит адрес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переменной </a:t>
            </a:r>
            <a:r>
              <a:rPr lang="de-CH" dirty="0" err="1">
                <a:solidFill>
                  <a:srgbClr val="008000"/>
                </a:solidFill>
                <a:latin typeface="Consolas" panose="020B0609020204030204" pitchFamily="49" charset="0"/>
              </a:rPr>
              <a:t>number</a:t>
            </a:r>
            <a:endParaRPr lang="de-CH" dirty="0">
              <a:solidFill>
                <a:srgbClr val="008000"/>
              </a:solidFill>
              <a:latin typeface="Consolas" panose="020B0609020204030204" pitchFamily="49" charset="0"/>
            </a:endParaRPr>
          </a:p>
          <a:p>
            <a:pPr lvl="1"/>
            <a:endParaRPr lang="de-CH" dirty="0">
              <a:solidFill>
                <a:srgbClr val="008000"/>
              </a:solidFill>
              <a:latin typeface="Consolas" panose="020B0609020204030204" pitchFamily="49" charset="0"/>
            </a:endParaRPr>
          </a:p>
          <a:p>
            <a:r>
              <a:rPr lang="de-CH" sz="1600" dirty="0">
                <a:solidFill>
                  <a:srgbClr val="0000FF"/>
                </a:solidFill>
                <a:latin typeface="Consolas" panose="020B0609020204030204" pitchFamily="49" charset="0"/>
              </a:rPr>
              <a:t>	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number</a:t>
            </a:r>
            <a:r>
              <a:rPr lang="de-CH" sz="1600" dirty="0">
                <a:solidFill>
                  <a:srgbClr val="000000"/>
                </a:solidFill>
                <a:latin typeface="Consolas" panose="020B0609020204030204" pitchFamily="49" charset="0"/>
              </a:rPr>
              <a:t>{ 25 };</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auto</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pnumber</a:t>
            </a:r>
            <a:r>
              <a:rPr lang="de-CH" sz="1600" dirty="0">
                <a:solidFill>
                  <a:srgbClr val="000000"/>
                </a:solidFill>
                <a:latin typeface="Consolas" panose="020B0609020204030204" pitchFamily="49" charset="0"/>
              </a:rPr>
              <a:t>{ &amp;</a:t>
            </a:r>
            <a:r>
              <a:rPr lang="de-CH" sz="1600" dirty="0" err="1">
                <a:solidFill>
                  <a:srgbClr val="000000"/>
                </a:solidFill>
                <a:latin typeface="Consolas" panose="020B0609020204030204" pitchFamily="49" charset="0"/>
              </a:rPr>
              <a:t>number</a:t>
            </a:r>
            <a:r>
              <a:rPr lang="de-CH" sz="1600" dirty="0">
                <a:solidFill>
                  <a:srgbClr val="000000"/>
                </a:solidFill>
                <a:latin typeface="Consolas" panose="020B0609020204030204" pitchFamily="49" charset="0"/>
              </a:rPr>
              <a:t> }; </a:t>
            </a:r>
            <a:r>
              <a:rPr lang="de-CH"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указатель </a:t>
            </a:r>
            <a:r>
              <a:rPr lang="de-CH" sz="1600" dirty="0" err="1">
                <a:solidFill>
                  <a:srgbClr val="008000"/>
                </a:solidFill>
                <a:latin typeface="Consolas" panose="020B0609020204030204" pitchFamily="49" charset="0"/>
              </a:rPr>
              <a:t>pnumber</a:t>
            </a:r>
            <a:r>
              <a:rPr lang="de-CH"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хранит адрес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переменной </a:t>
            </a:r>
            <a:r>
              <a:rPr lang="de-CH" sz="1600" dirty="0" err="1">
                <a:solidFill>
                  <a:srgbClr val="008000"/>
                </a:solidFill>
                <a:latin typeface="Consolas" panose="020B0609020204030204" pitchFamily="49" charset="0"/>
              </a:rPr>
              <a:t>number</a:t>
            </a:r>
            <a:endParaRPr lang="ru-RU" dirty="0"/>
          </a:p>
        </p:txBody>
      </p:sp>
    </p:spTree>
    <p:extLst>
      <p:ext uri="{BB962C8B-B14F-4D97-AF65-F5344CB8AC3E}">
        <p14:creationId xmlns:p14="http://schemas.microsoft.com/office/powerpoint/2010/main" val="40887778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896195-06BB-A5F0-DF26-57933B5668AB}"/>
              </a:ext>
            </a:extLst>
          </p:cNvPr>
          <p:cNvSpPr>
            <a:spLocks noGrp="1"/>
          </p:cNvSpPr>
          <p:nvPr>
            <p:ph type="title"/>
          </p:nvPr>
        </p:nvSpPr>
        <p:spPr/>
        <p:txBody>
          <a:bodyPr/>
          <a:lstStyle/>
          <a:p>
            <a:r>
              <a:rPr lang="ru-RU" dirty="0"/>
              <a:t>Указатели</a:t>
            </a:r>
          </a:p>
        </p:txBody>
      </p:sp>
      <p:pic>
        <p:nvPicPr>
          <p:cNvPr id="6" name="Объект 5">
            <a:extLst>
              <a:ext uri="{FF2B5EF4-FFF2-40B4-BE49-F238E27FC236}">
                <a16:creationId xmlns:a16="http://schemas.microsoft.com/office/drawing/2014/main" id="{8636320C-9746-E5A5-0966-076675EAAE08}"/>
              </a:ext>
            </a:extLst>
          </p:cNvPr>
          <p:cNvPicPr>
            <a:picLocks noGrp="1" noChangeAspect="1"/>
          </p:cNvPicPr>
          <p:nvPr>
            <p:ph idx="1"/>
          </p:nvPr>
        </p:nvPicPr>
        <p:blipFill>
          <a:blip r:embed="rId2"/>
          <a:stretch>
            <a:fillRect/>
          </a:stretch>
        </p:blipFill>
        <p:spPr bwMode="auto">
          <a:xfrm>
            <a:off x="1340177" y="2090529"/>
            <a:ext cx="6677957" cy="2981741"/>
          </a:xfrm>
          <a:prstGeom prst="rect">
            <a:avLst/>
          </a:prstGeom>
          <a:noFill/>
          <a:ln w="9525">
            <a:noFill/>
            <a:miter lim="800000"/>
            <a:headEnd/>
            <a:tailEnd/>
          </a:ln>
          <a:effectLst/>
        </p:spPr>
      </p:pic>
      <p:sp>
        <p:nvSpPr>
          <p:cNvPr id="4" name="AutoShape 2" descr="Указатели в C++">
            <a:extLst>
              <a:ext uri="{FF2B5EF4-FFF2-40B4-BE49-F238E27FC236}">
                <a16:creationId xmlns:a16="http://schemas.microsoft.com/office/drawing/2014/main" id="{829BC4A6-497B-4454-9597-08CACE7E179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5949867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4CAAEE-FCCE-DA60-03E4-CBF7A6523071}"/>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A53D912-D02D-FC93-30E5-657E359743AB}"/>
              </a:ext>
            </a:extLst>
          </p:cNvPr>
          <p:cNvSpPr>
            <a:spLocks noGrp="1"/>
          </p:cNvSpPr>
          <p:nvPr>
            <p:ph idx="1"/>
          </p:nvPr>
        </p:nvSpPr>
        <p:spPr/>
        <p:txBody>
          <a:bodyPr/>
          <a:lstStyle/>
          <a:p>
            <a:r>
              <a:rPr lang="ru-RU" b="1" dirty="0"/>
              <a:t>Получение значения по адресу</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25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pnumber</a:t>
            </a:r>
            <a:r>
              <a:rPr lang="de-CH" dirty="0">
                <a:solidFill>
                  <a:srgbClr val="000000"/>
                </a:solidFill>
                <a:latin typeface="Consolas" panose="020B0609020204030204" pitchFamily="49" charset="0"/>
              </a:rPr>
              <a:t>{ &amp;</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"Value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70954937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B681F4-E0CD-1749-FA51-A31657D0F2D8}"/>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D6028926-09FD-5127-ED84-62886700A491}"/>
              </a:ext>
            </a:extLst>
          </p:cNvPr>
          <p:cNvSpPr>
            <a:spLocks noGrp="1"/>
          </p:cNvSpPr>
          <p:nvPr>
            <p:ph idx="1"/>
          </p:nvPr>
        </p:nvSpPr>
        <p:spPr/>
        <p:txBody>
          <a:bodyPr/>
          <a:lstStyle/>
          <a:p>
            <a:r>
              <a:rPr lang="de-CH" sz="2000" dirty="0">
                <a:solidFill>
                  <a:srgbClr val="0000FF"/>
                </a:solidFill>
                <a:latin typeface="Consolas" panose="020B0609020204030204" pitchFamily="49" charset="0"/>
              </a:rPr>
              <a:t>	</a:t>
            </a:r>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25 };</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pnumber</a:t>
            </a:r>
            <a:r>
              <a:rPr lang="de-CH" sz="2000" dirty="0">
                <a:solidFill>
                  <a:srgbClr val="000000"/>
                </a:solidFill>
                <a:latin typeface="Consolas" panose="020B0609020204030204" pitchFamily="49" charset="0"/>
              </a:rPr>
              <a:t>{ &amp;</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"Address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"Value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pPr marL="914400" lvl="2"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x = 10;</a:t>
            </a:r>
          </a:p>
          <a:p>
            <a:pPr marL="914400" lvl="2"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px</a:t>
            </a:r>
            <a:r>
              <a:rPr lang="de-CH" sz="2000" dirty="0">
                <a:solidFill>
                  <a:srgbClr val="000000"/>
                </a:solidFill>
                <a:latin typeface="Consolas" panose="020B0609020204030204" pitchFamily="49" charset="0"/>
              </a:rPr>
              <a:t> = &amp;x;</a:t>
            </a:r>
          </a:p>
          <a:p>
            <a:pPr marL="914400" lvl="2" indent="0">
              <a:buNone/>
            </a:pPr>
            <a:r>
              <a:rPr lang="de-CH" sz="2000" dirty="0">
                <a:solidFill>
                  <a:srgbClr val="000000"/>
                </a:solidFill>
                <a:latin typeface="Consolas" panose="020B0609020204030204" pitchFamily="49" charset="0"/>
              </a:rPr>
              <a:t>*</a:t>
            </a:r>
            <a:r>
              <a:rPr lang="de-CH" sz="2000" dirty="0" err="1">
                <a:solidFill>
                  <a:srgbClr val="000000"/>
                </a:solidFill>
                <a:latin typeface="Consolas" panose="020B0609020204030204" pitchFamily="49" charset="0"/>
              </a:rPr>
              <a:t>px</a:t>
            </a:r>
            <a:r>
              <a:rPr lang="de-CH" sz="2000" dirty="0">
                <a:solidFill>
                  <a:srgbClr val="000000"/>
                </a:solidFill>
                <a:latin typeface="Consolas" panose="020B0609020204030204" pitchFamily="49" charset="0"/>
              </a:rPr>
              <a:t> = 45;</a:t>
            </a:r>
          </a:p>
          <a:p>
            <a:pPr marL="914400" lvl="2" indent="0">
              <a:buNone/>
            </a:pP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"x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x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45</a:t>
            </a:r>
            <a:endParaRPr lang="en-US" sz="2000"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8454809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22D07-CBDC-6C69-A8BD-AC64322AD5C2}"/>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B4B1669-C822-D47C-18AA-483480529A8B}"/>
              </a:ext>
            </a:extLst>
          </p:cNvPr>
          <p:cNvSpPr>
            <a:spLocks noGrp="1"/>
          </p:cNvSpPr>
          <p:nvPr>
            <p:ph idx="1"/>
          </p:nvPr>
        </p:nvSpPr>
        <p:spPr/>
        <p:txBody>
          <a:bodyPr/>
          <a:lstStyle/>
          <a:p>
            <a:r>
              <a:rPr lang="ru-RU" b="1" dirty="0"/>
              <a:t>Операции с указателями</a:t>
            </a:r>
          </a:p>
          <a:p>
            <a:r>
              <a:rPr lang="ru-RU" b="1" dirty="0"/>
              <a:t>Присваивание адреса</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указатель </a:t>
            </a:r>
            <a:r>
              <a:rPr lang="ru-RU" dirty="0" err="1">
                <a:solidFill>
                  <a:srgbClr val="008000"/>
                </a:solidFill>
                <a:latin typeface="Consolas" panose="020B0609020204030204" pitchFamily="49" charset="0"/>
              </a:rPr>
              <a:t>pa</a:t>
            </a:r>
            <a:r>
              <a:rPr lang="ru-RU" dirty="0">
                <a:solidFill>
                  <a:srgbClr val="008000"/>
                </a:solidFill>
                <a:latin typeface="Consolas" panose="020B0609020204030204" pitchFamily="49" charset="0"/>
              </a:rPr>
              <a:t> хранит адрес переменной a</a:t>
            </a:r>
            <a:endParaRPr lang="en-US" dirty="0">
              <a:solidFill>
                <a:srgbClr val="008000"/>
              </a:solidFill>
              <a:latin typeface="Consolas" panose="020B0609020204030204" pitchFamily="49" charset="0"/>
            </a:endParaRPr>
          </a:p>
          <a:p>
            <a:pPr lvl="1"/>
            <a:endParaRPr lang="en-US" dirty="0">
              <a:solidFill>
                <a:srgbClr val="008000"/>
              </a:solidFill>
              <a:latin typeface="Consolas" panose="020B0609020204030204" pitchFamily="49" charset="0"/>
            </a:endParaRPr>
          </a:p>
          <a:p>
            <a:r>
              <a:rPr lang="ru-RU" b="1" dirty="0"/>
              <a:t>Разыменование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хранит адрес переменной a</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10</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10</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25;   </a:t>
            </a:r>
            <a:r>
              <a:rPr lang="ru-RU" dirty="0">
                <a:solidFill>
                  <a:srgbClr val="008000"/>
                </a:solidFill>
                <a:latin typeface="Consolas" panose="020B0609020204030204" pitchFamily="49" charset="0"/>
              </a:rPr>
              <a:t>// меняем значение по адресу в указателе</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25</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7815327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470A95-7121-18EF-0189-6977B1EBDA5A}"/>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47F66662-BAC2-0DEC-7EC8-032945C4299A}"/>
              </a:ext>
            </a:extLst>
          </p:cNvPr>
          <p:cNvSpPr>
            <a:spLocks noGrp="1"/>
          </p:cNvSpPr>
          <p:nvPr>
            <p:ph idx="1"/>
          </p:nvPr>
        </p:nvSpPr>
        <p:spPr/>
        <p:txBody>
          <a:bodyPr/>
          <a:lstStyle/>
          <a:p>
            <a:r>
              <a:rPr lang="ru-RU" b="1" dirty="0"/>
              <a:t>Присвоение указателю другого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2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указатель на переменную a</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pb</a:t>
            </a:r>
            <a:r>
              <a:rPr lang="ru-RU" dirty="0">
                <a:solidFill>
                  <a:srgbClr val="000000"/>
                </a:solidFill>
                <a:latin typeface="Consolas" panose="020B0609020204030204" pitchFamily="49" charset="0"/>
              </a:rPr>
              <a:t>{ &amp;b };   </a:t>
            </a:r>
            <a:r>
              <a:rPr lang="ru-RU" dirty="0">
                <a:solidFill>
                  <a:srgbClr val="008000"/>
                </a:solidFill>
                <a:latin typeface="Consolas" panose="020B0609020204030204" pitchFamily="49" charset="0"/>
              </a:rPr>
              <a:t>// указатель на переменную b</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"pb: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pb</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теперь указатель </a:t>
            </a:r>
            <a:r>
              <a:rPr lang="ru-RU" dirty="0" err="1">
                <a:solidFill>
                  <a:srgbClr val="008000"/>
                </a:solidFill>
                <a:latin typeface="Consolas" panose="020B0609020204030204" pitchFamily="49" charset="0"/>
              </a:rPr>
              <a:t>pa</a:t>
            </a:r>
            <a:r>
              <a:rPr lang="ru-RU" dirty="0">
                <a:solidFill>
                  <a:srgbClr val="008000"/>
                </a:solidFill>
                <a:latin typeface="Consolas" panose="020B0609020204030204" pitchFamily="49" charset="0"/>
              </a:rPr>
              <a:t> хранит адрес переменной b</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125;  </a:t>
            </a:r>
            <a:r>
              <a:rPr lang="ru-RU" dirty="0">
                <a:solidFill>
                  <a:srgbClr val="008000"/>
                </a:solidFill>
                <a:latin typeface="Consolas" panose="020B0609020204030204" pitchFamily="49" charset="0"/>
              </a:rPr>
              <a:t>// меняем значение по адресу в указателе </a:t>
            </a:r>
            <a:r>
              <a:rPr lang="ru-RU" dirty="0" err="1">
                <a:solidFill>
                  <a:srgbClr val="008000"/>
                </a:solidFill>
                <a:latin typeface="Consolas" panose="020B0609020204030204" pitchFamily="49" charset="0"/>
              </a:rPr>
              <a:t>pa</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en-US" dirty="0"/>
          </a:p>
          <a:p>
            <a:endParaRPr lang="ru-RU" dirty="0"/>
          </a:p>
        </p:txBody>
      </p:sp>
    </p:spTree>
    <p:extLst>
      <p:ext uri="{BB962C8B-B14F-4D97-AF65-F5344CB8AC3E}">
        <p14:creationId xmlns:p14="http://schemas.microsoft.com/office/powerpoint/2010/main" val="17107828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65B548-ED08-0717-88D3-7CCA9E2FB13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BC60B7B-974D-3204-104C-ADF674A4F638}"/>
              </a:ext>
            </a:extLst>
          </p:cNvPr>
          <p:cNvSpPr>
            <a:spLocks noGrp="1"/>
          </p:cNvSpPr>
          <p:nvPr>
            <p:ph idx="1"/>
          </p:nvPr>
        </p:nvSpPr>
        <p:spPr/>
        <p:txBody>
          <a:bodyPr/>
          <a:lstStyle/>
          <a:p>
            <a:r>
              <a:rPr lang="ru-RU" b="1" dirty="0"/>
              <a:t>Нулевые указатели</a:t>
            </a:r>
          </a:p>
          <a:p>
            <a:r>
              <a:rPr lang="ru-RU" dirty="0"/>
              <a:t>Нулевой указатель (</a:t>
            </a:r>
            <a:r>
              <a:rPr lang="ru-RU" dirty="0" err="1"/>
              <a:t>null</a:t>
            </a:r>
            <a:r>
              <a:rPr lang="ru-RU" dirty="0"/>
              <a:t> </a:t>
            </a:r>
            <a:r>
              <a:rPr lang="ru-RU" dirty="0" err="1"/>
              <a:t>pointer</a:t>
            </a:r>
            <a:r>
              <a:rPr lang="ru-RU" dirty="0"/>
              <a:t>) - это указатель, который не указывает ни на какой объект. Если мы не хотим, чтобы указатель указывал на какой-то конкретный адрес, то можно присвоить ему условное нулевое значение. Для определения нулевого указателя можно инициализировать указатель нулем или константой </a:t>
            </a:r>
            <a:r>
              <a:rPr lang="ru-RU" b="1" dirty="0" err="1"/>
              <a:t>nullptr</a:t>
            </a:r>
            <a:r>
              <a:rPr lang="ru-RU" dirty="0"/>
              <a:t>:</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p1{ </a:t>
            </a:r>
            <a:r>
              <a:rPr lang="de-CH" dirty="0" err="1">
                <a:solidFill>
                  <a:srgbClr val="0000FF"/>
                </a:solidFill>
                <a:latin typeface="Consolas" panose="020B0609020204030204" pitchFamily="49" charset="0"/>
              </a:rPr>
              <a:t>nullptr</a:t>
            </a:r>
            <a:r>
              <a:rPr lang="de-CH" dirty="0">
                <a:solidFill>
                  <a:srgbClr val="000000"/>
                </a:solidFill>
                <a:latin typeface="Consolas" panose="020B0609020204030204" pitchFamily="49" charset="0"/>
              </a:rPr>
              <a:t>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p2{};</a:t>
            </a:r>
            <a:endParaRPr lang="ru-RU" dirty="0"/>
          </a:p>
        </p:txBody>
      </p:sp>
    </p:spTree>
    <p:extLst>
      <p:ext uri="{BB962C8B-B14F-4D97-AF65-F5344CB8AC3E}">
        <p14:creationId xmlns:p14="http://schemas.microsoft.com/office/powerpoint/2010/main" val="379897444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041CB-3193-8DE3-67FF-E4956B8A5AFF}"/>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11539D5D-71FF-E2F7-7384-17AAAA52896C}"/>
              </a:ext>
            </a:extLst>
          </p:cNvPr>
          <p:cNvSpPr>
            <a:spLocks noGrp="1"/>
          </p:cNvSpPr>
          <p:nvPr>
            <p:ph idx="1"/>
          </p:nvPr>
        </p:nvSpPr>
        <p:spPr/>
        <p:txBody>
          <a:bodyPr/>
          <a:lstStyle/>
          <a:p>
            <a:r>
              <a:rPr lang="ru-RU" b="1" dirty="0"/>
              <a:t>Адрес указателя</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of 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адрес</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указателя</a:t>
            </a:r>
            <a:endParaRPr lang="en-US"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address</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stored</a:t>
            </a:r>
            <a:r>
              <a:rPr lang="de-CH" dirty="0">
                <a:solidFill>
                  <a:srgbClr val="A31515"/>
                </a:solidFill>
                <a:latin typeface="Consolas" panose="020B0609020204030204" pitchFamily="49" charset="0"/>
              </a:rPr>
              <a:t> in </a:t>
            </a:r>
            <a:r>
              <a:rPr lang="de-CH" dirty="0" err="1">
                <a:solidFill>
                  <a:srgbClr val="A31515"/>
                </a:solidFill>
                <a:latin typeface="Consolas" panose="020B0609020204030204" pitchFamily="49" charset="0"/>
              </a:rPr>
              <a:t>pointer</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адрес, который хранится в указателе - адрес переменной </a:t>
            </a:r>
            <a:r>
              <a:rPr lang="de-CH" dirty="0">
                <a:solidFill>
                  <a:srgbClr val="008000"/>
                </a:solidFill>
                <a:latin typeface="Consolas" panose="020B0609020204030204" pitchFamily="49" charset="0"/>
              </a:rPr>
              <a:t>a         </a:t>
            </a:r>
            <a:endParaRPr lang="de-CH" dirty="0">
              <a:solidFill>
                <a:srgbClr val="000000"/>
              </a:solidFill>
              <a:latin typeface="Consolas" panose="020B0609020204030204" pitchFamily="49" charset="0"/>
            </a:endParaRPr>
          </a:p>
          <a:p>
            <a:pPr lvl="1"/>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cout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a:t>
            </a:r>
            <a:r>
              <a:rPr lang="ru-RU" dirty="0" err="1">
                <a:solidFill>
                  <a:srgbClr val="A31515"/>
                </a:solidFill>
                <a:latin typeface="Consolas" panose="020B0609020204030204" pitchFamily="49" charset="0"/>
              </a:rPr>
              <a:t>value</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on</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pointer</a:t>
            </a:r>
            <a:r>
              <a:rPr lang="ru-RU" dirty="0">
                <a:solidFill>
                  <a:srgbClr val="A31515"/>
                </a:solidFill>
                <a:latin typeface="Consolas" panose="020B0609020204030204" pitchFamily="49" charset="0"/>
              </a:rPr>
              <a: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endl</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значение по адресу в указателе - значение переменной a</a:t>
            </a:r>
            <a:endParaRPr lang="ru-RU" dirty="0"/>
          </a:p>
        </p:txBody>
      </p:sp>
    </p:spTree>
    <p:extLst>
      <p:ext uri="{BB962C8B-B14F-4D97-AF65-F5344CB8AC3E}">
        <p14:creationId xmlns:p14="http://schemas.microsoft.com/office/powerpoint/2010/main" val="22174853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A4A6CE-266B-02BA-099D-1124D2F4CAB5}"/>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D852B25E-C5FC-682B-8C84-FB6F59D644BF}"/>
              </a:ext>
            </a:extLst>
          </p:cNvPr>
          <p:cNvSpPr>
            <a:spLocks noGrp="1"/>
          </p:cNvSpPr>
          <p:nvPr>
            <p:ph idx="1"/>
          </p:nvPr>
        </p:nvSpPr>
        <p:spPr/>
        <p:txBody>
          <a:bodyPr/>
          <a:lstStyle/>
          <a:p>
            <a:r>
              <a:rPr lang="ru-RU" b="1" dirty="0"/>
              <a:t>Разыменование указателя</a:t>
            </a:r>
          </a:p>
          <a:p>
            <a:r>
              <a:rPr lang="ru-RU" dirty="0"/>
              <a:t>Операция разыменования указателя представляет выражение в виде *</a:t>
            </a:r>
            <a:r>
              <a:rPr lang="ru-RU" dirty="0" err="1"/>
              <a:t>имя_указателя</a:t>
            </a:r>
            <a:r>
              <a:rPr lang="ru-RU" dirty="0"/>
              <a:t>. Эта операция позволяет получить объект по адресу, который хранится в указателе.</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хранит адрес переменной a</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10</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10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25;   </a:t>
            </a:r>
            <a:r>
              <a:rPr lang="ru-RU" dirty="0">
                <a:solidFill>
                  <a:srgbClr val="008000"/>
                </a:solidFill>
                <a:latin typeface="Consolas" panose="020B0609020204030204" pitchFamily="49" charset="0"/>
              </a:rPr>
              <a:t>// меняем значение по адресу в указателе</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25</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2668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CB83FE-F662-9C55-9D52-17AC054B5F97}"/>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CF2785F-CF4F-A5CF-F125-F21093A7A1B8}"/>
              </a:ext>
            </a:extLst>
          </p:cNvPr>
          <p:cNvSpPr>
            <a:spLocks noGrp="1"/>
          </p:cNvSpPr>
          <p:nvPr>
            <p:ph idx="1"/>
          </p:nvPr>
        </p:nvSpPr>
        <p:spPr>
          <a:xfrm>
            <a:off x="457200" y="1262063"/>
            <a:ext cx="8229600" cy="1086817"/>
          </a:xfrm>
        </p:spPr>
        <p:txBody>
          <a:bodyPr/>
          <a:lstStyle/>
          <a:p>
            <a:pPr marL="0" indent="0">
              <a:buNone/>
            </a:pPr>
            <a:r>
              <a:rPr lang="en-US" dirty="0" err="1"/>
              <a:t>Препроцессор</a:t>
            </a:r>
            <a:r>
              <a:rPr lang="en-US" dirty="0"/>
              <a:t> </a:t>
            </a:r>
            <a:r>
              <a:rPr lang="en-US" dirty="0" err="1"/>
              <a:t>распознает</a:t>
            </a:r>
            <a:r>
              <a:rPr lang="en-US" dirty="0"/>
              <a:t> </a:t>
            </a:r>
            <a:r>
              <a:rPr lang="en-US" dirty="0" err="1"/>
              <a:t>следующие</a:t>
            </a:r>
            <a:r>
              <a:rPr lang="en-US" dirty="0"/>
              <a:t> </a:t>
            </a:r>
            <a:r>
              <a:rPr lang="en-US" dirty="0" err="1"/>
              <a:t>директивы</a:t>
            </a:r>
            <a:r>
              <a:rPr lang="en-US" dirty="0"/>
              <a:t>:</a:t>
            </a:r>
          </a:p>
          <a:p>
            <a:pPr marL="0" indent="0">
              <a:buNone/>
            </a:pPr>
            <a:endParaRPr lang="ru-RU" dirty="0"/>
          </a:p>
        </p:txBody>
      </p:sp>
      <p:sp>
        <p:nvSpPr>
          <p:cNvPr id="5" name="TextBox 4">
            <a:extLst>
              <a:ext uri="{FF2B5EF4-FFF2-40B4-BE49-F238E27FC236}">
                <a16:creationId xmlns:a16="http://schemas.microsoft.com/office/drawing/2014/main" id="{D7578D1E-10D8-66A5-89BB-5F455735B522}"/>
              </a:ext>
            </a:extLst>
          </p:cNvPr>
          <p:cNvSpPr txBox="1"/>
          <p:nvPr/>
        </p:nvSpPr>
        <p:spPr>
          <a:xfrm>
            <a:off x="1619672" y="2819292"/>
            <a:ext cx="5406751" cy="2015069"/>
          </a:xfrm>
          <a:prstGeom prst="rect">
            <a:avLst/>
          </a:prstGeom>
          <a:noFill/>
        </p:spPr>
        <p:txBody>
          <a:bodyPr wrap="square" numCol="4" spcCol="324000" rtlCol="0">
            <a:spAutoFit/>
          </a:bodyPr>
          <a:lstStyle/>
          <a:p>
            <a:r>
              <a:rPr lang="en-US" dirty="0">
                <a:hlinkClick r:id="rId2">
                  <a:extLst>
                    <a:ext uri="{A12FA001-AC4F-418D-AE19-62706E023703}">
                      <ahyp:hlinkClr xmlns:ahyp="http://schemas.microsoft.com/office/drawing/2018/hyperlinkcolor" val="tx"/>
                    </a:ext>
                  </a:extLst>
                </a:hlinkClick>
              </a:rPr>
              <a:t>#define</a:t>
            </a:r>
            <a:br>
              <a:rPr lang="en-US" dirty="0"/>
            </a:br>
            <a:r>
              <a:rPr lang="en-US" dirty="0">
                <a:hlinkClick r:id="rId3">
                  <a:extLst>
                    <a:ext uri="{A12FA001-AC4F-418D-AE19-62706E023703}">
                      <ahyp:hlinkClr xmlns:ahyp="http://schemas.microsoft.com/office/drawing/2018/hyperlinkcolor" val="tx"/>
                    </a:ext>
                  </a:extLst>
                </a:hlinkClick>
              </a:rPr>
              <a:t>#elif</a:t>
            </a:r>
            <a:br>
              <a:rPr lang="en-US" dirty="0"/>
            </a:br>
            <a:r>
              <a:rPr lang="en-US" dirty="0">
                <a:hlinkClick r:id="rId3">
                  <a:extLst>
                    <a:ext uri="{A12FA001-AC4F-418D-AE19-62706E023703}">
                      <ahyp:hlinkClr xmlns:ahyp="http://schemas.microsoft.com/office/drawing/2018/hyperlinkcolor" val="tx"/>
                    </a:ext>
                  </a:extLst>
                </a:hlinkClick>
              </a:rPr>
              <a:t>#else</a:t>
            </a:r>
            <a:br>
              <a:rPr lang="en-US" dirty="0"/>
            </a:br>
            <a:r>
              <a:rPr lang="en-US" dirty="0">
                <a:hlinkClick r:id="rId3">
                  <a:extLst>
                    <a:ext uri="{A12FA001-AC4F-418D-AE19-62706E023703}">
                      <ahyp:hlinkClr xmlns:ahyp="http://schemas.microsoft.com/office/drawing/2018/hyperlinkcolor" val="tx"/>
                    </a:ext>
                  </a:extLst>
                </a:hlinkClick>
              </a:rPr>
              <a:t>#endif</a:t>
            </a:r>
            <a:endParaRPr lang="en-US" dirty="0"/>
          </a:p>
          <a:p>
            <a:r>
              <a:rPr lang="en-US" dirty="0">
                <a:hlinkClick r:id="rId4">
                  <a:extLst>
                    <a:ext uri="{A12FA001-AC4F-418D-AE19-62706E023703}">
                      <ahyp:hlinkClr xmlns:ahyp="http://schemas.microsoft.com/office/drawing/2018/hyperlinkcolor" val="tx"/>
                    </a:ext>
                  </a:extLst>
                </a:hlinkClick>
              </a:rPr>
              <a:t>#error</a:t>
            </a:r>
            <a:br>
              <a:rPr lang="en-US" dirty="0"/>
            </a:br>
            <a:r>
              <a:rPr lang="en-US" dirty="0">
                <a:hlinkClick r:id="rId3">
                  <a:extLst>
                    <a:ext uri="{A12FA001-AC4F-418D-AE19-62706E023703}">
                      <ahyp:hlinkClr xmlns:ahyp="http://schemas.microsoft.com/office/drawing/2018/hyperlinkcolor" val="tx"/>
                    </a:ext>
                  </a:extLst>
                </a:hlinkClick>
              </a:rPr>
              <a:t>#if</a:t>
            </a:r>
            <a:br>
              <a:rPr lang="en-US" dirty="0"/>
            </a:br>
            <a:r>
              <a:rPr lang="en-US" dirty="0">
                <a:hlinkClick r:id="rId5">
                  <a:extLst>
                    <a:ext uri="{A12FA001-AC4F-418D-AE19-62706E023703}">
                      <ahyp:hlinkClr xmlns:ahyp="http://schemas.microsoft.com/office/drawing/2018/hyperlinkcolor" val="tx"/>
                    </a:ext>
                  </a:extLst>
                </a:hlinkClick>
              </a:rPr>
              <a:t>#ifdef</a:t>
            </a:r>
            <a:br>
              <a:rPr lang="en-US" dirty="0"/>
            </a:br>
            <a:r>
              <a:rPr lang="en-US" dirty="0">
                <a:hlinkClick r:id="rId5">
                  <a:extLst>
                    <a:ext uri="{A12FA001-AC4F-418D-AE19-62706E023703}">
                      <ahyp:hlinkClr xmlns:ahyp="http://schemas.microsoft.com/office/drawing/2018/hyperlinkcolor" val="tx"/>
                    </a:ext>
                  </a:extLst>
                </a:hlinkClick>
              </a:rPr>
              <a:t>#ifndef</a:t>
            </a:r>
            <a:endParaRPr lang="en-US" dirty="0"/>
          </a:p>
          <a:p>
            <a:r>
              <a:rPr lang="en-US" dirty="0">
                <a:hlinkClick r:id="rId6">
                  <a:extLst>
                    <a:ext uri="{A12FA001-AC4F-418D-AE19-62706E023703}">
                      <ahyp:hlinkClr xmlns:ahyp="http://schemas.microsoft.com/office/drawing/2018/hyperlinkcolor" val="tx"/>
                    </a:ext>
                  </a:extLst>
                </a:hlinkClick>
              </a:rPr>
              <a:t>#import</a:t>
            </a:r>
            <a:br>
              <a:rPr lang="en-US" dirty="0"/>
            </a:br>
            <a:r>
              <a:rPr lang="en-US" dirty="0">
                <a:hlinkClick r:id="rId7">
                  <a:extLst>
                    <a:ext uri="{A12FA001-AC4F-418D-AE19-62706E023703}">
                      <ahyp:hlinkClr xmlns:ahyp="http://schemas.microsoft.com/office/drawing/2018/hyperlinkcolor" val="tx"/>
                    </a:ext>
                  </a:extLst>
                </a:hlinkClick>
              </a:rPr>
              <a:t>#include</a:t>
            </a:r>
            <a:br>
              <a:rPr lang="en-US" dirty="0"/>
            </a:br>
            <a:r>
              <a:rPr lang="en-US" dirty="0">
                <a:hlinkClick r:id="rId8">
                  <a:extLst>
                    <a:ext uri="{A12FA001-AC4F-418D-AE19-62706E023703}">
                      <ahyp:hlinkClr xmlns:ahyp="http://schemas.microsoft.com/office/drawing/2018/hyperlinkcolor" val="tx"/>
                    </a:ext>
                  </a:extLst>
                </a:hlinkClick>
              </a:rPr>
              <a:t>#line</a:t>
            </a:r>
            <a:endParaRPr lang="en-US" dirty="0"/>
          </a:p>
          <a:p>
            <a:r>
              <a:rPr lang="en-US" dirty="0">
                <a:hlinkClick r:id="rId9">
                  <a:extLst>
                    <a:ext uri="{A12FA001-AC4F-418D-AE19-62706E023703}">
                      <ahyp:hlinkClr xmlns:ahyp="http://schemas.microsoft.com/office/drawing/2018/hyperlinkcolor" val="tx"/>
                    </a:ext>
                  </a:extLst>
                </a:hlinkClick>
              </a:rPr>
              <a:t>#pragma</a:t>
            </a:r>
            <a:br>
              <a:rPr lang="en-US" dirty="0"/>
            </a:br>
            <a:r>
              <a:rPr lang="en-US" dirty="0">
                <a:hlinkClick r:id="rId10">
                  <a:extLst>
                    <a:ext uri="{A12FA001-AC4F-418D-AE19-62706E023703}">
                      <ahyp:hlinkClr xmlns:ahyp="http://schemas.microsoft.com/office/drawing/2018/hyperlinkcolor" val="tx"/>
                    </a:ext>
                  </a:extLst>
                </a:hlinkClick>
              </a:rPr>
              <a:t>#undef</a:t>
            </a:r>
            <a:br>
              <a:rPr lang="en-US" dirty="0"/>
            </a:br>
            <a:r>
              <a:rPr lang="en-US" dirty="0">
                <a:hlinkClick r:id="rId11">
                  <a:extLst>
                    <a:ext uri="{A12FA001-AC4F-418D-AE19-62706E023703}">
                      <ahyp:hlinkClr xmlns:ahyp="http://schemas.microsoft.com/office/drawing/2018/hyperlinkcolor" val="tx"/>
                    </a:ext>
                  </a:extLst>
                </a:hlinkClick>
              </a:rPr>
              <a:t>#using</a:t>
            </a:r>
            <a:endParaRPr lang="en-US" dirty="0"/>
          </a:p>
          <a:p>
            <a:endParaRPr lang="ru-RU" dirty="0"/>
          </a:p>
        </p:txBody>
      </p:sp>
    </p:spTree>
    <p:extLst>
      <p:ext uri="{BB962C8B-B14F-4D97-AF65-F5344CB8AC3E}">
        <p14:creationId xmlns:p14="http://schemas.microsoft.com/office/powerpoint/2010/main" val="412669451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6D682F-4E32-9FB2-AA30-F375E6B765C2}"/>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3CF44D26-07A6-800E-568E-C6A8EF4B0DDC}"/>
              </a:ext>
            </a:extLst>
          </p:cNvPr>
          <p:cNvSpPr>
            <a:spLocks noGrp="1"/>
          </p:cNvSpPr>
          <p:nvPr>
            <p:ph idx="1"/>
          </p:nvPr>
        </p:nvSpPr>
        <p:spPr/>
        <p:txBody>
          <a:bodyPr/>
          <a:lstStyle/>
          <a:p>
            <a:r>
              <a:rPr lang="ru-RU" b="1" dirty="0"/>
              <a:t>Присвоение указателю другого указателя</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2 };</a:t>
            </a: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&amp;a };   </a:t>
            </a:r>
            <a:r>
              <a:rPr lang="ru-RU" sz="1200" dirty="0">
                <a:solidFill>
                  <a:srgbClr val="008000"/>
                </a:solidFill>
                <a:latin typeface="Consolas" panose="020B0609020204030204" pitchFamily="49" charset="0"/>
              </a:rPr>
              <a:t>// указатель на переменную a</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pb</a:t>
            </a:r>
            <a:r>
              <a:rPr lang="ru-RU" sz="1200" dirty="0">
                <a:solidFill>
                  <a:srgbClr val="000000"/>
                </a:solidFill>
                <a:latin typeface="Consolas" panose="020B0609020204030204" pitchFamily="49" charset="0"/>
              </a:rPr>
              <a:t>{ &amp;b };   </a:t>
            </a:r>
            <a:r>
              <a:rPr lang="ru-RU" sz="1200" dirty="0">
                <a:solidFill>
                  <a:srgbClr val="008000"/>
                </a:solidFill>
                <a:latin typeface="Consolas" panose="020B0609020204030204" pitchFamily="49" charset="0"/>
              </a:rPr>
              <a:t>// указатель на переменную b</a:t>
            </a:r>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"pa: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"pb: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 </a:t>
            </a:r>
            <a:r>
              <a:rPr lang="ru-RU" sz="1200" dirty="0" err="1">
                <a:solidFill>
                  <a:srgbClr val="000000"/>
                </a:solidFill>
                <a:latin typeface="Consolas" panose="020B0609020204030204" pitchFamily="49" charset="0"/>
              </a:rPr>
              <a:t>pb</a:t>
            </a:r>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теперь указатель </a:t>
            </a:r>
            <a:r>
              <a:rPr lang="ru-RU" sz="1200" dirty="0" err="1">
                <a:solidFill>
                  <a:srgbClr val="008000"/>
                </a:solidFill>
                <a:latin typeface="Consolas" panose="020B0609020204030204" pitchFamily="49" charset="0"/>
              </a:rPr>
              <a:t>pa</a:t>
            </a:r>
            <a:r>
              <a:rPr lang="ru-RU" sz="1200" dirty="0">
                <a:solidFill>
                  <a:srgbClr val="008000"/>
                </a:solidFill>
                <a:latin typeface="Consolas" panose="020B0609020204030204" pitchFamily="49" charset="0"/>
              </a:rPr>
              <a:t> хранит адрес переменной b</a:t>
            </a:r>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"pa: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 125;  </a:t>
            </a:r>
            <a:r>
              <a:rPr lang="ru-RU" sz="1200" dirty="0">
                <a:solidFill>
                  <a:srgbClr val="008000"/>
                </a:solidFill>
                <a:latin typeface="Consolas" panose="020B0609020204030204" pitchFamily="49" charset="0"/>
              </a:rPr>
              <a:t>// меняем значение по адресу в указателе </a:t>
            </a:r>
            <a:r>
              <a:rPr lang="ru-RU" sz="1200" dirty="0" err="1">
                <a:solidFill>
                  <a:srgbClr val="008000"/>
                </a:solidFill>
                <a:latin typeface="Consolas" panose="020B0609020204030204" pitchFamily="49" charset="0"/>
              </a:rPr>
              <a:t>pa</a:t>
            </a:r>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"b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endParaRPr lang="de-CH"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41569099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8C089D-9852-0154-C819-2B27722BCCF3}"/>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9A45E2F0-DA25-58D9-9D93-AD1453C17C4A}"/>
              </a:ext>
            </a:extLst>
          </p:cNvPr>
          <p:cNvSpPr>
            <a:spLocks noGrp="1"/>
          </p:cNvSpPr>
          <p:nvPr>
            <p:ph idx="1"/>
          </p:nvPr>
        </p:nvSpPr>
        <p:spPr/>
        <p:txBody>
          <a:bodyPr/>
          <a:lstStyle/>
          <a:p>
            <a:r>
              <a:rPr lang="ru-RU" b="1" dirty="0"/>
              <a:t>Нулевые указатели</a:t>
            </a:r>
          </a:p>
          <a:p>
            <a:pPr lvl="1"/>
            <a:endParaRPr lang="de-CH" b="1" dirty="0"/>
          </a:p>
          <a:p>
            <a:pPr lvl="1"/>
            <a:r>
              <a:rPr lang="de-CH" b="1" dirty="0"/>
              <a:t>int</a:t>
            </a:r>
            <a:r>
              <a:rPr lang="de-CH" dirty="0"/>
              <a:t> *p1{</a:t>
            </a:r>
            <a:r>
              <a:rPr lang="de-CH" dirty="0" err="1"/>
              <a:t>nullptr</a:t>
            </a:r>
            <a:r>
              <a:rPr lang="de-CH" dirty="0"/>
              <a:t>};</a:t>
            </a:r>
          </a:p>
          <a:p>
            <a:pPr lvl="1"/>
            <a:r>
              <a:rPr lang="de-CH" b="1" dirty="0"/>
              <a:t>int</a:t>
            </a:r>
            <a:r>
              <a:rPr lang="de-CH" dirty="0"/>
              <a:t> *p2{};</a:t>
            </a:r>
          </a:p>
          <a:p>
            <a:endParaRPr lang="ru-RU" dirty="0"/>
          </a:p>
        </p:txBody>
      </p:sp>
    </p:spTree>
    <p:extLst>
      <p:ext uri="{BB962C8B-B14F-4D97-AF65-F5344CB8AC3E}">
        <p14:creationId xmlns:p14="http://schemas.microsoft.com/office/powerpoint/2010/main" val="367991548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69CF4C-47E4-C1C6-A189-991207CD3293}"/>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1E016AC4-8311-153D-C5F0-1A2899715AD9}"/>
              </a:ext>
            </a:extLst>
          </p:cNvPr>
          <p:cNvSpPr>
            <a:spLocks noGrp="1"/>
          </p:cNvSpPr>
          <p:nvPr>
            <p:ph idx="1"/>
          </p:nvPr>
        </p:nvSpPr>
        <p:spPr/>
        <p:txBody>
          <a:bodyPr/>
          <a:lstStyle/>
          <a:p>
            <a:r>
              <a:rPr lang="ru-RU" b="1" dirty="0"/>
              <a:t>Адрес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of 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адрес</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указателя</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address</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stored</a:t>
            </a:r>
            <a:r>
              <a:rPr lang="de-CH" dirty="0">
                <a:solidFill>
                  <a:srgbClr val="A31515"/>
                </a:solidFill>
                <a:latin typeface="Consolas" panose="020B0609020204030204" pitchFamily="49" charset="0"/>
              </a:rPr>
              <a:t> in </a:t>
            </a:r>
            <a:r>
              <a:rPr lang="de-CH" dirty="0" err="1">
                <a:solidFill>
                  <a:srgbClr val="A31515"/>
                </a:solidFill>
                <a:latin typeface="Consolas" panose="020B0609020204030204" pitchFamily="49" charset="0"/>
              </a:rPr>
              <a:t>pointer</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адрес, который хранится в указателе - адрес переменной </a:t>
            </a:r>
            <a:r>
              <a:rPr lang="de-CH" dirty="0">
                <a:solidFill>
                  <a:srgbClr val="008000"/>
                </a:solidFill>
                <a:latin typeface="Consolas" panose="020B0609020204030204" pitchFamily="49" charset="0"/>
              </a:rPr>
              <a:t>a         </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cout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a:t>
            </a:r>
            <a:r>
              <a:rPr lang="ru-RU" dirty="0" err="1">
                <a:solidFill>
                  <a:srgbClr val="A31515"/>
                </a:solidFill>
                <a:latin typeface="Consolas" panose="020B0609020204030204" pitchFamily="49" charset="0"/>
              </a:rPr>
              <a:t>value</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on</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pointer</a:t>
            </a:r>
            <a:r>
              <a:rPr lang="ru-RU" dirty="0">
                <a:solidFill>
                  <a:srgbClr val="A31515"/>
                </a:solidFill>
                <a:latin typeface="Consolas" panose="020B0609020204030204" pitchFamily="49" charset="0"/>
              </a:rPr>
              <a: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endl</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значение по адресу в указателе - значение переменной a</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7836183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AB3562-69D7-E1F3-2F83-8143DC4D6247}"/>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5AA3BB3-BD4E-0D8A-82CF-B1CA174796BE}"/>
              </a:ext>
            </a:extLst>
          </p:cNvPr>
          <p:cNvSpPr>
            <a:spLocks noGrp="1"/>
          </p:cNvSpPr>
          <p:nvPr>
            <p:ph idx="1"/>
          </p:nvPr>
        </p:nvSpPr>
        <p:spPr/>
        <p:txBody>
          <a:bodyPr/>
          <a:lstStyle/>
          <a:p>
            <a:r>
              <a:rPr lang="ru-RU" b="1" dirty="0"/>
              <a:t>Операции сравнения</a:t>
            </a:r>
          </a:p>
          <a:p>
            <a:r>
              <a:rPr lang="ru-RU" dirty="0"/>
              <a:t>К указателям могут применяться операции сравнения </a:t>
            </a:r>
            <a:r>
              <a:rPr lang="ru-RU" b="1" dirty="0"/>
              <a:t>&gt;</a:t>
            </a:r>
            <a:r>
              <a:rPr lang="ru-RU" dirty="0"/>
              <a:t>, </a:t>
            </a:r>
            <a:r>
              <a:rPr lang="ru-RU" b="1" dirty="0"/>
              <a:t>&gt;=</a:t>
            </a:r>
            <a:r>
              <a:rPr lang="ru-RU" dirty="0"/>
              <a:t>, </a:t>
            </a:r>
            <a:r>
              <a:rPr lang="ru-RU" b="1" dirty="0"/>
              <a:t>&lt;</a:t>
            </a:r>
            <a:r>
              <a:rPr lang="ru-RU" dirty="0"/>
              <a:t>, </a:t>
            </a:r>
            <a:r>
              <a:rPr lang="ru-RU" b="1" dirty="0"/>
              <a:t>&lt;=</a:t>
            </a:r>
            <a:r>
              <a:rPr lang="ru-RU" dirty="0"/>
              <a:t>,</a:t>
            </a:r>
            <a:r>
              <a:rPr lang="ru-RU" b="1" dirty="0"/>
              <a:t>==</a:t>
            </a:r>
            <a:r>
              <a:rPr lang="ru-RU" dirty="0"/>
              <a:t>, </a:t>
            </a:r>
            <a:r>
              <a:rPr lang="ru-RU" b="1" dirty="0"/>
              <a:t>!=</a:t>
            </a:r>
            <a:r>
              <a:rPr lang="ru-RU" dirty="0"/>
              <a:t>. Операции сравнения применяются только к указателям одного типа. Для сравнения используются номера адресов:</a:t>
            </a:r>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20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pb</a:t>
            </a:r>
            <a:r>
              <a:rPr lang="de-CH" dirty="0">
                <a:solidFill>
                  <a:srgbClr val="000000"/>
                </a:solidFill>
                <a:latin typeface="Consolas" panose="020B0609020204030204" pitchFamily="49" charset="0"/>
              </a:rPr>
              <a:t>{ &amp;b };</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&gt; </a:t>
            </a:r>
            <a:r>
              <a:rPr lang="de-CH" dirty="0" err="1">
                <a:solidFill>
                  <a:srgbClr val="000000"/>
                </a:solidFill>
                <a:latin typeface="Consolas" panose="020B0609020204030204" pitchFamily="49" charset="0"/>
              </a:rPr>
              <a:t>pb</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greater than pb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less or equal pb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5375350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555381-2099-96B1-2175-C9038B47F00C}"/>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EB9B1F39-6C0E-8C0B-0AB5-250725D2B9A8}"/>
              </a:ext>
            </a:extLst>
          </p:cNvPr>
          <p:cNvSpPr>
            <a:spLocks noGrp="1"/>
          </p:cNvSpPr>
          <p:nvPr>
            <p:ph idx="1"/>
          </p:nvPr>
        </p:nvSpPr>
        <p:spPr/>
        <p:txBody>
          <a:bodyPr/>
          <a:lstStyle/>
          <a:p>
            <a:r>
              <a:rPr lang="ru-RU" b="1" dirty="0"/>
              <a:t>Приведение типов</a:t>
            </a:r>
          </a:p>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c{ </a:t>
            </a:r>
            <a:r>
              <a:rPr lang="de-CH" dirty="0">
                <a:solidFill>
                  <a:srgbClr val="A31515"/>
                </a:solidFill>
                <a:latin typeface="Consolas" panose="020B0609020204030204" pitchFamily="49" charset="0"/>
              </a:rPr>
              <a:t>'N'</a:t>
            </a:r>
            <a:r>
              <a:rPr lang="de-CH"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pc</a:t>
            </a:r>
            <a:r>
              <a:rPr lang="ru-RU" dirty="0">
                <a:solidFill>
                  <a:srgbClr val="000000"/>
                </a:solidFill>
                <a:latin typeface="Consolas" panose="020B0609020204030204" pitchFamily="49" charset="0"/>
              </a:rPr>
              <a:t>{ &amp;c };            </a:t>
            </a:r>
            <a:r>
              <a:rPr lang="ru-RU" dirty="0">
                <a:solidFill>
                  <a:srgbClr val="008000"/>
                </a:solidFill>
                <a:latin typeface="Consolas" panose="020B0609020204030204" pitchFamily="49" charset="0"/>
              </a:rPr>
              <a:t>// указатель на символ</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pc</a:t>
            </a:r>
            <a:r>
              <a:rPr lang="ru-RU" dirty="0">
                <a:solidFill>
                  <a:srgbClr val="000000"/>
                </a:solidFill>
                <a:latin typeface="Consolas" panose="020B0609020204030204" pitchFamily="49" charset="0"/>
              </a:rPr>
              <a:t> };      </a:t>
            </a:r>
            <a:r>
              <a:rPr lang="ru-RU" dirty="0">
                <a:solidFill>
                  <a:srgbClr val="008000"/>
                </a:solidFill>
                <a:latin typeface="Consolas" panose="020B0609020204030204" pitchFamily="49" charset="0"/>
              </a:rPr>
              <a:t>// указатель на int</a:t>
            </a:r>
            <a:endParaRPr lang="ru-RU" dirty="0">
              <a:solidFill>
                <a:srgbClr val="000000"/>
              </a:solidFill>
              <a:latin typeface="Consolas" panose="020B0609020204030204" pitchFamily="49" charset="0"/>
            </a:endParaRPr>
          </a:p>
          <a:p>
            <a:pPr lvl="1"/>
            <a:r>
              <a:rPr lang="da-DK" dirty="0">
                <a:solidFill>
                  <a:srgbClr val="000000"/>
                </a:solidFill>
                <a:latin typeface="Consolas" panose="020B0609020204030204" pitchFamily="49" charset="0"/>
              </a:rPr>
              <a:t>   std::cout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"pv="</a:t>
            </a:r>
            <a:r>
              <a:rPr lang="da-DK" dirty="0">
                <a:solidFill>
                  <a:srgbClr val="000000"/>
                </a:solidFill>
                <a:latin typeface="Consolas" panose="020B0609020204030204" pitchFamily="49" charset="0"/>
              </a:rPr>
              <a: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pv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pd</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966549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C9CC47-B16B-F96D-704E-C4B706CF562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511577A-7233-AE68-C76A-FD19BE59FF48}"/>
              </a:ext>
            </a:extLst>
          </p:cNvPr>
          <p:cNvSpPr>
            <a:spLocks noGrp="1"/>
          </p:cNvSpPr>
          <p:nvPr>
            <p:ph idx="1"/>
          </p:nvPr>
        </p:nvSpPr>
        <p:spPr/>
        <p:txBody>
          <a:bodyPr/>
          <a:lstStyle/>
          <a:p>
            <a:r>
              <a:rPr lang="ru-RU" dirty="0"/>
              <a:t>Инкремент / декремент</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 &amp;n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10358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FF6344-CAE7-8F19-E7DE-0959480BFE89}"/>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3BA88A9E-D4AF-2841-91ED-B5A6C43791E6}"/>
              </a:ext>
            </a:extLst>
          </p:cNvPr>
          <p:cNvSpPr>
            <a:spLocks noGrp="1"/>
          </p:cNvSpPr>
          <p:nvPr>
            <p:ph idx="1"/>
          </p:nvPr>
        </p:nvSpPr>
        <p:spPr/>
        <p:txBody>
          <a:bodyPr/>
          <a:lstStyle/>
          <a:p>
            <a:r>
              <a:rPr lang="ru-RU" dirty="0"/>
              <a:t>Сложение / вычитание</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 10.6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pd</a:t>
            </a:r>
            <a:r>
              <a:rPr lang="de-CH" dirty="0">
                <a:solidFill>
                  <a:srgbClr val="000000"/>
                </a:solidFill>
                <a:latin typeface="Consolas" panose="020B0609020204030204" pitchFamily="49" charset="0"/>
              </a:rPr>
              <a:t>{ &amp;d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pd: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+ 2;   </a:t>
            </a:r>
            <a:r>
              <a:rPr lang="ru-RU" dirty="0">
                <a:solidFill>
                  <a:srgbClr val="008000"/>
                </a:solidFill>
                <a:latin typeface="Consolas" panose="020B0609020204030204" pitchFamily="49" charset="0"/>
              </a:rPr>
              <a:t>// увеличение адреса на 16 байт - 2 объекта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pd: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short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short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 &amp;n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a:t>
            </a:r>
            <a:r>
              <a:rPr lang="en-US" dirty="0" err="1">
                <a:solidFill>
                  <a:srgbClr val="A31515"/>
                </a:solidFill>
                <a:latin typeface="Consolas" panose="020B0609020204030204" pitchFamily="49" charset="0"/>
              </a:rPr>
              <a:t>pn</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pn</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pn</a:t>
            </a:r>
            <a:r>
              <a:rPr lang="ru-RU" dirty="0">
                <a:solidFill>
                  <a:srgbClr val="000000"/>
                </a:solidFill>
                <a:latin typeface="Consolas" panose="020B0609020204030204" pitchFamily="49" charset="0"/>
              </a:rPr>
              <a:t> - 3;   </a:t>
            </a:r>
            <a:r>
              <a:rPr lang="ru-RU" dirty="0">
                <a:solidFill>
                  <a:srgbClr val="008000"/>
                </a:solidFill>
                <a:latin typeface="Consolas" panose="020B0609020204030204" pitchFamily="49" charset="0"/>
              </a:rPr>
              <a:t>// уменьшение адреса на 6 байт - размер 3 объектов </a:t>
            </a:r>
            <a:r>
              <a:rPr lang="ru-RU" dirty="0" err="1">
                <a:solidFill>
                  <a:srgbClr val="008000"/>
                </a:solidFill>
                <a:latin typeface="Consolas" panose="020B0609020204030204" pitchFamily="49" charset="0"/>
              </a:rPr>
              <a:t>short</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a:t>
            </a:r>
            <a:r>
              <a:rPr lang="en-US" dirty="0" err="1">
                <a:solidFill>
                  <a:srgbClr val="A31515"/>
                </a:solidFill>
                <a:latin typeface="Consolas" panose="020B0609020204030204" pitchFamily="49" charset="0"/>
              </a:rPr>
              <a:t>pn</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7751329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70B8E2-DA0E-D7E1-7EE5-3166CE6D2378}"/>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41537A9B-2B90-E1C2-90F9-BD3933E88D77}"/>
              </a:ext>
            </a:extLst>
          </p:cNvPr>
          <p:cNvSpPr>
            <a:spLocks noGrp="1"/>
          </p:cNvSpPr>
          <p:nvPr>
            <p:ph idx="1"/>
          </p:nvPr>
        </p:nvSpPr>
        <p:spPr/>
        <p:txBody>
          <a:bodyPr/>
          <a:lstStyle/>
          <a:p>
            <a:r>
              <a:rPr lang="ru-RU" dirty="0"/>
              <a:t>При работе с указателями надо отличать операции с самим указателем и операции со значением по адресу, на который указывает указатель.</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b{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+ 20 };   </a:t>
            </a:r>
            <a:r>
              <a:rPr lang="ru-RU" dirty="0">
                <a:solidFill>
                  <a:srgbClr val="008000"/>
                </a:solidFill>
                <a:latin typeface="Consolas" panose="020B0609020204030204" pitchFamily="49" charset="0"/>
              </a:rPr>
              <a:t>// операция со значением, на который 	указывает указатель</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операция с самим указателем</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30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7122740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B8A245-10B5-4079-2966-ABA4134197C3}"/>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11C043D2-35B3-A656-EEEF-E695B34A07CD}"/>
              </a:ext>
            </a:extLst>
          </p:cNvPr>
          <p:cNvSpPr>
            <a:spLocks noGrp="1"/>
          </p:cNvSpPr>
          <p:nvPr>
            <p:ph idx="1"/>
          </p:nvPr>
        </p:nvSpPr>
        <p:spPr/>
        <p:txBody>
          <a:bodyPr/>
          <a:lstStyle/>
          <a:p>
            <a:r>
              <a:rPr lang="ru-RU" dirty="0"/>
              <a:t>Массив представляет набор однотипных данных. Формальное определение массива выглядит следующим образом:</a:t>
            </a:r>
          </a:p>
          <a:p>
            <a:endParaRPr lang="ru-RU" dirty="0"/>
          </a:p>
          <a:p>
            <a:r>
              <a:rPr lang="ru-RU" dirty="0" err="1"/>
              <a:t>тип_переменной</a:t>
            </a:r>
            <a:r>
              <a:rPr lang="ru-RU" dirty="0"/>
              <a:t> </a:t>
            </a:r>
            <a:r>
              <a:rPr lang="ru-RU" dirty="0" err="1"/>
              <a:t>название_массива</a:t>
            </a:r>
            <a:r>
              <a:rPr lang="ru-RU" dirty="0"/>
              <a:t> [</a:t>
            </a:r>
            <a:r>
              <a:rPr lang="ru-RU" dirty="0" err="1"/>
              <a:t>длина_массива</a:t>
            </a:r>
            <a:r>
              <a:rPr lang="ru-RU" dirty="0"/>
              <a:t>]</a:t>
            </a:r>
          </a:p>
          <a:p>
            <a:endParaRPr lang="ru-RU" dirty="0"/>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[4];</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t>число элементов массива также можно определять через </a:t>
            </a:r>
            <a:r>
              <a:rPr lang="ru-RU" u="sng" dirty="0"/>
              <a:t>константу:</a:t>
            </a:r>
          </a:p>
          <a:p>
            <a:endParaRPr lang="ru-RU" u="sng" dirty="0"/>
          </a:p>
          <a:p>
            <a:r>
              <a:rPr lang="de-CH" sz="2000" dirty="0" err="1">
                <a:solidFill>
                  <a:srgbClr val="0000FF"/>
                </a:solidFill>
                <a:latin typeface="Consolas" panose="020B0609020204030204" pitchFamily="49" charset="0"/>
              </a:rPr>
              <a:t>const</a:t>
            </a: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 = 4;</a:t>
            </a: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[n];</a:t>
            </a:r>
            <a:endParaRPr lang="ru-RU" u="sng" dirty="0"/>
          </a:p>
        </p:txBody>
      </p:sp>
    </p:spTree>
    <p:extLst>
      <p:ext uri="{BB962C8B-B14F-4D97-AF65-F5344CB8AC3E}">
        <p14:creationId xmlns:p14="http://schemas.microsoft.com/office/powerpoint/2010/main" val="116247876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B8CF91-11F1-8F63-0EAC-5085372CE8EE}"/>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CE11EEFC-D2D8-6C80-BB26-CA61AF111FA2}"/>
              </a:ext>
            </a:extLst>
          </p:cNvPr>
          <p:cNvSpPr>
            <a:spLocks noGrp="1"/>
          </p:cNvSpPr>
          <p:nvPr>
            <p:ph idx="1"/>
          </p:nvPr>
        </p:nvSpPr>
        <p:spPr/>
        <p:txBody>
          <a:bodyPr/>
          <a:lstStyle/>
          <a:p>
            <a:r>
              <a:rPr lang="ru-RU" dirty="0"/>
              <a:t>Инициализация массива</a:t>
            </a:r>
          </a:p>
          <a:p>
            <a:endParaRPr lang="ru-RU" dirty="0"/>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a:t>
            </a:r>
            <a:r>
              <a:rPr lang="en-US" sz="2000" dirty="0">
                <a:solidFill>
                  <a:srgbClr val="008000"/>
                </a:solidFill>
                <a:latin typeface="Consolas" panose="020B0609020204030204" pitchFamily="49" charset="0"/>
              </a:rPr>
              <a:t>//  {0, 0, 0, 0}</a:t>
            </a:r>
            <a:endParaRPr lang="ru-RU" sz="2000" dirty="0">
              <a:solidFill>
                <a:srgbClr val="008000"/>
              </a:solidFill>
              <a:latin typeface="Consolas" panose="020B0609020204030204" pitchFamily="49" charset="0"/>
            </a:endParaRPr>
          </a:p>
          <a:p>
            <a:endParaRPr lang="ru-RU" sz="2000" dirty="0">
              <a:solidFill>
                <a:srgbClr val="0000FF"/>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 2, 3, 4 };</a:t>
            </a:r>
            <a:r>
              <a:rPr lang="ru-RU" sz="2000"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 2, 3, 4, 5, 6 };   </a:t>
            </a:r>
            <a:r>
              <a:rPr lang="en-US" sz="2000" dirty="0">
                <a:solidFill>
                  <a:srgbClr val="008000"/>
                </a:solidFill>
                <a:latin typeface="Consolas" panose="020B0609020204030204" pitchFamily="49" charset="0"/>
              </a:rPr>
              <a:t>// ! </a:t>
            </a:r>
            <a:r>
              <a:rPr lang="en-US" sz="2000" dirty="0" err="1">
                <a:solidFill>
                  <a:srgbClr val="008000"/>
                </a:solidFill>
                <a:latin typeface="Consolas" panose="020B0609020204030204" pitchFamily="49" charset="0"/>
              </a:rPr>
              <a:t>Ошибка</a:t>
            </a:r>
            <a:endParaRPr lang="ru-RU" sz="2000" dirty="0">
              <a:solidFill>
                <a:srgbClr val="008000"/>
              </a:solidFill>
              <a:latin typeface="Consolas" panose="020B0609020204030204" pitchFamily="49" charset="0"/>
            </a:endParaRPr>
          </a:p>
          <a:p>
            <a:endParaRPr lang="ru-RU" dirty="0">
              <a:solidFill>
                <a:srgbClr val="008000"/>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nums1[]{ 1,2,3,4,5 };</a:t>
            </a: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nums2[] = nums1;    </a:t>
            </a:r>
            <a:r>
              <a:rPr lang="de-CH" sz="2000" dirty="0">
                <a:solidFill>
                  <a:srgbClr val="008000"/>
                </a:solidFill>
                <a:latin typeface="Consolas" panose="020B0609020204030204" pitchFamily="49" charset="0"/>
              </a:rPr>
              <a:t>// </a:t>
            </a:r>
            <a:r>
              <a:rPr lang="ru-RU" sz="2000" dirty="0">
                <a:solidFill>
                  <a:srgbClr val="008000"/>
                </a:solidFill>
                <a:latin typeface="Consolas" panose="020B0609020204030204" pitchFamily="49" charset="0"/>
              </a:rPr>
              <a:t>ошибка</a:t>
            </a:r>
            <a:endParaRPr lang="ru-RU" dirty="0"/>
          </a:p>
        </p:txBody>
      </p:sp>
    </p:spTree>
    <p:extLst>
      <p:ext uri="{BB962C8B-B14F-4D97-AF65-F5344CB8AC3E}">
        <p14:creationId xmlns:p14="http://schemas.microsoft.com/office/powerpoint/2010/main" val="339995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C6A3A4-379F-061C-5021-104C2E2D9384}"/>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21E5541-61C9-1FC5-136C-17A31B44A70A}"/>
              </a:ext>
            </a:extLst>
          </p:cNvPr>
          <p:cNvSpPr>
            <a:spLocks noGrp="1"/>
          </p:cNvSpPr>
          <p:nvPr>
            <p:ph idx="1"/>
          </p:nvPr>
        </p:nvSpPr>
        <p:spPr/>
        <p:txBody>
          <a:bodyPr/>
          <a:lstStyle/>
          <a:p>
            <a:pPr marL="0" indent="0">
              <a:buNone/>
            </a:pPr>
            <a:r>
              <a:rPr lang="ru-RU" b="1" dirty="0"/>
              <a:t>Комментарии</a:t>
            </a:r>
          </a:p>
          <a:p>
            <a:pPr marL="0" indent="0">
              <a:buNone/>
            </a:pPr>
            <a:r>
              <a:rPr lang="ru-RU" sz="2000" dirty="0"/>
              <a:t>Исходный код может содержать комментарии. Комментарии позволяют понять смысл программы, что делают те или иные ее части. При компиляции комментарии игнорируются и не оказывают никакого влияние на работу приложения и на его размер.</a:t>
            </a:r>
          </a:p>
          <a:p>
            <a:pPr marL="0" indent="0">
              <a:buNone/>
            </a:pPr>
            <a:r>
              <a:rPr lang="ru-RU" sz="2000" dirty="0"/>
              <a:t>В языке C++ есть два типа комментариев: однострочный и многострочный. Однострочный комментарий размещается на одной строке после двойного слеша //:</a:t>
            </a:r>
          </a:p>
          <a:p>
            <a:pPr marL="0" indent="0">
              <a:buNone/>
            </a:pPr>
            <a:endParaRPr lang="ru-RU" sz="2000" dirty="0"/>
          </a:p>
          <a:p>
            <a:pPr algn="l" fontAlgn="base">
              <a:lnSpc>
                <a:spcPts val="1575"/>
              </a:lnSpc>
              <a:buNone/>
            </a:pPr>
            <a:r>
              <a:rPr lang="de-CH" sz="1800" b="0" i="0" dirty="0">
                <a:solidFill>
                  <a:srgbClr val="808080"/>
                </a:solidFill>
                <a:effectLst/>
                <a:latin typeface="SFMono-Regular"/>
              </a:rPr>
              <a:t>#include &lt;</a:t>
            </a:r>
            <a:r>
              <a:rPr lang="de-CH" sz="1800" b="0" i="0" dirty="0" err="1">
                <a:solidFill>
                  <a:srgbClr val="808080"/>
                </a:solidFill>
                <a:effectLst/>
                <a:latin typeface="SFMono-Regular"/>
              </a:rPr>
              <a:t>iostream</a:t>
            </a:r>
            <a:r>
              <a:rPr lang="de-CH" sz="1800" b="0" i="0" dirty="0">
                <a:solidFill>
                  <a:srgbClr val="808080"/>
                </a:solidFill>
                <a:effectLst/>
                <a:latin typeface="SFMono-Regular"/>
              </a:rPr>
              <a:t>&gt;               </a:t>
            </a:r>
            <a:r>
              <a:rPr lang="ru-RU" sz="1800" b="0" i="0" dirty="0">
                <a:solidFill>
                  <a:srgbClr val="808080"/>
                </a:solidFill>
                <a:effectLst/>
                <a:latin typeface="SFMono-Regular"/>
              </a:rPr>
              <a:t>		</a:t>
            </a:r>
            <a:r>
              <a:rPr lang="de-CH" sz="1800" b="0" i="0" dirty="0">
                <a:solidFill>
                  <a:srgbClr val="808080"/>
                </a:solidFill>
                <a:effectLst/>
                <a:latin typeface="SFMono-Regular"/>
              </a:rPr>
              <a:t>// </a:t>
            </a:r>
            <a:r>
              <a:rPr lang="ru-RU" sz="1800" b="0" i="0" dirty="0">
                <a:solidFill>
                  <a:srgbClr val="808080"/>
                </a:solidFill>
                <a:effectLst/>
                <a:latin typeface="SFMono-Regular"/>
              </a:rPr>
              <a:t>подключаем библиотеку </a:t>
            </a:r>
            <a:r>
              <a:rPr lang="de-CH" sz="1800" b="0" i="0" dirty="0" err="1">
                <a:solidFill>
                  <a:srgbClr val="808080"/>
                </a:solidFill>
                <a:effectLst/>
                <a:latin typeface="SFMono-Regular"/>
              </a:rPr>
              <a:t>iostream</a:t>
            </a:r>
            <a:endParaRPr lang="de-CH" sz="1800" b="0" i="0" dirty="0">
              <a:solidFill>
                <a:srgbClr val="000000"/>
              </a:solidFill>
              <a:effectLst/>
              <a:latin typeface="SFMono-Regular"/>
            </a:endParaRPr>
          </a:p>
          <a:p>
            <a:pPr algn="l" fontAlgn="base">
              <a:lnSpc>
                <a:spcPts val="1575"/>
              </a:lnSpc>
              <a:buNone/>
            </a:pPr>
            <a:r>
              <a:rPr lang="de-CH" sz="1800" b="0" i="0" dirty="0">
                <a:solidFill>
                  <a:srgbClr val="000000"/>
                </a:solidFill>
                <a:effectLst/>
                <a:latin typeface="SFMono-Regular"/>
              </a:rPr>
              <a:t>  </a:t>
            </a:r>
          </a:p>
          <a:p>
            <a:pPr algn="l" fontAlgn="base">
              <a:lnSpc>
                <a:spcPts val="1575"/>
              </a:lnSpc>
              <a:buNone/>
            </a:pPr>
            <a:r>
              <a:rPr lang="de-CH" sz="1800" b="1" i="0" dirty="0">
                <a:solidFill>
                  <a:srgbClr val="808080"/>
                </a:solidFill>
                <a:effectLst/>
                <a:latin typeface="SFMono-Regular"/>
              </a:rPr>
              <a:t>int</a:t>
            </a:r>
            <a:r>
              <a:rPr lang="de-CH" sz="1800" b="0" i="0" dirty="0">
                <a:solidFill>
                  <a:srgbClr val="000000"/>
                </a:solidFill>
                <a:effectLst/>
                <a:latin typeface="SFMono-Regular"/>
              </a:rPr>
              <a:t> </a:t>
            </a:r>
            <a:r>
              <a:rPr lang="de-CH" sz="1800" b="0" i="0" dirty="0" err="1">
                <a:solidFill>
                  <a:srgbClr val="000000"/>
                </a:solidFill>
                <a:effectLst/>
                <a:latin typeface="SFMono-Regular"/>
              </a:rPr>
              <a:t>main</a:t>
            </a: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определяем функцию </a:t>
            </a:r>
            <a:r>
              <a:rPr lang="de-CH" sz="1800" b="0" i="0" dirty="0" err="1">
                <a:solidFill>
                  <a:srgbClr val="008200"/>
                </a:solidFill>
                <a:effectLst/>
                <a:latin typeface="SFMono-Regular"/>
              </a:rPr>
              <a:t>main</a:t>
            </a:r>
            <a:endParaRPr lang="de-CH" sz="1800" b="0" i="0" dirty="0">
              <a:solidFill>
                <a:srgbClr val="000000"/>
              </a:solidFill>
              <a:effectLst/>
              <a:latin typeface="SFMono-Regular"/>
            </a:endParaRPr>
          </a:p>
          <a:p>
            <a:pPr algn="l" fontAlgn="base">
              <a:lnSpc>
                <a:spcPts val="1575"/>
              </a:lnSpc>
              <a:buNone/>
            </a:pP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начало функции</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de-CH" sz="1800" b="0" i="0" dirty="0" err="1">
                <a:solidFill>
                  <a:srgbClr val="000000"/>
                </a:solidFill>
                <a:effectLst/>
                <a:latin typeface="SFMono-Regular"/>
              </a:rPr>
              <a:t>std</a:t>
            </a:r>
            <a:r>
              <a:rPr lang="de-CH" sz="1800" b="0" i="0" dirty="0">
                <a:solidFill>
                  <a:srgbClr val="000000"/>
                </a:solidFill>
                <a:effectLst/>
                <a:latin typeface="SFMono-Regular"/>
              </a:rPr>
              <a:t>::</a:t>
            </a:r>
            <a:r>
              <a:rPr lang="de-CH" sz="1800" b="0" i="0" dirty="0" err="1">
                <a:solidFill>
                  <a:srgbClr val="000000"/>
                </a:solidFill>
                <a:effectLst/>
                <a:latin typeface="SFMono-Regular"/>
              </a:rPr>
              <a:t>cout</a:t>
            </a:r>
            <a:r>
              <a:rPr lang="de-CH" sz="1800" b="0" i="0" dirty="0">
                <a:solidFill>
                  <a:srgbClr val="000000"/>
                </a:solidFill>
                <a:effectLst/>
                <a:latin typeface="SFMono-Regular"/>
              </a:rPr>
              <a:t> &lt;&lt; </a:t>
            </a:r>
            <a:r>
              <a:rPr lang="de-CH" sz="1800" b="0" i="0" dirty="0">
                <a:solidFill>
                  <a:srgbClr val="DB003E"/>
                </a:solidFill>
                <a:effectLst/>
                <a:latin typeface="SFMono-Regular"/>
              </a:rPr>
              <a:t>"Hello World!"</a:t>
            </a: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выводим строку на консоль</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de-CH" sz="1800" b="1" i="0" dirty="0" err="1">
                <a:solidFill>
                  <a:srgbClr val="006699"/>
                </a:solidFill>
                <a:effectLst/>
                <a:latin typeface="SFMono-Regular"/>
              </a:rPr>
              <a:t>return</a:t>
            </a:r>
            <a:r>
              <a:rPr lang="de-CH" sz="1800" b="0" i="0" dirty="0">
                <a:solidFill>
                  <a:srgbClr val="000000"/>
                </a:solidFill>
                <a:effectLst/>
                <a:latin typeface="SFMono-Regular"/>
              </a:rPr>
              <a:t> 0;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выходим из функции</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ru-RU" sz="1800" b="0" i="0" dirty="0">
                <a:solidFill>
                  <a:srgbClr val="008200"/>
                </a:solidFill>
                <a:effectLst/>
                <a:latin typeface="SFMono-Regular"/>
              </a:rPr>
              <a:t>// конец функции</a:t>
            </a:r>
            <a:endParaRPr lang="ru-RU" sz="1800" b="0" i="0" dirty="0">
              <a:solidFill>
                <a:srgbClr val="000000"/>
              </a:solidFill>
              <a:effectLst/>
              <a:latin typeface="SFMono-Regular"/>
            </a:endParaRPr>
          </a:p>
          <a:p>
            <a:endParaRPr lang="ru-RU" dirty="0"/>
          </a:p>
        </p:txBody>
      </p:sp>
    </p:spTree>
    <p:extLst>
      <p:ext uri="{BB962C8B-B14F-4D97-AF65-F5344CB8AC3E}">
        <p14:creationId xmlns:p14="http://schemas.microsoft.com/office/powerpoint/2010/main" val="2343166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FFB07F-C0B1-E4FF-5530-8CA21778C31F}"/>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C519CE26-0749-EB95-97B9-B22C3477D184}"/>
              </a:ext>
            </a:extLst>
          </p:cNvPr>
          <p:cNvSpPr>
            <a:spLocks noGrp="1"/>
          </p:cNvSpPr>
          <p:nvPr>
            <p:ph idx="1"/>
          </p:nvPr>
        </p:nvSpPr>
        <p:spPr/>
        <p:txBody>
          <a:bodyPr/>
          <a:lstStyle/>
          <a:p>
            <a:r>
              <a:rPr lang="ru-RU" b="1" dirty="0"/>
              <a:t>Индексы. Получение и изменение элементов массива</a:t>
            </a:r>
          </a:p>
          <a:p>
            <a:endParaRPr lang="ru-RU"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[1];</a:t>
            </a:r>
          </a:p>
          <a:p>
            <a:pPr lvl="1"/>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p>
          <a:p>
            <a:pPr lvl="1"/>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[1] = 123;</a:t>
            </a:r>
            <a:endParaRPr lang="ru-RU" b="1" dirty="0"/>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first</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numbers</a:t>
            </a:r>
            <a:r>
              <a:rPr lang="ru-RU" dirty="0">
                <a:solidFill>
                  <a:srgbClr val="000000"/>
                </a:solidFill>
                <a:latin typeface="Consolas" panose="020B0609020204030204" pitchFamily="49" charset="0"/>
              </a:rPr>
              <a:t>[0];     </a:t>
            </a:r>
            <a:r>
              <a:rPr lang="ru-RU" dirty="0">
                <a:solidFill>
                  <a:srgbClr val="008000"/>
                </a:solidFill>
                <a:latin typeface="Consolas" panose="020B0609020204030204" pitchFamily="49" charset="0"/>
              </a:rPr>
              <a:t>// получаем первый элемент</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first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numbers</a:t>
            </a:r>
            <a:r>
              <a:rPr lang="ru-RU" dirty="0">
                <a:solidFill>
                  <a:srgbClr val="000000"/>
                </a:solidFill>
                <a:latin typeface="Consolas" panose="020B0609020204030204" pitchFamily="49" charset="0"/>
              </a:rPr>
              <a:t>[0] = 34; </a:t>
            </a:r>
            <a:r>
              <a:rPr lang="ru-RU" dirty="0">
                <a:solidFill>
                  <a:srgbClr val="008000"/>
                </a:solidFill>
                <a:latin typeface="Consolas" panose="020B0609020204030204" pitchFamily="49" charset="0"/>
              </a:rPr>
              <a:t>// изменяем значение элемента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34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a:p>
            <a:endParaRPr lang="ru-RU" dirty="0"/>
          </a:p>
          <a:p>
            <a:endParaRPr lang="ru-RU" dirty="0"/>
          </a:p>
        </p:txBody>
      </p:sp>
    </p:spTree>
    <p:extLst>
      <p:ext uri="{BB962C8B-B14F-4D97-AF65-F5344CB8AC3E}">
        <p14:creationId xmlns:p14="http://schemas.microsoft.com/office/powerpoint/2010/main" val="12639022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D1868-4EC9-CE59-A9E8-F2941F8C8C24}"/>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AECCD608-F108-6EB0-04D9-D33C169854E6}"/>
              </a:ext>
            </a:extLst>
          </p:cNvPr>
          <p:cNvSpPr>
            <a:spLocks noGrp="1"/>
          </p:cNvSpPr>
          <p:nvPr>
            <p:ph idx="1"/>
          </p:nvPr>
        </p:nvSpPr>
        <p:spPr/>
        <p:txBody>
          <a:bodyPr/>
          <a:lstStyle/>
          <a:p>
            <a:r>
              <a:rPr lang="ru-RU" dirty="0"/>
              <a:t>Обращение за пределами массива.</a:t>
            </a:r>
          </a:p>
          <a:p>
            <a:r>
              <a:rPr lang="ru-RU" sz="2000" dirty="0">
                <a:solidFill>
                  <a:srgbClr val="0000FF"/>
                </a:solidFill>
                <a:latin typeface="Consolas" panose="020B0609020204030204" pitchFamily="49" charset="0"/>
              </a:rPr>
              <a:t>	</a:t>
            </a:r>
          </a:p>
          <a:p>
            <a:endParaRPr lang="ru-RU" dirty="0">
              <a:solidFill>
                <a:srgbClr val="0000FF"/>
              </a:solidFill>
              <a:latin typeface="Consolas" panose="020B0609020204030204" pitchFamily="49" charset="0"/>
            </a:endParaRPr>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[4]{ 1,2,3,4 };</a:t>
            </a:r>
          </a:p>
          <a:p>
            <a:r>
              <a:rPr lang="ru-RU" sz="2000" dirty="0">
                <a:solidFill>
                  <a:srgbClr val="000000"/>
                </a:solidFill>
                <a:latin typeface="Consolas" panose="020B0609020204030204" pitchFamily="49" charset="0"/>
              </a:rPr>
              <a:t>    	</a:t>
            </a:r>
            <a:r>
              <a:rPr lang="ru-RU" sz="2000" dirty="0">
                <a:solidFill>
                  <a:srgbClr val="0000FF"/>
                </a:solidFill>
                <a:latin typeface="Consolas" panose="020B0609020204030204" pitchFamily="49" charset="0"/>
              </a:rPr>
              <a:t>int</a:t>
            </a:r>
            <a:r>
              <a:rPr lang="ru-RU" sz="2000" dirty="0">
                <a:solidFill>
                  <a:srgbClr val="000000"/>
                </a:solidFill>
                <a:latin typeface="Consolas" panose="020B0609020204030204" pitchFamily="49" charset="0"/>
              </a:rPr>
              <a:t> </a:t>
            </a:r>
            <a:r>
              <a:rPr lang="ru-RU" sz="2000" dirty="0" err="1">
                <a:solidFill>
                  <a:srgbClr val="000000"/>
                </a:solidFill>
                <a:latin typeface="Consolas" panose="020B0609020204030204" pitchFamily="49" charset="0"/>
              </a:rPr>
              <a:t>forth</a:t>
            </a:r>
            <a:r>
              <a:rPr lang="ru-RU" sz="2000" dirty="0">
                <a:solidFill>
                  <a:srgbClr val="000000"/>
                </a:solidFill>
                <a:latin typeface="Consolas" panose="020B0609020204030204" pitchFamily="49" charset="0"/>
              </a:rPr>
              <a:t> = </a:t>
            </a:r>
            <a:r>
              <a:rPr lang="ru-RU" sz="2000" dirty="0" err="1">
                <a:solidFill>
                  <a:srgbClr val="000000"/>
                </a:solidFill>
                <a:latin typeface="Consolas" panose="020B0609020204030204" pitchFamily="49" charset="0"/>
              </a:rPr>
              <a:t>numbers</a:t>
            </a:r>
            <a:r>
              <a:rPr lang="ru-RU" sz="2000" dirty="0">
                <a:solidFill>
                  <a:srgbClr val="000000"/>
                </a:solidFill>
                <a:latin typeface="Consolas" panose="020B0609020204030204" pitchFamily="49" charset="0"/>
              </a:rPr>
              <a:t>[4]; </a:t>
            </a:r>
            <a:r>
              <a:rPr lang="ru-RU" sz="2000" dirty="0">
                <a:solidFill>
                  <a:srgbClr val="008000"/>
                </a:solidFill>
                <a:latin typeface="Consolas" panose="020B0609020204030204" pitchFamily="49" charset="0"/>
              </a:rPr>
              <a:t>// !Ошибка - в массиве 	только 4 элемента</a:t>
            </a:r>
            <a:endParaRPr lang="ru-RU" dirty="0"/>
          </a:p>
        </p:txBody>
      </p:sp>
    </p:spTree>
    <p:extLst>
      <p:ext uri="{BB962C8B-B14F-4D97-AF65-F5344CB8AC3E}">
        <p14:creationId xmlns:p14="http://schemas.microsoft.com/office/powerpoint/2010/main" val="1421572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8FE86-F791-52D6-5499-C534859D4CE5}"/>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4E3646FF-0BEC-4106-F08B-5D506D11A235}"/>
              </a:ext>
            </a:extLst>
          </p:cNvPr>
          <p:cNvSpPr>
            <a:spLocks noGrp="1"/>
          </p:cNvSpPr>
          <p:nvPr>
            <p:ph idx="1"/>
          </p:nvPr>
        </p:nvSpPr>
        <p:spPr/>
        <p:txBody>
          <a:bodyPr/>
          <a:lstStyle/>
          <a:p>
            <a:r>
              <a:rPr lang="ru-RU" b="1" dirty="0"/>
              <a:t>Константные массивы</a:t>
            </a:r>
          </a:p>
          <a:p>
            <a:endParaRPr lang="ru-RU" dirty="0"/>
          </a:p>
          <a:p>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1,2,3,4 };</a:t>
            </a:r>
          </a:p>
          <a:p>
            <a:r>
              <a:rPr lang="ru-RU" sz="2000" dirty="0">
                <a:solidFill>
                  <a:srgbClr val="008000"/>
                </a:solidFill>
                <a:latin typeface="Consolas" panose="020B0609020204030204" pitchFamily="49" charset="0"/>
              </a:rPr>
              <a:t>// </a:t>
            </a:r>
            <a:r>
              <a:rPr lang="ru-RU" sz="2000" dirty="0" err="1">
                <a:solidFill>
                  <a:srgbClr val="008000"/>
                </a:solidFill>
                <a:latin typeface="Consolas" panose="020B0609020204030204" pitchFamily="49" charset="0"/>
              </a:rPr>
              <a:t>numbers</a:t>
            </a:r>
            <a:r>
              <a:rPr lang="ru-RU" sz="2000" dirty="0">
                <a:solidFill>
                  <a:srgbClr val="008000"/>
                </a:solidFill>
                <a:latin typeface="Consolas" panose="020B0609020204030204" pitchFamily="49" charset="0"/>
              </a:rPr>
              <a:t>[1] = 23;    // ошибка - значения элементов массива изменить нельзя</a:t>
            </a:r>
            <a:endParaRPr lang="ru-RU" dirty="0"/>
          </a:p>
        </p:txBody>
      </p:sp>
    </p:spTree>
    <p:extLst>
      <p:ext uri="{BB962C8B-B14F-4D97-AF65-F5344CB8AC3E}">
        <p14:creationId xmlns:p14="http://schemas.microsoft.com/office/powerpoint/2010/main" val="9187510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5895D-5778-F38A-363A-EE6349E50A9F}"/>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41F0B132-154B-79A3-E409-4EBD9E41E481}"/>
              </a:ext>
            </a:extLst>
          </p:cNvPr>
          <p:cNvSpPr>
            <a:spLocks noGrp="1"/>
          </p:cNvSpPr>
          <p:nvPr>
            <p:ph idx="1"/>
          </p:nvPr>
        </p:nvSpPr>
        <p:spPr/>
        <p:txBody>
          <a:bodyPr/>
          <a:lstStyle/>
          <a:p>
            <a:r>
              <a:rPr lang="ru-RU" b="1" dirty="0"/>
              <a:t>Длина массива</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11, 12, 13, 14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"Length: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(numbers)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(numbers[0])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Length: 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11, 12, 13, 14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std::size(numbers);</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"Length: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count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Length: 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689669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FF4515-0E3A-64B0-AFAE-BD7B4539DABE}"/>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9FD96472-85E3-C1FD-8A12-5159102D4A9A}"/>
              </a:ext>
            </a:extLst>
          </p:cNvPr>
          <p:cNvSpPr>
            <a:spLocks noGrp="1"/>
          </p:cNvSpPr>
          <p:nvPr>
            <p:ph idx="1"/>
          </p:nvPr>
        </p:nvSpPr>
        <p:spPr/>
        <p:txBody>
          <a:bodyPr/>
          <a:lstStyle/>
          <a:p>
            <a:r>
              <a:rPr lang="ru-RU" b="1" dirty="0"/>
              <a:t>Перебор массивов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4;</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numbers[n]{ 11, 12, 13, 14 };</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n;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812685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FEFF9-C7A1-B06E-4391-91EDAA406D01}"/>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D63FD2D4-7E69-E427-06BD-5573BDEC3AC9}"/>
              </a:ext>
            </a:extLst>
          </p:cNvPr>
          <p:cNvSpPr>
            <a:spLocks noGrp="1"/>
          </p:cNvSpPr>
          <p:nvPr>
            <p:ph idx="1"/>
          </p:nvPr>
        </p:nvSpPr>
        <p:spPr/>
        <p:txBody>
          <a:bodyPr/>
          <a:lstStyle/>
          <a:p>
            <a:r>
              <a:rPr lang="ru-RU" b="1" dirty="0"/>
              <a:t>Перебор элементов в стиле </a:t>
            </a:r>
            <a:r>
              <a:rPr lang="ru-RU" b="1" dirty="0" err="1"/>
              <a:t>for-each</a:t>
            </a:r>
            <a:endParaRPr lang="ru-RU" b="1" dirty="0"/>
          </a:p>
          <a:p>
            <a:endParaRPr lang="ru-RU" dirty="0"/>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pPr lvl="1"/>
            <a:endParaRPr lang="ru-RU" dirty="0"/>
          </a:p>
        </p:txBody>
      </p:sp>
    </p:spTree>
    <p:extLst>
      <p:ext uri="{BB962C8B-B14F-4D97-AF65-F5344CB8AC3E}">
        <p14:creationId xmlns:p14="http://schemas.microsoft.com/office/powerpoint/2010/main" val="5711902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61CDD-7A4A-CCF7-5D1A-2FEDBA90DEE4}"/>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B2382096-30FC-24E6-053D-CA54DD4D1291}"/>
              </a:ext>
            </a:extLst>
          </p:cNvPr>
          <p:cNvSpPr>
            <a:spLocks noGrp="1"/>
          </p:cNvSpPr>
          <p:nvPr>
            <p:ph idx="1"/>
          </p:nvPr>
        </p:nvSpPr>
        <p:spPr/>
        <p:txBody>
          <a:bodyPr/>
          <a:lstStyle/>
          <a:p>
            <a:r>
              <a:rPr lang="ru-RU" b="1" dirty="0"/>
              <a:t>Ввод значений массива с консоли</a:t>
            </a:r>
          </a:p>
          <a:p>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const</a:t>
            </a:r>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max</a:t>
            </a:r>
            <a:r>
              <a:rPr lang="ru-RU" sz="1400" dirty="0">
                <a:solidFill>
                  <a:srgbClr val="000000"/>
                </a:solidFill>
                <a:latin typeface="Consolas" panose="020B0609020204030204" pitchFamily="49" charset="0"/>
              </a:rPr>
              <a:t>{ 6 };     </a:t>
            </a:r>
            <a:r>
              <a:rPr lang="ru-RU" sz="1400" dirty="0">
                <a:solidFill>
                  <a:srgbClr val="008000"/>
                </a:solidFill>
                <a:latin typeface="Consolas" panose="020B0609020204030204" pitchFamily="49" charset="0"/>
              </a:rPr>
              <a:t>// максимальная длина массива - не больше 6 чисел</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numbers</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max</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массив для ввода чисел</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i{};        </a:t>
            </a:r>
            <a:r>
              <a:rPr lang="ru-RU" sz="1400" dirty="0">
                <a:solidFill>
                  <a:srgbClr val="008000"/>
                </a:solidFill>
                <a:latin typeface="Consolas" panose="020B0609020204030204" pitchFamily="49" charset="0"/>
              </a:rPr>
              <a:t>// счетчик введенных чисел</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numbers"</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while</a:t>
            </a:r>
            <a:r>
              <a:rPr lang="de-CH" sz="1400" dirty="0">
                <a:solidFill>
                  <a:srgbClr val="000000"/>
                </a:solidFill>
                <a:latin typeface="Consolas" panose="020B0609020204030204" pitchFamily="49" charset="0"/>
              </a:rPr>
              <a:t> (i &lt; </a:t>
            </a:r>
            <a:r>
              <a:rPr lang="de-CH" sz="1400" dirty="0" err="1">
                <a:solidFill>
                  <a:srgbClr val="000000"/>
                </a:solidFill>
                <a:latin typeface="Consolas" panose="020B0609020204030204" pitchFamily="49" charset="0"/>
              </a:rPr>
              <a:t>max</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cin</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&gt;&gt;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numbers</a:t>
            </a:r>
            <a:r>
              <a:rPr lang="de-CH" sz="1400" dirty="0">
                <a:solidFill>
                  <a:srgbClr val="000000"/>
                </a:solidFill>
                <a:latin typeface="Consolas" panose="020B0609020204030204" pitchFamily="49" charset="0"/>
              </a:rPr>
              <a:t>[i];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вводим число</a:t>
            </a:r>
            <a:endParaRPr lang="ru-RU" sz="1400" dirty="0">
              <a:solidFill>
                <a:srgbClr val="000000"/>
              </a:solidFill>
              <a:latin typeface="Consolas" panose="020B0609020204030204" pitchFamily="49" charset="0"/>
            </a:endParaRPr>
          </a:p>
          <a:p>
            <a:r>
              <a:rPr lang="de-CH" sz="1400" dirty="0">
                <a:solidFill>
                  <a:srgbClr val="000000"/>
                </a:solidFill>
                <a:latin typeface="Consolas" panose="020B0609020204030204" pitchFamily="49" charset="0"/>
              </a:rPr>
              <a:t>        i++;</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выводим массив</a:t>
            </a:r>
            <a:endParaRPr lang="ru-RU" sz="1400" dirty="0">
              <a:solidFill>
                <a:srgbClr val="000000"/>
              </a:solidFill>
              <a:latin typeface="Consolas" panose="020B0609020204030204" pitchFamily="49" charset="0"/>
            </a:endParaRPr>
          </a:p>
          <a:p>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(i = 0; i &lt; max; ++i)</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numbers[</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7592270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B4F0FD-D808-B824-E892-B33A0A3C926C}"/>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F77CE02E-FA95-85BE-485D-19C683460473}"/>
              </a:ext>
            </a:extLst>
          </p:cNvPr>
          <p:cNvSpPr>
            <a:spLocks noGrp="1"/>
          </p:cNvSpPr>
          <p:nvPr>
            <p:ph idx="1"/>
          </p:nvPr>
        </p:nvSpPr>
        <p:spPr/>
        <p:txBody>
          <a:bodyPr/>
          <a:lstStyle/>
          <a:p>
            <a:r>
              <a:rPr lang="ru-RU" dirty="0"/>
              <a:t>Но кроме одномерных массивов в C++ есть и многомерные. Элементы таких массивов сами в свою очередь являются массивами, в которых также элементы могут быть массивами. Как правило, распространены двухмерные и трехмерные массивы. Например, определим двухмерный массив чисел:</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[3][2];</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numbers[3][2][2];</a:t>
            </a:r>
            <a:endParaRPr lang="ru-RU" dirty="0"/>
          </a:p>
        </p:txBody>
      </p:sp>
    </p:spTree>
    <p:extLst>
      <p:ext uri="{BB962C8B-B14F-4D97-AF65-F5344CB8AC3E}">
        <p14:creationId xmlns:p14="http://schemas.microsoft.com/office/powerpoint/2010/main" val="287065320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730000-1043-6739-4A1B-FAB6BB06485A}"/>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A9FC0CCB-2268-1723-65CC-7F0CFC598272}"/>
              </a:ext>
            </a:extLst>
          </p:cNvPr>
          <p:cNvSpPr>
            <a:spLocks noGrp="1"/>
          </p:cNvSpPr>
          <p:nvPr>
            <p:ph idx="1"/>
          </p:nvPr>
        </p:nvSpPr>
        <p:spPr/>
        <p:txBody>
          <a:bodyPr/>
          <a:lstStyle/>
          <a:p>
            <a:r>
              <a:rPr lang="ru-RU" dirty="0"/>
              <a:t>Инициализация многомерных массивов</a:t>
            </a:r>
            <a:r>
              <a:rPr lang="en-US" dirty="0"/>
              <a:t>:</a:t>
            </a:r>
          </a:p>
          <a:p>
            <a:endParaRPr lang="en-US" dirty="0"/>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a:t>
            </a:r>
          </a:p>
          <a:p>
            <a:endParaRPr lang="de-CH"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a:t>
            </a:r>
          </a:p>
          <a:p>
            <a:pPr lvl="1"/>
            <a:r>
              <a:rPr lang="ru-RU" sz="2000" dirty="0">
                <a:solidFill>
                  <a:srgbClr val="000000"/>
                </a:solidFill>
                <a:latin typeface="Consolas" panose="020B0609020204030204" pitchFamily="49" charset="0"/>
              </a:rPr>
              <a:t>    {</a:t>
            </a:r>
          </a:p>
          <a:p>
            <a:pPr lvl="1"/>
            <a:r>
              <a:rPr lang="ru-RU" sz="2000" dirty="0">
                <a:solidFill>
                  <a:srgbClr val="000000"/>
                </a:solidFill>
                <a:latin typeface="Consolas" panose="020B0609020204030204" pitchFamily="49" charset="0"/>
              </a:rPr>
              <a:t>        {1, 2},     </a:t>
            </a:r>
            <a:r>
              <a:rPr lang="ru-RU" sz="2000" dirty="0">
                <a:solidFill>
                  <a:srgbClr val="008000"/>
                </a:solidFill>
                <a:latin typeface="Consolas" panose="020B0609020204030204" pitchFamily="49" charset="0"/>
              </a:rPr>
              <a:t>// первая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{4, 5},     </a:t>
            </a:r>
            <a:r>
              <a:rPr lang="ru-RU" sz="2000" dirty="0">
                <a:solidFill>
                  <a:srgbClr val="008000"/>
                </a:solidFill>
                <a:latin typeface="Consolas" panose="020B0609020204030204" pitchFamily="49" charset="0"/>
              </a:rPr>
              <a:t>// вторая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{7, 8}      </a:t>
            </a:r>
            <a:r>
              <a:rPr lang="ru-RU" sz="2000" dirty="0">
                <a:solidFill>
                  <a:srgbClr val="008000"/>
                </a:solidFill>
                <a:latin typeface="Consolas" panose="020B0609020204030204" pitchFamily="49" charset="0"/>
              </a:rPr>
              <a:t>// третья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a:t>
            </a:r>
            <a:endParaRPr lang="ru-RU" sz="2000" dirty="0"/>
          </a:p>
        </p:txBody>
      </p:sp>
    </p:spTree>
    <p:extLst>
      <p:ext uri="{BB962C8B-B14F-4D97-AF65-F5344CB8AC3E}">
        <p14:creationId xmlns:p14="http://schemas.microsoft.com/office/powerpoint/2010/main" val="252118235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F64A94-26CE-E585-FC3B-ECEAC2FA6362}"/>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C300EAD7-73C6-1A04-A300-50E61178988E}"/>
              </a:ext>
            </a:extLst>
          </p:cNvPr>
          <p:cNvSpPr>
            <a:spLocks noGrp="1"/>
          </p:cNvSpPr>
          <p:nvPr>
            <p:ph idx="1"/>
          </p:nvPr>
        </p:nvSpPr>
        <p:spPr/>
        <p:txBody>
          <a:bodyPr/>
          <a:lstStyle/>
          <a:p>
            <a:r>
              <a:rPr lang="ru-RU" dirty="0"/>
              <a:t>Можно инициализировать не все элементы</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 {1, 2}, {}, {7} };</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t>При инициализации многомерных массивов тоже  можно опустить длину массива, но только первую размерность </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[][2]{ {1, 2}, {3, 4}, {5, 6} };</a:t>
            </a:r>
            <a:endParaRPr lang="ru-RU" dirty="0"/>
          </a:p>
        </p:txBody>
      </p:sp>
    </p:spTree>
    <p:extLst>
      <p:ext uri="{BB962C8B-B14F-4D97-AF65-F5344CB8AC3E}">
        <p14:creationId xmlns:p14="http://schemas.microsoft.com/office/powerpoint/2010/main" val="403434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ED096-8F26-5AE0-608F-082DD3A18642}"/>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944AB9B8-4886-BF89-BBB7-331D11B481AE}"/>
              </a:ext>
            </a:extLst>
          </p:cNvPr>
          <p:cNvSpPr>
            <a:spLocks noGrp="1"/>
          </p:cNvSpPr>
          <p:nvPr>
            <p:ph idx="1"/>
          </p:nvPr>
        </p:nvSpPr>
        <p:spPr/>
        <p:txBody>
          <a:bodyPr/>
          <a:lstStyle/>
          <a:p>
            <a:pPr marL="0" indent="0">
              <a:buNone/>
            </a:pPr>
            <a:r>
              <a:rPr lang="ru-RU" sz="2000" dirty="0"/>
              <a:t>Многострочный комментарий заключается между символами /* текст комментария */. Он может размещаться на нескольких строках. Например:</a:t>
            </a:r>
          </a:p>
          <a:p>
            <a:pPr marL="0" indent="0">
              <a:buNone/>
            </a:pPr>
            <a:endParaRPr lang="ru-RU" sz="2000" dirty="0"/>
          </a:p>
          <a:p>
            <a:pPr algn="l" fontAlgn="base">
              <a:lnSpc>
                <a:spcPts val="1575"/>
              </a:lnSpc>
              <a:buNone/>
            </a:pPr>
            <a:r>
              <a:rPr lang="de-CH" sz="1400" b="0" i="0" dirty="0">
                <a:solidFill>
                  <a:srgbClr val="808080"/>
                </a:solidFill>
                <a:effectLst/>
                <a:latin typeface="SFMono-Regular"/>
              </a:rPr>
              <a:t>#include &lt;</a:t>
            </a:r>
            <a:r>
              <a:rPr lang="de-CH" sz="1400" b="0" i="0" dirty="0" err="1">
                <a:solidFill>
                  <a:srgbClr val="808080"/>
                </a:solidFill>
                <a:effectLst/>
                <a:latin typeface="SFMono-Regular"/>
              </a:rPr>
              <a:t>iostream</a:t>
            </a:r>
            <a:r>
              <a:rPr lang="de-CH" sz="1400" b="0" i="0" dirty="0">
                <a:solidFill>
                  <a:srgbClr val="808080"/>
                </a:solidFill>
                <a:effectLst/>
                <a:latin typeface="SFMono-Regular"/>
              </a:rPr>
              <a:t>&gt;</a:t>
            </a:r>
            <a:endParaRPr lang="de-CH" sz="1400" b="0" i="0" dirty="0">
              <a:solidFill>
                <a:srgbClr val="000000"/>
              </a:solidFill>
              <a:effectLst/>
              <a:latin typeface="SFMono-Regular"/>
            </a:endParaRPr>
          </a:p>
          <a:p>
            <a:pPr algn="l" fontAlgn="base">
              <a:lnSpc>
                <a:spcPts val="1575"/>
              </a:lnSpc>
              <a:buNone/>
            </a:pPr>
            <a:r>
              <a:rPr lang="de-CH" sz="1400" b="0" i="0" dirty="0">
                <a:solidFill>
                  <a:srgbClr val="008200"/>
                </a:solidFill>
                <a:effectLst/>
                <a:latin typeface="SFMono-Regular"/>
              </a:rPr>
              <a:t>/*</a:t>
            </a:r>
            <a:endParaRPr lang="de-CH" sz="1400" b="0" i="0" dirty="0">
              <a:solidFill>
                <a:srgbClr val="000000"/>
              </a:solidFill>
              <a:effectLst/>
              <a:latin typeface="SFMono-Regular"/>
            </a:endParaRPr>
          </a:p>
          <a:p>
            <a:pPr algn="l" fontAlgn="base">
              <a:lnSpc>
                <a:spcPts val="1575"/>
              </a:lnSpc>
              <a:buNone/>
            </a:pPr>
            <a:r>
              <a:rPr lang="de-CH" sz="1400" b="0" i="0" dirty="0">
                <a:solidFill>
                  <a:srgbClr val="000000"/>
                </a:solidFill>
                <a:effectLst/>
                <a:latin typeface="SFMono-Regular"/>
              </a:rPr>
              <a:t>    </a:t>
            </a:r>
            <a:r>
              <a:rPr lang="ru-RU" sz="1400" b="0" i="0" dirty="0">
                <a:solidFill>
                  <a:srgbClr val="008200"/>
                </a:solidFill>
                <a:effectLst/>
                <a:latin typeface="SFMono-Regular"/>
              </a:rPr>
              <a:t>Определение функции </a:t>
            </a:r>
            <a:r>
              <a:rPr lang="de-CH" sz="1400" b="0" i="0" dirty="0">
                <a:solidFill>
                  <a:srgbClr val="008200"/>
                </a:solidFill>
                <a:effectLst/>
                <a:latin typeface="SFMono-Regular"/>
              </a:rPr>
              <a:t>Main</a:t>
            </a:r>
            <a:endParaRPr lang="de-CH" sz="1400" b="0" i="0" dirty="0">
              <a:solidFill>
                <a:srgbClr val="000000"/>
              </a:solidFill>
              <a:effectLst/>
              <a:latin typeface="SFMono-Regular"/>
            </a:endParaRPr>
          </a:p>
          <a:p>
            <a:pPr algn="l" fontAlgn="base">
              <a:lnSpc>
                <a:spcPts val="1575"/>
              </a:lnSpc>
              <a:buNone/>
            </a:pPr>
            <a:r>
              <a:rPr lang="de-CH" sz="1400" b="0" i="0" dirty="0">
                <a:solidFill>
                  <a:srgbClr val="000000"/>
                </a:solidFill>
                <a:effectLst/>
                <a:latin typeface="SFMono-Regular"/>
              </a:rPr>
              <a:t>    </a:t>
            </a:r>
            <a:r>
              <a:rPr lang="ru-RU" sz="1400" b="0" i="0" dirty="0">
                <a:solidFill>
                  <a:srgbClr val="008200"/>
                </a:solidFill>
                <a:effectLst/>
                <a:latin typeface="SFMono-Regular"/>
              </a:rPr>
              <a:t>Выводит на консоль строку </a:t>
            </a:r>
            <a:r>
              <a:rPr lang="de-CH" sz="1400" b="0" i="0" dirty="0">
                <a:solidFill>
                  <a:srgbClr val="008200"/>
                </a:solidFill>
                <a:effectLst/>
                <a:latin typeface="SFMono-Regular"/>
              </a:rPr>
              <a:t>Hello World!</a:t>
            </a:r>
            <a:endParaRPr lang="de-CH" sz="1400" b="0" i="0" dirty="0">
              <a:solidFill>
                <a:srgbClr val="000000"/>
              </a:solidFill>
              <a:effectLst/>
              <a:latin typeface="SFMono-Regular"/>
            </a:endParaRPr>
          </a:p>
          <a:p>
            <a:pPr algn="l" fontAlgn="base">
              <a:lnSpc>
                <a:spcPts val="1575"/>
              </a:lnSpc>
              <a:buNone/>
            </a:pPr>
            <a:r>
              <a:rPr lang="de-CH" sz="1400" b="0" i="0" dirty="0">
                <a:solidFill>
                  <a:srgbClr val="008200"/>
                </a:solidFill>
                <a:effectLst/>
                <a:latin typeface="SFMono-Regular"/>
              </a:rPr>
              <a:t>*/</a:t>
            </a:r>
            <a:endParaRPr lang="de-CH" sz="1400" b="0" i="0" dirty="0">
              <a:solidFill>
                <a:srgbClr val="000000"/>
              </a:solidFill>
              <a:effectLst/>
              <a:latin typeface="SFMono-Regular"/>
            </a:endParaRPr>
          </a:p>
          <a:p>
            <a:pPr algn="l" fontAlgn="base">
              <a:lnSpc>
                <a:spcPts val="1575"/>
              </a:lnSpc>
              <a:buNone/>
            </a:pPr>
            <a:r>
              <a:rPr lang="de-CH" sz="1400" b="1" i="0" dirty="0">
                <a:solidFill>
                  <a:srgbClr val="808080"/>
                </a:solidFill>
                <a:effectLst/>
                <a:latin typeface="SFMono-Regular"/>
              </a:rPr>
              <a:t>int</a:t>
            </a:r>
            <a:r>
              <a:rPr lang="de-CH" sz="1400" b="0" i="0" dirty="0">
                <a:solidFill>
                  <a:srgbClr val="000000"/>
                </a:solidFill>
                <a:effectLst/>
                <a:latin typeface="SFMono-Regular"/>
              </a:rPr>
              <a:t> </a:t>
            </a:r>
            <a:r>
              <a:rPr lang="de-CH" sz="1400" b="0" i="0" dirty="0" err="1">
                <a:solidFill>
                  <a:srgbClr val="000000"/>
                </a:solidFill>
                <a:effectLst/>
                <a:latin typeface="SFMono-Regular"/>
              </a:rPr>
              <a:t>main</a:t>
            </a:r>
            <a:r>
              <a:rPr lang="de-CH" sz="1400" b="0" i="0" dirty="0">
                <a:solidFill>
                  <a:srgbClr val="000000"/>
                </a:solidFill>
                <a:effectLst/>
                <a:latin typeface="SFMono-Regular"/>
              </a:rPr>
              <a:t>()</a:t>
            </a:r>
          </a:p>
          <a:p>
            <a:pPr algn="l" fontAlgn="base">
              <a:lnSpc>
                <a:spcPts val="1575"/>
              </a:lnSpc>
              <a:buNone/>
            </a:pPr>
            <a:r>
              <a:rPr lang="de-CH" sz="1400" b="0" i="0" dirty="0">
                <a:solidFill>
                  <a:srgbClr val="000000"/>
                </a:solidFill>
                <a:effectLst/>
                <a:latin typeface="SFMono-Regular"/>
              </a:rPr>
              <a:t>{</a:t>
            </a:r>
          </a:p>
          <a:p>
            <a:pPr algn="l" fontAlgn="base">
              <a:lnSpc>
                <a:spcPts val="1575"/>
              </a:lnSpc>
              <a:buNone/>
            </a:pPr>
            <a:r>
              <a:rPr lang="de-CH" sz="1400" b="0" i="0" dirty="0">
                <a:solidFill>
                  <a:srgbClr val="000000"/>
                </a:solidFill>
                <a:effectLst/>
                <a:latin typeface="SFMono-Regular"/>
              </a:rPr>
              <a:t>    </a:t>
            </a:r>
            <a:r>
              <a:rPr lang="de-CH" sz="1400" b="0" i="0" dirty="0" err="1">
                <a:solidFill>
                  <a:srgbClr val="000000"/>
                </a:solidFill>
                <a:effectLst/>
                <a:latin typeface="SFMono-Regular"/>
              </a:rPr>
              <a:t>std</a:t>
            </a:r>
            <a:r>
              <a:rPr lang="de-CH" sz="1400" b="0" i="0" dirty="0">
                <a:solidFill>
                  <a:srgbClr val="000000"/>
                </a:solidFill>
                <a:effectLst/>
                <a:latin typeface="SFMono-Regular"/>
              </a:rPr>
              <a:t>::</a:t>
            </a:r>
            <a:r>
              <a:rPr lang="de-CH" sz="1400" b="0" i="0" dirty="0" err="1">
                <a:solidFill>
                  <a:srgbClr val="000000"/>
                </a:solidFill>
                <a:effectLst/>
                <a:latin typeface="SFMono-Regular"/>
              </a:rPr>
              <a:t>cout</a:t>
            </a:r>
            <a:r>
              <a:rPr lang="de-CH" sz="1400" b="0" i="0" dirty="0">
                <a:solidFill>
                  <a:srgbClr val="000000"/>
                </a:solidFill>
                <a:effectLst/>
                <a:latin typeface="SFMono-Regular"/>
              </a:rPr>
              <a:t> &lt;&lt; </a:t>
            </a:r>
            <a:r>
              <a:rPr lang="de-CH" sz="1400" b="0" i="0" dirty="0">
                <a:solidFill>
                  <a:srgbClr val="DB003E"/>
                </a:solidFill>
                <a:effectLst/>
                <a:latin typeface="SFMono-Regular"/>
              </a:rPr>
              <a:t>"Hello World!"</a:t>
            </a:r>
            <a:r>
              <a:rPr lang="de-CH" sz="1400" b="0" i="0" dirty="0">
                <a:solidFill>
                  <a:srgbClr val="000000"/>
                </a:solidFill>
                <a:effectLst/>
                <a:latin typeface="SFMono-Regular"/>
              </a:rPr>
              <a:t>; </a:t>
            </a:r>
            <a:r>
              <a:rPr lang="de-CH" sz="1400" b="0" i="0" dirty="0">
                <a:solidFill>
                  <a:srgbClr val="008200"/>
                </a:solidFill>
                <a:effectLst/>
                <a:latin typeface="SFMono-Regular"/>
              </a:rPr>
              <a:t>// </a:t>
            </a:r>
            <a:r>
              <a:rPr lang="ru-RU" sz="1400" b="0" i="0" dirty="0">
                <a:solidFill>
                  <a:srgbClr val="008200"/>
                </a:solidFill>
                <a:effectLst/>
                <a:latin typeface="SFMono-Regular"/>
              </a:rPr>
              <a:t>вывод строки на консоль</a:t>
            </a:r>
            <a:endParaRPr lang="ru-RU" sz="1400" b="0" i="0" dirty="0">
              <a:solidFill>
                <a:srgbClr val="000000"/>
              </a:solidFill>
              <a:effectLst/>
              <a:latin typeface="SFMono-Regular"/>
            </a:endParaRPr>
          </a:p>
          <a:p>
            <a:pPr algn="l" fontAlgn="base">
              <a:lnSpc>
                <a:spcPts val="1575"/>
              </a:lnSpc>
              <a:buNone/>
            </a:pPr>
            <a:r>
              <a:rPr lang="ru-RU" sz="1400" b="0" i="0" dirty="0">
                <a:solidFill>
                  <a:srgbClr val="000000"/>
                </a:solidFill>
                <a:effectLst/>
                <a:latin typeface="SFMono-Regular"/>
              </a:rPr>
              <a:t>    </a:t>
            </a:r>
            <a:r>
              <a:rPr lang="de-CH" sz="1400" b="1" i="0" dirty="0" err="1">
                <a:solidFill>
                  <a:srgbClr val="006699"/>
                </a:solidFill>
                <a:effectLst/>
                <a:latin typeface="SFMono-Regular"/>
              </a:rPr>
              <a:t>return</a:t>
            </a:r>
            <a:r>
              <a:rPr lang="de-CH" sz="1400" b="0" i="0" dirty="0">
                <a:solidFill>
                  <a:srgbClr val="000000"/>
                </a:solidFill>
                <a:effectLst/>
                <a:latin typeface="SFMono-Regular"/>
              </a:rPr>
              <a:t> 0;</a:t>
            </a:r>
          </a:p>
          <a:p>
            <a:pPr algn="l" fontAlgn="base">
              <a:lnSpc>
                <a:spcPts val="1575"/>
              </a:lnSpc>
              <a:buNone/>
            </a:pPr>
            <a:r>
              <a:rPr lang="de-CH" sz="1400" b="0" i="0" dirty="0">
                <a:solidFill>
                  <a:srgbClr val="000000"/>
                </a:solidFill>
                <a:effectLst/>
                <a:latin typeface="SFMono-Regular"/>
              </a:rPr>
              <a:t>}</a:t>
            </a:r>
          </a:p>
          <a:p>
            <a:pPr marL="0" indent="0">
              <a:buNone/>
            </a:pPr>
            <a:endParaRPr lang="ru-RU" sz="2000" dirty="0"/>
          </a:p>
        </p:txBody>
      </p:sp>
    </p:spTree>
    <p:extLst>
      <p:ext uri="{BB962C8B-B14F-4D97-AF65-F5344CB8AC3E}">
        <p14:creationId xmlns:p14="http://schemas.microsoft.com/office/powerpoint/2010/main" val="95403774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F580D9-AE4F-5307-5D8A-FEC3963098A8}"/>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2C631D3D-FFF9-CAC8-BEAC-1A90EEBCC845}"/>
              </a:ext>
            </a:extLst>
          </p:cNvPr>
          <p:cNvSpPr>
            <a:spLocks noGrp="1"/>
          </p:cNvSpPr>
          <p:nvPr>
            <p:ph idx="1"/>
          </p:nvPr>
        </p:nvSpPr>
        <p:spPr/>
        <p:txBody>
          <a:bodyPr/>
          <a:lstStyle/>
          <a:p>
            <a:pPr lvl="1">
              <a:lnSpc>
                <a:spcPts val="1920"/>
              </a:lnSpc>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lnSpc>
                <a:spcPts val="1920"/>
              </a:lnSpc>
            </a:pPr>
            <a:r>
              <a:rPr lang="ru-RU" dirty="0">
                <a:solidFill>
                  <a:srgbClr val="000000"/>
                </a:solidFill>
                <a:latin typeface="Consolas" panose="020B0609020204030204" pitchFamily="49" charset="0"/>
              </a:rPr>
              <a:t>{</a:t>
            </a:r>
          </a:p>
          <a:p>
            <a:pPr lvl="1">
              <a:lnSpc>
                <a:spcPts val="1920"/>
              </a:lnSpc>
            </a:pP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[3][2]</a:t>
            </a:r>
          </a:p>
          <a:p>
            <a:pPr lvl="1">
              <a:lnSpc>
                <a:spcPts val="1920"/>
              </a:lnSpc>
            </a:pPr>
            <a:r>
              <a:rPr lang="ru-RU" dirty="0">
                <a:solidFill>
                  <a:srgbClr val="000000"/>
                </a:solidFill>
                <a:latin typeface="Consolas" panose="020B0609020204030204" pitchFamily="49" charset="0"/>
              </a:rPr>
              <a:t>    {</a:t>
            </a:r>
          </a:p>
          <a:p>
            <a:pPr lvl="1">
              <a:lnSpc>
                <a:spcPts val="1920"/>
              </a:lnSpc>
            </a:pPr>
            <a:r>
              <a:rPr lang="ru-RU" dirty="0">
                <a:solidFill>
                  <a:srgbClr val="000000"/>
                </a:solidFill>
                <a:latin typeface="Consolas" panose="020B0609020204030204" pitchFamily="49" charset="0"/>
              </a:rPr>
              <a:t>        {1, 2},</a:t>
            </a:r>
          </a:p>
          <a:p>
            <a:pPr lvl="1">
              <a:lnSpc>
                <a:spcPts val="1920"/>
              </a:lnSpc>
            </a:pPr>
            <a:r>
              <a:rPr lang="ru-RU" dirty="0">
                <a:solidFill>
                  <a:srgbClr val="000000"/>
                </a:solidFill>
                <a:latin typeface="Consolas" panose="020B0609020204030204" pitchFamily="49" charset="0"/>
              </a:rPr>
              <a:t>        {3, 4},</a:t>
            </a:r>
          </a:p>
          <a:p>
            <a:pPr lvl="1">
              <a:lnSpc>
                <a:spcPts val="1920"/>
              </a:lnSpc>
            </a:pPr>
            <a:r>
              <a:rPr lang="ru-RU" dirty="0">
                <a:solidFill>
                  <a:srgbClr val="000000"/>
                </a:solidFill>
                <a:latin typeface="Consolas" panose="020B0609020204030204" pitchFamily="49" charset="0"/>
              </a:rPr>
              <a:t>        {5, 6}</a:t>
            </a:r>
          </a:p>
          <a:p>
            <a:pPr lvl="1">
              <a:lnSpc>
                <a:spcPts val="1920"/>
              </a:lnSpc>
            </a:pPr>
            <a:r>
              <a:rPr lang="ru-RU" dirty="0">
                <a:solidFill>
                  <a:srgbClr val="000000"/>
                </a:solidFill>
                <a:latin typeface="Consolas" panose="020B0609020204030204" pitchFamily="49" charset="0"/>
              </a:rPr>
              <a:t>    };</a:t>
            </a:r>
          </a:p>
          <a:p>
            <a:pPr lvl="1">
              <a:lnSpc>
                <a:spcPts val="1920"/>
              </a:lnSpc>
            </a:pP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получаем значение элемента</a:t>
            </a:r>
            <a:endParaRPr lang="ru-RU"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[1][0];     </a:t>
            </a:r>
            <a:r>
              <a:rPr lang="ru-RU" dirty="0">
                <a:solidFill>
                  <a:srgbClr val="008000"/>
                </a:solidFill>
                <a:latin typeface="Consolas" panose="020B0609020204030204" pitchFamily="49" charset="0"/>
              </a:rPr>
              <a:t>// вторая строка, первый столбец</a:t>
            </a:r>
            <a:endParaRPr lang="ru-RU" dirty="0">
              <a:solidFill>
                <a:srgbClr val="000000"/>
              </a:solidFill>
              <a:latin typeface="Consolas" panose="020B0609020204030204" pitchFamily="49" charset="0"/>
            </a:endParaRPr>
          </a:p>
          <a:p>
            <a:pPr lvl="1">
              <a:lnSpc>
                <a:spcPts val="1920"/>
              </a:lnSpc>
            </a:pPr>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 = 3</a:t>
            </a:r>
            <a:endParaRPr lang="pt-BR"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nums</a:t>
            </a:r>
            <a:r>
              <a:rPr lang="de-CH" dirty="0">
                <a:solidFill>
                  <a:srgbClr val="A31515"/>
                </a:solidFill>
                <a:latin typeface="Consolas" panose="020B0609020204030204" pitchFamily="49" charset="0"/>
              </a:rPr>
              <a:t>[2][1]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[2][1]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nums</a:t>
            </a:r>
            <a:r>
              <a:rPr lang="de-CH" dirty="0">
                <a:solidFill>
                  <a:srgbClr val="008000"/>
                </a:solidFill>
                <a:latin typeface="Consolas" panose="020B0609020204030204" pitchFamily="49" charset="0"/>
              </a:rPr>
              <a:t>[2][1] = 6 </a:t>
            </a:r>
            <a:endParaRPr lang="de-CH"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элемента</a:t>
            </a:r>
            <a:endParaRPr lang="ru-RU"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[2][1] = 123;       </a:t>
            </a:r>
            <a:r>
              <a:rPr lang="ru-RU" dirty="0">
                <a:solidFill>
                  <a:srgbClr val="008000"/>
                </a:solidFill>
                <a:latin typeface="Consolas" panose="020B0609020204030204" pitchFamily="49" charset="0"/>
              </a:rPr>
              <a:t>// третья строка, второй столбец</a:t>
            </a:r>
            <a:endParaRPr lang="ru-RU" dirty="0">
              <a:solidFill>
                <a:srgbClr val="000000"/>
              </a:solidFill>
              <a:latin typeface="Consolas" panose="020B0609020204030204" pitchFamily="49" charset="0"/>
            </a:endParaRPr>
          </a:p>
          <a:p>
            <a:pPr lvl="1">
              <a:lnSpc>
                <a:spcPts val="1920"/>
              </a:lnSpc>
            </a:pP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nums</a:t>
            </a:r>
            <a:r>
              <a:rPr lang="de-CH" dirty="0">
                <a:solidFill>
                  <a:srgbClr val="A31515"/>
                </a:solidFill>
                <a:latin typeface="Consolas" panose="020B0609020204030204" pitchFamily="49" charset="0"/>
              </a:rPr>
              <a:t>[2][1]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[2][1]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nums</a:t>
            </a:r>
            <a:r>
              <a:rPr lang="de-CH" dirty="0">
                <a:solidFill>
                  <a:srgbClr val="008000"/>
                </a:solidFill>
                <a:latin typeface="Consolas" panose="020B0609020204030204" pitchFamily="49" charset="0"/>
              </a:rPr>
              <a:t>[2][1] = 123 </a:t>
            </a:r>
            <a:endParaRPr lang="de-CH"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9217982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E4C76E-B4C3-4075-91F5-F57C6C4AC9F4}"/>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0CE48154-1434-904B-BF29-D555D8D2B039}"/>
              </a:ext>
            </a:extLst>
          </p:cNvPr>
          <p:cNvSpPr>
            <a:spLocks noGrp="1"/>
          </p:cNvSpPr>
          <p:nvPr>
            <p:ph idx="1"/>
          </p:nvPr>
        </p:nvSpPr>
        <p:spPr/>
        <p:txBody>
          <a:bodyPr/>
          <a:lstStyle/>
          <a:p>
            <a:r>
              <a:rPr lang="ru-RU" b="1" dirty="0"/>
              <a:t>Перебор многомерного массива</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rows = 3, columns = 2;</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rows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{1, 2}, {3, 4}, {5, 6} };</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rows;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j = 0; j &lt; </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j++</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][j]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1152716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45A8FE-82D6-3B93-EDF6-57480B5E3E66}"/>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F81CB944-5B34-5AF4-27ED-D7A198E515BC}"/>
              </a:ext>
            </a:extLst>
          </p:cNvPr>
          <p:cNvSpPr>
            <a:spLocks noGrp="1"/>
          </p:cNvSpPr>
          <p:nvPr>
            <p:ph idx="1"/>
          </p:nvPr>
        </p:nvSpPr>
        <p:spPr/>
        <p:txBody>
          <a:bodyPr/>
          <a:lstStyle/>
          <a:p>
            <a:r>
              <a:rPr lang="ru-RU" dirty="0"/>
              <a:t>Перебор двухмерного массива</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rows = 3, columns = 2;</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rows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{1, 2}, {3, 4}, {5, 6}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subnumbers</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subnumbers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7879830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50FCC2-12B3-1A5F-0841-90C2CB14CC0B}"/>
              </a:ext>
            </a:extLst>
          </p:cNvPr>
          <p:cNvSpPr>
            <a:spLocks noGrp="1"/>
          </p:cNvSpPr>
          <p:nvPr>
            <p:ph type="title"/>
          </p:nvPr>
        </p:nvSpPr>
        <p:spPr/>
        <p:txBody>
          <a:bodyPr/>
          <a:lstStyle/>
          <a:p>
            <a:r>
              <a:rPr lang="ru-RU" b="1" dirty="0"/>
              <a:t>Массивы и указатели</a:t>
            </a:r>
          </a:p>
        </p:txBody>
      </p:sp>
      <p:sp>
        <p:nvSpPr>
          <p:cNvPr id="3" name="Объект 2">
            <a:extLst>
              <a:ext uri="{FF2B5EF4-FFF2-40B4-BE49-F238E27FC236}">
                <a16:creationId xmlns:a16="http://schemas.microsoft.com/office/drawing/2014/main" id="{04842707-F242-67C7-D8CB-2CBF8DFDAA93}"/>
              </a:ext>
            </a:extLst>
          </p:cNvPr>
          <p:cNvSpPr>
            <a:spLocks noGrp="1"/>
          </p:cNvSpPr>
          <p:nvPr>
            <p:ph idx="1"/>
          </p:nvPr>
        </p:nvSpPr>
        <p:spPr/>
        <p:txBody>
          <a:bodyPr/>
          <a:lstStyle/>
          <a:p>
            <a:r>
              <a:rPr lang="ru-RU" dirty="0"/>
              <a:t>Имя массива по сути является адресом его первого элемента. Соответственно через операцию разыменования мы можем получить значение по этому адресу:</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[0] address: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[0] value: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0027120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1FB33-76BA-0324-802C-4BB55A851613}"/>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0E40314C-DEBE-E5C3-E8E3-38D3A586EDC6}"/>
              </a:ext>
            </a:extLst>
          </p:cNvPr>
          <p:cNvSpPr>
            <a:spLocks noGrp="1"/>
          </p:cNvSpPr>
          <p:nvPr>
            <p:ph idx="1"/>
          </p:nvPr>
        </p:nvSpPr>
        <p:spPr/>
        <p:txBody>
          <a:bodyPr/>
          <a:lstStyle/>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num2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+ 1);    </a:t>
            </a:r>
            <a:r>
              <a:rPr lang="ru-RU" dirty="0">
                <a:solidFill>
                  <a:srgbClr val="008000"/>
                </a:solidFill>
                <a:latin typeface="Consolas" panose="020B0609020204030204" pitchFamily="49" charset="0"/>
              </a:rPr>
              <a:t>// второй элемент</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num3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+ 2);    </a:t>
            </a:r>
            <a:r>
              <a:rPr lang="ru-RU" dirty="0">
                <a:solidFill>
                  <a:srgbClr val="008000"/>
                </a:solidFill>
                <a:latin typeface="Consolas" panose="020B0609020204030204" pitchFamily="49" charset="0"/>
              </a:rPr>
              <a:t>// третий элемент</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"num2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num2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num2 = 2</a:t>
            </a:r>
            <a:endParaRPr lang="pt-BR"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"num3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num3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num3 = 3</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9142603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126C53-3293-C546-9432-87E81B5884FD}"/>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265E05AF-FA64-1BBD-8543-44FDFCCB6A9F}"/>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i &lt;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size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084498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D8E8CB-60C6-E2FF-4CF8-945098E907C4}"/>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BBF72AEB-2C9B-FA4B-25A1-73430DD2AB4E}"/>
              </a:ext>
            </a:extLst>
          </p:cNvPr>
          <p:cNvSpPr>
            <a:spLocks noGrp="1"/>
          </p:cNvSpPr>
          <p:nvPr>
            <p:ph idx="1"/>
          </p:nvPr>
        </p:nvSpPr>
        <p:spPr/>
        <p:txBody>
          <a:bodyPr/>
          <a:lstStyle/>
          <a:p>
            <a:r>
              <a:rPr lang="ru-RU" dirty="0"/>
              <a:t>Но при этом имя массива это не стандартный указатель, и мы не можем изменить его адрес, например, так:</a:t>
            </a:r>
          </a:p>
          <a:p>
            <a:endParaRPr lang="ru-RU" dirty="0"/>
          </a:p>
          <a:p>
            <a:pPr lvl="1"/>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a:t>
            </a:r>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&amp;b;          </a:t>
            </a:r>
            <a:r>
              <a:rPr lang="ru-RU" dirty="0">
                <a:solidFill>
                  <a:srgbClr val="008000"/>
                </a:solidFill>
                <a:latin typeface="Consolas" panose="020B0609020204030204" pitchFamily="49" charset="0"/>
              </a:rPr>
              <a:t>// так тоже сделать нельзя</a:t>
            </a:r>
            <a:endParaRPr lang="ru-RU" dirty="0"/>
          </a:p>
        </p:txBody>
      </p:sp>
    </p:spTree>
    <p:extLst>
      <p:ext uri="{BB962C8B-B14F-4D97-AF65-F5344CB8AC3E}">
        <p14:creationId xmlns:p14="http://schemas.microsoft.com/office/powerpoint/2010/main" val="37563402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7D7850-2E37-5A19-D8EB-849C9EDFD376}"/>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63EAB096-4733-6DEF-6E8E-7C13240E4652}"/>
              </a:ext>
            </a:extLst>
          </p:cNvPr>
          <p:cNvSpPr>
            <a:spLocks noGrp="1"/>
          </p:cNvSpPr>
          <p:nvPr>
            <p:ph idx="1"/>
          </p:nvPr>
        </p:nvSpPr>
        <p:spPr/>
        <p:txBody>
          <a:bodyPr/>
          <a:lstStyle/>
          <a:p>
            <a:r>
              <a:rPr lang="ru-RU" b="1" dirty="0"/>
              <a:t>Указатели на массивы</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marL="914400" lvl="2" indent="0">
              <a:buNone/>
            </a:pP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a:t>
            </a: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num3 =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+ 2);</a:t>
            </a:r>
          </a:p>
          <a:p>
            <a:pPr marL="914400" lvl="2" indent="0">
              <a:buNone/>
            </a:pPr>
            <a:r>
              <a:rPr lang="pt-BR" dirty="0">
                <a:solidFill>
                  <a:srgbClr val="000000"/>
                </a:solidFill>
                <a:latin typeface="Consolas" panose="020B0609020204030204" pitchFamily="49" charset="0"/>
              </a:rPr>
              <a:t>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"num3: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num3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num3: 3</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endParaRPr lang="ru-RU" dirty="0"/>
          </a:p>
        </p:txBody>
      </p:sp>
    </p:spTree>
    <p:extLst>
      <p:ext uri="{BB962C8B-B14F-4D97-AF65-F5344CB8AC3E}">
        <p14:creationId xmlns:p14="http://schemas.microsoft.com/office/powerpoint/2010/main" val="55954443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DFD70C-8C9F-EA6C-EE1E-6C5E5DAB29DA}"/>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A75C161B-EF10-3B9B-B22E-3B12F686036B}"/>
              </a:ext>
            </a:extLst>
          </p:cNvPr>
          <p:cNvSpPr>
            <a:spLocks noGrp="1"/>
          </p:cNvSpPr>
          <p:nvPr>
            <p:ph idx="1"/>
          </p:nvPr>
        </p:nvSpPr>
        <p:spPr/>
        <p:txBody>
          <a:bodyPr/>
          <a:lstStyle/>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lang="ru-RU" sz="2000" dirty="0"/>
              <a:t>Перебор массива</a:t>
            </a:r>
            <a:endParaRPr kumimoji="0" lang="ru-RU" sz="2000" b="0" i="0" u="none" strike="noStrike" kern="1200" cap="none" spc="0" normalizeH="0" baseline="0" noProof="0" dirty="0">
              <a:ln>
                <a:noFill/>
              </a:ln>
              <a:effectLst/>
              <a:uLnTx/>
              <a:uFillTx/>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lang="ru-RU" sz="1200" dirty="0">
              <a:solidFill>
                <a:srgbClr val="0000FF"/>
              </a:solidFill>
              <a:latin typeface="Consolas" panose="020B0609020204030204" pitchFamily="49"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main</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const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 = 5;</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pt-B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pt-BR"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pt-B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nums[n]{ 1, 2, 3, 4, 5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for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nums</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&lt;= &amp;</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nums</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[n - 1];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cout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"address="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Arial" panose="020B0604020202020204" pitchFamily="34" charset="0"/>
              </a:rPr>
              <a:t>tvalue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endl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lang="ru-RU" dirty="0"/>
          </a:p>
        </p:txBody>
      </p:sp>
    </p:spTree>
    <p:extLst>
      <p:ext uri="{BB962C8B-B14F-4D97-AF65-F5344CB8AC3E}">
        <p14:creationId xmlns:p14="http://schemas.microsoft.com/office/powerpoint/2010/main" val="7664619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9EB60F-2CB1-FF00-9118-DB2454097BFA}"/>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61B952C9-B187-6A43-304C-104C3E58E900}"/>
              </a:ext>
            </a:extLst>
          </p:cNvPr>
          <p:cNvSpPr>
            <a:spLocks noGrp="1"/>
          </p:cNvSpPr>
          <p:nvPr>
            <p:ph idx="1"/>
          </p:nvPr>
        </p:nvSpPr>
        <p:spPr/>
        <p:txBody>
          <a:bodyPr/>
          <a:lstStyle/>
          <a:p>
            <a:pPr lvl="1"/>
            <a:endParaRPr lang="ru-RU" sz="1200" dirty="0">
              <a:solidFill>
                <a:srgbClr val="0000FF"/>
              </a:solidFill>
              <a:latin typeface="Consolas" panose="020B0609020204030204" pitchFamily="49" charset="0"/>
            </a:endParaRPr>
          </a:p>
          <a:p>
            <a:pPr lvl="1"/>
            <a:r>
              <a:rPr lang="ru-RU" sz="1800" dirty="0"/>
              <a:t>Перебор многомерного массива</a:t>
            </a:r>
          </a:p>
          <a:p>
            <a:pPr lvl="1"/>
            <a:endParaRPr lang="ru-RU" sz="1200" dirty="0">
              <a:solidFill>
                <a:srgbClr val="0000FF"/>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[3][4]{ {1, 2, 3, 4} , {5, 6, 7, 8}, {9, 10, 11, 12}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unsigned</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 /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число строк</a:t>
            </a:r>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unsigned</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m{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 /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[0][0])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число столбцов</a:t>
            </a:r>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end</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nums</a:t>
            </a:r>
            <a:r>
              <a:rPr lang="ru-RU" sz="1200" dirty="0">
                <a:solidFill>
                  <a:srgbClr val="000000"/>
                </a:solidFill>
                <a:latin typeface="Consolas" panose="020B0609020204030204" pitchFamily="49" charset="0"/>
              </a:rPr>
              <a:t>[0] + n * m - 1 };    </a:t>
            </a:r>
            <a:r>
              <a:rPr lang="ru-RU" sz="1200" dirty="0">
                <a:solidFill>
                  <a:srgbClr val="008000"/>
                </a:solidFill>
                <a:latin typeface="Consolas" panose="020B0609020204030204" pitchFamily="49" charset="0"/>
              </a:rPr>
              <a:t>// указатель на самый последний элемент 0 + 3 * 4 - 1 = 11</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ptr</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nums</a:t>
            </a:r>
            <a:r>
              <a:rPr lang="ru-RU" sz="1200" dirty="0">
                <a:solidFill>
                  <a:srgbClr val="000000"/>
                </a:solidFill>
                <a:latin typeface="Consolas" panose="020B0609020204030204" pitchFamily="49" charset="0"/>
              </a:rPr>
              <a:t>[0] };                </a:t>
            </a:r>
            <a:r>
              <a:rPr lang="ru-RU" sz="1200" dirty="0">
                <a:solidFill>
                  <a:srgbClr val="008000"/>
                </a:solidFill>
                <a:latin typeface="Consolas" panose="020B0609020204030204" pitchFamily="49" charset="0"/>
              </a:rPr>
              <a:t>// указатель на первый элемент</a:t>
            </a:r>
            <a:endParaRPr lang="ru-RU" sz="1200" dirty="0">
              <a:solidFill>
                <a:srgbClr val="000000"/>
              </a:solidFill>
              <a:latin typeface="Consolas" panose="020B0609020204030204" pitchFamily="49" charset="0"/>
            </a:endParaRPr>
          </a:p>
          <a:p>
            <a:pPr lvl="1"/>
            <a:r>
              <a:rPr lang="da-DK" sz="1200" dirty="0">
                <a:solidFill>
                  <a:srgbClr val="000000"/>
                </a:solidFill>
                <a:latin typeface="Consolas" panose="020B0609020204030204" pitchFamily="49" charset="0"/>
              </a:rPr>
              <a:t>    </a:t>
            </a:r>
            <a:r>
              <a:rPr lang="da-DK" sz="1200" dirty="0">
                <a:solidFill>
                  <a:srgbClr val="0000FF"/>
                </a:solidFill>
                <a:latin typeface="Consolas" panose="020B0609020204030204" pitchFamily="49" charset="0"/>
              </a:rPr>
              <a:t>for</a:t>
            </a:r>
            <a:r>
              <a:rPr lang="da-DK" sz="1200" dirty="0">
                <a:solidFill>
                  <a:srgbClr val="000000"/>
                </a:solidFill>
                <a:latin typeface="Consolas" panose="020B0609020204030204" pitchFamily="49" charset="0"/>
              </a:rPr>
              <a:t> (</a:t>
            </a:r>
            <a:r>
              <a:rPr lang="da-DK" sz="1200" dirty="0">
                <a:solidFill>
                  <a:srgbClr val="0000FF"/>
                </a:solidFill>
                <a:latin typeface="Consolas" panose="020B0609020204030204" pitchFamily="49" charset="0"/>
              </a:rPr>
              <a:t>unsigned</a:t>
            </a:r>
            <a:r>
              <a:rPr lang="da-DK" sz="1200" dirty="0">
                <a:solidFill>
                  <a:srgbClr val="000000"/>
                </a:solidFill>
                <a:latin typeface="Consolas" panose="020B0609020204030204" pitchFamily="49" charset="0"/>
              </a:rPr>
              <a:t> i{ 1 }; ptr &lt;= end; ptr++, i++)</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ptr</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a:solidFill>
                  <a:srgbClr val="A31515"/>
                </a:solidFill>
                <a:latin typeface="Consolas" panose="020B0609020204030204" pitchFamily="49" charset="0"/>
              </a:rPr>
              <a:t>"\t"</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если остаток от целочисленного деления равен 0,</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переходим на новую строку</a:t>
            </a:r>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if</a:t>
            </a:r>
            <a:r>
              <a:rPr lang="de-CH" sz="1200" dirty="0">
                <a:solidFill>
                  <a:srgbClr val="000000"/>
                </a:solidFill>
                <a:latin typeface="Consolas" panose="020B0609020204030204" pitchFamily="49" charset="0"/>
              </a:rPr>
              <a:t> (i % m == 0)</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37310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altLang="ru-RU" b="1"/>
              <a:t>История языка Си++</a:t>
            </a:r>
          </a:p>
        </p:txBody>
      </p:sp>
      <p:sp>
        <p:nvSpPr>
          <p:cNvPr id="6147" name="Объект 2"/>
          <p:cNvSpPr>
            <a:spLocks noGrp="1"/>
          </p:cNvSpPr>
          <p:nvPr>
            <p:ph idx="1"/>
          </p:nvPr>
        </p:nvSpPr>
        <p:spPr>
          <a:xfrm>
            <a:off x="457200" y="1262063"/>
            <a:ext cx="8435975" cy="2887662"/>
          </a:xfrm>
        </p:spPr>
        <p:txBody>
          <a:bodyPr/>
          <a:lstStyle/>
          <a:p>
            <a:pPr marL="0" indent="0" algn="just">
              <a:buFont typeface="Wingdings" pitchFamily="2" charset="2"/>
              <a:buNone/>
            </a:pPr>
            <a:r>
              <a:rPr lang="ru-RU" altLang="ru-RU" sz="2400"/>
              <a:t>     Язык Си++ был разработан в начале 1980-х гг. Бьерном Страуструпом из компании AT&amp;T Bell Laboratories. Си++  основан на языке Си. Два символа "++« в названии –  это игра слов, символами "++"  в языке Си обозначается операция инкремента (увеличение значения переменной на 1). </a:t>
            </a:r>
          </a:p>
        </p:txBody>
      </p:sp>
      <p:sp>
        <p:nvSpPr>
          <p:cNvPr id="6149" name="TextBox 4"/>
          <p:cNvSpPr txBox="1">
            <a:spLocks noChangeArrowheads="1"/>
          </p:cNvSpPr>
          <p:nvPr/>
        </p:nvSpPr>
        <p:spPr bwMode="auto">
          <a:xfrm>
            <a:off x="1156048" y="4581128"/>
            <a:ext cx="7427168" cy="954107"/>
          </a:xfrm>
          <a:prstGeom prst="rect">
            <a:avLst/>
          </a:prstGeom>
          <a:noFill/>
          <a:ln w="9525">
            <a:noFill/>
            <a:miter lim="800000"/>
            <a:headEnd/>
            <a:tailEnd/>
          </a:ln>
        </p:spPr>
        <p:txBody>
          <a:bodyPr wrap="square">
            <a:spAutoFit/>
          </a:bodyPr>
          <a:lstStyle/>
          <a:p>
            <a:r>
              <a:rPr lang="ru-RU" sz="2800"/>
              <a:t>Текущий стандарт языка можно найти по ссылке </a:t>
            </a:r>
            <a:r>
              <a:rPr lang="ru-RU" sz="2800">
                <a:hlinkClick r:id="rId2"/>
              </a:rPr>
              <a:t>https://eel.is/c++draft/</a:t>
            </a:r>
            <a:endParaRPr lang="ru-RU" altLang="ru-RU"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48F2A-1A26-46F4-ACAA-062B443407E3}"/>
              </a:ext>
            </a:extLst>
          </p:cNvPr>
          <p:cNvSpPr>
            <a:spLocks noGrp="1"/>
          </p:cNvSpPr>
          <p:nvPr>
            <p:ph type="title"/>
          </p:nvPr>
        </p:nvSpPr>
        <p:spPr/>
        <p:txBody>
          <a:bodyPr/>
          <a:lstStyle/>
          <a:p>
            <a:r>
              <a:rPr lang="ru-RU" b="1" dirty="0"/>
              <a:t>Компиляция</a:t>
            </a:r>
            <a:endParaRPr lang="ru-RU" dirty="0"/>
          </a:p>
        </p:txBody>
      </p:sp>
      <p:sp>
        <p:nvSpPr>
          <p:cNvPr id="3" name="Объект 2">
            <a:extLst>
              <a:ext uri="{FF2B5EF4-FFF2-40B4-BE49-F238E27FC236}">
                <a16:creationId xmlns:a16="http://schemas.microsoft.com/office/drawing/2014/main" id="{AD677807-4B55-EDE3-1D97-2024A3FE1165}"/>
              </a:ext>
            </a:extLst>
          </p:cNvPr>
          <p:cNvSpPr>
            <a:spLocks noGrp="1"/>
          </p:cNvSpPr>
          <p:nvPr>
            <p:ph idx="1"/>
          </p:nvPr>
        </p:nvSpPr>
        <p:spPr/>
        <p:txBody>
          <a:bodyPr/>
          <a:lstStyle/>
          <a:p>
            <a:pPr marL="0" indent="0">
              <a:buNone/>
            </a:pPr>
            <a:r>
              <a:rPr lang="ru-RU" sz="1800" dirty="0"/>
              <a:t>Создание исполняемого файла из исходного кода на C++ в общем случае состоит из трех этапов:</a:t>
            </a:r>
          </a:p>
          <a:p>
            <a:pPr marL="0" indent="0">
              <a:buNone/>
            </a:pPr>
            <a:endParaRPr lang="ru-RU" sz="1800" dirty="0"/>
          </a:p>
          <a:p>
            <a:pPr marL="0" indent="0">
              <a:buNone/>
            </a:pPr>
            <a:r>
              <a:rPr lang="ru-RU" sz="1800" dirty="0"/>
              <a:t>Препроцессор обрабатывает все директивы препроцессора (например, директиву #include)</a:t>
            </a:r>
          </a:p>
          <a:p>
            <a:pPr marL="0" indent="0">
              <a:buNone/>
            </a:pPr>
            <a:endParaRPr lang="ru-RU" sz="1800" dirty="0"/>
          </a:p>
          <a:p>
            <a:pPr marL="0" indent="0">
              <a:buNone/>
            </a:pPr>
            <a:r>
              <a:rPr lang="ru-RU" sz="1800" dirty="0"/>
              <a:t>Компилятор обрабатывает каждый файл с исходным кодом и создает из него объектный файл, который содержит машинный код. Например, код может разбросан по нескольким файлам с исходным кодом, и для каждого файла создается свой объектный файл</a:t>
            </a:r>
          </a:p>
          <a:p>
            <a:pPr marL="0" indent="0">
              <a:buNone/>
            </a:pPr>
            <a:endParaRPr lang="ru-RU" sz="1800" dirty="0"/>
          </a:p>
          <a:p>
            <a:pPr marL="0" indent="0">
              <a:buNone/>
            </a:pPr>
            <a:r>
              <a:rPr lang="ru-RU" sz="1800" dirty="0"/>
              <a:t>Компоновщик (он же линкер/линковщик) объединяет все объектные файлы в единую программу. Данный процесс называется компоновкой/линковкой</a:t>
            </a:r>
          </a:p>
          <a:p>
            <a:pPr marL="0" indent="0">
              <a:buNone/>
            </a:pPr>
            <a:endParaRPr lang="ru-RU" sz="1800" dirty="0"/>
          </a:p>
        </p:txBody>
      </p:sp>
    </p:spTree>
    <p:extLst>
      <p:ext uri="{BB962C8B-B14F-4D97-AF65-F5344CB8AC3E}">
        <p14:creationId xmlns:p14="http://schemas.microsoft.com/office/powerpoint/2010/main" val="237160632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5190A2-AB3E-33F0-0E34-5B36E3C3D183}"/>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BAE4C27A-AF59-E248-32DD-CE4991C5101C}"/>
              </a:ext>
            </a:extLst>
          </p:cNvPr>
          <p:cNvSpPr>
            <a:spLocks noGrp="1"/>
          </p:cNvSpPr>
          <p:nvPr>
            <p:ph idx="1"/>
          </p:nvPr>
        </p:nvSpPr>
        <p:spPr/>
        <p:txBody>
          <a:bodyPr/>
          <a:lstStyle/>
          <a:p>
            <a:r>
              <a:rPr lang="ru-RU" b="1" dirty="0"/>
              <a:t>Указатель на строки и массивы символов</a:t>
            </a:r>
          </a:p>
          <a:p>
            <a:endParaRPr lang="ru-RU" dirty="0"/>
          </a:p>
          <a:p>
            <a:r>
              <a:rPr lang="ru-RU" dirty="0"/>
              <a:t>Поскольку массив символов может интерпретироваться как строка, то указатель на значения типа </a:t>
            </a:r>
            <a:r>
              <a:rPr lang="ru-RU" dirty="0" err="1"/>
              <a:t>char</a:t>
            </a:r>
            <a:r>
              <a:rPr lang="ru-RU" dirty="0"/>
              <a:t> тоже может интерпретироваться как строка:</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hello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410745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AE0B3F-BBEC-6BA3-1552-43B8FF05E521}"/>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D01DA543-F5DC-5EA9-2D47-9EFDFD4E6EEC}"/>
              </a:ext>
            </a:extLst>
          </p:cNvPr>
          <p:cNvSpPr>
            <a:spLocks noGrp="1"/>
          </p:cNvSpPr>
          <p:nvPr>
            <p:ph idx="1"/>
          </p:nvPr>
        </p:nvSpPr>
        <p:spPr/>
        <p:txBody>
          <a:bodyPr/>
          <a:lstStyle/>
          <a:p>
            <a:r>
              <a:rPr lang="ru-RU" b="1" dirty="0"/>
              <a:t>Массивы указателей</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hello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6462962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A4D11-3BDC-2F65-6D56-6EBBB657A1F9}"/>
              </a:ext>
            </a:extLst>
          </p:cNvPr>
          <p:cNvSpPr>
            <a:spLocks noGrp="1"/>
          </p:cNvSpPr>
          <p:nvPr>
            <p:ph type="title"/>
          </p:nvPr>
        </p:nvSpPr>
        <p:spPr/>
        <p:txBody>
          <a:bodyPr/>
          <a:lstStyle/>
          <a:p>
            <a:r>
              <a:rPr lang="ru-RU" b="1" dirty="0"/>
              <a:t>Массивы символов</a:t>
            </a:r>
          </a:p>
        </p:txBody>
      </p:sp>
      <p:sp>
        <p:nvSpPr>
          <p:cNvPr id="3" name="Объект 2">
            <a:extLst>
              <a:ext uri="{FF2B5EF4-FFF2-40B4-BE49-F238E27FC236}">
                <a16:creationId xmlns:a16="http://schemas.microsoft.com/office/drawing/2014/main" id="{FE550950-534D-C69A-A1C3-14FD6420BF4A}"/>
              </a:ext>
            </a:extLst>
          </p:cNvPr>
          <p:cNvSpPr>
            <a:spLocks noGrp="1"/>
          </p:cNvSpPr>
          <p:nvPr>
            <p:ph idx="1"/>
          </p:nvPr>
        </p:nvSpPr>
        <p:spPr/>
        <p:txBody>
          <a:bodyPr/>
          <a:lstStyle/>
          <a:p>
            <a:pPr algn="just"/>
            <a:r>
              <a:rPr lang="ru-RU" dirty="0"/>
              <a:t>Свои особенности имеют символьные массивы. </a:t>
            </a:r>
          </a:p>
          <a:p>
            <a:pPr algn="just"/>
            <a:r>
              <a:rPr lang="ru-RU" dirty="0"/>
              <a:t>При инициализации мы можем передать символьному массиву как набор символов, так и строку:</a:t>
            </a:r>
          </a:p>
          <a:p>
            <a:pPr algn="just"/>
            <a:endParaRPr lang="ru-RU" dirty="0"/>
          </a:p>
          <a:p>
            <a:pPr lvl="1"/>
            <a:r>
              <a:rPr lang="it-IT" dirty="0">
                <a:solidFill>
                  <a:srgbClr val="0000FF"/>
                </a:solidFill>
                <a:latin typeface="Consolas" panose="020B0609020204030204" pitchFamily="49" charset="0"/>
              </a:rPr>
              <a:t>char</a:t>
            </a:r>
            <a:r>
              <a:rPr lang="it-IT" dirty="0">
                <a:solidFill>
                  <a:srgbClr val="000000"/>
                </a:solidFill>
                <a:latin typeface="Consolas" panose="020B0609020204030204" pitchFamily="49" charset="0"/>
              </a:rPr>
              <a:t> hello1[]{ </a:t>
            </a:r>
            <a:r>
              <a:rPr lang="it-IT" dirty="0">
                <a:solidFill>
                  <a:srgbClr val="A31515"/>
                </a:solidFill>
                <a:latin typeface="Consolas" panose="020B0609020204030204" pitchFamily="49" charset="0"/>
              </a:rPr>
              <a:t>'h'</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'e'</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'l'</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'l'</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'o'</a:t>
            </a:r>
            <a:r>
              <a:rPr lang="it-IT" dirty="0">
                <a:solidFill>
                  <a:srgbClr val="000000"/>
                </a:solidFill>
                <a:latin typeface="Consolas" panose="020B0609020204030204" pitchFamily="49" charset="0"/>
              </a:rPr>
              <a:t> };</a:t>
            </a:r>
          </a:p>
          <a:p>
            <a:pPr lvl="1"/>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hello2[]{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{'h', 'e', 'l', 'l', 'o', '0’}</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r>
              <a:rPr lang="it-IT"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it-IT" sz="1600" dirty="0">
                <a:solidFill>
                  <a:srgbClr val="0000FF"/>
                </a:solidFill>
                <a:latin typeface="Consolas" panose="020B0609020204030204" pitchFamily="49" charset="0"/>
              </a:rPr>
              <a:t>char</a:t>
            </a:r>
            <a:r>
              <a:rPr lang="it-IT" sz="1600" dirty="0">
                <a:solidFill>
                  <a:srgbClr val="000000"/>
                </a:solidFill>
                <a:latin typeface="Consolas" panose="020B0609020204030204" pitchFamily="49" charset="0"/>
              </a:rPr>
              <a:t> hello1[]{</a:t>
            </a:r>
            <a:r>
              <a:rPr lang="it-IT" sz="1600" dirty="0">
                <a:solidFill>
                  <a:srgbClr val="A31515"/>
                </a:solidFill>
                <a:latin typeface="Consolas" panose="020B0609020204030204" pitchFamily="49" charset="0"/>
              </a:rPr>
              <a:t>'h'</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'e'</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'o'</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a:solidFill>
                  <a:srgbClr val="0000FF"/>
                </a:solidFill>
                <a:latin typeface="Consolas" panose="020B0609020204030204" pitchFamily="49" charset="0"/>
              </a:rPr>
              <a:t>char</a:t>
            </a:r>
            <a:r>
              <a:rPr lang="it-IT" sz="1600" dirty="0">
                <a:solidFill>
                  <a:srgbClr val="000000"/>
                </a:solidFill>
                <a:latin typeface="Consolas" panose="020B0609020204030204" pitchFamily="49" charset="0"/>
              </a:rPr>
              <a:t> hello2[]{</a:t>
            </a:r>
            <a:r>
              <a:rPr lang="it-IT" sz="1600" dirty="0">
                <a:solidFill>
                  <a:srgbClr val="A31515"/>
                </a:solidFill>
                <a:latin typeface="Consolas" panose="020B0609020204030204" pitchFamily="49" charset="0"/>
              </a:rPr>
              <a:t>'h'</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'e'</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'o'</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'\0'</a:t>
            </a:r>
            <a:r>
              <a:rPr lang="it-IT"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char</a:t>
            </a:r>
            <a:r>
              <a:rPr lang="de-CH" sz="1600" dirty="0">
                <a:solidFill>
                  <a:srgbClr val="000000"/>
                </a:solidFill>
                <a:latin typeface="Consolas" panose="020B0609020204030204" pitchFamily="49" charset="0"/>
              </a:rPr>
              <a:t> hello3[]{</a:t>
            </a:r>
            <a:r>
              <a:rPr lang="de-CH" sz="1600" dirty="0">
                <a:solidFill>
                  <a:srgbClr val="A31515"/>
                </a:solidFill>
                <a:latin typeface="Consolas" panose="020B0609020204030204" pitchFamily="49" charset="0"/>
              </a:rPr>
              <a:t>"</a:t>
            </a:r>
            <a:r>
              <a:rPr lang="de-CH" sz="1600" dirty="0" err="1">
                <a:solidFill>
                  <a:srgbClr val="A31515"/>
                </a:solidFill>
                <a:latin typeface="Consolas" panose="020B0609020204030204" pitchFamily="49" charset="0"/>
              </a:rPr>
              <a:t>hello</a:t>
            </a:r>
            <a:r>
              <a:rPr lang="de-CH" sz="1600" dirty="0">
                <a:solidFill>
                  <a:srgbClr val="A31515"/>
                </a:solidFill>
                <a:latin typeface="Consolas" panose="020B0609020204030204" pitchFamily="49" charset="0"/>
              </a:rPr>
              <a:t>"</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hello1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hello2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hello3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015217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01B271-595C-DBA6-35DD-BEFCF6DDE10F}"/>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199164A7-3E1F-8508-1728-B55F19B26E80}"/>
              </a:ext>
            </a:extLst>
          </p:cNvPr>
          <p:cNvSpPr>
            <a:spLocks noGrp="1"/>
          </p:cNvSpPr>
          <p:nvPr>
            <p:ph idx="1"/>
          </p:nvPr>
        </p:nvSpPr>
        <p:spPr/>
        <p:txBody>
          <a:bodyPr/>
          <a:lstStyle/>
          <a:p>
            <a:r>
              <a:rPr lang="ru-RU" b="1" dirty="0"/>
              <a:t>Двухмерные массивы символов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50 }; </a:t>
            </a:r>
            <a:r>
              <a:rPr lang="ru-RU" dirty="0">
                <a:solidFill>
                  <a:srgbClr val="008000"/>
                </a:solidFill>
                <a:latin typeface="Consolas" panose="020B0609020204030204" pitchFamily="49" charset="0"/>
              </a:rPr>
              <a:t>// максимальная длина строки (включая нулевой байт \0)</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max_length</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"Python"</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"Java"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Kotlin</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"Go"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"Dart"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"PHP"</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[0]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[2]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Python</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300654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EBE2A4-1A1D-49F4-432C-A033987ABC51}"/>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7062B694-897D-B81C-0686-E0399809FB3E}"/>
              </a:ext>
            </a:extLst>
          </p:cNvPr>
          <p:cNvSpPr>
            <a:spLocks noGrp="1"/>
          </p:cNvSpPr>
          <p:nvPr>
            <p:ph idx="1"/>
          </p:nvPr>
        </p:nvSpPr>
        <p:spPr/>
        <p:txBody>
          <a:bodyPr/>
          <a:lstStyle/>
          <a:p>
            <a:r>
              <a:rPr lang="ru-RU" b="1" dirty="0"/>
              <a:t>Перебор двухмерных символьных массивов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[][20]{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"Python"</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"JavaScript"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lang :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lang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7820944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727EB8-F9A9-98A9-3B57-0C0FF72ECB23}"/>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58E12308-01DD-5C5A-39E5-6D0E492D575D}"/>
              </a:ext>
            </a:extLst>
          </p:cNvPr>
          <p:cNvSpPr>
            <a:spLocks noGrp="1"/>
          </p:cNvSpPr>
          <p:nvPr>
            <p:ph idx="1"/>
          </p:nvPr>
        </p:nvSpPr>
        <p:spPr/>
        <p:txBody>
          <a:bodyPr/>
          <a:lstStyle/>
          <a:p>
            <a:r>
              <a:rPr lang="ru-RU" b="1" dirty="0"/>
              <a:t>Ввод символьных массивов/строк с консоли</a:t>
            </a:r>
          </a:p>
          <a:p>
            <a:r>
              <a:rPr lang="ru-RU" dirty="0"/>
              <a:t>Функция </a:t>
            </a:r>
            <a:r>
              <a:rPr lang="ru-RU" dirty="0" err="1"/>
              <a:t>getline</a:t>
            </a:r>
            <a:r>
              <a:rPr lang="ru-RU" dirty="0"/>
              <a:t>() потока </a:t>
            </a:r>
            <a:r>
              <a:rPr lang="ru-RU" dirty="0" err="1"/>
              <a:t>cin</a:t>
            </a:r>
            <a:r>
              <a:rPr lang="ru-RU" dirty="0"/>
              <a:t> считывает последовательность символов, включая пробелы.</a:t>
            </a:r>
          </a:p>
          <a:p>
            <a:r>
              <a:rPr lang="ru-RU" dirty="0"/>
              <a:t> По умолчанию, ввод заканчивается, когда считывается символ перевода строки '\n' (например, при нажатии клавиши Enter). Функция </a:t>
            </a:r>
            <a:r>
              <a:rPr lang="ru-RU" dirty="0" err="1"/>
              <a:t>getline</a:t>
            </a:r>
            <a:r>
              <a:rPr lang="ru-RU" dirty="0"/>
              <a:t>() имеет две версии. Первая версия принимает два параметра: первый параметра указывает на массив символов для хранения введенных данных, а второй параметр указывает на максимальное количество символов, которое надо сохранить в массив. Это количество включает символ завершения строки - нулевой байт '\0', который автоматически добавляться в конец ввода:</a:t>
            </a:r>
          </a:p>
        </p:txBody>
      </p:sp>
    </p:spTree>
    <p:extLst>
      <p:ext uri="{BB962C8B-B14F-4D97-AF65-F5344CB8AC3E}">
        <p14:creationId xmlns:p14="http://schemas.microsoft.com/office/powerpoint/2010/main" val="5778231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FDFE-11D9-D3DE-5654-6E08E5877352}"/>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6CB73F09-64C3-CAA9-A546-7FF77D1820D3}"/>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100 };    </a:t>
            </a:r>
            <a:r>
              <a:rPr lang="ru-RU" dirty="0">
                <a:solidFill>
                  <a:srgbClr val="008000"/>
                </a:solidFill>
                <a:latin typeface="Consolas" panose="020B0609020204030204" pitchFamily="49" charset="0"/>
              </a:rPr>
              <a:t>// максимальное </a:t>
            </a:r>
            <a:r>
              <a:rPr lang="ru-RU" dirty="0" err="1">
                <a:solidFill>
                  <a:srgbClr val="008000"/>
                </a:solidFill>
                <a:latin typeface="Consolas" panose="020B0609020204030204" pitchFamily="49" charset="0"/>
              </a:rPr>
              <a:t>количиство</a:t>
            </a:r>
            <a:r>
              <a:rPr lang="ru-RU" dirty="0">
                <a:solidFill>
                  <a:srgbClr val="008000"/>
                </a:solidFill>
                <a:latin typeface="Consolas" panose="020B0609020204030204" pitchFamily="49" charset="0"/>
              </a:rPr>
              <a:t> считываемых символов</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text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массив для считывания строки</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some text:"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считываем символы, включая пробелы</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cin.getline</a:t>
            </a:r>
            <a:r>
              <a:rPr lang="en-US" dirty="0">
                <a:solidFill>
                  <a:srgbClr val="000000"/>
                </a:solidFill>
                <a:latin typeface="Consolas" panose="020B0609020204030204" pitchFamily="49" charset="0"/>
              </a:rPr>
              <a:t>(text, </a:t>
            </a:r>
            <a:r>
              <a:rPr lang="en-US" dirty="0" err="1">
                <a:solidFill>
                  <a:srgbClr val="000000"/>
                </a:solidFill>
                <a:latin typeface="Consolas" panose="020B0609020204030204" pitchFamily="49" charset="0"/>
              </a:rPr>
              <a:t>max_length</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 entered:\n"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text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58935952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B1DED4-0C02-A390-0D35-8A8BDC4392A1}"/>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DE49FDFE-9184-1491-20DC-55EBA2E07226}"/>
              </a:ext>
            </a:extLst>
          </p:cNvPr>
          <p:cNvSpPr>
            <a:spLocks noGrp="1"/>
          </p:cNvSpPr>
          <p:nvPr>
            <p:ph idx="1"/>
          </p:nvPr>
        </p:nvSpPr>
        <p:spPr/>
        <p:txBody>
          <a:bodyPr/>
          <a:lstStyle/>
          <a:p>
            <a:r>
              <a:rPr lang="ru-RU" dirty="0"/>
              <a:t>Другая форма функции </a:t>
            </a:r>
            <a:r>
              <a:rPr lang="ru-RU" dirty="0" err="1"/>
              <a:t>getline</a:t>
            </a:r>
            <a:r>
              <a:rPr lang="ru-RU" dirty="0"/>
              <a:t>() также принимает третий параметр - символ, который будет выступать </a:t>
            </a:r>
            <a:r>
              <a:rPr lang="ru-RU" dirty="0" err="1"/>
              <a:t>сиигналом</a:t>
            </a:r>
            <a:r>
              <a:rPr lang="ru-RU" dirty="0"/>
              <a:t> завершения ввода. Например</a:t>
            </a:r>
          </a:p>
          <a:p>
            <a:pPr lvl="1"/>
            <a:br>
              <a:rPr lang="ru-RU" dirty="0"/>
            </a:b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100 };    </a:t>
            </a:r>
            <a:r>
              <a:rPr lang="ru-RU" dirty="0">
                <a:solidFill>
                  <a:srgbClr val="008000"/>
                </a:solidFill>
                <a:latin typeface="Consolas" panose="020B0609020204030204" pitchFamily="49" charset="0"/>
              </a:rPr>
              <a:t>// максимальное </a:t>
            </a:r>
            <a:r>
              <a:rPr lang="ru-RU" dirty="0" err="1">
                <a:solidFill>
                  <a:srgbClr val="008000"/>
                </a:solidFill>
                <a:latin typeface="Consolas" panose="020B0609020204030204" pitchFamily="49" charset="0"/>
              </a:rPr>
              <a:t>количиство</a:t>
            </a:r>
            <a:r>
              <a:rPr lang="ru-RU"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считываемых символов</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text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массив для считывания строки</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some text:"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считываем символы, включая пробелы</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cin.getline</a:t>
            </a:r>
            <a:r>
              <a:rPr lang="en-US" dirty="0">
                <a:solidFill>
                  <a:srgbClr val="000000"/>
                </a:solidFill>
                <a:latin typeface="Consolas" panose="020B0609020204030204" pitchFamily="49" charset="0"/>
              </a:rPr>
              <a:t>(text, </a:t>
            </a:r>
            <a:r>
              <a:rPr lang="en-US" dirty="0" err="1">
                <a:solidFill>
                  <a:srgbClr val="000000"/>
                </a:solidFill>
                <a:latin typeface="Consolas" panose="020B0609020204030204" pitchFamily="49" charset="0"/>
              </a:rPr>
              <a:t>max_length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 entered:\n"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text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4927392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CC6DB8-46D7-0FFD-542E-4AC684364924}"/>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AF5C8A35-2334-AD7C-B7B7-FD88118E6132}"/>
              </a:ext>
            </a:extLst>
          </p:cNvPr>
          <p:cNvSpPr>
            <a:spLocks noGrp="1"/>
          </p:cNvSpPr>
          <p:nvPr>
            <p:ph idx="1"/>
          </p:nvPr>
        </p:nvSpPr>
        <p:spPr/>
        <p:txBody>
          <a:bodyPr/>
          <a:lstStyle/>
          <a:p>
            <a:endParaRPr lang="en-US" dirty="0"/>
          </a:p>
          <a:p>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std</a:t>
            </a:r>
            <a:r>
              <a:rPr lang="de-CH" sz="2000" dirty="0">
                <a:solidFill>
                  <a:srgbClr val="000000"/>
                </a:solidFill>
                <a:latin typeface="Consolas" panose="020B0609020204030204" pitchFamily="49" charset="0"/>
              </a:rPr>
              <a:t>::</a:t>
            </a:r>
            <a:r>
              <a:rPr lang="de-CH" sz="2000" dirty="0" err="1">
                <a:solidFill>
                  <a:srgbClr val="2B91AF"/>
                </a:solidFill>
                <a:latin typeface="Consolas" panose="020B0609020204030204" pitchFamily="49" charset="0"/>
              </a:rPr>
              <a:t>string</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message</a:t>
            </a:r>
            <a:r>
              <a:rPr lang="de-CH" sz="2000" dirty="0">
                <a:solidFill>
                  <a:srgbClr val="000000"/>
                </a:solidFill>
                <a:latin typeface="Consolas" panose="020B0609020204030204" pitchFamily="49" charset="0"/>
              </a:rPr>
              <a:t>;</a:t>
            </a:r>
          </a:p>
          <a:p>
            <a:endParaRPr lang="de-CH" dirty="0">
              <a:solidFill>
                <a:srgbClr val="000000"/>
              </a:solidFill>
              <a:latin typeface="Consolas" panose="020B0609020204030204" pitchFamily="49" charset="0"/>
            </a:endParaRPr>
          </a:p>
          <a:p>
            <a:endParaRPr lang="de-CH" dirty="0">
              <a:solidFill>
                <a:srgbClr val="000000"/>
              </a:solidFill>
              <a:latin typeface="Consolas" panose="020B0609020204030204" pitchFamily="49" charset="0"/>
            </a:endParaRP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 };</a:t>
            </a:r>
          </a:p>
          <a:p>
            <a:pPr marL="914400" lvl="2" indent="0">
              <a:buNone/>
            </a:pPr>
            <a:r>
              <a:rPr lang="ru-RU" dirty="0">
                <a:solidFill>
                  <a:srgbClr val="008000"/>
                </a:solidFill>
                <a:latin typeface="Consolas" panose="020B0609020204030204" pitchFamily="49" charset="0"/>
              </a:rPr>
              <a:t>// или так</a:t>
            </a:r>
            <a:endParaRPr lang="ru-RU" dirty="0">
              <a:solidFill>
                <a:srgbClr val="000000"/>
              </a:solidFill>
              <a:latin typeface="Consolas" panose="020B0609020204030204" pitchFamily="49" charset="0"/>
            </a:endParaRP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message2 = </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a:t>
            </a: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message3(</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66837277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C7873-30A5-5735-7434-4C66681FF796}"/>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F3AAD179-6B78-5664-18A5-BC12279FD945}"/>
              </a:ext>
            </a:extLst>
          </p:cNvPr>
          <p:cNvSpPr>
            <a:spLocks noGrp="1"/>
          </p:cNvSpPr>
          <p:nvPr>
            <p:ph idx="1"/>
          </p:nvPr>
        </p:nvSpPr>
        <p:spPr/>
        <p:txBody>
          <a:bodyPr/>
          <a:lstStyle/>
          <a:p>
            <a:pPr lvl="1"/>
            <a:r>
              <a:rPr lang="ru-RU" dirty="0"/>
              <a:t>И можно инициализировать объект </a:t>
            </a:r>
            <a:r>
              <a:rPr lang="ru-RU" dirty="0" err="1"/>
              <a:t>string</a:t>
            </a:r>
            <a:r>
              <a:rPr lang="ru-RU" dirty="0"/>
              <a:t> другим объектом </a:t>
            </a:r>
            <a:r>
              <a:rPr lang="ru-RU" dirty="0" err="1"/>
              <a:t>string</a:t>
            </a:r>
            <a:r>
              <a:rPr lang="ru-RU" dirty="0"/>
              <a:t>:</a:t>
            </a:r>
            <a:endParaRPr lang="de-CH" dirty="0">
              <a:solidFill>
                <a:srgbClr val="000000"/>
              </a:solidFill>
              <a:latin typeface="Consolas" panose="020B0609020204030204" pitchFamily="49" charset="0"/>
            </a:endParaRPr>
          </a:p>
          <a:p>
            <a:pPr lvl="1"/>
            <a:endParaRPr lang="de-CH"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world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message</a:t>
            </a:r>
            <a:r>
              <a:rPr lang="de-CH" dirty="0">
                <a:solidFill>
                  <a:srgbClr val="008000"/>
                </a:solidFill>
                <a:latin typeface="Consolas" panose="020B0609020204030204" pitchFamily="49" charset="0"/>
              </a:rPr>
              <a:t> = "</a:t>
            </a:r>
            <a:r>
              <a:rPr lang="de-CH" dirty="0" err="1">
                <a:solidFill>
                  <a:srgbClr val="008000"/>
                </a:solidFill>
                <a:latin typeface="Consolas" panose="020B0609020204030204" pitchFamily="49" charset="0"/>
              </a:rPr>
              <a:t>hello</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world</a:t>
            </a:r>
            <a:r>
              <a:rPr lang="de-CH" dirty="0">
                <a:solidFill>
                  <a:srgbClr val="008000"/>
                </a:solidFill>
                <a:latin typeface="Consolas" panose="020B0609020204030204" pitchFamily="49" charset="0"/>
              </a:rPr>
              <a:t>«</a:t>
            </a:r>
          </a:p>
          <a:p>
            <a:pPr lvl="1"/>
            <a:endParaRPr lang="de-CH" dirty="0">
              <a:solidFill>
                <a:srgbClr val="008000"/>
              </a:solidFill>
              <a:latin typeface="Consolas" panose="020B0609020204030204" pitchFamily="49" charset="0"/>
            </a:endParaRPr>
          </a:p>
          <a:p>
            <a:pPr lvl="1"/>
            <a:r>
              <a:rPr lang="ru-RU" dirty="0">
                <a:latin typeface="Consolas" panose="020B0609020204030204" pitchFamily="49" charset="0"/>
              </a:rPr>
              <a:t>Вывод строки на консоль</a:t>
            </a:r>
          </a:p>
          <a:p>
            <a:pPr lvl="1"/>
            <a:endParaRPr lang="de-CH" dirty="0">
              <a:solidFill>
                <a:srgbClr val="008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2B91AF"/>
                </a:solidFill>
                <a:latin typeface="Consolas" panose="020B0609020204030204" pitchFamily="49" charset="0"/>
              </a:rPr>
              <a:t>string</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message</a:t>
            </a:r>
            <a:r>
              <a:rPr lang="de-CH" sz="1600" dirty="0">
                <a:solidFill>
                  <a:srgbClr val="000000"/>
                </a:solidFill>
                <a:latin typeface="Consolas" panose="020B0609020204030204" pitchFamily="49" charset="0"/>
              </a:rPr>
              <a:t>{ </a:t>
            </a:r>
            <a:r>
              <a:rPr lang="de-CH" sz="1600" dirty="0">
                <a:solidFill>
                  <a:srgbClr val="A31515"/>
                </a:solidFill>
                <a:latin typeface="Consolas" panose="020B0609020204030204" pitchFamily="49" charset="0"/>
              </a:rPr>
              <a:t>"Hello METANIT.COM!"</a:t>
            </a:r>
            <a:r>
              <a:rPr lang="de-CH" sz="1600" dirty="0">
                <a:solidFill>
                  <a:srgbClr val="000000"/>
                </a:solidFill>
                <a:latin typeface="Consolas" panose="020B0609020204030204" pitchFamily="49" charset="0"/>
              </a:rPr>
              <a:t> };</a:t>
            </a:r>
          </a:p>
          <a:p>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000000"/>
                </a:solidFill>
                <a:latin typeface="Consolas" panose="020B0609020204030204" pitchFamily="49" charset="0"/>
              </a:rPr>
              <a:t>cout</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a:solidFill>
                  <a:srgbClr val="A31515"/>
                </a:solidFill>
                <a:latin typeface="Consolas" panose="020B0609020204030204" pitchFamily="49" charset="0"/>
              </a:rPr>
              <a:t>"Message: "</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message</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000000"/>
                </a:solidFill>
                <a:latin typeface="Consolas" panose="020B0609020204030204" pitchFamily="49" charset="0"/>
              </a:rPr>
              <a:t>endl</a:t>
            </a:r>
            <a:r>
              <a:rPr lang="de-CH" sz="1600" dirty="0">
                <a:solidFill>
                  <a:srgbClr val="000000"/>
                </a:solidFill>
                <a:latin typeface="Consolas" panose="020B0609020204030204" pitchFamily="49" charset="0"/>
              </a:rPr>
              <a:t>; </a:t>
            </a:r>
            <a:r>
              <a:rPr lang="de-CH" sz="1600" dirty="0">
                <a:solidFill>
                  <a:srgbClr val="008000"/>
                </a:solidFill>
                <a:latin typeface="Consolas" panose="020B0609020204030204" pitchFamily="49" charset="0"/>
              </a:rPr>
              <a:t>// Message: Hello     	METANIT.COM</a:t>
            </a:r>
            <a:endParaRPr lang="ru-RU" dirty="0"/>
          </a:p>
        </p:txBody>
      </p:sp>
    </p:spTree>
    <p:extLst>
      <p:ext uri="{BB962C8B-B14F-4D97-AF65-F5344CB8AC3E}">
        <p14:creationId xmlns:p14="http://schemas.microsoft.com/office/powerpoint/2010/main" val="4194978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7159CD-925B-9BED-19B6-F89366540886}"/>
              </a:ext>
            </a:extLst>
          </p:cNvPr>
          <p:cNvSpPr>
            <a:spLocks noGrp="1"/>
          </p:cNvSpPr>
          <p:nvPr>
            <p:ph type="title"/>
          </p:nvPr>
        </p:nvSpPr>
        <p:spPr/>
        <p:txBody>
          <a:bodyPr/>
          <a:lstStyle/>
          <a:p>
            <a:r>
              <a:rPr lang="ru-RU" b="1" dirty="0"/>
              <a:t>Компиляция</a:t>
            </a:r>
            <a:endParaRPr lang="ru-RU" dirty="0"/>
          </a:p>
        </p:txBody>
      </p:sp>
      <p:sp>
        <p:nvSpPr>
          <p:cNvPr id="3" name="Объект 2">
            <a:extLst>
              <a:ext uri="{FF2B5EF4-FFF2-40B4-BE49-F238E27FC236}">
                <a16:creationId xmlns:a16="http://schemas.microsoft.com/office/drawing/2014/main" id="{1E30EA17-204F-6B5C-D0E8-5E37F6688A16}"/>
              </a:ext>
            </a:extLst>
          </p:cNvPr>
          <p:cNvSpPr>
            <a:spLocks noGrp="1"/>
          </p:cNvSpPr>
          <p:nvPr>
            <p:ph idx="1"/>
          </p:nvPr>
        </p:nvSpPr>
        <p:spPr/>
        <p:txBody>
          <a:bodyPr/>
          <a:lstStyle/>
          <a:p>
            <a:pPr marL="0" indent="0" algn="ctr">
              <a:buNone/>
            </a:pPr>
            <a:r>
              <a:rPr lang="ru-RU" sz="2400" dirty="0"/>
              <a:t>Например, если у нас исходный код находится в трех файлах .</a:t>
            </a:r>
            <a:r>
              <a:rPr lang="ru-RU" sz="2400" dirty="0" err="1"/>
              <a:t>cpp</a:t>
            </a:r>
            <a:endParaRPr lang="ru-RU" sz="2400" dirty="0"/>
          </a:p>
        </p:txBody>
      </p:sp>
      <p:sp>
        <p:nvSpPr>
          <p:cNvPr id="4" name="AutoShape 2" descr="процесс компиляции и компоновки в C++">
            <a:extLst>
              <a:ext uri="{FF2B5EF4-FFF2-40B4-BE49-F238E27FC236}">
                <a16:creationId xmlns:a16="http://schemas.microsoft.com/office/drawing/2014/main" id="{BE546900-F543-72C2-36B7-500AA03216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a:extLst>
              <a:ext uri="{FF2B5EF4-FFF2-40B4-BE49-F238E27FC236}">
                <a16:creationId xmlns:a16="http://schemas.microsoft.com/office/drawing/2014/main" id="{684B03FC-611B-49B2-D6E5-03DFA979E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939" y="2492896"/>
            <a:ext cx="3350121" cy="3780117"/>
          </a:xfrm>
          <a:prstGeom prst="rect">
            <a:avLst/>
          </a:prstGeom>
        </p:spPr>
      </p:pic>
    </p:spTree>
    <p:extLst>
      <p:ext uri="{BB962C8B-B14F-4D97-AF65-F5344CB8AC3E}">
        <p14:creationId xmlns:p14="http://schemas.microsoft.com/office/powerpoint/2010/main" val="67860211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C1B15-7F75-60CC-3275-5EEE9C353213}"/>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763C86B4-0BC1-D5DC-18D8-2A233AE2065B}"/>
              </a:ext>
            </a:extLst>
          </p:cNvPr>
          <p:cNvSpPr>
            <a:spLocks noGrp="1"/>
          </p:cNvSpPr>
          <p:nvPr>
            <p:ph idx="1"/>
          </p:nvPr>
        </p:nvSpPr>
        <p:spPr/>
        <p:txBody>
          <a:bodyPr/>
          <a:lstStyle/>
          <a:p>
            <a:r>
              <a:rPr lang="ru-RU" b="1" dirty="0"/>
              <a:t>Получение и изменение символов строки</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char</a:t>
            </a:r>
            <a:r>
              <a:rPr lang="it-IT" dirty="0">
                <a:solidFill>
                  <a:srgbClr val="000000"/>
                </a:solidFill>
                <a:latin typeface="Consolas" panose="020B0609020204030204" pitchFamily="49" charset="0"/>
              </a:rPr>
              <a:t> c{ hello</a:t>
            </a:r>
            <a:r>
              <a:rPr lang="it-IT" dirty="0">
                <a:solidFill>
                  <a:srgbClr val="008080"/>
                </a:solidFill>
                <a:latin typeface="Consolas" panose="020B0609020204030204" pitchFamily="49" charset="0"/>
              </a:rPr>
              <a:t>[</a:t>
            </a:r>
            <a:r>
              <a:rPr lang="it-IT" dirty="0">
                <a:solidFill>
                  <a:srgbClr val="000000"/>
                </a:solidFill>
                <a:latin typeface="Consolas" panose="020B0609020204030204" pitchFamily="49" charset="0"/>
              </a:rPr>
              <a:t>1</a:t>
            </a:r>
            <a:r>
              <a:rPr lang="it-IT" dirty="0">
                <a:solidFill>
                  <a:srgbClr val="008080"/>
                </a:solidFill>
                <a:latin typeface="Consolas" panose="020B0609020204030204" pitchFamily="49" charset="0"/>
              </a:rPr>
              <a:t>]</a:t>
            </a:r>
            <a:r>
              <a:rPr lang="it-IT" dirty="0">
                <a:solidFill>
                  <a:srgbClr val="000000"/>
                </a:solidFill>
                <a:latin typeface="Consolas" panose="020B0609020204030204" pitchFamily="49" charset="0"/>
              </a:rPr>
              <a:t> };      </a:t>
            </a:r>
            <a:r>
              <a:rPr lang="it-IT" dirty="0">
                <a:solidFill>
                  <a:srgbClr val="008000"/>
                </a:solidFill>
                <a:latin typeface="Consolas" panose="020B0609020204030204" pitchFamily="49" charset="0"/>
              </a:rPr>
              <a:t>// e</a:t>
            </a:r>
            <a:endParaRPr lang="it-IT"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8080"/>
                </a:solidFill>
                <a:latin typeface="Consolas" panose="020B0609020204030204" pitchFamily="49" charset="0"/>
              </a:rPr>
              <a:t>[</a:t>
            </a:r>
            <a:r>
              <a:rPr lang="de-CH" dirty="0">
                <a:solidFill>
                  <a:srgbClr val="000000"/>
                </a:solidFill>
                <a:latin typeface="Consolas" panose="020B0609020204030204" pitchFamily="49" charset="0"/>
              </a:rPr>
              <a:t>0</a:t>
            </a:r>
            <a:r>
              <a:rPr lang="de-CH" dirty="0">
                <a:solidFill>
                  <a:srgbClr val="008080"/>
                </a:solidFill>
                <a:latin typeface="Consolas" panose="020B0609020204030204" pitchFamily="49" charset="0"/>
              </a:rPr>
              <a:t>]</a:t>
            </a:r>
            <a:r>
              <a:rPr lang="de-CH" dirty="0">
                <a:solidFill>
                  <a:srgbClr val="000000"/>
                </a:solidFill>
                <a:latin typeface="Consolas" panose="020B0609020204030204" pitchFamily="49" charset="0"/>
              </a:rPr>
              <a:t> = </a:t>
            </a:r>
            <a:r>
              <a:rPr lang="de-CH" dirty="0">
                <a:solidFill>
                  <a:srgbClr val="A31515"/>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Mello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7791045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FB333B-3736-0E36-0F2C-6526837C432C}"/>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ABE59FAB-A500-C834-3AF3-1373ED9B7634}"/>
              </a:ext>
            </a:extLst>
          </p:cNvPr>
          <p:cNvSpPr>
            <a:spLocks noGrp="1"/>
          </p:cNvSpPr>
          <p:nvPr>
            <p:ph idx="1"/>
          </p:nvPr>
        </p:nvSpPr>
        <p:spPr/>
        <p:txBody>
          <a:bodyPr/>
          <a:lstStyle/>
          <a:p>
            <a:pPr lvl="1"/>
            <a:r>
              <a:rPr lang="ru-RU" sz="2000" dirty="0">
                <a:latin typeface="Consolas" panose="020B0609020204030204" pitchFamily="49" charset="0"/>
              </a:rPr>
              <a:t>Перебор строк</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unsigned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count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счетчик, сколько раз встречается символ</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 World"</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c :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(c == </a:t>
            </a:r>
            <a:r>
              <a:rPr lang="de-CH" dirty="0">
                <a:solidFill>
                  <a:srgbClr val="A31515"/>
                </a:solidFill>
                <a:latin typeface="Consolas" panose="020B0609020204030204" pitchFamily="49" charset="0"/>
              </a:rPr>
              <a:t>'l'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"Count: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count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Count: 3</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2598879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EF158-B2BF-E3A5-B144-F98E7061B2A1}"/>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C0FAC5C2-A311-29CC-813A-85836CB22869}"/>
              </a:ext>
            </a:extLst>
          </p:cNvPr>
          <p:cNvSpPr>
            <a:spLocks noGrp="1"/>
          </p:cNvSpPr>
          <p:nvPr>
            <p:ph idx="1"/>
          </p:nvPr>
        </p:nvSpPr>
        <p:spPr/>
        <p:txBody>
          <a:bodyPr/>
          <a:lstStyle/>
          <a:p>
            <a:r>
              <a:rPr lang="ru-RU" b="1" dirty="0"/>
              <a:t>Чтение строки с консоли</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"Input your name: "</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&gt;&gt;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name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t>Однако если при данном способе ввода строка будет содержать подстроки, разделенные пробелом, то </a:t>
            </a:r>
            <a:r>
              <a:rPr lang="ru-RU" dirty="0" err="1"/>
              <a:t>std</a:t>
            </a:r>
            <a:r>
              <a:rPr lang="ru-RU" dirty="0"/>
              <a:t>::</a:t>
            </a:r>
            <a:r>
              <a:rPr lang="ru-RU" dirty="0" err="1"/>
              <a:t>cin</a:t>
            </a:r>
            <a:r>
              <a:rPr lang="ru-RU" dirty="0"/>
              <a:t> будет использовать только первую подстроку:</a:t>
            </a:r>
          </a:p>
          <a:p>
            <a:pPr lvl="1"/>
            <a:endParaRPr lang="ru-RU" dirty="0"/>
          </a:p>
          <a:p>
            <a:pPr lvl="1"/>
            <a:endParaRPr lang="ru-RU" dirty="0"/>
          </a:p>
        </p:txBody>
      </p:sp>
    </p:spTree>
    <p:extLst>
      <p:ext uri="{BB962C8B-B14F-4D97-AF65-F5344CB8AC3E}">
        <p14:creationId xmlns:p14="http://schemas.microsoft.com/office/powerpoint/2010/main" val="228562018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2940B1-0206-C889-0EF2-E7F4717BC5D7}"/>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0428C988-6BB4-57C5-C962-A23ACF7B9670}"/>
              </a:ext>
            </a:extLst>
          </p:cNvPr>
          <p:cNvSpPr>
            <a:spLocks noGrp="1"/>
          </p:cNvSpPr>
          <p:nvPr>
            <p:ph idx="1"/>
          </p:nvPr>
        </p:nvSpPr>
        <p:spPr/>
        <p:txBody>
          <a:bodyPr/>
          <a:lstStyle/>
          <a:p>
            <a:pPr lvl="1"/>
            <a:endParaRPr lang="ru-RU" dirty="0">
              <a:solidFill>
                <a:srgbClr val="808080"/>
              </a:solidFill>
              <a:latin typeface="Consolas" panose="020B0609020204030204" pitchFamily="49" charset="0"/>
            </a:endParaRP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string</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"Input your name: "</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getline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name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8383062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85BB6F-82E6-07D7-293B-5114A3793918}"/>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06A1EA75-F186-EE7C-778A-49A3255ACD6B}"/>
              </a:ext>
            </a:extLst>
          </p:cNvPr>
          <p:cNvSpPr>
            <a:spLocks noGrp="1"/>
          </p:cNvSpPr>
          <p:nvPr>
            <p:ph idx="1"/>
          </p:nvPr>
        </p:nvSpPr>
        <p:spPr/>
        <p:txBody>
          <a:bodyPr/>
          <a:lstStyle/>
          <a:p>
            <a:r>
              <a:rPr lang="ru-RU" dirty="0"/>
              <a:t>Ссылка (</a:t>
            </a:r>
            <a:r>
              <a:rPr lang="ru-RU" dirty="0" err="1"/>
              <a:t>reference</a:t>
            </a:r>
            <a:r>
              <a:rPr lang="ru-RU" dirty="0"/>
              <a:t>) представляет способ манипулировать каким-либо объектом. Фактически ссылка - это альтернативное имя для объекта. Для определения ссылки применяется знак амперсанда &amp;:</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5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solidFill>
                  <a:srgbClr val="FF0000"/>
                </a:solidFill>
              </a:rPr>
              <a:t>При этом нельзя просто определить ссылку:</a:t>
            </a:r>
          </a:p>
          <a:p>
            <a:r>
              <a:rPr lang="ru-RU" sz="2000" dirty="0">
                <a:solidFill>
                  <a:srgbClr val="FF0000"/>
                </a:solidFill>
                <a:latin typeface="Consolas" panose="020B0609020204030204" pitchFamily="49" charset="0"/>
              </a:rPr>
              <a:t>	</a:t>
            </a:r>
          </a:p>
          <a:p>
            <a:r>
              <a:rPr lang="ru-RU" dirty="0">
                <a:solidFill>
                  <a:srgbClr val="FF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a:t>
            </a:r>
            <a:r>
              <a:rPr lang="ru-RU" sz="2000" dirty="0">
                <a:solidFill>
                  <a:srgbClr val="000000"/>
                </a:solidFill>
                <a:latin typeface="Consolas" panose="020B0609020204030204" pitchFamily="49" charset="0"/>
              </a:rPr>
              <a:t>  </a:t>
            </a:r>
            <a:r>
              <a:rPr lang="ru-RU" sz="2000" dirty="0">
                <a:solidFill>
                  <a:srgbClr val="92D050"/>
                </a:solidFill>
                <a:latin typeface="Consolas" panose="020B0609020204030204" pitchFamily="49" charset="0"/>
              </a:rPr>
              <a:t>//ОШИБКА!!!</a:t>
            </a:r>
          </a:p>
          <a:p>
            <a:endParaRPr lang="ru-RU"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345586734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5724CB-600A-4CFD-0E9A-0EE087CFE457}"/>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70FCAC55-E369-91BB-4FE8-8BE48960EF55}"/>
              </a:ext>
            </a:extLst>
          </p:cNvPr>
          <p:cNvSpPr>
            <a:spLocks noGrp="1"/>
          </p:cNvSpPr>
          <p:nvPr>
            <p:ph idx="1"/>
          </p:nvPr>
        </p:nvSpPr>
        <p:spPr/>
        <p:txBody>
          <a:bodyPr/>
          <a:lstStyle/>
          <a:p>
            <a:r>
              <a:rPr lang="ru-RU" dirty="0"/>
              <a:t>Также нельзя присвоить ссылке литеральное значение, например, число:</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 10;</a:t>
            </a:r>
            <a:endParaRPr lang="ru-RU" dirty="0"/>
          </a:p>
        </p:txBody>
      </p:sp>
    </p:spTree>
    <p:extLst>
      <p:ext uri="{BB962C8B-B14F-4D97-AF65-F5344CB8AC3E}">
        <p14:creationId xmlns:p14="http://schemas.microsoft.com/office/powerpoint/2010/main" val="390271771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ADAC2E-6564-4774-1E1A-A39CC0C99D5E}"/>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5DD8BB5E-1D03-9F1F-6961-AD5D5457BCC7}"/>
              </a:ext>
            </a:extLst>
          </p:cNvPr>
          <p:cNvSpPr>
            <a:spLocks noGrp="1"/>
          </p:cNvSpPr>
          <p:nvPr>
            <p:ph idx="1"/>
          </p:nvPr>
        </p:nvSpPr>
        <p:spPr/>
        <p:txBody>
          <a:bodyPr/>
          <a:lstStyle/>
          <a:p>
            <a:r>
              <a:rPr lang="ru-RU" dirty="0"/>
              <a:t>После установления ссылки мы можем через нее манипулировать самим объектом, на который она ссылается:</a:t>
            </a:r>
          </a:p>
          <a:p>
            <a:br>
              <a:rPr lang="ru-RU" dirty="0"/>
            </a:br>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5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refNumber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5</a:t>
            </a:r>
            <a:endParaRPr lang="en-US"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 20;</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number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20</a:t>
            </a:r>
            <a:endParaRPr lang="ru-RU" dirty="0"/>
          </a:p>
        </p:txBody>
      </p:sp>
    </p:spTree>
    <p:extLst>
      <p:ext uri="{BB962C8B-B14F-4D97-AF65-F5344CB8AC3E}">
        <p14:creationId xmlns:p14="http://schemas.microsoft.com/office/powerpoint/2010/main" val="374454608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47B779-A528-8EE6-9839-2E685F76577D}"/>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05D427DF-DA8B-3298-FE31-CD855D0AA14E}"/>
              </a:ext>
            </a:extLst>
          </p:cNvPr>
          <p:cNvSpPr>
            <a:spLocks noGrp="1"/>
          </p:cNvSpPr>
          <p:nvPr>
            <p:ph idx="1"/>
          </p:nvPr>
        </p:nvSpPr>
        <p:spPr/>
        <p:txBody>
          <a:bodyPr/>
          <a:lstStyle/>
          <a:p>
            <a:r>
              <a:rPr lang="ru-RU" dirty="0"/>
              <a:t>Можно определять не только ссылки на переменные, но и ссылки на константы. Но при этом ссылка сама должна быть константной:</a:t>
            </a:r>
          </a:p>
          <a:p>
            <a:endParaRPr lang="ru-RU" dirty="0"/>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a:t>
            </a:r>
            <a:endParaRPr lang="en-US"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a:t>
            </a:r>
            <a:r>
              <a:rPr lang="ru-RU" dirty="0" err="1">
                <a:solidFill>
                  <a:srgbClr val="008000"/>
                </a:solidFill>
                <a:latin typeface="Consolas" panose="020B0609020204030204" pitchFamily="49" charset="0"/>
              </a:rPr>
              <a:t>refNumber</a:t>
            </a:r>
            <a:r>
              <a:rPr lang="ru-RU" dirty="0">
                <a:solidFill>
                  <a:srgbClr val="008000"/>
                </a:solidFill>
                <a:latin typeface="Consolas" panose="020B0609020204030204" pitchFamily="49" charset="0"/>
              </a:rPr>
              <a:t> = 20;       изменять значение по ссылке нельзя</a:t>
            </a:r>
          </a:p>
          <a:p>
            <a:pPr lvl="1"/>
            <a:endParaRPr lang="ru-RU" dirty="0">
              <a:solidFill>
                <a:srgbClr val="008000"/>
              </a:solidFill>
              <a:latin typeface="Consolas" panose="020B0609020204030204" pitchFamily="49" charset="0"/>
            </a:endParaRPr>
          </a:p>
          <a:p>
            <a:r>
              <a:rPr lang="ru-RU" dirty="0"/>
              <a:t>Инициализировать </a:t>
            </a:r>
            <a:r>
              <a:rPr lang="ru-RU" dirty="0" err="1"/>
              <a:t>неконстантную</a:t>
            </a:r>
            <a:r>
              <a:rPr lang="ru-RU" dirty="0"/>
              <a:t> ссылку константным объектом мы не можем:</a:t>
            </a:r>
          </a:p>
          <a:p>
            <a:endParaRPr lang="ru-RU" dirty="0"/>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ошибка</a:t>
            </a:r>
            <a:endParaRPr lang="ru-RU" dirty="0"/>
          </a:p>
          <a:p>
            <a:pPr lvl="1"/>
            <a:endParaRPr lang="ru-RU" dirty="0"/>
          </a:p>
          <a:p>
            <a:endParaRPr lang="ru-RU" dirty="0"/>
          </a:p>
        </p:txBody>
      </p:sp>
    </p:spTree>
    <p:extLst>
      <p:ext uri="{BB962C8B-B14F-4D97-AF65-F5344CB8AC3E}">
        <p14:creationId xmlns:p14="http://schemas.microsoft.com/office/powerpoint/2010/main" val="193004200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AC4338-79B1-C145-89C7-E4A6E971BA5B}"/>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A20579DD-1EB1-0441-5E60-45BBD8047B4F}"/>
              </a:ext>
            </a:extLst>
          </p:cNvPr>
          <p:cNvSpPr>
            <a:spLocks noGrp="1"/>
          </p:cNvSpPr>
          <p:nvPr>
            <p:ph idx="1"/>
          </p:nvPr>
        </p:nvSpPr>
        <p:spPr/>
        <p:txBody>
          <a:bodyPr/>
          <a:lstStyle/>
          <a:p>
            <a:r>
              <a:rPr lang="ru-RU" dirty="0"/>
              <a:t>Также константная ссылка может указывать и на обычную переменную, только значение по такой ссылке мы не сможем изменить:</a:t>
            </a:r>
          </a:p>
          <a:p>
            <a:pPr lvl="1"/>
            <a:br>
              <a:rPr lang="ru-RU" dirty="0"/>
            </a:b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a:t>
            </a:r>
            <a:endParaRPr lang="en-US"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a:t>
            </a:r>
            <a:r>
              <a:rPr lang="ru-RU" dirty="0" err="1">
                <a:solidFill>
                  <a:srgbClr val="008000"/>
                </a:solidFill>
                <a:latin typeface="Consolas" panose="020B0609020204030204" pitchFamily="49" charset="0"/>
              </a:rPr>
              <a:t>refNumber</a:t>
            </a:r>
            <a:r>
              <a:rPr lang="ru-RU" dirty="0">
                <a:solidFill>
                  <a:srgbClr val="008000"/>
                </a:solidFill>
                <a:latin typeface="Consolas" panose="020B0609020204030204" pitchFamily="49" charset="0"/>
              </a:rPr>
              <a:t> = 20;       изменять значение по ссылке на константу нельзя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 но мы можем изменить саму переменную</a:t>
            </a:r>
            <a:endParaRPr lang="ru-RU"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20;</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20</a:t>
            </a:r>
            <a:endParaRPr lang="ru-RU" dirty="0"/>
          </a:p>
        </p:txBody>
      </p:sp>
    </p:spTree>
    <p:extLst>
      <p:ext uri="{BB962C8B-B14F-4D97-AF65-F5344CB8AC3E}">
        <p14:creationId xmlns:p14="http://schemas.microsoft.com/office/powerpoint/2010/main" val="384744400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84833B-5EA8-6D3D-AFF8-177FA72A4FD6}"/>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28B6CAF4-1850-7B03-2E8D-0524125A3C9E}"/>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 2, 3, 4, 5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меняем число на его квадрат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n = n * n;</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смотрим результат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651503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1262063"/>
            <a:ext cx="8686800" cy="5248275"/>
          </a:xfrm>
        </p:spPr>
        <p:txBody>
          <a:bodyPr/>
          <a:lstStyle/>
          <a:p>
            <a:pPr marL="381000" indent="-381000" eaLnBrk="1" hangingPunct="1">
              <a:buFont typeface="Wingdings" pitchFamily="2" charset="2"/>
              <a:buNone/>
            </a:pPr>
            <a:r>
              <a:rPr lang="ru-RU" altLang="ru-RU"/>
              <a:t>Для хранения данных в C++ используются различные сущности, наиболее простыми из них являются литералы, константы и переменные.</a:t>
            </a:r>
          </a:p>
          <a:p>
            <a:pPr marL="381000" indent="-381000" eaLnBrk="1" hangingPunct="1">
              <a:buFont typeface="Wingdings" pitchFamily="2" charset="2"/>
              <a:buNone/>
            </a:pPr>
            <a:r>
              <a:rPr lang="ru-RU" altLang="ru-RU" b="1"/>
              <a:t>Литералом</a:t>
            </a:r>
            <a:r>
              <a:rPr lang="ru-RU" altLang="ru-RU"/>
              <a:t> называется явно указанное в исходном коде программы значение определенного типа.</a:t>
            </a:r>
          </a:p>
          <a:p>
            <a:pPr marL="381000" indent="-381000" eaLnBrk="1" hangingPunct="1">
              <a:buFont typeface="Wingdings" pitchFamily="2" charset="2"/>
              <a:buNone/>
            </a:pPr>
            <a:r>
              <a:rPr lang="ru-RU" altLang="ru-RU"/>
              <a:t>cout &lt;&lt; 1024; // </a:t>
            </a:r>
            <a:r>
              <a:rPr lang="ru-RU" altLang="ru-RU" i="1">
                <a:latin typeface="Times New Roman" pitchFamily="18" charset="0"/>
                <a:cs typeface="Times New Roman" pitchFamily="18" charset="0"/>
              </a:rPr>
              <a:t>выводим на экран целочисленный литерал </a:t>
            </a:r>
          </a:p>
          <a:p>
            <a:pPr marL="381000" indent="-381000" eaLnBrk="1" hangingPunct="1">
              <a:buFont typeface="Wingdings" pitchFamily="2" charset="2"/>
              <a:buNone/>
            </a:pPr>
            <a:r>
              <a:rPr lang="ru-RU" altLang="ru-RU"/>
              <a:t>cout &lt;&lt; "mir"; // </a:t>
            </a:r>
            <a:r>
              <a:rPr lang="ru-RU" altLang="ru-RU" i="1">
                <a:latin typeface="Times New Roman" pitchFamily="18" charset="0"/>
                <a:cs typeface="Times New Roman" pitchFamily="18" charset="0"/>
              </a:rPr>
              <a:t>выводим на экран строковый литерал</a:t>
            </a:r>
          </a:p>
          <a:p>
            <a:pPr marL="381000" indent="-381000" eaLnBrk="1" hangingPunct="1">
              <a:buFont typeface="Wingdings" pitchFamily="2" charset="2"/>
              <a:buNone/>
            </a:pPr>
            <a:endParaRPr lang="ru-RU" altLang="ru-RU"/>
          </a:p>
        </p:txBody>
      </p:sp>
      <p:sp>
        <p:nvSpPr>
          <p:cNvPr id="17411" name="Rectangle 4"/>
          <p:cNvSpPr>
            <a:spLocks noGrp="1" noChangeArrowheads="1"/>
          </p:cNvSpPr>
          <p:nvPr>
            <p:ph type="title"/>
          </p:nvPr>
        </p:nvSpPr>
        <p:spPr>
          <a:noFill/>
        </p:spPr>
        <p:txBody>
          <a:bodyPr/>
          <a:lstStyle/>
          <a:p>
            <a:pPr eaLnBrk="1" hangingPunct="1"/>
            <a:br>
              <a:rPr lang="ru-RU" altLang="ru-RU" sz="2800" b="1"/>
            </a:br>
            <a:endParaRPr lang="ru-RU" altLang="ru-RU" sz="2800" b="1"/>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A8475-C0B5-68C6-B9AD-8ED1C7A6F93B}"/>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DFEED0E1-0E16-1D04-ADC6-31699C096170}"/>
              </a:ext>
            </a:extLst>
          </p:cNvPr>
          <p:cNvSpPr>
            <a:spLocks noGrp="1"/>
          </p:cNvSpPr>
          <p:nvPr>
            <p:ph idx="1"/>
          </p:nvPr>
        </p:nvSpPr>
        <p:spPr/>
        <p:txBody>
          <a:bodyPr/>
          <a:lstStyle/>
          <a:p>
            <a:r>
              <a:rPr lang="ru-RU" b="1" dirty="0"/>
              <a:t>Определение и объявление функций</a:t>
            </a:r>
          </a:p>
          <a:p>
            <a:endParaRPr lang="en-US" dirty="0"/>
          </a:p>
          <a:p>
            <a:pPr lvl="1"/>
            <a:r>
              <a:rPr lang="ru-RU" dirty="0"/>
              <a:t>Функция определяет действия, которые выполняет программа. Функции позволяют выделить набор инструкций и назначить ему имя. А затем многократно по присвоенному имени вызывать в различных частях программы. По сути функция - это именованный блок кода.</a:t>
            </a:r>
            <a:endParaRPr lang="en-US" dirty="0"/>
          </a:p>
          <a:p>
            <a:pPr lvl="1"/>
            <a:endParaRPr lang="en-US" dirty="0"/>
          </a:p>
          <a:p>
            <a:pPr lvl="1"/>
            <a:r>
              <a:rPr lang="ru-RU" dirty="0"/>
              <a:t>Формальное определение функции выглядит следующим образом:</a:t>
            </a:r>
            <a:endParaRPr lang="en-US" dirty="0"/>
          </a:p>
          <a:p>
            <a:pPr lvl="1"/>
            <a:endParaRPr lang="en-US" dirty="0"/>
          </a:p>
          <a:p>
            <a:pPr lvl="1"/>
            <a:r>
              <a:rPr lang="ru-RU" dirty="0"/>
              <a:t>тип </a:t>
            </a:r>
            <a:r>
              <a:rPr lang="ru-RU" i="1" dirty="0" err="1">
                <a:solidFill>
                  <a:schemeClr val="tx1">
                    <a:lumMod val="50000"/>
                  </a:schemeClr>
                </a:solidFill>
              </a:rPr>
              <a:t>имя_функции</a:t>
            </a:r>
            <a:r>
              <a:rPr lang="ru-RU" dirty="0"/>
              <a:t>(параметры)</a:t>
            </a:r>
          </a:p>
          <a:p>
            <a:pPr lvl="1"/>
            <a:r>
              <a:rPr lang="ru-RU" dirty="0"/>
              <a:t>{</a:t>
            </a:r>
          </a:p>
          <a:p>
            <a:pPr lvl="1"/>
            <a:r>
              <a:rPr lang="ru-RU" dirty="0"/>
              <a:t>  </a:t>
            </a:r>
            <a:r>
              <a:rPr lang="ru-RU" dirty="0">
                <a:solidFill>
                  <a:schemeClr val="tx1">
                    <a:lumMod val="50000"/>
                  </a:schemeClr>
                </a:solidFill>
              </a:rPr>
              <a:t>  инструкции</a:t>
            </a:r>
          </a:p>
          <a:p>
            <a:pPr lvl="1"/>
            <a:r>
              <a:rPr lang="ru-RU" dirty="0"/>
              <a:t>}</a:t>
            </a:r>
            <a:endParaRPr lang="en-US" dirty="0"/>
          </a:p>
          <a:p>
            <a:pPr lvl="1"/>
            <a:endParaRPr lang="en-US" dirty="0"/>
          </a:p>
          <a:p>
            <a:pPr lvl="1"/>
            <a:r>
              <a:rPr lang="ru-RU" dirty="0"/>
              <a:t>Если функция не возвращает никакого значения, то используется тип </a:t>
            </a:r>
            <a:r>
              <a:rPr lang="ru-RU" b="1" dirty="0" err="1"/>
              <a:t>void</a:t>
            </a:r>
            <a:r>
              <a:rPr lang="ru-RU" dirty="0"/>
              <a:t>.</a:t>
            </a:r>
            <a:endParaRPr lang="en-US" dirty="0"/>
          </a:p>
          <a:p>
            <a:pPr lvl="1"/>
            <a:endParaRPr lang="en-US" dirty="0"/>
          </a:p>
          <a:p>
            <a:pPr lvl="1"/>
            <a:endParaRPr lang="ru-RU" dirty="0"/>
          </a:p>
          <a:p>
            <a:pPr lvl="1"/>
            <a:endParaRPr lang="ru-RU" dirty="0"/>
          </a:p>
        </p:txBody>
      </p:sp>
    </p:spTree>
    <p:extLst>
      <p:ext uri="{BB962C8B-B14F-4D97-AF65-F5344CB8AC3E}">
        <p14:creationId xmlns:p14="http://schemas.microsoft.com/office/powerpoint/2010/main" val="211067255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012070-07D2-1F46-97A4-811C6EFC7B57}"/>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7A33E30A-56A6-2B34-CC6D-9556AFE6B821}"/>
              </a:ext>
            </a:extLst>
          </p:cNvPr>
          <p:cNvSpPr>
            <a:spLocks noGrp="1"/>
          </p:cNvSpPr>
          <p:nvPr>
            <p:ph idx="1"/>
          </p:nvPr>
        </p:nvSpPr>
        <p:spPr/>
        <p:txBody>
          <a:bodyPr/>
          <a:lstStyle/>
          <a:p>
            <a:r>
              <a:rPr lang="ru-RU" dirty="0"/>
              <a:t>Для возвращения результата функция применяет оператор </a:t>
            </a:r>
            <a:r>
              <a:rPr lang="ru-RU" b="1" dirty="0" err="1"/>
              <a:t>return</a:t>
            </a:r>
            <a:r>
              <a:rPr lang="ru-RU" dirty="0"/>
              <a:t>. Если функция имеет в качестве возвращаемого типа любой тип, кроме </a:t>
            </a:r>
            <a:r>
              <a:rPr lang="ru-RU" dirty="0" err="1"/>
              <a:t>void</a:t>
            </a:r>
            <a:r>
              <a:rPr lang="ru-RU" dirty="0"/>
              <a:t>, то она должна обязательно с помощью оператора </a:t>
            </a:r>
            <a:r>
              <a:rPr lang="ru-RU" dirty="0" err="1"/>
              <a:t>return</a:t>
            </a:r>
            <a:r>
              <a:rPr lang="ru-RU" dirty="0"/>
              <a:t> возвращать какое-либо значение.</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0;</a:t>
            </a:r>
          </a:p>
          <a:p>
            <a:pPr lvl="1"/>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ru-RU" dirty="0">
                <a:solidFill>
                  <a:srgbClr val="00B050"/>
                </a:solidFill>
              </a:rPr>
              <a:t>Стоит отметить, что С++ позволяет не использовать оператор </a:t>
            </a:r>
            <a:r>
              <a:rPr lang="ru-RU" dirty="0" err="1">
                <a:solidFill>
                  <a:srgbClr val="00B050"/>
                </a:solidFill>
              </a:rPr>
              <a:t>return</a:t>
            </a:r>
            <a:r>
              <a:rPr lang="ru-RU" dirty="0">
                <a:solidFill>
                  <a:srgbClr val="00B050"/>
                </a:solidFill>
              </a:rPr>
              <a:t> в функции </a:t>
            </a:r>
            <a:r>
              <a:rPr lang="ru-RU" dirty="0" err="1">
                <a:solidFill>
                  <a:srgbClr val="00B050"/>
                </a:solidFill>
              </a:rPr>
              <a:t>main</a:t>
            </a:r>
            <a:r>
              <a:rPr lang="ru-RU" dirty="0">
                <a:solidFill>
                  <a:srgbClr val="00B050"/>
                </a:solidFill>
              </a:rPr>
              <a:t>:</a:t>
            </a:r>
            <a:endParaRPr lang="en-US" dirty="0">
              <a:solidFill>
                <a:srgbClr val="00B050"/>
              </a:solidFill>
            </a:endParaRPr>
          </a:p>
          <a:p>
            <a:pPr lvl="1"/>
            <a:endParaRPr lang="en-US" dirty="0">
              <a:solidFill>
                <a:srgbClr val="00B050"/>
              </a:solidFill>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solidFill>
                <a:srgbClr val="00B050"/>
              </a:solidFill>
            </a:endParaRPr>
          </a:p>
        </p:txBody>
      </p:sp>
    </p:spTree>
    <p:extLst>
      <p:ext uri="{BB962C8B-B14F-4D97-AF65-F5344CB8AC3E}">
        <p14:creationId xmlns:p14="http://schemas.microsoft.com/office/powerpoint/2010/main" val="301070608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337D14-B9C6-0977-BC0C-0E3394FE1B54}"/>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40D3D9E4-9DC7-5BDF-7E34-3B43872A3294}"/>
              </a:ext>
            </a:extLst>
          </p:cNvPr>
          <p:cNvSpPr>
            <a:spLocks noGrp="1"/>
          </p:cNvSpPr>
          <p:nvPr>
            <p:ph idx="1"/>
          </p:nvPr>
        </p:nvSpPr>
        <p:spPr/>
        <p:txBody>
          <a:bodyPr/>
          <a:lstStyle/>
          <a:p>
            <a:endParaRPr lang="en-US" dirty="0"/>
          </a:p>
          <a:p>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9883506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96A124-5541-08E5-331D-9F3D146C58E4}"/>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433AE7F0-3BE6-3029-00D5-B6D6A28A7B8B}"/>
              </a:ext>
            </a:extLst>
          </p:cNvPr>
          <p:cNvSpPr>
            <a:spLocks noGrp="1"/>
          </p:cNvSpPr>
          <p:nvPr>
            <p:ph idx="1"/>
          </p:nvPr>
        </p:nvSpPr>
        <p:spPr/>
        <p:txBody>
          <a:bodyPr/>
          <a:lstStyle/>
          <a:p>
            <a:r>
              <a:rPr lang="ru-RU" b="1" dirty="0"/>
              <a:t>Выполнение функции</a:t>
            </a:r>
          </a:p>
          <a:p>
            <a:endParaRPr lang="en-US" dirty="0"/>
          </a:p>
          <a:p>
            <a:r>
              <a:rPr lang="ru-RU" dirty="0"/>
              <a:t>Когда запускается программа на языке C++, то запускается функция </a:t>
            </a:r>
            <a:r>
              <a:rPr lang="ru-RU" dirty="0" err="1"/>
              <a:t>main</a:t>
            </a:r>
            <a:r>
              <a:rPr lang="ru-RU" dirty="0"/>
              <a:t>. Никакие другие функции, определенные в программе, автоматически не выполняются. Для выполнения функции ее необходимо вызвать.</a:t>
            </a:r>
            <a:endParaRPr lang="en-US" dirty="0"/>
          </a:p>
          <a:p>
            <a:endParaRPr lang="en-US" dirty="0"/>
          </a:p>
          <a:p>
            <a:endParaRPr lang="ru-RU" dirty="0"/>
          </a:p>
        </p:txBody>
      </p:sp>
      <p:graphicFrame>
        <p:nvGraphicFramePr>
          <p:cNvPr id="4" name="Таблица 3">
            <a:extLst>
              <a:ext uri="{FF2B5EF4-FFF2-40B4-BE49-F238E27FC236}">
                <a16:creationId xmlns:a16="http://schemas.microsoft.com/office/drawing/2014/main" id="{24FA6CF6-1ED3-BABB-D275-8E30ED03DAA4}"/>
              </a:ext>
            </a:extLst>
          </p:cNvPr>
          <p:cNvGraphicFramePr>
            <a:graphicFrameLocks noGrp="1"/>
          </p:cNvGraphicFramePr>
          <p:nvPr/>
        </p:nvGraphicFramePr>
        <p:xfrm>
          <a:off x="914614" y="3678238"/>
          <a:ext cx="7314772" cy="415925"/>
        </p:xfrm>
        <a:graphic>
          <a:graphicData uri="http://schemas.openxmlformats.org/drawingml/2006/table">
            <a:tbl>
              <a:tblPr/>
              <a:tblGrid>
                <a:gridCol w="7314772">
                  <a:extLst>
                    <a:ext uri="{9D8B030D-6E8A-4147-A177-3AD203B41FA5}">
                      <a16:colId xmlns:a16="http://schemas.microsoft.com/office/drawing/2014/main" val="2803275707"/>
                    </a:ext>
                  </a:extLst>
                </a:gridCol>
              </a:tblGrid>
              <a:tr h="0">
                <a:tc>
                  <a:txBody>
                    <a:bodyPr/>
                    <a:lstStyle/>
                    <a:p>
                      <a:pPr algn="l" fontAlgn="base">
                        <a:lnSpc>
                          <a:spcPts val="1575"/>
                        </a:lnSpc>
                        <a:buNone/>
                      </a:pPr>
                      <a:br>
                        <a:rPr lang="ru-RU" b="0" i="0" dirty="0">
                          <a:solidFill>
                            <a:srgbClr val="000000"/>
                          </a:solidFill>
                          <a:effectLst/>
                          <a:latin typeface="SFMono-Regular"/>
                        </a:rPr>
                      </a:br>
                      <a:r>
                        <a:rPr lang="ru-RU" b="0" i="0" dirty="0" err="1">
                          <a:solidFill>
                            <a:srgbClr val="000000"/>
                          </a:solidFill>
                          <a:effectLst/>
                          <a:latin typeface="SFMono-Regular"/>
                        </a:rPr>
                        <a:t>имя_функции</a:t>
                      </a:r>
                      <a:r>
                        <a:rPr lang="ru-RU" b="0" i="0" dirty="0">
                          <a:solidFill>
                            <a:srgbClr val="000000"/>
                          </a:solidFill>
                          <a:effectLst/>
                          <a:latin typeface="SFMono-Regular"/>
                        </a:rPr>
                        <a:t>(аргументы);</a:t>
                      </a:r>
                      <a:endParaRPr lang="ru-RU" b="0" i="0" dirty="0">
                        <a:effectLst/>
                        <a:latin typeface="SFMono-Regular"/>
                      </a:endParaRPr>
                    </a:p>
                  </a:txBody>
                  <a:tcPr marL="0" marR="0" marT="0" marB="0" anchor="ctr">
                    <a:lnL>
                      <a:noFill/>
                    </a:lnL>
                    <a:lnR>
                      <a:noFill/>
                    </a:lnR>
                    <a:lnT>
                      <a:noFill/>
                    </a:lnT>
                    <a:lnB>
                      <a:noFill/>
                    </a:lnB>
                    <a:noFill/>
                  </a:tcPr>
                </a:tc>
                <a:extLst>
                  <a:ext uri="{0D108BD9-81ED-4DB2-BD59-A6C34878D82A}">
                    <a16:rowId xmlns:a16="http://schemas.microsoft.com/office/drawing/2014/main" val="4205792970"/>
                  </a:ext>
                </a:extLst>
              </a:tr>
            </a:tbl>
          </a:graphicData>
        </a:graphic>
      </p:graphicFrame>
    </p:spTree>
    <p:extLst>
      <p:ext uri="{BB962C8B-B14F-4D97-AF65-F5344CB8AC3E}">
        <p14:creationId xmlns:p14="http://schemas.microsoft.com/office/powerpoint/2010/main" val="19209190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AAEFB0-C3E4-C06B-BE03-C090046CF6B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B7C4A81-077F-0191-5946-80D7383A008D}"/>
              </a:ext>
            </a:extLst>
          </p:cNvPr>
          <p:cNvSpPr>
            <a:spLocks noGrp="1"/>
          </p:cNvSpPr>
          <p:nvPr>
            <p:ph idx="1"/>
          </p:nvPr>
        </p:nvSpPr>
        <p:spPr/>
        <p:txBody>
          <a:bodyPr/>
          <a:lstStyle/>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91654626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EBA047-9FAB-8609-8796-FF15E6916B9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E9D6F3B-23C4-8220-52CF-178B2083D1BC}"/>
              </a:ext>
            </a:extLst>
          </p:cNvPr>
          <p:cNvSpPr>
            <a:spLocks noGrp="1"/>
          </p:cNvSpPr>
          <p:nvPr>
            <p:ph idx="1"/>
          </p:nvPr>
        </p:nvSpPr>
        <p:spPr/>
        <p:txBody>
          <a:bodyPr/>
          <a:lstStyle/>
          <a:p>
            <a:r>
              <a:rPr lang="ru-RU" b="1" u="sng" dirty="0"/>
              <a:t>Объявление функции</a:t>
            </a:r>
          </a:p>
          <a:p>
            <a:endParaRPr lang="ru-RU" b="1" u="sng" dirty="0"/>
          </a:p>
          <a:p>
            <a:pPr lvl="1" algn="just"/>
            <a:r>
              <a:rPr lang="ru-RU" dirty="0"/>
              <a:t>При использовании функций стоит учитывать, что компилятор должен знать о функции до ее вызова. Поэтому вызов функции должен происходить после ее определения. И если, мы сначала вызовем, а потом определим функцию, то мы получим ошибку на этапе компиляции, как в следующем случае:</a:t>
            </a:r>
            <a:endParaRPr lang="ru-RU" b="1" u="sng" dirty="0"/>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0810728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3A659F-CAC1-717B-7D58-376B954CD60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6C57A2E-A999-19A3-AADD-9ECAAF2434AF}"/>
              </a:ext>
            </a:extLst>
          </p:cNvPr>
          <p:cNvSpPr>
            <a:spLocks noGrp="1"/>
          </p:cNvSpPr>
          <p:nvPr>
            <p:ph idx="1"/>
          </p:nvPr>
        </p:nvSpPr>
        <p:spPr/>
        <p:txBody>
          <a:bodyPr/>
          <a:lstStyle/>
          <a:p>
            <a:r>
              <a:rPr lang="ru-RU" dirty="0"/>
              <a:t>В этом случае перед вызовом функции надо ее дополнительно объявить. Объявление функции еще называют прототипом. Формальное объявление выглядит следующим образом:</a:t>
            </a:r>
          </a:p>
          <a:p>
            <a:r>
              <a:rPr lang="ru-RU" dirty="0"/>
              <a:t>тип </a:t>
            </a:r>
            <a:r>
              <a:rPr lang="ru-RU" dirty="0" err="1"/>
              <a:t>имя_функции</a:t>
            </a:r>
            <a:r>
              <a:rPr lang="ru-RU" dirty="0"/>
              <a:t>(параметры);</a:t>
            </a:r>
          </a:p>
          <a:p>
            <a:endParaRPr lang="ru-RU" dirty="0"/>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lang="de-CH" sz="1600" dirty="0" err="1">
                <a:solidFill>
                  <a:srgbClr val="0000FF"/>
                </a:solidFill>
                <a:latin typeface="Consolas" panose="020B0609020204030204" pitchFamily="49" charset="0"/>
              </a:rPr>
              <a:t>void</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hello</a:t>
            </a:r>
            <a:r>
              <a:rPr lang="de-CH" sz="1600" dirty="0">
                <a:solidFill>
                  <a:srgbClr val="000000"/>
                </a:solidFill>
                <a:latin typeface="Consolas" panose="020B0609020204030204" pitchFamily="49" charset="0"/>
              </a:rPr>
              <a:t>();</a:t>
            </a:r>
            <a:endParaRPr kumimoji="0" lang="ru-RU" sz="1600" b="1"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main</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void</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cout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"hello"</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endl</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ru-RU" sz="1600" b="0" i="0" u="none" strike="noStrike" kern="1200" cap="none" spc="0" normalizeH="0" baseline="0" noProof="0" dirty="0">
              <a:ln>
                <a:noFill/>
              </a:ln>
              <a:solidFill>
                <a:srgbClr val="1A1A70"/>
              </a:solidFill>
              <a:effectLst/>
              <a:uLnTx/>
              <a:uFillTx/>
              <a:latin typeface="Arial" panose="020B0604020202020204" pitchFamily="34" charset="0"/>
              <a:ea typeface="+mn-ea"/>
              <a:cs typeface="Arial" panose="020B0604020202020204" pitchFamily="34" charset="0"/>
            </a:endParaRPr>
          </a:p>
          <a:p>
            <a:endParaRPr lang="ru-RU" dirty="0"/>
          </a:p>
        </p:txBody>
      </p:sp>
    </p:spTree>
    <p:extLst>
      <p:ext uri="{BB962C8B-B14F-4D97-AF65-F5344CB8AC3E}">
        <p14:creationId xmlns:p14="http://schemas.microsoft.com/office/powerpoint/2010/main" val="267169369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F94BF4-ED82-EE5C-6D9B-E2C12F922CB9}"/>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740C7967-F2B0-E100-0A5D-A5280842F627}"/>
              </a:ext>
            </a:extLst>
          </p:cNvPr>
          <p:cNvSpPr>
            <a:spLocks noGrp="1"/>
          </p:cNvSpPr>
          <p:nvPr>
            <p:ph idx="1"/>
          </p:nvPr>
        </p:nvSpPr>
        <p:spPr/>
        <p:txBody>
          <a:bodyPr/>
          <a:lstStyle/>
          <a:p>
            <a:pPr algn="just"/>
            <a:endParaRPr lang="en-US" dirty="0"/>
          </a:p>
          <a:p>
            <a:pPr algn="just"/>
            <a:r>
              <a:rPr lang="ru-RU" dirty="0"/>
              <a:t>Все переменные имеют определенное </a:t>
            </a:r>
            <a:r>
              <a:rPr lang="ru-RU" b="1" dirty="0"/>
              <a:t>время жизни</a:t>
            </a:r>
            <a:r>
              <a:rPr lang="ru-RU" dirty="0"/>
              <a:t> (</a:t>
            </a:r>
            <a:r>
              <a:rPr lang="ru-RU" dirty="0" err="1"/>
              <a:t>lifetime</a:t>
            </a:r>
            <a:r>
              <a:rPr lang="ru-RU" dirty="0"/>
              <a:t>) и </a:t>
            </a:r>
            <a:r>
              <a:rPr lang="ru-RU" b="1" dirty="0"/>
              <a:t>область видимости</a:t>
            </a:r>
            <a:r>
              <a:rPr lang="ru-RU" dirty="0"/>
              <a:t> (</a:t>
            </a:r>
            <a:r>
              <a:rPr lang="ru-RU" dirty="0" err="1"/>
              <a:t>scope</a:t>
            </a:r>
            <a:r>
              <a:rPr lang="ru-RU" dirty="0"/>
              <a:t>). Время жизни начинается с момента определения переменной и длится до ее уничтожения. Область видимости представляет часть программы, в пределах которой можно использовать объект. Как правило, область видимости ограничивается блоком кода, который заключается в фигурные скобки. В зависимости от области видимости создаваемые объекты могут быть глобальными, локальными или автоматическими.</a:t>
            </a:r>
          </a:p>
        </p:txBody>
      </p:sp>
    </p:spTree>
    <p:extLst>
      <p:ext uri="{BB962C8B-B14F-4D97-AF65-F5344CB8AC3E}">
        <p14:creationId xmlns:p14="http://schemas.microsoft.com/office/powerpoint/2010/main" val="30143385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DC3E31-E452-3C04-D67A-0B8613931A11}"/>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2D2720CC-6F1E-CBDD-8C69-238E71A2FEFA}"/>
              </a:ext>
            </a:extLst>
          </p:cNvPr>
          <p:cNvSpPr>
            <a:spLocks noGrp="1"/>
          </p:cNvSpPr>
          <p:nvPr>
            <p:ph idx="1"/>
          </p:nvPr>
        </p:nvSpPr>
        <p:spPr/>
        <p:txBody>
          <a:bodyPr/>
          <a:lstStyle/>
          <a:p>
            <a:r>
              <a:rPr lang="ru-RU" b="1" dirty="0"/>
              <a:t>Глобальные объекты</a:t>
            </a:r>
          </a:p>
          <a:p>
            <a:endParaRPr lang="en-US" dirty="0"/>
          </a:p>
          <a:p>
            <a:pPr algn="just"/>
            <a:r>
              <a:rPr lang="ru-RU" dirty="0"/>
              <a:t>Глобальные переменные определены в файле программы вне любой из функций или любого другого блока кода и могут использоваться любой функцией. </a:t>
            </a:r>
            <a:endParaRPr lang="en-US" dirty="0"/>
          </a:p>
          <a:p>
            <a:pPr algn="just"/>
            <a:r>
              <a:rPr lang="ru-RU" dirty="0"/>
              <a:t>Глобальные переменные существуют в течение всей жизни программы и уничтожаются лишь с завершением программы.</a:t>
            </a:r>
          </a:p>
          <a:p>
            <a:pPr algn="just"/>
            <a:endParaRPr lang="ru-RU" dirty="0"/>
          </a:p>
          <a:p>
            <a:pPr algn="just"/>
            <a:r>
              <a:rPr lang="ru-RU" dirty="0"/>
              <a:t>Если глобальные переменные не инициализированы, то они получают нулевые значения.</a:t>
            </a:r>
          </a:p>
        </p:txBody>
      </p:sp>
    </p:spTree>
    <p:extLst>
      <p:ext uri="{BB962C8B-B14F-4D97-AF65-F5344CB8AC3E}">
        <p14:creationId xmlns:p14="http://schemas.microsoft.com/office/powerpoint/2010/main" val="347815430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444645-35A5-6E61-37AC-21EFA6A78D2C}"/>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2722374B-0C69-EA74-5A3D-E77EEB0F648B}"/>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глобальная переменная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n=6</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n=7</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60086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p:txBody>
          <a:bodyPr/>
          <a:lstStyle/>
          <a:p>
            <a:pPr marL="0" indent="0">
              <a:buNone/>
            </a:pPr>
            <a:r>
              <a:rPr lang="ru-RU" sz="2000" dirty="0"/>
              <a:t>Для хранения данных в программе в языке C++ используются </a:t>
            </a:r>
            <a:r>
              <a:rPr lang="ru-RU" sz="2000" b="1" dirty="0"/>
              <a:t>переменные</a:t>
            </a:r>
            <a:r>
              <a:rPr lang="ru-RU" sz="2000" dirty="0"/>
              <a:t>.</a:t>
            </a:r>
          </a:p>
          <a:p>
            <a:pPr marL="0" indent="0">
              <a:buNone/>
            </a:pPr>
            <a:r>
              <a:rPr lang="ru-RU" sz="2000" dirty="0"/>
              <a:t>Фактически переменная представляет </a:t>
            </a:r>
            <a:r>
              <a:rPr lang="ru-RU" sz="2000" dirty="0" err="1"/>
              <a:t>именнованный</a:t>
            </a:r>
            <a:r>
              <a:rPr lang="ru-RU" sz="2000" dirty="0"/>
              <a:t> участок памяти. Переменная имеет тип, имя и значение. Тип определяет, какие именно данные может хранить переменная.</a:t>
            </a:r>
          </a:p>
          <a:p>
            <a:pPr marL="0" indent="0">
              <a:buNone/>
            </a:pPr>
            <a:r>
              <a:rPr lang="ru-RU" sz="2000" dirty="0"/>
              <a:t>Перед использованием любую переменную надо определить. Синтаксис определения переменной выглядит следующим образом:</a:t>
            </a:r>
          </a:p>
          <a:p>
            <a:pPr marL="0" indent="0">
              <a:buNone/>
            </a:pPr>
            <a:endParaRPr lang="ru-RU" sz="2000" dirty="0"/>
          </a:p>
          <a:p>
            <a:pPr marL="0" indent="0">
              <a:buNone/>
            </a:pPr>
            <a:r>
              <a:rPr lang="ru-RU" sz="2000" b="1" dirty="0" err="1"/>
              <a:t>тип_переменной</a:t>
            </a:r>
            <a:r>
              <a:rPr lang="ru-RU" sz="2000" b="1" dirty="0"/>
              <a:t> </a:t>
            </a:r>
            <a:r>
              <a:rPr lang="ru-RU" sz="2000" b="1" dirty="0" err="1"/>
              <a:t>имя_переменной</a:t>
            </a:r>
            <a:r>
              <a:rPr lang="ru-RU" sz="2000" b="1" dirty="0"/>
              <a:t>;</a:t>
            </a:r>
          </a:p>
        </p:txBody>
      </p:sp>
      <p:sp>
        <p:nvSpPr>
          <p:cNvPr id="18435" name="Rectangle 4"/>
          <p:cNvSpPr>
            <a:spLocks noGrp="1" noChangeArrowheads="1"/>
          </p:cNvSpPr>
          <p:nvPr>
            <p:ph type="title"/>
          </p:nvPr>
        </p:nvSpPr>
        <p:spPr>
          <a:xfrm>
            <a:off x="755650" y="188913"/>
            <a:ext cx="7862888" cy="563562"/>
          </a:xfrm>
          <a:noFill/>
        </p:spPr>
        <p:txBody>
          <a:bodyPr/>
          <a:lstStyle/>
          <a:p>
            <a:pPr eaLnBrk="1" hangingPunct="1"/>
            <a:r>
              <a:rPr lang="ru-RU" altLang="ru-RU" sz="2800" b="1" dirty="0"/>
              <a:t>Переменные</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296871-741A-73B1-2B88-DE20F3BD5337}"/>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41046060-ECD7-8DFD-485A-AFBE73F63B2F}"/>
              </a:ext>
            </a:extLst>
          </p:cNvPr>
          <p:cNvSpPr>
            <a:spLocks noGrp="1"/>
          </p:cNvSpPr>
          <p:nvPr>
            <p:ph idx="1"/>
          </p:nvPr>
        </p:nvSpPr>
        <p:spPr/>
        <p:txBody>
          <a:bodyPr/>
          <a:lstStyle/>
          <a:p>
            <a:r>
              <a:rPr lang="ru-RU" b="1" u="sng" dirty="0"/>
              <a:t>Локальные объекты</a:t>
            </a:r>
            <a:endParaRPr lang="en-US" b="1" u="sng" dirty="0"/>
          </a:p>
          <a:p>
            <a:endParaRPr lang="en-US" dirty="0"/>
          </a:p>
          <a:p>
            <a:pPr lvl="1"/>
            <a:r>
              <a:rPr lang="ru-RU" dirty="0"/>
              <a:t>Объекты, которые создаются внутри блока кода (он может представлять функцию или какую-либо конструкцию типа циклов), называются </a:t>
            </a:r>
            <a:r>
              <a:rPr lang="ru-RU" b="1" dirty="0"/>
              <a:t>локальными</a:t>
            </a:r>
            <a:r>
              <a:rPr lang="ru-RU" dirty="0"/>
              <a:t>. Такие объекты доступны в пределах только того блока кода, в котором они определены.</a:t>
            </a:r>
            <a:endParaRPr lang="en-US" dirty="0"/>
          </a:p>
          <a:p>
            <a:pPr lvl="1"/>
            <a:endParaRPr lang="en-US" dirty="0"/>
          </a:p>
          <a:p>
            <a:r>
              <a:rPr lang="ru-RU" b="1" u="sng" dirty="0"/>
              <a:t>Автоматические объекты</a:t>
            </a:r>
            <a:endParaRPr lang="en-US" b="1" u="sng" dirty="0"/>
          </a:p>
          <a:p>
            <a:endParaRPr lang="en-US" b="1" u="sng" dirty="0"/>
          </a:p>
          <a:p>
            <a:pPr lvl="1"/>
            <a:r>
              <a:rPr lang="ru-RU" dirty="0"/>
              <a:t>Локальные объекты, которые существуют только во время выполнения того блока, в котором они определены, являются </a:t>
            </a:r>
            <a:r>
              <a:rPr lang="ru-RU" b="1" dirty="0"/>
              <a:t>автоматическими</a:t>
            </a:r>
            <a:r>
              <a:rPr lang="ru-RU" dirty="0"/>
              <a:t>.</a:t>
            </a:r>
          </a:p>
          <a:p>
            <a:pPr lvl="1"/>
            <a:r>
              <a:rPr lang="ru-RU" dirty="0"/>
              <a:t>При входе в блок для подобных переменных выделяется память, а после завершения работы этого блока, выделенная память освобождается, а объекты удаляются.</a:t>
            </a:r>
          </a:p>
          <a:p>
            <a:pPr lvl="1"/>
            <a:endParaRPr lang="ru-RU" b="1" u="sng" dirty="0"/>
          </a:p>
          <a:p>
            <a:endParaRPr lang="ru-RU" dirty="0"/>
          </a:p>
        </p:txBody>
      </p:sp>
    </p:spTree>
    <p:extLst>
      <p:ext uri="{BB962C8B-B14F-4D97-AF65-F5344CB8AC3E}">
        <p14:creationId xmlns:p14="http://schemas.microsoft.com/office/powerpoint/2010/main" val="36530840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D6B81A-46D3-FE3A-2965-DD84FCC36BB0}"/>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A03E2016-96BC-D3F9-58B8-18D431291E8B}"/>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локальная переменная, которая существует только в функции </a:t>
            </a:r>
            <a:r>
              <a:rPr lang="ru-RU" dirty="0" err="1">
                <a:solidFill>
                  <a:srgbClr val="008000"/>
                </a:solidFill>
                <a:latin typeface="Consolas" panose="020B0609020204030204" pitchFamily="49" charset="0"/>
              </a:rPr>
              <a:t>print</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 так как m определена в функции </a:t>
            </a:r>
            <a:r>
              <a:rPr lang="ru-RU" dirty="0" err="1">
                <a:solidFill>
                  <a:srgbClr val="008000"/>
                </a:solidFill>
                <a:latin typeface="Consolas" panose="020B0609020204030204" pitchFamily="49" charset="0"/>
              </a:rPr>
              <a:t>main</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std::</a:t>
            </a:r>
            <a:r>
              <a:rPr lang="en-US" dirty="0" err="1">
                <a:solidFill>
                  <a:srgbClr val="008000"/>
                </a:solidFill>
                <a:latin typeface="Consolas" panose="020B0609020204030204" pitchFamily="49" charset="0"/>
              </a:rPr>
              <a:t>cout</a:t>
            </a:r>
            <a:r>
              <a:rPr lang="en-US" dirty="0">
                <a:solidFill>
                  <a:srgbClr val="008000"/>
                </a:solidFill>
                <a:latin typeface="Consolas" panose="020B0609020204030204" pitchFamily="49" charset="0"/>
              </a:rPr>
              <a:t> &lt;&lt; "m=" &lt;&lt; m &lt;&lt; std::</a:t>
            </a:r>
            <a:r>
              <a:rPr lang="en-US" dirty="0" err="1">
                <a:solidFill>
                  <a:srgbClr val="008000"/>
                </a:solidFill>
                <a:latin typeface="Consolas" panose="020B0609020204030204" pitchFamily="49" charset="0"/>
              </a:rPr>
              <a:t>endl</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m{ 2 };  </a:t>
            </a:r>
            <a:r>
              <a:rPr lang="ru-RU" dirty="0">
                <a:solidFill>
                  <a:srgbClr val="008000"/>
                </a:solidFill>
                <a:latin typeface="Consolas" panose="020B0609020204030204" pitchFamily="49" charset="0"/>
              </a:rPr>
              <a:t>// локальная переменная, которая существует только в функции </a:t>
            </a:r>
            <a:r>
              <a:rPr lang="ru-RU" dirty="0" err="1">
                <a:solidFill>
                  <a:srgbClr val="008000"/>
                </a:solidFill>
                <a:latin typeface="Consolas" panose="020B0609020204030204" pitchFamily="49" charset="0"/>
              </a:rPr>
              <a:t>main</a:t>
            </a:r>
            <a:r>
              <a:rPr lang="ru-RU" dirty="0">
                <a:solidFill>
                  <a:srgbClr val="008000"/>
                </a:solidFill>
                <a:latin typeface="Consolas" panose="020B0609020204030204" pitchFamily="49" charset="0"/>
              </a:rPr>
              <a:t>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 так как n определена в функции </a:t>
            </a:r>
            <a:r>
              <a:rPr lang="ru-RU" dirty="0" err="1">
                <a:solidFill>
                  <a:srgbClr val="008000"/>
                </a:solidFill>
                <a:latin typeface="Consolas" panose="020B0609020204030204" pitchFamily="49" charset="0"/>
              </a:rPr>
              <a:t>print</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std::cout &lt;&lt; "n=" &lt;&lt; n &lt;&lt; std::endl;</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083114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229A4B-0338-9806-1A03-FD0ED7E9AC83}"/>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52C62847-EF0E-DC87-FC12-0EC8844D87C4}"/>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n1{ 2 };  </a:t>
            </a:r>
            <a:r>
              <a:rPr lang="ru-RU" dirty="0">
                <a:solidFill>
                  <a:srgbClr val="008000"/>
                </a:solidFill>
                <a:latin typeface="Consolas" panose="020B0609020204030204" pitchFamily="49" charset="0"/>
              </a:rPr>
              <a:t>// область видимости - вся функция </a:t>
            </a:r>
            <a:r>
              <a:rPr lang="ru-RU" dirty="0" err="1">
                <a:solidFill>
                  <a:srgbClr val="008000"/>
                </a:solidFill>
                <a:latin typeface="Consolas" panose="020B0609020204030204" pitchFamily="49" charset="0"/>
              </a:rPr>
              <a:t>main</a:t>
            </a:r>
            <a:r>
              <a:rPr lang="ru-RU" dirty="0">
                <a:solidFill>
                  <a:srgbClr val="008000"/>
                </a:solidFill>
                <a:latin typeface="Consolas" panose="020B0609020204030204" pitchFamily="49" charset="0"/>
              </a:rPr>
              <a:t> </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n2{ 5 };     </a:t>
            </a:r>
            <a:r>
              <a:rPr lang="ru-RU" dirty="0">
                <a:solidFill>
                  <a:srgbClr val="008000"/>
                </a:solidFill>
                <a:latin typeface="Consolas" panose="020B0609020204030204" pitchFamily="49" charset="0"/>
              </a:rPr>
              <a:t>// область видимости - блок кода</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"n2="</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n2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n1++;   </a:t>
            </a:r>
            <a:r>
              <a:rPr lang="ru-RU" dirty="0">
                <a:solidFill>
                  <a:srgbClr val="008000"/>
                </a:solidFill>
                <a:latin typeface="Consolas" panose="020B0609020204030204" pitchFamily="49" charset="0"/>
              </a:rPr>
              <a:t>// переменная n1 доступна, т.к. определена во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внешнем контексте - функции</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   </a:t>
            </a:r>
            <a:r>
              <a:rPr lang="ru-RU" dirty="0">
                <a:solidFill>
                  <a:srgbClr val="008000"/>
                </a:solidFill>
                <a:latin typeface="Consolas" panose="020B0609020204030204" pitchFamily="49" charset="0"/>
              </a:rPr>
              <a:t>// конец блока функции - конец времени жизни переменной n2</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так нельзя - переменная n2 из блока функции уже не существует</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std::cout &lt;&lt; "n2=" &lt;&lt; n2 &lt;&lt; std::endl;</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переменная n1 доступна до конца функции</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"n1="</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n1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конец блока функции - конец времени жизни переменной n1</a:t>
            </a:r>
            <a:endParaRPr lang="ru-RU"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376877546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40E76D-77FF-5FDC-0BC6-45C491A8B267}"/>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CBBD166D-0F34-153C-DB13-673A59B3DC63}"/>
              </a:ext>
            </a:extLst>
          </p:cNvPr>
          <p:cNvSpPr>
            <a:spLocks noGrp="1"/>
          </p:cNvSpPr>
          <p:nvPr>
            <p:ph idx="1"/>
          </p:nvPr>
        </p:nvSpPr>
        <p:spPr/>
        <p:txBody>
          <a:bodyPr/>
          <a:lstStyle/>
          <a:p>
            <a:r>
              <a:rPr lang="ru-RU" b="1" u="sng" dirty="0"/>
              <a:t>Скрытие объектов</a:t>
            </a:r>
          </a:p>
          <a:p>
            <a:endParaRPr lang="en-US" dirty="0"/>
          </a:p>
          <a:p>
            <a:pPr lvl="1"/>
            <a:r>
              <a:rPr lang="ru-RU" dirty="0"/>
              <a:t>Локальные объекты, определенные внутри одного контекста, могут скрывать объекты с тем же именем, определенные во внешнем контексте:</a:t>
            </a:r>
            <a:endParaRPr lang="en-US" dirty="0"/>
          </a:p>
          <a:p>
            <a:pPr lvl="1"/>
            <a:endParaRPr lang="en-US"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5 };</a:t>
            </a:r>
          </a:p>
          <a:p>
            <a:pPr lvl="1"/>
            <a:endParaRPr lang="ru-RU" sz="1200" dirty="0">
              <a:solidFill>
                <a:srgbClr val="000000"/>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10 };</a:t>
            </a:r>
          </a:p>
          <a:p>
            <a:pPr lvl="1"/>
            <a:r>
              <a:rPr lang="pt-BR" sz="1200" dirty="0">
                <a:solidFill>
                  <a:srgbClr val="000000"/>
                </a:solidFill>
                <a:latin typeface="Consolas" panose="020B0609020204030204" pitchFamily="49" charset="0"/>
              </a:rPr>
              <a:t>    std::cout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a:t>
            </a:r>
            <a:r>
              <a:rPr lang="pt-BR" sz="1200" dirty="0">
                <a:solidFill>
                  <a:srgbClr val="A31515"/>
                </a:solidFill>
                <a:latin typeface="Consolas" panose="020B0609020204030204" pitchFamily="49" charset="0"/>
              </a:rPr>
              <a:t>"n="</a:t>
            </a:r>
            <a:r>
              <a:rPr lang="pt-BR" sz="1200" dirty="0">
                <a:solidFill>
                  <a:srgbClr val="000000"/>
                </a:solidFill>
                <a:latin typeface="Consolas" panose="020B0609020204030204" pitchFamily="49" charset="0"/>
              </a:rPr>
              <a: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n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std::endl;  </a:t>
            </a:r>
            <a:r>
              <a:rPr lang="pt-BR" sz="1200" dirty="0">
                <a:solidFill>
                  <a:srgbClr val="008000"/>
                </a:solidFill>
                <a:latin typeface="Consolas" panose="020B0609020204030204" pitchFamily="49" charset="0"/>
              </a:rPr>
              <a:t>// n=10</a:t>
            </a:r>
            <a:endParaRPr lang="pt-BR"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20 };</a:t>
            </a:r>
          </a:p>
          <a:p>
            <a:pPr lvl="1"/>
            <a:r>
              <a:rPr lang="pt-BR" sz="1200" dirty="0">
                <a:solidFill>
                  <a:srgbClr val="000000"/>
                </a:solidFill>
                <a:latin typeface="Consolas" panose="020B0609020204030204" pitchFamily="49" charset="0"/>
              </a:rPr>
              <a:t>        std::cout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a:t>
            </a:r>
            <a:r>
              <a:rPr lang="pt-BR" sz="1200" dirty="0">
                <a:solidFill>
                  <a:srgbClr val="A31515"/>
                </a:solidFill>
                <a:latin typeface="Consolas" panose="020B0609020204030204" pitchFamily="49" charset="0"/>
              </a:rPr>
              <a:t>"n="</a:t>
            </a:r>
            <a:r>
              <a:rPr lang="pt-BR" sz="1200" dirty="0">
                <a:solidFill>
                  <a:srgbClr val="000000"/>
                </a:solidFill>
                <a:latin typeface="Consolas" panose="020B0609020204030204" pitchFamily="49" charset="0"/>
              </a:rPr>
              <a: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n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std::endl; </a:t>
            </a:r>
            <a:r>
              <a:rPr lang="pt-BR" sz="1200" dirty="0">
                <a:solidFill>
                  <a:srgbClr val="008000"/>
                </a:solidFill>
                <a:latin typeface="Consolas" panose="020B0609020204030204" pitchFamily="49" charset="0"/>
              </a:rPr>
              <a:t>// n=20</a:t>
            </a:r>
            <a:endParaRPr lang="pt-BR"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9000480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6813D5-4FA9-B37E-73F2-012500F4FC28}"/>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F82958E3-CF72-FFB6-7A31-BDC092AFC41D}"/>
              </a:ext>
            </a:extLst>
          </p:cNvPr>
          <p:cNvSpPr>
            <a:spLocks noGrp="1"/>
          </p:cNvSpPr>
          <p:nvPr>
            <p:ph idx="1"/>
          </p:nvPr>
        </p:nvSpPr>
        <p:spPr/>
        <p:txBody>
          <a:bodyPr/>
          <a:lstStyle/>
          <a:p>
            <a:r>
              <a:rPr lang="ru-RU" dirty="0"/>
              <a:t>Для обращения именно к глобальной переменной можно использовать оператор </a:t>
            </a:r>
            <a:r>
              <a:rPr lang="ru-RU" b="1" dirty="0"/>
              <a:t>::</a:t>
            </a:r>
            <a:r>
              <a:rPr lang="ru-RU" dirty="0"/>
              <a:t> перед именем переменной</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n=5</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n=5</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6763443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3C8797-5E35-841F-3162-4997176B5EB5}"/>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F7898600-5FB1-0AE8-2867-BEADE3C44C8A}"/>
              </a:ext>
            </a:extLst>
          </p:cNvPr>
          <p:cNvSpPr>
            <a:spLocks noGrp="1"/>
          </p:cNvSpPr>
          <p:nvPr>
            <p:ph idx="1"/>
          </p:nvPr>
        </p:nvSpPr>
        <p:spPr/>
        <p:txBody>
          <a:bodyPr/>
          <a:lstStyle/>
          <a:p>
            <a:r>
              <a:rPr lang="ru-RU" b="1" u="sng" dirty="0"/>
              <a:t>Статические объекты</a:t>
            </a:r>
          </a:p>
          <a:p>
            <a:endParaRPr lang="ru-RU" dirty="0"/>
          </a:p>
          <a:p>
            <a:pPr lvl="1" algn="just"/>
            <a:r>
              <a:rPr lang="ru-RU" dirty="0"/>
              <a:t>Кроме автоматических есть особый тип локальных объектов - статические объекты. Они определяются на уровне функций с помощью ключевого слова </a:t>
            </a:r>
            <a:r>
              <a:rPr lang="ru-RU" b="1" dirty="0" err="1"/>
              <a:t>static</a:t>
            </a:r>
            <a:r>
              <a:rPr lang="ru-RU" dirty="0"/>
              <a:t>. Если автоматические переменные определяются и инициализируются при каждом входе в функцию, то статические переменные инициализируются только один раз, а при последующих вызовах функции используется старое значение статической переменной. То есть разница между локальными автоматическими и локальными статическими переменными состоит во времени жизни: автоматические переменные существуют до конца выполнения блока кода, а статические - до конца выполнения программы.</a:t>
            </a:r>
          </a:p>
        </p:txBody>
      </p:sp>
    </p:spTree>
    <p:extLst>
      <p:ext uri="{BB962C8B-B14F-4D97-AF65-F5344CB8AC3E}">
        <p14:creationId xmlns:p14="http://schemas.microsoft.com/office/powerpoint/2010/main" val="35683179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B72089-04D9-22F2-9329-D8DB9B75C57A}"/>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312C5B65-D8EB-2D75-5320-CDF5B970A242}"/>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static</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n++;</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3559141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B347F-5354-00EE-22CD-F27298F9E273}"/>
              </a:ext>
            </a:extLst>
          </p:cNvPr>
          <p:cNvSpPr>
            <a:spLocks noGrp="1"/>
          </p:cNvSpPr>
          <p:nvPr>
            <p:ph type="title"/>
          </p:nvPr>
        </p:nvSpPr>
        <p:spPr/>
        <p:txBody>
          <a:bodyPr/>
          <a:lstStyle/>
          <a:p>
            <a:r>
              <a:rPr lang="ru-RU" b="1" dirty="0"/>
              <a:t>Параметры функций</a:t>
            </a:r>
          </a:p>
        </p:txBody>
      </p:sp>
      <p:sp>
        <p:nvSpPr>
          <p:cNvPr id="3" name="Объект 2">
            <a:extLst>
              <a:ext uri="{FF2B5EF4-FFF2-40B4-BE49-F238E27FC236}">
                <a16:creationId xmlns:a16="http://schemas.microsoft.com/office/drawing/2014/main" id="{88CD6C91-6354-23FF-0055-86D15EE65086}"/>
              </a:ext>
            </a:extLst>
          </p:cNvPr>
          <p:cNvSpPr>
            <a:spLocks noGrp="1"/>
          </p:cNvSpPr>
          <p:nvPr>
            <p:ph idx="1"/>
          </p:nvPr>
        </p:nvSpPr>
        <p:spPr/>
        <p:txBody>
          <a:bodyPr/>
          <a:lstStyle/>
          <a:p>
            <a:r>
              <a:rPr lang="ru-RU" dirty="0"/>
              <a:t>Через параметры в функцию можно передать различные значения. Параметры перечисляются после имени функции через запятую в скобках:</a:t>
            </a:r>
          </a:p>
          <a:p>
            <a:endParaRPr lang="ru-RU" dirty="0"/>
          </a:p>
          <a:p>
            <a:r>
              <a:rPr lang="ru-RU" b="0" i="0" dirty="0">
                <a:solidFill>
                  <a:srgbClr val="000000"/>
                </a:solidFill>
                <a:effectLst/>
                <a:latin typeface="SFMono-Regular"/>
              </a:rPr>
              <a:t>(тип_параметра1 имя_параметра1, тип_параметра2 имя_параметра2, ... </a:t>
            </a:r>
            <a:r>
              <a:rPr lang="ru-RU" b="0" i="0" dirty="0" err="1">
                <a:solidFill>
                  <a:srgbClr val="000000"/>
                </a:solidFill>
                <a:effectLst/>
                <a:latin typeface="SFMono-Regular"/>
              </a:rPr>
              <a:t>тип_параметраN</a:t>
            </a:r>
            <a:r>
              <a:rPr lang="ru-RU" b="0" i="0" dirty="0">
                <a:solidFill>
                  <a:srgbClr val="000000"/>
                </a:solidFill>
                <a:effectLst/>
                <a:latin typeface="SFMono-Regular"/>
              </a:rPr>
              <a:t> </a:t>
            </a:r>
            <a:r>
              <a:rPr lang="ru-RU" b="0" i="0" dirty="0" err="1">
                <a:solidFill>
                  <a:srgbClr val="000000"/>
                </a:solidFill>
                <a:effectLst/>
                <a:latin typeface="SFMono-Regular"/>
              </a:rPr>
              <a:t>имя_параметраN</a:t>
            </a:r>
            <a:r>
              <a:rPr lang="ru-RU" b="0" i="0" dirty="0">
                <a:solidFill>
                  <a:srgbClr val="000000"/>
                </a:solidFill>
                <a:effectLst/>
                <a:latin typeface="SFMono-Regular"/>
              </a:rPr>
              <a:t>)</a:t>
            </a:r>
            <a:endParaRPr lang="en-US" b="0" i="0" dirty="0">
              <a:solidFill>
                <a:srgbClr val="000000"/>
              </a:solidFill>
              <a:effectLst/>
              <a:latin typeface="SFMono-Regular"/>
            </a:endParaRPr>
          </a:p>
          <a:p>
            <a:endParaRPr lang="en-US" dirty="0">
              <a:solidFill>
                <a:srgbClr val="000000"/>
              </a:solidFill>
              <a:latin typeface="SFMono-Regular"/>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38109449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19DD7-FD98-FBAE-C22B-6E7EE00752EB}"/>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D44C80DA-57B1-4FF6-6E1B-B726C21A54FA}"/>
              </a:ext>
            </a:extLst>
          </p:cNvPr>
          <p:cNvSpPr>
            <a:spLocks noGrp="1"/>
          </p:cNvSpPr>
          <p:nvPr>
            <p:ph idx="1"/>
          </p:nvPr>
        </p:nvSpPr>
        <p:spPr/>
        <p:txBody>
          <a:bodyPr/>
          <a:lstStyle/>
          <a:p>
            <a:r>
              <a:rPr lang="ru-RU" dirty="0"/>
              <a:t>При использовании прототипа функции прототип после имени функции в скобках должен содержать типы параметров:</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A31515"/>
                </a:solidFill>
                <a:latin typeface="Consolas" panose="020B0609020204030204" pitchFamily="49" charset="0"/>
              </a:rPr>
              <a:t>"Tom"</a:t>
            </a:r>
            <a:r>
              <a:rPr lang="de-CH" dirty="0">
                <a:solidFill>
                  <a:srgbClr val="000000"/>
                </a:solidFill>
                <a:latin typeface="Consolas" panose="020B0609020204030204" pitchFamily="49" charset="0"/>
              </a:rPr>
              <a:t>, 25);</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93068689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F64995-CD16-C429-E9C7-5D8D1314084F}"/>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158367F6-7D94-1C9B-F61C-387624C6F44C}"/>
              </a:ext>
            </a:extLst>
          </p:cNvPr>
          <p:cNvSpPr>
            <a:spLocks noGrp="1"/>
          </p:cNvSpPr>
          <p:nvPr>
            <p:ph idx="1"/>
          </p:nvPr>
        </p:nvSpPr>
        <p:spPr/>
        <p:txBody>
          <a:bodyPr/>
          <a:lstStyle/>
          <a:p>
            <a:r>
              <a:rPr lang="ru-RU" b="1" u="sng" dirty="0"/>
              <a:t>Аргументы по умолчанию</a:t>
            </a:r>
          </a:p>
          <a:p>
            <a:endParaRPr lang="en-US" dirty="0"/>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 18)</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"Sam"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 Sam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22);   </a:t>
            </a:r>
            <a:r>
              <a:rPr lang="en-US" dirty="0">
                <a:solidFill>
                  <a:srgbClr val="008000"/>
                </a:solidFill>
                <a:latin typeface="Consolas" panose="020B0609020204030204" pitchFamily="49" charset="0"/>
              </a:rPr>
              <a:t>// Name: Tom    Age: 22</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62397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F4EC81-DAF2-1E7B-FF21-3253D820E98D}"/>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E694B37-E969-949E-538B-06F826337A36}"/>
              </a:ext>
            </a:extLst>
          </p:cNvPr>
          <p:cNvSpPr>
            <a:spLocks noGrp="1"/>
          </p:cNvSpPr>
          <p:nvPr>
            <p:ph idx="1"/>
          </p:nvPr>
        </p:nvSpPr>
        <p:spPr/>
        <p:txBody>
          <a:bodyPr/>
          <a:lstStyle/>
          <a:p>
            <a:pPr marL="0" indent="0">
              <a:buNone/>
            </a:pPr>
            <a:r>
              <a:rPr lang="ru-RU" sz="1800" dirty="0"/>
              <a:t>Именование переменных</a:t>
            </a:r>
          </a:p>
          <a:p>
            <a:pPr marL="0" indent="0">
              <a:buNone/>
            </a:pPr>
            <a:r>
              <a:rPr lang="ru-RU" sz="1800" dirty="0"/>
              <a:t>Имя переменной последовательность алфавитных-цифровых символов и знака подчеркивания _. При этом имя переменной должно начинаться с алфавитного символа или подчеркивания.</a:t>
            </a:r>
          </a:p>
          <a:p>
            <a:pPr marL="0" indent="0">
              <a:buNone/>
            </a:pPr>
            <a:endParaRPr lang="ru-RU" sz="1800" dirty="0"/>
          </a:p>
          <a:p>
            <a:pPr marL="0" indent="0">
              <a:buNone/>
            </a:pPr>
            <a:r>
              <a:rPr lang="ru-RU" sz="1800" dirty="0"/>
              <a:t>Кроме того, в качестве имени переменной нельзя использовать ключевые слова языке C++, например, </a:t>
            </a:r>
            <a:r>
              <a:rPr lang="ru-RU" sz="1800" dirty="0" err="1"/>
              <a:t>for</a:t>
            </a:r>
            <a:r>
              <a:rPr lang="ru-RU" sz="1800" dirty="0"/>
              <a:t> или </a:t>
            </a:r>
            <a:r>
              <a:rPr lang="ru-RU" sz="1800" dirty="0" err="1"/>
              <a:t>if</a:t>
            </a:r>
            <a:r>
              <a:rPr lang="ru-RU" sz="1800" dirty="0"/>
              <a:t>. Но таких слов не так много, и по ходу освоения C++ вы </a:t>
            </a:r>
            <a:r>
              <a:rPr lang="ru-RU" sz="1800" dirty="0" err="1"/>
              <a:t>соориентируетесь</a:t>
            </a:r>
            <a:r>
              <a:rPr lang="ru-RU" sz="1800" dirty="0"/>
              <a:t>, какие слова являются ключевыми.</a:t>
            </a:r>
          </a:p>
          <a:p>
            <a:pPr marL="0" indent="0">
              <a:buNone/>
            </a:pPr>
            <a:endParaRPr lang="ru-RU" sz="1800" dirty="0"/>
          </a:p>
        </p:txBody>
      </p:sp>
    </p:spTree>
    <p:extLst>
      <p:ext uri="{BB962C8B-B14F-4D97-AF65-F5344CB8AC3E}">
        <p14:creationId xmlns:p14="http://schemas.microsoft.com/office/powerpoint/2010/main" val="380917973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FAA65F-09C6-BA54-71DE-1034A2334979}"/>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74B106BD-5E50-B9E5-2495-EA7732CA84AD}"/>
              </a:ext>
            </a:extLst>
          </p:cNvPr>
          <p:cNvSpPr>
            <a:spLocks noGrp="1"/>
          </p:cNvSpPr>
          <p:nvPr>
            <p:ph idx="1"/>
          </p:nvPr>
        </p:nvSpPr>
        <p:spPr/>
        <p:txBody>
          <a:bodyPr/>
          <a:lstStyle/>
          <a:p>
            <a:r>
              <a:rPr lang="ru-RU" dirty="0"/>
              <a:t>При определении необязательных параметров стоит учитывать, что они должны идти после обязательных. </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Undefined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 18);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            </a:t>
            </a:r>
            <a:r>
              <a:rPr lang="en-US" dirty="0">
                <a:solidFill>
                  <a:srgbClr val="008000"/>
                </a:solidFill>
                <a:latin typeface="Consolas" panose="020B0609020204030204" pitchFamily="49" charset="0"/>
              </a:rPr>
              <a:t>// Name: Undefined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"Sam"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 Sam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23);   </a:t>
            </a:r>
            <a:r>
              <a:rPr lang="en-US" dirty="0">
                <a:solidFill>
                  <a:srgbClr val="008000"/>
                </a:solidFill>
                <a:latin typeface="Consolas" panose="020B0609020204030204" pitchFamily="49" charset="0"/>
              </a:rPr>
              <a:t>// Name: Tom    Age: 23</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201114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7C50C0-860A-5026-0161-447D65B201FD}"/>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E9624B69-1E1C-D503-1DC4-5137B299D3BC}"/>
              </a:ext>
            </a:extLst>
          </p:cNvPr>
          <p:cNvSpPr>
            <a:spLocks noGrp="1"/>
          </p:cNvSpPr>
          <p:nvPr>
            <p:ph idx="1"/>
          </p:nvPr>
        </p:nvSpPr>
        <p:spPr/>
        <p:txBody>
          <a:bodyPr/>
          <a:lstStyle/>
          <a:p>
            <a:r>
              <a:rPr lang="ru-RU" b="1" u="sng" dirty="0"/>
              <a:t>Автоматическое выведение типа параметров</a:t>
            </a:r>
          </a:p>
          <a:p>
            <a:endParaRPr lang="en-US" dirty="0"/>
          </a:p>
          <a:p>
            <a:r>
              <a:rPr lang="ru-RU" dirty="0"/>
              <a:t>Стоит отметить, что начиная со стандарта C++20 можно вместо конкретного типа для параметров указывать ключевое слово </a:t>
            </a:r>
            <a:r>
              <a:rPr lang="ru-RU" b="1" dirty="0" err="1"/>
              <a:t>auto</a:t>
            </a:r>
            <a:r>
              <a:rPr lang="ru-RU" dirty="0"/>
              <a:t>. Тогда тип параметров будет выводиться автоматически на этапе компиляции на основе передаваемых в функцию аргументов:</a:t>
            </a:r>
            <a:endParaRPr lang="en-US" dirty="0"/>
          </a:p>
          <a:p>
            <a:endParaRPr lang="en-US" dirty="0"/>
          </a:p>
          <a:p>
            <a:endParaRPr lang="ru-RU" dirty="0"/>
          </a:p>
        </p:txBody>
      </p:sp>
    </p:spTree>
    <p:extLst>
      <p:ext uri="{BB962C8B-B14F-4D97-AF65-F5344CB8AC3E}">
        <p14:creationId xmlns:p14="http://schemas.microsoft.com/office/powerpoint/2010/main" val="21734083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6B9DB-DA03-93AB-87D4-93492375F584}"/>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D532A2C-C17D-07B7-BB23-8C82BB21EAAA}"/>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 </a:t>
            </a:r>
            <a:r>
              <a:rPr lang="de-CH" dirty="0" err="1">
                <a:solidFill>
                  <a:srgbClr val="008000"/>
                </a:solidFill>
                <a:latin typeface="Consolas" panose="020B0609020204030204" pitchFamily="49" charset="0"/>
              </a:rPr>
              <a:t>sum</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n1{ 3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n2{ 4 };</a:t>
            </a:r>
          </a:p>
          <a:p>
            <a:pPr lvl="1"/>
            <a:r>
              <a:rPr lang="pt-BR" dirty="0">
                <a:solidFill>
                  <a:srgbClr val="000000"/>
                </a:solidFill>
                <a:latin typeface="Consolas" panose="020B0609020204030204" pitchFamily="49" charset="0"/>
              </a:rPr>
              <a:t>    sum(n1, n2);  </a:t>
            </a:r>
            <a:r>
              <a:rPr lang="pt-BR" dirty="0">
                <a:solidFill>
                  <a:srgbClr val="008000"/>
                </a:solidFill>
                <a:latin typeface="Consolas" panose="020B0609020204030204" pitchFamily="49" charset="0"/>
              </a:rPr>
              <a:t>// 3 + 4 = 7</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d1{ 3.3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d2{ 4.4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(d1, d2);;  </a:t>
            </a:r>
            <a:r>
              <a:rPr lang="de-CH" dirty="0">
                <a:solidFill>
                  <a:srgbClr val="008000"/>
                </a:solidFill>
                <a:latin typeface="Consolas" panose="020B0609020204030204" pitchFamily="49" charset="0"/>
              </a:rPr>
              <a:t>// 3.3 + 4.4 = 7.7</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pt-BR" dirty="0">
                <a:solidFill>
                  <a:srgbClr val="0000FF"/>
                </a:solidFill>
                <a:latin typeface="Consolas" panose="020B0609020204030204" pitchFamily="49" charset="0"/>
              </a:rPr>
              <a:t>void</a:t>
            </a:r>
            <a:r>
              <a:rPr lang="pt-BR" dirty="0">
                <a:solidFill>
                  <a:srgbClr val="000000"/>
                </a:solidFill>
                <a:latin typeface="Consolas" panose="020B0609020204030204" pitchFamily="49" charset="0"/>
              </a:rPr>
              <a:t> sum(</a:t>
            </a:r>
            <a:r>
              <a:rPr lang="pt-BR" dirty="0">
                <a:solidFill>
                  <a:srgbClr val="0000FF"/>
                </a:solidFill>
                <a:latin typeface="Consolas" panose="020B0609020204030204" pitchFamily="49" charset="0"/>
              </a:rPr>
              <a:t>auto</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a</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auto</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b</a:t>
            </a:r>
            <a:r>
              <a:rPr lang="pt-B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result &lt;&lt;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4784781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492CEF-2F3A-4F11-E3E2-B1BEDB7AC453}"/>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63A39AEE-EFEC-AEE2-22A6-0FF9D0E2041E}"/>
              </a:ext>
            </a:extLst>
          </p:cNvPr>
          <p:cNvSpPr>
            <a:spLocks noGrp="1"/>
          </p:cNvSpPr>
          <p:nvPr>
            <p:ph idx="1"/>
          </p:nvPr>
        </p:nvSpPr>
        <p:spPr/>
        <p:txBody>
          <a:bodyPr/>
          <a:lstStyle/>
          <a:p>
            <a:r>
              <a:rPr lang="ru-RU" b="1" u="sng" dirty="0"/>
              <a:t>Передача аргументов по значению</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(n);</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6938381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63AA00-9FFF-82E3-4D63-0498250CCA2D}"/>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B492E8D5-4121-199D-7715-262B246BD07E}"/>
              </a:ext>
            </a:extLst>
          </p:cNvPr>
          <p:cNvSpPr>
            <a:spLocks noGrp="1"/>
          </p:cNvSpPr>
          <p:nvPr>
            <p:ph idx="1"/>
          </p:nvPr>
        </p:nvSpPr>
        <p:spPr/>
        <p:txBody>
          <a:bodyPr/>
          <a:lstStyle/>
          <a:p>
            <a:r>
              <a:rPr lang="ru-RU" b="1" u="sng" dirty="0"/>
              <a:t>Передача параметров по ссылке</a:t>
            </a:r>
            <a:endParaRPr lang="en-US" b="1" u="sng" dirty="0"/>
          </a:p>
          <a:p>
            <a:endParaRPr lang="en-US" b="1" u="sng"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(n);</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b="1" u="sng" dirty="0"/>
          </a:p>
          <a:p>
            <a:endParaRPr lang="ru-RU" dirty="0"/>
          </a:p>
        </p:txBody>
      </p:sp>
    </p:spTree>
    <p:extLst>
      <p:ext uri="{BB962C8B-B14F-4D97-AF65-F5344CB8AC3E}">
        <p14:creationId xmlns:p14="http://schemas.microsoft.com/office/powerpoint/2010/main" val="11119372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6DD83C-1638-A524-B261-50ACB58DE992}"/>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400779A-38C4-B8FD-26D7-50C8301050F2}"/>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4;</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&amp; </a:t>
            </a:r>
            <a:r>
              <a:rPr lang="ru-RU" dirty="0" err="1">
                <a:solidFill>
                  <a:srgbClr val="000000"/>
                </a:solidFill>
                <a:latin typeface="Consolas" panose="020B0609020204030204" pitchFamily="49" charset="0"/>
              </a:rPr>
              <a:t>nRef</a:t>
            </a:r>
            <a:r>
              <a:rPr lang="ru-RU" dirty="0">
                <a:solidFill>
                  <a:srgbClr val="000000"/>
                </a:solidFill>
                <a:latin typeface="Consolas" panose="020B0609020204030204" pitchFamily="49" charset="0"/>
              </a:rPr>
              <a:t> = n;  </a:t>
            </a:r>
            <a:r>
              <a:rPr lang="ru-RU" dirty="0">
                <a:solidFill>
                  <a:srgbClr val="008000"/>
                </a:solidFill>
                <a:latin typeface="Consolas" panose="020B0609020204030204" pitchFamily="49" charset="0"/>
              </a:rPr>
              <a:t>// ссылка на переменную n</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nRef</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7347030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89D846-B697-AF8B-D317-EFDEB8D567E1}"/>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B8104395-9D74-112C-8612-30F1B3EBB7DB}"/>
              </a:ext>
            </a:extLst>
          </p:cNvPr>
          <p:cNvSpPr>
            <a:spLocks noGrp="1"/>
          </p:cNvSpPr>
          <p:nvPr>
            <p:ph idx="1"/>
          </p:nvPr>
        </p:nvSpPr>
        <p:spPr/>
        <p:txBody>
          <a:bodyPr/>
          <a:lstStyle/>
          <a:p>
            <a:r>
              <a:rPr lang="ru-RU" b="1" u="sng" dirty="0"/>
              <a:t>Преобразования типов</a:t>
            </a:r>
            <a:r>
              <a:rPr lang="en-US" b="1" u="sng" dirty="0"/>
              <a:t>:</a:t>
            </a:r>
          </a:p>
          <a:p>
            <a:endParaRPr lang="en-US" b="1" dirty="0"/>
          </a:p>
          <a:p>
            <a:pPr lvl="1" algn="just"/>
            <a:r>
              <a:rPr lang="ru-RU" dirty="0"/>
              <a:t>Передача параметров по значению и по ссылке отличаются еще одним важным моментом. С++ может автоматически преобразовывать значения одних типов в другие, в том числе если подобные преобразования сопровождаются потерей точности (например, преобразование от типа </a:t>
            </a:r>
            <a:r>
              <a:rPr lang="ru-RU" dirty="0" err="1"/>
              <a:t>double</a:t>
            </a:r>
            <a:r>
              <a:rPr lang="ru-RU" dirty="0"/>
              <a:t> к типу int). Но при передаче параметров по ссылке неявные автоматические преобразования типов исключены. </a:t>
            </a:r>
          </a:p>
        </p:txBody>
      </p:sp>
    </p:spTree>
    <p:extLst>
      <p:ext uri="{BB962C8B-B14F-4D97-AF65-F5344CB8AC3E}">
        <p14:creationId xmlns:p14="http://schemas.microsoft.com/office/powerpoint/2010/main" val="224585292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A78A9-E107-9573-55C9-997D2E2B690F}"/>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2EC8A63-C4CF-4156-5CD1-44D31CC31CB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3.14159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3</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1999263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438803-9F95-3D2C-7998-782DAC5B3C27}"/>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C4917730-F89F-6C28-A6CC-D5E70927A5DA}"/>
              </a:ext>
            </a:extLst>
          </p:cNvPr>
          <p:cNvSpPr>
            <a:spLocks noGrp="1"/>
          </p:cNvSpPr>
          <p:nvPr>
            <p:ph idx="1"/>
          </p:nvPr>
        </p:nvSpPr>
        <p:spPr/>
        <p:txBody>
          <a:bodyPr/>
          <a:lstStyle/>
          <a:p>
            <a:r>
              <a:rPr lang="ru-RU" b="1" dirty="0"/>
              <a:t>Константные параметры</a:t>
            </a:r>
          </a:p>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4 };</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16</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//n = n * n;     так нельзя сделать</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4577135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CC4095-D287-36DC-AFB8-A07A7F3B5D1C}"/>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D99DADD6-DADC-4D4C-32A5-39855566A5A6}"/>
              </a:ext>
            </a:extLst>
          </p:cNvPr>
          <p:cNvSpPr>
            <a:spLocks noGrp="1"/>
          </p:cNvSpPr>
          <p:nvPr>
            <p:ph idx="1"/>
          </p:nvPr>
        </p:nvSpPr>
        <p:spPr/>
        <p:txBody>
          <a:bodyPr/>
          <a:lstStyle/>
          <a:p>
            <a:r>
              <a:rPr lang="ru-RU" b="1" u="sng" dirty="0"/>
              <a:t>Константные ссылки</a:t>
            </a:r>
          </a:p>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square</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&amp;);    </a:t>
            </a:r>
            <a:r>
              <a:rPr lang="ru-RU" dirty="0">
                <a:solidFill>
                  <a:srgbClr val="008000"/>
                </a:solidFill>
                <a:latin typeface="Consolas" panose="020B0609020204030204" pitchFamily="49" charset="0"/>
              </a:rPr>
              <a:t>// функция получает константную ссылку</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5;</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25</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n = n * n;     так нельзя сделать</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51419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ABB831-8001-E388-75FD-5402595A5E2F}"/>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44B0A91D-D63F-0F05-F2FC-0D181040B85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90B54D"/>
              </a:buClr>
              <a:buSzTx/>
              <a:buFont typeface="Wingdings" pitchFamily="2" charset="2"/>
              <a:buNone/>
              <a:tabLst/>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Следует отметить, что при этом не рекомендуются следующие именования:</a:t>
            </a:r>
          </a:p>
          <a:p>
            <a:pPr marL="0" marR="0" lvl="0" indent="0" algn="l" defTabSz="914400" rtl="0" eaLnBrk="0" fontAlgn="base" latinLnBrk="0" hangingPunct="0">
              <a:lnSpc>
                <a:spcPct val="100000"/>
              </a:lnSpc>
              <a:spcBef>
                <a:spcPct val="20000"/>
              </a:spcBef>
              <a:spcAft>
                <a:spcPct val="0"/>
              </a:spcAft>
              <a:buClr>
                <a:srgbClr val="90B54D"/>
              </a:buClr>
              <a:buSzTx/>
              <a:buFont typeface="Wingdings" pitchFamily="2" charset="2"/>
              <a:buNone/>
              <a:tabLst/>
              <a:defRPr/>
            </a:pPr>
            <a:endParaRPr kumimoji="0" lang="ru-RU" sz="1800" b="0" i="0" u="none" strike="noStrike" kern="1200" cap="none" spc="0" normalizeH="0" baseline="0" noProof="0" dirty="0">
              <a:ln>
                <a:noFill/>
              </a:ln>
              <a:solidFill>
                <a:srgbClr val="1A1A70"/>
              </a:solidFill>
              <a:effectLst/>
              <a:uLnTx/>
              <a:uFillTx/>
              <a:latin typeface="Verdana"/>
              <a:ea typeface="+mn-ea"/>
              <a:cs typeface="+mn-cs"/>
            </a:endParaRP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которые начинаются с двух подчеркиваний</a:t>
            </a: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которые начинаются с подчеркивания, за которым идет заглавный алфавитный символ</a:t>
            </a: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в глобальной области (вне функции </a:t>
            </a:r>
            <a:r>
              <a:rPr kumimoji="0" lang="ru-RU" sz="1800" b="0" i="0" u="none" strike="noStrike" kern="1200" cap="none" spc="0" normalizeH="0" baseline="0" noProof="0" dirty="0" err="1">
                <a:ln>
                  <a:noFill/>
                </a:ln>
                <a:solidFill>
                  <a:srgbClr val="1A1A70"/>
                </a:solidFill>
                <a:effectLst/>
                <a:uLnTx/>
                <a:uFillTx/>
                <a:latin typeface="Verdana"/>
                <a:ea typeface="+mn-ea"/>
                <a:cs typeface="+mn-cs"/>
              </a:rPr>
              <a:t>main</a:t>
            </a:r>
            <a:r>
              <a:rPr kumimoji="0" lang="ru-RU" sz="1800" b="0" i="0" u="none" strike="noStrike" kern="1200" cap="none" spc="0" normalizeH="0" baseline="0" noProof="0" dirty="0">
                <a:ln>
                  <a:noFill/>
                </a:ln>
                <a:solidFill>
                  <a:srgbClr val="1A1A70"/>
                </a:solidFill>
                <a:effectLst/>
                <a:uLnTx/>
                <a:uFillTx/>
                <a:latin typeface="Verdana"/>
                <a:ea typeface="+mn-ea"/>
                <a:cs typeface="+mn-cs"/>
              </a:rPr>
              <a:t>), которые начинаются с подчеркивания</a:t>
            </a:r>
          </a:p>
          <a:p>
            <a:pPr marL="0" indent="0">
              <a:buClr>
                <a:srgbClr val="90B54D"/>
              </a:buClr>
              <a:buNone/>
              <a:defRPr/>
            </a:pPr>
            <a:endParaRPr kumimoji="0" lang="ru-RU" sz="1800" b="0" i="0" u="none" strike="noStrike" kern="1200" cap="none" spc="0" normalizeH="0" baseline="0" noProof="0" dirty="0">
              <a:ln>
                <a:noFill/>
              </a:ln>
              <a:solidFill>
                <a:srgbClr val="1A1A70"/>
              </a:solidFill>
              <a:effectLst/>
              <a:uLnTx/>
              <a:uFillTx/>
              <a:latin typeface="Verdana"/>
              <a:ea typeface="+mn-ea"/>
              <a:cs typeface="+mn-cs"/>
            </a:endParaRPr>
          </a:p>
          <a:p>
            <a:pPr marL="0" indent="0">
              <a:buClr>
                <a:srgbClr val="90B54D"/>
              </a:buClr>
              <a:buNone/>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Дело в том, что при подобных именах повышается вероятность, что подобные названия будут конфликтовать с именами (например, именами переменных), которые генерирует компилятор или которые определены в подключаемых стандартных модулях C++. Поэтому некоторые вообще не рекомендуют начинать имя с символа подчеркивания</a:t>
            </a:r>
          </a:p>
          <a:p>
            <a:pPr marL="0" indent="0">
              <a:buNone/>
            </a:pPr>
            <a:endParaRPr lang="ru-RU" dirty="0"/>
          </a:p>
        </p:txBody>
      </p:sp>
    </p:spTree>
    <p:extLst>
      <p:ext uri="{BB962C8B-B14F-4D97-AF65-F5344CB8AC3E}">
        <p14:creationId xmlns:p14="http://schemas.microsoft.com/office/powerpoint/2010/main" val="55059026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E3393-B409-F5B1-0457-92180344D627}"/>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FC31CAC7-7885-0169-E83C-FD0ECDB0D684}"/>
              </a:ext>
            </a:extLst>
          </p:cNvPr>
          <p:cNvSpPr>
            <a:spLocks noGrp="1"/>
          </p:cNvSpPr>
          <p:nvPr>
            <p:ph idx="1"/>
          </p:nvPr>
        </p:nvSpPr>
        <p:spPr/>
        <p:txBody>
          <a:bodyPr/>
          <a:lstStyle/>
          <a:p>
            <a:r>
              <a:rPr lang="ru-RU" dirty="0"/>
              <a:t>Если функция получает аргументы по ссылке, то чтобы передать в функцию константу, параметры тоже должны представлять ссылку на константу (</a:t>
            </a:r>
            <a:r>
              <a:rPr lang="ru-RU" dirty="0" err="1"/>
              <a:t>неконстантной</a:t>
            </a:r>
            <a:r>
              <a:rPr lang="ru-RU" dirty="0"/>
              <a:t> ссылке мы не можем передать константу.):</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6 };</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36</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50459008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33EFF-24E4-0875-206D-971DFF5B30E3}"/>
              </a:ext>
            </a:extLst>
          </p:cNvPr>
          <p:cNvSpPr>
            <a:spLocks noGrp="1"/>
          </p:cNvSpPr>
          <p:nvPr>
            <p:ph type="title"/>
          </p:nvPr>
        </p:nvSpPr>
        <p:spPr/>
        <p:txBody>
          <a:bodyPr/>
          <a:lstStyle/>
          <a:p>
            <a:r>
              <a:rPr lang="ru-RU" sz="2000" b="1" dirty="0"/>
              <a:t>Оператор </a:t>
            </a:r>
            <a:r>
              <a:rPr lang="ru-RU" sz="2000" b="1" dirty="0" err="1"/>
              <a:t>return</a:t>
            </a:r>
            <a:r>
              <a:rPr lang="ru-RU" sz="2000" b="1" dirty="0"/>
              <a:t> и возвращение результата</a:t>
            </a:r>
            <a:endParaRPr lang="ru-RU" sz="2000" dirty="0"/>
          </a:p>
        </p:txBody>
      </p:sp>
      <p:sp>
        <p:nvSpPr>
          <p:cNvPr id="3" name="Объект 2">
            <a:extLst>
              <a:ext uri="{FF2B5EF4-FFF2-40B4-BE49-F238E27FC236}">
                <a16:creationId xmlns:a16="http://schemas.microsoft.com/office/drawing/2014/main" id="{ABB80B5F-0415-3200-204D-938884312A69}"/>
              </a:ext>
            </a:extLst>
          </p:cNvPr>
          <p:cNvSpPr>
            <a:spLocks noGrp="1"/>
          </p:cNvSpPr>
          <p:nvPr>
            <p:ph idx="1"/>
          </p:nvPr>
        </p:nvSpPr>
        <p:spPr/>
        <p:txBody>
          <a:bodyPr/>
          <a:lstStyle/>
          <a:p>
            <a:r>
              <a:rPr lang="ru-RU" dirty="0"/>
              <a:t>Для возвращения результата из функции применяется оператор </a:t>
            </a:r>
            <a:r>
              <a:rPr lang="ru-RU" b="1" dirty="0" err="1"/>
              <a:t>return</a:t>
            </a:r>
            <a:r>
              <a:rPr lang="ru-RU" dirty="0"/>
              <a:t>. Этот оператор имеет две формы:</a:t>
            </a:r>
          </a:p>
          <a:p>
            <a:endParaRPr lang="ru-RU" dirty="0"/>
          </a:p>
          <a:p>
            <a:pPr lvl="1"/>
            <a:r>
              <a:rPr lang="de-CH" b="1" dirty="0" err="1"/>
              <a:t>return</a:t>
            </a:r>
            <a:r>
              <a:rPr lang="de-CH" dirty="0"/>
              <a:t> </a:t>
            </a:r>
            <a:r>
              <a:rPr lang="ru-RU" dirty="0"/>
              <a:t>выражение;</a:t>
            </a:r>
          </a:p>
          <a:p>
            <a:pPr lvl="1"/>
            <a:endParaRPr lang="ru-RU" b="1" dirty="0"/>
          </a:p>
          <a:p>
            <a:pPr lvl="1"/>
            <a:r>
              <a:rPr lang="de-CH" b="1" dirty="0" err="1"/>
              <a:t>return</a:t>
            </a:r>
            <a:r>
              <a:rPr lang="de-CH" dirty="0"/>
              <a:t>;</a:t>
            </a:r>
          </a:p>
          <a:p>
            <a:pPr lvl="1"/>
            <a:endParaRPr lang="de-CH" dirty="0"/>
          </a:p>
          <a:p>
            <a:pPr lvl="1"/>
            <a:endParaRPr lang="de-CH" dirty="0"/>
          </a:p>
          <a:p>
            <a:r>
              <a:rPr lang="ru-RU" dirty="0">
                <a:solidFill>
                  <a:srgbClr val="FF0000"/>
                </a:solidFill>
              </a:rPr>
              <a:t>Единственная функция, которая возвращает некоторое значение, и где можно не использовать оператор </a:t>
            </a:r>
            <a:r>
              <a:rPr lang="ru-RU" b="1" dirty="0" err="1">
                <a:solidFill>
                  <a:srgbClr val="FF0000"/>
                </a:solidFill>
              </a:rPr>
              <a:t>return</a:t>
            </a:r>
            <a:r>
              <a:rPr lang="ru-RU" dirty="0">
                <a:solidFill>
                  <a:srgbClr val="FF0000"/>
                </a:solidFill>
              </a:rPr>
              <a:t> - это функция </a:t>
            </a:r>
            <a:r>
              <a:rPr lang="ru-RU" b="1" dirty="0" err="1">
                <a:solidFill>
                  <a:srgbClr val="FF0000"/>
                </a:solidFill>
              </a:rPr>
              <a:t>main</a:t>
            </a:r>
            <a:r>
              <a:rPr lang="ru-RU" dirty="0"/>
              <a:t>.</a:t>
            </a:r>
            <a:endParaRPr lang="de-CH" dirty="0"/>
          </a:p>
          <a:p>
            <a:endParaRPr lang="ru-RU" dirty="0"/>
          </a:p>
        </p:txBody>
      </p:sp>
    </p:spTree>
    <p:extLst>
      <p:ext uri="{BB962C8B-B14F-4D97-AF65-F5344CB8AC3E}">
        <p14:creationId xmlns:p14="http://schemas.microsoft.com/office/powerpoint/2010/main" val="353242091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DDF918-10AC-1520-D3AF-2FDBBC3FDC67}"/>
              </a:ext>
            </a:extLst>
          </p:cNvPr>
          <p:cNvSpPr>
            <a:spLocks noGrp="1"/>
          </p:cNvSpPr>
          <p:nvPr>
            <p:ph type="title"/>
          </p:nvPr>
        </p:nvSpPr>
        <p:spPr/>
        <p:txBody>
          <a:bodyPr/>
          <a:lstStyle/>
          <a:p>
            <a:endParaRPr lang="ru-RU" sz="2000" dirty="0"/>
          </a:p>
        </p:txBody>
      </p:sp>
      <p:sp>
        <p:nvSpPr>
          <p:cNvPr id="3" name="Объект 2">
            <a:extLst>
              <a:ext uri="{FF2B5EF4-FFF2-40B4-BE49-F238E27FC236}">
                <a16:creationId xmlns:a16="http://schemas.microsoft.com/office/drawing/2014/main" id="{AD4774CE-1582-6B16-E334-659FC352C7EF}"/>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result = sum(10, 6);    </a:t>
            </a:r>
            <a:r>
              <a:rPr lang="en-US" dirty="0">
                <a:solidFill>
                  <a:srgbClr val="008000"/>
                </a:solidFill>
                <a:latin typeface="Consolas" panose="020B0609020204030204" pitchFamily="49" charset="0"/>
              </a:rPr>
              <a:t>// 16</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sum(10, 7)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17</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sum(10, 8)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18</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9769377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08E191-C6D5-9BF1-CB0E-5A5FA3A127AF}"/>
              </a:ext>
            </a:extLst>
          </p:cNvPr>
          <p:cNvSpPr>
            <a:spLocks noGrp="1"/>
          </p:cNvSpPr>
          <p:nvPr>
            <p:ph type="title"/>
          </p:nvPr>
        </p:nvSpPr>
        <p:spPr/>
        <p:txBody>
          <a:bodyPr/>
          <a:lstStyle/>
          <a:p>
            <a:r>
              <a:rPr lang="ru-RU" sz="2000" b="1" dirty="0"/>
              <a:t>Оператор </a:t>
            </a:r>
            <a:r>
              <a:rPr lang="ru-RU" sz="2000" b="1" dirty="0" err="1"/>
              <a:t>return</a:t>
            </a:r>
            <a:r>
              <a:rPr lang="ru-RU" sz="2000" b="1" dirty="0"/>
              <a:t> и возвращение результата</a:t>
            </a:r>
            <a:endParaRPr lang="ru-RU" sz="2000" dirty="0"/>
          </a:p>
        </p:txBody>
      </p:sp>
      <p:sp>
        <p:nvSpPr>
          <p:cNvPr id="3" name="Объект 2">
            <a:extLst>
              <a:ext uri="{FF2B5EF4-FFF2-40B4-BE49-F238E27FC236}">
                <a16:creationId xmlns:a16="http://schemas.microsoft.com/office/drawing/2014/main" id="{7203C0B7-816E-B9B2-1ABD-07C4C991F3E2}"/>
              </a:ext>
            </a:extLst>
          </p:cNvPr>
          <p:cNvSpPr>
            <a:spLocks noGrp="1"/>
          </p:cNvSpPr>
          <p:nvPr>
            <p:ph idx="1"/>
          </p:nvPr>
        </p:nvSpPr>
        <p:spPr/>
        <p:txBody>
          <a:bodyPr/>
          <a:lstStyle/>
          <a:p>
            <a:r>
              <a:rPr lang="de-CH" b="1" dirty="0" err="1"/>
              <a:t>return</a:t>
            </a:r>
            <a:r>
              <a:rPr lang="de-CH" b="1" dirty="0"/>
              <a:t> </a:t>
            </a:r>
            <a:r>
              <a:rPr lang="ru-RU" b="1" dirty="0"/>
              <a:t>без возвращения значения</a:t>
            </a:r>
            <a:endParaRPr lang="en-US" b="1"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38);       </a:t>
            </a:r>
            <a:r>
              <a:rPr lang="en-US" dirty="0">
                <a:solidFill>
                  <a:srgbClr val="008000"/>
                </a:solidFill>
                <a:latin typeface="Consolas" panose="020B0609020204030204" pitchFamily="49" charset="0"/>
              </a:rPr>
              <a:t>// Name: Tom       Age: 38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"Bob"</a:t>
            </a:r>
            <a:r>
              <a:rPr lang="en-US" dirty="0">
                <a:solidFill>
                  <a:srgbClr val="000000"/>
                </a:solidFill>
                <a:latin typeface="Consolas" panose="020B0609020204030204" pitchFamily="49" charset="0"/>
              </a:rPr>
              <a:t>, 2500);     </a:t>
            </a:r>
            <a:r>
              <a:rPr lang="en-US" dirty="0">
                <a:solidFill>
                  <a:srgbClr val="008000"/>
                </a:solidFill>
                <a:latin typeface="Consolas" panose="020B0609020204030204" pitchFamily="49" charset="0"/>
              </a:rPr>
              <a:t>// Incorrect age</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если запредельный возраст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age</a:t>
            </a:r>
            <a:r>
              <a:rPr lang="de-CH" dirty="0">
                <a:solidFill>
                  <a:srgbClr val="000000"/>
                </a:solidFill>
                <a:latin typeface="Consolas" panose="020B0609020204030204" pitchFamily="49" charset="0"/>
              </a:rPr>
              <a:t> &gt; 120)</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"Incorrect 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выходим из функции</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b="1" dirty="0"/>
          </a:p>
          <a:p>
            <a:endParaRPr lang="ru-RU" dirty="0"/>
          </a:p>
        </p:txBody>
      </p:sp>
    </p:spTree>
    <p:extLst>
      <p:ext uri="{BB962C8B-B14F-4D97-AF65-F5344CB8AC3E}">
        <p14:creationId xmlns:p14="http://schemas.microsoft.com/office/powerpoint/2010/main" val="231643300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CD8FA9-559B-F525-71EF-F9AF078E1AB4}"/>
              </a:ext>
            </a:extLst>
          </p:cNvPr>
          <p:cNvSpPr>
            <a:spLocks noGrp="1"/>
          </p:cNvSpPr>
          <p:nvPr>
            <p:ph type="title"/>
          </p:nvPr>
        </p:nvSpPr>
        <p:spPr/>
        <p:txBody>
          <a:bodyPr/>
          <a:lstStyle/>
          <a:p>
            <a:r>
              <a:rPr lang="ru-RU" b="1" dirty="0"/>
              <a:t>Выведение типа результата</a:t>
            </a:r>
            <a:endParaRPr lang="ru-RU" dirty="0"/>
          </a:p>
        </p:txBody>
      </p:sp>
      <p:sp>
        <p:nvSpPr>
          <p:cNvPr id="3" name="Объект 2">
            <a:extLst>
              <a:ext uri="{FF2B5EF4-FFF2-40B4-BE49-F238E27FC236}">
                <a16:creationId xmlns:a16="http://schemas.microsoft.com/office/drawing/2014/main" id="{1631A9C6-3BC9-D66B-4527-93BE795C5041}"/>
              </a:ext>
            </a:extLst>
          </p:cNvPr>
          <p:cNvSpPr>
            <a:spLocks noGrp="1"/>
          </p:cNvSpPr>
          <p:nvPr>
            <p:ph idx="1"/>
          </p:nvPr>
        </p:nvSpPr>
        <p:spPr/>
        <p:txBody>
          <a:bodyPr/>
          <a:lstStyle/>
          <a:p>
            <a:r>
              <a:rPr lang="ru-RU" dirty="0"/>
              <a:t>Компилятор С++ может автоматически выводить тип возвращаемого значения, если вместо возвращаемого типу используется оператор </a:t>
            </a:r>
            <a:r>
              <a:rPr lang="ru-RU" b="1" dirty="0" err="1"/>
              <a:t>auto</a:t>
            </a:r>
            <a:r>
              <a:rPr lang="ru-RU" dirty="0"/>
              <a:t>:</a:t>
            </a:r>
            <a:endParaRPr lang="en-US" dirty="0"/>
          </a:p>
          <a:p>
            <a:endParaRPr lang="en-US" b="1" dirty="0"/>
          </a:p>
          <a:p>
            <a:pPr lvl="1"/>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sum(3, 6)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9</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b="1" dirty="0"/>
          </a:p>
          <a:p>
            <a:endParaRPr lang="ru-RU" dirty="0"/>
          </a:p>
        </p:txBody>
      </p:sp>
    </p:spTree>
    <p:extLst>
      <p:ext uri="{BB962C8B-B14F-4D97-AF65-F5344CB8AC3E}">
        <p14:creationId xmlns:p14="http://schemas.microsoft.com/office/powerpoint/2010/main" val="301995032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ADF632-0403-87EC-1BD0-CC0C5BB7EE98}"/>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FFDB4FCC-2767-C7F6-5102-5D39AAA12FB5}"/>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(n);</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9671423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8F2D2E-1F6B-035E-2572-64F6489E955C}"/>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DF0AFC77-2E36-0090-A9A3-C74CC580DB0A}"/>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(&amp;n);</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получаем значение по адресу в x и увеличиваем его на 1</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5474327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F0B71D-FD1D-AC37-3B97-877D6587E724}"/>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4752692F-2066-4E85-A260-BD31047A2A25}"/>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&amp;n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z{ 6 };</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 &amp;z;     </a:t>
            </a:r>
            <a:r>
              <a:rPr lang="ru-RU" dirty="0">
                <a:solidFill>
                  <a:srgbClr val="008000"/>
                </a:solidFill>
                <a:latin typeface="Consolas" panose="020B0609020204030204" pitchFamily="49" charset="0"/>
              </a:rPr>
              <a:t>// переустанавливаем адрес указателя x</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90336199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C3BD-04E0-A29C-9117-2DED9B502D93}"/>
              </a:ext>
            </a:extLst>
          </p:cNvPr>
          <p:cNvSpPr>
            <a:spLocks noGrp="1"/>
          </p:cNvSpPr>
          <p:nvPr>
            <p:ph type="title"/>
          </p:nvPr>
        </p:nvSpPr>
        <p:spPr/>
        <p:txBody>
          <a:bodyPr/>
          <a:lstStyle/>
          <a:p>
            <a:r>
              <a:rPr lang="ru-RU" sz="2400" b="1" dirty="0"/>
              <a:t>Константные параметры-указатели</a:t>
            </a:r>
            <a:endParaRPr lang="ru-RU" dirty="0"/>
          </a:p>
        </p:txBody>
      </p:sp>
      <p:sp>
        <p:nvSpPr>
          <p:cNvPr id="3" name="Объект 2">
            <a:extLst>
              <a:ext uri="{FF2B5EF4-FFF2-40B4-BE49-F238E27FC236}">
                <a16:creationId xmlns:a16="http://schemas.microsoft.com/office/drawing/2014/main" id="{33AB5231-ADCC-5B31-EF75-2827703C037C}"/>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(&amp;n);</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17019162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6BD78C-BACB-32A8-9994-37ED941A2479}"/>
              </a:ext>
            </a:extLst>
          </p:cNvPr>
          <p:cNvSpPr>
            <a:spLocks noGrp="1"/>
          </p:cNvSpPr>
          <p:nvPr>
            <p:ph type="title"/>
          </p:nvPr>
        </p:nvSpPr>
        <p:spPr/>
        <p:txBody>
          <a:bodyPr/>
          <a:lstStyle/>
          <a:p>
            <a:r>
              <a:rPr lang="ru-RU" sz="2400" b="1" dirty="0"/>
              <a:t>Константные параметры-указатели</a:t>
            </a:r>
            <a:endParaRPr lang="ru-RU" sz="2400" dirty="0"/>
          </a:p>
        </p:txBody>
      </p:sp>
      <p:sp>
        <p:nvSpPr>
          <p:cNvPr id="3" name="Объект 2">
            <a:extLst>
              <a:ext uri="{FF2B5EF4-FFF2-40B4-BE49-F238E27FC236}">
                <a16:creationId xmlns:a16="http://schemas.microsoft.com/office/drawing/2014/main" id="{0CCE6AD0-EE67-CE99-1BE1-A305CC11BB9A}"/>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(&amp;n);  </a:t>
            </a:r>
            <a:r>
              <a:rPr lang="ru-RU" dirty="0">
                <a:solidFill>
                  <a:srgbClr val="008000"/>
                </a:solidFill>
                <a:latin typeface="Consolas" panose="020B0609020204030204" pitchFamily="49" charset="0"/>
              </a:rPr>
              <a:t>// передаем адрес константы</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214067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AC011-F551-2816-9715-E83F76B88EE1}"/>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2BC633A-C7C6-C288-554C-05CD238D0B72}"/>
              </a:ext>
            </a:extLst>
          </p:cNvPr>
          <p:cNvSpPr>
            <a:spLocks noGrp="1"/>
          </p:cNvSpPr>
          <p:nvPr>
            <p:ph idx="1"/>
          </p:nvPr>
        </p:nvSpPr>
        <p:spPr/>
        <p:txBody>
          <a:bodyPr/>
          <a:lstStyle/>
          <a:p>
            <a:pPr marL="0" indent="0">
              <a:buNone/>
            </a:pPr>
            <a:r>
              <a:rPr lang="ru-RU" b="1" dirty="0"/>
              <a:t>Определение переменной</a:t>
            </a:r>
          </a:p>
          <a:p>
            <a:pPr marL="0" indent="0">
              <a:buNone/>
            </a:pPr>
            <a:r>
              <a:rPr lang="ru-RU" sz="2000" dirty="0"/>
              <a:t>В общем случае переменная определяется в следующем виде:</a:t>
            </a:r>
          </a:p>
          <a:p>
            <a:pPr marL="0" indent="0">
              <a:buNone/>
            </a:pPr>
            <a:endParaRPr lang="ru-RU" sz="2000" b="1" dirty="0"/>
          </a:p>
          <a:p>
            <a:pPr marL="0" indent="0">
              <a:buNone/>
            </a:pPr>
            <a:r>
              <a:rPr lang="ru-RU" sz="2000" b="1" dirty="0" err="1"/>
              <a:t>тип_переменной</a:t>
            </a:r>
            <a:r>
              <a:rPr lang="ru-RU" sz="2000" b="1" dirty="0"/>
              <a:t> </a:t>
            </a:r>
            <a:r>
              <a:rPr lang="ru-RU" sz="2000" b="1" dirty="0" err="1"/>
              <a:t>имя_переменной</a:t>
            </a:r>
            <a:r>
              <a:rPr lang="ru-RU" sz="2000" b="1" dirty="0"/>
              <a:t>;</a:t>
            </a:r>
          </a:p>
          <a:p>
            <a:pPr marL="0" indent="0">
              <a:buNone/>
            </a:pPr>
            <a:endParaRPr lang="ru-RU" sz="2000" b="1" dirty="0"/>
          </a:p>
          <a:p>
            <a:pPr marL="0" indent="0">
              <a:buNone/>
            </a:pPr>
            <a:r>
              <a:rPr lang="ru-RU" sz="2000" dirty="0"/>
              <a:t>Например, простейшее определение переменной:</a:t>
            </a:r>
          </a:p>
          <a:p>
            <a:pPr marL="0" indent="0">
              <a:buNone/>
            </a:pPr>
            <a:endParaRPr lang="ru-RU" sz="2000" dirty="0"/>
          </a:p>
          <a:p>
            <a:pPr marL="0" indent="0">
              <a:buNone/>
            </a:pPr>
            <a:r>
              <a:rPr lang="de-CH" sz="2000" b="1" dirty="0"/>
              <a:t>int</a:t>
            </a:r>
            <a:r>
              <a:rPr lang="de-CH" sz="2400" dirty="0"/>
              <a:t> </a:t>
            </a:r>
            <a:r>
              <a:rPr lang="de-CH" sz="2000" dirty="0" err="1"/>
              <a:t>age</a:t>
            </a:r>
            <a:r>
              <a:rPr lang="de-CH" sz="2400" dirty="0"/>
              <a:t>;</a:t>
            </a:r>
            <a:endParaRPr lang="ru-RU" sz="2400" dirty="0"/>
          </a:p>
          <a:p>
            <a:pPr marL="0" indent="0">
              <a:buNone/>
            </a:pPr>
            <a:endParaRPr lang="ru-RU" sz="2400" dirty="0"/>
          </a:p>
          <a:p>
            <a:pPr marL="0" indent="0">
              <a:buNone/>
            </a:pPr>
            <a:r>
              <a:rPr lang="ru-RU" sz="2000" dirty="0"/>
              <a:t>Здесь определена переменная </a:t>
            </a:r>
            <a:r>
              <a:rPr lang="ru-RU" sz="2000" dirty="0" err="1"/>
              <a:t>age</a:t>
            </a:r>
            <a:r>
              <a:rPr lang="ru-RU" sz="2000" dirty="0"/>
              <a:t>, которая имеет тип </a:t>
            </a:r>
            <a:r>
              <a:rPr lang="ru-RU" sz="2000" b="1" dirty="0" err="1"/>
              <a:t>int</a:t>
            </a:r>
            <a:r>
              <a:rPr lang="ru-RU" sz="2000" dirty="0"/>
              <a:t>. Поскольку определение переменной представляет собой инструкцию, то после него ставится точка с запятой.</a:t>
            </a:r>
          </a:p>
          <a:p>
            <a:pPr marL="0" indent="0">
              <a:buNone/>
            </a:pPr>
            <a:endParaRPr lang="ru-RU" sz="1800" dirty="0"/>
          </a:p>
          <a:p>
            <a:pPr marL="0" indent="0">
              <a:buNone/>
            </a:pPr>
            <a:endParaRPr lang="ru-RU" sz="1600" b="1" dirty="0"/>
          </a:p>
          <a:p>
            <a:endParaRPr lang="ru-RU" dirty="0"/>
          </a:p>
        </p:txBody>
      </p:sp>
    </p:spTree>
    <p:extLst>
      <p:ext uri="{BB962C8B-B14F-4D97-AF65-F5344CB8AC3E}">
        <p14:creationId xmlns:p14="http://schemas.microsoft.com/office/powerpoint/2010/main" val="238819863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2228F0-9C0C-AAFE-0A07-38B107617A7F}"/>
              </a:ext>
            </a:extLst>
          </p:cNvPr>
          <p:cNvSpPr>
            <a:spLocks noGrp="1"/>
          </p:cNvSpPr>
          <p:nvPr>
            <p:ph type="title"/>
          </p:nvPr>
        </p:nvSpPr>
        <p:spPr/>
        <p:txBody>
          <a:bodyPr/>
          <a:lstStyle/>
          <a:p>
            <a:r>
              <a:rPr lang="ru-RU" sz="2400" b="1" dirty="0"/>
              <a:t>Константные параметры-указатели</a:t>
            </a:r>
            <a:endParaRPr lang="ru-RU" sz="2400" dirty="0"/>
          </a:p>
        </p:txBody>
      </p:sp>
      <p:sp>
        <p:nvSpPr>
          <p:cNvPr id="3" name="Объект 2">
            <a:extLst>
              <a:ext uri="{FF2B5EF4-FFF2-40B4-BE49-F238E27FC236}">
                <a16:creationId xmlns:a16="http://schemas.microsoft.com/office/drawing/2014/main" id="{A2948718-C7FC-7C3E-93C7-2D116B035EC5}"/>
              </a:ext>
            </a:extLst>
          </p:cNvPr>
          <p:cNvSpPr>
            <a:spLocks noGrp="1"/>
          </p:cNvSpPr>
          <p:nvPr>
            <p:ph idx="1"/>
          </p:nvPr>
        </p:nvSpPr>
        <p:spPr/>
        <p:txBody>
          <a:bodyPr/>
          <a:lstStyle/>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(&amp;n);</a:t>
            </a:r>
          </a:p>
          <a:p>
            <a:pPr lvl="1"/>
            <a:r>
              <a:rPr lang="ru-RU" dirty="0">
                <a:solidFill>
                  <a:srgbClr val="000000"/>
                </a:solidFill>
                <a:latin typeface="Consolas" panose="020B0609020204030204" pitchFamily="49" charset="0"/>
              </a:rPr>
              <a:t>}</a:t>
            </a: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указатель на константу</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z{ 2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//x = &amp;z; // значение указателя нельзя изменить</a:t>
            </a:r>
            <a:endParaRPr lang="ru-RU" dirty="0">
              <a:solidFill>
                <a:srgbClr val="000000"/>
              </a:solidFill>
              <a:latin typeface="Consolas" panose="020B0609020204030204" pitchFamily="49" charset="0"/>
            </a:endParaRPr>
          </a:p>
          <a:p>
            <a:pPr lvl="1"/>
            <a:r>
              <a:rPr lang="pl-PL" dirty="0">
                <a:solidFill>
                  <a:srgbClr val="000000"/>
                </a:solidFill>
                <a:latin typeface="Consolas" panose="020B0609020204030204" pitchFamily="49" charset="0"/>
              </a:rPr>
              <a:t>    std::cout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a:t>
            </a:r>
            <a:r>
              <a:rPr lang="pl-PL" dirty="0">
                <a:solidFill>
                  <a:srgbClr val="A31515"/>
                </a:solidFill>
                <a:latin typeface="Consolas" panose="020B0609020204030204" pitchFamily="49" charset="0"/>
              </a:rPr>
              <a:t>"z = "</a:t>
            </a:r>
            <a:r>
              <a:rPr lang="pl-PL" dirty="0">
                <a:solidFill>
                  <a:srgbClr val="000000"/>
                </a:solidFill>
                <a:latin typeface="Consolas" panose="020B0609020204030204" pitchFamily="49" charset="0"/>
              </a:rPr>
              <a:t>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z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std::endl;      </a:t>
            </a:r>
            <a:r>
              <a:rPr lang="pl-PL" dirty="0">
                <a:solidFill>
                  <a:srgbClr val="008000"/>
                </a:solidFill>
                <a:latin typeface="Consolas" panose="020B0609020204030204" pitchFamily="49" charset="0"/>
              </a:rPr>
              <a:t>// z = 2</a:t>
            </a:r>
            <a:endParaRPr lang="pl-PL"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*x = 10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7076358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EE32CA-DB5A-4A4B-1630-8B0E691EA64D}"/>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B7CD801B-9298-98C4-5203-EABFBB48656C}"/>
              </a:ext>
            </a:extLst>
          </p:cNvPr>
          <p:cNvSpPr>
            <a:spLocks noGrp="1"/>
          </p:cNvSpPr>
          <p:nvPr>
            <p:ph idx="1"/>
          </p:nvPr>
        </p:nvSpPr>
        <p:spPr/>
        <p:txBody>
          <a:bodyPr/>
          <a:lstStyle/>
          <a:p>
            <a:pPr algn="just"/>
            <a:r>
              <a:rPr lang="ru-RU" dirty="0"/>
              <a:t>Если функция принимает в качестве параметра массив, то фактически в эту функцию передается указатель на первый элемент массива. То есть как и в случае с указателями нам доступен адрес, по которому мы можем менять значения. Поэтому следующие объявления функции будут по сути равноценны:</a:t>
            </a:r>
            <a:endParaRPr lang="en-US" dirty="0"/>
          </a:p>
          <a:p>
            <a:pPr algn="just"/>
            <a:endParaRPr lang="en-US" dirty="0"/>
          </a:p>
          <a:p>
            <a:pPr lvl="1"/>
            <a:r>
              <a:rPr lang="en-US" b="1" dirty="0"/>
              <a:t>void</a:t>
            </a:r>
            <a:r>
              <a:rPr lang="en-US" dirty="0"/>
              <a:t> print(</a:t>
            </a:r>
            <a:r>
              <a:rPr lang="en-US" b="1" dirty="0"/>
              <a:t>int</a:t>
            </a:r>
            <a:r>
              <a:rPr lang="en-US" dirty="0"/>
              <a:t> numbers[ ]);</a:t>
            </a:r>
          </a:p>
          <a:p>
            <a:pPr lvl="1"/>
            <a:endParaRPr lang="en-US" dirty="0"/>
          </a:p>
          <a:p>
            <a:pPr lvl="1"/>
            <a:r>
              <a:rPr lang="en-US" b="1" dirty="0"/>
              <a:t>void</a:t>
            </a:r>
            <a:r>
              <a:rPr lang="en-US" dirty="0"/>
              <a:t> print(</a:t>
            </a:r>
            <a:r>
              <a:rPr lang="en-US" b="1" dirty="0"/>
              <a:t>int</a:t>
            </a:r>
            <a:r>
              <a:rPr lang="en-US" dirty="0"/>
              <a:t> *numbers);</a:t>
            </a:r>
          </a:p>
          <a:p>
            <a:pPr algn="just"/>
            <a:endParaRPr lang="ru-RU" dirty="0"/>
          </a:p>
        </p:txBody>
      </p:sp>
    </p:spTree>
    <p:extLst>
      <p:ext uri="{BB962C8B-B14F-4D97-AF65-F5344CB8AC3E}">
        <p14:creationId xmlns:p14="http://schemas.microsoft.com/office/powerpoint/2010/main" val="197638112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36B99D-BEEE-AAF5-B3B8-D713CE954727}"/>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AA7F78AA-A44E-F246-82A3-70F46BB4134B}"/>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"First number: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First number: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8492411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DCAA94-7A7D-3A41-5BB0-BA8398A88E9D}"/>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3E0313EC-4E0A-46CA-3960-4003C883C28A}"/>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"First number: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147600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6D8203-B8A1-EDB3-625B-6489B6A788D3}"/>
              </a:ext>
            </a:extLst>
          </p:cNvPr>
          <p:cNvSpPr>
            <a:spLocks noGrp="1"/>
          </p:cNvSpPr>
          <p:nvPr>
            <p:ph type="title"/>
          </p:nvPr>
        </p:nvSpPr>
        <p:spPr/>
        <p:txBody>
          <a:bodyPr/>
          <a:lstStyle/>
          <a:p>
            <a:r>
              <a:rPr lang="ru-RU" sz="2800" b="1" dirty="0"/>
              <a:t>Ограничения</a:t>
            </a:r>
            <a:endParaRPr lang="ru-RU" sz="2800" dirty="0"/>
          </a:p>
        </p:txBody>
      </p:sp>
      <p:sp>
        <p:nvSpPr>
          <p:cNvPr id="3" name="Объект 2">
            <a:extLst>
              <a:ext uri="{FF2B5EF4-FFF2-40B4-BE49-F238E27FC236}">
                <a16:creationId xmlns:a16="http://schemas.microsoft.com/office/drawing/2014/main" id="{A27AFF8F-C886-B24C-7DCE-5DF07447BB27}"/>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ru-RU" dirty="0"/>
              <a:t>Поскольку параметр, определенный как массив, рассматривается именно как указатель на первый элемент, то мы не сможем корректно получить длину массива, например, следующим образом:</a:t>
            </a:r>
            <a:endParaRPr lang="de-CH" dirty="0">
              <a:solidFill>
                <a:srgbClr val="0000FF"/>
              </a:solidFill>
              <a:latin typeface="Consolas" panose="020B0609020204030204" pitchFamily="49" charset="0"/>
            </a:endParaRPr>
          </a:p>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[0]);</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или так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size_t</a:t>
            </a:r>
            <a:r>
              <a:rPr lang="en-US" dirty="0">
                <a:solidFill>
                  <a:srgbClr val="008000"/>
                </a:solidFill>
                <a:latin typeface="Consolas" panose="020B0609020204030204" pitchFamily="49" charset="0"/>
              </a:rPr>
              <a:t> size = std::size(</a:t>
            </a:r>
            <a:r>
              <a:rPr lang="en-US" dirty="0" err="1">
                <a:solidFill>
                  <a:srgbClr val="008000"/>
                </a:solidFill>
                <a:latin typeface="Consolas" panose="020B0609020204030204" pitchFamily="49" charset="0"/>
              </a:rPr>
              <a:t>nums</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size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09000928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B998D3-9463-D862-E834-6BD3D10D0977}"/>
              </a:ext>
            </a:extLst>
          </p:cNvPr>
          <p:cNvSpPr>
            <a:spLocks noGrp="1"/>
          </p:cNvSpPr>
          <p:nvPr>
            <p:ph type="title"/>
          </p:nvPr>
        </p:nvSpPr>
        <p:spPr/>
        <p:txBody>
          <a:bodyPr/>
          <a:lstStyle/>
          <a:p>
            <a:r>
              <a:rPr lang="ru-RU" b="1" dirty="0"/>
              <a:t>Ограничения</a:t>
            </a:r>
            <a:endParaRPr lang="ru-RU" dirty="0"/>
          </a:p>
        </p:txBody>
      </p:sp>
      <p:sp>
        <p:nvSpPr>
          <p:cNvPr id="3" name="Объект 2">
            <a:extLst>
              <a:ext uri="{FF2B5EF4-FFF2-40B4-BE49-F238E27FC236}">
                <a16:creationId xmlns:a16="http://schemas.microsoft.com/office/drawing/2014/main" id="{8F447E8F-AFD9-77BA-4306-F526953D2D59}"/>
              </a:ext>
            </a:extLst>
          </p:cNvPr>
          <p:cNvSpPr>
            <a:spLocks noGrp="1"/>
          </p:cNvSpPr>
          <p:nvPr>
            <p:ph idx="1"/>
          </p:nvPr>
        </p:nvSpPr>
        <p:spPr/>
        <p:txBody>
          <a:bodyPr/>
          <a:lstStyle/>
          <a:p>
            <a:r>
              <a:rPr lang="ru-RU" dirty="0"/>
              <a:t>И также мы не сможем использовать цикл </a:t>
            </a:r>
            <a:r>
              <a:rPr lang="ru-RU" dirty="0" err="1"/>
              <a:t>for</a:t>
            </a:r>
            <a:r>
              <a:rPr lang="ru-RU" dirty="0"/>
              <a:t> для перебора этого массива:</a:t>
            </a:r>
            <a:endParaRPr lang="en-US" dirty="0"/>
          </a:p>
          <a:p>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7448678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9C97D6-B600-5EC6-6E84-69DD8917CFB7}"/>
              </a:ext>
            </a:extLst>
          </p:cNvPr>
          <p:cNvSpPr>
            <a:spLocks noGrp="1"/>
          </p:cNvSpPr>
          <p:nvPr>
            <p:ph type="title"/>
          </p:nvPr>
        </p:nvSpPr>
        <p:spPr/>
        <p:txBody>
          <a:bodyPr/>
          <a:lstStyle/>
          <a:p>
            <a:r>
              <a:rPr lang="ru-RU" sz="2400" b="1" dirty="0"/>
              <a:t>Передача маркера конца массива</a:t>
            </a:r>
            <a:endParaRPr lang="ru-RU" dirty="0"/>
          </a:p>
        </p:txBody>
      </p:sp>
      <p:sp>
        <p:nvSpPr>
          <p:cNvPr id="3" name="Объект 2">
            <a:extLst>
              <a:ext uri="{FF2B5EF4-FFF2-40B4-BE49-F238E27FC236}">
                <a16:creationId xmlns:a16="http://schemas.microsoft.com/office/drawing/2014/main" id="{ED0DE9A8-5F2C-AEE2-CA6C-E86660F14DB6}"/>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chars</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chars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[i] != </a:t>
            </a:r>
            <a:r>
              <a:rPr lang="de-CH" dirty="0">
                <a:solidFill>
                  <a:srgbClr val="A31515"/>
                </a:solidFill>
                <a:latin typeface="Consolas" panose="020B0609020204030204" pitchFamily="49" charset="0"/>
              </a:rPr>
              <a:t>'\0'</a:t>
            </a:r>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[i];</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9729546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E22A9A-EB66-CF20-3600-6AD4D3CD6D40}"/>
              </a:ext>
            </a:extLst>
          </p:cNvPr>
          <p:cNvSpPr>
            <a:spLocks noGrp="1"/>
          </p:cNvSpPr>
          <p:nvPr>
            <p:ph type="title"/>
          </p:nvPr>
        </p:nvSpPr>
        <p:spPr/>
        <p:txBody>
          <a:bodyPr/>
          <a:lstStyle/>
          <a:p>
            <a:r>
              <a:rPr lang="ru-RU" sz="2400" b="1" dirty="0"/>
              <a:t>Передача маркера конца массива</a:t>
            </a:r>
            <a:endParaRPr lang="ru-RU" sz="2400" dirty="0"/>
          </a:p>
        </p:txBody>
      </p:sp>
      <p:sp>
        <p:nvSpPr>
          <p:cNvPr id="3" name="Объект 2">
            <a:extLst>
              <a:ext uri="{FF2B5EF4-FFF2-40B4-BE49-F238E27FC236}">
                <a16:creationId xmlns:a16="http://schemas.microsoft.com/office/drawing/2014/main" id="{4563B72A-E7CF-E11E-4BA8-DCBDCF74955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size_t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n{ std::size(</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n);</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2B91AF"/>
                </a:solidFill>
                <a:latin typeface="Consolas" panose="020B0609020204030204" pitchFamily="49" charset="0"/>
              </a:rPr>
              <a:t>size_t</a:t>
            </a:r>
            <a:r>
              <a:rPr lang="nn-NO" dirty="0">
                <a:solidFill>
                  <a:srgbClr val="000000"/>
                </a:solidFill>
                <a:latin typeface="Consolas" panose="020B0609020204030204" pitchFamily="49" charset="0"/>
              </a:rPr>
              <a:t> i{};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48383292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1C886-C9DA-D3F9-BB9A-A53B97ED6528}"/>
              </a:ext>
            </a:extLst>
          </p:cNvPr>
          <p:cNvSpPr>
            <a:spLocks noGrp="1"/>
          </p:cNvSpPr>
          <p:nvPr>
            <p:ph type="title"/>
          </p:nvPr>
        </p:nvSpPr>
        <p:spPr/>
        <p:txBody>
          <a:bodyPr/>
          <a:lstStyle/>
          <a:p>
            <a:r>
              <a:rPr lang="ru-RU" sz="2400" b="1" dirty="0"/>
              <a:t>Передача маркера конца массива</a:t>
            </a:r>
            <a:endParaRPr lang="ru-RU" sz="2400" dirty="0"/>
          </a:p>
        </p:txBody>
      </p:sp>
      <p:sp>
        <p:nvSpPr>
          <p:cNvPr id="3" name="Объект 2">
            <a:extLst>
              <a:ext uri="{FF2B5EF4-FFF2-40B4-BE49-F238E27FC236}">
                <a16:creationId xmlns:a16="http://schemas.microsoft.com/office/drawing/2014/main" id="{22C097B4-1FE5-5849-F7E1-9AAB1211450F}"/>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int</a:t>
            </a:r>
            <a:r>
              <a:rPr lang="nl-NL" dirty="0">
                <a:solidFill>
                  <a:srgbClr val="000000"/>
                </a:solidFill>
                <a:latin typeface="Consolas" panose="020B0609020204030204" pitchFamily="49" charset="0"/>
              </a:rPr>
              <a:t>* begin{ std::begin(nums) };</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end{ std::end(nums)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begin</a:t>
            </a:r>
            <a:r>
              <a:rPr lang="de-CH" dirty="0">
                <a:solidFill>
                  <a:srgbClr val="000000"/>
                </a:solidFill>
                <a:latin typeface="Consolas" panose="020B0609020204030204" pitchFamily="49" charset="0"/>
              </a:rPr>
              <a:t>, end);</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end</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for</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ptr{ </a:t>
            </a:r>
            <a:r>
              <a:rPr lang="da-DK" dirty="0">
                <a:solidFill>
                  <a:srgbClr val="808080"/>
                </a:solidFill>
                <a:latin typeface="Consolas" panose="020B0609020204030204" pitchFamily="49" charset="0"/>
              </a:rPr>
              <a:t>begin</a:t>
            </a:r>
            <a:r>
              <a:rPr lang="da-DK" dirty="0">
                <a:solidFill>
                  <a:srgbClr val="000000"/>
                </a:solidFill>
                <a:latin typeface="Consolas" panose="020B0609020204030204" pitchFamily="49" charset="0"/>
              </a:rPr>
              <a:t> }; ptr != </a:t>
            </a:r>
            <a:r>
              <a:rPr lang="da-DK" dirty="0">
                <a:solidFill>
                  <a:srgbClr val="808080"/>
                </a:solidFill>
                <a:latin typeface="Consolas" panose="020B0609020204030204" pitchFamily="49" charset="0"/>
              </a:rPr>
              <a:t>end</a:t>
            </a:r>
            <a:r>
              <a:rPr lang="da-DK" dirty="0">
                <a:solidFill>
                  <a:srgbClr val="000000"/>
                </a:solidFill>
                <a:latin typeface="Consolas" panose="020B0609020204030204" pitchFamily="49" charset="0"/>
              </a:rPr>
              <a:t>; ptr++)</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557402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45EBA9-92C9-08B7-46FC-DFCA6EA72259}"/>
              </a:ext>
            </a:extLst>
          </p:cNvPr>
          <p:cNvSpPr>
            <a:spLocks noGrp="1"/>
          </p:cNvSpPr>
          <p:nvPr>
            <p:ph type="title"/>
          </p:nvPr>
        </p:nvSpPr>
        <p:spPr/>
        <p:txBody>
          <a:bodyPr/>
          <a:lstStyle/>
          <a:p>
            <a:r>
              <a:rPr lang="ru-RU" b="1" dirty="0"/>
              <a:t>Константные массивы</a:t>
            </a:r>
            <a:endParaRPr lang="ru-RU" dirty="0"/>
          </a:p>
        </p:txBody>
      </p:sp>
      <p:sp>
        <p:nvSpPr>
          <p:cNvPr id="3" name="Объект 2">
            <a:extLst>
              <a:ext uri="{FF2B5EF4-FFF2-40B4-BE49-F238E27FC236}">
                <a16:creationId xmlns:a16="http://schemas.microsoft.com/office/drawing/2014/main" id="{7B97D1E8-9783-09B4-501E-93503445CEA6}"/>
              </a:ext>
            </a:extLst>
          </p:cNvPr>
          <p:cNvSpPr>
            <a:spLocks noGrp="1"/>
          </p:cNvSpPr>
          <p:nvPr>
            <p:ph idx="1"/>
          </p:nvPr>
        </p:nvSpPr>
        <p:spPr/>
        <p:txBody>
          <a:bodyPr/>
          <a:lstStyle/>
          <a:p>
            <a:pPr lvl="1"/>
            <a:r>
              <a:rPr lang="de-CH" sz="1050" dirty="0" err="1">
                <a:solidFill>
                  <a:srgbClr val="0000FF"/>
                </a:solidFill>
                <a:latin typeface="Consolas" panose="020B0609020204030204" pitchFamily="49" charset="0"/>
              </a:rPr>
              <a:t>void</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err="1">
                <a:solidFill>
                  <a:srgbClr val="2B91AF"/>
                </a:solidFill>
                <a:latin typeface="Consolas" panose="020B0609020204030204" pitchFamily="49" charset="0"/>
              </a:rPr>
              <a:t>size_t</a:t>
            </a:r>
            <a:r>
              <a:rPr lang="de-CH" sz="1050" dirty="0">
                <a:solidFill>
                  <a:srgbClr val="000000"/>
                </a:solidFill>
                <a:latin typeface="Consolas" panose="020B0609020204030204" pitchFamily="49" charset="0"/>
              </a:rPr>
              <a:t>);</a:t>
            </a:r>
          </a:p>
          <a:p>
            <a:pPr lvl="1"/>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twice(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a:t>
            </a:r>
          </a:p>
          <a:p>
            <a:pPr lvl="1"/>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main</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numbers[]{ 1, 2, 3, 4, 5 };</a:t>
            </a:r>
          </a:p>
          <a:p>
            <a:pPr lvl="1"/>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 n = std::size(numbers);</a:t>
            </a: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numbers</a:t>
            </a:r>
            <a:r>
              <a:rPr lang="de-CH" sz="1050" dirty="0">
                <a:solidFill>
                  <a:srgbClr val="000000"/>
                </a:solidFill>
                <a:latin typeface="Consolas" panose="020B0609020204030204" pitchFamily="49" charset="0"/>
              </a:rPr>
              <a:t>, n);</a:t>
            </a:r>
          </a:p>
          <a:p>
            <a:pPr lvl="1"/>
            <a:r>
              <a:rPr lang="ru-RU" sz="1050" dirty="0">
                <a:solidFill>
                  <a:srgbClr val="000000"/>
                </a:solidFill>
                <a:latin typeface="Consolas" panose="020B0609020204030204" pitchFamily="49" charset="0"/>
              </a:rPr>
              <a:t>    </a:t>
            </a:r>
            <a:r>
              <a:rPr lang="ru-RU" sz="1050" dirty="0" err="1">
                <a:solidFill>
                  <a:srgbClr val="000000"/>
                </a:solidFill>
                <a:latin typeface="Consolas" panose="020B0609020204030204" pitchFamily="49" charset="0"/>
              </a:rPr>
              <a:t>twice</a:t>
            </a:r>
            <a:r>
              <a:rPr lang="ru-RU" sz="1050" dirty="0">
                <a:solidFill>
                  <a:srgbClr val="000000"/>
                </a:solidFill>
                <a:latin typeface="Consolas" panose="020B0609020204030204" pitchFamily="49" charset="0"/>
              </a:rPr>
              <a:t>(</a:t>
            </a:r>
            <a:r>
              <a:rPr lang="ru-RU" sz="1050" dirty="0" err="1">
                <a:solidFill>
                  <a:srgbClr val="000000"/>
                </a:solidFill>
                <a:latin typeface="Consolas" panose="020B0609020204030204" pitchFamily="49" charset="0"/>
              </a:rPr>
              <a:t>numbers</a:t>
            </a:r>
            <a:r>
              <a:rPr lang="ru-RU" sz="1050" dirty="0">
                <a:solidFill>
                  <a:srgbClr val="000000"/>
                </a:solidFill>
                <a:latin typeface="Consolas" panose="020B0609020204030204" pitchFamily="49" charset="0"/>
              </a:rPr>
              <a:t>, n); </a:t>
            </a:r>
            <a:r>
              <a:rPr lang="ru-RU" sz="1050" dirty="0">
                <a:solidFill>
                  <a:srgbClr val="008000"/>
                </a:solidFill>
                <a:latin typeface="Consolas" panose="020B0609020204030204" pitchFamily="49" charset="0"/>
              </a:rPr>
              <a:t>// увеличиваем элементы массива в два раза</a:t>
            </a:r>
            <a:endParaRPr lang="ru-RU" sz="1050" dirty="0">
              <a:solidFill>
                <a:srgbClr val="000000"/>
              </a:solidFill>
              <a:latin typeface="Consolas" panose="020B0609020204030204" pitchFamily="49" charset="0"/>
            </a:endParaRP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numbers</a:t>
            </a:r>
            <a:r>
              <a:rPr lang="de-CH" sz="1050" dirty="0">
                <a:solidFill>
                  <a:srgbClr val="000000"/>
                </a:solidFill>
                <a:latin typeface="Consolas" panose="020B0609020204030204" pitchFamily="49" charset="0"/>
              </a:rPr>
              <a:t>, n);</a:t>
            </a:r>
          </a:p>
          <a:p>
            <a:pPr lvl="1"/>
            <a:r>
              <a:rPr lang="ru-RU" sz="1050" dirty="0">
                <a:solidFill>
                  <a:srgbClr val="000000"/>
                </a:solidFill>
                <a:latin typeface="Consolas" panose="020B0609020204030204" pitchFamily="49" charset="0"/>
              </a:rPr>
              <a:t>}</a:t>
            </a:r>
          </a:p>
          <a:p>
            <a:pPr lvl="1"/>
            <a:r>
              <a:rPr lang="de-CH" sz="1050" dirty="0" err="1">
                <a:solidFill>
                  <a:srgbClr val="0000FF"/>
                </a:solidFill>
                <a:latin typeface="Consolas" panose="020B0609020204030204" pitchFamily="49" charset="0"/>
              </a:rPr>
              <a:t>void</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808080"/>
                </a:solidFill>
                <a:latin typeface="Consolas" panose="020B0609020204030204" pitchFamily="49" charset="0"/>
              </a:rPr>
              <a:t>numbers</a:t>
            </a:r>
            <a:r>
              <a:rPr lang="de-CH" sz="1050" dirty="0">
                <a:solidFill>
                  <a:srgbClr val="000000"/>
                </a:solidFill>
                <a:latin typeface="Consolas" panose="020B0609020204030204" pitchFamily="49" charset="0"/>
              </a:rPr>
              <a:t>[], </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err="1">
                <a:solidFill>
                  <a:srgbClr val="2B91AF"/>
                </a:solidFill>
                <a:latin typeface="Consolas" panose="020B0609020204030204" pitchFamily="49" charset="0"/>
              </a:rPr>
              <a:t>size_t</a:t>
            </a:r>
            <a:r>
              <a:rPr lang="de-CH" sz="1050" dirty="0">
                <a:solidFill>
                  <a:srgbClr val="000000"/>
                </a:solidFill>
                <a:latin typeface="Consolas" panose="020B0609020204030204" pitchFamily="49" charset="0"/>
              </a:rPr>
              <a:t> </a:t>
            </a:r>
            <a:r>
              <a:rPr lang="de-CH" sz="1050" dirty="0">
                <a:solidFill>
                  <a:srgbClr val="808080"/>
                </a:solidFill>
                <a:latin typeface="Consolas" panose="020B0609020204030204" pitchFamily="49" charset="0"/>
              </a:rPr>
              <a:t>n</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2B91AF"/>
                </a:solidFill>
                <a:latin typeface="Consolas" panose="020B0609020204030204" pitchFamily="49" charset="0"/>
              </a:rPr>
              <a:t>size_t</a:t>
            </a:r>
            <a:r>
              <a:rPr lang="nn-NO" sz="1050" dirty="0">
                <a:solidFill>
                  <a:srgbClr val="000000"/>
                </a:solidFill>
                <a:latin typeface="Consolas" panose="020B0609020204030204" pitchFamily="49" charset="0"/>
              </a:rPr>
              <a:t> i{}; i &lt; </a:t>
            </a:r>
            <a:r>
              <a:rPr lang="nn-NO" sz="1050" dirty="0">
                <a:solidFill>
                  <a:srgbClr val="808080"/>
                </a:solidFill>
                <a:latin typeface="Consolas" panose="020B0609020204030204" pitchFamily="49" charset="0"/>
              </a:rPr>
              <a:t>n</a:t>
            </a:r>
            <a:r>
              <a:rPr lang="nn-NO" sz="1050" dirty="0">
                <a:solidFill>
                  <a:srgbClr val="000000"/>
                </a:solidFill>
                <a:latin typeface="Consolas" panose="020B0609020204030204" pitchFamily="49" charset="0"/>
              </a:rPr>
              <a:t>; i++)</a:t>
            </a:r>
          </a:p>
          <a:p>
            <a:pPr lvl="1"/>
            <a:r>
              <a:rPr lang="ru-RU" sz="1050" dirty="0">
                <a:solidFill>
                  <a:srgbClr val="000000"/>
                </a:solidFill>
                <a:latin typeface="Consolas" panose="020B0609020204030204" pitchFamily="49" charset="0"/>
              </a:rPr>
              <a:t>    {</a:t>
            </a:r>
          </a:p>
          <a:p>
            <a:pPr lvl="1"/>
            <a:r>
              <a:rPr lang="en-US" sz="1050" dirty="0">
                <a:solidFill>
                  <a:srgbClr val="000000"/>
                </a:solidFill>
                <a:latin typeface="Consolas" panose="020B0609020204030204" pitchFamily="49" charset="0"/>
              </a:rPr>
              <a:t>        std::</a:t>
            </a:r>
            <a:r>
              <a:rPr lang="en-US" sz="1050" dirty="0" err="1">
                <a:solidFill>
                  <a:srgbClr val="000000"/>
                </a:solidFill>
                <a:latin typeface="Consolas" panose="020B0609020204030204" pitchFamily="49" charset="0"/>
              </a:rPr>
              <a:t>cout</a:t>
            </a:r>
            <a:r>
              <a:rPr lang="en-US" sz="1050" dirty="0">
                <a:solidFill>
                  <a:srgbClr val="000000"/>
                </a:solidFill>
                <a:latin typeface="Consolas" panose="020B0609020204030204" pitchFamily="49" charset="0"/>
              </a:rPr>
              <a:t> </a:t>
            </a:r>
            <a:r>
              <a:rPr lang="en-US" sz="1050" dirty="0">
                <a:solidFill>
                  <a:srgbClr val="008080"/>
                </a:solidFill>
                <a:latin typeface="Consolas" panose="020B0609020204030204" pitchFamily="49" charset="0"/>
              </a:rPr>
              <a:t>&lt;&lt;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a:t>
            </a:r>
            <a:r>
              <a:rPr lang="en-US" sz="1050" dirty="0">
                <a:solidFill>
                  <a:srgbClr val="008080"/>
                </a:solidFill>
                <a:latin typeface="Consolas" panose="020B0609020204030204" pitchFamily="49" charset="0"/>
              </a:rPr>
              <a:t>&lt;&lt;</a:t>
            </a:r>
            <a:r>
              <a:rPr lang="en-US" sz="1050" dirty="0">
                <a:solidFill>
                  <a:srgbClr val="000000"/>
                </a:solidFill>
                <a:latin typeface="Consolas" panose="020B0609020204030204" pitchFamily="49" charset="0"/>
              </a:rPr>
              <a:t> </a:t>
            </a:r>
            <a:r>
              <a:rPr lang="en-US" sz="1050" dirty="0">
                <a:solidFill>
                  <a:srgbClr val="A31515"/>
                </a:solidFill>
                <a:latin typeface="Consolas" panose="020B0609020204030204" pitchFamily="49" charset="0"/>
              </a:rPr>
              <a:t>"\t"</a:t>
            </a:r>
            <a:r>
              <a:rPr lang="en-US"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    }</a:t>
            </a: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std</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cout</a:t>
            </a:r>
            <a:r>
              <a:rPr lang="de-CH" sz="1050" dirty="0">
                <a:solidFill>
                  <a:srgbClr val="000000"/>
                </a:solidFill>
                <a:latin typeface="Consolas" panose="020B0609020204030204" pitchFamily="49" charset="0"/>
              </a:rPr>
              <a:t> </a:t>
            </a:r>
            <a:r>
              <a:rPr lang="de-CH" sz="1050" dirty="0">
                <a:solidFill>
                  <a:srgbClr val="008080"/>
                </a:solidFill>
                <a:latin typeface="Consolas" panose="020B0609020204030204" pitchFamily="49" charset="0"/>
              </a:rPr>
              <a:t>&lt;&lt;</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std</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endl</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twice(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a:t>
            </a:r>
            <a:r>
              <a:rPr lang="en-US"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2B91AF"/>
                </a:solidFill>
                <a:latin typeface="Consolas" panose="020B0609020204030204" pitchFamily="49" charset="0"/>
              </a:rPr>
              <a:t>size_t</a:t>
            </a:r>
            <a:r>
              <a:rPr lang="nn-NO" sz="1050" dirty="0">
                <a:solidFill>
                  <a:srgbClr val="000000"/>
                </a:solidFill>
                <a:latin typeface="Consolas" panose="020B0609020204030204" pitchFamily="49" charset="0"/>
              </a:rPr>
              <a:t> i{}; i &lt; </a:t>
            </a:r>
            <a:r>
              <a:rPr lang="nn-NO" sz="1050" dirty="0">
                <a:solidFill>
                  <a:srgbClr val="808080"/>
                </a:solidFill>
                <a:latin typeface="Consolas" panose="020B0609020204030204" pitchFamily="49" charset="0"/>
              </a:rPr>
              <a:t>n</a:t>
            </a:r>
            <a:r>
              <a:rPr lang="nn-NO" sz="1050" dirty="0">
                <a:solidFill>
                  <a:srgbClr val="000000"/>
                </a:solidFill>
                <a:latin typeface="Consolas" panose="020B0609020204030204" pitchFamily="49" charset="0"/>
              </a:rPr>
              <a:t>; i++)</a:t>
            </a:r>
          </a:p>
          <a:p>
            <a:pPr lvl="1"/>
            <a:r>
              <a:rPr lang="ru-RU" sz="1050" dirty="0">
                <a:solidFill>
                  <a:srgbClr val="000000"/>
                </a:solidFill>
                <a:latin typeface="Consolas" panose="020B0609020204030204" pitchFamily="49" charset="0"/>
              </a:rPr>
              <a:t>    {</a:t>
            </a:r>
          </a:p>
          <a:p>
            <a:pPr lvl="1"/>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 2;</a:t>
            </a:r>
          </a:p>
          <a:p>
            <a:pPr lvl="1"/>
            <a:r>
              <a:rPr lang="ru-RU" sz="1050" dirty="0">
                <a:solidFill>
                  <a:srgbClr val="000000"/>
                </a:solidFill>
                <a:latin typeface="Consolas" panose="020B0609020204030204" pitchFamily="49" charset="0"/>
              </a:rPr>
              <a:t>    }</a:t>
            </a:r>
          </a:p>
          <a:p>
            <a:pPr lvl="1"/>
            <a:r>
              <a:rPr lang="ru-RU" sz="105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31872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1BA7A6-DCCA-DDEB-0A23-7B4FE1345E8E}"/>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6814AC55-B71B-43EF-0BDD-D3A8E27B1EFA}"/>
              </a:ext>
            </a:extLst>
          </p:cNvPr>
          <p:cNvSpPr>
            <a:spLocks noGrp="1"/>
          </p:cNvSpPr>
          <p:nvPr>
            <p:ph idx="1"/>
          </p:nvPr>
        </p:nvSpPr>
        <p:spPr/>
        <p:txBody>
          <a:bodyPr/>
          <a:lstStyle/>
          <a:p>
            <a:pPr marL="0" indent="0">
              <a:buNone/>
            </a:pPr>
            <a:r>
              <a:rPr lang="ru-RU" sz="2000" dirty="0"/>
              <a:t>Также стоит учитывать, что C++ - </a:t>
            </a:r>
            <a:r>
              <a:rPr lang="ru-RU" sz="2000" dirty="0" err="1"/>
              <a:t>регистрозависимый</a:t>
            </a:r>
            <a:r>
              <a:rPr lang="ru-RU" sz="2000" dirty="0"/>
              <a:t> язык, а это значит, что регистр символов имеет большое значение. То есть в следующем коде будут определяться две разные переменные:</a:t>
            </a:r>
          </a:p>
          <a:p>
            <a:pPr marL="0" indent="0">
              <a:buNone/>
            </a:pPr>
            <a:endParaRPr lang="ru-RU" sz="1600" dirty="0"/>
          </a:p>
          <a:p>
            <a:pPr marL="0" indent="0">
              <a:buNone/>
            </a:pPr>
            <a:r>
              <a:rPr lang="de-CH" sz="2000" b="1" dirty="0"/>
              <a:t>int</a:t>
            </a:r>
            <a:r>
              <a:rPr lang="de-CH" sz="2000" dirty="0"/>
              <a:t> </a:t>
            </a:r>
            <a:r>
              <a:rPr lang="de-CH" sz="2000" dirty="0" err="1"/>
              <a:t>age</a:t>
            </a:r>
            <a:r>
              <a:rPr lang="de-CH" sz="2000" dirty="0"/>
              <a:t>;</a:t>
            </a:r>
          </a:p>
          <a:p>
            <a:pPr marL="0" indent="0">
              <a:buNone/>
            </a:pPr>
            <a:r>
              <a:rPr lang="de-CH" sz="2000" b="1" dirty="0"/>
              <a:t>int</a:t>
            </a:r>
            <a:r>
              <a:rPr lang="de-CH" sz="2000" dirty="0"/>
              <a:t> Age;</a:t>
            </a:r>
          </a:p>
          <a:p>
            <a:pPr marL="0" indent="0">
              <a:buNone/>
            </a:pPr>
            <a:endParaRPr lang="ru-RU" sz="1800" dirty="0"/>
          </a:p>
          <a:p>
            <a:pPr marL="0" indent="0">
              <a:buNone/>
            </a:pPr>
            <a:r>
              <a:rPr lang="ru-RU" sz="2000" dirty="0"/>
              <a:t>Поэтому переменная </a:t>
            </a:r>
            <a:r>
              <a:rPr lang="ru-RU" sz="2000" dirty="0" err="1"/>
              <a:t>Age</a:t>
            </a:r>
            <a:r>
              <a:rPr lang="ru-RU" sz="2000" dirty="0"/>
              <a:t> не будет представлять то же самое, что и переменная </a:t>
            </a:r>
            <a:r>
              <a:rPr lang="ru-RU" sz="2000" dirty="0" err="1"/>
              <a:t>age</a:t>
            </a:r>
            <a:r>
              <a:rPr lang="ru-RU" sz="2000" dirty="0"/>
              <a:t>.</a:t>
            </a:r>
          </a:p>
          <a:p>
            <a:pPr marL="0" indent="0">
              <a:buNone/>
            </a:pPr>
            <a:r>
              <a:rPr lang="ru-RU" sz="2000" dirty="0"/>
              <a:t>Также нельзя объявить больше одной переменной с одним и тем же именем, например:</a:t>
            </a:r>
          </a:p>
          <a:p>
            <a:pPr marL="0" indent="0">
              <a:buNone/>
            </a:pPr>
            <a:r>
              <a:rPr lang="de-CH" sz="2000" b="1" dirty="0"/>
              <a:t>int</a:t>
            </a:r>
            <a:r>
              <a:rPr lang="de-CH" sz="2000" dirty="0"/>
              <a:t> </a:t>
            </a:r>
            <a:r>
              <a:rPr lang="de-CH" sz="2000" dirty="0" err="1"/>
              <a:t>age</a:t>
            </a:r>
            <a:r>
              <a:rPr lang="de-CH" sz="2000" dirty="0"/>
              <a:t>;</a:t>
            </a:r>
          </a:p>
          <a:p>
            <a:pPr marL="0" indent="0">
              <a:buNone/>
            </a:pPr>
            <a:r>
              <a:rPr lang="de-CH" sz="2000" b="1" dirty="0"/>
              <a:t>int</a:t>
            </a:r>
            <a:r>
              <a:rPr lang="de-CH" sz="2000" dirty="0"/>
              <a:t> </a:t>
            </a:r>
            <a:r>
              <a:rPr lang="de-CH" sz="2000" dirty="0" err="1"/>
              <a:t>age</a:t>
            </a:r>
            <a:r>
              <a:rPr lang="de-CH" sz="2000" dirty="0"/>
              <a:t>;</a:t>
            </a:r>
          </a:p>
          <a:p>
            <a:pPr marL="0" indent="0">
              <a:buNone/>
            </a:pPr>
            <a:r>
              <a:rPr lang="ru-RU" sz="1800" dirty="0"/>
              <a:t>Подобное определение вызовет ошибку на этапе компиляции</a:t>
            </a:r>
            <a:r>
              <a:rPr lang="ru-RU" dirty="0"/>
              <a:t>.</a:t>
            </a:r>
            <a:endParaRPr lang="ru-RU" sz="2000" dirty="0"/>
          </a:p>
        </p:txBody>
      </p:sp>
    </p:spTree>
    <p:extLst>
      <p:ext uri="{BB962C8B-B14F-4D97-AF65-F5344CB8AC3E}">
        <p14:creationId xmlns:p14="http://schemas.microsoft.com/office/powerpoint/2010/main" val="230671422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16778E-0534-2951-6FDA-7886685800DC}"/>
              </a:ext>
            </a:extLst>
          </p:cNvPr>
          <p:cNvSpPr>
            <a:spLocks noGrp="1"/>
          </p:cNvSpPr>
          <p:nvPr>
            <p:ph type="title"/>
          </p:nvPr>
        </p:nvSpPr>
        <p:spPr/>
        <p:txBody>
          <a:bodyPr/>
          <a:lstStyle/>
          <a:p>
            <a:r>
              <a:rPr lang="ru-RU" b="1" dirty="0"/>
              <a:t>Передача массив по ссылке</a:t>
            </a:r>
            <a:endParaRPr lang="ru-RU" dirty="0"/>
          </a:p>
        </p:txBody>
      </p:sp>
      <p:sp>
        <p:nvSpPr>
          <p:cNvPr id="3" name="Объект 2">
            <a:extLst>
              <a:ext uri="{FF2B5EF4-FFF2-40B4-BE49-F238E27FC236}">
                <a16:creationId xmlns:a16="http://schemas.microsoft.com/office/drawing/2014/main" id="{878D25E7-E9F2-490E-49AA-21F8DABC42F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2B91AF"/>
                </a:solidFill>
                <a:latin typeface="Consolas" panose="020B0609020204030204" pitchFamily="49" charset="0"/>
              </a:rPr>
              <a:t>size_t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count = std::size(</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count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count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count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2997356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F4D60-7688-7280-EDE2-AC78801D42AD}"/>
              </a:ext>
            </a:extLst>
          </p:cNvPr>
          <p:cNvSpPr>
            <a:spLocks noGrp="1"/>
          </p:cNvSpPr>
          <p:nvPr>
            <p:ph type="title"/>
          </p:nvPr>
        </p:nvSpPr>
        <p:spPr/>
        <p:txBody>
          <a:bodyPr/>
          <a:lstStyle/>
          <a:p>
            <a:r>
              <a:rPr lang="ru-RU" sz="2400" b="1" dirty="0"/>
              <a:t>Передача многомерного массива</a:t>
            </a:r>
            <a:endParaRPr lang="ru-RU" dirty="0"/>
          </a:p>
        </p:txBody>
      </p:sp>
      <p:sp>
        <p:nvSpPr>
          <p:cNvPr id="3" name="Объект 2">
            <a:extLst>
              <a:ext uri="{FF2B5EF4-FFF2-40B4-BE49-F238E27FC236}">
                <a16:creationId xmlns:a16="http://schemas.microsoft.com/office/drawing/2014/main" id="{1AFC20BF-DF1F-146E-F34F-AA1106D052E0}"/>
              </a:ext>
            </a:extLst>
          </p:cNvPr>
          <p:cNvSpPr>
            <a:spLocks noGrp="1"/>
          </p:cNvSpPr>
          <p:nvPr>
            <p:ph idx="1"/>
          </p:nvPr>
        </p:nvSpPr>
        <p:spPr/>
        <p:txBody>
          <a:bodyPr/>
          <a:lstStyle/>
          <a:p>
            <a:r>
              <a:rPr lang="de-CH" sz="1200" dirty="0" err="1">
                <a:solidFill>
                  <a:srgbClr val="0000FF"/>
                </a:solidFill>
                <a:latin typeface="Consolas" panose="020B0609020204030204" pitchFamily="49" charset="0"/>
              </a:rPr>
              <a:t>void</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print</a:t>
            </a:r>
            <a:r>
              <a:rPr lang="de-CH" sz="1200" dirty="0">
                <a:solidFill>
                  <a:srgbClr val="000000"/>
                </a:solidFill>
                <a:latin typeface="Consolas" panose="020B0609020204030204" pitchFamily="49" charset="0"/>
              </a:rPr>
              <a:t>(</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(*)[3], </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err="1">
                <a:solidFill>
                  <a:srgbClr val="2B91AF"/>
                </a:solidFill>
                <a:latin typeface="Consolas" panose="020B0609020204030204" pitchFamily="49" charset="0"/>
              </a:rPr>
              <a:t>size_t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table</a:t>
            </a:r>
            <a:r>
              <a:rPr lang="de-CH" sz="1200" dirty="0">
                <a:solidFill>
                  <a:srgbClr val="000000"/>
                </a:solidFill>
                <a:latin typeface="Consolas" panose="020B0609020204030204" pitchFamily="49" charset="0"/>
              </a:rPr>
              <a:t>[][3]{ {1, 2, 3}, {4, 5, 6}, {7, 8, 9} };</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количество строк или </a:t>
            </a:r>
            <a:r>
              <a:rPr lang="ru-RU" sz="1200" dirty="0" err="1">
                <a:solidFill>
                  <a:srgbClr val="008000"/>
                </a:solidFill>
                <a:latin typeface="Consolas" panose="020B0609020204030204" pitchFamily="49" charset="0"/>
              </a:rPr>
              <a:t>подмассивов</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rowsCount</a:t>
            </a:r>
            <a:r>
              <a:rPr lang="en-US" sz="1200" dirty="0">
                <a:solidFill>
                  <a:srgbClr val="000000"/>
                </a:solidFill>
                <a:latin typeface="Consolas" panose="020B0609020204030204" pitchFamily="49" charset="0"/>
              </a:rPr>
              <a:t>{ std::size(table)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print</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table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rowsCount</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print(</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a:t>
            </a:r>
            <a:r>
              <a:rPr lang="en-US" sz="1200" dirty="0">
                <a:solidFill>
                  <a:srgbClr val="808080"/>
                </a:solidFill>
                <a:latin typeface="Consolas" panose="020B0609020204030204" pitchFamily="49" charset="0"/>
              </a:rPr>
              <a:t>rows</a:t>
            </a:r>
            <a:r>
              <a:rPr lang="en-US" sz="1200" dirty="0">
                <a:solidFill>
                  <a:srgbClr val="000000"/>
                </a:solidFill>
                <a:latin typeface="Consolas" panose="020B0609020204030204" pitchFamily="49" charset="0"/>
              </a:rPr>
              <a:t>)[3],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rowsCount</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количество столбцов или элементов в каждом </a:t>
            </a:r>
            <a:r>
              <a:rPr lang="ru-RU" sz="1200" dirty="0" err="1">
                <a:solidFill>
                  <a:srgbClr val="008000"/>
                </a:solidFill>
                <a:latin typeface="Consolas" panose="020B0609020204030204" pitchFamily="49" charset="0"/>
              </a:rPr>
              <a:t>подмассиве</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columnsCount</a:t>
            </a:r>
            <a:r>
              <a:rPr lang="en-US" sz="1200" dirty="0">
                <a:solidFill>
                  <a:srgbClr val="000000"/>
                </a:solidFill>
                <a:latin typeface="Consolas" panose="020B0609020204030204" pitchFamily="49" charset="0"/>
              </a:rPr>
              <a:t>{ std::size(*</a:t>
            </a:r>
            <a:r>
              <a:rPr lang="en-US" sz="1200" dirty="0">
                <a:solidFill>
                  <a:srgbClr val="808080"/>
                </a:solidFill>
                <a:latin typeface="Consolas" panose="020B0609020204030204" pitchFamily="49" charset="0"/>
              </a:rPr>
              <a:t>rows</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&lt; </a:t>
            </a:r>
            <a:r>
              <a:rPr lang="en-US" sz="1200" dirty="0" err="1">
                <a:solidFill>
                  <a:srgbClr val="808080"/>
                </a:solidFill>
                <a:latin typeface="Consolas" panose="020B0609020204030204" pitchFamily="49" charset="0"/>
              </a:rPr>
              <a:t>rowsCount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j{}; j &lt; </a:t>
            </a:r>
            <a:r>
              <a:rPr lang="en-US" sz="1200" dirty="0" err="1">
                <a:solidFill>
                  <a:srgbClr val="000000"/>
                </a:solidFill>
                <a:latin typeface="Consolas" panose="020B0609020204030204" pitchFamily="49" charset="0"/>
              </a:rPr>
              <a:t>columnsCount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j++</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rows</a:t>
            </a:r>
            <a:r>
              <a:rPr lang="de-CH" sz="1200" dirty="0">
                <a:solidFill>
                  <a:srgbClr val="000000"/>
                </a:solidFill>
                <a:latin typeface="Consolas" panose="020B0609020204030204" pitchFamily="49" charset="0"/>
              </a:rPr>
              <a:t>[i][j]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a:solidFill>
                  <a:srgbClr val="A31515"/>
                </a:solidFill>
                <a:latin typeface="Consolas" panose="020B0609020204030204" pitchFamily="49" charset="0"/>
              </a:rPr>
              <a:t>"\t"</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8762305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2E0FDC-243E-269B-916A-4D6B19EC0A75}"/>
              </a:ext>
            </a:extLst>
          </p:cNvPr>
          <p:cNvSpPr>
            <a:spLocks noGrp="1"/>
          </p:cNvSpPr>
          <p:nvPr>
            <p:ph type="title"/>
          </p:nvPr>
        </p:nvSpPr>
        <p:spPr/>
        <p:txBody>
          <a:bodyPr/>
          <a:lstStyle/>
          <a:p>
            <a:r>
              <a:rPr lang="ru-RU" b="1" dirty="0"/>
              <a:t>Параметры функции </a:t>
            </a:r>
            <a:r>
              <a:rPr lang="de-CH" b="1" dirty="0" err="1"/>
              <a:t>main</a:t>
            </a:r>
            <a:endParaRPr lang="ru-RU" dirty="0"/>
          </a:p>
        </p:txBody>
      </p:sp>
      <p:sp>
        <p:nvSpPr>
          <p:cNvPr id="3" name="Объект 2">
            <a:extLst>
              <a:ext uri="{FF2B5EF4-FFF2-40B4-BE49-F238E27FC236}">
                <a16:creationId xmlns:a16="http://schemas.microsoft.com/office/drawing/2014/main" id="{629C5D6A-5B99-C42E-CADC-05370E21720C}"/>
              </a:ext>
            </a:extLst>
          </p:cNvPr>
          <p:cNvSpPr>
            <a:spLocks noGrp="1"/>
          </p:cNvSpPr>
          <p:nvPr>
            <p:ph idx="1"/>
          </p:nvPr>
        </p:nvSpPr>
        <p:spPr/>
        <p:txBody>
          <a:bodyPr/>
          <a:lstStyle/>
          <a:p>
            <a:endParaRPr lang="ru-RU" dirty="0"/>
          </a:p>
          <a:p>
            <a:pPr lvl="1"/>
            <a:r>
              <a:rPr lang="de-CH" b="1" dirty="0"/>
              <a:t>int</a:t>
            </a:r>
            <a:r>
              <a:rPr lang="de-CH" dirty="0"/>
              <a:t> </a:t>
            </a:r>
            <a:r>
              <a:rPr lang="de-CH" dirty="0" err="1"/>
              <a:t>main</a:t>
            </a:r>
            <a:r>
              <a:rPr lang="de-CH" dirty="0"/>
              <a:t>(</a:t>
            </a:r>
            <a:r>
              <a:rPr lang="de-CH" b="1" dirty="0"/>
              <a:t>int</a:t>
            </a:r>
            <a:r>
              <a:rPr lang="de-CH" dirty="0"/>
              <a:t> </a:t>
            </a:r>
            <a:r>
              <a:rPr lang="de-CH" dirty="0" err="1"/>
              <a:t>argc</a:t>
            </a:r>
            <a:r>
              <a:rPr lang="de-CH" dirty="0"/>
              <a:t>, </a:t>
            </a:r>
            <a:r>
              <a:rPr lang="de-CH" b="1" dirty="0" err="1"/>
              <a:t>char</a:t>
            </a:r>
            <a:r>
              <a:rPr lang="de-CH" dirty="0"/>
              <a:t>* </a:t>
            </a:r>
            <a:r>
              <a:rPr lang="de-CH" dirty="0" err="1"/>
              <a:t>argv</a:t>
            </a:r>
            <a:r>
              <a:rPr lang="de-CH" dirty="0"/>
              <a:t>[])</a:t>
            </a:r>
          </a:p>
          <a:p>
            <a:pPr lvl="1"/>
            <a:r>
              <a:rPr lang="de-CH" dirty="0"/>
              <a:t>{</a:t>
            </a:r>
          </a:p>
          <a:p>
            <a:pPr lvl="1"/>
            <a:r>
              <a:rPr lang="de-CH" dirty="0"/>
              <a:t>    // </a:t>
            </a:r>
            <a:r>
              <a:rPr lang="ru-RU" dirty="0"/>
              <a:t>инструкции</a:t>
            </a:r>
          </a:p>
          <a:p>
            <a:pPr lvl="1"/>
            <a:r>
              <a:rPr lang="ru-RU" dirty="0"/>
              <a:t>}</a:t>
            </a:r>
          </a:p>
          <a:p>
            <a:endParaRPr lang="ru-RU" dirty="0"/>
          </a:p>
          <a:p>
            <a:pPr lvl="1"/>
            <a:r>
              <a:rPr lang="ru-RU" dirty="0"/>
              <a:t>Первый параметр, </a:t>
            </a:r>
            <a:r>
              <a:rPr lang="ru-RU" b="1" dirty="0" err="1"/>
              <a:t>argc</a:t>
            </a:r>
            <a:r>
              <a:rPr lang="ru-RU" dirty="0"/>
              <a:t>, представляет тип int и хранит количество аргументов командной строки. Второй параметр, </a:t>
            </a:r>
            <a:r>
              <a:rPr lang="ru-RU" b="1" dirty="0" err="1"/>
              <a:t>argv</a:t>
            </a:r>
            <a:r>
              <a:rPr lang="ru-RU" b="1" dirty="0"/>
              <a:t>[]</a:t>
            </a:r>
            <a:r>
              <a:rPr lang="ru-RU" dirty="0"/>
              <a:t>, представляет собой массив указателей и хранит все переданные аргументы командной строки в виде строк. Таким образом, благодаря данным параметрам мы можем при вызове программы в консоли передать ей некоторые данные.</a:t>
            </a:r>
          </a:p>
        </p:txBody>
      </p:sp>
    </p:spTree>
    <p:extLst>
      <p:ext uri="{BB962C8B-B14F-4D97-AF65-F5344CB8AC3E}">
        <p14:creationId xmlns:p14="http://schemas.microsoft.com/office/powerpoint/2010/main" val="129156965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C6A31D-A7A7-C0AC-8A59-C671ED9B5777}"/>
              </a:ext>
            </a:extLst>
          </p:cNvPr>
          <p:cNvSpPr>
            <a:spLocks noGrp="1"/>
          </p:cNvSpPr>
          <p:nvPr>
            <p:ph type="title"/>
          </p:nvPr>
        </p:nvSpPr>
        <p:spPr/>
        <p:txBody>
          <a:bodyPr/>
          <a:lstStyle/>
          <a:p>
            <a:r>
              <a:rPr lang="ru-RU" b="1" dirty="0"/>
              <a:t>Параметры функции </a:t>
            </a:r>
            <a:r>
              <a:rPr lang="de-CH" b="1" dirty="0" err="1"/>
              <a:t>main</a:t>
            </a:r>
            <a:endParaRPr lang="ru-RU" dirty="0"/>
          </a:p>
        </p:txBody>
      </p:sp>
      <p:sp>
        <p:nvSpPr>
          <p:cNvPr id="3" name="Объект 2">
            <a:extLst>
              <a:ext uri="{FF2B5EF4-FFF2-40B4-BE49-F238E27FC236}">
                <a16:creationId xmlns:a16="http://schemas.microsoft.com/office/drawing/2014/main" id="{61BA2448-E000-4291-29E5-E26CB22A8CE6}"/>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argc</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выводим все переданные аргументы в цикле</a:t>
            </a:r>
            <a:endParaRPr lang="ru-RU" dirty="0">
              <a:solidFill>
                <a:srgbClr val="000000"/>
              </a:solidFill>
              <a:latin typeface="Consolas" panose="020B0609020204030204" pitchFamily="49" charset="0"/>
            </a:endParaRP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i{1}; i &lt; </a:t>
            </a:r>
            <a:r>
              <a:rPr lang="nn-NO" dirty="0">
                <a:solidFill>
                  <a:srgbClr val="808080"/>
                </a:solidFill>
                <a:latin typeface="Consolas" panose="020B0609020204030204" pitchFamily="49" charset="0"/>
              </a:rPr>
              <a:t>argc</a:t>
            </a:r>
            <a:r>
              <a:rPr lang="nn-NO"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[i]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3548148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0BCCA1-A94C-91A2-5572-9D79347315A6}"/>
              </a:ext>
            </a:extLst>
          </p:cNvPr>
          <p:cNvSpPr>
            <a:spLocks noGrp="1"/>
          </p:cNvSpPr>
          <p:nvPr>
            <p:ph type="title"/>
          </p:nvPr>
        </p:nvSpPr>
        <p:spPr/>
        <p:txBody>
          <a:bodyPr/>
          <a:lstStyle/>
          <a:p>
            <a:r>
              <a:rPr lang="ru-RU" b="1" dirty="0"/>
              <a:t>Возвращение указателя</a:t>
            </a:r>
          </a:p>
        </p:txBody>
      </p:sp>
      <p:sp>
        <p:nvSpPr>
          <p:cNvPr id="3" name="Объект 2">
            <a:extLst>
              <a:ext uri="{FF2B5EF4-FFF2-40B4-BE49-F238E27FC236}">
                <a16:creationId xmlns:a16="http://schemas.microsoft.com/office/drawing/2014/main" id="{7619636F-C4F8-67E6-85E4-E39380CFE052}"/>
              </a:ext>
            </a:extLst>
          </p:cNvPr>
          <p:cNvSpPr>
            <a:spLocks noGrp="1"/>
          </p:cNvSpPr>
          <p:nvPr>
            <p:ph idx="1"/>
          </p:nvPr>
        </p:nvSpPr>
        <p:spPr/>
        <p:txBody>
          <a:bodyPr/>
          <a:lstStyle/>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namespace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&gt;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&amp;</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&amp;</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argc</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 5;</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10;</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  </a:t>
            </a:r>
            <a:r>
              <a:rPr lang="de-CH" dirty="0" err="1">
                <a:solidFill>
                  <a:srgbClr val="000000"/>
                </a:solidFill>
                <a:latin typeface="Consolas" panose="020B0609020204030204" pitchFamily="49" charset="0"/>
              </a:rPr>
              <a:t>max</a:t>
            </a:r>
            <a:r>
              <a:rPr lang="de-CH" dirty="0">
                <a:solidFill>
                  <a:srgbClr val="000000"/>
                </a:solidFill>
                <a:latin typeface="Consolas" panose="020B0609020204030204" pitchFamily="49" charset="0"/>
              </a:rPr>
              <a:t>(a, b);</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*c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89836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56B7AF-EBA1-8920-72C3-E8D0430A3498}"/>
              </a:ext>
            </a:extLst>
          </p:cNvPr>
          <p:cNvSpPr>
            <a:spLocks noGrp="1"/>
          </p:cNvSpPr>
          <p:nvPr>
            <p:ph type="title"/>
          </p:nvPr>
        </p:nvSpPr>
        <p:spPr/>
        <p:txBody>
          <a:bodyPr/>
          <a:lstStyle/>
          <a:p>
            <a:r>
              <a:rPr lang="ru-RU" b="1" dirty="0"/>
              <a:t>Возвращение указателя</a:t>
            </a:r>
            <a:endParaRPr lang="ru-RU" dirty="0"/>
          </a:p>
        </p:txBody>
      </p:sp>
      <p:sp>
        <p:nvSpPr>
          <p:cNvPr id="3" name="Объект 2">
            <a:extLst>
              <a:ext uri="{FF2B5EF4-FFF2-40B4-BE49-F238E27FC236}">
                <a16:creationId xmlns:a16="http://schemas.microsoft.com/office/drawing/2014/main" id="{17187086-C72E-E8B1-2B35-B52EAD7614FC}"/>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m{ 4 };</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ptr = max(&amp;n, &amp;m);</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"max: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ru-RU" dirty="0">
                <a:solidFill>
                  <a:srgbClr val="008000"/>
                </a:solidFill>
                <a:latin typeface="Consolas" panose="020B0609020204030204" pitchFamily="49" charset="0"/>
              </a:rPr>
              <a:t>// пример корректного возвращения значения</a:t>
            </a:r>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if</a:t>
            </a:r>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a</a:t>
            </a:r>
            <a:r>
              <a:rPr lang="ru-RU" dirty="0">
                <a:solidFill>
                  <a:srgbClr val="000000"/>
                </a:solidFill>
                <a:latin typeface="Consolas" panose="020B0609020204030204" pitchFamily="49" charset="0"/>
              </a:rPr>
              <a:t> &gt; *</a:t>
            </a:r>
            <a:r>
              <a:rPr lang="ru-RU" dirty="0">
                <a:solidFill>
                  <a:srgbClr val="808080"/>
                </a:solidFill>
                <a:latin typeface="Consolas" panose="020B0609020204030204" pitchFamily="49" charset="0"/>
              </a:rPr>
              <a:t>b</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разыменовываем указатели</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44421448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9D4CEA-3ABA-A5E0-9B17-1486845A59F2}"/>
              </a:ext>
            </a:extLst>
          </p:cNvPr>
          <p:cNvSpPr>
            <a:spLocks noGrp="1"/>
          </p:cNvSpPr>
          <p:nvPr>
            <p:ph type="title"/>
          </p:nvPr>
        </p:nvSpPr>
        <p:spPr/>
        <p:txBody>
          <a:bodyPr/>
          <a:lstStyle/>
          <a:p>
            <a:r>
              <a:rPr lang="ru-RU" b="1" dirty="0"/>
              <a:t>Возвращение ссылки</a:t>
            </a:r>
            <a:endParaRPr lang="ru-RU" dirty="0"/>
          </a:p>
        </p:txBody>
      </p:sp>
      <p:sp>
        <p:nvSpPr>
          <p:cNvPr id="3" name="Объект 2">
            <a:extLst>
              <a:ext uri="{FF2B5EF4-FFF2-40B4-BE49-F238E27FC236}">
                <a16:creationId xmlns:a16="http://schemas.microsoft.com/office/drawing/2014/main" id="{78043C96-08C6-51D5-0D3C-730DD91EF087}"/>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max</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m{ 4 };</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ptr = max(n, m);</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"max: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&gt;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47913365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6A961-33BF-FAD0-EF02-39A8E00D69B2}"/>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B3814113-9145-32DF-D82A-BD655D3FE241}"/>
              </a:ext>
            </a:extLst>
          </p:cNvPr>
          <p:cNvSpPr>
            <a:spLocks noGrp="1"/>
          </p:cNvSpPr>
          <p:nvPr>
            <p:ph idx="1"/>
          </p:nvPr>
        </p:nvSpPr>
        <p:spPr/>
        <p:txBody>
          <a:bodyPr/>
          <a:lstStyle/>
          <a:p>
            <a:r>
              <a:rPr lang="ru-RU" dirty="0"/>
              <a:t>Язык С++ позволяет определять функции с одним и тем же именем, но разным набором параметров. Подобная возможность называется перегрузкой функций (</a:t>
            </a:r>
            <a:r>
              <a:rPr lang="ru-RU" dirty="0" err="1"/>
              <a:t>function</a:t>
            </a:r>
            <a:r>
              <a:rPr lang="ru-RU" dirty="0"/>
              <a:t> </a:t>
            </a:r>
            <a:r>
              <a:rPr lang="ru-RU" dirty="0" err="1"/>
              <a:t>overloading</a:t>
            </a:r>
            <a:r>
              <a:rPr lang="ru-RU" dirty="0"/>
              <a:t>). Компилятор же на этапе компиляции на основании параметров выберет нужный тип функции.</a:t>
            </a:r>
          </a:p>
          <a:p>
            <a:endParaRPr lang="ru-RU" dirty="0"/>
          </a:p>
          <a:p>
            <a:r>
              <a:rPr lang="ru-RU" dirty="0"/>
              <a:t>Чтобы определить несколько различных версий функции с одним и тем же именем, все эти версии должны отличаться как минимум по одному из следующих признаков:</a:t>
            </a:r>
          </a:p>
          <a:p>
            <a:endParaRPr lang="ru-RU" dirty="0"/>
          </a:p>
          <a:p>
            <a:pPr marL="342900" indent="-342900">
              <a:buFont typeface="Arial" panose="020B0604020202020204" pitchFamily="34" charset="0"/>
              <a:buChar char="•"/>
            </a:pPr>
            <a:r>
              <a:rPr lang="ru-RU" dirty="0"/>
              <a:t>имеют разное количество параметров</a:t>
            </a:r>
          </a:p>
          <a:p>
            <a:pPr marL="342900" indent="-342900">
              <a:buFont typeface="Arial" panose="020B0604020202020204" pitchFamily="34" charset="0"/>
              <a:buChar char="•"/>
            </a:pPr>
            <a:endParaRPr lang="ru-RU" dirty="0"/>
          </a:p>
          <a:p>
            <a:pPr marL="342900" indent="-342900">
              <a:buFont typeface="Arial" panose="020B0604020202020204" pitchFamily="34" charset="0"/>
              <a:buChar char="•"/>
            </a:pPr>
            <a:r>
              <a:rPr lang="ru-RU" dirty="0"/>
              <a:t>соответствующие параметры имеют разный тип</a:t>
            </a:r>
          </a:p>
        </p:txBody>
      </p:sp>
    </p:spTree>
    <p:extLst>
      <p:ext uri="{BB962C8B-B14F-4D97-AF65-F5344CB8AC3E}">
        <p14:creationId xmlns:p14="http://schemas.microsoft.com/office/powerpoint/2010/main" val="216706628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CA7C44-530D-A144-AB0D-1526B0482A78}"/>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E6F9C90F-425F-1E93-844B-6F43EDB4C349}"/>
              </a:ext>
            </a:extLst>
          </p:cNvPr>
          <p:cNvSpPr>
            <a:spLocks noGrp="1"/>
          </p:cNvSpPr>
          <p:nvPr>
            <p:ph idx="1"/>
          </p:nvPr>
        </p:nvSpPr>
        <p:spPr/>
        <p:txBody>
          <a:bodyPr/>
          <a:lstStyle/>
          <a:p>
            <a:pPr lvl="1"/>
            <a:r>
              <a:rPr lang="de-CH" sz="1200" dirty="0" err="1">
                <a:solidFill>
                  <a:srgbClr val="0000FF"/>
                </a:solidFill>
                <a:latin typeface="Consolas" panose="020B0609020204030204" pitchFamily="49" charset="0"/>
              </a:rPr>
              <a:t>using</a:t>
            </a:r>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namespace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a:t>
            </a:r>
          </a:p>
          <a:p>
            <a:pPr lvl="1"/>
            <a:endParaRPr lang="ru-RU" sz="1200" dirty="0">
              <a:solidFill>
                <a:srgbClr val="000000"/>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result1{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(3, 6)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выбирается версия </a:t>
            </a:r>
            <a:r>
              <a:rPr lang="de-CH" sz="1200" dirty="0">
                <a:solidFill>
                  <a:srgbClr val="008000"/>
                </a:solidFill>
                <a:latin typeface="Consolas" panose="020B0609020204030204" pitchFamily="49" charset="0"/>
              </a:rPr>
              <a:t>int </a:t>
            </a:r>
            <a:r>
              <a:rPr lang="de-CH" sz="1200" dirty="0" err="1">
                <a:solidFill>
                  <a:srgbClr val="008000"/>
                </a:solidFill>
                <a:latin typeface="Consolas" panose="020B0609020204030204" pitchFamily="49" charset="0"/>
              </a:rPr>
              <a:t>sum</a:t>
            </a:r>
            <a:r>
              <a:rPr lang="de-CH" sz="1200" dirty="0">
                <a:solidFill>
                  <a:srgbClr val="008000"/>
                </a:solidFill>
                <a:latin typeface="Consolas" panose="020B0609020204030204" pitchFamily="49" charset="0"/>
              </a:rPr>
              <a:t>(int, int)</a:t>
            </a:r>
            <a:endParaRPr lang="de-CH"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result1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9</a:t>
            </a:r>
            <a:endParaRPr lang="de-CH"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result2{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(3.3, 6.6)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выбирается версия </a:t>
            </a:r>
            <a:r>
              <a:rPr lang="de-CH" sz="1200" dirty="0">
                <a:solidFill>
                  <a:srgbClr val="008000"/>
                </a:solidFill>
                <a:latin typeface="Consolas" panose="020B0609020204030204" pitchFamily="49" charset="0"/>
              </a:rPr>
              <a:t>double </a:t>
            </a:r>
            <a:r>
              <a:rPr lang="de-CH" sz="1200" dirty="0" err="1">
                <a:solidFill>
                  <a:srgbClr val="008000"/>
                </a:solidFill>
                <a:latin typeface="Consolas" panose="020B0609020204030204" pitchFamily="49" charset="0"/>
              </a:rPr>
              <a:t>sum</a:t>
            </a:r>
            <a:r>
              <a:rPr lang="de-CH" sz="1200" dirty="0">
                <a:solidFill>
                  <a:srgbClr val="008000"/>
                </a:solidFill>
                <a:latin typeface="Consolas" panose="020B0609020204030204" pitchFamily="49" charset="0"/>
              </a:rPr>
              <a:t>(double, double)</a:t>
            </a:r>
            <a:endParaRPr lang="de-CH"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result2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9.9</a:t>
            </a:r>
            <a:endParaRPr lang="de-CH"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a</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b</a:t>
            </a:r>
            <a:r>
              <a:rPr lang="fr-FR"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255503291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1247C5-27A6-F489-4C03-34A478B3BFDC}"/>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2299BE13-6C06-EE6C-8836-45765862428B}"/>
              </a:ext>
            </a:extLst>
          </p:cNvPr>
          <p:cNvSpPr>
            <a:spLocks noGrp="1"/>
          </p:cNvSpPr>
          <p:nvPr>
            <p:ph idx="1"/>
          </p:nvPr>
        </p:nvSpPr>
        <p:spPr/>
        <p:txBody>
          <a:bodyPr/>
          <a:lstStyle/>
          <a:p>
            <a:pPr lvl="1"/>
            <a:r>
              <a:rPr lang="de-CH" sz="1400" dirty="0" err="1">
                <a:solidFill>
                  <a:srgbClr val="0000FF"/>
                </a:solidFill>
                <a:latin typeface="Consolas" panose="020B0609020204030204" pitchFamily="49" charset="0"/>
              </a:rPr>
              <a:t>using</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namespace</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a:t>
            </a:r>
          </a:p>
          <a:p>
            <a:pPr lvl="1"/>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result1{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(3, 6) };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выбирается версия </a:t>
            </a:r>
            <a:r>
              <a:rPr lang="de-CH" sz="1400" dirty="0">
                <a:solidFill>
                  <a:srgbClr val="008000"/>
                </a:solidFill>
                <a:latin typeface="Consolas" panose="020B0609020204030204" pitchFamily="49" charset="0"/>
              </a:rPr>
              <a:t>int </a:t>
            </a:r>
            <a:r>
              <a:rPr lang="de-CH" sz="1400" dirty="0" err="1">
                <a:solidFill>
                  <a:srgbClr val="008000"/>
                </a:solidFill>
                <a:latin typeface="Consolas" panose="020B0609020204030204" pitchFamily="49" charset="0"/>
              </a:rPr>
              <a:t>sum</a:t>
            </a:r>
            <a:r>
              <a:rPr lang="de-CH" sz="1400" dirty="0">
                <a:solidFill>
                  <a:srgbClr val="008000"/>
                </a:solidFill>
                <a:latin typeface="Consolas" panose="020B0609020204030204" pitchFamily="49" charset="0"/>
              </a:rPr>
              <a:t>(int, int)</a:t>
            </a:r>
            <a:endParaRPr lang="de-CH"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result1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9</a:t>
            </a:r>
            <a:endParaRPr lang="en-US"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result2{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(3, 6, 2) };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выбирается версия </a:t>
            </a:r>
            <a:r>
              <a:rPr lang="de-CH" sz="1400" dirty="0">
                <a:solidFill>
                  <a:srgbClr val="008000"/>
                </a:solidFill>
                <a:latin typeface="Consolas" panose="020B0609020204030204" pitchFamily="49" charset="0"/>
              </a:rPr>
              <a:t>int </a:t>
            </a:r>
            <a:r>
              <a:rPr lang="de-CH" sz="1400" dirty="0" err="1">
                <a:solidFill>
                  <a:srgbClr val="008000"/>
                </a:solidFill>
                <a:latin typeface="Consolas" panose="020B0609020204030204" pitchFamily="49" charset="0"/>
              </a:rPr>
              <a:t>sum</a:t>
            </a:r>
            <a:r>
              <a:rPr lang="de-CH" sz="1400" dirty="0">
                <a:solidFill>
                  <a:srgbClr val="008000"/>
                </a:solidFill>
                <a:latin typeface="Consolas" panose="020B0609020204030204" pitchFamily="49" charset="0"/>
              </a:rPr>
              <a:t>(int, int, int)</a:t>
            </a:r>
            <a:endParaRPr lang="de-CH"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result2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11</a:t>
            </a:r>
            <a:endParaRPr lang="en-US"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c</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c</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1542008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BAF3F4-D8FA-F9FF-A0D1-7683F9C6F6F7}"/>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3E6C4D5C-B7AD-4B9F-A5E5-E2BA2614007A}"/>
              </a:ext>
            </a:extLst>
          </p:cNvPr>
          <p:cNvSpPr>
            <a:spLocks noGrp="1"/>
          </p:cNvSpPr>
          <p:nvPr>
            <p:ph idx="1"/>
          </p:nvPr>
        </p:nvSpPr>
        <p:spPr/>
        <p:txBody>
          <a:bodyPr/>
          <a:lstStyle/>
          <a:p>
            <a:pPr marL="0" indent="0">
              <a:buNone/>
            </a:pPr>
            <a:r>
              <a:rPr lang="ru-RU" sz="2400" b="1" dirty="0"/>
              <a:t>Инициализация</a:t>
            </a:r>
            <a:endParaRPr lang="ru-RU" b="1" dirty="0"/>
          </a:p>
          <a:p>
            <a:pPr marL="0" indent="0">
              <a:buNone/>
            </a:pPr>
            <a:r>
              <a:rPr lang="ru-RU" sz="2000" dirty="0"/>
              <a:t>После определения переменной можно присвоить некоторое значение. Присвоение переменной начального значения называется </a:t>
            </a:r>
            <a:r>
              <a:rPr lang="ru-RU" sz="2000" b="1" dirty="0"/>
              <a:t>инициализацией</a:t>
            </a:r>
            <a:r>
              <a:rPr lang="ru-RU" sz="2000" dirty="0"/>
              <a:t>. В C++ есть три вида инициализации:</a:t>
            </a:r>
          </a:p>
          <a:p>
            <a:pPr marL="0" indent="0">
              <a:buNone/>
            </a:pPr>
            <a:endParaRPr lang="ru-RU" sz="2000" dirty="0"/>
          </a:p>
          <a:p>
            <a:r>
              <a:rPr lang="ru-RU" sz="2000" b="1" dirty="0"/>
              <a:t>Нотация присваивания</a:t>
            </a:r>
            <a:r>
              <a:rPr lang="ru-RU" sz="2000" dirty="0"/>
              <a:t> (</a:t>
            </a:r>
            <a:r>
              <a:rPr lang="ru-RU" sz="2000" dirty="0" err="1"/>
              <a:t>assignment</a:t>
            </a:r>
            <a:r>
              <a:rPr lang="ru-RU" sz="2000" dirty="0"/>
              <a:t> </a:t>
            </a:r>
            <a:r>
              <a:rPr lang="ru-RU" sz="2000" dirty="0" err="1"/>
              <a:t>notation</a:t>
            </a:r>
            <a:r>
              <a:rPr lang="ru-RU" sz="2000" dirty="0"/>
              <a:t>)</a:t>
            </a:r>
          </a:p>
          <a:p>
            <a:r>
              <a:rPr lang="ru-RU" sz="2000" b="1" dirty="0"/>
              <a:t>Функциональная нотация</a:t>
            </a:r>
            <a:r>
              <a:rPr lang="ru-RU" sz="2000" dirty="0"/>
              <a:t> (</a:t>
            </a:r>
            <a:r>
              <a:rPr lang="ru-RU" sz="2000" dirty="0" err="1"/>
              <a:t>functional</a:t>
            </a:r>
            <a:r>
              <a:rPr lang="ru-RU" sz="2000" dirty="0"/>
              <a:t> </a:t>
            </a:r>
            <a:r>
              <a:rPr lang="ru-RU" sz="2000" dirty="0" err="1"/>
              <a:t>notation</a:t>
            </a:r>
            <a:r>
              <a:rPr lang="ru-RU" sz="2000" dirty="0"/>
              <a:t>)</a:t>
            </a:r>
          </a:p>
          <a:p>
            <a:r>
              <a:rPr lang="ru-RU" sz="2000" b="1" dirty="0"/>
              <a:t>Инициализация в фигурных скобках</a:t>
            </a:r>
            <a:r>
              <a:rPr lang="ru-RU" sz="2000" dirty="0"/>
              <a:t> (</a:t>
            </a:r>
            <a:r>
              <a:rPr lang="ru-RU" sz="2000" dirty="0" err="1"/>
              <a:t>braced</a:t>
            </a:r>
            <a:r>
              <a:rPr lang="ru-RU" sz="2000" dirty="0"/>
              <a:t> </a:t>
            </a:r>
            <a:r>
              <a:rPr lang="ru-RU" sz="2000" dirty="0" err="1"/>
              <a:t>initialization</a:t>
            </a:r>
            <a:r>
              <a:rPr lang="ru-RU" sz="2000" dirty="0"/>
              <a:t>)</a:t>
            </a:r>
          </a:p>
          <a:p>
            <a:pPr marL="0" indent="0">
              <a:buNone/>
            </a:pPr>
            <a:endParaRPr lang="ru-RU" sz="2000" dirty="0"/>
          </a:p>
          <a:p>
            <a:pPr marL="0" indent="0">
              <a:buNone/>
            </a:pPr>
            <a:endParaRPr lang="ru-RU" dirty="0"/>
          </a:p>
        </p:txBody>
      </p:sp>
    </p:spTree>
    <p:extLst>
      <p:ext uri="{BB962C8B-B14F-4D97-AF65-F5344CB8AC3E}">
        <p14:creationId xmlns:p14="http://schemas.microsoft.com/office/powerpoint/2010/main" val="380090719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6FA6D7-28FB-36C2-3722-683BF96870EE}"/>
              </a:ext>
            </a:extLst>
          </p:cNvPr>
          <p:cNvSpPr>
            <a:spLocks noGrp="1"/>
          </p:cNvSpPr>
          <p:nvPr>
            <p:ph type="title"/>
          </p:nvPr>
        </p:nvSpPr>
        <p:spPr/>
        <p:txBody>
          <a:bodyPr/>
          <a:lstStyle/>
          <a:p>
            <a:r>
              <a:rPr lang="ru-RU" sz="1800" b="1" dirty="0"/>
              <a:t>Перегрузка функций и параметрами-ссылки</a:t>
            </a:r>
            <a:endParaRPr lang="ru-RU" dirty="0"/>
          </a:p>
        </p:txBody>
      </p:sp>
      <p:sp>
        <p:nvSpPr>
          <p:cNvPr id="3" name="Объект 2">
            <a:extLst>
              <a:ext uri="{FF2B5EF4-FFF2-40B4-BE49-F238E27FC236}">
                <a16:creationId xmlns:a16="http://schemas.microsoft.com/office/drawing/2014/main" id="{A518E190-3127-E081-8E07-EAA534979FCF}"/>
              </a:ext>
            </a:extLst>
          </p:cNvPr>
          <p:cNvSpPr>
            <a:spLocks noGrp="1"/>
          </p:cNvSpPr>
          <p:nvPr>
            <p:ph idx="1"/>
          </p:nvPr>
        </p:nvSpPr>
        <p:spPr/>
        <p:txBody>
          <a:bodyPr/>
          <a:lstStyle/>
          <a:p>
            <a:endParaRPr lang="en-US" dirty="0"/>
          </a:p>
          <a:p>
            <a:pPr lvl="1"/>
            <a:r>
              <a:rPr lang="de-CH" b="1" dirty="0" err="1"/>
              <a:t>void</a:t>
            </a:r>
            <a:r>
              <a:rPr lang="de-CH" dirty="0"/>
              <a:t> </a:t>
            </a:r>
            <a:r>
              <a:rPr lang="de-CH" dirty="0" err="1"/>
              <a:t>print</a:t>
            </a:r>
            <a:r>
              <a:rPr lang="de-CH" dirty="0"/>
              <a:t>(</a:t>
            </a:r>
            <a:r>
              <a:rPr lang="de-CH" b="1" dirty="0"/>
              <a:t>int</a:t>
            </a:r>
            <a:r>
              <a:rPr lang="de-CH" dirty="0"/>
              <a:t>);</a:t>
            </a:r>
          </a:p>
          <a:p>
            <a:pPr lvl="1"/>
            <a:endParaRPr lang="de-CH" dirty="0"/>
          </a:p>
          <a:p>
            <a:pPr lvl="1"/>
            <a:r>
              <a:rPr lang="de-CH" b="1" dirty="0" err="1"/>
              <a:t>void</a:t>
            </a:r>
            <a:r>
              <a:rPr lang="de-CH" dirty="0"/>
              <a:t> </a:t>
            </a:r>
            <a:r>
              <a:rPr lang="de-CH" dirty="0" err="1"/>
              <a:t>print</a:t>
            </a:r>
            <a:r>
              <a:rPr lang="de-CH" dirty="0"/>
              <a:t>(</a:t>
            </a:r>
            <a:r>
              <a:rPr lang="de-CH" b="1" dirty="0"/>
              <a:t>int</a:t>
            </a:r>
            <a:r>
              <a:rPr lang="de-CH" dirty="0"/>
              <a:t>&amp;);</a:t>
            </a:r>
          </a:p>
          <a:p>
            <a:pPr lvl="1"/>
            <a:endParaRPr lang="de-CH" dirty="0"/>
          </a:p>
          <a:p>
            <a:pPr lvl="1"/>
            <a:r>
              <a:rPr lang="ru-RU" dirty="0">
                <a:solidFill>
                  <a:srgbClr val="FF0000"/>
                </a:solidFill>
              </a:rPr>
              <a:t>Не считаются разными версиями функции </a:t>
            </a:r>
            <a:r>
              <a:rPr lang="ru-RU" dirty="0" err="1">
                <a:solidFill>
                  <a:srgbClr val="FF0000"/>
                </a:solidFill>
              </a:rPr>
              <a:t>print</a:t>
            </a:r>
            <a:r>
              <a:rPr lang="ru-RU" dirty="0">
                <a:solidFill>
                  <a:srgbClr val="FF0000"/>
                </a:solidFill>
              </a:rPr>
              <a:t>.</a:t>
            </a:r>
            <a:endParaRPr lang="de-CH" dirty="0">
              <a:solidFill>
                <a:srgbClr val="FF0000"/>
              </a:solidFill>
            </a:endParaRPr>
          </a:p>
          <a:p>
            <a:endParaRPr lang="ru-RU" dirty="0"/>
          </a:p>
        </p:txBody>
      </p:sp>
    </p:spTree>
    <p:extLst>
      <p:ext uri="{BB962C8B-B14F-4D97-AF65-F5344CB8AC3E}">
        <p14:creationId xmlns:p14="http://schemas.microsoft.com/office/powerpoint/2010/main" val="323807357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4B5E1-6989-563C-B316-71D5452880E6}"/>
              </a:ext>
            </a:extLst>
          </p:cNvPr>
          <p:cNvSpPr>
            <a:spLocks noGrp="1"/>
          </p:cNvSpPr>
          <p:nvPr>
            <p:ph type="title"/>
          </p:nvPr>
        </p:nvSpPr>
        <p:spPr/>
        <p:txBody>
          <a:bodyPr/>
          <a:lstStyle/>
          <a:p>
            <a:r>
              <a:rPr lang="ru-RU" sz="2800" b="1" dirty="0"/>
              <a:t>Перегрузка и параметры-константы</a:t>
            </a:r>
            <a:endParaRPr lang="ru-RU" dirty="0"/>
          </a:p>
        </p:txBody>
      </p:sp>
      <p:sp>
        <p:nvSpPr>
          <p:cNvPr id="3" name="Объект 2">
            <a:extLst>
              <a:ext uri="{FF2B5EF4-FFF2-40B4-BE49-F238E27FC236}">
                <a16:creationId xmlns:a16="http://schemas.microsoft.com/office/drawing/2014/main" id="{D8B614FE-783F-7460-6964-D874E994DD21}"/>
              </a:ext>
            </a:extLst>
          </p:cNvPr>
          <p:cNvSpPr>
            <a:spLocks noGrp="1"/>
          </p:cNvSpPr>
          <p:nvPr>
            <p:ph idx="1"/>
          </p:nvPr>
        </p:nvSpPr>
        <p:spPr/>
        <p:txBody>
          <a:bodyPr/>
          <a:lstStyle/>
          <a:p>
            <a:pPr algn="just"/>
            <a:r>
              <a:rPr lang="ru-RU" dirty="0"/>
              <a:t>При перегрузке функций константный параметр отличается от </a:t>
            </a:r>
            <a:r>
              <a:rPr lang="ru-RU" dirty="0" err="1"/>
              <a:t>неконстантного</a:t>
            </a:r>
            <a:r>
              <a:rPr lang="ru-RU" dirty="0"/>
              <a:t> параметра только для </a:t>
            </a:r>
            <a:r>
              <a:rPr lang="ru-RU" b="1" u="sng" dirty="0"/>
              <a:t>ссылок и указателей</a:t>
            </a:r>
            <a:r>
              <a:rPr lang="ru-RU" dirty="0"/>
              <a:t>. </a:t>
            </a:r>
            <a:endParaRPr lang="en-US" dirty="0"/>
          </a:p>
          <a:p>
            <a:pPr algn="just"/>
            <a:r>
              <a:rPr lang="ru-RU" dirty="0"/>
              <a:t>В остальных случаях </a:t>
            </a:r>
            <a:r>
              <a:rPr lang="ru-RU" dirty="0" err="1"/>
              <a:t>константый</a:t>
            </a:r>
            <a:r>
              <a:rPr lang="ru-RU" dirty="0"/>
              <a:t> параметр будет идентичен </a:t>
            </a:r>
            <a:r>
              <a:rPr lang="ru-RU" dirty="0" err="1"/>
              <a:t>неконстантному</a:t>
            </a:r>
            <a:r>
              <a:rPr lang="ru-RU" dirty="0"/>
              <a:t> параметру. </a:t>
            </a:r>
            <a:endParaRPr lang="en-US" dirty="0"/>
          </a:p>
          <a:p>
            <a:pPr algn="just"/>
            <a:r>
              <a:rPr lang="ru-RU" dirty="0"/>
              <a:t>Например, следующие два прототипа при перегрузке различаться НЕ будут:</a:t>
            </a:r>
            <a:endParaRPr lang="en-US" dirty="0"/>
          </a:p>
          <a:p>
            <a:pPr algn="just"/>
            <a:endParaRPr lang="en-US" dirty="0"/>
          </a:p>
          <a:p>
            <a:pPr marL="2062163">
              <a:tabLst>
                <a:tab pos="801688" algn="l"/>
              </a:tabLst>
            </a:pPr>
            <a:r>
              <a:rPr lang="de-CH" b="1" dirty="0" err="1"/>
              <a:t>void</a:t>
            </a:r>
            <a:r>
              <a:rPr lang="de-CH" dirty="0"/>
              <a:t> </a:t>
            </a:r>
            <a:r>
              <a:rPr lang="de-CH" dirty="0" err="1"/>
              <a:t>print</a:t>
            </a:r>
            <a:r>
              <a:rPr lang="de-CH" dirty="0"/>
              <a:t>(</a:t>
            </a:r>
            <a:r>
              <a:rPr lang="de-CH" b="1" dirty="0"/>
              <a:t>int</a:t>
            </a:r>
            <a:r>
              <a:rPr lang="de-CH" dirty="0"/>
              <a:t>);</a:t>
            </a:r>
          </a:p>
          <a:p>
            <a:pPr marL="2062163">
              <a:tabLst>
                <a:tab pos="801688" algn="l"/>
              </a:tabLst>
            </a:pPr>
            <a:endParaRPr lang="de-CH" dirty="0"/>
          </a:p>
          <a:p>
            <a:pPr marL="2062163">
              <a:tabLst>
                <a:tab pos="801688" algn="l"/>
              </a:tabLst>
            </a:pPr>
            <a:r>
              <a:rPr lang="de-CH" b="1" dirty="0" err="1"/>
              <a:t>void</a:t>
            </a:r>
            <a:r>
              <a:rPr lang="de-CH" dirty="0"/>
              <a:t> </a:t>
            </a:r>
            <a:r>
              <a:rPr lang="de-CH" dirty="0" err="1"/>
              <a:t>print</a:t>
            </a:r>
            <a:r>
              <a:rPr lang="de-CH" dirty="0"/>
              <a:t>(</a:t>
            </a:r>
            <a:r>
              <a:rPr lang="de-CH" b="1" dirty="0" err="1"/>
              <a:t>const</a:t>
            </a:r>
            <a:r>
              <a:rPr lang="de-CH" dirty="0"/>
              <a:t> </a:t>
            </a:r>
            <a:r>
              <a:rPr lang="de-CH" b="1" dirty="0"/>
              <a:t>int</a:t>
            </a:r>
            <a:r>
              <a:rPr lang="de-CH" dirty="0"/>
              <a:t>);</a:t>
            </a:r>
          </a:p>
          <a:p>
            <a:pPr algn="just"/>
            <a:endParaRPr lang="ru-RU" dirty="0"/>
          </a:p>
        </p:txBody>
      </p:sp>
    </p:spTree>
    <p:extLst>
      <p:ext uri="{BB962C8B-B14F-4D97-AF65-F5344CB8AC3E}">
        <p14:creationId xmlns:p14="http://schemas.microsoft.com/office/powerpoint/2010/main" val="18545477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869B5-0339-B560-BABF-DB4DE9D4E14B}"/>
              </a:ext>
            </a:extLst>
          </p:cNvPr>
          <p:cNvSpPr>
            <a:spLocks noGrp="1"/>
          </p:cNvSpPr>
          <p:nvPr>
            <p:ph type="title"/>
          </p:nvPr>
        </p:nvSpPr>
        <p:spPr/>
        <p:txBody>
          <a:bodyPr/>
          <a:lstStyle/>
          <a:p>
            <a:r>
              <a:rPr lang="ru-RU" sz="2800" b="1" dirty="0"/>
              <a:t>Перегрузка и параметры-константы</a:t>
            </a:r>
            <a:endParaRPr lang="ru-RU" sz="2800" dirty="0"/>
          </a:p>
        </p:txBody>
      </p:sp>
      <p:sp>
        <p:nvSpPr>
          <p:cNvPr id="3" name="Объект 2">
            <a:extLst>
              <a:ext uri="{FF2B5EF4-FFF2-40B4-BE49-F238E27FC236}">
                <a16:creationId xmlns:a16="http://schemas.microsoft.com/office/drawing/2014/main" id="{052C96C1-914F-A7DB-7BB7-AA7D365C23F7}"/>
              </a:ext>
            </a:extLst>
          </p:cNvPr>
          <p:cNvSpPr>
            <a:spLocks noGrp="1"/>
          </p:cNvSpPr>
          <p:nvPr>
            <p:ph idx="1"/>
          </p:nvPr>
        </p:nvSpPr>
        <p:spPr/>
        <p:txBody>
          <a:bodyPr/>
          <a:lstStyle/>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n1{ 2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n2{ 3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square_n1{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(&amp;n1)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square_n2{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(&amp;n2) };</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"square(n1):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square_n1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"\tn1: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"square(n2):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square_n2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"\tn2: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square(</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num</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 *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изменяем значение по адресу в указателе</a:t>
            </a:r>
            <a:endParaRPr lang="ru-RU"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354784895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F3642-0234-2606-4DFB-F853BF4A0C4D}"/>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39CD95CC-48FC-7B88-AF2E-6EA77DCF24A2}"/>
              </a:ext>
            </a:extLst>
          </p:cNvPr>
          <p:cNvSpPr>
            <a:spLocks noGrp="1"/>
          </p:cNvSpPr>
          <p:nvPr>
            <p:ph idx="1"/>
          </p:nvPr>
        </p:nvSpPr>
        <p:spPr/>
        <p:txBody>
          <a:bodyPr/>
          <a:lstStyle/>
          <a:p>
            <a:endParaRPr lang="ru-RU" dirty="0"/>
          </a:p>
          <a:p>
            <a:endParaRPr lang="ru-RU" dirty="0"/>
          </a:p>
          <a:p>
            <a:pPr algn="just"/>
            <a:r>
              <a:rPr lang="ru-RU" dirty="0"/>
              <a:t>Рекурсивные функции - это функции, которые вызывают сами себя. Такие функции довольно часто используются для обхода различных представлений. </a:t>
            </a:r>
          </a:p>
        </p:txBody>
      </p:sp>
    </p:spTree>
    <p:extLst>
      <p:ext uri="{BB962C8B-B14F-4D97-AF65-F5344CB8AC3E}">
        <p14:creationId xmlns:p14="http://schemas.microsoft.com/office/powerpoint/2010/main" val="405808888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5F0C6-6380-16D5-8E6F-BEC616D0AF61}"/>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A028A7B5-5800-B723-A100-68C1F71ABE1D}"/>
              </a:ext>
            </a:extLst>
          </p:cNvPr>
          <p:cNvSpPr>
            <a:spLocks noGrp="1"/>
          </p:cNvSpPr>
          <p:nvPr>
            <p:ph idx="1"/>
          </p:nvPr>
        </p:nvSpPr>
        <p:spPr/>
        <p:txBody>
          <a:bodyPr/>
          <a:lstStyle/>
          <a:p>
            <a:r>
              <a:rPr lang="ru-RU" dirty="0"/>
              <a:t>Например, определим вычисление факториала в виде рекурсивной функции:</a:t>
            </a:r>
          </a:p>
          <a:p>
            <a:pPr lvl="1"/>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factorial</a:t>
            </a:r>
            <a:r>
              <a:rPr lang="de-CH" dirty="0">
                <a:solidFill>
                  <a:srgbClr val="000000"/>
                </a:solidFill>
                <a:latin typeface="Consolas" panose="020B0609020204030204" pitchFamily="49" charset="0"/>
              </a:rPr>
              <a:t>(n)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"Factorial of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equal to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&gt; 1)</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1;</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8497630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86121B-8E0B-0936-8350-DA9ADE959384}"/>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416BCC27-A851-4E8D-85A5-35022DC4F927}"/>
              </a:ext>
            </a:extLst>
          </p:cNvPr>
          <p:cNvSpPr>
            <a:spLocks noGrp="1"/>
          </p:cNvSpPr>
          <p:nvPr>
            <p:ph idx="1"/>
          </p:nvPr>
        </p:nvSpPr>
        <p:spPr/>
        <p:txBody>
          <a:bodyPr/>
          <a:lstStyle/>
          <a:p>
            <a:r>
              <a:rPr lang="ru-RU" dirty="0"/>
              <a:t>Другим распространенным показательным примером рекурсивной функции служит функция, вычисляющая числа </a:t>
            </a:r>
            <a:r>
              <a:rPr lang="ru-RU" dirty="0" err="1"/>
              <a:t>Фиббоначчи</a:t>
            </a:r>
            <a:r>
              <a:rPr lang="ru-RU" dirty="0"/>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fib(</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for</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i{}; i &lt; 10;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auto</a:t>
            </a:r>
            <a:r>
              <a:rPr lang="de-CH" sz="1400" dirty="0">
                <a:solidFill>
                  <a:srgbClr val="000000"/>
                </a:solidFill>
                <a:latin typeface="Consolas" panose="020B0609020204030204" pitchFamily="49" charset="0"/>
              </a:rPr>
              <a:t> n = </a:t>
            </a:r>
            <a:r>
              <a:rPr lang="de-CH" sz="1400" dirty="0" err="1">
                <a:solidFill>
                  <a:srgbClr val="000000"/>
                </a:solidFill>
                <a:latin typeface="Consolas" panose="020B0609020204030204" pitchFamily="49" charset="0"/>
              </a:rPr>
              <a:t>fib</a:t>
            </a:r>
            <a:r>
              <a:rPr lang="de-CH" sz="1400" dirty="0">
                <a:solidFill>
                  <a:srgbClr val="000000"/>
                </a:solidFill>
                <a:latin typeface="Consolas" panose="020B0609020204030204" pitchFamily="49" charset="0"/>
              </a:rPr>
              <a:t>(i);</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"\t"</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fib(</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 0)</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0;</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 1)</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1;</a:t>
            </a:r>
          </a:p>
          <a:p>
            <a:pPr lvl="1"/>
            <a:r>
              <a:rPr lang="pt-BR" sz="1400" dirty="0">
                <a:solidFill>
                  <a:srgbClr val="000000"/>
                </a:solidFill>
                <a:latin typeface="Consolas" panose="020B0609020204030204" pitchFamily="49" charset="0"/>
              </a:rPr>
              <a:t>    </a:t>
            </a:r>
            <a:r>
              <a:rPr lang="pt-BR" sz="1400" dirty="0">
                <a:solidFill>
                  <a:srgbClr val="0000FF"/>
                </a:solidFill>
                <a:latin typeface="Consolas" panose="020B0609020204030204" pitchFamily="49" charset="0"/>
              </a:rPr>
              <a:t>return</a:t>
            </a:r>
            <a:r>
              <a:rPr lang="pt-BR" sz="1400" dirty="0">
                <a:solidFill>
                  <a:srgbClr val="000000"/>
                </a:solidFill>
                <a:latin typeface="Consolas" panose="020B0609020204030204" pitchFamily="49" charset="0"/>
              </a:rPr>
              <a:t> fib(</a:t>
            </a:r>
            <a:r>
              <a:rPr lang="pt-BR" sz="1400" dirty="0">
                <a:solidFill>
                  <a:srgbClr val="808080"/>
                </a:solidFill>
                <a:latin typeface="Consolas" panose="020B0609020204030204" pitchFamily="49" charset="0"/>
              </a:rPr>
              <a:t>n</a:t>
            </a:r>
            <a:r>
              <a:rPr lang="pt-BR" sz="1400" dirty="0">
                <a:solidFill>
                  <a:srgbClr val="000000"/>
                </a:solidFill>
                <a:latin typeface="Consolas" panose="020B0609020204030204" pitchFamily="49" charset="0"/>
              </a:rPr>
              <a:t> - 1) + fib(</a:t>
            </a:r>
            <a:r>
              <a:rPr lang="pt-BR" sz="1400" dirty="0">
                <a:solidFill>
                  <a:srgbClr val="808080"/>
                </a:solidFill>
                <a:latin typeface="Consolas" panose="020B0609020204030204" pitchFamily="49" charset="0"/>
              </a:rPr>
              <a:t>n</a:t>
            </a:r>
            <a:r>
              <a:rPr lang="pt-BR" sz="1400" dirty="0">
                <a:solidFill>
                  <a:srgbClr val="000000"/>
                </a:solidFill>
                <a:latin typeface="Consolas" panose="020B0609020204030204" pitchFamily="49" charset="0"/>
              </a:rPr>
              <a:t> - 2);</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3422293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22F8DA-ADBB-D35C-5A64-A359A6AB8B67}"/>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C34B4661-A01F-E52F-F818-95336AA21A26}"/>
              </a:ext>
            </a:extLst>
          </p:cNvPr>
          <p:cNvSpPr>
            <a:spLocks noGrp="1"/>
          </p:cNvSpPr>
          <p:nvPr>
            <p:ph idx="1"/>
          </p:nvPr>
        </p:nvSpPr>
        <p:spPr/>
        <p:txBody>
          <a:bodyPr/>
          <a:lstStyle/>
          <a:p>
            <a:pPr algn="just"/>
            <a:r>
              <a:rPr lang="ru-RU" dirty="0"/>
              <a:t>Стоит отметить, что нередко рекурсивные функции можно представить в виде циклов. Например, для вычисления факториала вместо рекурсии используем цикл:</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factorial(</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n{ 6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err="1">
                <a:solidFill>
                  <a:srgbClr val="A31515"/>
                </a:solidFill>
                <a:latin typeface="Consolas" panose="020B0609020204030204" pitchFamily="49" charset="0"/>
              </a:rPr>
              <a:t>Factorial</a:t>
            </a:r>
            <a:r>
              <a:rPr lang="de-CH" sz="1400" dirty="0">
                <a:solidFill>
                  <a:srgbClr val="A31515"/>
                </a:solidFill>
                <a:latin typeface="Consolas" panose="020B0609020204030204" pitchFamily="49" charset="0"/>
              </a:rPr>
              <a:t> </a:t>
            </a:r>
            <a:r>
              <a:rPr lang="de-CH" sz="1400" dirty="0" err="1">
                <a:solidFill>
                  <a:srgbClr val="A31515"/>
                </a:solidFill>
                <a:latin typeface="Consolas" panose="020B0609020204030204" pitchFamily="49" charset="0"/>
              </a:rPr>
              <a:t>of</a:t>
            </a:r>
            <a:r>
              <a:rPr lang="de-CH" sz="1400" dirty="0">
                <a:solidFill>
                  <a:srgbClr val="A31515"/>
                </a:solidFill>
                <a:latin typeface="Consolas" panose="020B0609020204030204" pitchFamily="49" charset="0"/>
              </a:rPr>
              <a:t> "</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 : "</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factorial</a:t>
            </a:r>
            <a:r>
              <a:rPr lang="de-CH" sz="1400" dirty="0">
                <a:solidFill>
                  <a:srgbClr val="000000"/>
                </a:solidFill>
                <a:latin typeface="Consolas" panose="020B0609020204030204" pitchFamily="49" charset="0"/>
              </a:rPr>
              <a:t>(n)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factorial(</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result{ 1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for</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i{ 1 }; i &lt;=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result</a:t>
            </a:r>
            <a:r>
              <a:rPr lang="de-CH" sz="1400" dirty="0">
                <a:solidFill>
                  <a:srgbClr val="000000"/>
                </a:solidFill>
                <a:latin typeface="Consolas" panose="020B0609020204030204" pitchFamily="49" charset="0"/>
              </a:rPr>
              <a:t> *=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result</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343500653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60DDEC-A8A3-84B2-C974-CF56AF3FDBCA}"/>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32ED4CEF-030E-4E94-E9A6-171749EF7345}"/>
              </a:ext>
            </a:extLst>
          </p:cNvPr>
          <p:cNvSpPr>
            <a:spLocks noGrp="1"/>
          </p:cNvSpPr>
          <p:nvPr>
            <p:ph idx="1"/>
          </p:nvPr>
        </p:nvSpPr>
        <p:spPr/>
        <p:txBody>
          <a:bodyPr numCol="2"/>
          <a:lstStyle/>
          <a:p>
            <a:r>
              <a:rPr lang="ru-RU" sz="1200" dirty="0"/>
              <a:t>Рассмотрим применение рекурсии на примере быстрой сортировки</a:t>
            </a:r>
          </a:p>
          <a:p>
            <a:r>
              <a:rPr lang="de-CH" sz="1100" dirty="0" err="1">
                <a:solidFill>
                  <a:srgbClr val="0000FF"/>
                </a:solidFill>
                <a:latin typeface="Consolas" panose="020B0609020204030204" pitchFamily="49" charset="0"/>
              </a:rPr>
              <a:t>void</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a:t>
            </a:r>
          </a:p>
          <a:p>
            <a:r>
              <a:rPr lang="de-CH" sz="1100" dirty="0" err="1">
                <a:solidFill>
                  <a:srgbClr val="0000FF"/>
                </a:solidFill>
                <a:latin typeface="Consolas" panose="020B0609020204030204" pitchFamily="49" charset="0"/>
              </a:rPr>
              <a:t>void</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swap</a:t>
            </a:r>
            <a:r>
              <a:rPr lang="de-CH" sz="1100" dirty="0">
                <a:solidFill>
                  <a:srgbClr val="000000"/>
                </a:solidFill>
                <a:latin typeface="Consolas" panose="020B0609020204030204" pitchFamily="49" charset="0"/>
              </a:rPr>
              <a:t>(</a:t>
            </a:r>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main</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int</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nums</a:t>
            </a:r>
            <a:r>
              <a:rPr lang="de-DE" sz="1100" dirty="0">
                <a:solidFill>
                  <a:srgbClr val="000000"/>
                </a:solidFill>
                <a:latin typeface="Consolas" panose="020B0609020204030204" pitchFamily="49" charset="0"/>
              </a:rPr>
              <a:t>[]{ 3, 0, 6, -2, -6, 11, 3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 0,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size</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 - 1);</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for</a:t>
            </a:r>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auto</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num</a:t>
            </a:r>
            <a:r>
              <a:rPr lang="de-CH" sz="1100" dirty="0">
                <a:solidFill>
                  <a:srgbClr val="000000"/>
                </a:solidFill>
                <a:latin typeface="Consolas" panose="020B0609020204030204" pitchFamily="49" charset="0"/>
              </a:rPr>
              <a:t> : </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cout</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num</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a:solidFill>
                  <a:srgbClr val="A31515"/>
                </a:solidFill>
                <a:latin typeface="Consolas" panose="020B0609020204030204" pitchFamily="49" charset="0"/>
              </a:rPr>
              <a:t>"\t"</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cout</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endl</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sort(</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end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начальный индекс должен быть меньше конечного индекса для массива из 2 и более элементов</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&gt;=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return</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проверяем все элементы относительно элемента с индексом </a:t>
            </a:r>
            <a:r>
              <a:rPr lang="ru-RU" sz="1100" dirty="0" err="1">
                <a:solidFill>
                  <a:srgbClr val="008000"/>
                </a:solidFill>
                <a:latin typeface="Consolas" panose="020B0609020204030204" pitchFamily="49" charset="0"/>
              </a:rPr>
              <a:t>start</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for</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i{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+ 1 }; i &lt;=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i++)</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если i-</a:t>
            </a:r>
            <a:r>
              <a:rPr lang="ru-RU" sz="1100" dirty="0" err="1">
                <a:solidFill>
                  <a:srgbClr val="008000"/>
                </a:solidFill>
                <a:latin typeface="Consolas" panose="020B0609020204030204" pitchFamily="49" charset="0"/>
              </a:rPr>
              <a:t>ый</a:t>
            </a:r>
            <a:r>
              <a:rPr lang="ru-RU" sz="1100" dirty="0">
                <a:solidFill>
                  <a:srgbClr val="008000"/>
                </a:solidFill>
                <a:latin typeface="Consolas" panose="020B0609020204030204" pitchFamily="49" charset="0"/>
              </a:rPr>
              <a:t> элемент меньше начального</a:t>
            </a:r>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&lt;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swap</a:t>
            </a:r>
            <a:r>
              <a:rPr lang="ru-RU" sz="1100" dirty="0">
                <a:solidFill>
                  <a:srgbClr val="000000"/>
                </a:solidFill>
                <a:latin typeface="Consolas" panose="020B0609020204030204" pitchFamily="49" charset="0"/>
              </a:rPr>
              <a:t>(</a:t>
            </a:r>
            <a:r>
              <a:rPr lang="ru-RU" sz="1100" dirty="0" err="1">
                <a:solidFill>
                  <a:srgbClr val="808080"/>
                </a:solidFill>
                <a:latin typeface="Consolas" panose="020B0609020204030204" pitchFamily="49" charset="0"/>
              </a:rPr>
              <a:t>numbers</a:t>
            </a:r>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current</a:t>
            </a:r>
            <a:r>
              <a:rPr lang="ru-RU" sz="1100" dirty="0">
                <a:solidFill>
                  <a:srgbClr val="000000"/>
                </a:solidFill>
                <a:latin typeface="Consolas" panose="020B0609020204030204" pitchFamily="49" charset="0"/>
              </a:rPr>
              <a:t>, i); </a:t>
            </a:r>
            <a:r>
              <a:rPr lang="ru-RU" sz="1100" dirty="0">
                <a:solidFill>
                  <a:srgbClr val="008000"/>
                </a:solidFill>
                <a:latin typeface="Consolas" panose="020B0609020204030204" pitchFamily="49" charset="0"/>
              </a:rPr>
              <a:t>// меняем его с левым</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swap</a:t>
            </a:r>
            <a:r>
              <a:rPr lang="ru-RU" sz="1100" dirty="0">
                <a:solidFill>
                  <a:srgbClr val="000000"/>
                </a:solidFill>
                <a:latin typeface="Consolas" panose="020B0609020204030204" pitchFamily="49" charset="0"/>
              </a:rPr>
              <a:t>(</a:t>
            </a:r>
            <a:r>
              <a:rPr lang="ru-RU" sz="1100" dirty="0" err="1">
                <a:solidFill>
                  <a:srgbClr val="808080"/>
                </a:solidFill>
                <a:latin typeface="Consolas" panose="020B0609020204030204" pitchFamily="49" charset="0"/>
              </a:rPr>
              <a:t>numbers</a:t>
            </a:r>
            <a:r>
              <a:rPr lang="ru-RU" sz="1100" dirty="0">
                <a:solidFill>
                  <a:srgbClr val="000000"/>
                </a:solidFill>
                <a:latin typeface="Consolas" panose="020B0609020204030204" pitchFamily="49" charset="0"/>
              </a:rPr>
              <a:t>, </a:t>
            </a:r>
            <a:r>
              <a:rPr lang="ru-RU" sz="1100" dirty="0" err="1">
                <a:solidFill>
                  <a:srgbClr val="808080"/>
                </a:solidFill>
                <a:latin typeface="Consolas" panose="020B0609020204030204" pitchFamily="49" charset="0"/>
              </a:rPr>
              <a:t>start</a:t>
            </a:r>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current</a:t>
            </a:r>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Меняем выбранный (</a:t>
            </a:r>
            <a:r>
              <a:rPr lang="ru-RU" sz="1100" dirty="0" err="1">
                <a:solidFill>
                  <a:srgbClr val="008000"/>
                </a:solidFill>
                <a:latin typeface="Consolas" panose="020B0609020204030204" pitchFamily="49" charset="0"/>
              </a:rPr>
              <a:t>start</a:t>
            </a:r>
            <a:r>
              <a:rPr lang="ru-RU" sz="1100" dirty="0">
                <a:solidFill>
                  <a:srgbClr val="008000"/>
                </a:solidFill>
                <a:latin typeface="Consolas" panose="020B0609020204030204" pitchFamily="49" charset="0"/>
              </a:rPr>
              <a:t>) и последний обмененный элементы</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&gt;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sort(</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 current - 1); </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Сортируем</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элементы</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слева</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&gt;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+ 1)</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+ 1,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a:t>
            </a:r>
            <a:r>
              <a:rPr lang="de-CH" sz="1100" dirty="0">
                <a:solidFill>
                  <a:srgbClr val="008000"/>
                </a:solidFill>
                <a:latin typeface="Consolas" panose="020B0609020204030204" pitchFamily="49" charset="0"/>
              </a:rPr>
              <a:t>// </a:t>
            </a:r>
            <a:r>
              <a:rPr lang="ru-RU" sz="1100" dirty="0">
                <a:solidFill>
                  <a:srgbClr val="008000"/>
                </a:solidFill>
                <a:latin typeface="Consolas" panose="020B0609020204030204" pitchFamily="49" charset="0"/>
              </a:rPr>
              <a:t>Сортируем элементы справа</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swap(</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first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second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auto</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temp</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first</a:t>
            </a:r>
            <a:r>
              <a:rPr lang="de-CH"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first</a:t>
            </a:r>
            <a:r>
              <a:rPr lang="de-CH" sz="1100" dirty="0">
                <a:solidFill>
                  <a:srgbClr val="000000"/>
                </a:solidFill>
                <a:latin typeface="Consolas" panose="020B0609020204030204" pitchFamily="49" charset="0"/>
              </a:rPr>
              <a:t>] =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second</a:t>
            </a:r>
            <a:r>
              <a:rPr lang="de-CH"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second</a:t>
            </a:r>
            <a:r>
              <a:rPr lang="de-CH" sz="1100" dirty="0">
                <a:solidFill>
                  <a:srgbClr val="000000"/>
                </a:solidFill>
                <a:latin typeface="Consolas" panose="020B0609020204030204" pitchFamily="49" charset="0"/>
              </a:rPr>
              <a:t>] = </a:t>
            </a:r>
            <a:r>
              <a:rPr lang="de-CH" sz="1100" dirty="0" err="1">
                <a:solidFill>
                  <a:srgbClr val="000000"/>
                </a:solidFill>
                <a:latin typeface="Consolas" panose="020B0609020204030204" pitchFamily="49" charset="0"/>
              </a:rPr>
              <a:t>temp</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endParaRPr lang="ru-RU" sz="1100" dirty="0"/>
          </a:p>
        </p:txBody>
      </p:sp>
    </p:spTree>
    <p:extLst>
      <p:ext uri="{BB962C8B-B14F-4D97-AF65-F5344CB8AC3E}">
        <p14:creationId xmlns:p14="http://schemas.microsoft.com/office/powerpoint/2010/main" val="374877325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14B52E-11BC-7970-C4D2-874622445585}"/>
              </a:ext>
            </a:extLst>
          </p:cNvPr>
          <p:cNvSpPr>
            <a:spLocks noGrp="1"/>
          </p:cNvSpPr>
          <p:nvPr>
            <p:ph type="title"/>
          </p:nvPr>
        </p:nvSpPr>
        <p:spPr/>
        <p:txBody>
          <a:bodyPr/>
          <a:lstStyle/>
          <a:p>
            <a:r>
              <a:rPr lang="ru-RU" sz="2400" b="1" dirty="0"/>
              <a:t>Указатели на функции как параметры</a:t>
            </a:r>
            <a:endParaRPr lang="ru-RU" dirty="0"/>
          </a:p>
        </p:txBody>
      </p:sp>
      <p:sp>
        <p:nvSpPr>
          <p:cNvPr id="3" name="Объект 2">
            <a:extLst>
              <a:ext uri="{FF2B5EF4-FFF2-40B4-BE49-F238E27FC236}">
                <a16:creationId xmlns:a16="http://schemas.microsoft.com/office/drawing/2014/main" id="{6DF5117D-749B-F153-17BF-F9037CD475B1}"/>
              </a:ext>
            </a:extLst>
          </p:cNvPr>
          <p:cNvSpPr>
            <a:spLocks noGrp="1"/>
          </p:cNvSpPr>
          <p:nvPr>
            <p:ph idx="1"/>
          </p:nvPr>
        </p:nvSpPr>
        <p:spPr/>
        <p:txBody>
          <a:bodyPr/>
          <a:lstStyle/>
          <a:p>
            <a:endParaRPr lang="ru-RU" dirty="0"/>
          </a:p>
          <a:p>
            <a:r>
              <a:rPr lang="ru-RU" dirty="0"/>
              <a:t>Указатель на функцию фактически представляет некоторый тип, и функция также может иметь параметр, который представляет тип указателя на функцию. </a:t>
            </a:r>
          </a:p>
          <a:p>
            <a:r>
              <a:rPr lang="ru-RU" dirty="0"/>
              <a:t>Таким образом, мы можем через параметр на функцию передавать в одну функцию другую. То есть функция может быть аргументом другой функции.</a:t>
            </a:r>
          </a:p>
          <a:p>
            <a:endParaRPr lang="ru-RU" dirty="0"/>
          </a:p>
          <a:p>
            <a:r>
              <a:rPr lang="ru-RU" dirty="0"/>
              <a:t>тип (*</a:t>
            </a:r>
            <a:r>
              <a:rPr lang="ru-RU" dirty="0" err="1"/>
              <a:t>имя_указателя</a:t>
            </a:r>
            <a:r>
              <a:rPr lang="ru-RU" dirty="0"/>
              <a:t>) (</a:t>
            </a:r>
            <a:r>
              <a:rPr lang="ru-RU" dirty="0" err="1"/>
              <a:t>типы_параметров</a:t>
            </a:r>
            <a:r>
              <a:rPr lang="ru-RU" dirty="0"/>
              <a:t>);</a:t>
            </a:r>
          </a:p>
          <a:p>
            <a:endParaRPr lang="ru-RU" dirty="0"/>
          </a:p>
          <a:p>
            <a:pPr marL="742950" lvl="1" indent="-285750">
              <a:buFont typeface="Arial" panose="020B0604020202020204" pitchFamily="34" charset="0"/>
              <a:buChar char="•"/>
            </a:pPr>
            <a:r>
              <a:rPr lang="ru-RU" dirty="0"/>
              <a:t>тип представляет тип возвращаемого функцией значения.</a:t>
            </a:r>
          </a:p>
          <a:p>
            <a:pPr marL="742950" lvl="1" indent="-285750">
              <a:buFont typeface="Arial" panose="020B0604020202020204" pitchFamily="34" charset="0"/>
              <a:buChar char="•"/>
            </a:pPr>
            <a:r>
              <a:rPr lang="ru-RU" dirty="0" err="1"/>
              <a:t>имя_указателя</a:t>
            </a:r>
            <a:r>
              <a:rPr lang="ru-RU" dirty="0"/>
              <a:t> представляет произвольно выбранный идентификатор в соответствии с правилами о наименовании переменных.</a:t>
            </a:r>
          </a:p>
          <a:p>
            <a:pPr marL="742950" lvl="1" indent="-285750">
              <a:buFont typeface="Arial" panose="020B0604020202020204" pitchFamily="34" charset="0"/>
              <a:buChar char="•"/>
            </a:pPr>
            <a:r>
              <a:rPr lang="ru-RU" dirty="0"/>
              <a:t>параметры определяют типы параметров через запятую (при их наличии).</a:t>
            </a:r>
          </a:p>
          <a:p>
            <a:endParaRPr lang="ru-RU" dirty="0"/>
          </a:p>
        </p:txBody>
      </p:sp>
    </p:spTree>
    <p:extLst>
      <p:ext uri="{BB962C8B-B14F-4D97-AF65-F5344CB8AC3E}">
        <p14:creationId xmlns:p14="http://schemas.microsoft.com/office/powerpoint/2010/main" val="203985145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85247E-9EB5-E25E-10B2-85CE29DECC99}"/>
              </a:ext>
            </a:extLst>
          </p:cNvPr>
          <p:cNvSpPr>
            <a:spLocks noGrp="1"/>
          </p:cNvSpPr>
          <p:nvPr>
            <p:ph type="title"/>
          </p:nvPr>
        </p:nvSpPr>
        <p:spPr/>
        <p:txBody>
          <a:bodyPr/>
          <a:lstStyle/>
          <a:p>
            <a:r>
              <a:rPr lang="ru-RU" sz="2400" b="1" dirty="0"/>
              <a:t>Указатели на функции как параметры</a:t>
            </a:r>
            <a:endParaRPr lang="ru-RU" sz="2400" dirty="0"/>
          </a:p>
        </p:txBody>
      </p:sp>
      <p:sp>
        <p:nvSpPr>
          <p:cNvPr id="3" name="Объект 2">
            <a:extLst>
              <a:ext uri="{FF2B5EF4-FFF2-40B4-BE49-F238E27FC236}">
                <a16:creationId xmlns:a16="http://schemas.microsoft.com/office/drawing/2014/main" id="{CAED3329-AA9A-94A3-835F-8EF8A250C8F1}"/>
              </a:ext>
            </a:extLst>
          </p:cNvPr>
          <p:cNvSpPr>
            <a:spLocks noGrp="1"/>
          </p:cNvSpPr>
          <p:nvPr>
            <p:ph idx="1"/>
          </p:nvPr>
        </p:nvSpPr>
        <p:spPr/>
        <p:txBody>
          <a:bodyPr/>
          <a:lstStyle/>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goodbye();</a:t>
            </a:r>
          </a:p>
          <a:p>
            <a:pPr lvl="1"/>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void</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message</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определение указателя на функцию</a:t>
            </a:r>
            <a:endParaRPr lang="ru-RU" sz="1400" dirty="0">
              <a:solidFill>
                <a:srgbClr val="000000"/>
              </a:solidFill>
              <a:latin typeface="Consolas" panose="020B0609020204030204" pitchFamily="49" charset="0"/>
            </a:endParaRPr>
          </a:p>
          <a:p>
            <a:pPr lvl="1"/>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 =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 = goodbye;</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 World"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goodbye()</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"Good Bye, World"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1947458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3894A-AF62-564C-5802-EA48015DECE8}"/>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9FEF300-BB82-2EC4-97F5-D6967EA98B6A}"/>
              </a:ext>
            </a:extLst>
          </p:cNvPr>
          <p:cNvSpPr>
            <a:spLocks noGrp="1"/>
          </p:cNvSpPr>
          <p:nvPr>
            <p:ph idx="1"/>
          </p:nvPr>
        </p:nvSpPr>
        <p:spPr/>
        <p:txBody>
          <a:bodyPr/>
          <a:lstStyle/>
          <a:p>
            <a:pPr marL="0" indent="0">
              <a:buNone/>
            </a:pPr>
            <a:r>
              <a:rPr lang="ru-RU" b="1" dirty="0"/>
              <a:t>Нотация присваивания</a:t>
            </a:r>
          </a:p>
          <a:p>
            <a:pPr marL="0" indent="0">
              <a:buNone/>
            </a:pPr>
            <a:endParaRPr lang="ru-RU" b="1" dirty="0"/>
          </a:p>
          <a:p>
            <a:pPr marL="0" indent="0">
              <a:buNone/>
            </a:pPr>
            <a:r>
              <a:rPr lang="ru-RU" sz="2000" dirty="0"/>
              <a:t>Суть </a:t>
            </a:r>
            <a:r>
              <a:rPr lang="ru-RU" sz="2000" dirty="0" err="1"/>
              <a:t>нотациия</a:t>
            </a:r>
            <a:r>
              <a:rPr lang="ru-RU" sz="2000" dirty="0"/>
              <a:t> присваивания - с помощью оператора присваивания (знак "равно" или =) переменной передаем некоторое значение:</a:t>
            </a:r>
          </a:p>
          <a:p>
            <a:pPr marL="0" indent="0">
              <a:buNone/>
            </a:pPr>
            <a:endParaRPr lang="ru-RU" sz="2000" dirty="0"/>
          </a:p>
          <a:p>
            <a:pPr marL="1436688" indent="0">
              <a:buNone/>
            </a:pPr>
            <a:r>
              <a:rPr lang="de-CH" sz="2000" b="1" dirty="0"/>
              <a:t>int</a:t>
            </a:r>
            <a:r>
              <a:rPr lang="de-CH" sz="2000" dirty="0"/>
              <a:t> </a:t>
            </a:r>
            <a:r>
              <a:rPr lang="de-CH" sz="2000" dirty="0" err="1"/>
              <a:t>age</a:t>
            </a:r>
            <a:r>
              <a:rPr lang="de-CH" sz="2000" dirty="0"/>
              <a:t>;</a:t>
            </a:r>
          </a:p>
          <a:p>
            <a:pPr marL="1436688" indent="0">
              <a:buNone/>
            </a:pPr>
            <a:r>
              <a:rPr lang="de-CH" sz="2000" dirty="0" err="1"/>
              <a:t>age</a:t>
            </a:r>
            <a:r>
              <a:rPr lang="de-CH" sz="2000" dirty="0"/>
              <a:t> = 20;</a:t>
            </a:r>
          </a:p>
          <a:p>
            <a:pPr marL="0" indent="0" algn="ctr">
              <a:buNone/>
            </a:pPr>
            <a:endParaRPr lang="ru-RU" sz="2000" dirty="0"/>
          </a:p>
          <a:p>
            <a:pPr marL="0" indent="0">
              <a:buNone/>
            </a:pPr>
            <a:br>
              <a:rPr lang="ru-RU" dirty="0"/>
            </a:br>
            <a:endParaRPr lang="ru-RU" b="1" dirty="0"/>
          </a:p>
          <a:p>
            <a:endParaRPr lang="ru-RU" dirty="0"/>
          </a:p>
        </p:txBody>
      </p:sp>
    </p:spTree>
    <p:extLst>
      <p:ext uri="{BB962C8B-B14F-4D97-AF65-F5344CB8AC3E}">
        <p14:creationId xmlns:p14="http://schemas.microsoft.com/office/powerpoint/2010/main" val="1202983202"/>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4DE71E-15C8-95CB-5369-7EADB587D04F}"/>
              </a:ext>
            </a:extLst>
          </p:cNvPr>
          <p:cNvSpPr>
            <a:spLocks noGrp="1"/>
          </p:cNvSpPr>
          <p:nvPr>
            <p:ph type="title"/>
          </p:nvPr>
        </p:nvSpPr>
        <p:spPr/>
        <p:txBody>
          <a:bodyPr/>
          <a:lstStyle/>
          <a:p>
            <a:r>
              <a:rPr lang="ru-RU" sz="2400" b="1" dirty="0"/>
              <a:t>Определение и инициализация указателя</a:t>
            </a:r>
            <a:endParaRPr lang="ru-RU" dirty="0"/>
          </a:p>
        </p:txBody>
      </p:sp>
      <p:sp>
        <p:nvSpPr>
          <p:cNvPr id="3" name="Объект 2">
            <a:extLst>
              <a:ext uri="{FF2B5EF4-FFF2-40B4-BE49-F238E27FC236}">
                <a16:creationId xmlns:a16="http://schemas.microsoft.com/office/drawing/2014/main" id="{DDFA2BEB-A0DE-071B-B4E5-F16683E0F52A}"/>
              </a:ext>
            </a:extLst>
          </p:cNvPr>
          <p:cNvSpPr>
            <a:spLocks noGrp="1"/>
          </p:cNvSpPr>
          <p:nvPr>
            <p:ph idx="1"/>
          </p:nvPr>
        </p:nvSpPr>
        <p:spPr/>
        <p:txBody>
          <a:bodyPr/>
          <a:lstStyle/>
          <a:p>
            <a:endParaRPr lang="ru-RU" dirty="0"/>
          </a:p>
          <a:p>
            <a:r>
              <a:rPr lang="de-CH" b="1" dirty="0" err="1"/>
              <a:t>void</a:t>
            </a:r>
            <a:r>
              <a:rPr lang="de-CH" dirty="0"/>
              <a:t> (*</a:t>
            </a:r>
            <a:r>
              <a:rPr lang="de-CH" dirty="0" err="1"/>
              <a:t>message</a:t>
            </a:r>
            <a:r>
              <a:rPr lang="de-CH" dirty="0"/>
              <a:t>)() {</a:t>
            </a:r>
            <a:r>
              <a:rPr lang="de-CH" dirty="0" err="1"/>
              <a:t>hello</a:t>
            </a:r>
            <a:r>
              <a:rPr lang="de-CH" dirty="0"/>
              <a:t>}; // </a:t>
            </a:r>
            <a:r>
              <a:rPr lang="ru-RU" dirty="0"/>
              <a:t>указывает на функцию </a:t>
            </a:r>
            <a:r>
              <a:rPr lang="de-CH" dirty="0" err="1"/>
              <a:t>hello</a:t>
            </a:r>
            <a:endParaRPr lang="de-CH" dirty="0"/>
          </a:p>
          <a:p>
            <a:r>
              <a:rPr lang="de-CH" dirty="0"/>
              <a:t>// </a:t>
            </a:r>
            <a:r>
              <a:rPr lang="ru-RU" dirty="0"/>
              <a:t>или так</a:t>
            </a:r>
          </a:p>
          <a:p>
            <a:r>
              <a:rPr lang="de-CH" b="1" dirty="0" err="1"/>
              <a:t>void</a:t>
            </a:r>
            <a:r>
              <a:rPr lang="de-CH" dirty="0"/>
              <a:t> (*message2)() =</a:t>
            </a:r>
            <a:r>
              <a:rPr lang="de-CH" dirty="0" err="1"/>
              <a:t>hello</a:t>
            </a:r>
            <a:r>
              <a:rPr lang="de-CH" dirty="0"/>
              <a:t>; // </a:t>
            </a:r>
            <a:r>
              <a:rPr lang="ru-RU" dirty="0"/>
              <a:t>указывает на функцию </a:t>
            </a:r>
            <a:r>
              <a:rPr lang="de-CH" dirty="0" err="1"/>
              <a:t>hello</a:t>
            </a:r>
            <a:endParaRPr lang="ru-RU" dirty="0"/>
          </a:p>
          <a:p>
            <a:endParaRPr lang="ru-RU" dirty="0"/>
          </a:p>
          <a:p>
            <a:r>
              <a:rPr lang="ru-RU" dirty="0"/>
              <a:t>Можно инициализировать значением </a:t>
            </a:r>
            <a:r>
              <a:rPr lang="de-CH" b="1" dirty="0" err="1"/>
              <a:t>nullptr</a:t>
            </a:r>
            <a:r>
              <a:rPr lang="de-CH" dirty="0"/>
              <a:t>:</a:t>
            </a:r>
            <a:endParaRPr lang="ru-RU" dirty="0"/>
          </a:p>
          <a:p>
            <a:endParaRPr lang="ru-RU" dirty="0"/>
          </a:p>
          <a:p>
            <a:r>
              <a:rPr lang="de-CH" b="1" dirty="0" err="1"/>
              <a:t>void</a:t>
            </a:r>
            <a:r>
              <a:rPr lang="de-CH" dirty="0"/>
              <a:t> (*</a:t>
            </a:r>
            <a:r>
              <a:rPr lang="de-CH" dirty="0" err="1"/>
              <a:t>message</a:t>
            </a:r>
            <a:r>
              <a:rPr lang="de-CH" dirty="0"/>
              <a:t>)() { </a:t>
            </a:r>
            <a:r>
              <a:rPr lang="de-CH" dirty="0" err="1"/>
              <a:t>nullptr</a:t>
            </a:r>
            <a:r>
              <a:rPr lang="de-CH" dirty="0"/>
              <a:t>};</a:t>
            </a:r>
            <a:endParaRPr lang="ru-RU" dirty="0"/>
          </a:p>
          <a:p>
            <a:endParaRPr lang="ru-RU" dirty="0"/>
          </a:p>
          <a:p>
            <a:endParaRPr lang="de-CH" dirty="0"/>
          </a:p>
          <a:p>
            <a:endParaRPr lang="ru-RU" dirty="0"/>
          </a:p>
        </p:txBody>
      </p:sp>
      <p:graphicFrame>
        <p:nvGraphicFramePr>
          <p:cNvPr id="4" name="Таблица 3">
            <a:extLst>
              <a:ext uri="{FF2B5EF4-FFF2-40B4-BE49-F238E27FC236}">
                <a16:creationId xmlns:a16="http://schemas.microsoft.com/office/drawing/2014/main" id="{9DD4E17B-C28E-F18C-D923-5F3014A93B69}"/>
              </a:ext>
            </a:extLst>
          </p:cNvPr>
          <p:cNvGraphicFramePr>
            <a:graphicFrameLocks noGrp="1"/>
          </p:cNvGraphicFramePr>
          <p:nvPr>
            <p:extLst>
              <p:ext uri="{D42A27DB-BD31-4B8C-83A1-F6EECF244321}">
                <p14:modId xmlns:p14="http://schemas.microsoft.com/office/powerpoint/2010/main" val="3489080938"/>
              </p:ext>
            </p:extLst>
          </p:nvPr>
        </p:nvGraphicFramePr>
        <p:xfrm>
          <a:off x="914614" y="3678238"/>
          <a:ext cx="7314772" cy="212725"/>
        </p:xfrm>
        <a:graphic>
          <a:graphicData uri="http://schemas.openxmlformats.org/drawingml/2006/table">
            <a:tbl>
              <a:tblPr/>
              <a:tblGrid>
                <a:gridCol w="7314772">
                  <a:extLst>
                    <a:ext uri="{9D8B030D-6E8A-4147-A177-3AD203B41FA5}">
                      <a16:colId xmlns:a16="http://schemas.microsoft.com/office/drawing/2014/main" val="2817618696"/>
                    </a:ext>
                  </a:extLst>
                </a:gridCol>
              </a:tblGrid>
              <a:tr h="0">
                <a:tc>
                  <a:txBody>
                    <a:bodyPr/>
                    <a:lstStyle/>
                    <a:p>
                      <a:pPr algn="l" fontAlgn="base">
                        <a:lnSpc>
                          <a:spcPts val="1575"/>
                        </a:lnSpc>
                        <a:buNone/>
                      </a:pPr>
                      <a:endParaRPr lang="de-CH" b="0" i="0" dirty="0">
                        <a:effectLst/>
                        <a:latin typeface="SFMono-Regular"/>
                      </a:endParaRPr>
                    </a:p>
                  </a:txBody>
                  <a:tcPr marL="0" marR="0" marT="0" marB="0" anchor="ctr">
                    <a:lnL>
                      <a:noFill/>
                    </a:lnL>
                    <a:lnR>
                      <a:noFill/>
                    </a:lnR>
                    <a:lnT>
                      <a:noFill/>
                    </a:lnT>
                    <a:lnB>
                      <a:noFill/>
                    </a:lnB>
                    <a:noFill/>
                  </a:tcPr>
                </a:tc>
                <a:extLst>
                  <a:ext uri="{0D108BD9-81ED-4DB2-BD59-A6C34878D82A}">
                    <a16:rowId xmlns:a16="http://schemas.microsoft.com/office/drawing/2014/main" val="2522936303"/>
                  </a:ext>
                </a:extLst>
              </a:tr>
            </a:tbl>
          </a:graphicData>
        </a:graphic>
      </p:graphicFrame>
    </p:spTree>
    <p:extLst>
      <p:ext uri="{BB962C8B-B14F-4D97-AF65-F5344CB8AC3E}">
        <p14:creationId xmlns:p14="http://schemas.microsoft.com/office/powerpoint/2010/main" val="210303625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324B4C-A443-689D-E557-2323A3AFD304}"/>
              </a:ext>
            </a:extLst>
          </p:cNvPr>
          <p:cNvSpPr>
            <a:spLocks noGrp="1"/>
          </p:cNvSpPr>
          <p:nvPr>
            <p:ph type="title"/>
          </p:nvPr>
        </p:nvSpPr>
        <p:spPr/>
        <p:txBody>
          <a:bodyPr/>
          <a:lstStyle/>
          <a:p>
            <a:r>
              <a:rPr lang="ru-RU" sz="2400" b="1" dirty="0"/>
              <a:t>Определение и инициализация указателя</a:t>
            </a:r>
            <a:endParaRPr lang="ru-RU" sz="2400" dirty="0"/>
          </a:p>
        </p:txBody>
      </p:sp>
      <p:sp>
        <p:nvSpPr>
          <p:cNvPr id="3" name="Объект 2">
            <a:extLst>
              <a:ext uri="{FF2B5EF4-FFF2-40B4-BE49-F238E27FC236}">
                <a16:creationId xmlns:a16="http://schemas.microsoft.com/office/drawing/2014/main" id="{BEEDFECA-E299-D712-D6BB-5C587AB15C13}"/>
              </a:ext>
            </a:extLst>
          </p:cNvPr>
          <p:cNvSpPr>
            <a:spLocks noGrp="1"/>
          </p:cNvSpPr>
          <p:nvPr>
            <p:ph idx="1"/>
          </p:nvPr>
        </p:nvSpPr>
        <p:spPr/>
        <p:txBody>
          <a:bodyPr/>
          <a:lstStyle/>
          <a:p>
            <a:r>
              <a:rPr lang="ru-RU" dirty="0"/>
              <a:t>Если указатель при определении инициализируется какой-либо функцией, то можно опустить все определение типа и просто использовать слово </a:t>
            </a:r>
            <a:r>
              <a:rPr lang="ru-RU" dirty="0" err="1"/>
              <a:t>auto</a:t>
            </a:r>
            <a:r>
              <a:rPr lang="ru-RU" dirty="0"/>
              <a:t>:</a:t>
            </a:r>
          </a:p>
          <a:p>
            <a:endParaRPr lang="ru-RU" dirty="0"/>
          </a:p>
          <a:p>
            <a:r>
              <a:rPr lang="de-CH" dirty="0" err="1"/>
              <a:t>auto</a:t>
            </a:r>
            <a:r>
              <a:rPr lang="de-CH" dirty="0"/>
              <a:t> </a:t>
            </a:r>
            <a:r>
              <a:rPr lang="de-CH" dirty="0" err="1"/>
              <a:t>message</a:t>
            </a:r>
            <a:r>
              <a:rPr lang="de-CH" dirty="0"/>
              <a:t> { </a:t>
            </a:r>
            <a:r>
              <a:rPr lang="de-CH" dirty="0" err="1"/>
              <a:t>hello</a:t>
            </a:r>
            <a:r>
              <a:rPr lang="de-CH" dirty="0"/>
              <a:t>}; // </a:t>
            </a:r>
            <a:r>
              <a:rPr lang="ru-RU" dirty="0"/>
              <a:t>указывает на функцию </a:t>
            </a:r>
            <a:r>
              <a:rPr lang="de-CH" dirty="0" err="1"/>
              <a:t>hello</a:t>
            </a:r>
            <a:endParaRPr lang="de-CH" dirty="0"/>
          </a:p>
          <a:p>
            <a:r>
              <a:rPr lang="de-CH" dirty="0" err="1"/>
              <a:t>auto</a:t>
            </a:r>
            <a:r>
              <a:rPr lang="de-CH" dirty="0"/>
              <a:t> message2 = </a:t>
            </a:r>
            <a:r>
              <a:rPr lang="de-CH" dirty="0" err="1"/>
              <a:t>hello</a:t>
            </a:r>
            <a:r>
              <a:rPr lang="de-CH" dirty="0"/>
              <a:t>; // </a:t>
            </a:r>
            <a:r>
              <a:rPr lang="ru-RU" dirty="0"/>
              <a:t>указывает на функцию </a:t>
            </a:r>
            <a:r>
              <a:rPr lang="de-CH" dirty="0" err="1"/>
              <a:t>hello</a:t>
            </a:r>
            <a:endParaRPr lang="de-CH" dirty="0"/>
          </a:p>
          <a:p>
            <a:endParaRPr lang="ru-RU" dirty="0"/>
          </a:p>
          <a:p>
            <a:r>
              <a:rPr lang="ru-RU" dirty="0"/>
              <a:t>Можно подчеркнуть, что переменная является именно указателем, указав после </a:t>
            </a:r>
            <a:r>
              <a:rPr lang="ru-RU" dirty="0" err="1"/>
              <a:t>auto</a:t>
            </a:r>
            <a:r>
              <a:rPr lang="ru-RU" dirty="0"/>
              <a:t> символ звездочки:</a:t>
            </a:r>
          </a:p>
          <a:p>
            <a:endParaRPr lang="ru-RU" dirty="0"/>
          </a:p>
          <a:p>
            <a:r>
              <a:rPr lang="de-CH" dirty="0" err="1"/>
              <a:t>auto</a:t>
            </a:r>
            <a:r>
              <a:rPr lang="de-CH" dirty="0"/>
              <a:t>* </a:t>
            </a:r>
            <a:r>
              <a:rPr lang="de-CH" dirty="0" err="1"/>
              <a:t>message</a:t>
            </a:r>
            <a:r>
              <a:rPr lang="de-CH" dirty="0"/>
              <a:t> { </a:t>
            </a:r>
            <a:r>
              <a:rPr lang="de-CH" dirty="0" err="1"/>
              <a:t>hello</a:t>
            </a:r>
            <a:r>
              <a:rPr lang="de-CH" dirty="0"/>
              <a:t>};</a:t>
            </a:r>
            <a:endParaRPr lang="ru-RU" dirty="0"/>
          </a:p>
          <a:p>
            <a:endParaRPr lang="ru-RU" dirty="0"/>
          </a:p>
        </p:txBody>
      </p:sp>
    </p:spTree>
    <p:extLst>
      <p:ext uri="{BB962C8B-B14F-4D97-AF65-F5344CB8AC3E}">
        <p14:creationId xmlns:p14="http://schemas.microsoft.com/office/powerpoint/2010/main" val="152618644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9AEBE7-AA94-EF62-E425-716A39ACF3EC}"/>
              </a:ext>
            </a:extLst>
          </p:cNvPr>
          <p:cNvSpPr>
            <a:spLocks noGrp="1"/>
          </p:cNvSpPr>
          <p:nvPr>
            <p:ph type="title"/>
          </p:nvPr>
        </p:nvSpPr>
        <p:spPr/>
        <p:txBody>
          <a:bodyPr/>
          <a:lstStyle/>
          <a:p>
            <a:r>
              <a:rPr lang="ru-RU" sz="2400" b="1" dirty="0"/>
              <a:t>Определение и инициализация указателя</a:t>
            </a:r>
            <a:endParaRPr lang="ru-RU" sz="2400" dirty="0"/>
          </a:p>
        </p:txBody>
      </p:sp>
      <p:sp>
        <p:nvSpPr>
          <p:cNvPr id="3" name="Объект 2">
            <a:extLst>
              <a:ext uri="{FF2B5EF4-FFF2-40B4-BE49-F238E27FC236}">
                <a16:creationId xmlns:a16="http://schemas.microsoft.com/office/drawing/2014/main" id="{0CCE5BBC-6FF5-BBDC-16F2-162F1F2A26B7}"/>
              </a:ext>
            </a:extLst>
          </p:cNvPr>
          <p:cNvSpPr>
            <a:spLocks noGrp="1"/>
          </p:cNvSpPr>
          <p:nvPr>
            <p:ph idx="1"/>
          </p:nvPr>
        </p:nvSpPr>
        <p:spPr/>
        <p:txBody>
          <a:bodyPr/>
          <a:lstStyle/>
          <a:p>
            <a:r>
              <a:rPr lang="ru-RU" dirty="0"/>
              <a:t>Стоит отметить, что при присвоении функции мы можем применять операцию получения адреса:</a:t>
            </a:r>
          </a:p>
          <a:p>
            <a:endParaRPr lang="ru-RU" dirty="0"/>
          </a:p>
          <a:p>
            <a:r>
              <a:rPr lang="de-CH" dirty="0"/>
              <a:t>	</a:t>
            </a:r>
          </a:p>
          <a:p>
            <a:r>
              <a:rPr lang="de-CH" dirty="0" err="1"/>
              <a:t>auto</a:t>
            </a:r>
            <a:r>
              <a:rPr lang="de-CH" dirty="0"/>
              <a:t> </a:t>
            </a:r>
            <a:r>
              <a:rPr lang="de-CH" dirty="0" err="1"/>
              <a:t>message</a:t>
            </a:r>
            <a:r>
              <a:rPr lang="de-CH" dirty="0"/>
              <a:t> { &amp;</a:t>
            </a:r>
            <a:r>
              <a:rPr lang="de-CH" dirty="0" err="1"/>
              <a:t>hello</a:t>
            </a:r>
            <a:r>
              <a:rPr lang="de-CH" dirty="0"/>
              <a:t>};</a:t>
            </a:r>
            <a:endParaRPr lang="ru-RU" dirty="0"/>
          </a:p>
          <a:p>
            <a:endParaRPr lang="ru-RU" dirty="0"/>
          </a:p>
          <a:p>
            <a:endParaRPr lang="ru-RU" dirty="0"/>
          </a:p>
        </p:txBody>
      </p:sp>
    </p:spTree>
    <p:extLst>
      <p:ext uri="{BB962C8B-B14F-4D97-AF65-F5344CB8AC3E}">
        <p14:creationId xmlns:p14="http://schemas.microsoft.com/office/powerpoint/2010/main" val="296031481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7113-789E-0732-9471-FBC3934AD25B}"/>
              </a:ext>
            </a:extLst>
          </p:cNvPr>
          <p:cNvSpPr>
            <a:spLocks noGrp="1"/>
          </p:cNvSpPr>
          <p:nvPr>
            <p:ph type="title"/>
          </p:nvPr>
        </p:nvSpPr>
        <p:spPr/>
        <p:txBody>
          <a:bodyPr/>
          <a:lstStyle/>
          <a:p>
            <a:r>
              <a:rPr lang="ru-RU" sz="2400" b="1" dirty="0"/>
              <a:t>Указатель на функцию с параметрами</a:t>
            </a:r>
            <a:endParaRPr lang="ru-RU" dirty="0"/>
          </a:p>
        </p:txBody>
      </p:sp>
      <p:sp>
        <p:nvSpPr>
          <p:cNvPr id="3" name="Объект 2">
            <a:extLst>
              <a:ext uri="{FF2B5EF4-FFF2-40B4-BE49-F238E27FC236}">
                <a16:creationId xmlns:a16="http://schemas.microsoft.com/office/drawing/2014/main" id="{60A08DF2-8DB2-DFE6-C2FA-42A7DF9D8549}"/>
              </a:ext>
            </a:extLst>
          </p:cNvPr>
          <p:cNvSpPr>
            <a:spLocks noGrp="1"/>
          </p:cNvSpPr>
          <p:nvPr>
            <p:ph idx="1"/>
          </p:nvPr>
        </p:nvSpPr>
        <p:spPr>
          <a:xfrm>
            <a:off x="358485" y="1268760"/>
            <a:ext cx="8229600" cy="5248275"/>
          </a:xfrm>
        </p:spPr>
        <p:txBody>
          <a:bodyPr/>
          <a:lstStyle/>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5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указатель </a:t>
            </a:r>
            <a:r>
              <a:rPr lang="de-CH" sz="1200" dirty="0" err="1">
                <a:solidFill>
                  <a:srgbClr val="008000"/>
                </a:solidFill>
                <a:latin typeface="Consolas" panose="020B0609020204030204" pitchFamily="49" charset="0"/>
              </a:rPr>
              <a:t>operation</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указывает на функцию </a:t>
            </a:r>
            <a:r>
              <a:rPr lang="de-CH" sz="1200" dirty="0" err="1">
                <a:solidFill>
                  <a:srgbClr val="008000"/>
                </a:solidFill>
                <a:latin typeface="Consolas" panose="020B0609020204030204" pitchFamily="49" charset="0"/>
              </a:rPr>
              <a:t>sum</a:t>
            </a:r>
            <a:endParaRPr lang="de-CH"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result = operation(a, b);</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a:t>
            </a:r>
            <a:r>
              <a:rPr lang="ru-RU" sz="1200" dirty="0" err="1">
                <a:solidFill>
                  <a:srgbClr val="008000"/>
                </a:solidFill>
                <a:latin typeface="Consolas" panose="020B0609020204030204" pitchFamily="49" charset="0"/>
              </a:rPr>
              <a:t>result</a:t>
            </a:r>
            <a:r>
              <a:rPr lang="ru-RU" sz="1200" dirty="0">
                <a:solidFill>
                  <a:srgbClr val="008000"/>
                </a:solidFill>
                <a:latin typeface="Consolas" panose="020B0609020204030204" pitchFamily="49" charset="0"/>
              </a:rPr>
              <a:t> = (*</a:t>
            </a:r>
            <a:r>
              <a:rPr lang="ru-RU" sz="1200" dirty="0" err="1">
                <a:solidFill>
                  <a:srgbClr val="008000"/>
                </a:solidFill>
                <a:latin typeface="Consolas" panose="020B0609020204030204" pitchFamily="49" charset="0"/>
              </a:rPr>
              <a:t>operation</a:t>
            </a:r>
            <a:r>
              <a:rPr lang="ru-RU" sz="1200" dirty="0">
                <a:solidFill>
                  <a:srgbClr val="008000"/>
                </a:solidFill>
                <a:latin typeface="Consolas" panose="020B0609020204030204" pitchFamily="49" charset="0"/>
              </a:rPr>
              <a:t>)(a, b); // альтернативный вариант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"result =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result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result = 15</a:t>
            </a:r>
            <a:endParaRPr lang="en-US"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указатель </a:t>
            </a:r>
            <a:r>
              <a:rPr lang="de-CH" sz="1200" dirty="0" err="1">
                <a:solidFill>
                  <a:srgbClr val="008000"/>
                </a:solidFill>
                <a:latin typeface="Consolas" panose="020B0609020204030204" pitchFamily="49" charset="0"/>
              </a:rPr>
              <a:t>operation</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указывает на функцию </a:t>
            </a:r>
            <a:r>
              <a:rPr lang="de-CH" sz="1200" dirty="0" err="1">
                <a:solidFill>
                  <a:srgbClr val="008000"/>
                </a:solidFill>
                <a:latin typeface="Consolas" panose="020B0609020204030204" pitchFamily="49" charset="0"/>
              </a:rPr>
              <a:t>subtract</a:t>
            </a:r>
            <a:endParaRPr lang="de-CH"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result</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(a, b);</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"result =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result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result = 5</a:t>
            </a:r>
            <a:endParaRPr lang="en-US"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a:t>
            </a:r>
          </a:p>
          <a:p>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x</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y</a:t>
            </a:r>
            <a:r>
              <a:rPr lang="fr-FR"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0008125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E1FC70-97A6-EB3C-9A7E-FB8226030B09}"/>
              </a:ext>
            </a:extLst>
          </p:cNvPr>
          <p:cNvSpPr>
            <a:spLocks noGrp="1"/>
          </p:cNvSpPr>
          <p:nvPr>
            <p:ph type="title"/>
          </p:nvPr>
        </p:nvSpPr>
        <p:spPr/>
        <p:txBody>
          <a:bodyPr/>
          <a:lstStyle/>
          <a:p>
            <a:r>
              <a:rPr lang="ru-RU" sz="2800" b="1" dirty="0"/>
              <a:t>Массивы указателей на функции</a:t>
            </a:r>
            <a:endParaRPr lang="ru-RU" dirty="0"/>
          </a:p>
        </p:txBody>
      </p:sp>
      <p:sp>
        <p:nvSpPr>
          <p:cNvPr id="3" name="Объект 2">
            <a:extLst>
              <a:ext uri="{FF2B5EF4-FFF2-40B4-BE49-F238E27FC236}">
                <a16:creationId xmlns:a16="http://schemas.microsoft.com/office/drawing/2014/main" id="{455BE9CA-E829-3827-557E-0789FBCB0988}"/>
              </a:ext>
            </a:extLst>
          </p:cNvPr>
          <p:cNvSpPr>
            <a:spLocks noGrp="1"/>
          </p:cNvSpPr>
          <p:nvPr>
            <p:ph idx="1"/>
          </p:nvPr>
        </p:nvSpPr>
        <p:spPr/>
        <p:txBody>
          <a:bodyPr/>
          <a:lstStyle/>
          <a:p>
            <a:r>
              <a:rPr lang="ru-RU" dirty="0"/>
              <a:t>Кроме одиночных указателей на функции мы можем определять их массивы. Для этого используется следующий формальный синтаксис:</a:t>
            </a:r>
          </a:p>
          <a:p>
            <a:endParaRPr lang="ru-RU" dirty="0"/>
          </a:p>
          <a:p>
            <a:r>
              <a:rPr lang="ru-RU" dirty="0"/>
              <a:t>тип (*</a:t>
            </a:r>
            <a:r>
              <a:rPr lang="ru-RU" dirty="0" err="1"/>
              <a:t>имя_массива</a:t>
            </a:r>
            <a:r>
              <a:rPr lang="ru-RU" dirty="0"/>
              <a:t>[размер]) (параметры)</a:t>
            </a:r>
          </a:p>
          <a:p>
            <a:endParaRPr lang="ru-RU" dirty="0"/>
          </a:p>
          <a:p>
            <a:r>
              <a:rPr lang="de-CH" dirty="0"/>
              <a:t>double (*</a:t>
            </a:r>
            <a:r>
              <a:rPr lang="de-CH" dirty="0" err="1"/>
              <a:t>actions</a:t>
            </a:r>
            <a:r>
              <a:rPr lang="de-CH" dirty="0"/>
              <a:t>[]) (int, int)</a:t>
            </a:r>
            <a:endParaRPr lang="ru-RU" dirty="0"/>
          </a:p>
          <a:p>
            <a:endParaRPr lang="ru-RU" dirty="0"/>
          </a:p>
          <a:p>
            <a:endParaRPr lang="ru-RU" dirty="0"/>
          </a:p>
        </p:txBody>
      </p:sp>
    </p:spTree>
    <p:extLst>
      <p:ext uri="{BB962C8B-B14F-4D97-AF65-F5344CB8AC3E}">
        <p14:creationId xmlns:p14="http://schemas.microsoft.com/office/powerpoint/2010/main" val="7962443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AD17D-C5C1-4C00-125E-D26A9884F390}"/>
              </a:ext>
            </a:extLst>
          </p:cNvPr>
          <p:cNvSpPr>
            <a:spLocks noGrp="1"/>
          </p:cNvSpPr>
          <p:nvPr>
            <p:ph type="title"/>
          </p:nvPr>
        </p:nvSpPr>
        <p:spPr/>
        <p:txBody>
          <a:bodyPr/>
          <a:lstStyle/>
          <a:p>
            <a:r>
              <a:rPr lang="ru-RU" sz="2400" b="1" dirty="0"/>
              <a:t>Массивы указателей на функции</a:t>
            </a:r>
            <a:endParaRPr lang="ru-RU" sz="2400" dirty="0"/>
          </a:p>
        </p:txBody>
      </p:sp>
      <p:sp>
        <p:nvSpPr>
          <p:cNvPr id="3" name="Объект 2">
            <a:extLst>
              <a:ext uri="{FF2B5EF4-FFF2-40B4-BE49-F238E27FC236}">
                <a16:creationId xmlns:a16="http://schemas.microsoft.com/office/drawing/2014/main" id="{00DABCD8-64B1-26FA-6BE8-8356E4D63F9C}"/>
              </a:ext>
            </a:extLst>
          </p:cNvPr>
          <p:cNvSpPr>
            <a:spLocks noGrp="1"/>
          </p:cNvSpPr>
          <p:nvPr>
            <p:ph idx="1"/>
          </p:nvPr>
        </p:nvSpPr>
        <p:spPr/>
        <p:txBody>
          <a:bodyPr/>
          <a:lstStyle/>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add</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subtract</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multiply</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endParaRPr lang="ru-RU" sz="900" dirty="0">
              <a:solidFill>
                <a:srgbClr val="000000"/>
              </a:solidFill>
              <a:latin typeface="Consolas" panose="020B0609020204030204" pitchFamily="49" charset="0"/>
            </a:endParaRPr>
          </a:p>
          <a:p>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main</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 10 };</a:t>
            </a:r>
          </a:p>
          <a:p>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b{ 5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(*operations[3])(</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 add, subtract, multiply };</a:t>
            </a:r>
          </a:p>
          <a:p>
            <a:endParaRPr lang="ru-RU" sz="900" dirty="0">
              <a:solidFill>
                <a:srgbClr val="000000"/>
              </a:solidFill>
              <a:latin typeface="Consolas" panose="020B0609020204030204" pitchFamily="49" charset="0"/>
            </a:endParaRPr>
          </a:p>
          <a:p>
            <a:r>
              <a:rPr lang="ru-RU" sz="900" dirty="0">
                <a:solidFill>
                  <a:srgbClr val="000000"/>
                </a:solidFill>
                <a:latin typeface="Consolas" panose="020B0609020204030204" pitchFamily="49" charset="0"/>
              </a:rPr>
              <a:t>    </a:t>
            </a:r>
            <a:r>
              <a:rPr lang="ru-RU" sz="900" dirty="0">
                <a:solidFill>
                  <a:srgbClr val="008000"/>
                </a:solidFill>
                <a:latin typeface="Consolas" panose="020B0609020204030204" pitchFamily="49" charset="0"/>
              </a:rPr>
              <a:t>// получаем длину массива</a:t>
            </a:r>
            <a:endParaRPr lang="ru-RU"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length = std::size(operations);</a:t>
            </a:r>
          </a:p>
          <a:p>
            <a:endParaRPr lang="ru-RU" sz="900" dirty="0">
              <a:solidFill>
                <a:srgbClr val="000000"/>
              </a:solidFill>
              <a:latin typeface="Consolas" panose="020B0609020204030204" pitchFamily="49" charset="0"/>
            </a:endParaRPr>
          </a:p>
          <a:p>
            <a:r>
              <a:rPr lang="de-CH" sz="900" dirty="0">
                <a:solidFill>
                  <a:srgbClr val="000000"/>
                </a:solidFill>
                <a:latin typeface="Consolas" panose="020B0609020204030204" pitchFamily="49" charset="0"/>
              </a:rPr>
              <a:t>    </a:t>
            </a:r>
            <a:r>
              <a:rPr lang="de-CH" sz="900" dirty="0" err="1">
                <a:solidFill>
                  <a:srgbClr val="0000FF"/>
                </a:solidFill>
                <a:latin typeface="Consolas" panose="020B0609020204030204" pitchFamily="49" charset="0"/>
              </a:rPr>
              <a:t>for</a:t>
            </a:r>
            <a:r>
              <a:rPr lang="de-CH" sz="900" dirty="0">
                <a:solidFill>
                  <a:srgbClr val="000000"/>
                </a:solidFill>
                <a:latin typeface="Consolas" panose="020B0609020204030204" pitchFamily="49" charset="0"/>
              </a:rPr>
              <a:t> (</a:t>
            </a:r>
            <a:r>
              <a:rPr lang="de-CH" sz="900" dirty="0" err="1">
                <a:solidFill>
                  <a:srgbClr val="0000FF"/>
                </a:solidFill>
                <a:latin typeface="Consolas" panose="020B0609020204030204" pitchFamily="49" charset="0"/>
              </a:rPr>
              <a:t>unsigned</a:t>
            </a:r>
            <a:r>
              <a:rPr lang="de-CH" sz="900" dirty="0">
                <a:solidFill>
                  <a:srgbClr val="000000"/>
                </a:solidFill>
                <a:latin typeface="Consolas" panose="020B0609020204030204" pitchFamily="49" charset="0"/>
              </a:rPr>
              <a:t> i{}; i &lt; </a:t>
            </a:r>
            <a:r>
              <a:rPr lang="de-CH" sz="900" dirty="0" err="1">
                <a:solidFill>
                  <a:srgbClr val="000000"/>
                </a:solidFill>
                <a:latin typeface="Consolas" panose="020B0609020204030204" pitchFamily="49" charset="0"/>
              </a:rPr>
              <a:t>length</a:t>
            </a:r>
            <a:r>
              <a:rPr lang="de-CH" sz="900" dirty="0">
                <a:solidFill>
                  <a:srgbClr val="000000"/>
                </a:solidFill>
                <a:latin typeface="Consolas" panose="020B0609020204030204" pitchFamily="49" charset="0"/>
              </a:rPr>
              <a:t>; i++)</a:t>
            </a:r>
          </a:p>
          <a:p>
            <a:r>
              <a:rPr lang="ru-RU" sz="900" dirty="0">
                <a:solidFill>
                  <a:srgbClr val="000000"/>
                </a:solidFill>
                <a:latin typeface="Consolas" panose="020B0609020204030204" pitchFamily="49" charset="0"/>
              </a:rPr>
              <a:t>    {</a:t>
            </a:r>
          </a:p>
          <a:p>
            <a:r>
              <a:rPr lang="ru-RU" sz="900" dirty="0">
                <a:solidFill>
                  <a:srgbClr val="000000"/>
                </a:solidFill>
                <a:latin typeface="Consolas" panose="020B0609020204030204" pitchFamily="49" charset="0"/>
              </a:rPr>
              <a:t>        </a:t>
            </a:r>
            <a:r>
              <a:rPr lang="ru-RU" sz="900" dirty="0" err="1">
                <a:solidFill>
                  <a:srgbClr val="000000"/>
                </a:solidFill>
                <a:latin typeface="Consolas" panose="020B0609020204030204" pitchFamily="49" charset="0"/>
              </a:rPr>
              <a:t>operations</a:t>
            </a:r>
            <a:r>
              <a:rPr lang="ru-RU" sz="900" dirty="0">
                <a:solidFill>
                  <a:srgbClr val="000000"/>
                </a:solidFill>
                <a:latin typeface="Consolas" panose="020B0609020204030204" pitchFamily="49" charset="0"/>
              </a:rPr>
              <a:t>[i](a, b);    </a:t>
            </a:r>
            <a:r>
              <a:rPr lang="ru-RU" sz="900" dirty="0">
                <a:solidFill>
                  <a:srgbClr val="008000"/>
                </a:solidFill>
                <a:latin typeface="Consolas" panose="020B0609020204030204" pitchFamily="49" charset="0"/>
              </a:rPr>
              <a:t>// вызов функции по указателю</a:t>
            </a:r>
            <a:endParaRPr lang="ru-RU" sz="900" dirty="0">
              <a:solidFill>
                <a:srgbClr val="000000"/>
              </a:solidFill>
              <a:latin typeface="Consolas" panose="020B0609020204030204" pitchFamily="49" charset="0"/>
            </a:endParaRPr>
          </a:p>
          <a:p>
            <a:r>
              <a:rPr lang="ru-RU" sz="900" dirty="0">
                <a:solidFill>
                  <a:srgbClr val="000000"/>
                </a:solidFill>
                <a:latin typeface="Consolas" panose="020B0609020204030204" pitchFamily="49" charset="0"/>
              </a:rPr>
              <a:t>    }</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add</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subtract</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multiply</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endParaRPr lang="ru-RU" sz="900" dirty="0"/>
          </a:p>
        </p:txBody>
      </p:sp>
    </p:spTree>
    <p:extLst>
      <p:ext uri="{BB962C8B-B14F-4D97-AF65-F5344CB8AC3E}">
        <p14:creationId xmlns:p14="http://schemas.microsoft.com/office/powerpoint/2010/main" val="280629677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0AAE64-391D-FDB8-A286-2E21BFD1E215}"/>
              </a:ext>
            </a:extLst>
          </p:cNvPr>
          <p:cNvSpPr>
            <a:spLocks noGrp="1"/>
          </p:cNvSpPr>
          <p:nvPr>
            <p:ph type="title"/>
          </p:nvPr>
        </p:nvSpPr>
        <p:spPr/>
        <p:txBody>
          <a:bodyPr/>
          <a:lstStyle/>
          <a:p>
            <a:r>
              <a:rPr lang="ru-RU" sz="2400" b="1" dirty="0"/>
              <a:t>Указатели на функции как параметры</a:t>
            </a:r>
            <a:endParaRPr lang="ru-RU" sz="2400" dirty="0"/>
          </a:p>
        </p:txBody>
      </p:sp>
      <p:sp>
        <p:nvSpPr>
          <p:cNvPr id="3" name="Объект 2">
            <a:extLst>
              <a:ext uri="{FF2B5EF4-FFF2-40B4-BE49-F238E27FC236}">
                <a16:creationId xmlns:a16="http://schemas.microsoft.com/office/drawing/2014/main" id="{40221CC9-1046-2E42-F0DD-C06F54983E7C}"/>
              </a:ext>
            </a:extLst>
          </p:cNvPr>
          <p:cNvSpPr>
            <a:spLocks noGrp="1"/>
          </p:cNvSpPr>
          <p:nvPr>
            <p:ph idx="1"/>
          </p:nvPr>
        </p:nvSpPr>
        <p:spPr/>
        <p:txBody>
          <a:bodyPr numCol="2"/>
          <a:lstStyle/>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add</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subtract</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operation</a:t>
            </a:r>
            <a:r>
              <a:rPr lang="ru-RU" sz="1600" dirty="0">
                <a:solidFill>
                  <a:srgbClr val="000000"/>
                </a:solidFill>
                <a:latin typeface="Consolas" panose="020B0609020204030204" pitchFamily="49" charset="0"/>
              </a:rPr>
              <a:t>(</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8000"/>
                </a:solidFill>
                <a:latin typeface="Consolas" panose="020B0609020204030204" pitchFamily="49" charset="0"/>
              </a:rPr>
              <a:t>// первый параметр - указатель на функцию</a:t>
            </a:r>
            <a:endParaRPr lang="ru-RU" sz="1600" dirty="0">
              <a:solidFill>
                <a:srgbClr val="000000"/>
              </a:solidFill>
              <a:latin typeface="Consolas" panose="020B0609020204030204" pitchFamily="49" charset="0"/>
            </a:endParaRPr>
          </a:p>
          <a:p>
            <a:endParaRPr lang="ru-RU" sz="1600" dirty="0">
              <a:solidFill>
                <a:srgbClr val="000000"/>
              </a:solidFill>
              <a:latin typeface="Consolas" panose="020B0609020204030204" pitchFamily="49" charset="0"/>
            </a:endParaRP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main</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 10 };</a:t>
            </a:r>
          </a:p>
          <a:p>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b{ 6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result = operation(add, a, b);</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"result: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endParaRPr lang="ru-RU"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result = operation(subtract, a, b);</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"result: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endParaRPr lang="ru-RU" sz="1600" dirty="0">
              <a:solidFill>
                <a:srgbClr val="000000"/>
              </a:solidFill>
              <a:latin typeface="Consolas" panose="020B0609020204030204" pitchFamily="49" charset="0"/>
            </a:endParaRP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add</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subtract</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operation</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r>
              <a:rPr lang="de-CH" sz="1600" dirty="0" err="1">
                <a:solidFill>
                  <a:srgbClr val="808080"/>
                </a:solidFill>
                <a:latin typeface="Consolas" panose="020B0609020204030204" pitchFamily="49" charset="0"/>
              </a:rPr>
              <a:t>op</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a</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b</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err="1">
                <a:solidFill>
                  <a:srgbClr val="808080"/>
                </a:solidFill>
                <a:latin typeface="Consolas" panose="020B0609020204030204" pitchFamily="49" charset="0"/>
              </a:rPr>
              <a:t>op</a:t>
            </a:r>
            <a:r>
              <a:rPr lang="de-CH" sz="1600" dirty="0">
                <a:solidFill>
                  <a:srgbClr val="000000"/>
                </a:solidFill>
                <a:latin typeface="Consolas" panose="020B0609020204030204" pitchFamily="49" charset="0"/>
              </a:rPr>
              <a:t>(</a:t>
            </a:r>
            <a:r>
              <a:rPr lang="de-CH" sz="1600" dirty="0">
                <a:solidFill>
                  <a:srgbClr val="808080"/>
                </a:solidFill>
                <a:latin typeface="Consolas" panose="020B0609020204030204" pitchFamily="49" charset="0"/>
              </a:rPr>
              <a:t>a</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b</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215808150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BFB14-66BB-F638-19B6-95DB46ADBF85}"/>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C8327DD5-65EA-CBBA-714C-D4E64BA89FB4}"/>
              </a:ext>
            </a:extLst>
          </p:cNvPr>
          <p:cNvSpPr>
            <a:spLocks noGrp="1"/>
          </p:cNvSpPr>
          <p:nvPr>
            <p:ph idx="1"/>
          </p:nvPr>
        </p:nvSpPr>
        <p:spPr/>
        <p:txBody>
          <a:bodyPr/>
          <a:lstStyle/>
          <a:p>
            <a:r>
              <a:rPr lang="ru-RU" dirty="0"/>
              <a:t>При определении указателя на функцию применяется синтаксис, который может показаться </a:t>
            </a:r>
            <a:r>
              <a:rPr lang="ru-RU" dirty="0" err="1"/>
              <a:t>малочитабельным</a:t>
            </a:r>
            <a:r>
              <a:rPr lang="ru-RU" dirty="0"/>
              <a:t>, например:</a:t>
            </a:r>
            <a:endParaRPr lang="en-US" dirty="0"/>
          </a:p>
          <a:p>
            <a:endParaRPr lang="en-US"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a:t>
            </a:r>
          </a:p>
          <a:p>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operation</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 };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указатель </a:t>
            </a:r>
            <a:r>
              <a:rPr lang="de-CH" sz="2000" dirty="0" err="1">
                <a:solidFill>
                  <a:srgbClr val="008000"/>
                </a:solidFill>
                <a:highlight>
                  <a:srgbClr val="FFFFFF"/>
                </a:highlight>
                <a:latin typeface="Cascadia Mono" panose="020B0609020000020004" pitchFamily="49" charset="0"/>
              </a:rPr>
              <a:t>operation</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указывает на функцию </a:t>
            </a:r>
            <a:r>
              <a:rPr lang="de-CH" sz="2000" dirty="0" err="1">
                <a:solidFill>
                  <a:srgbClr val="008000"/>
                </a:solidFill>
                <a:highlight>
                  <a:srgbClr val="FFFFFF"/>
                </a:highlight>
                <a:latin typeface="Cascadia Mono" panose="020B0609020000020004" pitchFamily="49" charset="0"/>
              </a:rPr>
              <a:t>sum</a:t>
            </a:r>
            <a:endParaRPr lang="de-CH"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operation(3, 5)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x</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y</a:t>
            </a:r>
            <a:r>
              <a:rPr lang="de-CH" sz="2000" dirty="0">
                <a:solidFill>
                  <a:srgbClr val="000000"/>
                </a:solidFill>
                <a:highlight>
                  <a:srgbClr val="FFFFFF"/>
                </a:highlight>
                <a:latin typeface="Cascadia Mono" panose="020B0609020000020004" pitchFamily="49" charset="0"/>
              </a:rPr>
              <a:t>) { </a:t>
            </a:r>
            <a:r>
              <a:rPr lang="de-CH" sz="2000" dirty="0" err="1">
                <a:solidFill>
                  <a:srgbClr val="0000FF"/>
                </a:solidFill>
                <a:highlight>
                  <a:srgbClr val="FFFFFF"/>
                </a:highlight>
                <a:latin typeface="Cascadia Mono" panose="020B0609020000020004" pitchFamily="49" charset="0"/>
              </a:rPr>
              <a:t>return</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x</a:t>
            </a:r>
            <a:r>
              <a:rPr lang="de-CH" sz="2000" dirty="0">
                <a:solidFill>
                  <a:srgbClr val="000000"/>
                </a:solidFill>
                <a:highlight>
                  <a:srgbClr val="FFFFFF"/>
                </a:highlight>
                <a:latin typeface="Cascadia Mono" panose="020B0609020000020004" pitchFamily="49" charset="0"/>
              </a:rPr>
              <a:t> + </a:t>
            </a:r>
            <a:r>
              <a:rPr lang="de-CH" sz="2000" dirty="0">
                <a:solidFill>
                  <a:srgbClr val="808080"/>
                </a:solidFill>
                <a:highlight>
                  <a:srgbClr val="FFFFFF"/>
                </a:highlight>
                <a:latin typeface="Cascadia Mono" panose="020B0609020000020004" pitchFamily="49" charset="0"/>
              </a:rPr>
              <a:t>y</a:t>
            </a:r>
            <a:r>
              <a:rPr lang="de-CH" sz="20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44549748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00DD7C-EE17-5A12-9D13-FDB6661015FB}"/>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26714548-6E80-255F-F1D3-AA4915AF8BEE}"/>
              </a:ext>
            </a:extLst>
          </p:cNvPr>
          <p:cNvSpPr>
            <a:spLocks noGrp="1"/>
          </p:cNvSpPr>
          <p:nvPr>
            <p:ph idx="1"/>
          </p:nvPr>
        </p:nvSpPr>
        <p:spPr/>
        <p:txBody>
          <a:bodyPr/>
          <a:lstStyle/>
          <a:p>
            <a:r>
              <a:rPr lang="ru-RU" dirty="0"/>
              <a:t>Так как указатель на функцию представляет отдельный тип, то для него можно определить </a:t>
            </a:r>
            <a:r>
              <a:rPr lang="ru-RU" dirty="0" err="1"/>
              <a:t>псевдноним</a:t>
            </a:r>
            <a:r>
              <a:rPr lang="ru-RU" dirty="0"/>
              <a:t> с помощью ключевого слова </a:t>
            </a:r>
            <a:r>
              <a:rPr lang="ru-RU" b="1" dirty="0" err="1"/>
              <a:t>using</a:t>
            </a:r>
            <a:r>
              <a:rPr lang="ru-RU" dirty="0"/>
              <a:t>:</a:t>
            </a:r>
            <a:endParaRPr lang="en-US" dirty="0"/>
          </a:p>
          <a:p>
            <a:endParaRPr lang="en-US" dirty="0"/>
          </a:p>
          <a:p>
            <a:r>
              <a:rPr lang="ru-RU" sz="1400" dirty="0">
                <a:solidFill>
                  <a:srgbClr val="008000"/>
                </a:solidFill>
                <a:highlight>
                  <a:srgbClr val="FFFFFF"/>
                </a:highlight>
                <a:latin typeface="Cascadia Mono" panose="020B0609020000020004" pitchFamily="49" charset="0"/>
              </a:rPr>
              <a:t>// </a:t>
            </a:r>
            <a:r>
              <a:rPr lang="ru-RU" sz="1400" dirty="0" err="1">
                <a:solidFill>
                  <a:srgbClr val="008000"/>
                </a:solidFill>
                <a:highlight>
                  <a:srgbClr val="FFFFFF"/>
                </a:highlight>
                <a:latin typeface="Cascadia Mono" panose="020B0609020000020004" pitchFamily="49" charset="0"/>
              </a:rPr>
              <a:t>BinaryOp</a:t>
            </a:r>
            <a:r>
              <a:rPr lang="ru-RU" sz="1400" dirty="0">
                <a:solidFill>
                  <a:srgbClr val="008000"/>
                </a:solidFill>
                <a:highlight>
                  <a:srgbClr val="FFFFFF"/>
                </a:highlight>
                <a:latin typeface="Cascadia Mono" panose="020B0609020000020004" pitchFamily="49" charset="0"/>
              </a:rPr>
              <a:t> представляет указатель на функцию типа int (*)(int, int)</a:t>
            </a:r>
            <a:endParaRPr lang="ru-RU"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using</a:t>
            </a:r>
            <a:r>
              <a:rPr lang="en-US" sz="1400" dirty="0">
                <a:solidFill>
                  <a:srgbClr val="000000"/>
                </a:solidFill>
                <a:highlight>
                  <a:srgbClr val="FFFFFF"/>
                </a:highlight>
                <a:latin typeface="Cascadia Mono" panose="020B0609020000020004" pitchFamily="49" charset="0"/>
              </a:rPr>
              <a:t> </a:t>
            </a:r>
            <a:r>
              <a:rPr lang="en-US" sz="1400" dirty="0" err="1">
                <a:solidFill>
                  <a:srgbClr val="2B91AF"/>
                </a:solidFill>
                <a:highlight>
                  <a:srgbClr val="FFFFFF"/>
                </a:highlight>
                <a:latin typeface="Cascadia Mono" panose="020B0609020000020004" pitchFamily="49" charset="0"/>
              </a:rPr>
              <a:t>BinaryOp</a:t>
            </a:r>
            <a:r>
              <a:rPr lang="en-US" sz="1400" dirty="0">
                <a:solidFill>
                  <a:srgbClr val="000000"/>
                </a:solidFill>
                <a:highlight>
                  <a:srgbClr val="FFFFFF"/>
                </a:highlight>
                <a:latin typeface="Cascadia Mono" panose="020B0609020000020004" pitchFamily="49" charset="0"/>
              </a:rPr>
              <a:t> =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a:t>
            </a:r>
          </a:p>
          <a:p>
            <a:endParaRPr lang="ru-RU" sz="1400" dirty="0">
              <a:solidFill>
                <a:srgbClr val="000000"/>
              </a:solidFill>
              <a:highlight>
                <a:srgbClr val="FFFFFF"/>
              </a:highlight>
              <a:latin typeface="Cascadia Mono" panose="020B0609020000020004" pitchFamily="49" charset="0"/>
            </a:endParaRP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a:t>
            </a:r>
          </a:p>
          <a:p>
            <a:endParaRPr lang="ru-RU" sz="1400" dirty="0">
              <a:solidFill>
                <a:srgbClr val="000000"/>
              </a:solidFill>
              <a:highlight>
                <a:srgbClr val="FFFFFF"/>
              </a:highlight>
              <a:latin typeface="Cascadia Mono" panose="020B0609020000020004" pitchFamily="49" charset="0"/>
            </a:endParaRP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a:t>
            </a:r>
          </a:p>
          <a:p>
            <a:r>
              <a:rPr lang="de-CH" sz="1400" dirty="0">
                <a:solidFill>
                  <a:srgbClr val="000000"/>
                </a:solidFill>
                <a:highlight>
                  <a:srgbClr val="FFFFFF"/>
                </a:highlight>
                <a:latin typeface="Cascadia Mono" panose="020B0609020000020004" pitchFamily="49" charset="0"/>
              </a:rPr>
              <a:t>    </a:t>
            </a:r>
            <a:r>
              <a:rPr lang="de-CH" sz="1400" dirty="0" err="1">
                <a:solidFill>
                  <a:srgbClr val="2B91AF"/>
                </a:solidFill>
                <a:highlight>
                  <a:srgbClr val="FFFFFF"/>
                </a:highlight>
                <a:latin typeface="Cascadia Mono" panose="020B0609020000020004" pitchFamily="49" charset="0"/>
              </a:rPr>
              <a:t>BinaryOp</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operation</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 };</a:t>
            </a:r>
          </a:p>
          <a:p>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operation(8, 5)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13</a:t>
            </a:r>
            <a:endParaRPr lang="en-US"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operation</a:t>
            </a:r>
            <a:r>
              <a:rPr lang="de-CH" sz="1400" dirty="0">
                <a:solidFill>
                  <a:srgbClr val="000000"/>
                </a:solidFill>
                <a:highlight>
                  <a:srgbClr val="FFFFFF"/>
                </a:highlight>
                <a:latin typeface="Cascadia Mono" panose="020B0609020000020004" pitchFamily="49" charset="0"/>
              </a:rPr>
              <a:t> =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p>
          <a:p>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operation(8, 5)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3</a:t>
            </a:r>
            <a:endParaRPr lang="en-US"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62054675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F17D51-F4AE-66C0-E1A0-58EF9613A1CF}"/>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C5D67DB5-3125-6496-0CF5-1167F0B960FC}"/>
              </a:ext>
            </a:extLst>
          </p:cNvPr>
          <p:cNvSpPr>
            <a:spLocks noGrp="1"/>
          </p:cNvSpPr>
          <p:nvPr>
            <p:ph idx="1"/>
          </p:nvPr>
        </p:nvSpPr>
        <p:spPr/>
        <p:txBody>
          <a:bodyPr/>
          <a:lstStyle/>
          <a:p>
            <a:r>
              <a:rPr lang="ru-RU" dirty="0"/>
              <a:t>Аналогичным образом можно использовать псевдонимы для определения параметров:</a:t>
            </a:r>
            <a:endParaRPr lang="en-US" dirty="0"/>
          </a:p>
          <a:p>
            <a:r>
              <a:rPr lang="ru-RU" sz="1200" dirty="0">
                <a:solidFill>
                  <a:srgbClr val="008000"/>
                </a:solidFill>
                <a:highlight>
                  <a:srgbClr val="FFFFFF"/>
                </a:highlight>
                <a:latin typeface="Cascadia Mono" panose="020B0609020000020004" pitchFamily="49" charset="0"/>
              </a:rPr>
              <a:t>// </a:t>
            </a:r>
            <a:r>
              <a:rPr lang="ru-RU" sz="1200" dirty="0" err="1">
                <a:solidFill>
                  <a:srgbClr val="008000"/>
                </a:solidFill>
                <a:highlight>
                  <a:srgbClr val="FFFFFF"/>
                </a:highlight>
                <a:latin typeface="Cascadia Mono" panose="020B0609020000020004" pitchFamily="49" charset="0"/>
              </a:rPr>
              <a:t>BinaryOp</a:t>
            </a:r>
            <a:r>
              <a:rPr lang="ru-RU" sz="1200" dirty="0">
                <a:solidFill>
                  <a:srgbClr val="008000"/>
                </a:solidFill>
                <a:highlight>
                  <a:srgbClr val="FFFFFF"/>
                </a:highlight>
                <a:latin typeface="Cascadia Mono" panose="020B0609020000020004" pitchFamily="49" charset="0"/>
              </a:rPr>
              <a:t> представляет указатель на функцию типа int (*)(int, int)</a:t>
            </a:r>
            <a:endParaRPr lang="ru-RU" sz="1200" dirty="0">
              <a:solidFill>
                <a:srgbClr val="000000"/>
              </a:solidFill>
              <a:highlight>
                <a:srgbClr val="FFFFFF"/>
              </a:highlight>
              <a:latin typeface="Cascadia Mono" panose="020B0609020000020004" pitchFamily="49" charset="0"/>
            </a:endParaRPr>
          </a:p>
          <a:p>
            <a:r>
              <a:rPr lang="en-US" sz="1200" dirty="0">
                <a:solidFill>
                  <a:srgbClr val="0000FF"/>
                </a:solidFill>
                <a:highlight>
                  <a:srgbClr val="FFFFFF"/>
                </a:highlight>
                <a:latin typeface="Cascadia Mono" panose="020B0609020000020004" pitchFamily="49" charset="0"/>
              </a:rPr>
              <a:t>using</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 =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sum</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en-US" sz="1200" dirty="0">
                <a:solidFill>
                  <a:srgbClr val="0000FF"/>
                </a:solidFill>
                <a:highlight>
                  <a:srgbClr val="FFFFFF"/>
                </a:highlight>
                <a:latin typeface="Cascadia Mono" panose="020B0609020000020004" pitchFamily="49" charset="0"/>
              </a:rPr>
              <a:t>void</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main</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(10, 6, sum);       </a:t>
            </a:r>
            <a:r>
              <a:rPr lang="en-US" sz="1200" dirty="0">
                <a:solidFill>
                  <a:srgbClr val="008000"/>
                </a:solidFill>
                <a:highlight>
                  <a:srgbClr val="FFFFFF"/>
                </a:highlight>
                <a:latin typeface="Cascadia Mono" panose="020B0609020000020004" pitchFamily="49" charset="0"/>
              </a:rPr>
              <a:t>// 16</a:t>
            </a:r>
            <a:endParaRPr lang="en-US" sz="1200" dirty="0">
              <a:solidFill>
                <a:srgbClr val="000000"/>
              </a:solidFill>
              <a:highlight>
                <a:srgbClr val="FFFFFF"/>
              </a:highlight>
              <a:latin typeface="Cascadia Mono" panose="020B0609020000020004" pitchFamily="49" charset="0"/>
            </a:endParaRPr>
          </a:p>
          <a:p>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(10, 6, subtract);  </a:t>
            </a:r>
            <a:r>
              <a:rPr lang="en-US" sz="1200" dirty="0">
                <a:solidFill>
                  <a:srgbClr val="008000"/>
                </a:solidFill>
                <a:highlight>
                  <a:srgbClr val="FFFFFF"/>
                </a:highlight>
                <a:latin typeface="Cascadia Mono" panose="020B0609020000020004" pitchFamily="49" charset="0"/>
              </a:rPr>
              <a:t>// 4</a:t>
            </a:r>
            <a:endParaRPr lang="en-US"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a:t>
            </a:r>
          </a:p>
          <a:p>
            <a:r>
              <a:rPr lang="en-US" sz="1200" dirty="0">
                <a:solidFill>
                  <a:srgbClr val="0000FF"/>
                </a:solidFill>
                <a:highlight>
                  <a:srgbClr val="FFFFFF"/>
                </a:highlight>
                <a:latin typeface="Cascadia Mono" panose="020B0609020000020004" pitchFamily="49" charset="0"/>
              </a:rPr>
              <a:t>void</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b</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op</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double</a:t>
            </a:r>
            <a:r>
              <a:rPr lang="en-US" sz="1200" dirty="0">
                <a:solidFill>
                  <a:srgbClr val="000000"/>
                </a:solidFill>
                <a:highlight>
                  <a:srgbClr val="FFFFFF"/>
                </a:highlight>
                <a:latin typeface="Cascadia Mono" panose="020B0609020000020004" pitchFamily="49" charset="0"/>
              </a:rPr>
              <a:t> result = </a:t>
            </a:r>
            <a:r>
              <a:rPr lang="en-US" sz="1200" dirty="0">
                <a:solidFill>
                  <a:srgbClr val="808080"/>
                </a:solidFill>
                <a:highlight>
                  <a:srgbClr val="FFFFFF"/>
                </a:highlight>
                <a:latin typeface="Cascadia Mono" panose="020B0609020000020004" pitchFamily="49" charset="0"/>
              </a:rPr>
              <a:t>op</a:t>
            </a:r>
            <a:r>
              <a:rPr lang="en-US" sz="1200" dirty="0">
                <a:solidFill>
                  <a:srgbClr val="000000"/>
                </a:solidFill>
                <a:highlight>
                  <a:srgbClr val="FFFFFF"/>
                </a:highlight>
                <a:latin typeface="Cascadia Mono" panose="020B0609020000020004" pitchFamily="49" charset="0"/>
              </a:rPr>
              <a:t>(</a:t>
            </a:r>
            <a:r>
              <a:rPr lang="en-US" sz="1200" dirty="0">
                <a:solidFill>
                  <a:srgbClr val="808080"/>
                </a:solidFill>
                <a:highlight>
                  <a:srgbClr val="FFFFFF"/>
                </a:highlight>
                <a:latin typeface="Cascadia Mono" panose="020B0609020000020004" pitchFamily="49" charset="0"/>
              </a:rPr>
              <a:t>a</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b</a:t>
            </a:r>
            <a:r>
              <a:rPr lang="en-US"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std::</a:t>
            </a:r>
            <a:r>
              <a:rPr lang="en-US" sz="1200" dirty="0" err="1">
                <a:solidFill>
                  <a:srgbClr val="000000"/>
                </a:solidFill>
                <a:highlight>
                  <a:srgbClr val="FFFFFF"/>
                </a:highlight>
                <a:latin typeface="Cascadia Mono" panose="020B0609020000020004" pitchFamily="49" charset="0"/>
              </a:rPr>
              <a:t>cout</a:t>
            </a:r>
            <a:r>
              <a:rPr lang="en-US" sz="1200" dirty="0">
                <a:solidFill>
                  <a:srgbClr val="000000"/>
                </a:solidFill>
                <a:highlight>
                  <a:srgbClr val="FFFFFF"/>
                </a:highlight>
                <a:latin typeface="Cascadia Mono" panose="020B0609020000020004" pitchFamily="49" charset="0"/>
              </a:rPr>
              <a:t> </a:t>
            </a:r>
            <a:r>
              <a:rPr lang="en-US" sz="1200" dirty="0">
                <a:solidFill>
                  <a:srgbClr val="008080"/>
                </a:solidFill>
                <a:highlight>
                  <a:srgbClr val="FFFFFF"/>
                </a:highlight>
                <a:latin typeface="Cascadia Mono" panose="020B0609020000020004" pitchFamily="49" charset="0"/>
              </a:rPr>
              <a:t>&lt;&lt;</a:t>
            </a:r>
            <a:r>
              <a:rPr lang="en-US" sz="1200" dirty="0">
                <a:solidFill>
                  <a:srgbClr val="000000"/>
                </a:solidFill>
                <a:highlight>
                  <a:srgbClr val="FFFFFF"/>
                </a:highlight>
                <a:latin typeface="Cascadia Mono" panose="020B0609020000020004" pitchFamily="49" charset="0"/>
              </a:rPr>
              <a:t> result </a:t>
            </a:r>
            <a:r>
              <a:rPr lang="en-US" sz="1200" dirty="0">
                <a:solidFill>
                  <a:srgbClr val="008080"/>
                </a:solidFill>
                <a:highlight>
                  <a:srgbClr val="FFFFFF"/>
                </a:highlight>
                <a:latin typeface="Cascadia Mono" panose="020B0609020000020004" pitchFamily="49" charset="0"/>
              </a:rPr>
              <a:t>&lt;&lt;</a:t>
            </a:r>
            <a:r>
              <a:rPr lang="en-US" sz="1200" dirty="0">
                <a:solidFill>
                  <a:srgbClr val="000000"/>
                </a:solidFill>
                <a:highlight>
                  <a:srgbClr val="FFFFFF"/>
                </a:highlight>
                <a:latin typeface="Cascadia Mono" panose="020B0609020000020004" pitchFamily="49" charset="0"/>
              </a:rPr>
              <a:t> std::</a:t>
            </a:r>
            <a:r>
              <a:rPr lang="en-US" sz="1200" dirty="0" err="1">
                <a:solidFill>
                  <a:srgbClr val="000000"/>
                </a:solidFill>
                <a:highlight>
                  <a:srgbClr val="FFFFFF"/>
                </a:highlight>
                <a:latin typeface="Cascadia Mono" panose="020B0609020000020004" pitchFamily="49" charset="0"/>
              </a:rPr>
              <a:t>endl</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sum</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3175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Заголовок 1"/>
          <p:cNvSpPr>
            <a:spLocks noGrp="1"/>
          </p:cNvSpPr>
          <p:nvPr>
            <p:ph type="title"/>
          </p:nvPr>
        </p:nvSpPr>
        <p:spPr/>
        <p:txBody>
          <a:bodyPr/>
          <a:lstStyle/>
          <a:p>
            <a:r>
              <a:rPr lang="ru-RU" altLang="ru-RU" b="1"/>
              <a:t>История языка Си++</a:t>
            </a:r>
          </a:p>
        </p:txBody>
      </p:sp>
      <p:sp>
        <p:nvSpPr>
          <p:cNvPr id="7172" name="Объект 2"/>
          <p:cNvSpPr>
            <a:spLocks noGrp="1"/>
          </p:cNvSpPr>
          <p:nvPr>
            <p:ph idx="1"/>
          </p:nvPr>
        </p:nvSpPr>
        <p:spPr>
          <a:xfrm>
            <a:off x="457200" y="1262063"/>
            <a:ext cx="8435975" cy="3175000"/>
          </a:xfrm>
        </p:spPr>
        <p:txBody>
          <a:bodyPr/>
          <a:lstStyle/>
          <a:p>
            <a:pPr marL="0" indent="0" algn="just">
              <a:buFont typeface="Wingdings" pitchFamily="2" charset="2"/>
              <a:buNone/>
            </a:pPr>
            <a:r>
              <a:rPr lang="ru-RU" altLang="ru-RU" sz="2400"/>
              <a:t>    Таким образом, Си++ был задуман как язык Си с расширенными возможностями.  Большая часть языка Си вошла в Си++ как подмножество, поэтому многие программы на Си можно скомпилировать (т.е. превратить в набор низкоуровневых команд, которые компьютер может непосредственно выполнять) с помощью компилятора Си++.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0B0D3-B910-6613-04C3-E8694A4CD9EA}"/>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B1EF3073-7E81-AEA1-40DD-519F39537557}"/>
              </a:ext>
            </a:extLst>
          </p:cNvPr>
          <p:cNvSpPr>
            <a:spLocks noGrp="1"/>
          </p:cNvSpPr>
          <p:nvPr>
            <p:ph idx="1"/>
          </p:nvPr>
        </p:nvSpPr>
        <p:spPr/>
        <p:txBody>
          <a:bodyPr/>
          <a:lstStyle/>
          <a:p>
            <a:pPr marL="0" indent="0">
              <a:buNone/>
            </a:pPr>
            <a:r>
              <a:rPr lang="ru-RU" b="1" dirty="0"/>
              <a:t>Инициализация в фигурных скобках</a:t>
            </a:r>
          </a:p>
          <a:p>
            <a:pPr marL="0" indent="0">
              <a:buNone/>
            </a:pPr>
            <a:endParaRPr lang="ru-RU" sz="2000" b="1" dirty="0"/>
          </a:p>
          <a:p>
            <a:pPr marL="0" indent="0">
              <a:buNone/>
            </a:pPr>
            <a:r>
              <a:rPr lang="ru-RU" sz="2000" dirty="0"/>
              <a:t>При инициализации </a:t>
            </a:r>
            <a:r>
              <a:rPr lang="ru-RU" sz="2000" dirty="0" err="1"/>
              <a:t>braced</a:t>
            </a:r>
            <a:r>
              <a:rPr lang="ru-RU" sz="2000" dirty="0"/>
              <a:t> </a:t>
            </a:r>
            <a:r>
              <a:rPr lang="ru-RU" sz="2000" dirty="0" err="1"/>
              <a:t>initialization</a:t>
            </a:r>
            <a:r>
              <a:rPr lang="ru-RU" sz="2000" dirty="0"/>
              <a:t> после названия переменной в фигурных скобках указывается ее значение:</a:t>
            </a:r>
          </a:p>
          <a:p>
            <a:pPr marL="0" indent="0">
              <a:buNone/>
            </a:pPr>
            <a:endParaRPr lang="ru-RU" sz="2000" b="1" dirty="0"/>
          </a:p>
          <a:p>
            <a:pPr marL="0" indent="0" algn="ctr">
              <a:buNone/>
            </a:pPr>
            <a:r>
              <a:rPr lang="en-US" sz="2000" b="1" dirty="0"/>
              <a:t>int age {38};   // braced initialization</a:t>
            </a:r>
            <a:endParaRPr lang="ru-RU" sz="2000" b="1" dirty="0"/>
          </a:p>
        </p:txBody>
      </p:sp>
    </p:spTree>
    <p:extLst>
      <p:ext uri="{BB962C8B-B14F-4D97-AF65-F5344CB8AC3E}">
        <p14:creationId xmlns:p14="http://schemas.microsoft.com/office/powerpoint/2010/main" val="175686973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34A51A-31DE-FE4F-2B87-A43D5057C1E3}"/>
              </a:ext>
            </a:extLst>
          </p:cNvPr>
          <p:cNvSpPr>
            <a:spLocks noGrp="1"/>
          </p:cNvSpPr>
          <p:nvPr>
            <p:ph type="title"/>
          </p:nvPr>
        </p:nvSpPr>
        <p:spPr/>
        <p:txBody>
          <a:bodyPr/>
          <a:lstStyle/>
          <a:p>
            <a:r>
              <a:rPr lang="ru-RU" sz="1800" b="1" dirty="0"/>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6C2DE082-4B12-84B3-4559-CE8E5D64BA3D}"/>
              </a:ext>
            </a:extLst>
          </p:cNvPr>
          <p:cNvSpPr>
            <a:spLocks noGrp="1"/>
          </p:cNvSpPr>
          <p:nvPr>
            <p:ph idx="1"/>
          </p:nvPr>
        </p:nvSpPr>
        <p:spPr/>
        <p:txBody>
          <a:bodyPr/>
          <a:lstStyle/>
          <a:p>
            <a:r>
              <a:rPr lang="ru-RU" dirty="0"/>
              <a:t>Функция может возвращать указатель на другую функцию. Это может быть актуально, если имеется ограниченное количество вариантов - выполняемых функций, и надо выбрать одну из них. </a:t>
            </a:r>
            <a:endParaRPr lang="en-US" dirty="0"/>
          </a:p>
          <a:p>
            <a:r>
              <a:rPr lang="ru-RU" dirty="0"/>
              <a:t>Но при этом набор вариантов и выбор из них определяется в промежуточной функции.</a:t>
            </a:r>
          </a:p>
        </p:txBody>
      </p:sp>
    </p:spTree>
    <p:extLst>
      <p:ext uri="{BB962C8B-B14F-4D97-AF65-F5344CB8AC3E}">
        <p14:creationId xmlns:p14="http://schemas.microsoft.com/office/powerpoint/2010/main" val="247887948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CB998E-FF55-CD72-64C4-BFD19441CFE8}"/>
              </a:ext>
            </a:extLst>
          </p:cNvPr>
          <p:cNvSpPr>
            <a:spLocks noGrp="1"/>
          </p:cNvSpPr>
          <p:nvPr>
            <p:ph type="title"/>
          </p:nvPr>
        </p:nvSpPr>
        <p:spPr/>
        <p:txBody>
          <a:bodyPr/>
          <a:lstStyle/>
          <a:p>
            <a:r>
              <a:rPr lang="ru-RU" sz="1600" b="1" dirty="0"/>
              <a:t>Указатель на функцию как возвращаемое значение</a:t>
            </a:r>
            <a:endParaRPr lang="ru-RU" sz="1600" dirty="0"/>
          </a:p>
        </p:txBody>
      </p:sp>
      <p:sp>
        <p:nvSpPr>
          <p:cNvPr id="3" name="Объект 2">
            <a:extLst>
              <a:ext uri="{FF2B5EF4-FFF2-40B4-BE49-F238E27FC236}">
                <a16:creationId xmlns:a16="http://schemas.microsoft.com/office/drawing/2014/main" id="{69A8EF3B-A1BB-63B5-9DED-D89D3C379A11}"/>
              </a:ext>
            </a:extLst>
          </p:cNvPr>
          <p:cNvSpPr>
            <a:spLocks noGrp="1"/>
          </p:cNvSpPr>
          <p:nvPr>
            <p:ph idx="1"/>
          </p:nvPr>
        </p:nvSpPr>
        <p:spPr/>
        <p:txBody>
          <a:bodyPr/>
          <a:lstStyle/>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message</a:t>
            </a:r>
            <a:r>
              <a:rPr lang="de-CH" sz="1050" dirty="0">
                <a:solidFill>
                  <a:srgbClr val="000000"/>
                </a:solidFill>
                <a:highlight>
                  <a:srgbClr val="FFFFFF"/>
                </a:highlight>
                <a:latin typeface="Cascadia Mono" panose="020B0609020000020004" pitchFamily="49" charset="0"/>
              </a:rPr>
              <a:t>(</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de-CH" sz="1050" dirty="0">
                <a:solidFill>
                  <a:srgbClr val="0000FF"/>
                </a:solidFill>
                <a:highlight>
                  <a:srgbClr val="FFFFFF"/>
                </a:highlight>
                <a:latin typeface="Cascadia Mono" panose="020B0609020000020004" pitchFamily="49" charset="0"/>
              </a:rPr>
              <a:t>int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main</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r>
              <a:rPr lang="ru-RU" sz="1050" dirty="0" err="1">
                <a:solidFill>
                  <a:srgbClr val="0000FF"/>
                </a:solidFill>
                <a:highlight>
                  <a:srgbClr val="FFFFFF"/>
                </a:highlight>
                <a:latin typeface="Cascadia Mono" panose="020B0609020000020004" pitchFamily="49" charset="0"/>
              </a:rPr>
              <a:t>void</a:t>
            </a:r>
            <a:r>
              <a:rPr lang="ru-RU" sz="1050" dirty="0">
                <a:solidFill>
                  <a:srgbClr val="000000"/>
                </a:solidFill>
                <a:highlight>
                  <a:srgbClr val="FFFFFF"/>
                </a:highlight>
                <a:latin typeface="Cascadia Mono" panose="020B0609020000020004" pitchFamily="49" charset="0"/>
              </a:rPr>
              <a:t>(*</a:t>
            </a:r>
            <a:r>
              <a:rPr lang="ru-RU" sz="1050" dirty="0" err="1">
                <a:solidFill>
                  <a:srgbClr val="000000"/>
                </a:solidFill>
                <a:highlight>
                  <a:srgbClr val="FFFFFF"/>
                </a:highlight>
                <a:latin typeface="Cascadia Mono" panose="020B0609020000020004" pitchFamily="49" charset="0"/>
              </a:rPr>
              <a:t>action</a:t>
            </a:r>
            <a:r>
              <a:rPr lang="ru-RU" sz="1050" dirty="0">
                <a:solidFill>
                  <a:srgbClr val="000000"/>
                </a:solidFill>
                <a:highlight>
                  <a:srgbClr val="FFFFFF"/>
                </a:highlight>
                <a:latin typeface="Cascadia Mono" panose="020B0609020000020004" pitchFamily="49" charset="0"/>
              </a:rPr>
              <a:t>)() { </a:t>
            </a:r>
            <a:r>
              <a:rPr lang="ru-RU" sz="1050" dirty="0" err="1">
                <a:solidFill>
                  <a:srgbClr val="000000"/>
                </a:solidFill>
                <a:highlight>
                  <a:srgbClr val="FFFFFF"/>
                </a:highlight>
                <a:latin typeface="Cascadia Mono" panose="020B0609020000020004" pitchFamily="49" charset="0"/>
              </a:rPr>
              <a:t>message</a:t>
            </a:r>
            <a:r>
              <a:rPr lang="ru-RU" sz="1050" dirty="0">
                <a:solidFill>
                  <a:srgbClr val="000000"/>
                </a:solidFill>
                <a:highlight>
                  <a:srgbClr val="FFFFFF"/>
                </a:highlight>
                <a:latin typeface="Cascadia Mono" panose="020B0609020000020004" pitchFamily="49" charset="0"/>
              </a:rPr>
              <a:t>(10) };    </a:t>
            </a:r>
            <a:r>
              <a:rPr lang="ru-RU" sz="1050" dirty="0">
                <a:solidFill>
                  <a:srgbClr val="008000"/>
                </a:solidFill>
                <a:highlight>
                  <a:srgbClr val="FFFFFF"/>
                </a:highlight>
                <a:latin typeface="Cascadia Mono" panose="020B0609020000020004" pitchFamily="49" charset="0"/>
              </a:rPr>
              <a:t>// указатель на выбранную функцию</a:t>
            </a:r>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выполняем полученную функцию</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action</a:t>
            </a:r>
            <a:r>
              <a:rPr lang="de-CH" sz="1050" dirty="0">
                <a:solidFill>
                  <a:srgbClr val="000000"/>
                </a:solidFill>
                <a:highlight>
                  <a:srgbClr val="FFFFFF"/>
                </a:highlight>
                <a:latin typeface="Cascadia Mono" panose="020B0609020000020004" pitchFamily="49" charset="0"/>
              </a:rPr>
              <a:t>();                       </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Good</a:t>
            </a:r>
            <a:r>
              <a:rPr lang="de-CH" sz="1050" dirty="0">
                <a:solidFill>
                  <a:srgbClr val="008000"/>
                </a:solidFill>
                <a:highlight>
                  <a:srgbClr val="FFFFFF"/>
                </a:highlight>
                <a:latin typeface="Cascadia Mono" panose="020B0609020000020004" pitchFamily="49" charset="0"/>
              </a:rPr>
              <a:t> Morning!</a:t>
            </a:r>
            <a:endParaRPr lang="de-CH"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err="1">
                <a:solidFill>
                  <a:srgbClr val="000000"/>
                </a:solidFill>
                <a:highlight>
                  <a:srgbClr val="FFFFFF"/>
                </a:highlight>
                <a:latin typeface="Cascadia Mono" panose="020B0609020000020004" pitchFamily="49" charset="0"/>
              </a:rPr>
              <a:t>action</a:t>
            </a:r>
            <a:r>
              <a:rPr lang="ru-RU" sz="1050" dirty="0">
                <a:solidFill>
                  <a:srgbClr val="000000"/>
                </a:solidFill>
                <a:highlight>
                  <a:srgbClr val="FFFFFF"/>
                </a:highlight>
                <a:latin typeface="Cascadia Mono" panose="020B0609020000020004" pitchFamily="49" charset="0"/>
              </a:rPr>
              <a:t> = </a:t>
            </a:r>
            <a:r>
              <a:rPr lang="ru-RU" sz="1050" dirty="0" err="1">
                <a:solidFill>
                  <a:srgbClr val="000000"/>
                </a:solidFill>
                <a:highlight>
                  <a:srgbClr val="FFFFFF"/>
                </a:highlight>
                <a:latin typeface="Cascadia Mono" panose="020B0609020000020004" pitchFamily="49" charset="0"/>
              </a:rPr>
              <a:t>message</a:t>
            </a:r>
            <a:r>
              <a:rPr lang="ru-RU" sz="1050" dirty="0">
                <a:solidFill>
                  <a:srgbClr val="000000"/>
                </a:solidFill>
                <a:highlight>
                  <a:srgbClr val="FFFFFF"/>
                </a:highlight>
                <a:latin typeface="Cascadia Mono" panose="020B0609020000020004" pitchFamily="49" charset="0"/>
              </a:rPr>
              <a:t>(16);           </a:t>
            </a:r>
            <a:r>
              <a:rPr lang="ru-RU" sz="1050" dirty="0">
                <a:solidFill>
                  <a:srgbClr val="008000"/>
                </a:solidFill>
                <a:highlight>
                  <a:srgbClr val="FFFFFF"/>
                </a:highlight>
                <a:latin typeface="Cascadia Mono" panose="020B0609020000020004" pitchFamily="49" charset="0"/>
              </a:rPr>
              <a:t>// получаем новую функцию</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action</a:t>
            </a:r>
            <a:r>
              <a:rPr lang="de-CH" sz="1050" dirty="0">
                <a:solidFill>
                  <a:srgbClr val="000000"/>
                </a:solidFill>
                <a:highlight>
                  <a:srgbClr val="FFFFFF"/>
                </a:highlight>
                <a:latin typeface="Cascadia Mono" panose="020B0609020000020004" pitchFamily="49" charset="0"/>
              </a:rPr>
              <a:t>();                       </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Good</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Evening</a:t>
            </a:r>
            <a:r>
              <a:rPr lang="de-CH" sz="1050" dirty="0">
                <a:solidFill>
                  <a:srgbClr val="008000"/>
                </a:solidFill>
                <a:highlight>
                  <a:srgbClr val="FFFFFF"/>
                </a:highlight>
                <a:latin typeface="Cascadia Mono" panose="020B0609020000020004" pitchFamily="49" charset="0"/>
              </a:rPr>
              <a:t>!</a:t>
            </a:r>
            <a:endParaRPr lang="de-CH"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message</a:t>
            </a:r>
            <a:r>
              <a:rPr lang="de-CH" sz="1050" dirty="0">
                <a:solidFill>
                  <a:srgbClr val="000000"/>
                </a:solidFill>
                <a:highlight>
                  <a:srgbClr val="FFFFFF"/>
                </a:highlight>
                <a:latin typeface="Cascadia Mono" panose="020B0609020000020004" pitchFamily="49" charset="0"/>
              </a:rPr>
              <a:t>(</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 </a:t>
            </a:r>
            <a:r>
              <a:rPr lang="de-CH" sz="1050" dirty="0" err="1">
                <a:solidFill>
                  <a:srgbClr val="808080"/>
                </a:solidFill>
                <a:highlight>
                  <a:srgbClr val="FFFFFF"/>
                </a:highlight>
                <a:latin typeface="Cascadia Mono" panose="020B0609020000020004" pitchFamily="49" charset="0"/>
              </a:rPr>
              <a:t>hour</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if</a:t>
            </a:r>
            <a:r>
              <a:rPr lang="de-CH" sz="1050" dirty="0">
                <a:solidFill>
                  <a:srgbClr val="000000"/>
                </a:solidFill>
                <a:highlight>
                  <a:srgbClr val="FFFFFF"/>
                </a:highlight>
                <a:latin typeface="Cascadia Mono" panose="020B0609020000020004" pitchFamily="49" charset="0"/>
              </a:rPr>
              <a:t> (</a:t>
            </a:r>
            <a:r>
              <a:rPr lang="de-CH" sz="1050" dirty="0" err="1">
                <a:solidFill>
                  <a:srgbClr val="808080"/>
                </a:solidFill>
                <a:highlight>
                  <a:srgbClr val="FFFFFF"/>
                </a:highlight>
                <a:latin typeface="Cascadia Mono" panose="020B0609020000020004" pitchFamily="49" charset="0"/>
              </a:rPr>
              <a:t>hour</a:t>
            </a:r>
            <a:r>
              <a:rPr lang="de-CH" sz="1050" dirty="0">
                <a:solidFill>
                  <a:srgbClr val="000000"/>
                </a:solidFill>
                <a:highlight>
                  <a:srgbClr val="FFFFFF"/>
                </a:highlight>
                <a:latin typeface="Cascadia Mono" panose="020B0609020000020004" pitchFamily="49" charset="0"/>
              </a:rPr>
              <a:t> &gt; 15)</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return</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else</a:t>
            </a:r>
            <a:endParaRPr lang="de-CH"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return</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cout</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a:t>
            </a:r>
            <a:r>
              <a:rPr lang="en-US" sz="1050" dirty="0">
                <a:solidFill>
                  <a:srgbClr val="A31515"/>
                </a:solidFill>
                <a:highlight>
                  <a:srgbClr val="FFFFFF"/>
                </a:highlight>
                <a:latin typeface="Cascadia Mono" panose="020B0609020000020004" pitchFamily="49" charset="0"/>
              </a:rPr>
              <a:t>"Good Morning!"</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endl</a:t>
            </a:r>
            <a:r>
              <a:rPr lang="en-US"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cout</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a:t>
            </a:r>
            <a:r>
              <a:rPr lang="en-US" sz="1050" dirty="0">
                <a:solidFill>
                  <a:srgbClr val="A31515"/>
                </a:solidFill>
                <a:highlight>
                  <a:srgbClr val="FFFFFF"/>
                </a:highlight>
                <a:latin typeface="Cascadia Mono" panose="020B0609020000020004" pitchFamily="49" charset="0"/>
              </a:rPr>
              <a:t>"Good Evening!"</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endl</a:t>
            </a:r>
            <a:r>
              <a:rPr lang="en-US"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endParaRPr lang="ru-RU" sz="1050" dirty="0"/>
          </a:p>
        </p:txBody>
      </p:sp>
    </p:spTree>
    <p:extLst>
      <p:ext uri="{BB962C8B-B14F-4D97-AF65-F5344CB8AC3E}">
        <p14:creationId xmlns:p14="http://schemas.microsoft.com/office/powerpoint/2010/main" val="27840260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C35B04-FB56-DB6B-D7AD-B19D16A2899F}"/>
              </a:ext>
            </a:extLst>
          </p:cNvPr>
          <p:cNvSpPr>
            <a:spLocks noGrp="1"/>
          </p:cNvSpPr>
          <p:nvPr>
            <p:ph type="title"/>
          </p:nvPr>
        </p:nvSpPr>
        <p:spPr/>
        <p:txBody>
          <a:bodyPr/>
          <a:lstStyle/>
          <a:p>
            <a:r>
              <a:rPr kumimoji="0" lang="ru-RU" sz="1800" b="1" i="0" u="none" strike="noStrike" kern="1200" cap="none" spc="0" normalizeH="0" baseline="0" noProof="0" dirty="0">
                <a:ln>
                  <a:noFill/>
                </a:ln>
                <a:solidFill>
                  <a:srgbClr val="F3C43F"/>
                </a:solidFill>
                <a:effectLst/>
                <a:uLnTx/>
                <a:uFillTx/>
                <a:latin typeface="Verdana"/>
                <a:ea typeface="+mj-ea"/>
                <a:cs typeface="+mj-cs"/>
              </a:rPr>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D37495E8-C137-4876-CB66-0BECE1CB4440}"/>
              </a:ext>
            </a:extLst>
          </p:cNvPr>
          <p:cNvSpPr>
            <a:spLocks noGrp="1"/>
          </p:cNvSpPr>
          <p:nvPr>
            <p:ph idx="1"/>
          </p:nvPr>
        </p:nvSpPr>
        <p:spPr/>
        <p:txBody>
          <a:bodyPr numCol="2"/>
          <a:lstStyle/>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select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main</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 </a:t>
            </a:r>
            <a:r>
              <a:rPr lang="de-CH" sz="1200" dirty="0" err="1">
                <a:solidFill>
                  <a:srgbClr val="000000"/>
                </a:solidFill>
                <a:highlight>
                  <a:srgbClr val="FFFFFF"/>
                </a:highlight>
                <a:latin typeface="Cascadia Mono" panose="020B0609020000020004" pitchFamily="49" charset="0"/>
              </a:rPr>
              <a:t>select</a:t>
            </a:r>
            <a:r>
              <a:rPr lang="de-CH" sz="1200" dirty="0">
                <a:solidFill>
                  <a:srgbClr val="000000"/>
                </a:solidFill>
                <a:highlight>
                  <a:srgbClr val="FFFFFF"/>
                </a:highlight>
                <a:latin typeface="Cascadia Mono" panose="020B0609020000020004" pitchFamily="49" charset="0"/>
              </a:rPr>
              <a:t>(1) };  </a:t>
            </a:r>
            <a:r>
              <a:rPr lang="de-CH" sz="1200" dirty="0">
                <a:solidFill>
                  <a:srgbClr val="008000"/>
                </a:solidFill>
                <a:highlight>
                  <a:srgbClr val="FFFFFF"/>
                </a:highlight>
                <a:latin typeface="Cascadia Mono" panose="020B0609020000020004" pitchFamily="49" charset="0"/>
              </a:rPr>
              <a:t>// </a:t>
            </a:r>
            <a:r>
              <a:rPr lang="ru-RU" sz="1200" dirty="0">
                <a:solidFill>
                  <a:srgbClr val="008000"/>
                </a:solidFill>
                <a:highlight>
                  <a:srgbClr val="FFFFFF"/>
                </a:highlight>
                <a:latin typeface="Cascadia Mono" panose="020B0609020000020004" pitchFamily="49" charset="0"/>
              </a:rPr>
              <a:t>получаем указатель на функцию </a:t>
            </a:r>
            <a:r>
              <a:rPr lang="de-CH" sz="1200" dirty="0" err="1">
                <a:solidFill>
                  <a:srgbClr val="008000"/>
                </a:solidFill>
                <a:highlight>
                  <a:srgbClr val="FFFFFF"/>
                </a:highlight>
                <a:latin typeface="Cascadia Mono" panose="020B0609020000020004" pitchFamily="49" charset="0"/>
              </a:rPr>
              <a:t>add</a:t>
            </a:r>
            <a:endParaRPr lang="de-CH"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13</a:t>
            </a:r>
            <a:endParaRPr lang="de-CH" sz="1200" dirty="0">
              <a:solidFill>
                <a:srgbClr val="000000"/>
              </a:solidFill>
              <a:highlight>
                <a:srgbClr val="FFFFFF"/>
              </a:highlight>
              <a:latin typeface="Cascadia Mono" panose="020B0609020000020004" pitchFamily="49" charset="0"/>
            </a:endParaRPr>
          </a:p>
          <a:p>
            <a:endParaRPr lang="ru-RU"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    </a:t>
            </a:r>
            <a:r>
              <a:rPr lang="ru-RU" sz="1200" dirty="0" err="1">
                <a:solidFill>
                  <a:srgbClr val="000000"/>
                </a:solidFill>
                <a:highlight>
                  <a:srgbClr val="FFFFFF"/>
                </a:highlight>
                <a:latin typeface="Cascadia Mono" panose="020B0609020000020004" pitchFamily="49" charset="0"/>
              </a:rPr>
              <a:t>action</a:t>
            </a:r>
            <a:r>
              <a:rPr lang="ru-RU" sz="1200" dirty="0">
                <a:solidFill>
                  <a:srgbClr val="000000"/>
                </a:solidFill>
                <a:highlight>
                  <a:srgbClr val="FFFFFF"/>
                </a:highlight>
                <a:latin typeface="Cascadia Mono" panose="020B0609020000020004" pitchFamily="49" charset="0"/>
              </a:rPr>
              <a:t> = </a:t>
            </a:r>
            <a:r>
              <a:rPr lang="ru-RU" sz="1200" dirty="0" err="1">
                <a:solidFill>
                  <a:srgbClr val="000000"/>
                </a:solidFill>
                <a:highlight>
                  <a:srgbClr val="FFFFFF"/>
                </a:highlight>
                <a:latin typeface="Cascadia Mono" panose="020B0609020000020004" pitchFamily="49" charset="0"/>
              </a:rPr>
              <a:t>select</a:t>
            </a:r>
            <a:r>
              <a:rPr lang="ru-RU" sz="1200" dirty="0">
                <a:solidFill>
                  <a:srgbClr val="000000"/>
                </a:solidFill>
                <a:highlight>
                  <a:srgbClr val="FFFFFF"/>
                </a:highlight>
                <a:latin typeface="Cascadia Mono" panose="020B0609020000020004" pitchFamily="49" charset="0"/>
              </a:rPr>
              <a:t>(2);  </a:t>
            </a:r>
            <a:r>
              <a:rPr lang="ru-RU" sz="1200" dirty="0">
                <a:solidFill>
                  <a:srgbClr val="008000"/>
                </a:solidFill>
                <a:highlight>
                  <a:srgbClr val="FFFFFF"/>
                </a:highlight>
                <a:latin typeface="Cascadia Mono" panose="020B0609020000020004" pitchFamily="49" charset="0"/>
              </a:rPr>
              <a:t>// получаем указатель на функцию </a:t>
            </a:r>
            <a:r>
              <a:rPr lang="ru-RU" sz="1200" dirty="0" err="1">
                <a:solidFill>
                  <a:srgbClr val="008000"/>
                </a:solidFill>
                <a:highlight>
                  <a:srgbClr val="FFFFFF"/>
                </a:highlight>
                <a:latin typeface="Cascadia Mono" panose="020B0609020000020004" pitchFamily="49" charset="0"/>
              </a:rPr>
              <a:t>subtract</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3</a:t>
            </a:r>
            <a:endParaRPr lang="de-CH" sz="1200" dirty="0">
              <a:solidFill>
                <a:srgbClr val="000000"/>
              </a:solidFill>
              <a:highlight>
                <a:srgbClr val="FFFFFF"/>
              </a:highlight>
              <a:latin typeface="Cascadia Mono" panose="020B0609020000020004" pitchFamily="49" charset="0"/>
            </a:endParaRPr>
          </a:p>
          <a:p>
            <a:endParaRPr lang="ru-RU"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    </a:t>
            </a:r>
            <a:r>
              <a:rPr lang="ru-RU" sz="1200" dirty="0" err="1">
                <a:solidFill>
                  <a:srgbClr val="000000"/>
                </a:solidFill>
                <a:highlight>
                  <a:srgbClr val="FFFFFF"/>
                </a:highlight>
                <a:latin typeface="Cascadia Mono" panose="020B0609020000020004" pitchFamily="49" charset="0"/>
              </a:rPr>
              <a:t>action</a:t>
            </a:r>
            <a:r>
              <a:rPr lang="ru-RU" sz="1200" dirty="0">
                <a:solidFill>
                  <a:srgbClr val="000000"/>
                </a:solidFill>
                <a:highlight>
                  <a:srgbClr val="FFFFFF"/>
                </a:highlight>
                <a:latin typeface="Cascadia Mono" panose="020B0609020000020004" pitchFamily="49" charset="0"/>
              </a:rPr>
              <a:t> = </a:t>
            </a:r>
            <a:r>
              <a:rPr lang="ru-RU" sz="1200" dirty="0" err="1">
                <a:solidFill>
                  <a:srgbClr val="000000"/>
                </a:solidFill>
                <a:highlight>
                  <a:srgbClr val="FFFFFF"/>
                </a:highlight>
                <a:latin typeface="Cascadia Mono" panose="020B0609020000020004" pitchFamily="49" charset="0"/>
              </a:rPr>
              <a:t>select</a:t>
            </a:r>
            <a:r>
              <a:rPr lang="ru-RU" sz="1200" dirty="0">
                <a:solidFill>
                  <a:srgbClr val="000000"/>
                </a:solidFill>
                <a:highlight>
                  <a:srgbClr val="FFFFFF"/>
                </a:highlight>
                <a:latin typeface="Cascadia Mono" panose="020B0609020000020004" pitchFamily="49" charset="0"/>
              </a:rPr>
              <a:t>(3);  </a:t>
            </a:r>
            <a:r>
              <a:rPr lang="ru-RU" sz="1200" dirty="0">
                <a:solidFill>
                  <a:srgbClr val="008000"/>
                </a:solidFill>
                <a:highlight>
                  <a:srgbClr val="FFFFFF"/>
                </a:highlight>
                <a:latin typeface="Cascadia Mono" panose="020B0609020000020004" pitchFamily="49" charset="0"/>
              </a:rPr>
              <a:t>// получаем указатель на функцию </a:t>
            </a:r>
            <a:r>
              <a:rPr lang="ru-RU" sz="1200" dirty="0" err="1">
                <a:solidFill>
                  <a:srgbClr val="008000"/>
                </a:solidFill>
                <a:highlight>
                  <a:srgbClr val="FFFFFF"/>
                </a:highlight>
                <a:latin typeface="Cascadia Mono" panose="020B0609020000020004" pitchFamily="49" charset="0"/>
              </a:rPr>
              <a:t>multiply</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40</a:t>
            </a:r>
            <a:endParaRPr lang="de-CH"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(*select(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choice</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r>
              <a:rPr lang="ru-RU" sz="1200" dirty="0">
                <a:solidFill>
                  <a:srgbClr val="008000"/>
                </a:solidFill>
                <a:highlight>
                  <a:srgbClr val="FFFFFF"/>
                </a:highlight>
                <a:latin typeface="Cascadia Mono" panose="020B0609020000020004" pitchFamily="49" charset="0"/>
              </a:rPr>
              <a:t>// возвращаем нужную функцию в зависимости от </a:t>
            </a:r>
            <a:r>
              <a:rPr lang="ru-RU" sz="1200" dirty="0" err="1">
                <a:solidFill>
                  <a:srgbClr val="008000"/>
                </a:solidFill>
                <a:highlight>
                  <a:srgbClr val="FFFFFF"/>
                </a:highlight>
                <a:latin typeface="Cascadia Mono" panose="020B0609020000020004" pitchFamily="49" charset="0"/>
              </a:rPr>
              <a:t>choice</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switch</a:t>
            </a:r>
            <a:r>
              <a:rPr lang="de-CH" sz="1200" dirty="0">
                <a:solidFill>
                  <a:srgbClr val="000000"/>
                </a:solidFill>
                <a:highlight>
                  <a:srgbClr val="FFFFFF"/>
                </a:highlight>
                <a:latin typeface="Cascadia Mono" panose="020B0609020000020004" pitchFamily="49" charset="0"/>
              </a:rPr>
              <a:t> (</a:t>
            </a:r>
            <a:r>
              <a:rPr lang="de-CH" sz="1200" dirty="0" err="1">
                <a:solidFill>
                  <a:srgbClr val="808080"/>
                </a:solidFill>
                <a:highlight>
                  <a:srgbClr val="FFFFFF"/>
                </a:highlight>
                <a:latin typeface="Cascadia Mono" panose="020B0609020000020004" pitchFamily="49" charset="0"/>
              </a:rPr>
              <a:t>choice</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case</a:t>
            </a:r>
            <a:r>
              <a:rPr lang="de-CH" sz="1200" dirty="0">
                <a:solidFill>
                  <a:srgbClr val="000000"/>
                </a:solidFill>
                <a:highlight>
                  <a:srgbClr val="FFFFFF"/>
                </a:highlight>
                <a:latin typeface="Cascadia Mono" panose="020B0609020000020004" pitchFamily="49" charset="0"/>
              </a:rPr>
              <a:t> 2:</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case</a:t>
            </a:r>
            <a:r>
              <a:rPr lang="de-CH" sz="1200" dirty="0">
                <a:solidFill>
                  <a:srgbClr val="000000"/>
                </a:solidFill>
                <a:highlight>
                  <a:srgbClr val="FFFFFF"/>
                </a:highlight>
                <a:latin typeface="Cascadia Mono" panose="020B0609020000020004" pitchFamily="49" charset="0"/>
              </a:rPr>
              <a:t> 3:</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default</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66328024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66D4EA-7599-E435-F10C-891B018C3697}"/>
              </a:ext>
            </a:extLst>
          </p:cNvPr>
          <p:cNvSpPr>
            <a:spLocks noGrp="1"/>
          </p:cNvSpPr>
          <p:nvPr>
            <p:ph type="title"/>
          </p:nvPr>
        </p:nvSpPr>
        <p:spPr/>
        <p:txBody>
          <a:bodyPr/>
          <a:lstStyle/>
          <a:p>
            <a:r>
              <a:rPr kumimoji="0" lang="ru-RU" sz="1800" b="1" i="0" u="none" strike="noStrike" kern="1200" cap="none" spc="0" normalizeH="0" baseline="0" noProof="0" dirty="0">
                <a:ln>
                  <a:noFill/>
                </a:ln>
                <a:solidFill>
                  <a:srgbClr val="F3C43F"/>
                </a:solidFill>
                <a:effectLst/>
                <a:uLnTx/>
                <a:uFillTx/>
                <a:latin typeface="Verdana"/>
                <a:ea typeface="+mj-ea"/>
                <a:cs typeface="+mj-cs"/>
              </a:rPr>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3F518E68-13CD-6467-C961-13FBC35B9F3B}"/>
              </a:ext>
            </a:extLst>
          </p:cNvPr>
          <p:cNvSpPr>
            <a:spLocks noGrp="1"/>
          </p:cNvSpPr>
          <p:nvPr>
            <p:ph idx="1"/>
          </p:nvPr>
        </p:nvSpPr>
        <p:spPr/>
        <p:txBody>
          <a:bodyPr/>
          <a:lstStyle/>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add</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multiply</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select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endParaRPr lang="ru-RU" sz="900" dirty="0">
              <a:solidFill>
                <a:srgbClr val="000000"/>
              </a:solidFill>
              <a:highlight>
                <a:srgbClr val="FFFFFF"/>
              </a:highlight>
              <a:latin typeface="Cascadia Mono" panose="020B0609020000020004" pitchFamily="49" charset="0"/>
            </a:endParaRP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main</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a:t>
            </a:r>
            <a:r>
              <a:rPr lang="ru-RU" sz="900" dirty="0" err="1">
                <a:solidFill>
                  <a:srgbClr val="000000"/>
                </a:solidFill>
                <a:highlight>
                  <a:srgbClr val="FFFFFF"/>
                </a:highlight>
                <a:latin typeface="Cascadia Mono" panose="020B0609020000020004" pitchFamily="49" charset="0"/>
              </a:rPr>
              <a:t>action</a:t>
            </a:r>
            <a:r>
              <a:rPr lang="ru-RU" sz="900" dirty="0">
                <a:solidFill>
                  <a:srgbClr val="000000"/>
                </a:solidFill>
                <a:highlight>
                  <a:srgbClr val="FFFFFF"/>
                </a:highlight>
                <a:latin typeface="Cascadia Mono" panose="020B0609020000020004" pitchFamily="49" charset="0"/>
              </a:rPr>
              <a:t>)(</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 </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 { </a:t>
            </a:r>
            <a:r>
              <a:rPr lang="ru-RU" sz="900" dirty="0" err="1">
                <a:solidFill>
                  <a:srgbClr val="000000"/>
                </a:solidFill>
                <a:highlight>
                  <a:srgbClr val="FFFFFF"/>
                </a:highlight>
                <a:latin typeface="Cascadia Mono" panose="020B0609020000020004" pitchFamily="49" charset="0"/>
              </a:rPr>
              <a:t>select</a:t>
            </a:r>
            <a:r>
              <a:rPr lang="ru-RU" sz="900" dirty="0">
                <a:solidFill>
                  <a:srgbClr val="000000"/>
                </a:solidFill>
                <a:highlight>
                  <a:srgbClr val="FFFFFF"/>
                </a:highlight>
                <a:latin typeface="Cascadia Mono" panose="020B0609020000020004" pitchFamily="49" charset="0"/>
              </a:rPr>
              <a:t>(14) };  </a:t>
            </a:r>
            <a:r>
              <a:rPr lang="ru-RU" sz="900" dirty="0">
                <a:solidFill>
                  <a:srgbClr val="008000"/>
                </a:solidFill>
                <a:highlight>
                  <a:srgbClr val="FFFFFF"/>
                </a:highlight>
                <a:latin typeface="Cascadia Mono" panose="020B0609020000020004" pitchFamily="49" charset="0"/>
              </a:rPr>
              <a:t>// получаем указатель на функцию</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err="1">
                <a:solidFill>
                  <a:srgbClr val="0000FF"/>
                </a:solidFill>
                <a:highlight>
                  <a:srgbClr val="FFFFFF"/>
                </a:highlight>
                <a:latin typeface="Cascadia Mono" panose="020B0609020000020004" pitchFamily="49" charset="0"/>
              </a:rPr>
              <a:t>if</a:t>
            </a:r>
            <a:r>
              <a:rPr lang="ru-RU" sz="900" dirty="0">
                <a:solidFill>
                  <a:srgbClr val="000000"/>
                </a:solidFill>
                <a:highlight>
                  <a:srgbClr val="FFFFFF"/>
                </a:highlight>
                <a:latin typeface="Cascadia Mono" panose="020B0609020000020004" pitchFamily="49" charset="0"/>
              </a:rPr>
              <a:t> (</a:t>
            </a:r>
            <a:r>
              <a:rPr lang="ru-RU" sz="900" dirty="0" err="1">
                <a:solidFill>
                  <a:srgbClr val="000000"/>
                </a:solidFill>
                <a:highlight>
                  <a:srgbClr val="FFFFFF"/>
                </a:highlight>
                <a:latin typeface="Cascadia Mono" panose="020B0609020000020004" pitchFamily="49" charset="0"/>
              </a:rPr>
              <a:t>action</a:t>
            </a:r>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если не равно </a:t>
            </a:r>
            <a:r>
              <a:rPr lang="ru-RU" sz="900" dirty="0" err="1">
                <a:solidFill>
                  <a:srgbClr val="008000"/>
                </a:solidFill>
                <a:highlight>
                  <a:srgbClr val="FFFFFF"/>
                </a:highlight>
                <a:latin typeface="Cascadia Mono" panose="020B0609020000020004" pitchFamily="49" charset="0"/>
              </a:rPr>
              <a:t>nullptr</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cout</a:t>
            </a:r>
            <a:r>
              <a:rPr lang="de-CH" sz="900" dirty="0">
                <a:solidFill>
                  <a:srgbClr val="000000"/>
                </a:solidFill>
                <a:highlight>
                  <a:srgbClr val="FFFFFF"/>
                </a:highlight>
                <a:latin typeface="Cascadia Mono" panose="020B0609020000020004" pitchFamily="49" charset="0"/>
              </a:rPr>
              <a:t>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a:t>
            </a:r>
            <a:r>
              <a:rPr lang="de-CH" sz="900" dirty="0">
                <a:solidFill>
                  <a:srgbClr val="000000"/>
                </a:solidFill>
                <a:highlight>
                  <a:srgbClr val="FFFFFF"/>
                </a:highlight>
                <a:latin typeface="Cascadia Mono" panose="020B0609020000020004" pitchFamily="49" charset="0"/>
              </a:rPr>
              <a:t>(8, 5)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endl</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else</a:t>
            </a:r>
            <a:endParaRPr lang="de-CH"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p>
          <a:p>
            <a:r>
              <a:rPr lang="en-US" sz="900" dirty="0">
                <a:solidFill>
                  <a:srgbClr val="000000"/>
                </a:solidFill>
                <a:highlight>
                  <a:srgbClr val="FFFFFF"/>
                </a:highlight>
                <a:latin typeface="Cascadia Mono" panose="020B0609020000020004" pitchFamily="49" charset="0"/>
              </a:rPr>
              <a:t>        std::</a:t>
            </a:r>
            <a:r>
              <a:rPr lang="en-US" sz="900" dirty="0" err="1">
                <a:solidFill>
                  <a:srgbClr val="000000"/>
                </a:solidFill>
                <a:highlight>
                  <a:srgbClr val="FFFFFF"/>
                </a:highlight>
                <a:latin typeface="Cascadia Mono" panose="020B0609020000020004" pitchFamily="49" charset="0"/>
              </a:rPr>
              <a:t>cout</a:t>
            </a:r>
            <a:r>
              <a:rPr lang="en-US" sz="900" dirty="0">
                <a:solidFill>
                  <a:srgbClr val="000000"/>
                </a:solidFill>
                <a:highlight>
                  <a:srgbClr val="FFFFFF"/>
                </a:highlight>
                <a:latin typeface="Cascadia Mono" panose="020B0609020000020004" pitchFamily="49" charset="0"/>
              </a:rPr>
              <a:t> </a:t>
            </a:r>
            <a:r>
              <a:rPr lang="en-US" sz="900" dirty="0">
                <a:solidFill>
                  <a:srgbClr val="008080"/>
                </a:solidFill>
                <a:highlight>
                  <a:srgbClr val="FFFFFF"/>
                </a:highlight>
                <a:latin typeface="Cascadia Mono" panose="020B0609020000020004" pitchFamily="49" charset="0"/>
              </a:rPr>
              <a:t>&lt;&lt;</a:t>
            </a:r>
            <a:r>
              <a:rPr lang="en-US" sz="900" dirty="0">
                <a:solidFill>
                  <a:srgbClr val="000000"/>
                </a:solidFill>
                <a:highlight>
                  <a:srgbClr val="FFFFFF"/>
                </a:highlight>
                <a:latin typeface="Cascadia Mono" panose="020B0609020000020004" pitchFamily="49" charset="0"/>
              </a:rPr>
              <a:t> </a:t>
            </a:r>
            <a:r>
              <a:rPr lang="en-US" sz="900" dirty="0">
                <a:solidFill>
                  <a:srgbClr val="A31515"/>
                </a:solidFill>
                <a:highlight>
                  <a:srgbClr val="FFFFFF"/>
                </a:highlight>
                <a:latin typeface="Cascadia Mono" panose="020B0609020000020004" pitchFamily="49" charset="0"/>
              </a:rPr>
              <a:t>"Undefined"</a:t>
            </a:r>
            <a:r>
              <a:rPr lang="en-US" sz="900" dirty="0">
                <a:solidFill>
                  <a:srgbClr val="000000"/>
                </a:solidFill>
                <a:highlight>
                  <a:srgbClr val="FFFFFF"/>
                </a:highlight>
                <a:latin typeface="Cascadia Mono" panose="020B0609020000020004" pitchFamily="49" charset="0"/>
              </a:rPr>
              <a:t> </a:t>
            </a:r>
            <a:r>
              <a:rPr lang="en-US" sz="900" dirty="0">
                <a:solidFill>
                  <a:srgbClr val="008080"/>
                </a:solidFill>
                <a:highlight>
                  <a:srgbClr val="FFFFFF"/>
                </a:highlight>
                <a:latin typeface="Cascadia Mono" panose="020B0609020000020004" pitchFamily="49" charset="0"/>
              </a:rPr>
              <a:t>&lt;&lt;</a:t>
            </a:r>
            <a:r>
              <a:rPr lang="en-US" sz="900" dirty="0">
                <a:solidFill>
                  <a:srgbClr val="000000"/>
                </a:solidFill>
                <a:highlight>
                  <a:srgbClr val="FFFFFF"/>
                </a:highlight>
                <a:latin typeface="Cascadia Mono" panose="020B0609020000020004" pitchFamily="49" charset="0"/>
              </a:rPr>
              <a:t> std::</a:t>
            </a:r>
            <a:r>
              <a:rPr lang="en-US" sz="900" dirty="0" err="1">
                <a:solidFill>
                  <a:srgbClr val="000000"/>
                </a:solidFill>
                <a:highlight>
                  <a:srgbClr val="FFFFFF"/>
                </a:highlight>
                <a:latin typeface="Cascadia Mono" panose="020B0609020000020004" pitchFamily="49" charset="0"/>
              </a:rPr>
              <a:t>endl</a:t>
            </a:r>
            <a:r>
              <a:rPr lang="en-US"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a:t>
            </a:r>
          </a:p>
          <a:p>
            <a:endParaRPr lang="ru-RU" sz="900" dirty="0">
              <a:solidFill>
                <a:srgbClr val="000000"/>
              </a:solidFill>
              <a:highlight>
                <a:srgbClr val="FFFFFF"/>
              </a:highlight>
              <a:latin typeface="Cascadia Mono" panose="020B0609020000020004" pitchFamily="49" charset="0"/>
            </a:endParaRP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(*select(</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actions</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x,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y) { </a:t>
            </a:r>
            <a:r>
              <a:rPr lang="de-CH" sz="900" dirty="0" err="1">
                <a:solidFill>
                  <a:srgbClr val="000000"/>
                </a:solidFill>
                <a:highlight>
                  <a:srgbClr val="FFFFFF"/>
                </a:highlight>
                <a:latin typeface="Cascadia Mono" panose="020B0609020000020004" pitchFamily="49" charset="0"/>
              </a:rPr>
              <a:t>add</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multiply</a:t>
            </a:r>
            <a:r>
              <a:rPr lang="de-CH"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возвращаем нужную функцию в зависимости от </a:t>
            </a:r>
            <a:r>
              <a:rPr lang="ru-RU" sz="900" dirty="0" err="1">
                <a:solidFill>
                  <a:srgbClr val="008000"/>
                </a:solidFill>
                <a:highlight>
                  <a:srgbClr val="FFFFFF"/>
                </a:highlight>
                <a:latin typeface="Cascadia Mono" panose="020B0609020000020004" pitchFamily="49" charset="0"/>
              </a:rPr>
              <a:t>choice</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возвращаем нужную функцию</a:t>
            </a:r>
            <a:endParaRPr lang="ru-RU"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if</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 &gt; 0 &amp;&amp;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 &lt; 4)</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actions</a:t>
            </a:r>
            <a:r>
              <a:rPr lang="de-CH" sz="900" dirty="0">
                <a:solidFill>
                  <a:srgbClr val="000000"/>
                </a:solidFill>
                <a:highlight>
                  <a:srgbClr val="FFFFFF"/>
                </a:highlight>
                <a:latin typeface="Cascadia Mono" panose="020B0609020000020004" pitchFamily="49" charset="0"/>
              </a:rPr>
              <a:t>[</a:t>
            </a:r>
            <a:r>
              <a:rPr lang="de-CH" sz="900" dirty="0" err="1">
                <a:solidFill>
                  <a:srgbClr val="808080"/>
                </a:solidFill>
                <a:highlight>
                  <a:srgbClr val="FFFFFF"/>
                </a:highlight>
                <a:latin typeface="Cascadia Mono" panose="020B0609020000020004" pitchFamily="49" charset="0"/>
              </a:rPr>
              <a:t>choice</a:t>
            </a:r>
            <a:r>
              <a:rPr lang="de-CH" sz="900" dirty="0">
                <a:solidFill>
                  <a:srgbClr val="000000"/>
                </a:solidFill>
                <a:highlight>
                  <a:srgbClr val="FFFFFF"/>
                </a:highlight>
                <a:latin typeface="Cascadia Mono" panose="020B0609020000020004" pitchFamily="49" charset="0"/>
              </a:rPr>
              <a:t> - 1];</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else</a:t>
            </a:r>
            <a:endParaRPr lang="de-CH"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nullptr</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add(</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return</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x</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y</a:t>
            </a:r>
            <a:r>
              <a:rPr lang="de-CH" sz="900" dirty="0">
                <a:solidFill>
                  <a:srgbClr val="000000"/>
                </a:solidFill>
                <a:highlight>
                  <a:srgbClr val="FFFFFF"/>
                </a:highlight>
                <a:latin typeface="Cascadia Mono" panose="020B0609020000020004" pitchFamily="49" charset="0"/>
              </a:rPr>
              <a:t>) {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x</a:t>
            </a:r>
            <a:r>
              <a:rPr lang="de-CH" sz="900" dirty="0">
                <a:solidFill>
                  <a:srgbClr val="000000"/>
                </a:solidFill>
                <a:highlight>
                  <a:srgbClr val="FFFFFF"/>
                </a:highlight>
                <a:latin typeface="Cascadia Mono" panose="020B0609020000020004" pitchFamily="49" charset="0"/>
              </a:rPr>
              <a:t> - </a:t>
            </a:r>
            <a:r>
              <a:rPr lang="de-CH" sz="900" dirty="0">
                <a:solidFill>
                  <a:srgbClr val="808080"/>
                </a:solidFill>
                <a:highlight>
                  <a:srgbClr val="FFFFFF"/>
                </a:highlight>
                <a:latin typeface="Cascadia Mono" panose="020B0609020000020004" pitchFamily="49" charset="0"/>
              </a:rPr>
              <a:t>y</a:t>
            </a:r>
            <a:r>
              <a:rPr lang="de-CH" sz="900" dirty="0">
                <a:solidFill>
                  <a:srgbClr val="000000"/>
                </a:solidFill>
                <a:highlight>
                  <a:srgbClr val="FFFFFF"/>
                </a:highlight>
                <a:latin typeface="Cascadia Mono" panose="020B0609020000020004" pitchFamily="49" charset="0"/>
              </a:rPr>
              <a:t>; }</a:t>
            </a: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multiply(</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return</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a:t>
            </a:r>
            <a:endParaRPr lang="ru-RU" sz="900" dirty="0"/>
          </a:p>
        </p:txBody>
      </p:sp>
    </p:spTree>
    <p:extLst>
      <p:ext uri="{BB962C8B-B14F-4D97-AF65-F5344CB8AC3E}">
        <p14:creationId xmlns:p14="http://schemas.microsoft.com/office/powerpoint/2010/main" val="227432917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29A5B-BD8A-FEF9-ABF8-71C477DD78DA}"/>
              </a:ext>
            </a:extLst>
          </p:cNvPr>
          <p:cNvSpPr>
            <a:spLocks noGrp="1"/>
          </p:cNvSpPr>
          <p:nvPr>
            <p:ph type="title"/>
          </p:nvPr>
        </p:nvSpPr>
        <p:spPr/>
        <p:txBody>
          <a:bodyPr/>
          <a:lstStyle/>
          <a:p>
            <a:r>
              <a:rPr lang="ru-RU" sz="2400" b="1" dirty="0"/>
              <a:t>Разделение программы на файлы</a:t>
            </a:r>
            <a:endParaRPr lang="ru-RU" dirty="0"/>
          </a:p>
        </p:txBody>
      </p:sp>
      <p:sp>
        <p:nvSpPr>
          <p:cNvPr id="3" name="Объект 2">
            <a:extLst>
              <a:ext uri="{FF2B5EF4-FFF2-40B4-BE49-F238E27FC236}">
                <a16:creationId xmlns:a16="http://schemas.microsoft.com/office/drawing/2014/main" id="{503F4F0A-3D0C-282F-2BF6-D351676976F6}"/>
              </a:ext>
            </a:extLst>
          </p:cNvPr>
          <p:cNvSpPr>
            <a:spLocks noGrp="1"/>
          </p:cNvSpPr>
          <p:nvPr>
            <p:ph idx="1"/>
          </p:nvPr>
        </p:nvSpPr>
        <p:spPr/>
        <p:txBody>
          <a:bodyPr/>
          <a:lstStyle/>
          <a:p>
            <a:r>
              <a:rPr lang="ru-RU" dirty="0"/>
              <a:t>Если программа содержит много кода, то более оптимально было бы разнести отдельные части кода по отдельным файлам. Например, одни функции могут храниться в одном файле исходного кода, другие функции - в другом файле.</a:t>
            </a:r>
            <a:endParaRPr lang="en-US" dirty="0"/>
          </a:p>
          <a:p>
            <a:endParaRPr lang="en-US" dirty="0"/>
          </a:p>
          <a:p>
            <a:r>
              <a:rPr lang="ru-RU" dirty="0"/>
              <a:t>Например, определим файл </a:t>
            </a:r>
            <a:r>
              <a:rPr lang="ru-RU" b="1" dirty="0"/>
              <a:t>sum.cpp</a:t>
            </a:r>
            <a:r>
              <a:rPr lang="ru-RU" dirty="0"/>
              <a:t>, который будет иметь следующий код:</a:t>
            </a:r>
            <a:endParaRPr lang="en-US" dirty="0"/>
          </a:p>
          <a:p>
            <a:endParaRPr lang="en-US"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a</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b</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return</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a</a:t>
            </a:r>
            <a:r>
              <a:rPr lang="de-CH" sz="2000" dirty="0">
                <a:solidFill>
                  <a:srgbClr val="000000"/>
                </a:solidFill>
                <a:highlight>
                  <a:srgbClr val="FFFFFF"/>
                </a:highlight>
                <a:latin typeface="Cascadia Mono" panose="020B0609020000020004" pitchFamily="49" charset="0"/>
              </a:rPr>
              <a:t> + </a:t>
            </a:r>
            <a:r>
              <a:rPr lang="de-CH" sz="2000" dirty="0">
                <a:solidFill>
                  <a:srgbClr val="808080"/>
                </a:solidFill>
                <a:highlight>
                  <a:srgbClr val="FFFFFF"/>
                </a:highlight>
                <a:latin typeface="Cascadia Mono" panose="020B0609020000020004" pitchFamily="49" charset="0"/>
              </a:rPr>
              <a:t>b</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97678035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524ADE-0724-0CCC-DA01-440C4F4C1F3A}"/>
              </a:ext>
            </a:extLst>
          </p:cNvPr>
          <p:cNvSpPr>
            <a:spLocks noGrp="1"/>
          </p:cNvSpPr>
          <p:nvPr>
            <p:ph type="title"/>
          </p:nvPr>
        </p:nvSpPr>
        <p:spPr/>
        <p:txBody>
          <a:bodyPr/>
          <a:lstStyle/>
          <a:p>
            <a:r>
              <a:rPr lang="ru-RU" sz="2400" b="1" dirty="0"/>
              <a:t>Разделение программы на файлы</a:t>
            </a:r>
            <a:endParaRPr lang="ru-RU" sz="2400" dirty="0"/>
          </a:p>
        </p:txBody>
      </p:sp>
      <p:sp>
        <p:nvSpPr>
          <p:cNvPr id="3" name="Объект 2">
            <a:extLst>
              <a:ext uri="{FF2B5EF4-FFF2-40B4-BE49-F238E27FC236}">
                <a16:creationId xmlns:a16="http://schemas.microsoft.com/office/drawing/2014/main" id="{0DEB9A08-0FCE-064B-D74F-8CB8B9286E9B}"/>
              </a:ext>
            </a:extLst>
          </p:cNvPr>
          <p:cNvSpPr>
            <a:spLocks noGrp="1"/>
          </p:cNvSpPr>
          <p:nvPr>
            <p:ph idx="1"/>
          </p:nvPr>
        </p:nvSpPr>
        <p:spPr/>
        <p:txBody>
          <a:bodyPr/>
          <a:lstStyle/>
          <a:p>
            <a:r>
              <a:rPr lang="ru-RU" dirty="0"/>
              <a:t>Добавим еще один файл - </a:t>
            </a:r>
            <a:r>
              <a:rPr lang="ru-RU" b="1" dirty="0" err="1"/>
              <a:t>sum.h</a:t>
            </a:r>
            <a:r>
              <a:rPr lang="ru-RU" dirty="0"/>
              <a:t>, который будет содержать объявление функции </a:t>
            </a:r>
            <a:r>
              <a:rPr lang="ru-RU" dirty="0" err="1"/>
              <a:t>sum</a:t>
            </a:r>
            <a:r>
              <a:rPr lang="ru-RU" dirty="0"/>
              <a:t>:</a:t>
            </a:r>
            <a:endParaRPr lang="en-US" dirty="0"/>
          </a:p>
          <a:p>
            <a:r>
              <a:rPr lang="de-CH" sz="2000" dirty="0">
                <a:solidFill>
                  <a:srgbClr val="808080"/>
                </a:solidFill>
                <a:highlight>
                  <a:srgbClr val="FFFFFF"/>
                </a:highlight>
                <a:latin typeface="Cascadia Mono" panose="020B0609020000020004" pitchFamily="49" charset="0"/>
              </a:rPr>
              <a:t>#pragma</a:t>
            </a:r>
            <a:r>
              <a:rPr lang="de-CH" sz="2000" dirty="0">
                <a:solidFill>
                  <a:srgbClr val="000000"/>
                </a:solidFill>
                <a:highlight>
                  <a:srgbClr val="FFFFFF"/>
                </a:highlight>
                <a:latin typeface="Cascadia Mono" panose="020B0609020000020004" pitchFamily="49" charset="0"/>
              </a:rPr>
              <a:t> </a:t>
            </a:r>
            <a:r>
              <a:rPr lang="de-CH" sz="2000" dirty="0" err="1">
                <a:solidFill>
                  <a:srgbClr val="808080"/>
                </a:solidFill>
                <a:highlight>
                  <a:srgbClr val="FFFFFF"/>
                </a:highlight>
                <a:latin typeface="Cascadia Mono" panose="020B0609020000020004" pitchFamily="49" charset="0"/>
              </a:rPr>
              <a:t>once</a:t>
            </a:r>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a:t>
            </a:r>
          </a:p>
          <a:p>
            <a:endParaRPr lang="de-CH" dirty="0">
              <a:solidFill>
                <a:srgbClr val="000000"/>
              </a:solidFill>
              <a:highlight>
                <a:srgbClr val="FFFFFF"/>
              </a:highlight>
              <a:latin typeface="Cascadia Mono" panose="020B0609020000020004" pitchFamily="49" charset="0"/>
            </a:endParaRPr>
          </a:p>
          <a:p>
            <a:r>
              <a:rPr lang="ru-RU" dirty="0"/>
              <a:t>И также определим главный файл, который назовем </a:t>
            </a:r>
            <a:r>
              <a:rPr lang="ru-RU" b="1" dirty="0"/>
              <a:t>app.cpp</a:t>
            </a:r>
            <a:r>
              <a:rPr lang="ru-RU" dirty="0"/>
              <a:t>:</a:t>
            </a:r>
            <a:endParaRPr lang="en-US" dirty="0"/>
          </a:p>
          <a:p>
            <a:r>
              <a:rPr lang="de-CH" sz="1800" dirty="0">
                <a:solidFill>
                  <a:srgbClr val="808080"/>
                </a:solidFill>
                <a:highlight>
                  <a:srgbClr val="FFFFFF"/>
                </a:highlight>
                <a:latin typeface="Cascadia Mono" panose="020B0609020000020004" pitchFamily="49" charset="0"/>
              </a:rPr>
              <a:t>#include</a:t>
            </a:r>
            <a:r>
              <a:rPr lang="de-CH" sz="1800" dirty="0">
                <a:solidFill>
                  <a:srgbClr val="000000"/>
                </a:solidFill>
                <a:highlight>
                  <a:srgbClr val="FFFFFF"/>
                </a:highlight>
                <a:latin typeface="Cascadia Mono" panose="020B0609020000020004" pitchFamily="49" charset="0"/>
              </a:rPr>
              <a:t> </a:t>
            </a:r>
            <a:r>
              <a:rPr lang="de-CH" sz="1800" dirty="0">
                <a:solidFill>
                  <a:srgbClr val="A31515"/>
                </a:solidFill>
                <a:highlight>
                  <a:srgbClr val="FFFFFF"/>
                </a:highlight>
                <a:latin typeface="Cascadia Mono" panose="020B0609020000020004" pitchFamily="49" charset="0"/>
              </a:rPr>
              <a:t>&lt;</a:t>
            </a:r>
            <a:r>
              <a:rPr lang="de-CH" sz="1800" dirty="0" err="1">
                <a:solidFill>
                  <a:srgbClr val="A31515"/>
                </a:solidFill>
                <a:highlight>
                  <a:srgbClr val="FFFFFF"/>
                </a:highlight>
                <a:latin typeface="Cascadia Mono" panose="020B0609020000020004" pitchFamily="49" charset="0"/>
              </a:rPr>
              <a:t>iostream</a:t>
            </a:r>
            <a:r>
              <a:rPr lang="de-CH" sz="1800" dirty="0">
                <a:solidFill>
                  <a:srgbClr val="A31515"/>
                </a:solidFill>
                <a:highlight>
                  <a:srgbClr val="FFFFFF"/>
                </a:highlight>
                <a:latin typeface="Cascadia Mono" panose="020B0609020000020004" pitchFamily="49" charset="0"/>
              </a:rPr>
              <a:t>&gt;</a:t>
            </a:r>
            <a:endParaRPr lang="de-CH" sz="1800" dirty="0">
              <a:solidFill>
                <a:srgbClr val="000000"/>
              </a:solidFill>
              <a:highlight>
                <a:srgbClr val="FFFFFF"/>
              </a:highlight>
              <a:latin typeface="Cascadia Mono" panose="020B0609020000020004" pitchFamily="49" charset="0"/>
            </a:endParaRPr>
          </a:p>
          <a:p>
            <a:r>
              <a:rPr lang="de-CH" sz="1800" dirty="0">
                <a:solidFill>
                  <a:srgbClr val="808080"/>
                </a:solidFill>
                <a:highlight>
                  <a:srgbClr val="FFFFFF"/>
                </a:highlight>
                <a:latin typeface="Cascadia Mono" panose="020B0609020000020004" pitchFamily="49" charset="0"/>
              </a:rPr>
              <a:t>#include</a:t>
            </a:r>
            <a:r>
              <a:rPr lang="de-CH" sz="1800" dirty="0">
                <a:solidFill>
                  <a:srgbClr val="000000"/>
                </a:solidFill>
                <a:highlight>
                  <a:srgbClr val="FFFFFF"/>
                </a:highlight>
                <a:latin typeface="Cascadia Mono" panose="020B0609020000020004" pitchFamily="49" charset="0"/>
              </a:rPr>
              <a:t> </a:t>
            </a:r>
            <a:r>
              <a:rPr lang="de-CH" sz="1800" dirty="0">
                <a:solidFill>
                  <a:srgbClr val="A31515"/>
                </a:solidFill>
                <a:highlight>
                  <a:srgbClr val="FFFFFF"/>
                </a:highlight>
                <a:latin typeface="Cascadia Mono" panose="020B0609020000020004" pitchFamily="49" charset="0"/>
              </a:rPr>
              <a:t>"</a:t>
            </a:r>
            <a:r>
              <a:rPr lang="de-CH" sz="1800" dirty="0" err="1">
                <a:solidFill>
                  <a:srgbClr val="A31515"/>
                </a:solidFill>
                <a:highlight>
                  <a:srgbClr val="FFFFFF"/>
                </a:highlight>
                <a:latin typeface="Cascadia Mono" panose="020B0609020000020004" pitchFamily="49" charset="0"/>
              </a:rPr>
              <a:t>sum.h</a:t>
            </a:r>
            <a:r>
              <a:rPr lang="de-CH" sz="1800" dirty="0">
                <a:solidFill>
                  <a:srgbClr val="A31515"/>
                </a:solidFill>
                <a:highlight>
                  <a:srgbClr val="FFFFFF"/>
                </a:highlight>
                <a:latin typeface="Cascadia Mono" panose="020B0609020000020004" pitchFamily="49" charset="0"/>
              </a:rPr>
              <a:t>"</a:t>
            </a:r>
            <a:r>
              <a:rPr lang="de-CH" sz="1800" dirty="0">
                <a:solidFill>
                  <a:srgbClr val="000000"/>
                </a:solidFill>
                <a:highlight>
                  <a:srgbClr val="FFFFFF"/>
                </a:highlight>
                <a:latin typeface="Cascadia Mono" panose="020B0609020000020004" pitchFamily="49" charset="0"/>
              </a:rPr>
              <a:t>    </a:t>
            </a:r>
            <a:r>
              <a:rPr lang="de-CH" sz="1800" dirty="0">
                <a:solidFill>
                  <a:srgbClr val="008000"/>
                </a:solidFill>
                <a:highlight>
                  <a:srgbClr val="FFFFFF"/>
                </a:highlight>
                <a:latin typeface="Cascadia Mono" panose="020B0609020000020004" pitchFamily="49" charset="0"/>
              </a:rPr>
              <a:t>// </a:t>
            </a:r>
            <a:r>
              <a:rPr lang="ru-RU" sz="1800" dirty="0">
                <a:solidFill>
                  <a:srgbClr val="008000"/>
                </a:solidFill>
                <a:highlight>
                  <a:srgbClr val="FFFFFF"/>
                </a:highlight>
                <a:latin typeface="Cascadia Mono" panose="020B0609020000020004" pitchFamily="49" charset="0"/>
              </a:rPr>
              <a:t>подключаем файл </a:t>
            </a:r>
            <a:r>
              <a:rPr lang="de-CH" sz="1800" dirty="0" err="1">
                <a:solidFill>
                  <a:srgbClr val="008000"/>
                </a:solidFill>
                <a:highlight>
                  <a:srgbClr val="FFFFFF"/>
                </a:highlight>
                <a:latin typeface="Cascadia Mono" panose="020B0609020000020004" pitchFamily="49" charset="0"/>
              </a:rPr>
              <a:t>sum.h</a:t>
            </a:r>
            <a:endParaRPr lang="de-CH" sz="1800" dirty="0">
              <a:solidFill>
                <a:srgbClr val="000000"/>
              </a:solidFill>
              <a:highlight>
                <a:srgbClr val="FFFFFF"/>
              </a:highlight>
              <a:latin typeface="Cascadia Mono" panose="020B0609020000020004" pitchFamily="49" charset="0"/>
            </a:endParaRPr>
          </a:p>
          <a:p>
            <a:endParaRPr lang="ru-RU" sz="1800" dirty="0">
              <a:solidFill>
                <a:srgbClr val="000000"/>
              </a:solidFill>
              <a:highlight>
                <a:srgbClr val="FFFFFF"/>
              </a:highlight>
              <a:latin typeface="Cascadia Mono" panose="020B0609020000020004" pitchFamily="49" charset="0"/>
            </a:endParaRPr>
          </a:p>
          <a:p>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main</a:t>
            </a:r>
            <a:r>
              <a:rPr lang="de-CH"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a:t>
            </a:r>
          </a:p>
          <a:p>
            <a:r>
              <a:rPr lang="de-CH" sz="1800" dirty="0">
                <a:solidFill>
                  <a:srgbClr val="000000"/>
                </a:solidFill>
                <a:highlight>
                  <a:srgbClr val="FFFFFF"/>
                </a:highlight>
                <a:latin typeface="Cascadia Mono" panose="020B0609020000020004" pitchFamily="49" charset="0"/>
              </a:rPr>
              <a:t>    </a:t>
            </a:r>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result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sum</a:t>
            </a:r>
            <a:r>
              <a:rPr lang="de-CH" sz="1800" dirty="0">
                <a:solidFill>
                  <a:srgbClr val="000000"/>
                </a:solidFill>
                <a:highlight>
                  <a:srgbClr val="FFFFFF"/>
                </a:highlight>
                <a:latin typeface="Cascadia Mono" panose="020B0609020000020004" pitchFamily="49" charset="0"/>
              </a:rPr>
              <a:t>(5, 4) };</a:t>
            </a: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"result =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result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  </a:t>
            </a:r>
            <a:r>
              <a:rPr lang="en-US" sz="1800" dirty="0">
                <a:solidFill>
                  <a:srgbClr val="008000"/>
                </a:solidFill>
                <a:highlight>
                  <a:srgbClr val="FFFFFF"/>
                </a:highlight>
                <a:latin typeface="Cascadia Mono" panose="020B0609020000020004" pitchFamily="49" charset="0"/>
              </a:rPr>
              <a:t>// result = 9</a:t>
            </a:r>
            <a:endParaRPr lang="en-US" sz="1800" dirty="0">
              <a:solidFill>
                <a:srgbClr val="000000"/>
              </a:solidFill>
              <a:highlight>
                <a:srgbClr val="FFFFFF"/>
              </a:highlight>
              <a:latin typeface="Cascadia Mono" panose="020B0609020000020004" pitchFamily="49" charset="0"/>
            </a:endParaRPr>
          </a:p>
          <a:p>
            <a:r>
              <a:rPr lang="ru-RU" sz="1800" dirty="0">
                <a:solidFill>
                  <a:srgbClr val="000000"/>
                </a:solidFill>
                <a:highlight>
                  <a:srgbClr val="FFFFFF"/>
                </a:highlight>
                <a:latin typeface="Cascadia Mono" panose="020B0609020000020004" pitchFamily="49" charset="0"/>
              </a:rPr>
              <a:t>}</a:t>
            </a:r>
            <a:endParaRPr lang="ru-RU" sz="1800" dirty="0"/>
          </a:p>
        </p:txBody>
      </p:sp>
    </p:spTree>
    <p:extLst>
      <p:ext uri="{BB962C8B-B14F-4D97-AF65-F5344CB8AC3E}">
        <p14:creationId xmlns:p14="http://schemas.microsoft.com/office/powerpoint/2010/main" val="93092808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91E92B-792E-8FCD-B20F-1D07A98548B8}"/>
              </a:ext>
            </a:extLst>
          </p:cNvPr>
          <p:cNvSpPr>
            <a:spLocks noGrp="1"/>
          </p:cNvSpPr>
          <p:nvPr>
            <p:ph type="title"/>
          </p:nvPr>
        </p:nvSpPr>
        <p:spPr/>
        <p:txBody>
          <a:bodyPr/>
          <a:lstStyle/>
          <a:p>
            <a:r>
              <a:rPr lang="ru-RU" sz="2800" b="1" dirty="0"/>
              <a:t>Разделение программы на файлы</a:t>
            </a:r>
            <a:endParaRPr lang="ru-RU" sz="2800" dirty="0"/>
          </a:p>
        </p:txBody>
      </p:sp>
      <p:sp>
        <p:nvSpPr>
          <p:cNvPr id="3" name="Объект 2">
            <a:extLst>
              <a:ext uri="{FF2B5EF4-FFF2-40B4-BE49-F238E27FC236}">
                <a16:creationId xmlns:a16="http://schemas.microsoft.com/office/drawing/2014/main" id="{497737D7-721A-BE8E-6BF6-85C3E7F87A39}"/>
              </a:ext>
            </a:extLst>
          </p:cNvPr>
          <p:cNvSpPr>
            <a:spLocks noGrp="1"/>
          </p:cNvSpPr>
          <p:nvPr>
            <p:ph idx="1"/>
          </p:nvPr>
        </p:nvSpPr>
        <p:spPr/>
        <p:txBody>
          <a:bodyPr/>
          <a:lstStyle/>
          <a:p>
            <a:r>
              <a:rPr lang="ru-RU" dirty="0"/>
              <a:t>Функция </a:t>
            </a:r>
            <a:r>
              <a:rPr lang="ru-RU" dirty="0" err="1"/>
              <a:t>main</a:t>
            </a:r>
            <a:r>
              <a:rPr lang="ru-RU" dirty="0"/>
              <a:t> вызывает функцию </a:t>
            </a:r>
            <a:r>
              <a:rPr lang="ru-RU" dirty="0" err="1"/>
              <a:t>sum</a:t>
            </a:r>
            <a:r>
              <a:rPr lang="ru-RU" dirty="0"/>
              <a:t> для вычисления суммы чисел. Но перед использованием функции она должна быть определена или по крайней мере должен быть известен ее заголовок. В прошлых темах объявление функции добавлялось непосредственно в главный и единственный файл программы. Однако если функции определены в отдельных файлах, то более оптимально помещать объявления функций в специальные заголовочные файлы и потом подключать эти файлы. Именно поэтому в начале с помощью директивы </a:t>
            </a:r>
            <a:r>
              <a:rPr lang="ru-RU" dirty="0" err="1"/>
              <a:t>include</a:t>
            </a:r>
            <a:r>
              <a:rPr lang="ru-RU" dirty="0"/>
              <a:t> подключается файл </a:t>
            </a:r>
            <a:r>
              <a:rPr lang="ru-RU" dirty="0" err="1"/>
              <a:t>sum.h</a:t>
            </a:r>
            <a:r>
              <a:rPr lang="ru-RU" dirty="0"/>
              <a:t>, который содержит объявление или заголовок функции.</a:t>
            </a:r>
          </a:p>
        </p:txBody>
      </p:sp>
    </p:spTree>
    <p:extLst>
      <p:ext uri="{BB962C8B-B14F-4D97-AF65-F5344CB8AC3E}">
        <p14:creationId xmlns:p14="http://schemas.microsoft.com/office/powerpoint/2010/main" val="340865865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E18546-0B3A-B5D4-0118-C0D8E47A4201}"/>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19A250F1-64F9-2D6F-D6F2-108A8548FC68}"/>
              </a:ext>
            </a:extLst>
          </p:cNvPr>
          <p:cNvSpPr>
            <a:spLocks noGrp="1"/>
          </p:cNvSpPr>
          <p:nvPr>
            <p:ph idx="1"/>
          </p:nvPr>
        </p:nvSpPr>
        <p:spPr/>
        <p:txBody>
          <a:bodyPr/>
          <a:lstStyle/>
          <a:p>
            <a:r>
              <a:rPr lang="ru-RU" dirty="0"/>
              <a:t>Кроме функций внешние файлы могут содержать различные объекты - переменные и константы. Для подключения внешних объектов в файл кода применяется ключевое слово </a:t>
            </a:r>
            <a:r>
              <a:rPr lang="ru-RU" b="1" u="sng" dirty="0" err="1"/>
              <a:t>extern</a:t>
            </a:r>
            <a:r>
              <a:rPr lang="ru-RU" dirty="0"/>
              <a:t>.</a:t>
            </a:r>
          </a:p>
          <a:p>
            <a:endParaRPr lang="ru-RU" dirty="0"/>
          </a:p>
          <a:p>
            <a:r>
              <a:rPr lang="ru-RU" dirty="0"/>
              <a:t>Например, пусть у нас есть файл objects.cpp, в котором </a:t>
            </a:r>
            <a:r>
              <a:rPr lang="ru-RU" dirty="0" err="1"/>
              <a:t>определяюься</a:t>
            </a:r>
            <a:r>
              <a:rPr lang="ru-RU" dirty="0"/>
              <a:t> :</a:t>
            </a:r>
            <a:endParaRPr lang="en-US" dirty="0"/>
          </a:p>
          <a:p>
            <a:endParaRPr lang="en-US" dirty="0"/>
          </a:p>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&lt;</a:t>
            </a:r>
            <a:r>
              <a:rPr lang="de-CH" sz="2000" dirty="0" err="1">
                <a:solidFill>
                  <a:srgbClr val="0000FF"/>
                </a:solidFill>
                <a:highlight>
                  <a:srgbClr val="FFFFFF"/>
                </a:highlight>
                <a:latin typeface="Cascadia Mono" panose="020B0609020000020004" pitchFamily="49" charset="0"/>
              </a:rPr>
              <a:t>string</a:t>
            </a:r>
            <a:r>
              <a:rPr lang="de-CH" sz="2000" dirty="0">
                <a:solidFill>
                  <a:srgbClr val="0000FF"/>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2B91AF"/>
                </a:solidFill>
                <a:highlight>
                  <a:srgbClr val="FFFFFF"/>
                </a:highlight>
                <a:latin typeface="Cascadia Mono" panose="020B0609020000020004" pitchFamily="49" charset="0"/>
              </a:rPr>
              <a:t>string</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message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"Hello"</a:t>
            </a:r>
            <a:r>
              <a:rPr lang="de-CH" sz="2000" dirty="0">
                <a:solidFill>
                  <a:srgbClr val="000000"/>
                </a:solidFill>
                <a:highlight>
                  <a:srgbClr val="FFFFFF"/>
                </a:highlight>
                <a:latin typeface="Cascadia Mono" panose="020B0609020000020004" pitchFamily="49" charset="0"/>
              </a:rPr>
              <a:t> };</a:t>
            </a:r>
          </a:p>
          <a:p>
            <a:r>
              <a:rPr lang="de-CH" sz="2000" dirty="0" err="1">
                <a:solidFill>
                  <a:srgbClr val="0000FF"/>
                </a:solidFill>
                <a:highlight>
                  <a:srgbClr val="FFFFFF"/>
                </a:highlight>
                <a:latin typeface="Cascadia Mono" panose="020B0609020000020004" pitchFamily="49" charset="0"/>
              </a:rPr>
              <a:t>unsigned</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times</a:t>
            </a:r>
            <a:r>
              <a:rPr lang="de-CH" sz="2000" dirty="0">
                <a:solidFill>
                  <a:srgbClr val="000000"/>
                </a:solidFill>
                <a:highlight>
                  <a:srgbClr val="FFFFFF"/>
                </a:highlight>
                <a:latin typeface="Cascadia Mono" panose="020B0609020000020004" pitchFamily="49" charset="0"/>
              </a:rPr>
              <a:t>{ 3 };</a:t>
            </a:r>
            <a:endParaRPr lang="ru-RU" dirty="0"/>
          </a:p>
        </p:txBody>
      </p:sp>
    </p:spTree>
    <p:extLst>
      <p:ext uri="{BB962C8B-B14F-4D97-AF65-F5344CB8AC3E}">
        <p14:creationId xmlns:p14="http://schemas.microsoft.com/office/powerpoint/2010/main" val="135957393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B3D808-4B44-D2AA-48EA-C61773C5A942}"/>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6A86D730-190E-EAE9-D7E0-460A8E5CA697}"/>
              </a:ext>
            </a:extLst>
          </p:cNvPr>
          <p:cNvSpPr>
            <a:spLocks noGrp="1"/>
          </p:cNvSpPr>
          <p:nvPr>
            <p:ph idx="1"/>
          </p:nvPr>
        </p:nvSpPr>
        <p:spPr/>
        <p:txBody>
          <a:bodyPr/>
          <a:lstStyle/>
          <a:p>
            <a:r>
              <a:rPr lang="ru-RU" dirty="0">
                <a:highlight>
                  <a:srgbClr val="FFFFFF"/>
                </a:highlight>
              </a:rPr>
              <a:t>Пусть главный файл программы  использует эти переменные:</a:t>
            </a:r>
            <a:endParaRPr lang="de-CH" sz="1600" dirty="0">
              <a:solidFill>
                <a:srgbClr val="808080"/>
              </a:solidFill>
              <a:highlight>
                <a:srgbClr val="FFFFFF"/>
              </a:highlight>
              <a:latin typeface="Cascadia Mono" panose="020B0609020000020004" pitchFamily="49" charset="0"/>
            </a:endParaRPr>
          </a:p>
          <a:p>
            <a:endParaRPr lang="de-CH" sz="1600" dirty="0">
              <a:solidFill>
                <a:srgbClr val="80808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0000FF"/>
                </a:solidFill>
                <a:highlight>
                  <a:srgbClr val="FFFFFF"/>
                </a:highlight>
                <a:latin typeface="Cascadia Mono" panose="020B0609020000020004" pitchFamily="49" charset="0"/>
              </a:rPr>
              <a:t>&lt;</a:t>
            </a:r>
            <a:r>
              <a:rPr lang="de-CH" sz="1600" dirty="0" err="1">
                <a:solidFill>
                  <a:srgbClr val="0000FF"/>
                </a:solidFill>
                <a:highlight>
                  <a:srgbClr val="FFFFFF"/>
                </a:highlight>
                <a:latin typeface="Cascadia Mono" panose="020B0609020000020004" pitchFamily="49" charset="0"/>
              </a:rPr>
              <a:t>iostream</a:t>
            </a:r>
            <a:r>
              <a:rPr lang="de-CH" sz="1600" dirty="0">
                <a:solidFill>
                  <a:srgbClr val="0000FF"/>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2B91AF"/>
                </a:solidFill>
                <a:highlight>
                  <a:srgbClr val="FFFFFF"/>
                </a:highlight>
                <a:latin typeface="Cascadia Mono" panose="020B0609020000020004" pitchFamily="49" charset="0"/>
              </a:rPr>
              <a:t>string</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a:t>
            </a: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endParaRPr lang="ru-RU" sz="1600" dirty="0"/>
          </a:p>
        </p:txBody>
      </p:sp>
    </p:spTree>
    <p:extLst>
      <p:ext uri="{BB962C8B-B14F-4D97-AF65-F5344CB8AC3E}">
        <p14:creationId xmlns:p14="http://schemas.microsoft.com/office/powerpoint/2010/main" val="412881032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4E2E0-47BC-B61E-170E-2C9154E6C1CF}"/>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6FF79367-2EEC-29F8-82BB-37202B95F3A2}"/>
              </a:ext>
            </a:extLst>
          </p:cNvPr>
          <p:cNvSpPr>
            <a:spLocks noGrp="1"/>
          </p:cNvSpPr>
          <p:nvPr>
            <p:ph idx="1"/>
          </p:nvPr>
        </p:nvSpPr>
        <p:spPr/>
        <p:txBody>
          <a:bodyPr/>
          <a:lstStyle/>
          <a:p>
            <a:r>
              <a:rPr lang="ru-RU" b="1" dirty="0"/>
              <a:t>Подключение констант</a:t>
            </a:r>
            <a:endParaRPr lang="en-US" b="1" dirty="0"/>
          </a:p>
          <a:p>
            <a:r>
              <a:rPr lang="ru-RU" dirty="0"/>
              <a:t>Подключение констант имеет особенность - ключевое слово </a:t>
            </a:r>
            <a:r>
              <a:rPr lang="ru-RU" b="1" dirty="0" err="1"/>
              <a:t>extern</a:t>
            </a:r>
            <a:r>
              <a:rPr lang="ru-RU" dirty="0"/>
              <a:t> надо указывать и при определении константы. </a:t>
            </a:r>
            <a:endParaRPr lang="en-US" dirty="0"/>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string</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a:t>
            </a:r>
            <a:r>
              <a:rPr lang="en-US" sz="1600" dirty="0">
                <a:solidFill>
                  <a:srgbClr val="2B91AF"/>
                </a:solidFill>
                <a:highlight>
                  <a:srgbClr val="FFFFFF"/>
                </a:highlight>
                <a:latin typeface="Cascadia Mono" panose="020B0609020000020004" pitchFamily="49" charset="0"/>
              </a:rPr>
              <a:t>string</a:t>
            </a:r>
            <a:r>
              <a:rPr lang="en-US" sz="1600" dirty="0">
                <a:solidFill>
                  <a:srgbClr val="000000"/>
                </a:solidFill>
                <a:highlight>
                  <a:srgbClr val="FFFFFF"/>
                </a:highlight>
                <a:latin typeface="Cascadia Mono" panose="020B0609020000020004" pitchFamily="49" charset="0"/>
              </a:rPr>
              <a:t> message{ </a:t>
            </a:r>
            <a:r>
              <a:rPr lang="en-US" sz="1600" dirty="0">
                <a:solidFill>
                  <a:srgbClr val="A31515"/>
                </a:solidFill>
                <a:highlight>
                  <a:srgbClr val="FFFFFF"/>
                </a:highlight>
                <a:latin typeface="Cascadia Mono" panose="020B0609020000020004" pitchFamily="49" charset="0"/>
              </a:rPr>
              <a:t>"Hello"</a:t>
            </a:r>
            <a:r>
              <a:rPr lang="en-US" sz="1600" dirty="0">
                <a:solidFill>
                  <a:srgbClr val="000000"/>
                </a:solidFill>
                <a:highlight>
                  <a:srgbClr val="FFFFFF"/>
                </a:highlight>
                <a:latin typeface="Cascadia Mono" panose="020B0609020000020004" pitchFamily="49" charset="0"/>
              </a:rPr>
              <a:t> };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константа</a:t>
            </a:r>
            <a:endParaRPr lang="en-US" sz="1600" dirty="0">
              <a:solidFill>
                <a:srgbClr val="000000"/>
              </a:solidFill>
              <a:highlight>
                <a:srgbClr val="FFFFFF"/>
              </a:highlight>
              <a:latin typeface="Cascadia Mono" panose="020B0609020000020004" pitchFamily="49" charset="0"/>
            </a:endParaRPr>
          </a:p>
          <a:p>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3 };</a:t>
            </a:r>
          </a:p>
          <a:p>
            <a:endParaRPr lang="de-CH" sz="1600" b="1"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a:t>
            </a:r>
            <a:r>
              <a:rPr lang="en-US" sz="1600" dirty="0">
                <a:solidFill>
                  <a:srgbClr val="2B91AF"/>
                </a:solidFill>
                <a:highlight>
                  <a:srgbClr val="FFFFFF"/>
                </a:highlight>
                <a:latin typeface="Cascadia Mono" panose="020B0609020000020004" pitchFamily="49" charset="0"/>
              </a:rPr>
              <a:t>string</a:t>
            </a:r>
            <a:r>
              <a:rPr lang="en-US" sz="1600" dirty="0">
                <a:solidFill>
                  <a:srgbClr val="000000"/>
                </a:solidFill>
                <a:highlight>
                  <a:srgbClr val="FFFFFF"/>
                </a:highlight>
                <a:latin typeface="Cascadia Mono" panose="020B0609020000020004" pitchFamily="49" charset="0"/>
              </a:rPr>
              <a:t> message;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подключаем</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константу</a:t>
            </a:r>
            <a:endParaRPr lang="en-US"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p>
          <a:p>
            <a:endParaRPr lang="ru-RU" sz="1600" b="1" dirty="0"/>
          </a:p>
        </p:txBody>
      </p:sp>
    </p:spTree>
    <p:extLst>
      <p:ext uri="{BB962C8B-B14F-4D97-AF65-F5344CB8AC3E}">
        <p14:creationId xmlns:p14="http://schemas.microsoft.com/office/powerpoint/2010/main" val="1233641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10AEC-85FD-E359-DB68-97792CA65683}"/>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BBA5BB5A-CC0E-B0C6-986E-4224D8A0FEEA}"/>
              </a:ext>
            </a:extLst>
          </p:cNvPr>
          <p:cNvSpPr>
            <a:spLocks noGrp="1"/>
          </p:cNvSpPr>
          <p:nvPr>
            <p:ph idx="1"/>
          </p:nvPr>
        </p:nvSpPr>
        <p:spPr/>
        <p:txBody>
          <a:bodyPr/>
          <a:lstStyle/>
          <a:p>
            <a:pPr marL="0" indent="0">
              <a:buNone/>
            </a:pPr>
            <a:r>
              <a:rPr lang="ru-RU" b="1" dirty="0"/>
              <a:t>Функциональная нотация</a:t>
            </a:r>
          </a:p>
          <a:p>
            <a:pPr marL="0" indent="0">
              <a:buNone/>
            </a:pPr>
            <a:r>
              <a:rPr lang="ru-RU" sz="2000" dirty="0"/>
              <a:t>При функциональной нотации после названия переменной в круглых скобках указывается ее значение:</a:t>
            </a:r>
          </a:p>
          <a:p>
            <a:pPr marL="0" indent="0">
              <a:buNone/>
            </a:pPr>
            <a:endParaRPr lang="ru-RU" sz="2000" b="1" dirty="0"/>
          </a:p>
          <a:p>
            <a:pPr marL="895350" indent="0">
              <a:buNone/>
            </a:pPr>
            <a:r>
              <a:rPr lang="en-US" sz="2000" b="1" dirty="0"/>
              <a:t>int age (38);   // functional notation</a:t>
            </a:r>
            <a:endParaRPr lang="ru-RU" sz="2000" b="1" dirty="0"/>
          </a:p>
          <a:p>
            <a:pPr marL="0" indent="0">
              <a:buNone/>
            </a:pPr>
            <a:r>
              <a:rPr lang="ru-RU" sz="2000" dirty="0"/>
              <a:t>Во всех трех случаях присваиваемое переменной значение может представлять сложное вычисляемое выражение. Например:</a:t>
            </a:r>
          </a:p>
          <a:p>
            <a:pPr marL="895350" indent="0">
              <a:buNone/>
            </a:pPr>
            <a:r>
              <a:rPr lang="en-US" sz="2000" b="1" dirty="0"/>
              <a:t>int age1 {22 + 5};</a:t>
            </a:r>
          </a:p>
          <a:p>
            <a:pPr marL="895350" indent="0">
              <a:buNone/>
            </a:pPr>
            <a:r>
              <a:rPr lang="en-US" sz="2000" b="1" dirty="0"/>
              <a:t>int age2 (22 + 5);</a:t>
            </a:r>
          </a:p>
          <a:p>
            <a:pPr marL="895350" indent="0">
              <a:buNone/>
            </a:pPr>
            <a:r>
              <a:rPr lang="en-US" sz="2000" b="1" dirty="0"/>
              <a:t>int age3 = 22 + 5;</a:t>
            </a:r>
            <a:endParaRPr lang="ru-RU" sz="2000" b="1" dirty="0"/>
          </a:p>
          <a:p>
            <a:pPr marL="0" indent="0">
              <a:buNone/>
            </a:pPr>
            <a:r>
              <a:rPr lang="ru-RU" sz="2000" dirty="0"/>
              <a:t>Можно сразу инициализировать несколько переменных:</a:t>
            </a:r>
            <a:endParaRPr lang="ru-RU" sz="1600" b="1" dirty="0"/>
          </a:p>
          <a:p>
            <a:pPr marL="895350" indent="0">
              <a:buNone/>
            </a:pPr>
            <a:r>
              <a:rPr lang="en-US" sz="2000" b="1" dirty="0"/>
              <a:t>int age1 {22}, age2 (23), age3 = 24;</a:t>
            </a:r>
            <a:endParaRPr lang="ru-RU" sz="2000" b="1" dirty="0"/>
          </a:p>
        </p:txBody>
      </p:sp>
    </p:spTree>
    <p:extLst>
      <p:ext uri="{BB962C8B-B14F-4D97-AF65-F5344CB8AC3E}">
        <p14:creationId xmlns:p14="http://schemas.microsoft.com/office/powerpoint/2010/main" val="210018432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FB1CBC-9370-340E-0B19-27E0F9410F07}"/>
              </a:ext>
            </a:extLst>
          </p:cNvPr>
          <p:cNvSpPr>
            <a:spLocks noGrp="1"/>
          </p:cNvSpPr>
          <p:nvPr>
            <p:ph type="title"/>
          </p:nvPr>
        </p:nvSpPr>
        <p:spPr/>
        <p:txBody>
          <a:bodyPr/>
          <a:lstStyle/>
          <a:p>
            <a:r>
              <a:rPr lang="ru-RU" dirty="0"/>
              <a:t>Вынесение объявления в заголовочные файлы</a:t>
            </a:r>
          </a:p>
        </p:txBody>
      </p:sp>
      <p:sp>
        <p:nvSpPr>
          <p:cNvPr id="3" name="Объект 2">
            <a:extLst>
              <a:ext uri="{FF2B5EF4-FFF2-40B4-BE49-F238E27FC236}">
                <a16:creationId xmlns:a16="http://schemas.microsoft.com/office/drawing/2014/main" id="{E6E2868F-1282-723A-1BB3-0DA7C856A0AB}"/>
              </a:ext>
            </a:extLst>
          </p:cNvPr>
          <p:cNvSpPr>
            <a:spLocks noGrp="1"/>
          </p:cNvSpPr>
          <p:nvPr>
            <p:ph idx="1"/>
          </p:nvPr>
        </p:nvSpPr>
        <p:spPr/>
        <p:txBody>
          <a:bodyPr/>
          <a:lstStyle/>
          <a:p>
            <a:r>
              <a:rPr lang="de-CH" sz="2000" dirty="0">
                <a:solidFill>
                  <a:srgbClr val="808080"/>
                </a:solidFill>
                <a:highlight>
                  <a:srgbClr val="FFFFFF"/>
                </a:highlight>
                <a:latin typeface="Cascadia Mono" panose="020B0609020000020004" pitchFamily="49" charset="0"/>
              </a:rPr>
              <a:t>#pragma</a:t>
            </a:r>
            <a:r>
              <a:rPr lang="de-CH" sz="2000" dirty="0">
                <a:solidFill>
                  <a:srgbClr val="000000"/>
                </a:solidFill>
                <a:highlight>
                  <a:srgbClr val="FFFFFF"/>
                </a:highlight>
                <a:latin typeface="Cascadia Mono" panose="020B0609020000020004" pitchFamily="49" charset="0"/>
              </a:rPr>
              <a:t> </a:t>
            </a:r>
            <a:r>
              <a:rPr lang="de-CH" sz="2000" dirty="0" err="1">
                <a:solidFill>
                  <a:srgbClr val="808080"/>
                </a:solidFill>
                <a:highlight>
                  <a:srgbClr val="FFFFFF"/>
                </a:highlight>
                <a:latin typeface="Cascadia Mono" panose="020B0609020000020004" pitchFamily="49" charset="0"/>
              </a:rPr>
              <a:t>once</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std::string message;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подключаем</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константу</a:t>
            </a:r>
            <a:endParaRPr lang="en-US"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de-CH" sz="1600"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ru-RU" sz="1600" dirty="0">
                <a:solidFill>
                  <a:srgbClr val="808080"/>
                </a:solidFill>
                <a:highlight>
                  <a:srgbClr val="FFFFFF"/>
                </a:highlight>
                <a:latin typeface="Cascadia Mono" panose="020B0609020000020004" pitchFamily="49" charset="0"/>
              </a:rPr>
              <a:t>#include</a:t>
            </a:r>
            <a:r>
              <a:rPr lang="ru-RU" sz="1600" dirty="0">
                <a:solidFill>
                  <a:srgbClr val="000000"/>
                </a:solidFill>
                <a:highlight>
                  <a:srgbClr val="FFFFFF"/>
                </a:highlight>
                <a:latin typeface="Cascadia Mono" panose="020B0609020000020004" pitchFamily="49" charset="0"/>
              </a:rPr>
              <a:t> </a:t>
            </a:r>
            <a:r>
              <a:rPr lang="ru-RU" sz="1600" dirty="0">
                <a:solidFill>
                  <a:srgbClr val="A31515"/>
                </a:solidFill>
                <a:highlight>
                  <a:srgbClr val="FFFFFF"/>
                </a:highlight>
                <a:latin typeface="Cascadia Mono" panose="020B0609020000020004" pitchFamily="49" charset="0"/>
              </a:rPr>
              <a:t>"</a:t>
            </a:r>
            <a:r>
              <a:rPr lang="ru-RU" sz="1600" dirty="0" err="1">
                <a:solidFill>
                  <a:srgbClr val="A31515"/>
                </a:solidFill>
                <a:highlight>
                  <a:srgbClr val="FFFFFF"/>
                </a:highlight>
                <a:latin typeface="Cascadia Mono" panose="020B0609020000020004" pitchFamily="49" charset="0"/>
              </a:rPr>
              <a:t>sum.h</a:t>
            </a:r>
            <a:r>
              <a:rPr lang="ru-RU" sz="1600" dirty="0">
                <a:solidFill>
                  <a:srgbClr val="A31515"/>
                </a:solidFill>
                <a:highlight>
                  <a:srgbClr val="FFFFFF"/>
                </a:highlight>
                <a:latin typeface="Cascadia Mono" panose="020B0609020000020004" pitchFamily="49" charset="0"/>
              </a:rPr>
              <a:t>"</a:t>
            </a:r>
            <a:r>
              <a:rPr lang="ru-RU" sz="1600" dirty="0">
                <a:solidFill>
                  <a:srgbClr val="000000"/>
                </a:solidFill>
                <a:highlight>
                  <a:srgbClr val="FFFFFF"/>
                </a:highlight>
                <a:latin typeface="Cascadia Mono" panose="020B0609020000020004" pitchFamily="49" charset="0"/>
              </a:rPr>
              <a:t>        </a:t>
            </a:r>
            <a:r>
              <a:rPr lang="ru-RU" sz="1600" dirty="0">
                <a:solidFill>
                  <a:srgbClr val="008000"/>
                </a:solidFill>
                <a:highlight>
                  <a:srgbClr val="FFFFFF"/>
                </a:highlight>
                <a:latin typeface="Cascadia Mono" panose="020B0609020000020004" pitchFamily="49" charset="0"/>
              </a:rPr>
              <a:t>// подключаем внешние объекты</a:t>
            </a:r>
            <a:endParaRPr lang="ru-RU"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34739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7817B-D6F7-2685-6E26-A1A3A9362D68}"/>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A712C32-AD0B-5D74-0626-56701C63D149}"/>
              </a:ext>
            </a:extLst>
          </p:cNvPr>
          <p:cNvSpPr>
            <a:spLocks noGrp="1"/>
          </p:cNvSpPr>
          <p:nvPr>
            <p:ph idx="1"/>
          </p:nvPr>
        </p:nvSpPr>
        <p:spPr/>
        <p:txBody>
          <a:bodyPr/>
          <a:lstStyle/>
          <a:p>
            <a:pPr marL="0" indent="0">
              <a:buNone/>
            </a:pPr>
            <a:r>
              <a:rPr lang="ru-RU" sz="1600" dirty="0"/>
              <a:t>В большинстве случаев все три варианта инициализации эквивалентны. Однако инициализация в фигурных скобках немного безопаснее, когда применяется сужающее преобразование. В общем случае ожидается, что переменной передается значение, которое соответствует ее типу. Если же это не так, то компилятор попытается преобразовать присваиваемое значение в тип переменной. Сужающее преобразование изменяет значение одного типа на тип с более ограниченным диапазоном значений. Таким образом, преобразование может привести к потере информации. Возьмем следующий пример:</a:t>
            </a:r>
          </a:p>
          <a:p>
            <a:pPr marL="0" indent="0">
              <a:buNone/>
            </a:pPr>
            <a:endParaRPr lang="ru-RU" sz="1600" dirty="0"/>
          </a:p>
          <a:p>
            <a:pPr marL="0" indent="0">
              <a:buNone/>
            </a:pPr>
            <a:r>
              <a:rPr lang="en-US" sz="1600" dirty="0"/>
              <a:t>#include &lt;iostream&gt;</a:t>
            </a:r>
          </a:p>
          <a:p>
            <a:pPr marL="0" indent="0">
              <a:buNone/>
            </a:pPr>
            <a:r>
              <a:rPr lang="en-US" sz="1600" dirty="0"/>
              <a:t>  </a:t>
            </a:r>
          </a:p>
          <a:p>
            <a:pPr marL="0" indent="0">
              <a:buNone/>
            </a:pPr>
            <a:r>
              <a:rPr lang="en-US" sz="1600" dirty="0"/>
              <a:t>int main()</a:t>
            </a:r>
          </a:p>
          <a:p>
            <a:pPr marL="0" indent="0">
              <a:buNone/>
            </a:pPr>
            <a:r>
              <a:rPr lang="en-US" sz="1600" dirty="0"/>
              <a:t>{</a:t>
            </a:r>
          </a:p>
          <a:p>
            <a:pPr marL="0" indent="0">
              <a:buNone/>
            </a:pPr>
            <a:r>
              <a:rPr lang="en-US" sz="1600" dirty="0"/>
              <a:t>    int age1 (23.5);</a:t>
            </a:r>
          </a:p>
          <a:p>
            <a:pPr marL="0" indent="0">
              <a:buNone/>
            </a:pPr>
            <a:r>
              <a:rPr lang="en-US" sz="1600" dirty="0"/>
              <a:t>    int age2 = 24.5;</a:t>
            </a:r>
          </a:p>
          <a:p>
            <a:pPr marL="0" indent="0">
              <a:buNone/>
            </a:pPr>
            <a:r>
              <a:rPr lang="en-US" sz="1600" dirty="0"/>
              <a:t>    std::</a:t>
            </a:r>
            <a:r>
              <a:rPr lang="en-US" sz="1600" dirty="0" err="1"/>
              <a:t>cout</a:t>
            </a:r>
            <a:r>
              <a:rPr lang="en-US" sz="1600" dirty="0"/>
              <a:t>&lt;&lt;"Age1 = " &lt;&lt; age1 &lt;&lt; "\n";</a:t>
            </a:r>
            <a:r>
              <a:rPr lang="ru-RU" sz="1600" dirty="0"/>
              <a:t> //23</a:t>
            </a:r>
            <a:endParaRPr lang="en-US" sz="1600" dirty="0"/>
          </a:p>
          <a:p>
            <a:pPr marL="0" indent="0">
              <a:buNone/>
            </a:pPr>
            <a:r>
              <a:rPr lang="en-US" sz="1600" dirty="0"/>
              <a:t>    std::</a:t>
            </a:r>
            <a:r>
              <a:rPr lang="en-US" sz="1600" dirty="0" err="1"/>
              <a:t>cout</a:t>
            </a:r>
            <a:r>
              <a:rPr lang="en-US" sz="1600" dirty="0"/>
              <a:t>&lt;&lt;"Age2 = " &lt;&lt; age2 &lt;&lt; "\n";</a:t>
            </a:r>
            <a:r>
              <a:rPr lang="ru-RU" sz="1600" dirty="0"/>
              <a:t> //24</a:t>
            </a:r>
            <a:endParaRPr lang="en-US" sz="1600" dirty="0"/>
          </a:p>
          <a:p>
            <a:pPr marL="0" indent="0">
              <a:buNone/>
            </a:pPr>
            <a:r>
              <a:rPr lang="en-US" sz="1600" dirty="0"/>
              <a:t>}</a:t>
            </a:r>
            <a:endParaRPr lang="ru-RU" sz="1600" dirty="0"/>
          </a:p>
        </p:txBody>
      </p:sp>
    </p:spTree>
    <p:extLst>
      <p:ext uri="{BB962C8B-B14F-4D97-AF65-F5344CB8AC3E}">
        <p14:creationId xmlns:p14="http://schemas.microsoft.com/office/powerpoint/2010/main" val="719620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BEC49E-AE42-2F39-FEE0-D0715AC1E140}"/>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6AE3A28C-4180-A16A-C827-A7FBCB81C0B1}"/>
              </a:ext>
            </a:extLst>
          </p:cNvPr>
          <p:cNvSpPr>
            <a:spLocks noGrp="1"/>
          </p:cNvSpPr>
          <p:nvPr>
            <p:ph idx="1"/>
          </p:nvPr>
        </p:nvSpPr>
        <p:spPr/>
        <p:txBody>
          <a:bodyPr/>
          <a:lstStyle/>
          <a:p>
            <a:pPr marL="0" indent="0">
              <a:buNone/>
            </a:pPr>
            <a:r>
              <a:rPr lang="ru-RU" sz="2000" dirty="0"/>
              <a:t>Теперь возьмем пример с инициализацией через фигурные скобки</a:t>
            </a:r>
            <a:r>
              <a:rPr lang="ru-RU" dirty="0"/>
              <a:t>:</a:t>
            </a:r>
          </a:p>
          <a:p>
            <a:pPr marL="0" indent="0">
              <a:buNone/>
            </a:pPr>
            <a:endParaRPr lang="ru-RU" dirty="0"/>
          </a:p>
          <a:p>
            <a:pPr algn="l" fontAlgn="base">
              <a:lnSpc>
                <a:spcPts val="1575"/>
              </a:lnSpc>
              <a:buNone/>
            </a:pPr>
            <a:r>
              <a:rPr lang="en-US" b="0" i="0" dirty="0">
                <a:solidFill>
                  <a:srgbClr val="808080"/>
                </a:solidFill>
                <a:effectLst/>
                <a:latin typeface="SFMono-Regular"/>
              </a:rPr>
              <a:t>#include &lt;iostream&gt;</a:t>
            </a:r>
            <a:endParaRPr lang="en-US" b="0" i="0" dirty="0">
              <a:solidFill>
                <a:srgbClr val="000000"/>
              </a:solidFill>
              <a:effectLst/>
              <a:latin typeface="SFMono-Regular"/>
            </a:endParaRPr>
          </a:p>
          <a:p>
            <a:pPr algn="l" fontAlgn="base">
              <a:lnSpc>
                <a:spcPts val="1575"/>
              </a:lnSpc>
              <a:buNone/>
            </a:pPr>
            <a:r>
              <a:rPr lang="en-US" b="0" i="0" dirty="0">
                <a:solidFill>
                  <a:srgbClr val="000000"/>
                </a:solidFill>
                <a:effectLst/>
                <a:latin typeface="SFMono-Regular"/>
              </a:rPr>
              <a:t>  </a:t>
            </a:r>
          </a:p>
          <a:p>
            <a:pPr algn="l" fontAlgn="base">
              <a:buNone/>
            </a:pPr>
            <a:r>
              <a:rPr lang="en-US" b="1" i="0" dirty="0">
                <a:solidFill>
                  <a:srgbClr val="808080"/>
                </a:solidFill>
                <a:effectLst/>
                <a:latin typeface="SFMono-Regular"/>
              </a:rPr>
              <a:t>int</a:t>
            </a:r>
            <a:r>
              <a:rPr lang="en-US" b="0" i="0" dirty="0">
                <a:solidFill>
                  <a:srgbClr val="000000"/>
                </a:solidFill>
                <a:effectLst/>
                <a:latin typeface="SFMono-Regular"/>
              </a:rPr>
              <a:t> main()</a:t>
            </a:r>
          </a:p>
          <a:p>
            <a:pPr algn="l" fontAlgn="base">
              <a:buNone/>
            </a:pPr>
            <a:r>
              <a:rPr lang="en-US" b="0" i="0" dirty="0">
                <a:solidFill>
                  <a:srgbClr val="000000"/>
                </a:solidFill>
                <a:effectLst/>
                <a:latin typeface="SFMono-Regular"/>
              </a:rPr>
              <a:t>{</a:t>
            </a:r>
          </a:p>
          <a:p>
            <a:pPr algn="l" fontAlgn="base">
              <a:buNone/>
            </a:pPr>
            <a:r>
              <a:rPr lang="en-US" b="0" i="0" dirty="0">
                <a:solidFill>
                  <a:srgbClr val="000000"/>
                </a:solidFill>
                <a:effectLst/>
                <a:latin typeface="SFMono-Regular"/>
              </a:rPr>
              <a:t>    </a:t>
            </a:r>
            <a:r>
              <a:rPr lang="en-US" b="1" i="0" dirty="0">
                <a:solidFill>
                  <a:srgbClr val="808080"/>
                </a:solidFill>
                <a:effectLst/>
                <a:latin typeface="SFMono-Regular"/>
              </a:rPr>
              <a:t>int</a:t>
            </a:r>
            <a:r>
              <a:rPr lang="en-US" b="0" i="0" dirty="0">
                <a:solidFill>
                  <a:srgbClr val="000000"/>
                </a:solidFill>
                <a:effectLst/>
                <a:latin typeface="SFMono-Regular"/>
              </a:rPr>
              <a:t> age {22.5};</a:t>
            </a:r>
            <a:r>
              <a:rPr lang="ru-RU" b="0" i="0" dirty="0">
                <a:solidFill>
                  <a:srgbClr val="000000"/>
                </a:solidFill>
                <a:effectLst/>
                <a:latin typeface="SFMono-Regular"/>
              </a:rPr>
              <a:t>  //ошибка времени компиляции</a:t>
            </a:r>
            <a:endParaRPr lang="en-US" b="0" i="0" dirty="0">
              <a:solidFill>
                <a:srgbClr val="000000"/>
              </a:solidFill>
              <a:effectLst/>
              <a:latin typeface="SFMono-Regular"/>
            </a:endParaRPr>
          </a:p>
          <a:p>
            <a:pPr algn="l" fontAlgn="base">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&lt;&lt;</a:t>
            </a:r>
            <a:r>
              <a:rPr lang="en-US" b="0" i="0" dirty="0">
                <a:solidFill>
                  <a:srgbClr val="DB003E"/>
                </a:solidFill>
                <a:effectLst/>
                <a:latin typeface="SFMono-Regular"/>
              </a:rPr>
              <a:t>"Age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p>
          <a:p>
            <a:pPr algn="l" fontAlgn="base">
              <a:buNone/>
            </a:pPr>
            <a:r>
              <a:rPr lang="en-US"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387686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4A1E47-1BFD-05AF-6561-503BDFE793C4}"/>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18175A5-A07A-F1D8-C3A9-81A182ADF1AC}"/>
              </a:ext>
            </a:extLst>
          </p:cNvPr>
          <p:cNvSpPr>
            <a:spLocks noGrp="1"/>
          </p:cNvSpPr>
          <p:nvPr>
            <p:ph idx="1"/>
          </p:nvPr>
        </p:nvSpPr>
        <p:spPr/>
        <p:txBody>
          <a:bodyPr/>
          <a:lstStyle/>
          <a:p>
            <a:pPr marL="0" indent="0">
              <a:buNone/>
            </a:pPr>
            <a:r>
              <a:rPr lang="ru-RU" sz="2400" b="1" dirty="0"/>
              <a:t>Инициализация</a:t>
            </a:r>
            <a:r>
              <a:rPr lang="ru-RU" b="1" dirty="0"/>
              <a:t> </a:t>
            </a:r>
            <a:r>
              <a:rPr lang="ru-RU" sz="2400" b="1" dirty="0"/>
              <a:t>нулем</a:t>
            </a:r>
          </a:p>
          <a:p>
            <a:pPr marL="0" indent="0">
              <a:buNone/>
            </a:pPr>
            <a:endParaRPr lang="ru-RU" sz="2400" b="1" dirty="0"/>
          </a:p>
          <a:p>
            <a:pPr marL="0" indent="0">
              <a:buNone/>
            </a:pPr>
            <a:r>
              <a:rPr lang="ru-RU" sz="2000" dirty="0"/>
              <a:t>При инициализации в фигурных скобках можно опустить значение:</a:t>
            </a:r>
          </a:p>
          <a:p>
            <a:pPr marL="0" indent="0">
              <a:buNone/>
            </a:pPr>
            <a:endParaRPr lang="ru-RU" sz="2000" b="1" dirty="0"/>
          </a:p>
          <a:p>
            <a:pPr marL="1166813" indent="0">
              <a:buNone/>
            </a:pPr>
            <a:r>
              <a:rPr lang="de-CH" sz="2000" b="1" dirty="0"/>
              <a:t>int </a:t>
            </a:r>
            <a:r>
              <a:rPr lang="de-CH" sz="2000" b="1" dirty="0" err="1"/>
              <a:t>counter</a:t>
            </a:r>
            <a:r>
              <a:rPr lang="de-CH" sz="2000" b="1" dirty="0"/>
              <a:t> {};</a:t>
            </a:r>
            <a:endParaRPr lang="ru-RU" sz="2000" b="1" dirty="0"/>
          </a:p>
          <a:p>
            <a:pPr marL="1166813" indent="0">
              <a:buNone/>
            </a:pPr>
            <a:endParaRPr lang="ru-RU" sz="2000" b="1" dirty="0"/>
          </a:p>
          <a:p>
            <a:pPr marL="0" indent="0">
              <a:buNone/>
            </a:pPr>
            <a:r>
              <a:rPr lang="ru-RU" sz="2000" dirty="0"/>
              <a:t>В этом случае переменная будет инициализироваться нулем и фактически будет аналогично коду:</a:t>
            </a:r>
          </a:p>
          <a:p>
            <a:pPr marL="0" indent="0">
              <a:buNone/>
            </a:pPr>
            <a:endParaRPr lang="ru-RU" sz="2000" dirty="0"/>
          </a:p>
          <a:p>
            <a:pPr marL="0" indent="1166813">
              <a:buNone/>
              <a:tabLst>
                <a:tab pos="1073150" algn="l"/>
              </a:tabLst>
            </a:pPr>
            <a:r>
              <a:rPr lang="de-CH" sz="2000" b="1" dirty="0"/>
              <a:t>int</a:t>
            </a:r>
            <a:r>
              <a:rPr lang="de-CH" sz="2000" dirty="0"/>
              <a:t> </a:t>
            </a:r>
            <a:r>
              <a:rPr lang="de-CH" sz="2000" dirty="0" err="1"/>
              <a:t>counter</a:t>
            </a:r>
            <a:r>
              <a:rPr lang="de-CH" sz="2000" dirty="0"/>
              <a:t> {0};</a:t>
            </a:r>
            <a:endParaRPr lang="ru-RU" sz="1600" dirty="0"/>
          </a:p>
          <a:p>
            <a:pPr marL="0" indent="0">
              <a:buNone/>
            </a:pPr>
            <a:endParaRPr lang="ru-RU" dirty="0"/>
          </a:p>
        </p:txBody>
      </p:sp>
    </p:spTree>
    <p:extLst>
      <p:ext uri="{BB962C8B-B14F-4D97-AF65-F5344CB8AC3E}">
        <p14:creationId xmlns:p14="http://schemas.microsoft.com/office/powerpoint/2010/main" val="545840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DCC4F9-BACA-AE3E-AD19-E3C5FCB2EA7B}"/>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C787F3FA-5FCE-0681-0842-0C6ADE8B4ACB}"/>
              </a:ext>
            </a:extLst>
          </p:cNvPr>
          <p:cNvSpPr>
            <a:spLocks noGrp="1"/>
          </p:cNvSpPr>
          <p:nvPr>
            <p:ph idx="1"/>
          </p:nvPr>
        </p:nvSpPr>
        <p:spPr/>
        <p:txBody>
          <a:bodyPr/>
          <a:lstStyle/>
          <a:p>
            <a:pPr marL="0" indent="0">
              <a:buNone/>
            </a:pPr>
            <a:r>
              <a:rPr lang="ru-RU" sz="2400" b="1" dirty="0"/>
              <a:t>Инициализация по умолчанию</a:t>
            </a:r>
          </a:p>
          <a:p>
            <a:pPr marL="0" indent="0" algn="l">
              <a:buNone/>
            </a:pPr>
            <a:r>
              <a:rPr lang="ru-RU" sz="2000" b="0" i="0" dirty="0">
                <a:effectLst/>
                <a:latin typeface="-apple-system"/>
              </a:rPr>
              <a:t>Если переменную не инициализировать, то происходит ее инициализация по умолчанию. И переменная получает некоторое значение по умолчанию, которое зависит от места, где эта переменная определена.</a:t>
            </a:r>
          </a:p>
          <a:p>
            <a:pPr marL="0" indent="0" algn="l">
              <a:buNone/>
            </a:pPr>
            <a:r>
              <a:rPr lang="ru-RU" sz="2000" b="0" i="0" dirty="0">
                <a:effectLst/>
                <a:latin typeface="-apple-system"/>
              </a:rPr>
              <a:t>Если переменная, которая представляет встроенный тип (например, тип </a:t>
            </a:r>
            <a:r>
              <a:rPr lang="ru-RU" sz="2000" b="0" i="0" dirty="0" err="1">
                <a:effectLst/>
                <a:latin typeface="-apple-system"/>
              </a:rPr>
              <a:t>int</a:t>
            </a:r>
            <a:r>
              <a:rPr lang="ru-RU" sz="2000" b="0" i="0" dirty="0">
                <a:effectLst/>
                <a:latin typeface="-apple-system"/>
              </a:rPr>
              <a:t>), определена внутри функции, то она получает неопределенное значение. Если переменная встроенного типа определена вне функции, то она получает то значение по умолчанию, которое соответствует ее типу. Для числовых типов это число 0. Например:</a:t>
            </a:r>
          </a:p>
          <a:p>
            <a:pPr algn="l" fontAlgn="base">
              <a:lnSpc>
                <a:spcPts val="1575"/>
              </a:lnSpc>
              <a:buNone/>
            </a:pPr>
            <a:r>
              <a:rPr lang="en-US" sz="1400" b="0" i="0" dirty="0">
                <a:solidFill>
                  <a:srgbClr val="808080"/>
                </a:solidFill>
                <a:effectLst/>
                <a:latin typeface="SFMono-Regular"/>
              </a:rPr>
              <a:t>#include &lt;iostream&gt;</a:t>
            </a:r>
            <a:endParaRPr lang="en-US" sz="1400" b="0" i="0" dirty="0">
              <a:solidFill>
                <a:srgbClr val="000000"/>
              </a:solidFill>
              <a:effectLst/>
              <a:latin typeface="SFMono-Regular"/>
            </a:endParaRPr>
          </a:p>
          <a:p>
            <a:pPr algn="l" fontAlgn="base">
              <a:lnSpc>
                <a:spcPts val="1575"/>
              </a:lnSpc>
              <a:buNone/>
            </a:pPr>
            <a:r>
              <a:rPr lang="en-US" sz="1400" b="1" i="0" dirty="0">
                <a:solidFill>
                  <a:srgbClr val="808080"/>
                </a:solidFill>
                <a:effectLst/>
                <a:latin typeface="SFMono-Regular"/>
              </a:rPr>
              <a:t>int</a:t>
            </a:r>
            <a:r>
              <a:rPr lang="en-US" sz="1400" b="0" i="0" dirty="0">
                <a:solidFill>
                  <a:srgbClr val="000000"/>
                </a:solidFill>
                <a:effectLst/>
                <a:latin typeface="SFMono-Regular"/>
              </a:rPr>
              <a:t> x;</a:t>
            </a:r>
          </a:p>
          <a:p>
            <a:pPr algn="l" fontAlgn="base">
              <a:lnSpc>
                <a:spcPts val="1575"/>
              </a:lnSpc>
              <a:buNone/>
            </a:pPr>
            <a:r>
              <a:rPr lang="en-US" sz="1400" b="1" i="0" dirty="0">
                <a:solidFill>
                  <a:srgbClr val="808080"/>
                </a:solidFill>
                <a:effectLst/>
                <a:latin typeface="SFMono-Regular"/>
              </a:rPr>
              <a:t>int</a:t>
            </a:r>
            <a:r>
              <a:rPr lang="en-US" sz="1400" b="0" i="0" dirty="0">
                <a:solidFill>
                  <a:srgbClr val="000000"/>
                </a:solidFill>
                <a:effectLst/>
                <a:latin typeface="SFMono-Regular"/>
              </a:rPr>
              <a:t> main()</a:t>
            </a:r>
          </a:p>
          <a:p>
            <a:pPr algn="l" fontAlgn="base">
              <a:lnSpc>
                <a:spcPts val="1575"/>
              </a:lnSpc>
              <a:buNone/>
            </a:pPr>
            <a:r>
              <a:rPr lang="en-US" sz="1400" b="0" i="0" dirty="0">
                <a:solidFill>
                  <a:srgbClr val="000000"/>
                </a:solidFill>
                <a:effectLst/>
                <a:latin typeface="SFMono-Regular"/>
              </a:rPr>
              <a:t>{</a:t>
            </a:r>
          </a:p>
          <a:p>
            <a:pPr algn="l" fontAlgn="base">
              <a:lnSpc>
                <a:spcPts val="1575"/>
              </a:lnSpc>
              <a:buNone/>
            </a:pPr>
            <a:r>
              <a:rPr lang="en-US" sz="1400" b="0" i="0" dirty="0">
                <a:solidFill>
                  <a:srgbClr val="000000"/>
                </a:solidFill>
                <a:effectLst/>
                <a:latin typeface="SFMono-Regular"/>
              </a:rPr>
              <a:t>    </a:t>
            </a:r>
            <a:r>
              <a:rPr lang="en-US" sz="1400" b="1" i="0" dirty="0">
                <a:solidFill>
                  <a:srgbClr val="808080"/>
                </a:solidFill>
                <a:effectLst/>
                <a:latin typeface="SFMono-Regular"/>
              </a:rPr>
              <a:t>int</a:t>
            </a:r>
            <a:r>
              <a:rPr lang="en-US" sz="1400" b="0" i="0" dirty="0">
                <a:solidFill>
                  <a:srgbClr val="000000"/>
                </a:solidFill>
                <a:effectLst/>
                <a:latin typeface="SFMono-Regular"/>
              </a:rPr>
              <a:t> y;</a:t>
            </a:r>
          </a:p>
          <a:p>
            <a:pPr algn="l" fontAlgn="base">
              <a:lnSpc>
                <a:spcPts val="1575"/>
              </a:lnSpc>
              <a:buNone/>
            </a:pPr>
            <a:r>
              <a:rPr lang="en-US" sz="1400" b="0" i="0" dirty="0">
                <a:solidFill>
                  <a:srgbClr val="000000"/>
                </a:solidFill>
                <a:effectLst/>
                <a:latin typeface="SFMono-Regular"/>
              </a:rPr>
              <a:t>    std::</a:t>
            </a:r>
            <a:r>
              <a:rPr lang="en-US" sz="1400" b="0" i="0" dirty="0" err="1">
                <a:solidFill>
                  <a:srgbClr val="000000"/>
                </a:solidFill>
                <a:effectLst/>
                <a:latin typeface="SFMono-Regular"/>
              </a:rPr>
              <a:t>cout</a:t>
            </a:r>
            <a:r>
              <a:rPr lang="en-US" sz="1400" b="0" i="0" dirty="0">
                <a:solidFill>
                  <a:srgbClr val="000000"/>
                </a:solidFill>
                <a:effectLst/>
                <a:latin typeface="SFMono-Regular"/>
              </a:rPr>
              <a:t> &lt;&lt;</a:t>
            </a:r>
            <a:r>
              <a:rPr lang="en-US" sz="1400" b="0" i="0" dirty="0">
                <a:solidFill>
                  <a:srgbClr val="DB003E"/>
                </a:solidFill>
                <a:effectLst/>
                <a:latin typeface="SFMono-Regular"/>
              </a:rPr>
              <a:t>"X = "</a:t>
            </a:r>
            <a:r>
              <a:rPr lang="en-US" sz="1400" b="0" i="0" dirty="0">
                <a:solidFill>
                  <a:srgbClr val="000000"/>
                </a:solidFill>
                <a:effectLst/>
                <a:latin typeface="SFMono-Regular"/>
              </a:rPr>
              <a:t> &lt;&lt; x &lt;&lt; </a:t>
            </a:r>
            <a:r>
              <a:rPr lang="en-US" sz="1400" b="0" i="0" dirty="0">
                <a:solidFill>
                  <a:srgbClr val="DB003E"/>
                </a:solidFill>
                <a:effectLst/>
                <a:latin typeface="SFMono-Regular"/>
              </a:rPr>
              <a:t>"\n"</a:t>
            </a:r>
            <a:r>
              <a:rPr lang="en-US" sz="1400" b="0" i="0" dirty="0">
                <a:solidFill>
                  <a:srgbClr val="000000"/>
                </a:solidFill>
                <a:effectLst/>
                <a:latin typeface="SFMono-Regular"/>
              </a:rPr>
              <a:t>;</a:t>
            </a:r>
            <a:r>
              <a:rPr lang="ru-RU" sz="1400" b="0" i="0" dirty="0">
                <a:solidFill>
                  <a:srgbClr val="000000"/>
                </a:solidFill>
                <a:effectLst/>
                <a:latin typeface="SFMono-Regular"/>
              </a:rPr>
              <a:t>	</a:t>
            </a:r>
            <a:r>
              <a:rPr lang="ru-RU" sz="1400" b="0" i="0" dirty="0">
                <a:solidFill>
                  <a:srgbClr val="00B050"/>
                </a:solidFill>
                <a:effectLst/>
                <a:latin typeface="SFMono-Regular"/>
              </a:rPr>
              <a:t>//0</a:t>
            </a:r>
            <a:endParaRPr lang="en-US" sz="1400" b="0" i="0" dirty="0">
              <a:solidFill>
                <a:srgbClr val="00B050"/>
              </a:solidFill>
              <a:effectLst/>
              <a:latin typeface="SFMono-Regular"/>
            </a:endParaRPr>
          </a:p>
          <a:p>
            <a:pPr algn="l" fontAlgn="base">
              <a:lnSpc>
                <a:spcPts val="1575"/>
              </a:lnSpc>
              <a:buNone/>
            </a:pPr>
            <a:r>
              <a:rPr lang="en-US" sz="1400" b="0" i="0" dirty="0">
                <a:solidFill>
                  <a:srgbClr val="000000"/>
                </a:solidFill>
                <a:effectLst/>
                <a:latin typeface="SFMono-Regular"/>
              </a:rPr>
              <a:t>    std::</a:t>
            </a:r>
            <a:r>
              <a:rPr lang="en-US" sz="1400" b="0" i="0" dirty="0" err="1">
                <a:solidFill>
                  <a:srgbClr val="000000"/>
                </a:solidFill>
                <a:effectLst/>
                <a:latin typeface="SFMono-Regular"/>
              </a:rPr>
              <a:t>cout</a:t>
            </a:r>
            <a:r>
              <a:rPr lang="en-US" sz="1400" b="0" i="0" dirty="0">
                <a:solidFill>
                  <a:srgbClr val="000000"/>
                </a:solidFill>
                <a:effectLst/>
                <a:latin typeface="SFMono-Regular"/>
              </a:rPr>
              <a:t> &lt;&lt;</a:t>
            </a:r>
            <a:r>
              <a:rPr lang="en-US" sz="1400" b="0" i="0" dirty="0">
                <a:solidFill>
                  <a:srgbClr val="DB003E"/>
                </a:solidFill>
                <a:effectLst/>
                <a:latin typeface="SFMono-Regular"/>
              </a:rPr>
              <a:t>"Y = "</a:t>
            </a:r>
            <a:r>
              <a:rPr lang="en-US" sz="1400" b="0" i="0" dirty="0">
                <a:solidFill>
                  <a:srgbClr val="000000"/>
                </a:solidFill>
                <a:effectLst/>
                <a:latin typeface="SFMono-Regular"/>
              </a:rPr>
              <a:t> &lt;&lt; y;</a:t>
            </a:r>
            <a:r>
              <a:rPr lang="ru-RU" sz="1400" b="0" i="0" dirty="0">
                <a:solidFill>
                  <a:srgbClr val="000000"/>
                </a:solidFill>
                <a:effectLst/>
                <a:latin typeface="SFMono-Regular"/>
              </a:rPr>
              <a:t>		</a:t>
            </a:r>
            <a:r>
              <a:rPr lang="ru-RU" sz="1400" b="0" i="0" dirty="0">
                <a:solidFill>
                  <a:srgbClr val="00B050"/>
                </a:solidFill>
                <a:effectLst/>
                <a:latin typeface="SFMono-Regular"/>
              </a:rPr>
              <a:t>//0</a:t>
            </a:r>
            <a:endParaRPr lang="en-US" sz="1400" b="0" i="0" dirty="0">
              <a:solidFill>
                <a:srgbClr val="00B050"/>
              </a:solidFill>
              <a:effectLst/>
              <a:latin typeface="SFMono-Regular"/>
            </a:endParaRPr>
          </a:p>
          <a:p>
            <a:pPr algn="l" fontAlgn="base">
              <a:lnSpc>
                <a:spcPts val="1575"/>
              </a:lnSpc>
              <a:buNone/>
            </a:pPr>
            <a:r>
              <a:rPr lang="en-US" sz="1400" b="0" i="0" dirty="0">
                <a:solidFill>
                  <a:srgbClr val="000000"/>
                </a:solidFill>
                <a:effectLst/>
                <a:latin typeface="SFMono-Regular"/>
              </a:rPr>
              <a:t>}</a:t>
            </a:r>
          </a:p>
          <a:p>
            <a:pPr marL="0" indent="0" algn="l">
              <a:buNone/>
            </a:pPr>
            <a:endParaRPr lang="ru-RU" sz="2000" b="0" i="0" dirty="0">
              <a:effectLst/>
              <a:latin typeface="-apple-system"/>
            </a:endParaRPr>
          </a:p>
          <a:p>
            <a:pPr marL="0" indent="0">
              <a:buNone/>
            </a:pPr>
            <a:endParaRPr lang="ru-RU" sz="2400" b="1" dirty="0"/>
          </a:p>
        </p:txBody>
      </p:sp>
    </p:spTree>
    <p:extLst>
      <p:ext uri="{BB962C8B-B14F-4D97-AF65-F5344CB8AC3E}">
        <p14:creationId xmlns:p14="http://schemas.microsoft.com/office/powerpoint/2010/main" val="1417476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30E245-D347-8078-54E6-823E78F9A36B}"/>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6B01B5A-C043-F2D3-39C1-4C8A51954ED8}"/>
              </a:ext>
            </a:extLst>
          </p:cNvPr>
          <p:cNvSpPr>
            <a:spLocks noGrp="1"/>
          </p:cNvSpPr>
          <p:nvPr>
            <p:ph idx="1"/>
          </p:nvPr>
        </p:nvSpPr>
        <p:spPr/>
        <p:txBody>
          <a:bodyPr/>
          <a:lstStyle/>
          <a:p>
            <a:pPr marL="0" indent="0">
              <a:buNone/>
            </a:pPr>
            <a:r>
              <a:rPr lang="ru-RU" sz="2000" dirty="0"/>
              <a:t>Переменная x определена вне функции, и поэтому она получит значение по умолчанию - число 0.</a:t>
            </a:r>
          </a:p>
          <a:p>
            <a:pPr marL="0" indent="0">
              <a:buNone/>
            </a:pPr>
            <a:r>
              <a:rPr lang="ru-RU" sz="2000" dirty="0"/>
              <a:t>Гораздо сложнее дело обстоит с переменной y, которая определена внутри функции </a:t>
            </a:r>
            <a:r>
              <a:rPr lang="ru-RU" sz="2000" dirty="0" err="1"/>
              <a:t>main</a:t>
            </a:r>
            <a:r>
              <a:rPr lang="ru-RU" sz="2000" dirty="0"/>
              <a:t> - ее значение будет неопределенным, и многое будет зависеть от используемого компилятора. В частности, вывод программы, скомпилированной с помощью компилятора G++, может выглядеть следующим образом:</a:t>
            </a:r>
          </a:p>
          <a:p>
            <a:pPr marL="0" indent="0">
              <a:buNone/>
            </a:pPr>
            <a:endParaRPr lang="ru-RU" sz="2000" dirty="0"/>
          </a:p>
          <a:p>
            <a:pPr marL="0" indent="0">
              <a:buNone/>
            </a:pPr>
            <a:r>
              <a:rPr lang="ru-RU" sz="2000" dirty="0"/>
              <a:t>А в Visual Studio отсутствие значения переменной y вызовет ошибку компиляции.</a:t>
            </a:r>
          </a:p>
          <a:p>
            <a:pPr marL="0" indent="0">
              <a:buNone/>
            </a:pPr>
            <a:endParaRPr lang="ru-RU" dirty="0"/>
          </a:p>
        </p:txBody>
      </p:sp>
    </p:spTree>
    <p:extLst>
      <p:ext uri="{BB962C8B-B14F-4D97-AF65-F5344CB8AC3E}">
        <p14:creationId xmlns:p14="http://schemas.microsoft.com/office/powerpoint/2010/main" val="3477717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28E93-2AE2-F1D5-0850-A035D47471C6}"/>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3F496547-4F94-75C3-CBD1-05ECBD86CED0}"/>
              </a:ext>
            </a:extLst>
          </p:cNvPr>
          <p:cNvSpPr>
            <a:spLocks noGrp="1"/>
          </p:cNvSpPr>
          <p:nvPr>
            <p:ph idx="1"/>
          </p:nvPr>
        </p:nvSpPr>
        <p:spPr/>
        <p:txBody>
          <a:bodyPr/>
          <a:lstStyle/>
          <a:p>
            <a:pPr marL="0" indent="0">
              <a:buNone/>
            </a:pPr>
            <a:r>
              <a:rPr lang="ru-RU" b="1" dirty="0"/>
              <a:t>Изменение значения</a:t>
            </a:r>
          </a:p>
          <a:p>
            <a:pPr marL="0" indent="0">
              <a:buNone/>
            </a:pPr>
            <a:r>
              <a:rPr lang="ru-RU" sz="2000" dirty="0"/>
              <a:t>Ключевой особенностью переменных является то, что мы можем изменять их значения:</a:t>
            </a:r>
          </a:p>
          <a:p>
            <a:pPr marL="0" indent="0">
              <a:buNone/>
            </a:pPr>
            <a:endParaRPr lang="ru-RU" dirty="0"/>
          </a:p>
          <a:p>
            <a:pPr algn="l" fontAlgn="base">
              <a:lnSpc>
                <a:spcPts val="1575"/>
              </a:lnSpc>
              <a:buNone/>
            </a:pPr>
            <a:r>
              <a:rPr lang="en-US" b="0" i="0" dirty="0">
                <a:solidFill>
                  <a:srgbClr val="808080"/>
                </a:solidFill>
                <a:effectLst/>
                <a:latin typeface="SFMono-Regular"/>
              </a:rPr>
              <a:t>#include &lt;iostream&gt;</a:t>
            </a:r>
            <a:endParaRPr lang="en-US" b="0" i="0" dirty="0">
              <a:solidFill>
                <a:srgbClr val="000000"/>
              </a:solidFill>
              <a:effectLst/>
              <a:latin typeface="SFMono-Regular"/>
            </a:endParaRPr>
          </a:p>
          <a:p>
            <a:pPr algn="l" fontAlgn="base">
              <a:lnSpc>
                <a:spcPts val="1575"/>
              </a:lnSpc>
              <a:buNone/>
            </a:pPr>
            <a:r>
              <a:rPr lang="en-US" b="0" i="0" dirty="0">
                <a:solidFill>
                  <a:srgbClr val="000000"/>
                </a:solidFill>
                <a:effectLst/>
                <a:latin typeface="SFMono-Regular"/>
              </a:rPr>
              <a:t> </a:t>
            </a:r>
          </a:p>
          <a:p>
            <a:pPr algn="l" fontAlgn="base">
              <a:lnSpc>
                <a:spcPts val="1575"/>
              </a:lnSpc>
              <a:buNone/>
            </a:pPr>
            <a:r>
              <a:rPr lang="en-US" b="1" i="0" dirty="0">
                <a:solidFill>
                  <a:srgbClr val="808080"/>
                </a:solidFill>
                <a:effectLst/>
                <a:latin typeface="SFMono-Regular"/>
              </a:rPr>
              <a:t>int</a:t>
            </a:r>
            <a:r>
              <a:rPr lang="en-US" b="0" i="0" dirty="0">
                <a:solidFill>
                  <a:srgbClr val="000000"/>
                </a:solidFill>
                <a:effectLst/>
                <a:latin typeface="SFMono-Regular"/>
              </a:rPr>
              <a:t> main()</a:t>
            </a:r>
          </a:p>
          <a:p>
            <a:pPr algn="l" fontAlgn="base">
              <a:lnSpc>
                <a:spcPts val="1575"/>
              </a:lnSpc>
              <a:buNone/>
            </a:pPr>
            <a:r>
              <a:rPr lang="en-US" b="0" i="0" dirty="0">
                <a:solidFill>
                  <a:srgbClr val="000000"/>
                </a:solidFill>
                <a:effectLst/>
                <a:latin typeface="SFMono-Regular"/>
              </a:rPr>
              <a:t>{</a:t>
            </a:r>
          </a:p>
          <a:p>
            <a:pPr algn="l" fontAlgn="base">
              <a:lnSpc>
                <a:spcPts val="1575"/>
              </a:lnSpc>
              <a:buNone/>
            </a:pPr>
            <a:r>
              <a:rPr lang="en-US" b="0" i="0" dirty="0">
                <a:solidFill>
                  <a:srgbClr val="000000"/>
                </a:solidFill>
                <a:effectLst/>
                <a:latin typeface="SFMono-Regular"/>
              </a:rPr>
              <a:t>    </a:t>
            </a:r>
            <a:r>
              <a:rPr lang="en-US" b="1" i="0" dirty="0">
                <a:solidFill>
                  <a:srgbClr val="808080"/>
                </a:solidFill>
                <a:effectLst/>
                <a:latin typeface="SFMono-Regular"/>
              </a:rPr>
              <a:t>int</a:t>
            </a:r>
            <a:r>
              <a:rPr lang="en-US" b="0" i="0" dirty="0">
                <a:solidFill>
                  <a:srgbClr val="000000"/>
                </a:solidFill>
                <a:effectLst/>
                <a:latin typeface="SFMono-Regular"/>
              </a:rPr>
              <a:t> age = 22;</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"Age1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//22</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    age = 23;</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"Age2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//23</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    age = 38;</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"Age3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//38</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2034317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873196-9A02-4FF1-6C2D-57848049CDDD}"/>
              </a:ext>
            </a:extLst>
          </p:cNvPr>
          <p:cNvSpPr>
            <a:spLocks noGrp="1"/>
          </p:cNvSpPr>
          <p:nvPr>
            <p:ph type="title"/>
          </p:nvPr>
        </p:nvSpPr>
        <p:spPr/>
        <p:txBody>
          <a:bodyPr/>
          <a:lstStyle/>
          <a:p>
            <a:r>
              <a:rPr lang="ru-RU" dirty="0"/>
              <a:t>Константы</a:t>
            </a:r>
          </a:p>
        </p:txBody>
      </p:sp>
      <p:sp>
        <p:nvSpPr>
          <p:cNvPr id="3" name="Объект 2">
            <a:extLst>
              <a:ext uri="{FF2B5EF4-FFF2-40B4-BE49-F238E27FC236}">
                <a16:creationId xmlns:a16="http://schemas.microsoft.com/office/drawing/2014/main" id="{DDC14795-CED2-9E19-B808-F18436864E1B}"/>
              </a:ext>
            </a:extLst>
          </p:cNvPr>
          <p:cNvSpPr>
            <a:spLocks noGrp="1"/>
          </p:cNvSpPr>
          <p:nvPr>
            <p:ph idx="1"/>
          </p:nvPr>
        </p:nvSpPr>
        <p:spPr/>
        <p:txBody>
          <a:bodyPr/>
          <a:lstStyle/>
          <a:p>
            <a:pPr marL="0" indent="0">
              <a:buNone/>
            </a:pPr>
            <a:r>
              <a:rPr lang="ru-RU" sz="2000" dirty="0"/>
              <a:t>Отличительной особенностью переменных является то, что мы можем многократно в течение работы программы изменять их значение</a:t>
            </a:r>
            <a:r>
              <a:rPr lang="ru-RU" dirty="0"/>
              <a:t>:</a:t>
            </a:r>
          </a:p>
          <a:p>
            <a:pPr marL="1708150" indent="0">
              <a:buNone/>
            </a:pPr>
            <a:r>
              <a:rPr lang="pt-BR" sz="1800" b="1" dirty="0"/>
              <a:t>int</a:t>
            </a:r>
            <a:r>
              <a:rPr lang="pt-BR" sz="1800" dirty="0"/>
              <a:t> n {7};</a:t>
            </a:r>
          </a:p>
          <a:p>
            <a:pPr marL="1708150" indent="0">
              <a:buNone/>
            </a:pPr>
            <a:r>
              <a:rPr lang="pt-BR" sz="1800" dirty="0"/>
              <a:t>n = 9;</a:t>
            </a:r>
          </a:p>
          <a:p>
            <a:pPr marL="1708150" indent="0">
              <a:buNone/>
            </a:pPr>
            <a:r>
              <a:rPr lang="pt-BR" sz="1800" dirty="0"/>
              <a:t>n = 5;</a:t>
            </a:r>
          </a:p>
          <a:p>
            <a:pPr marL="0" indent="0">
              <a:buNone/>
            </a:pPr>
            <a:r>
              <a:rPr lang="ru-RU" sz="2000" dirty="0"/>
              <a:t>Но кроме переменных в языке программирования C++ можно определять </a:t>
            </a:r>
            <a:r>
              <a:rPr lang="ru-RU" sz="2000" b="1" dirty="0"/>
              <a:t>константы</a:t>
            </a:r>
            <a:r>
              <a:rPr lang="ru-RU" sz="2000" dirty="0"/>
              <a:t>. Их значение устанавливается один раз и впоследствии мы его не можем изменить.</a:t>
            </a:r>
          </a:p>
          <a:p>
            <a:pPr marL="1614488" indent="0">
              <a:buNone/>
            </a:pPr>
            <a:r>
              <a:rPr lang="de-CH" sz="1600" b="1" dirty="0" err="1"/>
              <a:t>const</a:t>
            </a:r>
            <a:r>
              <a:rPr lang="de-CH" sz="1600" dirty="0"/>
              <a:t> int n {22};</a:t>
            </a:r>
          </a:p>
          <a:p>
            <a:pPr marL="1614488" indent="0">
              <a:buNone/>
            </a:pPr>
            <a:r>
              <a:rPr lang="de-CH" sz="1600" dirty="0">
                <a:solidFill>
                  <a:srgbClr val="00B050"/>
                </a:solidFill>
              </a:rPr>
              <a:t>// </a:t>
            </a:r>
            <a:r>
              <a:rPr lang="ru-RU" sz="1600" dirty="0">
                <a:solidFill>
                  <a:srgbClr val="00B050"/>
                </a:solidFill>
              </a:rPr>
              <a:t>или </a:t>
            </a:r>
          </a:p>
          <a:p>
            <a:pPr marL="1614488" indent="0">
              <a:buNone/>
            </a:pPr>
            <a:r>
              <a:rPr lang="ru-RU" sz="1600" dirty="0">
                <a:solidFill>
                  <a:srgbClr val="00B050"/>
                </a:solidFill>
              </a:rPr>
              <a:t>// </a:t>
            </a:r>
            <a:r>
              <a:rPr lang="de-CH" sz="1600" dirty="0" err="1">
                <a:solidFill>
                  <a:srgbClr val="00B050"/>
                </a:solidFill>
              </a:rPr>
              <a:t>const</a:t>
            </a:r>
            <a:r>
              <a:rPr lang="de-CH" sz="1600" dirty="0">
                <a:solidFill>
                  <a:srgbClr val="00B050"/>
                </a:solidFill>
              </a:rPr>
              <a:t> int n = 22;</a:t>
            </a:r>
            <a:endParaRPr lang="ru-RU" sz="1600" dirty="0">
              <a:solidFill>
                <a:srgbClr val="00B050"/>
              </a:solidFill>
            </a:endParaRPr>
          </a:p>
        </p:txBody>
      </p:sp>
    </p:spTree>
    <p:extLst>
      <p:ext uri="{BB962C8B-B14F-4D97-AF65-F5344CB8AC3E}">
        <p14:creationId xmlns:p14="http://schemas.microsoft.com/office/powerpoint/2010/main" val="771014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2627E7-AE66-031E-317B-116EE1CF7D8B}"/>
              </a:ext>
            </a:extLst>
          </p:cNvPr>
          <p:cNvSpPr>
            <a:spLocks noGrp="1"/>
          </p:cNvSpPr>
          <p:nvPr>
            <p:ph type="title"/>
          </p:nvPr>
        </p:nvSpPr>
        <p:spPr/>
        <p:txBody>
          <a:bodyPr/>
          <a:lstStyle/>
          <a:p>
            <a:r>
              <a:rPr lang="ru-RU" dirty="0"/>
              <a:t>Типы данных</a:t>
            </a:r>
          </a:p>
        </p:txBody>
      </p:sp>
      <p:sp>
        <p:nvSpPr>
          <p:cNvPr id="3" name="Объект 2">
            <a:extLst>
              <a:ext uri="{FF2B5EF4-FFF2-40B4-BE49-F238E27FC236}">
                <a16:creationId xmlns:a16="http://schemas.microsoft.com/office/drawing/2014/main" id="{475544D5-D0F2-16B1-9418-AACC706BBFFE}"/>
              </a:ext>
            </a:extLst>
          </p:cNvPr>
          <p:cNvSpPr>
            <a:spLocks noGrp="1"/>
          </p:cNvSpPr>
          <p:nvPr>
            <p:ph idx="1"/>
          </p:nvPr>
        </p:nvSpPr>
        <p:spPr/>
        <p:txBody>
          <a:bodyPr/>
          <a:lstStyle/>
          <a:p>
            <a:pPr marL="0" indent="0" algn="ctr">
              <a:buNone/>
            </a:pPr>
            <a:r>
              <a:rPr lang="ru-RU" sz="2000" b="1" dirty="0"/>
              <a:t>Логический тип</a:t>
            </a:r>
            <a:r>
              <a:rPr lang="en-US" sz="2000" b="1" dirty="0"/>
              <a:t>:</a:t>
            </a:r>
          </a:p>
          <a:p>
            <a:pPr marL="0" indent="0">
              <a:buNone/>
            </a:pPr>
            <a:r>
              <a:rPr lang="ru-RU" sz="2000" dirty="0"/>
              <a:t>Логический тип </a:t>
            </a:r>
            <a:r>
              <a:rPr lang="ru-RU" sz="2000" b="1" dirty="0" err="1"/>
              <a:t>bool</a:t>
            </a:r>
            <a:r>
              <a:rPr lang="ru-RU" sz="2000" dirty="0"/>
              <a:t> может хранить одно из двух значений: </a:t>
            </a:r>
            <a:r>
              <a:rPr lang="ru-RU" sz="2000" b="1" dirty="0" err="1"/>
              <a:t>true</a:t>
            </a:r>
            <a:r>
              <a:rPr lang="ru-RU" sz="2000" dirty="0"/>
              <a:t> (истинно, верно) и </a:t>
            </a:r>
            <a:r>
              <a:rPr lang="ru-RU" sz="2000" b="1" dirty="0" err="1"/>
              <a:t>false</a:t>
            </a:r>
            <a:r>
              <a:rPr lang="ru-RU" sz="2000" dirty="0"/>
              <a:t> (неверно, ложно). Например, определим пару переменных данного типа и выведем их значения на консоль:</a:t>
            </a:r>
            <a:endParaRPr lang="en-US" sz="2000" dirty="0"/>
          </a:p>
          <a:p>
            <a:pPr marL="0" indent="0">
              <a:buNone/>
            </a:pPr>
            <a:r>
              <a:rPr lang="de-CH" sz="2000" b="1" dirty="0"/>
              <a:t>int</a:t>
            </a:r>
            <a:r>
              <a:rPr lang="de-CH" sz="2000" dirty="0"/>
              <a:t> </a:t>
            </a:r>
            <a:r>
              <a:rPr lang="de-CH" sz="2000" dirty="0" err="1"/>
              <a:t>main</a:t>
            </a:r>
            <a:r>
              <a:rPr lang="de-CH" sz="2000" dirty="0"/>
              <a:t>()</a:t>
            </a:r>
          </a:p>
          <a:p>
            <a:pPr marL="0" indent="0">
              <a:buNone/>
            </a:pPr>
            <a:r>
              <a:rPr lang="de-CH" sz="2000" dirty="0"/>
              <a:t>{</a:t>
            </a:r>
          </a:p>
          <a:p>
            <a:pPr marL="0" indent="0">
              <a:buNone/>
            </a:pPr>
            <a:r>
              <a:rPr lang="de-CH" sz="2000" dirty="0"/>
              <a:t>    </a:t>
            </a:r>
            <a:r>
              <a:rPr lang="de-CH" sz="2000" b="1" dirty="0" err="1"/>
              <a:t>bool</a:t>
            </a:r>
            <a:r>
              <a:rPr lang="de-CH" sz="2000" dirty="0"/>
              <a:t> </a:t>
            </a:r>
            <a:r>
              <a:rPr lang="de-CH" sz="2000" dirty="0" err="1"/>
              <a:t>isAlive</a:t>
            </a:r>
            <a:r>
              <a:rPr lang="de-CH" sz="2000" dirty="0"/>
              <a:t> {</a:t>
            </a:r>
            <a:r>
              <a:rPr lang="de-CH" sz="2000" b="1" dirty="0" err="1"/>
              <a:t>true</a:t>
            </a:r>
            <a:r>
              <a:rPr lang="de-CH" sz="2000" dirty="0"/>
              <a:t>};</a:t>
            </a:r>
          </a:p>
          <a:p>
            <a:pPr marL="0" indent="0">
              <a:buNone/>
            </a:pPr>
            <a:r>
              <a:rPr lang="de-CH" sz="2000" dirty="0"/>
              <a:t>    </a:t>
            </a:r>
            <a:r>
              <a:rPr lang="de-CH" sz="2000" b="1" dirty="0" err="1"/>
              <a:t>bool</a:t>
            </a:r>
            <a:r>
              <a:rPr lang="de-CH" sz="2000" dirty="0"/>
              <a:t> </a:t>
            </a:r>
            <a:r>
              <a:rPr lang="de-CH" sz="2000" dirty="0" err="1"/>
              <a:t>isDead</a:t>
            </a:r>
            <a:r>
              <a:rPr lang="de-CH" sz="2000" dirty="0"/>
              <a:t> {</a:t>
            </a:r>
            <a:r>
              <a:rPr lang="de-CH" sz="2000" b="1" dirty="0" err="1"/>
              <a:t>false</a:t>
            </a:r>
            <a:r>
              <a:rPr lang="de-CH" sz="2000" dirty="0"/>
              <a:t>};</a:t>
            </a:r>
          </a:p>
          <a:p>
            <a:pPr marL="0" indent="0">
              <a:buNone/>
            </a:pPr>
            <a:r>
              <a:rPr lang="de-CH" sz="2000" dirty="0"/>
              <a:t>    </a:t>
            </a:r>
            <a:r>
              <a:rPr lang="de-CH" sz="2000" dirty="0" err="1"/>
              <a:t>std</a:t>
            </a:r>
            <a:r>
              <a:rPr lang="de-CH" sz="2000" dirty="0"/>
              <a:t>::</a:t>
            </a:r>
            <a:r>
              <a:rPr lang="de-CH" sz="2000" dirty="0" err="1"/>
              <a:t>cout</a:t>
            </a:r>
            <a:r>
              <a:rPr lang="de-CH" sz="2000" dirty="0"/>
              <a:t> &lt;&lt; "</a:t>
            </a:r>
            <a:r>
              <a:rPr lang="de-CH" sz="2000" dirty="0" err="1"/>
              <a:t>isAlive</a:t>
            </a:r>
            <a:r>
              <a:rPr lang="de-CH" sz="2000" dirty="0"/>
              <a:t>: " &lt;&lt; </a:t>
            </a:r>
            <a:r>
              <a:rPr lang="de-CH" sz="2000" dirty="0" err="1"/>
              <a:t>isAlive</a:t>
            </a:r>
            <a:r>
              <a:rPr lang="de-CH" sz="2000" dirty="0"/>
              <a:t> &lt;&lt; "\n"; </a:t>
            </a:r>
          </a:p>
          <a:p>
            <a:pPr marL="0" indent="0">
              <a:buNone/>
            </a:pPr>
            <a:r>
              <a:rPr lang="de-CH" sz="2000" dirty="0"/>
              <a:t>    </a:t>
            </a:r>
            <a:r>
              <a:rPr lang="de-CH" sz="2000" dirty="0" err="1"/>
              <a:t>std</a:t>
            </a:r>
            <a:r>
              <a:rPr lang="de-CH" sz="2000" dirty="0"/>
              <a:t>::</a:t>
            </a:r>
            <a:r>
              <a:rPr lang="de-CH" sz="2000" dirty="0" err="1"/>
              <a:t>cout</a:t>
            </a:r>
            <a:r>
              <a:rPr lang="de-CH" sz="2000" dirty="0"/>
              <a:t> &lt;&lt; "</a:t>
            </a:r>
            <a:r>
              <a:rPr lang="de-CH" sz="2000" dirty="0" err="1"/>
              <a:t>isDead</a:t>
            </a:r>
            <a:r>
              <a:rPr lang="de-CH" sz="2000" dirty="0"/>
              <a:t>: " &lt;&lt; </a:t>
            </a:r>
            <a:r>
              <a:rPr lang="de-CH" sz="2000" dirty="0" err="1"/>
              <a:t>isDead</a:t>
            </a:r>
            <a:r>
              <a:rPr lang="de-CH" sz="2000" dirty="0"/>
              <a:t> &lt;&lt; "\n"; </a:t>
            </a:r>
          </a:p>
          <a:p>
            <a:pPr marL="0" indent="0">
              <a:buNone/>
            </a:pPr>
            <a:r>
              <a:rPr lang="de-CH" sz="2000" dirty="0"/>
              <a:t>}</a:t>
            </a:r>
          </a:p>
          <a:p>
            <a:pPr marL="0" indent="0">
              <a:buNone/>
            </a:pPr>
            <a:endParaRPr lang="ru-RU" sz="2000" dirty="0"/>
          </a:p>
        </p:txBody>
      </p:sp>
    </p:spTree>
    <p:extLst>
      <p:ext uri="{BB962C8B-B14F-4D97-AF65-F5344CB8AC3E}">
        <p14:creationId xmlns:p14="http://schemas.microsoft.com/office/powerpoint/2010/main" val="192203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ru-RU" altLang="ru-RU" sz="4000" b="1"/>
              <a:t>Состав языка</a:t>
            </a:r>
          </a:p>
        </p:txBody>
      </p:sp>
      <p:sp>
        <p:nvSpPr>
          <p:cNvPr id="8195" name="Rectangle 3"/>
          <p:cNvSpPr>
            <a:spLocks noGrp="1" noChangeArrowheads="1"/>
          </p:cNvSpPr>
          <p:nvPr>
            <p:ph type="body" idx="1"/>
          </p:nvPr>
        </p:nvSpPr>
        <p:spPr/>
        <p:txBody>
          <a:bodyPr/>
          <a:lstStyle/>
          <a:p>
            <a:pPr algn="just" eaLnBrk="1" hangingPunct="1"/>
            <a:r>
              <a:rPr lang="ru-RU" altLang="ru-RU" sz="2400"/>
              <a:t>В тексте на любом естественном языке можно выделить четыре основных элемента: символы, слова, словосочетания и предложения. </a:t>
            </a:r>
            <a:endParaRPr lang="en-US" altLang="ru-RU" sz="2400"/>
          </a:p>
          <a:p>
            <a:pPr algn="just" eaLnBrk="1" hangingPunct="1"/>
            <a:r>
              <a:rPr lang="ru-RU" altLang="ru-RU" sz="2400"/>
              <a:t>Подобные элементы содержит и алгоритмический язык, только слова называют лексемами (элементарными конструкциями), словосочетания — выражениями, а предложения — операторами. </a:t>
            </a:r>
            <a:endParaRPr lang="en-US" altLang="ru-RU"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FB1614-6622-05F4-4E67-CBD6F46F505B}"/>
              </a:ext>
            </a:extLst>
          </p:cNvPr>
          <p:cNvSpPr>
            <a:spLocks noGrp="1"/>
          </p:cNvSpPr>
          <p:nvPr>
            <p:ph type="title"/>
          </p:nvPr>
        </p:nvSpPr>
        <p:spPr/>
        <p:txBody>
          <a:bodyPr/>
          <a:lstStyle/>
          <a:p>
            <a:r>
              <a:rPr lang="ru-RU" b="1" dirty="0"/>
              <a:t>Целочисленные типы</a:t>
            </a:r>
            <a:br>
              <a:rPr lang="ru-RU" b="1" dirty="0"/>
            </a:br>
            <a:endParaRPr lang="ru-RU" dirty="0"/>
          </a:p>
        </p:txBody>
      </p:sp>
      <p:sp>
        <p:nvSpPr>
          <p:cNvPr id="3" name="Объект 2">
            <a:extLst>
              <a:ext uri="{FF2B5EF4-FFF2-40B4-BE49-F238E27FC236}">
                <a16:creationId xmlns:a16="http://schemas.microsoft.com/office/drawing/2014/main" id="{1BB6EB92-F350-0A3C-8B69-071EAD4E7F1C}"/>
              </a:ext>
            </a:extLst>
          </p:cNvPr>
          <p:cNvSpPr>
            <a:spLocks noGrp="1"/>
          </p:cNvSpPr>
          <p:nvPr>
            <p:ph idx="1"/>
          </p:nvPr>
        </p:nvSpPr>
        <p:spPr/>
        <p:txBody>
          <a:bodyPr/>
          <a:lstStyle/>
          <a:p>
            <a:pPr marL="0" indent="0">
              <a:buNone/>
            </a:pPr>
            <a:r>
              <a:rPr lang="ru-RU" sz="2000" dirty="0"/>
              <a:t>Целые числа в языке C++ представлены следующими типами:</a:t>
            </a:r>
          </a:p>
          <a:p>
            <a:r>
              <a:rPr lang="ru-RU" sz="1600" b="1" dirty="0" err="1"/>
              <a:t>signed</a:t>
            </a:r>
            <a:r>
              <a:rPr lang="ru-RU" sz="1600" b="1" dirty="0"/>
              <a:t> </a:t>
            </a:r>
            <a:r>
              <a:rPr lang="ru-RU" sz="1600" b="1" dirty="0" err="1"/>
              <a:t>char</a:t>
            </a:r>
            <a:r>
              <a:rPr lang="ru-RU" sz="1600" dirty="0"/>
              <a:t>: представляет один символ. Занимает в памяти 1 байт (8 бит). Может хранить любой значение из диапазона от -128 до 127</a:t>
            </a:r>
          </a:p>
          <a:p>
            <a:endParaRPr lang="ru-RU" sz="1600" dirty="0"/>
          </a:p>
          <a:p>
            <a:r>
              <a:rPr lang="ru-RU" sz="1600" b="1" dirty="0" err="1"/>
              <a:t>unsigned</a:t>
            </a:r>
            <a:r>
              <a:rPr lang="ru-RU" sz="1600" b="1" dirty="0"/>
              <a:t> </a:t>
            </a:r>
            <a:r>
              <a:rPr lang="ru-RU" sz="1600" b="1" dirty="0" err="1"/>
              <a:t>char</a:t>
            </a:r>
            <a:r>
              <a:rPr lang="ru-RU" sz="1600" dirty="0"/>
              <a:t>: представляет один символ. Занимает в памяти 1 байт (8 бит). Может хранить любой значение из диапазона от 0 до 255</a:t>
            </a:r>
          </a:p>
          <a:p>
            <a:endParaRPr lang="ru-RU" sz="1600" dirty="0"/>
          </a:p>
          <a:p>
            <a:r>
              <a:rPr lang="ru-RU" sz="1600" b="1" dirty="0" err="1"/>
              <a:t>char</a:t>
            </a:r>
            <a:r>
              <a:rPr lang="ru-RU" sz="1600" dirty="0"/>
              <a:t>: представляет один символ в кодировке ASCII. Занимает в памяти 1 байт (8 бит). Может хранить любое значение из диапазона от -128 до 127, либо от 0 до 255</a:t>
            </a:r>
          </a:p>
          <a:p>
            <a:pPr marL="400050" lvl="1" indent="0">
              <a:buNone/>
            </a:pPr>
            <a:r>
              <a:rPr lang="ru-RU" sz="1600" dirty="0"/>
              <a:t>Несмотря на то, что данный тип представляет тот же диапазон значений, что и вышеописанный тип </a:t>
            </a:r>
            <a:r>
              <a:rPr lang="ru-RU" sz="1600" dirty="0" err="1"/>
              <a:t>signed</a:t>
            </a:r>
            <a:r>
              <a:rPr lang="ru-RU" sz="1600" dirty="0"/>
              <a:t> </a:t>
            </a:r>
            <a:r>
              <a:rPr lang="ru-RU" sz="1600" dirty="0" err="1"/>
              <a:t>char</a:t>
            </a:r>
            <a:r>
              <a:rPr lang="ru-RU" sz="1600" dirty="0"/>
              <a:t>, но они не эквивалентны. Тип </a:t>
            </a:r>
            <a:r>
              <a:rPr lang="ru-RU" sz="1600" dirty="0" err="1"/>
              <a:t>char</a:t>
            </a:r>
            <a:r>
              <a:rPr lang="ru-RU" sz="1600" dirty="0"/>
              <a:t> предназначен для хранения числового кода символа и в реальности может представлять как </a:t>
            </a:r>
            <a:r>
              <a:rPr lang="ru-RU" sz="1600" dirty="0" err="1"/>
              <a:t>signed</a:t>
            </a:r>
            <a:r>
              <a:rPr lang="ru-RU" sz="1600" dirty="0"/>
              <a:t> </a:t>
            </a:r>
            <a:r>
              <a:rPr lang="ru-RU" sz="1600" dirty="0" err="1"/>
              <a:t>char</a:t>
            </a:r>
            <a:r>
              <a:rPr lang="ru-RU" sz="1600" dirty="0"/>
              <a:t>, так и </a:t>
            </a:r>
            <a:r>
              <a:rPr lang="ru-RU" sz="1600" dirty="0" err="1"/>
              <a:t>unsigned</a:t>
            </a:r>
            <a:r>
              <a:rPr lang="ru-RU" sz="1600" dirty="0"/>
              <a:t> </a:t>
            </a:r>
            <a:r>
              <a:rPr lang="ru-RU" sz="1600" dirty="0" err="1"/>
              <a:t>char</a:t>
            </a:r>
            <a:r>
              <a:rPr lang="ru-RU" sz="1600" dirty="0"/>
              <a:t> в зависимости от конкретного компилятора.</a:t>
            </a:r>
          </a:p>
          <a:p>
            <a:pPr marL="0" indent="0">
              <a:buNone/>
            </a:pPr>
            <a:endParaRPr lang="ru-RU" sz="2000" dirty="0"/>
          </a:p>
        </p:txBody>
      </p:sp>
    </p:spTree>
    <p:extLst>
      <p:ext uri="{BB962C8B-B14F-4D97-AF65-F5344CB8AC3E}">
        <p14:creationId xmlns:p14="http://schemas.microsoft.com/office/powerpoint/2010/main" val="4190323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069BC1-3426-AAB1-5478-5533CEC0AFB5}"/>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AE417E27-14D8-DCF4-0D92-9379E527512A}"/>
              </a:ext>
            </a:extLst>
          </p:cNvPr>
          <p:cNvSpPr>
            <a:spLocks noGrp="1"/>
          </p:cNvSpPr>
          <p:nvPr>
            <p:ph idx="1"/>
          </p:nvPr>
        </p:nvSpPr>
        <p:spPr/>
        <p:txBody>
          <a:bodyPr/>
          <a:lstStyle/>
          <a:p>
            <a:endParaRPr lang="ru-RU" sz="1600" b="1" dirty="0"/>
          </a:p>
          <a:p>
            <a:r>
              <a:rPr lang="de-CH" sz="1600" b="1" dirty="0" err="1"/>
              <a:t>short</a:t>
            </a:r>
            <a:r>
              <a:rPr lang="de-CH" sz="1600" dirty="0"/>
              <a:t>: </a:t>
            </a:r>
            <a:r>
              <a:rPr lang="ru-RU" sz="1600" dirty="0"/>
              <a:t>представляет целое число в диапазоне от –32768 до 32767. Занимает в памяти 2 байта (16 бит).</a:t>
            </a:r>
          </a:p>
          <a:p>
            <a:pPr marL="354013" indent="0">
              <a:buNone/>
            </a:pPr>
            <a:r>
              <a:rPr lang="ru-RU" sz="1600" dirty="0"/>
              <a:t>Данный тип также имеет псевдонимы </a:t>
            </a:r>
            <a:r>
              <a:rPr lang="de-CH" sz="1600" b="1" dirty="0" err="1"/>
              <a:t>short</a:t>
            </a:r>
            <a:r>
              <a:rPr lang="de-CH" sz="1600" b="1" dirty="0"/>
              <a:t> int</a:t>
            </a:r>
            <a:r>
              <a:rPr lang="de-CH" sz="1600" dirty="0"/>
              <a:t>, </a:t>
            </a:r>
            <a:r>
              <a:rPr lang="de-CH" sz="1600" b="1" dirty="0" err="1"/>
              <a:t>signed</a:t>
            </a:r>
            <a:r>
              <a:rPr lang="de-CH" sz="1600" b="1" dirty="0"/>
              <a:t> </a:t>
            </a:r>
            <a:r>
              <a:rPr lang="de-CH" sz="1600" b="1" dirty="0" err="1"/>
              <a:t>short</a:t>
            </a:r>
            <a:r>
              <a:rPr lang="de-CH" sz="1600" b="1" dirty="0"/>
              <a:t> int</a:t>
            </a:r>
            <a:r>
              <a:rPr lang="de-CH" sz="1600" dirty="0"/>
              <a:t>, </a:t>
            </a:r>
            <a:r>
              <a:rPr lang="de-CH" sz="1600" b="1" dirty="0" err="1"/>
              <a:t>signed</a:t>
            </a:r>
            <a:r>
              <a:rPr lang="de-CH" sz="1600" b="1" dirty="0"/>
              <a:t> </a:t>
            </a:r>
            <a:r>
              <a:rPr lang="de-CH" sz="1600" b="1" dirty="0" err="1"/>
              <a:t>short</a:t>
            </a:r>
            <a:r>
              <a:rPr lang="de-CH" sz="1600" dirty="0"/>
              <a:t>.</a:t>
            </a:r>
            <a:endParaRPr lang="ru-RU" sz="1600" dirty="0"/>
          </a:p>
          <a:p>
            <a:pPr marL="354013" indent="0">
              <a:buNone/>
            </a:pPr>
            <a:endParaRPr lang="de-CH" sz="1600" dirty="0"/>
          </a:p>
          <a:p>
            <a:r>
              <a:rPr lang="de-CH" sz="1600" b="1" dirty="0" err="1"/>
              <a:t>unsigned</a:t>
            </a:r>
            <a:r>
              <a:rPr lang="de-CH" sz="1600" b="1" dirty="0"/>
              <a:t> </a:t>
            </a:r>
            <a:r>
              <a:rPr lang="de-CH" sz="1600" b="1" dirty="0" err="1"/>
              <a:t>short</a:t>
            </a:r>
            <a:r>
              <a:rPr lang="de-CH" sz="1600" dirty="0"/>
              <a:t>: </a:t>
            </a:r>
            <a:r>
              <a:rPr lang="ru-RU" sz="1600" dirty="0"/>
              <a:t>представляет целое число в диапазоне от 0 до 65535. Занимает в памяти 2 байта (16 бит).</a:t>
            </a:r>
          </a:p>
          <a:p>
            <a:pPr marL="354013" indent="0">
              <a:buNone/>
            </a:pPr>
            <a:r>
              <a:rPr lang="ru-RU" sz="1600" dirty="0"/>
              <a:t>Данный тип также имеет синоним </a:t>
            </a:r>
            <a:r>
              <a:rPr lang="de-CH" sz="1600" b="1" dirty="0" err="1"/>
              <a:t>unsigned</a:t>
            </a:r>
            <a:r>
              <a:rPr lang="de-CH" sz="1600" b="1" dirty="0"/>
              <a:t> </a:t>
            </a:r>
            <a:r>
              <a:rPr lang="de-CH" sz="1600" b="1" dirty="0" err="1"/>
              <a:t>short</a:t>
            </a:r>
            <a:r>
              <a:rPr lang="de-CH" sz="1600" b="1" dirty="0"/>
              <a:t> int</a:t>
            </a:r>
            <a:r>
              <a:rPr lang="de-CH" sz="1600" dirty="0"/>
              <a:t>.</a:t>
            </a:r>
          </a:p>
          <a:p>
            <a:pPr marL="0" indent="0">
              <a:buNone/>
            </a:pPr>
            <a:br>
              <a:rPr lang="de-CH" dirty="0"/>
            </a:br>
            <a:endParaRPr lang="ru-RU" dirty="0"/>
          </a:p>
        </p:txBody>
      </p:sp>
    </p:spTree>
    <p:extLst>
      <p:ext uri="{BB962C8B-B14F-4D97-AF65-F5344CB8AC3E}">
        <p14:creationId xmlns:p14="http://schemas.microsoft.com/office/powerpoint/2010/main" val="3322390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8AE548-A73E-9C5F-C5CC-81348B75B1F2}"/>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284C75C6-4172-4295-F656-CB93B2F2A0E8}"/>
              </a:ext>
            </a:extLst>
          </p:cNvPr>
          <p:cNvSpPr>
            <a:spLocks noGrp="1"/>
          </p:cNvSpPr>
          <p:nvPr>
            <p:ph idx="1"/>
          </p:nvPr>
        </p:nvSpPr>
        <p:spPr/>
        <p:txBody>
          <a:bodyPr/>
          <a:lstStyle/>
          <a:p>
            <a:pPr marL="354013" indent="0">
              <a:buNone/>
            </a:pPr>
            <a:endParaRPr lang="ru-RU" sz="1600" b="1" dirty="0"/>
          </a:p>
          <a:p>
            <a:pPr marL="354013" indent="0">
              <a:buNone/>
            </a:pPr>
            <a:r>
              <a:rPr lang="ru-RU" sz="1600" b="1" dirty="0" err="1"/>
              <a:t>int</a:t>
            </a:r>
            <a:r>
              <a:rPr lang="ru-RU" sz="1600" dirty="0"/>
              <a:t>: представляет целое число. В зависимости от архитектуры процессора может занимать 2 байта (16 бит) или 4 байта (32 бита). Диапазон предельных значений соответственно также может варьироваться от –32768 до 32767 (при 2 байтах) или от −2 147 483 648 до 2 147 483 647 (при 4 байтах). Но в любом случае размер должен быть больше или равен размеру типа </a:t>
            </a:r>
            <a:r>
              <a:rPr lang="ru-RU" sz="1600" dirty="0" err="1"/>
              <a:t>short</a:t>
            </a:r>
            <a:r>
              <a:rPr lang="ru-RU" sz="1600" dirty="0"/>
              <a:t> и меньше или равен размеру типа </a:t>
            </a:r>
            <a:r>
              <a:rPr lang="ru-RU" sz="1600" dirty="0" err="1"/>
              <a:t>long</a:t>
            </a:r>
            <a:endParaRPr lang="ru-RU" sz="1600" dirty="0"/>
          </a:p>
          <a:p>
            <a:pPr marL="354013" indent="0">
              <a:buNone/>
            </a:pPr>
            <a:endParaRPr lang="ru-RU" sz="1600" dirty="0"/>
          </a:p>
          <a:p>
            <a:pPr marL="354013" indent="0">
              <a:buNone/>
            </a:pPr>
            <a:r>
              <a:rPr lang="ru-RU" sz="1600" dirty="0"/>
              <a:t>Данный тип имеет псевдонимы </a:t>
            </a:r>
            <a:r>
              <a:rPr lang="ru-RU" sz="1600" b="1" dirty="0" err="1"/>
              <a:t>signed</a:t>
            </a:r>
            <a:r>
              <a:rPr lang="ru-RU" sz="1600" b="1" dirty="0"/>
              <a:t> </a:t>
            </a:r>
            <a:r>
              <a:rPr lang="ru-RU" sz="1600" b="1" dirty="0" err="1"/>
              <a:t>int</a:t>
            </a:r>
            <a:r>
              <a:rPr lang="ru-RU" sz="1600" dirty="0"/>
              <a:t> и </a:t>
            </a:r>
            <a:r>
              <a:rPr lang="ru-RU" sz="1600" b="1" dirty="0" err="1"/>
              <a:t>signed</a:t>
            </a:r>
            <a:r>
              <a:rPr lang="ru-RU" sz="1600" dirty="0"/>
              <a:t>.</a:t>
            </a:r>
          </a:p>
          <a:p>
            <a:pPr marL="354013" indent="0">
              <a:buNone/>
            </a:pPr>
            <a:endParaRPr lang="ru-RU" sz="1600" dirty="0"/>
          </a:p>
          <a:p>
            <a:pPr marL="354013" indent="0">
              <a:buNone/>
            </a:pPr>
            <a:r>
              <a:rPr lang="ru-RU" sz="1600" b="1" dirty="0" err="1"/>
              <a:t>unsigned</a:t>
            </a:r>
            <a:r>
              <a:rPr lang="ru-RU" sz="1600" b="1" dirty="0"/>
              <a:t> </a:t>
            </a:r>
            <a:r>
              <a:rPr lang="ru-RU" sz="1600" b="1" dirty="0" err="1"/>
              <a:t>int</a:t>
            </a:r>
            <a:r>
              <a:rPr lang="ru-RU" sz="1600" dirty="0"/>
              <a:t>: представляет положительное целое число. </a:t>
            </a:r>
          </a:p>
          <a:p>
            <a:pPr marL="354013" indent="0">
              <a:buNone/>
            </a:pPr>
            <a:r>
              <a:rPr lang="ru-RU" sz="1600" dirty="0"/>
              <a:t>В зависимости от архитектуры процессора может занимать 2 байта (16 бит) или 4 байта (32 бита), и из-за этого диапазон предельных значений может меняться: от 0 до 65535 (для 2 байт), либо от 0 до 4 294 967 295 (для 4 байт).</a:t>
            </a:r>
          </a:p>
          <a:p>
            <a:pPr marL="354013" indent="0">
              <a:buNone/>
            </a:pPr>
            <a:endParaRPr lang="ru-RU" sz="1600" dirty="0"/>
          </a:p>
          <a:p>
            <a:pPr marL="354013" indent="0">
              <a:buNone/>
            </a:pPr>
            <a:r>
              <a:rPr lang="ru-RU" sz="1600" dirty="0"/>
              <a:t>Имеет псевдоним </a:t>
            </a:r>
            <a:r>
              <a:rPr lang="ru-RU" sz="1600" b="1" dirty="0" err="1"/>
              <a:t>unsigned</a:t>
            </a:r>
            <a:endParaRPr lang="ru-RU" sz="1600" b="1" dirty="0"/>
          </a:p>
        </p:txBody>
      </p:sp>
    </p:spTree>
    <p:extLst>
      <p:ext uri="{BB962C8B-B14F-4D97-AF65-F5344CB8AC3E}">
        <p14:creationId xmlns:p14="http://schemas.microsoft.com/office/powerpoint/2010/main" val="529639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73429-4D95-FA6C-93C8-7DEDFA7673E9}"/>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7D2DBA2-C654-F924-36DA-EF0216E5368D}"/>
              </a:ext>
            </a:extLst>
          </p:cNvPr>
          <p:cNvSpPr>
            <a:spLocks noGrp="1"/>
          </p:cNvSpPr>
          <p:nvPr>
            <p:ph idx="1"/>
          </p:nvPr>
        </p:nvSpPr>
        <p:spPr/>
        <p:txBody>
          <a:bodyPr/>
          <a:lstStyle/>
          <a:p>
            <a:pPr marL="447675" indent="0">
              <a:buNone/>
            </a:pPr>
            <a:r>
              <a:rPr lang="ru-RU" sz="1600" b="1" dirty="0" err="1"/>
              <a:t>long</a:t>
            </a:r>
            <a:r>
              <a:rPr lang="ru-RU" sz="1600" b="1" dirty="0"/>
              <a:t>: </a:t>
            </a:r>
            <a:r>
              <a:rPr lang="ru-RU" sz="1600" dirty="0"/>
              <a:t>в зависимости от архитектуры может занимать 4 или 8 байт и представляет целое число в диапазоне от −2 147 483 648 до 2 147 483 647 (при 4 байтах) или от −9 223 372 036 854 775 808 до +9 223 372 036 854 775 807 (при 8 байтах). Занимает в памяти 4 байта (32 бита) или.</a:t>
            </a:r>
          </a:p>
          <a:p>
            <a:pPr marL="447675" indent="0">
              <a:buNone/>
            </a:pPr>
            <a:endParaRPr lang="ru-RU" sz="1600" dirty="0"/>
          </a:p>
          <a:p>
            <a:pPr marL="447675" indent="0">
              <a:buNone/>
            </a:pPr>
            <a:r>
              <a:rPr lang="ru-RU" sz="1600" dirty="0"/>
              <a:t>Имеет псевдонимы </a:t>
            </a:r>
            <a:r>
              <a:rPr lang="ru-RU" sz="1600" b="1" dirty="0" err="1"/>
              <a:t>long</a:t>
            </a:r>
            <a:r>
              <a:rPr lang="ru-RU" sz="1600" b="1" dirty="0"/>
              <a:t> </a:t>
            </a:r>
            <a:r>
              <a:rPr lang="ru-RU" sz="1600" b="1" dirty="0" err="1"/>
              <a:t>int</a:t>
            </a:r>
            <a:r>
              <a:rPr lang="ru-RU" sz="1600" b="1" dirty="0"/>
              <a:t>, </a:t>
            </a:r>
            <a:r>
              <a:rPr lang="ru-RU" sz="1600" b="1" dirty="0" err="1"/>
              <a:t>signed</a:t>
            </a:r>
            <a:r>
              <a:rPr lang="ru-RU" sz="1600" b="1" dirty="0"/>
              <a:t> </a:t>
            </a:r>
            <a:r>
              <a:rPr lang="ru-RU" sz="1600" b="1" dirty="0" err="1"/>
              <a:t>long</a:t>
            </a:r>
            <a:r>
              <a:rPr lang="ru-RU" sz="1600" b="1" dirty="0"/>
              <a:t> </a:t>
            </a:r>
            <a:r>
              <a:rPr lang="ru-RU" sz="1600" b="1" dirty="0" err="1"/>
              <a:t>int</a:t>
            </a:r>
            <a:r>
              <a:rPr lang="ru-RU" sz="1600" b="1" dirty="0"/>
              <a:t> </a:t>
            </a:r>
            <a:r>
              <a:rPr lang="ru-RU" sz="1600" dirty="0"/>
              <a:t>и </a:t>
            </a:r>
            <a:r>
              <a:rPr lang="ru-RU" sz="1600" b="1" dirty="0" err="1"/>
              <a:t>signed</a:t>
            </a:r>
            <a:r>
              <a:rPr lang="ru-RU" sz="1600" b="1" dirty="0"/>
              <a:t> </a:t>
            </a:r>
            <a:r>
              <a:rPr lang="ru-RU" sz="1600" b="1" dirty="0" err="1"/>
              <a:t>long</a:t>
            </a:r>
            <a:endParaRPr lang="ru-RU" sz="1600" b="1" dirty="0"/>
          </a:p>
          <a:p>
            <a:pPr marL="447675" indent="0">
              <a:buNone/>
            </a:pPr>
            <a:endParaRPr lang="ru-RU" sz="1600" dirty="0"/>
          </a:p>
          <a:p>
            <a:pPr marL="447675" indent="0">
              <a:buNone/>
            </a:pPr>
            <a:r>
              <a:rPr lang="ru-RU" sz="1600" b="1" dirty="0" err="1"/>
              <a:t>unsigned</a:t>
            </a:r>
            <a:r>
              <a:rPr lang="ru-RU" sz="1600" b="1" dirty="0"/>
              <a:t> </a:t>
            </a:r>
            <a:r>
              <a:rPr lang="ru-RU" sz="1600" b="1" dirty="0" err="1"/>
              <a:t>long</a:t>
            </a:r>
            <a:r>
              <a:rPr lang="ru-RU" sz="1600" dirty="0"/>
              <a:t>: представляет целое число в диапазоне от 0 до 4 294 967 295. Занимает в памяти 4 байта (32 бита).</a:t>
            </a:r>
          </a:p>
          <a:p>
            <a:pPr marL="447675" indent="0">
              <a:buNone/>
            </a:pPr>
            <a:endParaRPr lang="ru-RU" sz="1600" dirty="0"/>
          </a:p>
          <a:p>
            <a:pPr marL="447675" indent="0">
              <a:buNone/>
            </a:pPr>
            <a:r>
              <a:rPr lang="ru-RU" sz="1600" dirty="0"/>
              <a:t>Имеет синоним </a:t>
            </a:r>
            <a:r>
              <a:rPr lang="ru-RU" sz="1600" b="1" dirty="0" err="1"/>
              <a:t>unsigned</a:t>
            </a:r>
            <a:r>
              <a:rPr lang="ru-RU" sz="1600" b="1" dirty="0"/>
              <a:t> </a:t>
            </a:r>
            <a:r>
              <a:rPr lang="ru-RU" sz="1600" b="1" dirty="0" err="1"/>
              <a:t>long</a:t>
            </a:r>
            <a:r>
              <a:rPr lang="ru-RU" sz="1600" b="1" dirty="0"/>
              <a:t> </a:t>
            </a:r>
            <a:r>
              <a:rPr lang="ru-RU" sz="1600" b="1" dirty="0" err="1"/>
              <a:t>int</a:t>
            </a:r>
            <a:r>
              <a:rPr lang="ru-RU" sz="1600" dirty="0"/>
              <a:t>.</a:t>
            </a:r>
          </a:p>
        </p:txBody>
      </p:sp>
    </p:spTree>
    <p:extLst>
      <p:ext uri="{BB962C8B-B14F-4D97-AF65-F5344CB8AC3E}">
        <p14:creationId xmlns:p14="http://schemas.microsoft.com/office/powerpoint/2010/main" val="3847111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AD04CC-C608-F246-1F84-604B92DACC1E}"/>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98940A57-3DA2-36F6-0B1F-095B4E2F8C0D}"/>
              </a:ext>
            </a:extLst>
          </p:cNvPr>
          <p:cNvSpPr>
            <a:spLocks noGrp="1"/>
          </p:cNvSpPr>
          <p:nvPr>
            <p:ph idx="1"/>
          </p:nvPr>
        </p:nvSpPr>
        <p:spPr/>
        <p:txBody>
          <a:bodyPr/>
          <a:lstStyle/>
          <a:p>
            <a:pPr marL="447675" indent="0">
              <a:buNone/>
            </a:pPr>
            <a:r>
              <a:rPr lang="de-CH" sz="1600" b="1" dirty="0" err="1"/>
              <a:t>long</a:t>
            </a:r>
            <a:r>
              <a:rPr lang="de-CH" sz="1600" b="1" dirty="0"/>
              <a:t> </a:t>
            </a:r>
            <a:r>
              <a:rPr lang="de-CH" sz="1600" b="1" dirty="0" err="1"/>
              <a:t>long</a:t>
            </a:r>
            <a:r>
              <a:rPr lang="de-CH" sz="1600" dirty="0"/>
              <a:t>: </a:t>
            </a:r>
            <a:r>
              <a:rPr lang="ru-RU" sz="1600" dirty="0"/>
              <a:t>представляет целое число в диапазоне от −9 223 372 036 854 775 808 до +9 223 372 036 854 775 807. Занимает в памяти 8 байт (64 бита).</a:t>
            </a:r>
          </a:p>
          <a:p>
            <a:pPr marL="447675" indent="0">
              <a:buNone/>
            </a:pPr>
            <a:endParaRPr lang="ru-RU" sz="1600" dirty="0"/>
          </a:p>
          <a:p>
            <a:pPr marL="447675" indent="0">
              <a:buNone/>
            </a:pPr>
            <a:r>
              <a:rPr lang="ru-RU" sz="1600" dirty="0"/>
              <a:t>Имеет псевдонимы </a:t>
            </a:r>
            <a:r>
              <a:rPr lang="de-CH" sz="1600" b="1" dirty="0" err="1"/>
              <a:t>long</a:t>
            </a:r>
            <a:r>
              <a:rPr lang="de-CH" sz="1600" b="1" dirty="0"/>
              <a:t> </a:t>
            </a:r>
            <a:r>
              <a:rPr lang="de-CH" sz="1600" b="1" dirty="0" err="1"/>
              <a:t>long</a:t>
            </a:r>
            <a:r>
              <a:rPr lang="de-CH" sz="1600" b="1" dirty="0"/>
              <a:t> int</a:t>
            </a:r>
            <a:r>
              <a:rPr lang="de-CH" sz="1600" dirty="0"/>
              <a:t>, </a:t>
            </a:r>
            <a:r>
              <a:rPr lang="de-CH" sz="1600" b="1" dirty="0" err="1"/>
              <a:t>signed</a:t>
            </a:r>
            <a:r>
              <a:rPr lang="de-CH" sz="1600" b="1" dirty="0"/>
              <a:t> </a:t>
            </a:r>
            <a:r>
              <a:rPr lang="de-CH" sz="1600" b="1" dirty="0" err="1"/>
              <a:t>long</a:t>
            </a:r>
            <a:r>
              <a:rPr lang="de-CH" sz="1600" b="1" dirty="0"/>
              <a:t> </a:t>
            </a:r>
            <a:r>
              <a:rPr lang="de-CH" sz="1600" b="1" dirty="0" err="1"/>
              <a:t>long</a:t>
            </a:r>
            <a:r>
              <a:rPr lang="de-CH" sz="1600" b="1" dirty="0"/>
              <a:t> int </a:t>
            </a:r>
            <a:r>
              <a:rPr lang="ru-RU" sz="1600" dirty="0"/>
              <a:t>и </a:t>
            </a:r>
            <a:r>
              <a:rPr lang="de-CH" sz="1600" b="1" dirty="0" err="1"/>
              <a:t>signed</a:t>
            </a:r>
            <a:r>
              <a:rPr lang="de-CH" sz="1600" b="1" dirty="0"/>
              <a:t> </a:t>
            </a:r>
            <a:r>
              <a:rPr lang="de-CH" sz="1600" b="1" dirty="0" err="1"/>
              <a:t>long</a:t>
            </a:r>
            <a:r>
              <a:rPr lang="de-CH" sz="1600" b="1" dirty="0"/>
              <a:t> </a:t>
            </a:r>
            <a:r>
              <a:rPr lang="de-CH" sz="1600" b="1" dirty="0" err="1"/>
              <a:t>long</a:t>
            </a:r>
            <a:r>
              <a:rPr lang="de-CH" sz="1600" dirty="0"/>
              <a:t>.</a:t>
            </a:r>
          </a:p>
          <a:p>
            <a:pPr marL="447675" indent="0">
              <a:buNone/>
            </a:pPr>
            <a:endParaRPr lang="de-CH" sz="1600" dirty="0"/>
          </a:p>
          <a:p>
            <a:pPr marL="447675" indent="0">
              <a:buNone/>
            </a:pPr>
            <a:r>
              <a:rPr lang="de-CH" sz="1600" b="1" dirty="0" err="1"/>
              <a:t>unsigned</a:t>
            </a:r>
            <a:r>
              <a:rPr lang="de-CH" sz="1600" b="1" dirty="0"/>
              <a:t> </a:t>
            </a:r>
            <a:r>
              <a:rPr lang="de-CH" sz="1600" b="1" dirty="0" err="1"/>
              <a:t>long</a:t>
            </a:r>
            <a:r>
              <a:rPr lang="de-CH" sz="1600" b="1" dirty="0"/>
              <a:t> </a:t>
            </a:r>
            <a:r>
              <a:rPr lang="de-CH" sz="1600" b="1" dirty="0" err="1"/>
              <a:t>long</a:t>
            </a:r>
            <a:r>
              <a:rPr lang="de-CH" sz="1600" dirty="0"/>
              <a:t>: </a:t>
            </a:r>
            <a:r>
              <a:rPr lang="ru-RU" sz="1600" dirty="0"/>
              <a:t>представляет целое число в диапазоне от 0 до 18 446 744 073 709 551 615. Занимает в памяти, как правило, 8 байт (64 бита).</a:t>
            </a:r>
          </a:p>
          <a:p>
            <a:pPr marL="447675" indent="0">
              <a:buNone/>
            </a:pPr>
            <a:endParaRPr lang="ru-RU" dirty="0"/>
          </a:p>
          <a:p>
            <a:pPr marL="447675" indent="0">
              <a:buNone/>
            </a:pPr>
            <a:r>
              <a:rPr lang="ru-RU" sz="1600" dirty="0"/>
              <a:t>Имеет псевдоним </a:t>
            </a:r>
            <a:r>
              <a:rPr lang="de-CH" sz="1600" b="1" dirty="0" err="1"/>
              <a:t>unsigned</a:t>
            </a:r>
            <a:r>
              <a:rPr lang="de-CH" sz="1600" b="1" dirty="0"/>
              <a:t> </a:t>
            </a:r>
            <a:r>
              <a:rPr lang="de-CH" sz="1600" b="1" dirty="0" err="1"/>
              <a:t>long</a:t>
            </a:r>
            <a:r>
              <a:rPr lang="de-CH" sz="1600" b="1" dirty="0"/>
              <a:t> </a:t>
            </a:r>
            <a:r>
              <a:rPr lang="de-CH" sz="1600" b="1" dirty="0" err="1"/>
              <a:t>long</a:t>
            </a:r>
            <a:r>
              <a:rPr lang="de-CH" sz="1600" b="1" dirty="0"/>
              <a:t> int</a:t>
            </a:r>
            <a:r>
              <a:rPr lang="de-CH" sz="1600" dirty="0"/>
              <a:t>.</a:t>
            </a:r>
            <a:endParaRPr lang="ru-RU" sz="1600" dirty="0"/>
          </a:p>
        </p:txBody>
      </p:sp>
    </p:spTree>
    <p:extLst>
      <p:ext uri="{BB962C8B-B14F-4D97-AF65-F5344CB8AC3E}">
        <p14:creationId xmlns:p14="http://schemas.microsoft.com/office/powerpoint/2010/main" val="3678945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D39FFE-97AB-8091-D214-B49855B4698D}"/>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30FF7719-8EBE-C8FD-749F-6BEB53DE1BF2}"/>
              </a:ext>
            </a:extLst>
          </p:cNvPr>
          <p:cNvSpPr>
            <a:spLocks noGrp="1"/>
          </p:cNvSpPr>
          <p:nvPr>
            <p:ph idx="1"/>
          </p:nvPr>
        </p:nvSpPr>
        <p:spPr>
          <a:xfrm>
            <a:off x="457200" y="1262063"/>
            <a:ext cx="8229600" cy="5362574"/>
          </a:xfrm>
        </p:spPr>
        <p:txBody>
          <a:bodyPr/>
          <a:lstStyle/>
          <a:p>
            <a:pPr marL="0" indent="0">
              <a:buNone/>
            </a:pPr>
            <a:r>
              <a:rPr lang="de-CH" sz="1200" dirty="0"/>
              <a:t>#include &lt;</a:t>
            </a:r>
            <a:r>
              <a:rPr lang="de-CH" sz="1200" dirty="0" err="1"/>
              <a:t>iostream</a:t>
            </a:r>
            <a:r>
              <a:rPr lang="de-CH" sz="1200" dirty="0"/>
              <a:t>&gt;</a:t>
            </a:r>
            <a:endParaRPr lang="de-CH" sz="1600" dirty="0"/>
          </a:p>
          <a:p>
            <a:pPr marL="0" indent="0">
              <a:buNone/>
            </a:pPr>
            <a:r>
              <a:rPr lang="de-CH" sz="1200" dirty="0"/>
              <a:t>int </a:t>
            </a:r>
            <a:r>
              <a:rPr lang="de-CH" sz="1200" dirty="0" err="1"/>
              <a:t>main</a:t>
            </a:r>
            <a:r>
              <a:rPr lang="de-CH" sz="1200" dirty="0"/>
              <a:t>()</a:t>
            </a:r>
          </a:p>
          <a:p>
            <a:pPr marL="0" indent="0">
              <a:buNone/>
            </a:pPr>
            <a:r>
              <a:rPr lang="de-CH" sz="1200" dirty="0"/>
              <a:t>{</a:t>
            </a:r>
          </a:p>
          <a:p>
            <a:pPr marL="0" indent="0">
              <a:buNone/>
            </a:pPr>
            <a:r>
              <a:rPr lang="de-CH" sz="1200" dirty="0"/>
              <a:t>    </a:t>
            </a:r>
            <a:r>
              <a:rPr lang="de-CH" sz="1200" dirty="0" err="1"/>
              <a:t>signed</a:t>
            </a:r>
            <a:r>
              <a:rPr lang="de-CH" sz="1200" dirty="0"/>
              <a:t> </a:t>
            </a:r>
            <a:r>
              <a:rPr lang="de-CH" sz="1200" dirty="0" err="1"/>
              <a:t>char</a:t>
            </a:r>
            <a:r>
              <a:rPr lang="de-CH" sz="1200" dirty="0"/>
              <a:t> num1{ -64 };</a:t>
            </a:r>
          </a:p>
          <a:p>
            <a:pPr marL="0" indent="0">
              <a:buNone/>
            </a:pPr>
            <a:r>
              <a:rPr lang="de-CH" sz="1200" dirty="0"/>
              <a:t>    </a:t>
            </a:r>
            <a:r>
              <a:rPr lang="de-CH" sz="1200" dirty="0" err="1"/>
              <a:t>unsigned</a:t>
            </a:r>
            <a:r>
              <a:rPr lang="de-CH" sz="1200" dirty="0"/>
              <a:t> </a:t>
            </a:r>
            <a:r>
              <a:rPr lang="de-CH" sz="1200" dirty="0" err="1"/>
              <a:t>char</a:t>
            </a:r>
            <a:r>
              <a:rPr lang="de-CH" sz="1200" dirty="0"/>
              <a:t> num2{ 64 };</a:t>
            </a:r>
          </a:p>
          <a:p>
            <a:pPr marL="0" indent="0">
              <a:buNone/>
            </a:pPr>
            <a:r>
              <a:rPr lang="de-CH" sz="1200" dirty="0"/>
              <a:t>    </a:t>
            </a:r>
            <a:r>
              <a:rPr lang="de-CH" sz="1200" dirty="0" err="1"/>
              <a:t>short</a:t>
            </a:r>
            <a:r>
              <a:rPr lang="de-CH" sz="1200" dirty="0"/>
              <a:t> num3{ -88 };</a:t>
            </a:r>
          </a:p>
          <a:p>
            <a:pPr marL="0" indent="0">
              <a:buNone/>
            </a:pPr>
            <a:r>
              <a:rPr lang="de-CH" sz="1200" dirty="0"/>
              <a:t>    </a:t>
            </a:r>
            <a:r>
              <a:rPr lang="de-CH" sz="1200" dirty="0" err="1"/>
              <a:t>unsigned</a:t>
            </a:r>
            <a:r>
              <a:rPr lang="de-CH" sz="1200" dirty="0"/>
              <a:t> </a:t>
            </a:r>
            <a:r>
              <a:rPr lang="de-CH" sz="1200" dirty="0" err="1"/>
              <a:t>short</a:t>
            </a:r>
            <a:r>
              <a:rPr lang="de-CH" sz="1200" dirty="0"/>
              <a:t> num4{ 88 };</a:t>
            </a:r>
          </a:p>
          <a:p>
            <a:pPr marL="0" indent="0">
              <a:buNone/>
            </a:pPr>
            <a:r>
              <a:rPr lang="de-CH" sz="1200" dirty="0"/>
              <a:t>    int num5{ -1024 };</a:t>
            </a:r>
          </a:p>
          <a:p>
            <a:pPr marL="0" indent="0">
              <a:buNone/>
            </a:pPr>
            <a:r>
              <a:rPr lang="de-CH" sz="1200" dirty="0"/>
              <a:t>    </a:t>
            </a:r>
            <a:r>
              <a:rPr lang="de-CH" sz="1200" dirty="0" err="1"/>
              <a:t>unsigned</a:t>
            </a:r>
            <a:r>
              <a:rPr lang="de-CH" sz="1200" dirty="0"/>
              <a:t> int num6{ 1024 };</a:t>
            </a:r>
          </a:p>
          <a:p>
            <a:pPr marL="0" indent="0">
              <a:buNone/>
            </a:pPr>
            <a:r>
              <a:rPr lang="de-CH" sz="1200" dirty="0"/>
              <a:t>    </a:t>
            </a:r>
            <a:r>
              <a:rPr lang="de-CH" sz="1200" dirty="0" err="1"/>
              <a:t>long</a:t>
            </a:r>
            <a:r>
              <a:rPr lang="de-CH" sz="1200" dirty="0"/>
              <a:t> num7{ -2048 };</a:t>
            </a:r>
          </a:p>
          <a:p>
            <a:pPr marL="0" indent="0">
              <a:buNone/>
            </a:pPr>
            <a:r>
              <a:rPr lang="de-CH" sz="1200" dirty="0"/>
              <a:t>    </a:t>
            </a:r>
            <a:r>
              <a:rPr lang="de-CH" sz="1200" dirty="0" err="1"/>
              <a:t>unsigned</a:t>
            </a:r>
            <a:r>
              <a:rPr lang="de-CH" sz="1200" dirty="0"/>
              <a:t> </a:t>
            </a:r>
            <a:r>
              <a:rPr lang="de-CH" sz="1200" dirty="0" err="1"/>
              <a:t>long</a:t>
            </a:r>
            <a:r>
              <a:rPr lang="de-CH" sz="1200" dirty="0"/>
              <a:t> num8{ 2048 };</a:t>
            </a:r>
          </a:p>
          <a:p>
            <a:pPr marL="0" indent="0">
              <a:buNone/>
            </a:pPr>
            <a:r>
              <a:rPr lang="de-CH" sz="1200" dirty="0"/>
              <a:t>    </a:t>
            </a:r>
            <a:r>
              <a:rPr lang="de-CH" sz="1200" dirty="0" err="1"/>
              <a:t>long</a:t>
            </a:r>
            <a:r>
              <a:rPr lang="de-CH" sz="1200" dirty="0"/>
              <a:t> </a:t>
            </a:r>
            <a:r>
              <a:rPr lang="de-CH" sz="1200" dirty="0" err="1"/>
              <a:t>long</a:t>
            </a:r>
            <a:r>
              <a:rPr lang="de-CH" sz="1200" dirty="0"/>
              <a:t> num9{ -4096 };</a:t>
            </a:r>
          </a:p>
          <a:p>
            <a:pPr marL="0" indent="0">
              <a:buNone/>
            </a:pPr>
            <a:r>
              <a:rPr lang="de-CH" sz="1200" dirty="0"/>
              <a:t>    </a:t>
            </a:r>
            <a:r>
              <a:rPr lang="de-CH" sz="1200" dirty="0" err="1"/>
              <a:t>unsigned</a:t>
            </a:r>
            <a:r>
              <a:rPr lang="de-CH" sz="1200" dirty="0"/>
              <a:t> </a:t>
            </a:r>
            <a:r>
              <a:rPr lang="de-CH" sz="1200" dirty="0" err="1"/>
              <a:t>long</a:t>
            </a:r>
            <a:r>
              <a:rPr lang="de-CH" sz="1200" dirty="0"/>
              <a:t> </a:t>
            </a:r>
            <a:r>
              <a:rPr lang="de-CH" sz="1200" dirty="0" err="1"/>
              <a:t>long</a:t>
            </a:r>
            <a:r>
              <a:rPr lang="de-CH" sz="1200" dirty="0"/>
              <a:t> num10{ 4096 };</a:t>
            </a:r>
          </a:p>
          <a:p>
            <a:pPr marL="0" indent="0">
              <a:buNone/>
            </a:pPr>
            <a:r>
              <a:rPr lang="de-CH" sz="1200" dirty="0"/>
              <a:t>    </a:t>
            </a:r>
            <a:r>
              <a:rPr lang="de-CH" sz="1200" dirty="0" err="1"/>
              <a:t>std</a:t>
            </a:r>
            <a:r>
              <a:rPr lang="de-CH" sz="1200" dirty="0"/>
              <a:t>::</a:t>
            </a:r>
            <a:r>
              <a:rPr lang="de-CH" sz="1200" dirty="0" err="1"/>
              <a:t>cout</a:t>
            </a:r>
            <a:r>
              <a:rPr lang="de-CH" sz="1200" dirty="0"/>
              <a:t> &lt;&lt; "num1 = " &lt;&lt; num1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"num2 = " &lt;&lt; num2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"num3 = " &lt;&lt; num3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"num4 = " &lt;&lt; num4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"num5 = " &lt;&lt; num5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"num6 = " &lt;&lt; num6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"num7 = " &lt;&lt; num7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"num8 = " &lt;&lt; num8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"num9 = " &lt;&lt; num9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"num10 = " &lt;&lt; num10 &lt;&lt; </a:t>
            </a:r>
            <a:r>
              <a:rPr lang="de-CH" sz="1200" dirty="0" err="1"/>
              <a:t>std</a:t>
            </a:r>
            <a:r>
              <a:rPr lang="de-CH" sz="1200" dirty="0"/>
              <a:t>::</a:t>
            </a:r>
            <a:r>
              <a:rPr lang="de-CH" sz="1200" dirty="0" err="1"/>
              <a:t>endl</a:t>
            </a:r>
            <a:r>
              <a:rPr lang="de-CH" sz="1200" dirty="0"/>
              <a:t>;</a:t>
            </a:r>
          </a:p>
          <a:p>
            <a:pPr marL="0" indent="0">
              <a:buNone/>
            </a:pPr>
            <a:r>
              <a:rPr lang="de-CH" sz="1200" dirty="0"/>
              <a:t>}</a:t>
            </a:r>
            <a:endParaRPr lang="ru-RU" sz="1200" dirty="0"/>
          </a:p>
        </p:txBody>
      </p:sp>
      <p:pic>
        <p:nvPicPr>
          <p:cNvPr id="5" name="Рисунок 4">
            <a:extLst>
              <a:ext uri="{FF2B5EF4-FFF2-40B4-BE49-F238E27FC236}">
                <a16:creationId xmlns:a16="http://schemas.microsoft.com/office/drawing/2014/main" id="{2C4B096E-D102-1B52-8AD2-0B79D5311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57023"/>
            <a:ext cx="3372321" cy="4143953"/>
          </a:xfrm>
          <a:prstGeom prst="rect">
            <a:avLst/>
          </a:prstGeom>
        </p:spPr>
      </p:pic>
    </p:spTree>
    <p:extLst>
      <p:ext uri="{BB962C8B-B14F-4D97-AF65-F5344CB8AC3E}">
        <p14:creationId xmlns:p14="http://schemas.microsoft.com/office/powerpoint/2010/main" val="2245004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84D3A0-5413-CEA2-74DD-5F173CFB6AAF}"/>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C9C0003-2B9C-B226-D673-0421B9403A0A}"/>
              </a:ext>
            </a:extLst>
          </p:cNvPr>
          <p:cNvSpPr>
            <a:spLocks noGrp="1"/>
          </p:cNvSpPr>
          <p:nvPr>
            <p:ph idx="1"/>
          </p:nvPr>
        </p:nvSpPr>
        <p:spPr/>
        <p:txBody>
          <a:bodyPr/>
          <a:lstStyle/>
          <a:p>
            <a:pPr marL="354013" indent="0">
              <a:buNone/>
            </a:pPr>
            <a:endParaRPr lang="en-US" sz="2000" dirty="0"/>
          </a:p>
          <a:p>
            <a:pPr marL="354013" indent="0">
              <a:buNone/>
            </a:pPr>
            <a:endParaRPr lang="en-US" sz="2000" dirty="0"/>
          </a:p>
          <a:p>
            <a:pPr marL="354013" indent="0">
              <a:buNone/>
            </a:pPr>
            <a:r>
              <a:rPr lang="ru-RU" sz="2000" dirty="0"/>
              <a:t>Но стоит отметить, что все целочисленные литералы по умолчанию представляют тип </a:t>
            </a:r>
            <a:r>
              <a:rPr lang="ru-RU" sz="2000" b="1" dirty="0" err="1"/>
              <a:t>int</a:t>
            </a:r>
            <a:r>
              <a:rPr lang="ru-RU" sz="2000" dirty="0"/>
              <a:t>. Так, выше переменным разных типов присваивались различные числа - 64, -64, 88, -88, 1024 и т.д. Но все эти целочисленные литералы представляют тип </a:t>
            </a:r>
            <a:r>
              <a:rPr lang="ru-RU" sz="2000" b="1" dirty="0" err="1"/>
              <a:t>int</a:t>
            </a:r>
            <a:r>
              <a:rPr lang="ru-RU" sz="2000" dirty="0"/>
              <a:t>.</a:t>
            </a:r>
          </a:p>
        </p:txBody>
      </p:sp>
    </p:spTree>
    <p:extLst>
      <p:ext uri="{BB962C8B-B14F-4D97-AF65-F5344CB8AC3E}">
        <p14:creationId xmlns:p14="http://schemas.microsoft.com/office/powerpoint/2010/main" val="2768275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FD7F7-A5D4-D93C-5BFE-71BB1DD60164}"/>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1781F59-A178-E0EF-4BB4-66BCF7408168}"/>
              </a:ext>
            </a:extLst>
          </p:cNvPr>
          <p:cNvSpPr>
            <a:spLocks noGrp="1"/>
          </p:cNvSpPr>
          <p:nvPr>
            <p:ph idx="1"/>
          </p:nvPr>
        </p:nvSpPr>
        <p:spPr/>
        <p:txBody>
          <a:bodyPr/>
          <a:lstStyle/>
          <a:p>
            <a:pPr marL="354013" indent="0">
              <a:buNone/>
            </a:pPr>
            <a:r>
              <a:rPr lang="ru-RU" sz="1600" dirty="0"/>
              <a:t>Однако мы можем использовать целочисленные литералы и других типов. Целочисленные литералы без знака (которые представляют </a:t>
            </a:r>
            <a:r>
              <a:rPr lang="ru-RU" sz="1600" b="1" dirty="0" err="1"/>
              <a:t>unsigned</a:t>
            </a:r>
            <a:r>
              <a:rPr lang="ru-RU" sz="1600" dirty="0"/>
              <a:t>-типы) имеют суффикс </a:t>
            </a:r>
            <a:r>
              <a:rPr lang="ru-RU" sz="1600" b="1" dirty="0"/>
              <a:t>u</a:t>
            </a:r>
            <a:r>
              <a:rPr lang="ru-RU" sz="1600" dirty="0"/>
              <a:t> или </a:t>
            </a:r>
            <a:r>
              <a:rPr lang="ru-RU" sz="1600" b="1" dirty="0"/>
              <a:t>U</a:t>
            </a:r>
            <a:r>
              <a:rPr lang="ru-RU" sz="1600" dirty="0"/>
              <a:t>. Литералы типов </a:t>
            </a:r>
            <a:r>
              <a:rPr lang="ru-RU" sz="1600" b="1" dirty="0" err="1"/>
              <a:t>long</a:t>
            </a:r>
            <a:r>
              <a:rPr lang="ru-RU" sz="1600" dirty="0"/>
              <a:t> и </a:t>
            </a:r>
            <a:r>
              <a:rPr lang="ru-RU" sz="1600" b="1" dirty="0" err="1"/>
              <a:t>long</a:t>
            </a:r>
            <a:r>
              <a:rPr lang="ru-RU" sz="1600" b="1" dirty="0"/>
              <a:t> </a:t>
            </a:r>
            <a:r>
              <a:rPr lang="ru-RU" sz="1600" b="1" dirty="0" err="1"/>
              <a:t>long</a:t>
            </a:r>
            <a:r>
              <a:rPr lang="ru-RU" sz="1600" dirty="0"/>
              <a:t> имеют суффиксы </a:t>
            </a:r>
            <a:r>
              <a:rPr lang="ru-RU" sz="1600" b="1" dirty="0"/>
              <a:t>L</a:t>
            </a:r>
            <a:r>
              <a:rPr lang="ru-RU" sz="1600" dirty="0"/>
              <a:t>/</a:t>
            </a:r>
            <a:r>
              <a:rPr lang="ru-RU" sz="1600" b="1" dirty="0"/>
              <a:t>l</a:t>
            </a:r>
            <a:r>
              <a:rPr lang="ru-RU" sz="1600" dirty="0"/>
              <a:t> и </a:t>
            </a:r>
            <a:r>
              <a:rPr lang="ru-RU" sz="1600" b="1" dirty="0"/>
              <a:t>LL</a:t>
            </a:r>
            <a:r>
              <a:rPr lang="ru-RU" sz="1600" dirty="0"/>
              <a:t>/</a:t>
            </a:r>
            <a:r>
              <a:rPr lang="ru-RU" sz="1600" b="1" dirty="0" err="1"/>
              <a:t>ll</a:t>
            </a:r>
            <a:r>
              <a:rPr lang="ru-RU" sz="1600" dirty="0"/>
              <a:t> соответственно:</a:t>
            </a:r>
            <a:endParaRPr lang="en-US" sz="1600" dirty="0"/>
          </a:p>
          <a:p>
            <a:pPr marL="354013" indent="0">
              <a:buNone/>
            </a:pPr>
            <a:endParaRPr lang="en-US" sz="1600" dirty="0"/>
          </a:p>
          <a:p>
            <a:pPr marL="354013" indent="0">
              <a:buNone/>
            </a:pPr>
            <a:r>
              <a:rPr lang="de-CH" sz="1600" dirty="0"/>
              <a:t>int </a:t>
            </a:r>
            <a:r>
              <a:rPr lang="de-CH" sz="1600" dirty="0" err="1"/>
              <a:t>main</a:t>
            </a:r>
            <a:r>
              <a:rPr lang="de-CH" sz="1600" dirty="0"/>
              <a:t>()</a:t>
            </a:r>
          </a:p>
          <a:p>
            <a:pPr marL="354013" indent="0">
              <a:buNone/>
            </a:pPr>
            <a:r>
              <a:rPr lang="de-CH" sz="1600" dirty="0"/>
              <a:t>{</a:t>
            </a:r>
          </a:p>
          <a:p>
            <a:pPr marL="354013" indent="0">
              <a:buNone/>
            </a:pPr>
            <a:r>
              <a:rPr lang="de-CH" sz="1600" dirty="0"/>
              <a:t>    </a:t>
            </a:r>
            <a:r>
              <a:rPr lang="de-CH" sz="1600" dirty="0" err="1"/>
              <a:t>unsigned</a:t>
            </a:r>
            <a:r>
              <a:rPr lang="de-CH" sz="1600" dirty="0"/>
              <a:t> int num6{ 1024U };         	</a:t>
            </a:r>
            <a:r>
              <a:rPr lang="de-CH" sz="1600" dirty="0">
                <a:solidFill>
                  <a:srgbClr val="00B050"/>
                </a:solidFill>
              </a:rPr>
              <a:t>// U - </a:t>
            </a:r>
            <a:r>
              <a:rPr lang="de-CH" sz="1600" dirty="0" err="1">
                <a:solidFill>
                  <a:srgbClr val="00B050"/>
                </a:solidFill>
              </a:rPr>
              <a:t>unsigned</a:t>
            </a:r>
            <a:r>
              <a:rPr lang="de-CH" sz="1600" dirty="0">
                <a:solidFill>
                  <a:srgbClr val="00B050"/>
                </a:solidFill>
              </a:rPr>
              <a:t> int</a:t>
            </a:r>
          </a:p>
          <a:p>
            <a:pPr marL="354013" indent="0">
              <a:buNone/>
            </a:pPr>
            <a:r>
              <a:rPr lang="de-CH" sz="1600" dirty="0"/>
              <a:t>    </a:t>
            </a:r>
            <a:r>
              <a:rPr lang="de-CH" sz="1600" dirty="0" err="1"/>
              <a:t>long</a:t>
            </a:r>
            <a:r>
              <a:rPr lang="de-CH" sz="1600" dirty="0"/>
              <a:t> num7{ -2048L };                	</a:t>
            </a:r>
            <a:r>
              <a:rPr lang="de-CH" sz="1600" dirty="0">
                <a:solidFill>
                  <a:srgbClr val="00B050"/>
                </a:solidFill>
              </a:rPr>
              <a:t>// L -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unsigned</a:t>
            </a:r>
            <a:r>
              <a:rPr lang="de-CH" sz="1600" dirty="0"/>
              <a:t> </a:t>
            </a:r>
            <a:r>
              <a:rPr lang="de-CH" sz="1600" dirty="0" err="1"/>
              <a:t>long</a:t>
            </a:r>
            <a:r>
              <a:rPr lang="de-CH" sz="1600" dirty="0"/>
              <a:t> num8{ 2048UL };       	</a:t>
            </a:r>
            <a:r>
              <a:rPr lang="de-CH" sz="1600" dirty="0">
                <a:solidFill>
                  <a:srgbClr val="00B050"/>
                </a:solidFill>
              </a:rPr>
              <a:t>// UL -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long</a:t>
            </a:r>
            <a:r>
              <a:rPr lang="de-CH" sz="1600" dirty="0"/>
              <a:t> </a:t>
            </a:r>
            <a:r>
              <a:rPr lang="de-CH" sz="1600" dirty="0" err="1"/>
              <a:t>long</a:t>
            </a:r>
            <a:r>
              <a:rPr lang="de-CH" sz="1600" dirty="0"/>
              <a:t> num9{ -4096LL };          	</a:t>
            </a:r>
            <a:r>
              <a:rPr lang="de-CH" sz="1600" dirty="0">
                <a:solidFill>
                  <a:srgbClr val="00B050"/>
                </a:solidFill>
              </a:rPr>
              <a:t>// LL - </a:t>
            </a:r>
            <a:r>
              <a:rPr lang="de-CH" sz="1600" dirty="0" err="1">
                <a:solidFill>
                  <a:srgbClr val="00B050"/>
                </a:solidFill>
              </a:rPr>
              <a:t>long</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unsigned</a:t>
            </a:r>
            <a:r>
              <a:rPr lang="de-CH" sz="1600" dirty="0"/>
              <a:t> </a:t>
            </a:r>
            <a:r>
              <a:rPr lang="de-CH" sz="1600" dirty="0" err="1"/>
              <a:t>long</a:t>
            </a:r>
            <a:r>
              <a:rPr lang="de-CH" sz="1600" dirty="0"/>
              <a:t> </a:t>
            </a:r>
            <a:r>
              <a:rPr lang="de-CH" sz="1600" dirty="0" err="1"/>
              <a:t>long</a:t>
            </a:r>
            <a:r>
              <a:rPr lang="de-CH" sz="1600" dirty="0"/>
              <a:t> num10{ 4096ULL }; </a:t>
            </a:r>
            <a:r>
              <a:rPr lang="de-CH" sz="1600" dirty="0">
                <a:solidFill>
                  <a:srgbClr val="00B050"/>
                </a:solidFill>
              </a:rPr>
              <a:t>// ULL -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std</a:t>
            </a:r>
            <a:r>
              <a:rPr lang="de-CH" sz="1600" dirty="0"/>
              <a:t>::</a:t>
            </a:r>
            <a:r>
              <a:rPr lang="de-CH" sz="1600" dirty="0" err="1"/>
              <a:t>cout</a:t>
            </a:r>
            <a:r>
              <a:rPr lang="de-CH" sz="1600" dirty="0"/>
              <a:t> &lt;&lt; "num6 = " &lt;&lt; num6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"num7 = " &lt;&lt; num7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"num8 = " &lt;&lt; num8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"num9 = " &lt;&lt; num9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"num10 = " &lt;&lt; num10 &lt;&lt; </a:t>
            </a:r>
            <a:r>
              <a:rPr lang="de-CH" sz="1600" dirty="0" err="1"/>
              <a:t>std</a:t>
            </a:r>
            <a:r>
              <a:rPr lang="de-CH" sz="1600" dirty="0"/>
              <a:t>::</a:t>
            </a:r>
            <a:r>
              <a:rPr lang="de-CH" sz="1600" dirty="0" err="1"/>
              <a:t>endl</a:t>
            </a:r>
            <a:r>
              <a:rPr lang="de-CH" sz="1600" dirty="0"/>
              <a:t>;</a:t>
            </a:r>
          </a:p>
          <a:p>
            <a:pPr marL="354013" indent="0">
              <a:buNone/>
            </a:pPr>
            <a:r>
              <a:rPr lang="de-CH" sz="1600" dirty="0"/>
              <a:t>}</a:t>
            </a:r>
            <a:endParaRPr lang="ru-RU" sz="1600" dirty="0"/>
          </a:p>
        </p:txBody>
      </p:sp>
    </p:spTree>
    <p:extLst>
      <p:ext uri="{BB962C8B-B14F-4D97-AF65-F5344CB8AC3E}">
        <p14:creationId xmlns:p14="http://schemas.microsoft.com/office/powerpoint/2010/main" val="3105151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2DBEEC-1564-FA19-D203-8AC9FA5B7508}"/>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395AB5C0-216F-DC34-038A-796272B57630}"/>
              </a:ext>
            </a:extLst>
          </p:cNvPr>
          <p:cNvSpPr>
            <a:spLocks noGrp="1"/>
          </p:cNvSpPr>
          <p:nvPr>
            <p:ph idx="1"/>
          </p:nvPr>
        </p:nvSpPr>
        <p:spPr/>
        <p:txBody>
          <a:bodyPr/>
          <a:lstStyle/>
          <a:p>
            <a:pPr marL="354013" indent="0">
              <a:buNone/>
            </a:pPr>
            <a:r>
              <a:rPr lang="ru-RU" sz="2000" dirty="0"/>
              <a:t>Если число большое, то при вводе мы можем где-то ошибиться. Чтобы упростить читабельность чисел, начиная со стандарта C++14 в язык была добавлена возможность разделения разрядов числа с помощью одинарной кавычки ‘</a:t>
            </a:r>
            <a:endParaRPr lang="en-US" sz="2000" dirty="0"/>
          </a:p>
          <a:p>
            <a:pPr marL="354013" indent="0">
              <a:buNone/>
            </a:pPr>
            <a:endParaRPr lang="en-US" sz="2000" dirty="0"/>
          </a:p>
          <a:p>
            <a:pPr marL="354013" indent="0">
              <a:buNone/>
            </a:pPr>
            <a:r>
              <a:rPr lang="de-CH" sz="2000" dirty="0"/>
              <a:t>#include &lt;</a:t>
            </a:r>
            <a:r>
              <a:rPr lang="de-CH" sz="2000" dirty="0" err="1"/>
              <a:t>iostream</a:t>
            </a:r>
            <a:r>
              <a:rPr lang="de-CH" sz="2000" dirty="0"/>
              <a:t>&gt;</a:t>
            </a:r>
          </a:p>
          <a:p>
            <a:pPr marL="354013" indent="0">
              <a:buNone/>
            </a:pPr>
            <a:r>
              <a:rPr lang="de-CH" sz="2000" dirty="0"/>
              <a:t> </a:t>
            </a:r>
          </a:p>
          <a:p>
            <a:pPr marL="354013" indent="0">
              <a:buNone/>
            </a:pPr>
            <a:r>
              <a:rPr lang="de-CH" sz="2000" b="1" dirty="0"/>
              <a:t>int</a:t>
            </a:r>
            <a:r>
              <a:rPr lang="de-CH" sz="2000" dirty="0"/>
              <a:t> </a:t>
            </a:r>
            <a:r>
              <a:rPr lang="de-CH" sz="2000" dirty="0" err="1"/>
              <a:t>main</a:t>
            </a:r>
            <a:r>
              <a:rPr lang="de-CH" sz="2000" dirty="0"/>
              <a:t>()</a:t>
            </a:r>
          </a:p>
          <a:p>
            <a:pPr marL="354013" indent="0">
              <a:buNone/>
            </a:pPr>
            <a:r>
              <a:rPr lang="de-CH" sz="2000" dirty="0"/>
              <a:t>{</a:t>
            </a:r>
          </a:p>
          <a:p>
            <a:pPr marL="354013" indent="0">
              <a:buNone/>
            </a:pPr>
            <a:r>
              <a:rPr lang="de-CH" sz="2000" dirty="0"/>
              <a:t>    int </a:t>
            </a:r>
            <a:r>
              <a:rPr lang="de-CH" sz="2000" dirty="0" err="1"/>
              <a:t>num</a:t>
            </a:r>
            <a:r>
              <a:rPr lang="de-CH" sz="2000" dirty="0"/>
              <a:t>{ 1'234'567'890 };</a:t>
            </a:r>
          </a:p>
          <a:p>
            <a:pPr marL="354013" indent="0">
              <a:buNone/>
            </a:pPr>
            <a:r>
              <a:rPr lang="de-CH" sz="2000" dirty="0"/>
              <a:t>    </a:t>
            </a:r>
            <a:r>
              <a:rPr lang="de-CH" sz="2000" dirty="0" err="1"/>
              <a:t>std</a:t>
            </a:r>
            <a:r>
              <a:rPr lang="de-CH" sz="2000" dirty="0"/>
              <a:t>::</a:t>
            </a:r>
            <a:r>
              <a:rPr lang="de-CH" sz="2000" dirty="0" err="1"/>
              <a:t>cout</a:t>
            </a:r>
            <a:r>
              <a:rPr lang="de-CH" sz="2000" dirty="0"/>
              <a:t> &lt;&lt; "</a:t>
            </a:r>
            <a:r>
              <a:rPr lang="de-CH" sz="2000" dirty="0" err="1"/>
              <a:t>num</a:t>
            </a:r>
            <a:r>
              <a:rPr lang="de-CH" sz="2000" dirty="0"/>
              <a:t> = " &lt;&lt; </a:t>
            </a:r>
            <a:r>
              <a:rPr lang="de-CH" sz="2000" dirty="0" err="1"/>
              <a:t>num</a:t>
            </a:r>
            <a:r>
              <a:rPr lang="de-CH" sz="2000" dirty="0"/>
              <a:t> &lt;&lt; "\n";   </a:t>
            </a:r>
          </a:p>
          <a:p>
            <a:pPr marL="354013" indent="0">
              <a:buNone/>
            </a:pPr>
            <a:r>
              <a:rPr lang="de-CH" sz="2000" dirty="0"/>
              <a:t>	</a:t>
            </a:r>
            <a:r>
              <a:rPr lang="de-CH" sz="2000" dirty="0">
                <a:solidFill>
                  <a:srgbClr val="00B050"/>
                </a:solidFill>
              </a:rPr>
              <a:t>// </a:t>
            </a:r>
            <a:r>
              <a:rPr lang="de-CH" sz="2000" dirty="0" err="1">
                <a:solidFill>
                  <a:srgbClr val="00B050"/>
                </a:solidFill>
              </a:rPr>
              <a:t>num</a:t>
            </a:r>
            <a:r>
              <a:rPr lang="de-CH" sz="2000" dirty="0">
                <a:solidFill>
                  <a:srgbClr val="00B050"/>
                </a:solidFill>
              </a:rPr>
              <a:t> = 1234567890</a:t>
            </a:r>
          </a:p>
          <a:p>
            <a:pPr marL="354013" indent="0">
              <a:buNone/>
            </a:pPr>
            <a:r>
              <a:rPr lang="de-CH" sz="2000" dirty="0"/>
              <a:t>}</a:t>
            </a:r>
            <a:endParaRPr lang="ru-RU" sz="2000" dirty="0"/>
          </a:p>
        </p:txBody>
      </p:sp>
    </p:spTree>
    <p:extLst>
      <p:ext uri="{BB962C8B-B14F-4D97-AF65-F5344CB8AC3E}">
        <p14:creationId xmlns:p14="http://schemas.microsoft.com/office/powerpoint/2010/main" val="2316914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84CC00-FCF8-68E9-3DA6-82DEA2E58391}"/>
              </a:ext>
            </a:extLst>
          </p:cNvPr>
          <p:cNvSpPr>
            <a:spLocks noGrp="1"/>
          </p:cNvSpPr>
          <p:nvPr>
            <p:ph type="title"/>
          </p:nvPr>
        </p:nvSpPr>
        <p:spPr/>
        <p:txBody>
          <a:bodyPr/>
          <a:lstStyle/>
          <a:p>
            <a:r>
              <a:rPr lang="ru-RU" b="1" dirty="0"/>
              <a:t>Целочисленные типы</a:t>
            </a:r>
          </a:p>
        </p:txBody>
      </p:sp>
      <p:sp>
        <p:nvSpPr>
          <p:cNvPr id="3" name="Объект 2">
            <a:extLst>
              <a:ext uri="{FF2B5EF4-FFF2-40B4-BE49-F238E27FC236}">
                <a16:creationId xmlns:a16="http://schemas.microsoft.com/office/drawing/2014/main" id="{2DC099BD-2C69-2819-B0C0-3A7FCAE001CF}"/>
              </a:ext>
            </a:extLst>
          </p:cNvPr>
          <p:cNvSpPr>
            <a:spLocks noGrp="1"/>
          </p:cNvSpPr>
          <p:nvPr>
            <p:ph idx="1"/>
          </p:nvPr>
        </p:nvSpPr>
        <p:spPr/>
        <p:txBody>
          <a:bodyPr/>
          <a:lstStyle/>
          <a:p>
            <a:pPr marL="354013" indent="0">
              <a:buNone/>
            </a:pPr>
            <a:r>
              <a:rPr lang="ru-RU" sz="2000" b="1" dirty="0"/>
              <a:t>Различные системы исчисления</a:t>
            </a:r>
          </a:p>
          <a:p>
            <a:pPr marL="354013" indent="0">
              <a:buNone/>
            </a:pPr>
            <a:endParaRPr lang="de-CH" sz="1600" dirty="0"/>
          </a:p>
          <a:p>
            <a:pPr marL="354013" indent="0">
              <a:buNone/>
            </a:pPr>
            <a:r>
              <a:rPr lang="ru-RU" sz="1600" b="1" dirty="0"/>
              <a:t>Шестнадцатеричное число</a:t>
            </a:r>
          </a:p>
          <a:p>
            <a:pPr marL="354013" indent="0">
              <a:buNone/>
            </a:pPr>
            <a:endParaRPr lang="de-CH" sz="1600" b="1" dirty="0"/>
          </a:p>
          <a:p>
            <a:pPr marL="354013" indent="0">
              <a:buNone/>
            </a:pPr>
            <a:r>
              <a:rPr lang="de-CH" sz="1600" b="1" dirty="0"/>
              <a:t>int</a:t>
            </a:r>
            <a:r>
              <a:rPr lang="de-CH" sz="1600" dirty="0"/>
              <a:t> num1{ 0x1A};        	</a:t>
            </a:r>
            <a:r>
              <a:rPr lang="de-CH" sz="1600" dirty="0">
                <a:solidFill>
                  <a:srgbClr val="00B050"/>
                </a:solidFill>
              </a:rPr>
              <a:t>// 26 - </a:t>
            </a:r>
            <a:r>
              <a:rPr lang="ru-RU" sz="1600" dirty="0">
                <a:solidFill>
                  <a:srgbClr val="00B050"/>
                </a:solidFill>
              </a:rPr>
              <a:t>в десятичной</a:t>
            </a:r>
          </a:p>
          <a:p>
            <a:pPr marL="354013" indent="0">
              <a:buNone/>
            </a:pPr>
            <a:r>
              <a:rPr lang="de-CH" sz="1600" b="1" dirty="0"/>
              <a:t>int</a:t>
            </a:r>
            <a:r>
              <a:rPr lang="de-CH" sz="1600" dirty="0"/>
              <a:t> num2{ 0xFF };       	</a:t>
            </a:r>
            <a:r>
              <a:rPr lang="de-CH" sz="1600" dirty="0">
                <a:solidFill>
                  <a:srgbClr val="00B050"/>
                </a:solidFill>
              </a:rPr>
              <a:t>// 255 - </a:t>
            </a:r>
            <a:r>
              <a:rPr lang="ru-RU" sz="1600" dirty="0">
                <a:solidFill>
                  <a:srgbClr val="00B050"/>
                </a:solidFill>
              </a:rPr>
              <a:t>в десятичной</a:t>
            </a:r>
          </a:p>
          <a:p>
            <a:pPr marL="354013" indent="0">
              <a:buNone/>
            </a:pPr>
            <a:r>
              <a:rPr lang="de-CH" sz="1600" b="1" dirty="0"/>
              <a:t>int</a:t>
            </a:r>
            <a:r>
              <a:rPr lang="de-CH" sz="1600" dirty="0"/>
              <a:t> num3{ 0xFFFFFF };   	</a:t>
            </a:r>
            <a:r>
              <a:rPr lang="de-CH" sz="1600" dirty="0">
                <a:solidFill>
                  <a:srgbClr val="00B050"/>
                </a:solidFill>
              </a:rPr>
              <a:t>//16777215 - </a:t>
            </a:r>
            <a:r>
              <a:rPr lang="ru-RU" sz="1600" dirty="0">
                <a:solidFill>
                  <a:srgbClr val="00B050"/>
                </a:solidFill>
              </a:rPr>
              <a:t>в десятичной</a:t>
            </a:r>
          </a:p>
          <a:p>
            <a:pPr marL="354013" indent="0">
              <a:buNone/>
            </a:pPr>
            <a:endParaRPr lang="ru-RU" sz="1600" dirty="0">
              <a:solidFill>
                <a:srgbClr val="00B050"/>
              </a:solidFill>
            </a:endParaRPr>
          </a:p>
          <a:p>
            <a:pPr marL="354013" indent="0">
              <a:buNone/>
            </a:pPr>
            <a:r>
              <a:rPr lang="ru-RU" sz="1600" b="1" dirty="0"/>
              <a:t>Восьмеричное число</a:t>
            </a:r>
          </a:p>
          <a:p>
            <a:pPr marL="354013" indent="0">
              <a:buNone/>
            </a:pPr>
            <a:endParaRPr lang="ru-RU" sz="1600" b="1" dirty="0"/>
          </a:p>
          <a:p>
            <a:pPr marL="354013" indent="0">
              <a:buNone/>
            </a:pPr>
            <a:r>
              <a:rPr lang="ru-RU" sz="1600" b="1" dirty="0" err="1"/>
              <a:t>int</a:t>
            </a:r>
            <a:r>
              <a:rPr lang="ru-RU" sz="1600" dirty="0"/>
              <a:t> num1{ 034};        </a:t>
            </a:r>
            <a:r>
              <a:rPr lang="ru-RU" sz="1600" dirty="0">
                <a:solidFill>
                  <a:srgbClr val="00B050"/>
                </a:solidFill>
              </a:rPr>
              <a:t>// 26 - в десятичной</a:t>
            </a:r>
          </a:p>
          <a:p>
            <a:pPr marL="354013" indent="0">
              <a:buNone/>
            </a:pPr>
            <a:r>
              <a:rPr lang="ru-RU" sz="1600" b="1" dirty="0" err="1"/>
              <a:t>int</a:t>
            </a:r>
            <a:r>
              <a:rPr lang="ru-RU" sz="1600" dirty="0"/>
              <a:t> num2{ 0377 };       </a:t>
            </a:r>
            <a:r>
              <a:rPr lang="ru-RU" sz="1600" dirty="0">
                <a:solidFill>
                  <a:srgbClr val="00B050"/>
                </a:solidFill>
              </a:rPr>
              <a:t>// 255 - в десятичной</a:t>
            </a:r>
          </a:p>
          <a:p>
            <a:pPr marL="354013" indent="0">
              <a:buNone/>
            </a:pPr>
            <a:endParaRPr lang="ru-RU" sz="1600" b="1" dirty="0"/>
          </a:p>
          <a:p>
            <a:pPr marL="354013" indent="0">
              <a:buNone/>
            </a:pPr>
            <a:r>
              <a:rPr lang="ru-RU" sz="1600" b="1" dirty="0"/>
              <a:t>Бинарные литералы</a:t>
            </a:r>
          </a:p>
          <a:p>
            <a:pPr marL="354013" indent="0">
              <a:buNone/>
            </a:pPr>
            <a:r>
              <a:rPr lang="ru-RU" sz="1600" b="1" dirty="0" err="1"/>
              <a:t>int</a:t>
            </a:r>
            <a:r>
              <a:rPr lang="ru-RU" sz="1600" b="1" dirty="0"/>
              <a:t> </a:t>
            </a:r>
            <a:r>
              <a:rPr lang="ru-RU" sz="1600" dirty="0"/>
              <a:t>num1{ 0b11010};         </a:t>
            </a:r>
            <a:r>
              <a:rPr lang="ru-RU" sz="1600" dirty="0">
                <a:solidFill>
                  <a:srgbClr val="00B050"/>
                </a:solidFill>
              </a:rPr>
              <a:t>// 26 - в десятичной</a:t>
            </a:r>
          </a:p>
          <a:p>
            <a:pPr marL="354013" indent="0">
              <a:buNone/>
            </a:pPr>
            <a:r>
              <a:rPr lang="ru-RU" sz="1600" b="1" dirty="0" err="1"/>
              <a:t>int</a:t>
            </a:r>
            <a:r>
              <a:rPr lang="ru-RU" sz="1600" dirty="0"/>
              <a:t> num2{ 0b11111111 };     </a:t>
            </a:r>
            <a:r>
              <a:rPr lang="ru-RU" sz="1600" dirty="0">
                <a:solidFill>
                  <a:srgbClr val="00B050"/>
                </a:solidFill>
              </a:rPr>
              <a:t>// 255 - в десятичной</a:t>
            </a:r>
          </a:p>
          <a:p>
            <a:pPr marL="354013" indent="0">
              <a:buNone/>
            </a:pPr>
            <a:endParaRPr lang="ru-RU" sz="1600" dirty="0"/>
          </a:p>
        </p:txBody>
      </p:sp>
    </p:spTree>
    <p:extLst>
      <p:ext uri="{BB962C8B-B14F-4D97-AF65-F5344CB8AC3E}">
        <p14:creationId xmlns:p14="http://schemas.microsoft.com/office/powerpoint/2010/main" val="142263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eaLnBrk="1" hangingPunct="1"/>
            <a:r>
              <a:rPr lang="ru-RU" altLang="ru-RU" sz="2800" b="1"/>
              <a:t>Состав языка</a:t>
            </a:r>
          </a:p>
        </p:txBody>
      </p:sp>
      <p:pic>
        <p:nvPicPr>
          <p:cNvPr id="9219" name="Объект 2"/>
          <p:cNvPicPr>
            <a:picLocks noGrp="1" noChangeAspect="1"/>
          </p:cNvPicPr>
          <p:nvPr>
            <p:ph idx="1"/>
          </p:nvPr>
        </p:nvPicPr>
        <p:blipFill>
          <a:blip r:embed="rId2"/>
          <a:srcRect l="9460" t="9554" r="23396"/>
          <a:stretch>
            <a:fillRect/>
          </a:stretch>
        </p:blipFill>
        <p:spPr>
          <a:xfrm>
            <a:off x="1331913" y="2997200"/>
            <a:ext cx="5903912" cy="3408363"/>
          </a:xfrm>
        </p:spPr>
      </p:pic>
      <p:sp>
        <p:nvSpPr>
          <p:cNvPr id="9220" name="Прямоугольник 4"/>
          <p:cNvSpPr>
            <a:spLocks noChangeArrowheads="1"/>
          </p:cNvSpPr>
          <p:nvPr/>
        </p:nvSpPr>
        <p:spPr bwMode="auto">
          <a:xfrm>
            <a:off x="468313" y="1412875"/>
            <a:ext cx="7991475" cy="1816100"/>
          </a:xfrm>
          <a:prstGeom prst="rect">
            <a:avLst/>
          </a:prstGeom>
          <a:noFill/>
          <a:ln w="9525">
            <a:noFill/>
            <a:miter lim="800000"/>
            <a:headEnd/>
            <a:tailEnd/>
          </a:ln>
        </p:spPr>
        <p:txBody>
          <a:bodyPr>
            <a:spAutoFit/>
          </a:bodyPr>
          <a:lstStyle/>
          <a:p>
            <a:pPr algn="just"/>
            <a:r>
              <a:rPr lang="ru-RU" altLang="ru-RU" sz="2800"/>
              <a:t>    Лексемы образуются из символов, выражения — из лексем и символов, а операторы — из символов, выражений и лексем.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DA794E-0A2D-768F-4DB2-F5074A0E2D63}"/>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2A0C9346-2F63-1CD8-A9DC-5E673A564D2C}"/>
              </a:ext>
            </a:extLst>
          </p:cNvPr>
          <p:cNvSpPr>
            <a:spLocks noGrp="1"/>
          </p:cNvSpPr>
          <p:nvPr>
            <p:ph idx="1"/>
          </p:nvPr>
        </p:nvSpPr>
        <p:spPr/>
        <p:txBody>
          <a:bodyPr/>
          <a:lstStyle/>
          <a:p>
            <a:pPr marL="177800" indent="0">
              <a:buNone/>
            </a:pPr>
            <a:r>
              <a:rPr lang="ru-RU" sz="2000" dirty="0"/>
              <a:t>Для хранения дробных чисел в C++ применяются числа с плавающей точкой. Число с плавающей точкой состоит из двух частей: мантиссы и показателя степени. Оба могут быть как положительными, так и отрицательными. Величина числа – это мантисса, умноженная на десять в степени экспоненты.</a:t>
            </a:r>
          </a:p>
          <a:p>
            <a:pPr marL="177800" indent="0">
              <a:buNone/>
            </a:pPr>
            <a:endParaRPr lang="ru-RU" sz="2000" dirty="0"/>
          </a:p>
          <a:p>
            <a:pPr marL="177800" indent="0">
              <a:buNone/>
            </a:pPr>
            <a:r>
              <a:rPr lang="ru-RU" sz="2000" dirty="0"/>
              <a:t>Например, число 365 может быть записано в виде числа с плавающей точкой следующим образом:</a:t>
            </a:r>
          </a:p>
          <a:p>
            <a:pPr marL="177800" indent="0" algn="ctr">
              <a:buNone/>
            </a:pPr>
            <a:r>
              <a:rPr lang="de-CH" sz="2000" dirty="0"/>
              <a:t>3.650000E02</a:t>
            </a:r>
            <a:endParaRPr lang="ru-RU" sz="2000" dirty="0"/>
          </a:p>
          <a:p>
            <a:pPr marL="177800" indent="0" algn="ctr">
              <a:buNone/>
            </a:pPr>
            <a:r>
              <a:rPr lang="de-CH" sz="2000" dirty="0"/>
              <a:t>3.650000 × 10</a:t>
            </a:r>
            <a:r>
              <a:rPr lang="de-CH" sz="2000" baseline="30000" dirty="0"/>
              <a:t>2</a:t>
            </a:r>
            <a:r>
              <a:rPr lang="de-CH" sz="2000" dirty="0"/>
              <a:t> = 365</a:t>
            </a:r>
            <a:endParaRPr lang="ru-RU" sz="2000" dirty="0"/>
          </a:p>
          <a:p>
            <a:pPr marL="177800" indent="0" algn="ctr">
              <a:buNone/>
            </a:pPr>
            <a:endParaRPr lang="ru-RU" sz="1000" dirty="0"/>
          </a:p>
          <a:p>
            <a:pPr marL="177800" indent="0" algn="ctr">
              <a:buNone/>
            </a:pPr>
            <a:r>
              <a:rPr lang="de-CH" sz="2000" dirty="0"/>
              <a:t>-3.650000E-03</a:t>
            </a:r>
            <a:endParaRPr lang="ru-RU" sz="2000" dirty="0"/>
          </a:p>
          <a:p>
            <a:pPr marL="177800" indent="0" algn="ctr">
              <a:buNone/>
            </a:pPr>
            <a:r>
              <a:rPr lang="ru-RU" sz="2000" dirty="0"/>
              <a:t>–3.65 × 10</a:t>
            </a:r>
            <a:r>
              <a:rPr lang="ru-RU" sz="2000" baseline="30000" dirty="0"/>
              <a:t>-3  </a:t>
            </a:r>
            <a:r>
              <a:rPr lang="ru-RU" sz="2000" dirty="0"/>
              <a:t>=-0.00365</a:t>
            </a:r>
            <a:endParaRPr lang="de-CH" sz="2000" dirty="0"/>
          </a:p>
          <a:p>
            <a:pPr marL="177800" indent="0" algn="ctr">
              <a:buNone/>
            </a:pPr>
            <a:endParaRPr lang="de-CH" sz="2000" dirty="0"/>
          </a:p>
          <a:p>
            <a:pPr marL="177800" indent="0">
              <a:buNone/>
            </a:pPr>
            <a:endParaRPr lang="ru-RU" sz="2000" dirty="0"/>
          </a:p>
        </p:txBody>
      </p:sp>
    </p:spTree>
    <p:extLst>
      <p:ext uri="{BB962C8B-B14F-4D97-AF65-F5344CB8AC3E}">
        <p14:creationId xmlns:p14="http://schemas.microsoft.com/office/powerpoint/2010/main" val="3028512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8EE95-C56C-ED60-BAD6-ED0DA58E609C}"/>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8E864C05-B34B-B1FE-51AD-8DD609988DFA}"/>
              </a:ext>
            </a:extLst>
          </p:cNvPr>
          <p:cNvSpPr>
            <a:spLocks noGrp="1"/>
          </p:cNvSpPr>
          <p:nvPr>
            <p:ph idx="1"/>
          </p:nvPr>
        </p:nvSpPr>
        <p:spPr/>
        <p:txBody>
          <a:bodyPr/>
          <a:lstStyle/>
          <a:p>
            <a:r>
              <a:rPr lang="ru-RU" sz="2000" b="1" dirty="0" err="1"/>
              <a:t>float</a:t>
            </a:r>
            <a:r>
              <a:rPr lang="ru-RU" sz="2000" dirty="0"/>
              <a:t>: представляет вещественное число одинарной точности с плавающей точкой в диапазоне +/- 3.4E-38 до 3.4E+38. В памяти занимает 4 байта (32 бита)</a:t>
            </a:r>
          </a:p>
          <a:p>
            <a:endParaRPr lang="ru-RU" sz="2000" dirty="0"/>
          </a:p>
          <a:p>
            <a:r>
              <a:rPr lang="ru-RU" sz="2000" b="1" dirty="0" err="1"/>
              <a:t>double</a:t>
            </a:r>
            <a:r>
              <a:rPr lang="ru-RU" sz="2000" dirty="0"/>
              <a:t>: представляет вещественное число двойной точности с плавающей точкой в диапазоне +/- 1.7E-308 до 1.7E+308. В памяти занимает 8 байт (64 бита)</a:t>
            </a:r>
          </a:p>
          <a:p>
            <a:endParaRPr lang="ru-RU" sz="2000" dirty="0"/>
          </a:p>
          <a:p>
            <a:r>
              <a:rPr lang="ru-RU" sz="2000" b="1" dirty="0" err="1"/>
              <a:t>long</a:t>
            </a:r>
            <a:r>
              <a:rPr lang="ru-RU" sz="2000" b="1" dirty="0"/>
              <a:t> </a:t>
            </a:r>
            <a:r>
              <a:rPr lang="ru-RU" sz="2000" b="1" dirty="0" err="1"/>
              <a:t>double</a:t>
            </a:r>
            <a:r>
              <a:rPr lang="ru-RU" sz="2000" dirty="0"/>
              <a:t>: представляет вещественное число двойной точности с плавающей точкой не менее 8 байт (64 бит). В зависимости от размера занимаемой памяти может отличаться диапазон допустимых значений.</a:t>
            </a:r>
          </a:p>
          <a:p>
            <a:pPr marL="0" indent="0">
              <a:buNone/>
            </a:pPr>
            <a:endParaRPr lang="ru-RU" dirty="0"/>
          </a:p>
        </p:txBody>
      </p:sp>
    </p:spTree>
    <p:extLst>
      <p:ext uri="{BB962C8B-B14F-4D97-AF65-F5344CB8AC3E}">
        <p14:creationId xmlns:p14="http://schemas.microsoft.com/office/powerpoint/2010/main" val="3888410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9D1E1-AD47-166B-E5A6-43D1454A23CE}"/>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DE51CEE4-CA50-DDE2-C29E-386F52FD805C}"/>
              </a:ext>
            </a:extLst>
          </p:cNvPr>
          <p:cNvSpPr>
            <a:spLocks noGrp="1"/>
          </p:cNvSpPr>
          <p:nvPr>
            <p:ph idx="1"/>
          </p:nvPr>
        </p:nvSpPr>
        <p:spPr/>
        <p:txBody>
          <a:bodyPr/>
          <a:lstStyle/>
          <a:p>
            <a:pPr marL="0" indent="0">
              <a:buNone/>
            </a:pPr>
            <a:r>
              <a:rPr lang="ru-RU" sz="1800" dirty="0"/>
              <a:t>В своем внутреннем бинарном представлении каждое число с плавающей запятой состоит из одного бита знака, за которым следует фиксированное количество битов для показателя степени и набор битов для хранения мантиссы. В числах </a:t>
            </a:r>
            <a:r>
              <a:rPr lang="ru-RU" sz="1800" dirty="0" err="1"/>
              <a:t>float</a:t>
            </a:r>
            <a:r>
              <a:rPr lang="ru-RU" sz="1800" dirty="0"/>
              <a:t> 1 бит предназначен для хранения знака, 8 бит для экспоненты и 23 для мантиссы, что в сумме дает 32 бита. Мантисса позволяет определить точность числа в виде 7 десятичных знаков.</a:t>
            </a:r>
          </a:p>
          <a:p>
            <a:pPr marL="0" indent="0">
              <a:buNone/>
            </a:pPr>
            <a:endParaRPr lang="ru-RU" sz="1800" dirty="0"/>
          </a:p>
          <a:p>
            <a:pPr marL="0" indent="0">
              <a:buNone/>
            </a:pPr>
            <a:r>
              <a:rPr lang="ru-RU" sz="1800" dirty="0"/>
              <a:t>В числах </a:t>
            </a:r>
            <a:r>
              <a:rPr lang="ru-RU" sz="1800" dirty="0" err="1"/>
              <a:t>double</a:t>
            </a:r>
            <a:r>
              <a:rPr lang="ru-RU" sz="1800" dirty="0"/>
              <a:t>: 1 знаковый бит, 11 бит для экспоненты и 52 бит для мантиссы, то есть в сумме 64 бита. 52-разрядная мантисса позволяет определить точность до 16 десятичных знаков.</a:t>
            </a:r>
          </a:p>
          <a:p>
            <a:pPr marL="0" indent="0">
              <a:buNone/>
            </a:pPr>
            <a:endParaRPr lang="ru-RU" sz="1800" dirty="0"/>
          </a:p>
          <a:p>
            <a:pPr marL="0" indent="0">
              <a:buNone/>
            </a:pPr>
            <a:endParaRPr lang="ru-RU" sz="1800" dirty="0"/>
          </a:p>
        </p:txBody>
      </p:sp>
    </p:spTree>
    <p:extLst>
      <p:ext uri="{BB962C8B-B14F-4D97-AF65-F5344CB8AC3E}">
        <p14:creationId xmlns:p14="http://schemas.microsoft.com/office/powerpoint/2010/main" val="928985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729CD7-AF40-F677-F9F8-D847E027F7DB}"/>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4B975315-F4B4-B90A-8338-12FD019AA8E5}"/>
              </a:ext>
            </a:extLst>
          </p:cNvPr>
          <p:cNvSpPr>
            <a:spLocks noGrp="1"/>
          </p:cNvSpPr>
          <p:nvPr>
            <p:ph idx="1"/>
          </p:nvPr>
        </p:nvSpPr>
        <p:spPr/>
        <p:txBody>
          <a:bodyPr/>
          <a:lstStyle/>
          <a:p>
            <a:pPr marL="354013" indent="0">
              <a:buNone/>
            </a:pPr>
            <a:r>
              <a:rPr lang="ru-RU" sz="2000" dirty="0"/>
              <a:t>Для типа </a:t>
            </a:r>
            <a:r>
              <a:rPr lang="ru-RU" sz="2000" b="1" dirty="0" err="1"/>
              <a:t>long</a:t>
            </a:r>
            <a:r>
              <a:rPr lang="ru-RU" sz="2000" b="1" dirty="0"/>
              <a:t> </a:t>
            </a:r>
            <a:r>
              <a:rPr lang="ru-RU" sz="2000" b="1" dirty="0" err="1"/>
              <a:t>double</a:t>
            </a:r>
            <a:r>
              <a:rPr lang="ru-RU" sz="2000" b="1" dirty="0"/>
              <a:t> </a:t>
            </a:r>
            <a:r>
              <a:rPr lang="ru-RU" sz="2000" dirty="0"/>
              <a:t>расклад зависит от конкретного компилятора и реализации этого типа данных. Большинство компиляторов предоставляют точность до 18 - 19 десятичных знаков (64-битная мантисса), в других же (как например, в Microsoft Visual C++) </a:t>
            </a:r>
            <a:r>
              <a:rPr lang="ru-RU" sz="2000" dirty="0" err="1"/>
              <a:t>long</a:t>
            </a:r>
            <a:r>
              <a:rPr lang="ru-RU" sz="2000" dirty="0"/>
              <a:t> </a:t>
            </a:r>
            <a:r>
              <a:rPr lang="ru-RU" sz="2000" dirty="0" err="1"/>
              <a:t>double</a:t>
            </a:r>
            <a:r>
              <a:rPr lang="ru-RU" sz="2000" dirty="0"/>
              <a:t> аналогичен типу </a:t>
            </a:r>
            <a:r>
              <a:rPr lang="ru-RU" sz="2000" dirty="0" err="1"/>
              <a:t>double</a:t>
            </a:r>
            <a:r>
              <a:rPr lang="ru-RU" sz="2000" dirty="0"/>
              <a:t>.</a:t>
            </a:r>
          </a:p>
          <a:p>
            <a:pPr marL="354013" indent="0">
              <a:buNone/>
            </a:pPr>
            <a:endParaRPr lang="ru-RU" sz="2000" dirty="0"/>
          </a:p>
          <a:p>
            <a:pPr marL="354013" indent="0">
              <a:buNone/>
            </a:pPr>
            <a:r>
              <a:rPr lang="ru-RU" sz="2000" dirty="0"/>
              <a:t>Однако хотя такая запись позволяет определить очень большой диапазон чисел, не все эти числа могут быть представлены с полной точностью; числа с плавающей запятой в целом являются приблизительными представления точного числа. Например, число 1254311179 выглядело бы так: 1.254311E09. Однако если перейти к десятичной записи, то это будет 1254311000. А это не то же самое, что и 1254311179, поскольку мы потеряли три младших разряда.</a:t>
            </a:r>
          </a:p>
        </p:txBody>
      </p:sp>
    </p:spTree>
    <p:extLst>
      <p:ext uri="{BB962C8B-B14F-4D97-AF65-F5344CB8AC3E}">
        <p14:creationId xmlns:p14="http://schemas.microsoft.com/office/powerpoint/2010/main" val="6347279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CDAE23-1AEF-6A59-DA82-6E91C944EC1E}"/>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409BF483-6B99-0963-041B-507253F947A0}"/>
              </a:ext>
            </a:extLst>
          </p:cNvPr>
          <p:cNvSpPr>
            <a:spLocks noGrp="1"/>
          </p:cNvSpPr>
          <p:nvPr>
            <p:ph idx="1"/>
          </p:nvPr>
        </p:nvSpPr>
        <p:spPr/>
        <p:txBody>
          <a:bodyPr/>
          <a:lstStyle/>
          <a:p>
            <a:pPr marL="354013" indent="0">
              <a:buNone/>
            </a:pPr>
            <a:r>
              <a:rPr lang="ru-RU" sz="2000" dirty="0"/>
              <a:t>В C++ литералы чисел с плавающими точками представлены дробными числами, которые в качестве разделителя целой и дробной частей применяют точку:</a:t>
            </a:r>
          </a:p>
          <a:p>
            <a:pPr marL="0" indent="0">
              <a:buNone/>
            </a:pPr>
            <a:endParaRPr lang="ru-RU" sz="2000" dirty="0"/>
          </a:p>
          <a:p>
            <a:pPr marL="0" indent="0" algn="ctr">
              <a:buNone/>
            </a:pPr>
            <a:r>
              <a:rPr lang="de-CH" sz="2000" b="1" dirty="0"/>
              <a:t>double</a:t>
            </a:r>
            <a:r>
              <a:rPr lang="de-CH" sz="2000" dirty="0"/>
              <a:t> </a:t>
            </a:r>
            <a:r>
              <a:rPr lang="de-CH" sz="2000" dirty="0" err="1"/>
              <a:t>num</a:t>
            </a:r>
            <a:r>
              <a:rPr lang="de-CH" sz="2000" dirty="0"/>
              <a:t> {10.45};</a:t>
            </a:r>
            <a:endParaRPr lang="ru-RU" sz="2000" dirty="0"/>
          </a:p>
          <a:p>
            <a:pPr marL="0" indent="0" algn="ctr">
              <a:buNone/>
            </a:pPr>
            <a:endParaRPr lang="ru-RU" sz="2000" dirty="0"/>
          </a:p>
          <a:p>
            <a:pPr marL="354013" indent="0">
              <a:buNone/>
            </a:pPr>
            <a:r>
              <a:rPr lang="ru-RU" sz="2000" dirty="0"/>
              <a:t>Даже если переменной присваивается целое число, чтобы показать, что мы присваиваем число с плавающей точкой, применяется точка:</a:t>
            </a:r>
          </a:p>
          <a:p>
            <a:pPr marL="354013" indent="0">
              <a:buNone/>
            </a:pPr>
            <a:endParaRPr lang="ru-RU" sz="2000" dirty="0"/>
          </a:p>
          <a:p>
            <a:pPr marL="354013" indent="0">
              <a:buNone/>
            </a:pPr>
            <a:r>
              <a:rPr lang="ru-RU" sz="2000" b="1" dirty="0" err="1"/>
              <a:t>double</a:t>
            </a:r>
            <a:r>
              <a:rPr lang="ru-RU" sz="2000" dirty="0"/>
              <a:t> num1{ 1 };    </a:t>
            </a:r>
            <a:r>
              <a:rPr lang="ru-RU" sz="2000" dirty="0">
                <a:solidFill>
                  <a:srgbClr val="00B050"/>
                </a:solidFill>
              </a:rPr>
              <a:t>// 1 - целочисленный литерал</a:t>
            </a:r>
          </a:p>
          <a:p>
            <a:pPr marL="354013" indent="0">
              <a:buNone/>
            </a:pPr>
            <a:r>
              <a:rPr lang="ru-RU" sz="2000" b="1" dirty="0" err="1"/>
              <a:t>double</a:t>
            </a:r>
            <a:r>
              <a:rPr lang="ru-RU" sz="2000" dirty="0"/>
              <a:t> num2{ 1. };  </a:t>
            </a:r>
            <a:r>
              <a:rPr lang="ru-RU" sz="2000" dirty="0">
                <a:solidFill>
                  <a:srgbClr val="00B050"/>
                </a:solidFill>
              </a:rPr>
              <a:t>//1. - литерал числа с плавающей 			</a:t>
            </a:r>
            <a:r>
              <a:rPr lang="en-US" sz="2000" dirty="0">
                <a:solidFill>
                  <a:srgbClr val="00B050"/>
                </a:solidFill>
              </a:rPr>
              <a:t>     //</a:t>
            </a:r>
            <a:r>
              <a:rPr lang="ru-RU" sz="2000" dirty="0">
                <a:solidFill>
                  <a:srgbClr val="00B050"/>
                </a:solidFill>
              </a:rPr>
              <a:t>точкой</a:t>
            </a:r>
          </a:p>
        </p:txBody>
      </p:sp>
    </p:spTree>
    <p:extLst>
      <p:ext uri="{BB962C8B-B14F-4D97-AF65-F5344CB8AC3E}">
        <p14:creationId xmlns:p14="http://schemas.microsoft.com/office/powerpoint/2010/main" val="303539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43DFF-733F-4891-1CB0-F9AA8B5A984A}"/>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C8F8E342-14F0-8C05-67DA-21192749BAE9}"/>
              </a:ext>
            </a:extLst>
          </p:cNvPr>
          <p:cNvSpPr>
            <a:spLocks noGrp="1"/>
          </p:cNvSpPr>
          <p:nvPr>
            <p:ph idx="1"/>
          </p:nvPr>
        </p:nvSpPr>
        <p:spPr/>
        <p:txBody>
          <a:bodyPr/>
          <a:lstStyle/>
          <a:p>
            <a:pPr marL="354013" indent="0">
              <a:buNone/>
            </a:pPr>
            <a:r>
              <a:rPr lang="ru-RU" sz="2000" dirty="0"/>
              <a:t>По умолчанию все такие числа с точкой расцениваются как числа типа </a:t>
            </a:r>
            <a:r>
              <a:rPr lang="ru-RU" sz="2000" dirty="0" err="1"/>
              <a:t>double</a:t>
            </a:r>
            <a:r>
              <a:rPr lang="ru-RU" sz="2000" dirty="0"/>
              <a:t>. Чтобы показать, что число представляет другой тип, для </a:t>
            </a:r>
            <a:r>
              <a:rPr lang="ru-RU" sz="2000" dirty="0" err="1"/>
              <a:t>float</a:t>
            </a:r>
            <a:r>
              <a:rPr lang="ru-RU" sz="2000" dirty="0"/>
              <a:t> применяется суффикс f/F, а для </a:t>
            </a:r>
            <a:r>
              <a:rPr lang="ru-RU" sz="2000" dirty="0" err="1"/>
              <a:t>long</a:t>
            </a:r>
            <a:r>
              <a:rPr lang="ru-RU" sz="2000" dirty="0"/>
              <a:t> </a:t>
            </a:r>
            <a:r>
              <a:rPr lang="ru-RU" sz="2000" dirty="0" err="1"/>
              <a:t>double</a:t>
            </a:r>
            <a:r>
              <a:rPr lang="ru-RU" sz="2000" dirty="0"/>
              <a:t> - l/L:</a:t>
            </a:r>
            <a:endParaRPr lang="en-US" sz="2000" dirty="0"/>
          </a:p>
          <a:p>
            <a:pPr marL="354013" indent="0">
              <a:buNone/>
            </a:pPr>
            <a:endParaRPr lang="en-US" sz="2000" dirty="0"/>
          </a:p>
          <a:p>
            <a:pPr marL="354013" indent="0">
              <a:buNone/>
            </a:pPr>
            <a:r>
              <a:rPr lang="en-US" sz="2000" b="1" dirty="0"/>
              <a:t>float</a:t>
            </a:r>
            <a:r>
              <a:rPr lang="en-US" sz="2000" dirty="0"/>
              <a:t> num1{ 10.56f };    </a:t>
            </a:r>
            <a:r>
              <a:rPr lang="en-US" sz="2000" dirty="0">
                <a:solidFill>
                  <a:srgbClr val="00B050"/>
                </a:solidFill>
              </a:rPr>
              <a:t>// float</a:t>
            </a:r>
          </a:p>
          <a:p>
            <a:pPr marL="354013" indent="0">
              <a:buNone/>
            </a:pPr>
            <a:r>
              <a:rPr lang="en-US" sz="2000" b="1" dirty="0"/>
              <a:t>long double </a:t>
            </a:r>
            <a:r>
              <a:rPr lang="en-US" sz="2000" dirty="0"/>
              <a:t>num2{ 10.56l };    </a:t>
            </a:r>
            <a:r>
              <a:rPr lang="en-US" sz="2000" dirty="0">
                <a:solidFill>
                  <a:srgbClr val="00B050"/>
                </a:solidFill>
              </a:rPr>
              <a:t>// long double</a:t>
            </a:r>
          </a:p>
          <a:p>
            <a:pPr marL="354013" indent="0">
              <a:buNone/>
            </a:pPr>
            <a:endParaRPr lang="en-US" sz="2000" dirty="0">
              <a:solidFill>
                <a:srgbClr val="00B050"/>
              </a:solidFill>
            </a:endParaRPr>
          </a:p>
          <a:p>
            <a:pPr marL="354013" indent="0">
              <a:buNone/>
            </a:pPr>
            <a:r>
              <a:rPr lang="pt-BR" sz="2000" b="1" dirty="0"/>
              <a:t>double</a:t>
            </a:r>
            <a:r>
              <a:rPr lang="pt-BR" sz="2000" dirty="0"/>
              <a:t> num1{ 5E3  };        </a:t>
            </a:r>
            <a:r>
              <a:rPr lang="pt-BR" sz="2000" dirty="0">
                <a:solidFill>
                  <a:srgbClr val="00B050"/>
                </a:solidFill>
              </a:rPr>
              <a:t>// 5E3  = 5000.0</a:t>
            </a:r>
          </a:p>
          <a:p>
            <a:pPr marL="354013" indent="0">
              <a:buNone/>
            </a:pPr>
            <a:r>
              <a:rPr lang="pt-BR" sz="2000" b="1" dirty="0"/>
              <a:t>double</a:t>
            </a:r>
            <a:r>
              <a:rPr lang="pt-BR" sz="2000" dirty="0"/>
              <a:t> num2{ 2.5e-3  };    </a:t>
            </a:r>
            <a:r>
              <a:rPr lang="pt-BR" sz="2000" dirty="0">
                <a:solidFill>
                  <a:srgbClr val="00B050"/>
                </a:solidFill>
              </a:rPr>
              <a:t>// 2.5e-3  = 0.0025</a:t>
            </a:r>
            <a:endParaRPr lang="ru-RU" sz="2000" dirty="0">
              <a:solidFill>
                <a:srgbClr val="00B050"/>
              </a:solidFill>
            </a:endParaRPr>
          </a:p>
        </p:txBody>
      </p:sp>
    </p:spTree>
    <p:extLst>
      <p:ext uri="{BB962C8B-B14F-4D97-AF65-F5344CB8AC3E}">
        <p14:creationId xmlns:p14="http://schemas.microsoft.com/office/powerpoint/2010/main" val="3746268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68C9AC-20C5-7F2C-FFF1-B14950782E17}"/>
              </a:ext>
            </a:extLst>
          </p:cNvPr>
          <p:cNvSpPr>
            <a:spLocks noGrp="1"/>
          </p:cNvSpPr>
          <p:nvPr>
            <p:ph type="title"/>
          </p:nvPr>
        </p:nvSpPr>
        <p:spPr/>
        <p:txBody>
          <a:bodyPr/>
          <a:lstStyle/>
          <a:p>
            <a:r>
              <a:rPr lang="ru-RU" b="1" dirty="0"/>
              <a:t>Размеры типов данных</a:t>
            </a:r>
            <a:endParaRPr lang="ru-RU" dirty="0"/>
          </a:p>
        </p:txBody>
      </p:sp>
      <p:sp>
        <p:nvSpPr>
          <p:cNvPr id="3" name="Объект 2">
            <a:extLst>
              <a:ext uri="{FF2B5EF4-FFF2-40B4-BE49-F238E27FC236}">
                <a16:creationId xmlns:a16="http://schemas.microsoft.com/office/drawing/2014/main" id="{43D31B6D-C426-F7CC-1663-124FAC86AFDC}"/>
              </a:ext>
            </a:extLst>
          </p:cNvPr>
          <p:cNvSpPr>
            <a:spLocks noGrp="1"/>
          </p:cNvSpPr>
          <p:nvPr>
            <p:ph idx="1"/>
          </p:nvPr>
        </p:nvSpPr>
        <p:spPr/>
        <p:txBody>
          <a:bodyPr/>
          <a:lstStyle/>
          <a:p>
            <a:pPr marL="0" indent="0">
              <a:buNone/>
            </a:pPr>
            <a:r>
              <a:rPr lang="ru-RU" sz="1600" dirty="0"/>
              <a:t>При перечислении типов данных указывался размер, который он занимает в памяти. Но стандарт языка устанавливает лишь минимальные значения, которые должны быть. Например, для типов </a:t>
            </a:r>
            <a:r>
              <a:rPr lang="ru-RU" sz="1600" dirty="0" err="1"/>
              <a:t>int</a:t>
            </a:r>
            <a:r>
              <a:rPr lang="ru-RU" sz="1600" dirty="0"/>
              <a:t> и </a:t>
            </a:r>
            <a:r>
              <a:rPr lang="ru-RU" sz="1600" dirty="0" err="1"/>
              <a:t>short</a:t>
            </a:r>
            <a:r>
              <a:rPr lang="ru-RU" sz="1600" dirty="0"/>
              <a:t> минимальное значение - 16 бит, для типа </a:t>
            </a:r>
            <a:r>
              <a:rPr lang="ru-RU" sz="1600" dirty="0" err="1"/>
              <a:t>long</a:t>
            </a:r>
            <a:r>
              <a:rPr lang="ru-RU" sz="1600" dirty="0"/>
              <a:t> - 32 бита, для типа </a:t>
            </a:r>
            <a:r>
              <a:rPr lang="ru-RU" sz="1600" dirty="0" err="1"/>
              <a:t>long</a:t>
            </a:r>
            <a:r>
              <a:rPr lang="ru-RU" sz="1600" dirty="0"/>
              <a:t> </a:t>
            </a:r>
            <a:r>
              <a:rPr lang="ru-RU" sz="1600" dirty="0" err="1"/>
              <a:t>double</a:t>
            </a:r>
            <a:r>
              <a:rPr lang="ru-RU" sz="1600" dirty="0"/>
              <a:t> - 64 разряда. При этом размер типа </a:t>
            </a:r>
            <a:r>
              <a:rPr lang="ru-RU" sz="1600" dirty="0" err="1"/>
              <a:t>long</a:t>
            </a:r>
            <a:r>
              <a:rPr lang="ru-RU" sz="1600" dirty="0"/>
              <a:t> должен быть не меньше размера типа </a:t>
            </a:r>
            <a:r>
              <a:rPr lang="ru-RU" sz="1600" dirty="0" err="1"/>
              <a:t>int</a:t>
            </a:r>
            <a:r>
              <a:rPr lang="ru-RU" sz="1600" dirty="0"/>
              <a:t>, а размер типа </a:t>
            </a:r>
            <a:r>
              <a:rPr lang="ru-RU" sz="1600" dirty="0" err="1"/>
              <a:t>int</a:t>
            </a:r>
            <a:r>
              <a:rPr lang="ru-RU" sz="1600" dirty="0"/>
              <a:t> - не меньше размера типа </a:t>
            </a:r>
            <a:r>
              <a:rPr lang="ru-RU" sz="1600" dirty="0" err="1"/>
              <a:t>short</a:t>
            </a:r>
            <a:r>
              <a:rPr lang="ru-RU" sz="1600" dirty="0"/>
              <a:t>, а размер типа </a:t>
            </a:r>
            <a:r>
              <a:rPr lang="ru-RU" sz="1600" dirty="0" err="1"/>
              <a:t>long</a:t>
            </a:r>
            <a:r>
              <a:rPr lang="ru-RU" sz="1600" dirty="0"/>
              <a:t> </a:t>
            </a:r>
            <a:r>
              <a:rPr lang="ru-RU" sz="1600" dirty="0" err="1"/>
              <a:t>double</a:t>
            </a:r>
            <a:r>
              <a:rPr lang="ru-RU" sz="1600" dirty="0"/>
              <a:t> должен быть не меньше </a:t>
            </a:r>
            <a:r>
              <a:rPr lang="ru-RU" sz="1600" dirty="0" err="1"/>
              <a:t>double</a:t>
            </a:r>
            <a:r>
              <a:rPr lang="ru-RU" sz="1600" dirty="0"/>
              <a:t>. А разработчики компиляторов могут выбирать предельные размеры для типов самостоятельно, исходя из аппаратных возможностей компьютера.</a:t>
            </a:r>
          </a:p>
          <a:p>
            <a:pPr marL="0" indent="0">
              <a:buNone/>
            </a:pPr>
            <a:endParaRPr lang="ru-RU" sz="1600" dirty="0"/>
          </a:p>
          <a:p>
            <a:pPr marL="0" indent="0">
              <a:buNone/>
            </a:pPr>
            <a:r>
              <a:rPr lang="ru-RU" sz="1600" dirty="0"/>
              <a:t>К примеру, компилятор g++ Windows для </a:t>
            </a:r>
            <a:r>
              <a:rPr lang="ru-RU" sz="1600" dirty="0" err="1"/>
              <a:t>long</a:t>
            </a:r>
            <a:r>
              <a:rPr lang="ru-RU" sz="1600" dirty="0"/>
              <a:t> </a:t>
            </a:r>
            <a:r>
              <a:rPr lang="ru-RU" sz="1600" dirty="0" err="1"/>
              <a:t>double</a:t>
            </a:r>
            <a:r>
              <a:rPr lang="ru-RU" sz="1600" dirty="0"/>
              <a:t> использует 16 байт. А компилятор в Visual Studio, который также работает под Windows, и </a:t>
            </a:r>
            <a:r>
              <a:rPr lang="ru-RU" sz="1600" dirty="0" err="1"/>
              <a:t>clang</a:t>
            </a:r>
            <a:r>
              <a:rPr lang="ru-RU" sz="1600" dirty="0"/>
              <a:t>++ под Windows для </a:t>
            </a:r>
            <a:r>
              <a:rPr lang="ru-RU" sz="1600" dirty="0" err="1"/>
              <a:t>long</a:t>
            </a:r>
            <a:r>
              <a:rPr lang="ru-RU" sz="1600" dirty="0"/>
              <a:t> </a:t>
            </a:r>
            <a:r>
              <a:rPr lang="ru-RU" sz="1600" dirty="0" err="1"/>
              <a:t>double</a:t>
            </a:r>
            <a:r>
              <a:rPr lang="ru-RU" sz="1600" dirty="0"/>
              <a:t> используют 8 байт. То есть даже в рамках одной платформы разные компиляторы могут по разному подходить к размерам некоторых типов данных. Но в целом используются те размеры, которые указаны выше при описании типов данных.</a:t>
            </a:r>
          </a:p>
          <a:p>
            <a:pPr marL="0" indent="0">
              <a:buNone/>
            </a:pPr>
            <a:endParaRPr lang="ru-RU" sz="1600" dirty="0"/>
          </a:p>
          <a:p>
            <a:pPr marL="0" indent="0">
              <a:buNone/>
            </a:pPr>
            <a:r>
              <a:rPr lang="ru-RU" sz="1600" dirty="0"/>
              <a:t>Однако бывают ситуации, когда необходимо точно знать размер определенного типа. И для этого в С++ есть оператор </a:t>
            </a:r>
            <a:r>
              <a:rPr lang="ru-RU" sz="1600" b="1" dirty="0" err="1"/>
              <a:t>sizeof</a:t>
            </a:r>
            <a:r>
              <a:rPr lang="ru-RU" sz="1600" b="1" dirty="0"/>
              <a:t>()</a:t>
            </a:r>
            <a:r>
              <a:rPr lang="ru-RU" sz="1600" dirty="0"/>
              <a:t>, который возвращает размер памяти в байтах, которую занимает переменная:</a:t>
            </a:r>
          </a:p>
        </p:txBody>
      </p:sp>
    </p:spTree>
    <p:extLst>
      <p:ext uri="{BB962C8B-B14F-4D97-AF65-F5344CB8AC3E}">
        <p14:creationId xmlns:p14="http://schemas.microsoft.com/office/powerpoint/2010/main" val="3737493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054FED-70B6-E5D8-2839-84690B9A0B36}"/>
              </a:ext>
            </a:extLst>
          </p:cNvPr>
          <p:cNvSpPr>
            <a:spLocks noGrp="1"/>
          </p:cNvSpPr>
          <p:nvPr>
            <p:ph type="title"/>
          </p:nvPr>
        </p:nvSpPr>
        <p:spPr/>
        <p:txBody>
          <a:bodyPr/>
          <a:lstStyle/>
          <a:p>
            <a:r>
              <a:rPr lang="ru-RU" b="1" dirty="0"/>
              <a:t>Символьные типы</a:t>
            </a:r>
            <a:endParaRPr lang="ru-RU" dirty="0"/>
          </a:p>
        </p:txBody>
      </p:sp>
      <p:sp>
        <p:nvSpPr>
          <p:cNvPr id="3" name="Объект 2">
            <a:extLst>
              <a:ext uri="{FF2B5EF4-FFF2-40B4-BE49-F238E27FC236}">
                <a16:creationId xmlns:a16="http://schemas.microsoft.com/office/drawing/2014/main" id="{D1E52F05-84AD-D208-7B29-910F42A66DFE}"/>
              </a:ext>
            </a:extLst>
          </p:cNvPr>
          <p:cNvSpPr>
            <a:spLocks noGrp="1"/>
          </p:cNvSpPr>
          <p:nvPr>
            <p:ph idx="1"/>
          </p:nvPr>
        </p:nvSpPr>
        <p:spPr/>
        <p:txBody>
          <a:bodyPr/>
          <a:lstStyle/>
          <a:p>
            <a:pPr marL="177800" indent="0">
              <a:buNone/>
            </a:pPr>
            <a:r>
              <a:rPr lang="ru-RU" sz="1600" b="1" dirty="0"/>
              <a:t>В C++ есть следующие символьные типы данных:</a:t>
            </a:r>
          </a:p>
          <a:p>
            <a:pPr marL="177800" indent="0">
              <a:buNone/>
            </a:pPr>
            <a:endParaRPr lang="ru-RU" sz="1600" dirty="0"/>
          </a:p>
          <a:p>
            <a:pPr marL="177800" indent="0">
              <a:buNone/>
            </a:pPr>
            <a:r>
              <a:rPr lang="ru-RU" sz="1600" b="1" dirty="0" err="1"/>
              <a:t>char</a:t>
            </a:r>
            <a:r>
              <a:rPr lang="ru-RU" sz="1600" b="1" dirty="0"/>
              <a:t>: </a:t>
            </a:r>
            <a:r>
              <a:rPr lang="ru-RU" sz="1600" dirty="0"/>
              <a:t>представляет один символ в кодировке ASCII. Занимает в памяти 1 байт (8 бит). Может хранить любое значение из диапазона от -128 до 127, либо от 0 до 255</a:t>
            </a:r>
          </a:p>
          <a:p>
            <a:pPr marL="177800" indent="0">
              <a:buNone/>
            </a:pPr>
            <a:endParaRPr lang="ru-RU" sz="1600" dirty="0"/>
          </a:p>
          <a:p>
            <a:pPr marL="177800" indent="0">
              <a:buNone/>
            </a:pPr>
            <a:r>
              <a:rPr lang="ru-RU" sz="1600" b="1" dirty="0" err="1"/>
              <a:t>wchar_t</a:t>
            </a:r>
            <a:r>
              <a:rPr lang="ru-RU" sz="1600" b="1" dirty="0"/>
              <a:t>: </a:t>
            </a:r>
            <a:r>
              <a:rPr lang="ru-RU" sz="1600" dirty="0"/>
              <a:t>представляет расширенный символ. На Windows занимает в памяти 2 байта (16 бит), на Linux - 4 байта (32 бита). Может хранить любой значение из диапазона от 0 до 65 535 (при 2 байтах), либо от 0 до 4 294 967 295 (для 4 байт)</a:t>
            </a:r>
          </a:p>
          <a:p>
            <a:pPr marL="177800" indent="0">
              <a:buNone/>
            </a:pPr>
            <a:endParaRPr lang="ru-RU" sz="1600" dirty="0"/>
          </a:p>
          <a:p>
            <a:pPr marL="177800" indent="0">
              <a:buNone/>
            </a:pPr>
            <a:r>
              <a:rPr lang="ru-RU" sz="1600" b="1" dirty="0"/>
              <a:t>char8_t: </a:t>
            </a:r>
            <a:r>
              <a:rPr lang="ru-RU" sz="1600" dirty="0"/>
              <a:t>представляет один символ в кодировке </a:t>
            </a:r>
            <a:r>
              <a:rPr lang="ru-RU" sz="1600" dirty="0" err="1"/>
              <a:t>Unicode</a:t>
            </a:r>
            <a:r>
              <a:rPr lang="ru-RU" sz="1600" dirty="0"/>
              <a:t>. Занимает в памяти 1 байт. Может хранить любой значение из диапазона от 0 до 256</a:t>
            </a:r>
          </a:p>
          <a:p>
            <a:pPr marL="177800" indent="0">
              <a:buNone/>
            </a:pPr>
            <a:endParaRPr lang="ru-RU" sz="1600" dirty="0"/>
          </a:p>
        </p:txBody>
      </p:sp>
    </p:spTree>
    <p:extLst>
      <p:ext uri="{BB962C8B-B14F-4D97-AF65-F5344CB8AC3E}">
        <p14:creationId xmlns:p14="http://schemas.microsoft.com/office/powerpoint/2010/main" val="2899053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DC3E59-85D6-F061-505F-1B0F403AB36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75AD057-33AD-BAB9-464D-F7B4481C86BC}"/>
              </a:ext>
            </a:extLst>
          </p:cNvPr>
          <p:cNvSpPr>
            <a:spLocks noGrp="1"/>
          </p:cNvSpPr>
          <p:nvPr>
            <p:ph idx="1"/>
          </p:nvPr>
        </p:nvSpPr>
        <p:spPr/>
        <p:txBody>
          <a:bodyPr/>
          <a:lstStyle/>
          <a:p>
            <a:pPr marL="269875" indent="0">
              <a:buNone/>
            </a:pPr>
            <a:r>
              <a:rPr lang="ru-RU" sz="1600" b="1" dirty="0"/>
              <a:t>char16_t: </a:t>
            </a:r>
            <a:r>
              <a:rPr lang="ru-RU" sz="1600" dirty="0"/>
              <a:t>представляет один символ в кодировке </a:t>
            </a:r>
            <a:r>
              <a:rPr lang="ru-RU" sz="1600" dirty="0" err="1"/>
              <a:t>Unicode</a:t>
            </a:r>
            <a:r>
              <a:rPr lang="ru-RU" sz="1600" dirty="0"/>
              <a:t>. Занимает в памяти 2 байта (16 бит). Может хранить любой значение из диапазона от 0 до 65 535</a:t>
            </a:r>
          </a:p>
          <a:p>
            <a:pPr marL="269875" indent="0">
              <a:buNone/>
            </a:pPr>
            <a:endParaRPr lang="ru-RU" sz="1600" dirty="0"/>
          </a:p>
          <a:p>
            <a:pPr marL="269875" indent="0">
              <a:buNone/>
            </a:pPr>
            <a:r>
              <a:rPr lang="ru-RU" sz="1600" b="1" dirty="0"/>
              <a:t>char32_t: </a:t>
            </a:r>
            <a:r>
              <a:rPr lang="ru-RU" sz="1600" dirty="0"/>
              <a:t>представляет один символ в кодировке </a:t>
            </a:r>
            <a:r>
              <a:rPr lang="ru-RU" sz="1600" dirty="0" err="1"/>
              <a:t>Unicode</a:t>
            </a:r>
            <a:r>
              <a:rPr lang="ru-RU" sz="1600" dirty="0"/>
              <a:t>. Занимает в памяти 4 байта (32 бита). Может хранить любой значение из диапазона от 0 до 4 294 967 295</a:t>
            </a:r>
            <a:endParaRPr lang="de-CH" sz="1600" dirty="0"/>
          </a:p>
          <a:p>
            <a:pPr marL="269875" indent="0">
              <a:buNone/>
            </a:pPr>
            <a:endParaRPr lang="de-CH" sz="1600" dirty="0"/>
          </a:p>
          <a:p>
            <a:pPr marL="269875" indent="0">
              <a:buNone/>
            </a:pPr>
            <a:r>
              <a:rPr lang="de-CH" sz="1600" b="1" dirty="0"/>
              <a:t>int</a:t>
            </a:r>
            <a:r>
              <a:rPr lang="de-CH" sz="1600" dirty="0"/>
              <a:t> </a:t>
            </a:r>
            <a:r>
              <a:rPr lang="de-CH" sz="1600" dirty="0" err="1"/>
              <a:t>main</a:t>
            </a:r>
            <a:r>
              <a:rPr lang="de-CH" sz="1600" dirty="0"/>
              <a:t>()</a:t>
            </a:r>
          </a:p>
          <a:p>
            <a:pPr marL="269875" indent="0">
              <a:buNone/>
            </a:pPr>
            <a:r>
              <a:rPr lang="de-CH" sz="1600" dirty="0"/>
              <a:t>{</a:t>
            </a:r>
          </a:p>
          <a:p>
            <a:pPr marL="269875" indent="0">
              <a:buNone/>
            </a:pPr>
            <a:r>
              <a:rPr lang="de-CH" sz="1600" dirty="0"/>
              <a:t>    </a:t>
            </a:r>
            <a:r>
              <a:rPr lang="de-CH" sz="1600" dirty="0" err="1"/>
              <a:t>char</a:t>
            </a:r>
            <a:r>
              <a:rPr lang="de-CH" sz="1600" dirty="0"/>
              <a:t> a1 {'A'};</a:t>
            </a:r>
          </a:p>
          <a:p>
            <a:pPr marL="269875" indent="0">
              <a:buNone/>
            </a:pPr>
            <a:r>
              <a:rPr lang="de-CH" sz="1600" dirty="0"/>
              <a:t>    </a:t>
            </a:r>
            <a:r>
              <a:rPr lang="de-CH" sz="1600" dirty="0" err="1"/>
              <a:t>char</a:t>
            </a:r>
            <a:r>
              <a:rPr lang="de-CH" sz="1600" dirty="0"/>
              <a:t> a2 {65};</a:t>
            </a:r>
          </a:p>
          <a:p>
            <a:pPr marL="269875" indent="0">
              <a:buNone/>
            </a:pPr>
            <a:r>
              <a:rPr lang="de-CH" sz="1600" dirty="0"/>
              <a:t>    </a:t>
            </a:r>
            <a:r>
              <a:rPr lang="de-CH" sz="1600" dirty="0" err="1"/>
              <a:t>std</a:t>
            </a:r>
            <a:r>
              <a:rPr lang="de-CH" sz="1600" dirty="0"/>
              <a:t>::</a:t>
            </a:r>
            <a:r>
              <a:rPr lang="de-CH" sz="1600" dirty="0" err="1"/>
              <a:t>cout</a:t>
            </a:r>
            <a:r>
              <a:rPr lang="de-CH" sz="1600" dirty="0"/>
              <a:t> &lt;&lt; "a1: " &lt;&lt; a1 &lt;&lt; </a:t>
            </a:r>
            <a:r>
              <a:rPr lang="de-CH" sz="1600" dirty="0" err="1"/>
              <a:t>std</a:t>
            </a:r>
            <a:r>
              <a:rPr lang="de-CH" sz="1600" dirty="0"/>
              <a:t>::</a:t>
            </a:r>
            <a:r>
              <a:rPr lang="de-CH" sz="1600" dirty="0" err="1"/>
              <a:t>endl</a:t>
            </a:r>
            <a:r>
              <a:rPr lang="de-CH" sz="1600" dirty="0"/>
              <a:t>;</a:t>
            </a:r>
          </a:p>
          <a:p>
            <a:pPr marL="269875" indent="0">
              <a:buNone/>
            </a:pPr>
            <a:r>
              <a:rPr lang="de-CH" sz="1600" dirty="0"/>
              <a:t>    </a:t>
            </a:r>
            <a:r>
              <a:rPr lang="de-CH" sz="1600" dirty="0" err="1"/>
              <a:t>std</a:t>
            </a:r>
            <a:r>
              <a:rPr lang="de-CH" sz="1600" dirty="0"/>
              <a:t>::</a:t>
            </a:r>
            <a:r>
              <a:rPr lang="de-CH" sz="1600" dirty="0" err="1"/>
              <a:t>cout</a:t>
            </a:r>
            <a:r>
              <a:rPr lang="de-CH" sz="1600" dirty="0"/>
              <a:t> &lt;&lt; "a2: " &lt;&lt; a2 &lt;&lt; </a:t>
            </a:r>
            <a:r>
              <a:rPr lang="de-CH" sz="1600" dirty="0" err="1"/>
              <a:t>std</a:t>
            </a:r>
            <a:r>
              <a:rPr lang="de-CH" sz="1600" dirty="0"/>
              <a:t>::</a:t>
            </a:r>
            <a:r>
              <a:rPr lang="de-CH" sz="1600" dirty="0" err="1"/>
              <a:t>endl</a:t>
            </a:r>
            <a:r>
              <a:rPr lang="de-CH" sz="1600" dirty="0"/>
              <a:t>; </a:t>
            </a:r>
          </a:p>
          <a:p>
            <a:pPr marL="269875" indent="0">
              <a:buNone/>
            </a:pPr>
            <a:r>
              <a:rPr lang="de-CH" sz="1600" dirty="0"/>
              <a:t>}</a:t>
            </a:r>
            <a:endParaRPr lang="ru-RU" sz="1600" dirty="0"/>
          </a:p>
        </p:txBody>
      </p:sp>
    </p:spTree>
    <p:extLst>
      <p:ext uri="{BB962C8B-B14F-4D97-AF65-F5344CB8AC3E}">
        <p14:creationId xmlns:p14="http://schemas.microsoft.com/office/powerpoint/2010/main" val="778388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19DF8D-CA13-BC75-354F-7A1C4BA0D332}"/>
              </a:ext>
            </a:extLst>
          </p:cNvPr>
          <p:cNvSpPr>
            <a:spLocks noGrp="1"/>
          </p:cNvSpPr>
          <p:nvPr>
            <p:ph type="title"/>
          </p:nvPr>
        </p:nvSpPr>
        <p:spPr/>
        <p:txBody>
          <a:bodyPr/>
          <a:lstStyle/>
          <a:p>
            <a:r>
              <a:rPr lang="ru-RU" dirty="0"/>
              <a:t>Кодировки символов</a:t>
            </a:r>
          </a:p>
        </p:txBody>
      </p:sp>
      <p:sp>
        <p:nvSpPr>
          <p:cNvPr id="3" name="Объект 2">
            <a:extLst>
              <a:ext uri="{FF2B5EF4-FFF2-40B4-BE49-F238E27FC236}">
                <a16:creationId xmlns:a16="http://schemas.microsoft.com/office/drawing/2014/main" id="{CE02AF18-CEB4-BEF6-654B-B709AA2C498F}"/>
              </a:ext>
            </a:extLst>
          </p:cNvPr>
          <p:cNvSpPr>
            <a:spLocks noGrp="1"/>
          </p:cNvSpPr>
          <p:nvPr>
            <p:ph idx="1"/>
          </p:nvPr>
        </p:nvSpPr>
        <p:spPr/>
        <p:txBody>
          <a:bodyPr/>
          <a:lstStyle/>
          <a:p>
            <a:pPr marL="0" indent="0">
              <a:buNone/>
            </a:pPr>
            <a:r>
              <a:rPr lang="ru-RU" sz="1600" dirty="0" err="1"/>
              <a:t>Unicode</a:t>
            </a:r>
            <a:r>
              <a:rPr lang="ru-RU" sz="1600" dirty="0"/>
              <a:t> (Юникод) — это стандарт, который определяет набор символов и их кодовых точек, а также несколько различных кодировок для этих кодовых точек. Наиболее часто используемые кодировки: UTF-8, UTF-16 и UTF-32. Разница между ними заключается в том, как представлена кодовая точка символа; числовое же значение кода для любого символа остается одним и тем же в любой из кодировок. Основные отличия:</a:t>
            </a:r>
          </a:p>
          <a:p>
            <a:pPr marL="0" indent="0">
              <a:buNone/>
            </a:pPr>
            <a:endParaRPr lang="ru-RU" sz="1600" dirty="0"/>
          </a:p>
          <a:p>
            <a:pPr marL="0" indent="0">
              <a:buNone/>
            </a:pPr>
            <a:r>
              <a:rPr lang="ru-RU" sz="1600" dirty="0"/>
              <a:t>UTF-8 представляет символ как последовательность переменной длины от одного до четырех байт. Набор символов ASCII появляется в UTF-8 как однобайтовые коды, которые имеют те же значения кодов, что и в ASCII. UTF-8 на сегодняшний день является самой популярной кодировкой </a:t>
            </a:r>
            <a:r>
              <a:rPr lang="ru-RU" sz="1600" dirty="0" err="1"/>
              <a:t>Unicode</a:t>
            </a:r>
            <a:r>
              <a:rPr lang="ru-RU" sz="1600" dirty="0"/>
              <a:t>.</a:t>
            </a:r>
          </a:p>
          <a:p>
            <a:pPr marL="0" indent="0">
              <a:buNone/>
            </a:pPr>
            <a:endParaRPr lang="ru-RU" sz="1600" dirty="0"/>
          </a:p>
          <a:p>
            <a:pPr marL="0" indent="0">
              <a:buNone/>
            </a:pPr>
            <a:r>
              <a:rPr lang="ru-RU" sz="1600" dirty="0"/>
              <a:t>UTF-16 представляет символы как одно или два 16-битных значения.</a:t>
            </a:r>
          </a:p>
          <a:p>
            <a:pPr marL="0" indent="0">
              <a:buNone/>
            </a:pPr>
            <a:endParaRPr lang="ru-RU" sz="1600" dirty="0"/>
          </a:p>
          <a:p>
            <a:pPr marL="0" indent="0">
              <a:buNone/>
            </a:pPr>
            <a:r>
              <a:rPr lang="ru-RU" sz="1600" dirty="0"/>
              <a:t>UTF-32 представляет все символы как 32-битные значения</a:t>
            </a:r>
          </a:p>
        </p:txBody>
      </p:sp>
    </p:spTree>
    <p:extLst>
      <p:ext uri="{BB962C8B-B14F-4D97-AF65-F5344CB8AC3E}">
        <p14:creationId xmlns:p14="http://schemas.microsoft.com/office/powerpoint/2010/main" val="330301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ru-RU" altLang="ru-RU" sz="2800" b="1"/>
              <a:t>Состав языка</a:t>
            </a:r>
          </a:p>
        </p:txBody>
      </p:sp>
      <p:sp>
        <p:nvSpPr>
          <p:cNvPr id="10243" name="Rectangle 3"/>
          <p:cNvSpPr>
            <a:spLocks noGrp="1" noChangeArrowheads="1"/>
          </p:cNvSpPr>
          <p:nvPr>
            <p:ph type="body" idx="1"/>
          </p:nvPr>
        </p:nvSpPr>
        <p:spPr/>
        <p:txBody>
          <a:bodyPr/>
          <a:lstStyle/>
          <a:p>
            <a:pPr eaLnBrk="1" hangingPunct="1"/>
            <a:r>
              <a:rPr lang="ru-RU" altLang="ru-RU"/>
              <a:t>Операторы бывают исполняемые и неисполняемые. </a:t>
            </a:r>
            <a:endParaRPr lang="ru-RU" altLang="ru-RU" i="1"/>
          </a:p>
          <a:p>
            <a:pPr eaLnBrk="1" hangingPunct="1"/>
            <a:r>
              <a:rPr lang="ru-RU" altLang="ru-RU" i="1"/>
              <a:t>Исполняемые операторы</a:t>
            </a:r>
            <a:r>
              <a:rPr lang="ru-RU" altLang="ru-RU"/>
              <a:t> задают действия над данными. </a:t>
            </a:r>
            <a:endParaRPr lang="ru-RU" altLang="ru-RU" i="1"/>
          </a:p>
          <a:p>
            <a:pPr eaLnBrk="1" hangingPunct="1"/>
            <a:r>
              <a:rPr lang="ru-RU" altLang="ru-RU" i="1"/>
              <a:t>Неисполняемые операторы</a:t>
            </a:r>
            <a:r>
              <a:rPr lang="ru-RU" altLang="ru-RU"/>
              <a:t> служат для описания данных, поэтому их часто называют операторами описания или просто описаниями.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A61926-07FB-1076-0729-9A4F2B514FAA}"/>
              </a:ext>
            </a:extLst>
          </p:cNvPr>
          <p:cNvSpPr>
            <a:spLocks noGrp="1"/>
          </p:cNvSpPr>
          <p:nvPr>
            <p:ph type="title"/>
          </p:nvPr>
        </p:nvSpPr>
        <p:spPr/>
        <p:txBody>
          <a:bodyPr/>
          <a:lstStyle/>
          <a:p>
            <a:r>
              <a:rPr lang="ru-RU" b="1" dirty="0" err="1"/>
              <a:t>wchar_t</a:t>
            </a:r>
            <a:endParaRPr lang="ru-RU" dirty="0"/>
          </a:p>
        </p:txBody>
      </p:sp>
      <p:sp>
        <p:nvSpPr>
          <p:cNvPr id="3" name="Объект 2">
            <a:extLst>
              <a:ext uri="{FF2B5EF4-FFF2-40B4-BE49-F238E27FC236}">
                <a16:creationId xmlns:a16="http://schemas.microsoft.com/office/drawing/2014/main" id="{74B1F543-54B4-D531-2F24-C292E3477AE1}"/>
              </a:ext>
            </a:extLst>
          </p:cNvPr>
          <p:cNvSpPr>
            <a:spLocks noGrp="1"/>
          </p:cNvSpPr>
          <p:nvPr>
            <p:ph idx="1"/>
          </p:nvPr>
        </p:nvSpPr>
        <p:spPr/>
        <p:txBody>
          <a:bodyPr/>
          <a:lstStyle/>
          <a:p>
            <a:pPr marL="0" indent="0">
              <a:buNone/>
            </a:pPr>
            <a:r>
              <a:rPr lang="ru-RU" sz="1600" b="1" dirty="0" err="1"/>
              <a:t>wchar_t</a:t>
            </a:r>
            <a:endParaRPr lang="ru-RU" sz="1600" b="1" dirty="0"/>
          </a:p>
          <a:p>
            <a:pPr marL="0" indent="0">
              <a:buNone/>
            </a:pPr>
            <a:r>
              <a:rPr lang="ru-RU" sz="1600" dirty="0"/>
              <a:t>Тип </a:t>
            </a:r>
            <a:r>
              <a:rPr lang="ru-RU" sz="1600" dirty="0" err="1"/>
              <a:t>wchar_t</a:t>
            </a:r>
            <a:r>
              <a:rPr lang="ru-RU" sz="1600" dirty="0"/>
              <a:t> — это основной тип, предназначенный для наборов символов, размер которых выходит за пределы одного байта. Собственно отсюда и его название: </a:t>
            </a:r>
            <a:r>
              <a:rPr lang="ru-RU" sz="1600" dirty="0" err="1"/>
              <a:t>wchar_t</a:t>
            </a:r>
            <a:r>
              <a:rPr lang="ru-RU" sz="1600" dirty="0"/>
              <a:t> - </a:t>
            </a:r>
            <a:r>
              <a:rPr lang="ru-RU" sz="1600" dirty="0" err="1"/>
              <a:t>wide</a:t>
            </a:r>
            <a:r>
              <a:rPr lang="ru-RU" sz="1600" dirty="0"/>
              <a:t> (широкий) </a:t>
            </a:r>
            <a:r>
              <a:rPr lang="ru-RU" sz="1600" dirty="0" err="1"/>
              <a:t>char</a:t>
            </a:r>
            <a:r>
              <a:rPr lang="ru-RU" sz="1600" dirty="0"/>
              <a:t>. происходит от широкого символа, потому что этот символ «шире», чем обычный однобайтовый символ. Значения </a:t>
            </a:r>
            <a:r>
              <a:rPr lang="ru-RU" sz="1600" dirty="0" err="1"/>
              <a:t>wchar_t</a:t>
            </a:r>
            <a:r>
              <a:rPr lang="ru-RU" sz="1600" dirty="0"/>
              <a:t> определяются также как и символы </a:t>
            </a:r>
            <a:r>
              <a:rPr lang="ru-RU" sz="1600" dirty="0" err="1"/>
              <a:t>char</a:t>
            </a:r>
            <a:r>
              <a:rPr lang="ru-RU" sz="1600" dirty="0"/>
              <a:t> за тем исключением, что они предваряются символов "L":</a:t>
            </a:r>
          </a:p>
          <a:p>
            <a:pPr marL="0" indent="0">
              <a:buNone/>
            </a:pPr>
            <a:endParaRPr lang="ru-RU" sz="1600" dirty="0"/>
          </a:p>
          <a:p>
            <a:pPr marL="0" indent="0">
              <a:buNone/>
            </a:pPr>
            <a:endParaRPr lang="ru-RU" sz="1600" dirty="0"/>
          </a:p>
          <a:p>
            <a:pPr marL="0" indent="0">
              <a:buNone/>
            </a:pPr>
            <a:r>
              <a:rPr lang="ru-RU" sz="1600" dirty="0" err="1"/>
              <a:t>wchar_t</a:t>
            </a:r>
            <a:r>
              <a:rPr lang="ru-RU" sz="1600" dirty="0"/>
              <a:t> a1 {L'A’};</a:t>
            </a:r>
          </a:p>
          <a:p>
            <a:pPr marL="0" indent="0">
              <a:buNone/>
            </a:pPr>
            <a:r>
              <a:rPr lang="en-US" sz="1600" dirty="0">
                <a:solidFill>
                  <a:srgbClr val="00B050"/>
                </a:solidFill>
              </a:rPr>
              <a:t>//</a:t>
            </a:r>
            <a:r>
              <a:rPr lang="ru-RU" sz="1600" dirty="0">
                <a:solidFill>
                  <a:srgbClr val="00B050"/>
                </a:solidFill>
              </a:rPr>
              <a:t>Также можно передать код символа</a:t>
            </a:r>
          </a:p>
          <a:p>
            <a:pPr marL="0" indent="0">
              <a:buNone/>
            </a:pPr>
            <a:r>
              <a:rPr lang="ru-RU" sz="1600" dirty="0" err="1"/>
              <a:t>wchar_t</a:t>
            </a:r>
            <a:r>
              <a:rPr lang="ru-RU" sz="1600" dirty="0"/>
              <a:t> a1 {L'\x41'};</a:t>
            </a:r>
          </a:p>
        </p:txBody>
      </p:sp>
    </p:spTree>
    <p:extLst>
      <p:ext uri="{BB962C8B-B14F-4D97-AF65-F5344CB8AC3E}">
        <p14:creationId xmlns:p14="http://schemas.microsoft.com/office/powerpoint/2010/main" val="21531558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039D9A-12A2-43C4-994D-B2FA70B60998}"/>
              </a:ext>
            </a:extLst>
          </p:cNvPr>
          <p:cNvSpPr>
            <a:spLocks noGrp="1"/>
          </p:cNvSpPr>
          <p:nvPr>
            <p:ph type="title"/>
          </p:nvPr>
        </p:nvSpPr>
        <p:spPr/>
        <p:txBody>
          <a:bodyPr/>
          <a:lstStyle/>
          <a:p>
            <a:r>
              <a:rPr lang="ru-RU" b="1" dirty="0"/>
              <a:t>Спецификатор </a:t>
            </a:r>
            <a:r>
              <a:rPr lang="de-CH" b="1" dirty="0" err="1"/>
              <a:t>auto</a:t>
            </a:r>
            <a:endParaRPr lang="ru-RU" dirty="0"/>
          </a:p>
        </p:txBody>
      </p:sp>
      <p:sp>
        <p:nvSpPr>
          <p:cNvPr id="3" name="Объект 2">
            <a:extLst>
              <a:ext uri="{FF2B5EF4-FFF2-40B4-BE49-F238E27FC236}">
                <a16:creationId xmlns:a16="http://schemas.microsoft.com/office/drawing/2014/main" id="{554DB03D-5F6D-3D0C-DCBF-80F70740C10F}"/>
              </a:ext>
            </a:extLst>
          </p:cNvPr>
          <p:cNvSpPr>
            <a:spLocks noGrp="1"/>
          </p:cNvSpPr>
          <p:nvPr>
            <p:ph idx="1"/>
          </p:nvPr>
        </p:nvSpPr>
        <p:spPr/>
        <p:txBody>
          <a:bodyPr/>
          <a:lstStyle/>
          <a:p>
            <a:pPr marL="0" indent="0">
              <a:buNone/>
            </a:pPr>
            <a:r>
              <a:rPr lang="ru-RU" sz="2000" dirty="0"/>
              <a:t>Иногда бывает трудно определить тип выражения. В этом случае можно предоставить компилятору самому выводить тип объекта. И для этого применяется спецификатор </a:t>
            </a:r>
            <a:r>
              <a:rPr lang="ru-RU" sz="2000" dirty="0" err="1"/>
              <a:t>auto</a:t>
            </a:r>
            <a:r>
              <a:rPr lang="ru-RU" sz="2000" dirty="0"/>
              <a:t>. При этом если мы определяем переменную со спецификатором </a:t>
            </a:r>
            <a:r>
              <a:rPr lang="ru-RU" sz="2000" dirty="0" err="1"/>
              <a:t>auto</a:t>
            </a:r>
            <a:r>
              <a:rPr lang="ru-RU" sz="2000" dirty="0"/>
              <a:t>, эта переменная должна быть обязательно инициализирована каким-либо значением:</a:t>
            </a:r>
          </a:p>
          <a:p>
            <a:pPr marL="0" indent="0">
              <a:buNone/>
            </a:pPr>
            <a:endParaRPr lang="de-CH" sz="1600" dirty="0"/>
          </a:p>
          <a:p>
            <a:pPr marL="0" indent="0">
              <a:buNone/>
            </a:pPr>
            <a:r>
              <a:rPr lang="de-CH" sz="1600" b="1" dirty="0" err="1"/>
              <a:t>auto</a:t>
            </a:r>
            <a:r>
              <a:rPr lang="de-CH" sz="1600" dirty="0"/>
              <a:t> </a:t>
            </a:r>
            <a:r>
              <a:rPr lang="de-CH" sz="1600" dirty="0" err="1"/>
              <a:t>number</a:t>
            </a:r>
            <a:r>
              <a:rPr lang="de-CH" sz="1600" dirty="0"/>
              <a:t> = 5;        </a:t>
            </a:r>
            <a:r>
              <a:rPr lang="de-CH" sz="1600" dirty="0">
                <a:solidFill>
                  <a:srgbClr val="00B050"/>
                </a:solidFill>
              </a:rPr>
              <a:t>// </a:t>
            </a:r>
            <a:r>
              <a:rPr lang="de-CH" sz="1600" dirty="0" err="1">
                <a:solidFill>
                  <a:srgbClr val="00B050"/>
                </a:solidFill>
              </a:rPr>
              <a:t>number</a:t>
            </a:r>
            <a:r>
              <a:rPr lang="de-CH" sz="1600" dirty="0">
                <a:solidFill>
                  <a:srgbClr val="00B050"/>
                </a:solidFill>
              </a:rPr>
              <a:t> </a:t>
            </a:r>
            <a:r>
              <a:rPr lang="ru-RU" sz="1600" dirty="0">
                <a:solidFill>
                  <a:srgbClr val="00B050"/>
                </a:solidFill>
              </a:rPr>
              <a:t>имеет тип </a:t>
            </a:r>
            <a:r>
              <a:rPr lang="de-CH" sz="1600" dirty="0">
                <a:solidFill>
                  <a:srgbClr val="00B050"/>
                </a:solidFill>
              </a:rPr>
              <a:t>int</a:t>
            </a:r>
          </a:p>
          <a:p>
            <a:pPr marL="0" indent="0">
              <a:buNone/>
            </a:pPr>
            <a:r>
              <a:rPr lang="de-CH" sz="1600" b="1" dirty="0" err="1"/>
              <a:t>auto</a:t>
            </a:r>
            <a:r>
              <a:rPr lang="de-CH" sz="1600" dirty="0"/>
              <a:t> </a:t>
            </a:r>
            <a:r>
              <a:rPr lang="de-CH" sz="1600" dirty="0" err="1"/>
              <a:t>sum</a:t>
            </a:r>
            <a:r>
              <a:rPr lang="de-CH" sz="1600" dirty="0"/>
              <a:t> {1234.56};    </a:t>
            </a:r>
            <a:r>
              <a:rPr lang="de-CH" sz="1600" dirty="0">
                <a:solidFill>
                  <a:srgbClr val="00B050"/>
                </a:solidFill>
              </a:rPr>
              <a:t>// </a:t>
            </a:r>
            <a:r>
              <a:rPr lang="de-CH" sz="1600" dirty="0" err="1">
                <a:solidFill>
                  <a:srgbClr val="00B050"/>
                </a:solidFill>
              </a:rPr>
              <a:t>sum</a:t>
            </a:r>
            <a:r>
              <a:rPr lang="de-CH" sz="1600" dirty="0">
                <a:solidFill>
                  <a:srgbClr val="00B050"/>
                </a:solidFill>
              </a:rPr>
              <a:t> </a:t>
            </a:r>
            <a:r>
              <a:rPr lang="ru-RU" sz="1600" dirty="0">
                <a:solidFill>
                  <a:srgbClr val="00B050"/>
                </a:solidFill>
              </a:rPr>
              <a:t>имеет тип </a:t>
            </a:r>
            <a:r>
              <a:rPr lang="de-CH" sz="1600" dirty="0">
                <a:solidFill>
                  <a:srgbClr val="00B050"/>
                </a:solidFill>
              </a:rPr>
              <a:t>double</a:t>
            </a:r>
          </a:p>
          <a:p>
            <a:pPr marL="0" indent="0">
              <a:buNone/>
            </a:pPr>
            <a:r>
              <a:rPr lang="de-CH" sz="1600" b="1" dirty="0" err="1"/>
              <a:t>auto</a:t>
            </a:r>
            <a:r>
              <a:rPr lang="de-CH" sz="1600" dirty="0"/>
              <a:t> </a:t>
            </a:r>
            <a:r>
              <a:rPr lang="de-CH" sz="1600" dirty="0" err="1"/>
              <a:t>distance</a:t>
            </a:r>
            <a:r>
              <a:rPr lang="de-CH" sz="1600" dirty="0"/>
              <a:t> {267UL};  </a:t>
            </a:r>
            <a:r>
              <a:rPr lang="de-CH" sz="1600" dirty="0">
                <a:solidFill>
                  <a:srgbClr val="00B050"/>
                </a:solidFill>
              </a:rPr>
              <a:t>// </a:t>
            </a:r>
            <a:r>
              <a:rPr lang="de-CH" sz="1600" dirty="0" err="1">
                <a:solidFill>
                  <a:srgbClr val="00B050"/>
                </a:solidFill>
              </a:rPr>
              <a:t>distance</a:t>
            </a:r>
            <a:r>
              <a:rPr lang="de-CH" sz="1600" dirty="0">
                <a:solidFill>
                  <a:srgbClr val="00B050"/>
                </a:solidFill>
              </a:rPr>
              <a:t> </a:t>
            </a:r>
            <a:r>
              <a:rPr lang="ru-RU" sz="1600" dirty="0">
                <a:solidFill>
                  <a:srgbClr val="00B050"/>
                </a:solidFill>
              </a:rPr>
              <a:t>имеет тип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endParaRPr lang="ru-RU" sz="1600" dirty="0">
              <a:solidFill>
                <a:srgbClr val="00B050"/>
              </a:solidFill>
            </a:endParaRPr>
          </a:p>
          <a:p>
            <a:pPr marL="0" indent="0">
              <a:buNone/>
            </a:pPr>
            <a:endParaRPr lang="ru-RU" dirty="0"/>
          </a:p>
        </p:txBody>
      </p:sp>
    </p:spTree>
    <p:extLst>
      <p:ext uri="{BB962C8B-B14F-4D97-AF65-F5344CB8AC3E}">
        <p14:creationId xmlns:p14="http://schemas.microsoft.com/office/powerpoint/2010/main" val="2509787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7E9E21-67B9-6E57-A157-976A56CEC7F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6EC3C98-CCC7-EB38-A3C2-F611A46708A0}"/>
              </a:ext>
            </a:extLst>
          </p:cNvPr>
          <p:cNvSpPr>
            <a:spLocks noGrp="1"/>
          </p:cNvSpPr>
          <p:nvPr>
            <p:ph idx="1"/>
          </p:nvPr>
        </p:nvSpPr>
        <p:spPr/>
        <p:txBody>
          <a:bodyPr/>
          <a:lstStyle/>
          <a:p>
            <a:pPr algn="l" fontAlgn="base">
              <a:buNone/>
            </a:pPr>
            <a:r>
              <a:rPr lang="de-CH" b="0" i="0" dirty="0">
                <a:solidFill>
                  <a:srgbClr val="808080"/>
                </a:solidFill>
                <a:effectLst/>
                <a:latin typeface="SFMono-Regular"/>
              </a:rPr>
              <a:t>#include &lt;</a:t>
            </a:r>
            <a:r>
              <a:rPr lang="de-CH" b="0" i="0" dirty="0" err="1">
                <a:solidFill>
                  <a:srgbClr val="808080"/>
                </a:solidFill>
                <a:effectLst/>
                <a:latin typeface="SFMono-Regular"/>
              </a:rPr>
              <a:t>iostream</a:t>
            </a:r>
            <a:r>
              <a:rPr lang="de-CH" b="0" i="0" dirty="0">
                <a:solidFill>
                  <a:srgbClr val="808080"/>
                </a:solidFill>
                <a:effectLst/>
                <a:latin typeface="SFMono-Regular"/>
              </a:rPr>
              <a:t>&gt;</a:t>
            </a:r>
            <a:endParaRPr lang="de-CH" b="0" i="0" dirty="0">
              <a:solidFill>
                <a:srgbClr val="000000"/>
              </a:solidFill>
              <a:effectLst/>
              <a:latin typeface="SFMono-Regular"/>
            </a:endParaRPr>
          </a:p>
          <a:p>
            <a:pPr algn="l" fontAlgn="base">
              <a:buNone/>
            </a:pPr>
            <a:r>
              <a:rPr lang="de-CH" b="0" i="0" dirty="0">
                <a:solidFill>
                  <a:srgbClr val="000000"/>
                </a:solidFill>
                <a:effectLst/>
                <a:latin typeface="SFMono-Regular"/>
              </a:rPr>
              <a:t> </a:t>
            </a:r>
          </a:p>
          <a:p>
            <a:pPr algn="l" fontAlgn="base">
              <a:buNone/>
            </a:pPr>
            <a:r>
              <a:rPr lang="de-CH" b="1" i="0" dirty="0">
                <a:solidFill>
                  <a:srgbClr val="808080"/>
                </a:solidFill>
                <a:effectLst/>
                <a:latin typeface="SFMono-Regular"/>
              </a:rPr>
              <a:t>int</a:t>
            </a:r>
            <a:r>
              <a:rPr lang="de-CH" b="0" i="0" dirty="0">
                <a:solidFill>
                  <a:srgbClr val="000000"/>
                </a:solidFill>
                <a:effectLst/>
                <a:latin typeface="SFMono-Regular"/>
              </a:rPr>
              <a:t> </a:t>
            </a:r>
            <a:r>
              <a:rPr lang="de-CH" b="0" i="0" dirty="0" err="1">
                <a:solidFill>
                  <a:srgbClr val="000000"/>
                </a:solidFill>
                <a:effectLst/>
                <a:latin typeface="SFMono-Regular"/>
              </a:rPr>
              <a:t>main</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1" i="0" dirty="0" err="1">
                <a:solidFill>
                  <a:srgbClr val="808080"/>
                </a:solidFill>
                <a:effectLst/>
                <a:latin typeface="SFMono-Regular"/>
              </a:rPr>
              <a:t>bool</a:t>
            </a:r>
            <a:r>
              <a:rPr lang="de-CH" b="0" i="0" dirty="0">
                <a:solidFill>
                  <a:srgbClr val="000000"/>
                </a:solidFill>
                <a:effectLst/>
                <a:latin typeface="SFMono-Regular"/>
              </a:rPr>
              <a:t> </a:t>
            </a:r>
            <a:r>
              <a:rPr lang="de-CH" b="0" i="0" dirty="0" err="1">
                <a:solidFill>
                  <a:srgbClr val="000000"/>
                </a:solidFill>
                <a:effectLst/>
                <a:latin typeface="SFMono-Regular"/>
              </a:rPr>
              <a:t>isAlive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1" i="0" dirty="0" err="1">
                <a:solidFill>
                  <a:srgbClr val="808080"/>
                </a:solidFill>
                <a:effectLst/>
                <a:latin typeface="SFMono-Regular"/>
              </a:rPr>
              <a:t>bool</a:t>
            </a:r>
            <a:r>
              <a:rPr lang="de-CH" b="0" i="0" dirty="0">
                <a:solidFill>
                  <a:srgbClr val="000000"/>
                </a:solidFill>
                <a:effectLst/>
                <a:latin typeface="SFMono-Regular"/>
              </a:rPr>
              <a:t> </a:t>
            </a:r>
            <a:r>
              <a:rPr lang="de-CH" b="0" i="0" dirty="0" err="1">
                <a:solidFill>
                  <a:srgbClr val="000000"/>
                </a:solidFill>
                <a:effectLst/>
                <a:latin typeface="SFMono-Regular"/>
              </a:rPr>
              <a:t>isDead</a:t>
            </a:r>
            <a:r>
              <a:rPr lang="de-CH" b="0" i="0" dirty="0">
                <a:solidFill>
                  <a:srgbClr val="000000"/>
                </a:solidFill>
                <a:effectLst/>
                <a:latin typeface="SFMono-Regular"/>
              </a:rPr>
              <a:t> {</a:t>
            </a:r>
            <a:r>
              <a:rPr lang="de-CH" b="1" i="0" dirty="0" err="1">
                <a:solidFill>
                  <a:srgbClr val="006699"/>
                </a:solidFill>
                <a:effectLst/>
                <a:latin typeface="SFMono-Regular"/>
              </a:rPr>
              <a:t>false</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a:t>
            </a:r>
            <a:r>
              <a:rPr lang="de-CH" b="0" i="0" dirty="0" err="1">
                <a:solidFill>
                  <a:srgbClr val="DB003E"/>
                </a:solidFill>
                <a:effectLst/>
                <a:latin typeface="SFMono-Regular"/>
              </a:rPr>
              <a:t>isAlive</a:t>
            </a:r>
            <a:r>
              <a:rPr lang="de-CH" b="0" i="0" dirty="0">
                <a:solidFill>
                  <a:srgbClr val="DB003E"/>
                </a:solidFill>
                <a:effectLst/>
                <a:latin typeface="SFMono-Regular"/>
              </a:rPr>
              <a:t>: "</a:t>
            </a:r>
            <a:r>
              <a:rPr lang="de-CH" b="0" i="0" dirty="0">
                <a:solidFill>
                  <a:srgbClr val="000000"/>
                </a:solidFill>
                <a:effectLst/>
                <a:latin typeface="SFMono-Regular"/>
              </a:rPr>
              <a:t> &lt;&lt; </a:t>
            </a:r>
            <a:r>
              <a:rPr lang="de-CH" b="0" i="0" dirty="0" err="1">
                <a:solidFill>
                  <a:srgbClr val="000000"/>
                </a:solidFill>
                <a:effectLst/>
                <a:latin typeface="SFMono-Regular"/>
              </a:rPr>
              <a:t>isAlive</a:t>
            </a:r>
            <a:r>
              <a:rPr lang="de-CH" b="0" i="0" dirty="0">
                <a:solidFill>
                  <a:srgbClr val="000000"/>
                </a:solidFill>
                <a:effectLst/>
                <a:latin typeface="SFMono-Regular"/>
              </a:rPr>
              <a:t> &lt;&lt; </a:t>
            </a:r>
            <a:r>
              <a:rPr lang="de-CH" b="0" i="0" dirty="0">
                <a:solidFill>
                  <a:srgbClr val="DB003E"/>
                </a:solidFill>
                <a:effectLst/>
                <a:latin typeface="SFMono-Regular"/>
              </a:rPr>
              <a:t>"\n"</a:t>
            </a:r>
            <a:r>
              <a:rPr lang="de-CH" b="0" i="0" dirty="0">
                <a:solidFill>
                  <a:srgbClr val="000000"/>
                </a:solidFill>
                <a:effectLst/>
                <a:latin typeface="SFMono-Regular"/>
              </a:rPr>
              <a:t>; </a:t>
            </a:r>
          </a:p>
          <a:p>
            <a:pPr algn="l" fontAlgn="base">
              <a:buNone/>
            </a:pPr>
            <a:r>
              <a:rPr lang="de-CH" b="0" i="0" dirty="0">
                <a:solidFill>
                  <a:srgbClr val="000000"/>
                </a:solidFill>
                <a:effectLst/>
                <a:latin typeface="SFMono-Regular"/>
              </a:rPr>
              <a:t>    </a:t>
            </a: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a:t>
            </a:r>
            <a:r>
              <a:rPr lang="de-CH" b="0" i="0" dirty="0" err="1">
                <a:solidFill>
                  <a:srgbClr val="DB003E"/>
                </a:solidFill>
                <a:effectLst/>
                <a:latin typeface="SFMono-Regular"/>
              </a:rPr>
              <a:t>isDead</a:t>
            </a:r>
            <a:r>
              <a:rPr lang="de-CH" b="0" i="0" dirty="0">
                <a:solidFill>
                  <a:srgbClr val="DB003E"/>
                </a:solidFill>
                <a:effectLst/>
                <a:latin typeface="SFMono-Regular"/>
              </a:rPr>
              <a:t>: "</a:t>
            </a:r>
            <a:r>
              <a:rPr lang="de-CH" b="0" i="0" dirty="0">
                <a:solidFill>
                  <a:srgbClr val="000000"/>
                </a:solidFill>
                <a:effectLst/>
                <a:latin typeface="SFMono-Regular"/>
              </a:rPr>
              <a:t> &lt;&lt; </a:t>
            </a:r>
            <a:r>
              <a:rPr lang="de-CH" b="0" i="0" dirty="0" err="1">
                <a:solidFill>
                  <a:srgbClr val="000000"/>
                </a:solidFill>
                <a:effectLst/>
                <a:latin typeface="SFMono-Regular"/>
              </a:rPr>
              <a:t>isDead</a:t>
            </a:r>
            <a:r>
              <a:rPr lang="de-CH" b="0" i="0" dirty="0">
                <a:solidFill>
                  <a:srgbClr val="000000"/>
                </a:solidFill>
                <a:effectLst/>
                <a:latin typeface="SFMono-Regular"/>
              </a:rPr>
              <a:t> &lt;&lt; </a:t>
            </a:r>
            <a:r>
              <a:rPr lang="de-CH" b="0" i="0" dirty="0">
                <a:solidFill>
                  <a:srgbClr val="DB003E"/>
                </a:solidFill>
                <a:effectLst/>
                <a:latin typeface="SFMono-Regular"/>
              </a:rPr>
              <a:t>"\n"</a:t>
            </a:r>
            <a:r>
              <a:rPr lang="de-CH" b="0" i="0" dirty="0">
                <a:solidFill>
                  <a:srgbClr val="000000"/>
                </a:solidFill>
                <a:effectLst/>
                <a:latin typeface="SFMono-Regular"/>
              </a:rPr>
              <a:t>; </a:t>
            </a:r>
          </a:p>
          <a:p>
            <a:pPr algn="l" fontAlgn="base">
              <a:buNone/>
            </a:pPr>
            <a:r>
              <a:rPr lang="de-CH"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3612644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1E0CB-9949-2C4E-CD59-C0DFDE580CE6}"/>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E16AEFB-86A4-2E5F-F731-A9ACC38A5F7A}"/>
              </a:ext>
            </a:extLst>
          </p:cNvPr>
          <p:cNvSpPr>
            <a:spLocks noGrp="1"/>
          </p:cNvSpPr>
          <p:nvPr>
            <p:ph idx="1"/>
          </p:nvPr>
        </p:nvSpPr>
        <p:spPr/>
        <p:txBody>
          <a:bodyPr/>
          <a:lstStyle/>
          <a:p>
            <a:pPr marL="0" indent="0" algn="ctr">
              <a:buNone/>
            </a:pPr>
            <a:r>
              <a:rPr lang="ru-RU" dirty="0"/>
              <a:t>Сложение </a:t>
            </a:r>
            <a:r>
              <a:rPr lang="en-US" dirty="0"/>
              <a:t>“</a:t>
            </a:r>
            <a:r>
              <a:rPr lang="ru-RU" dirty="0"/>
              <a:t>+</a:t>
            </a:r>
            <a:r>
              <a:rPr lang="en-US" dirty="0"/>
              <a:t>”</a:t>
            </a:r>
            <a:endParaRPr lang="ru-RU" dirty="0"/>
          </a:p>
          <a:p>
            <a:pPr>
              <a:buNone/>
            </a:pPr>
            <a:r>
              <a:rPr lang="ru-RU" sz="2000" dirty="0"/>
              <a:t>Операция сложения возвращает сумму двух чисел:</a:t>
            </a:r>
            <a:endParaRPr lang="ru-RU" sz="2000" b="1" i="0" dirty="0">
              <a:solidFill>
                <a:srgbClr val="808080"/>
              </a:solidFill>
              <a:effectLst/>
              <a:latin typeface="+mj-lt"/>
            </a:endParaRPr>
          </a:p>
          <a:p>
            <a:pPr algn="l" fontAlgn="base">
              <a:buNone/>
            </a:pPr>
            <a:endParaRPr lang="ru-RU" sz="1600" b="1" dirty="0">
              <a:solidFill>
                <a:srgbClr val="808080"/>
              </a:solidFill>
              <a:latin typeface="+mj-lt"/>
            </a:endParaRP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a {10};</a:t>
            </a: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b {7};</a:t>
            </a: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c {a + b};  </a:t>
            </a:r>
            <a:r>
              <a:rPr lang="de-CH" sz="1600" b="0" i="0" dirty="0">
                <a:solidFill>
                  <a:srgbClr val="008200"/>
                </a:solidFill>
                <a:effectLst/>
                <a:latin typeface="+mj-lt"/>
              </a:rPr>
              <a:t>// 17</a:t>
            </a:r>
            <a:endParaRPr lang="de-CH" sz="1600" b="0" i="0" dirty="0">
              <a:solidFill>
                <a:srgbClr val="000000"/>
              </a:solidFill>
              <a:effectLst/>
              <a:latin typeface="+mj-lt"/>
            </a:endParaRP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d {4 + b};  </a:t>
            </a:r>
            <a:r>
              <a:rPr lang="de-CH" sz="1600" b="0" i="0" dirty="0">
                <a:solidFill>
                  <a:srgbClr val="008200"/>
                </a:solidFill>
                <a:effectLst/>
                <a:latin typeface="+mj-lt"/>
              </a:rPr>
              <a:t>// 11</a:t>
            </a:r>
          </a:p>
          <a:p>
            <a:pPr algn="l" fontAlgn="base">
              <a:buNone/>
            </a:pPr>
            <a:endParaRPr lang="de-CH" sz="1600" dirty="0">
              <a:solidFill>
                <a:srgbClr val="008200"/>
              </a:solidFill>
              <a:latin typeface="+mj-lt"/>
            </a:endParaRPr>
          </a:p>
          <a:p>
            <a:pPr algn="l" fontAlgn="base">
              <a:buNone/>
            </a:pPr>
            <a:endParaRPr lang="de-CH" sz="1600" dirty="0">
              <a:solidFill>
                <a:srgbClr val="008200"/>
              </a:solidFill>
              <a:latin typeface="+mj-lt"/>
            </a:endParaRPr>
          </a:p>
          <a:p>
            <a:pPr algn="l" fontAlgn="base">
              <a:buNone/>
            </a:pPr>
            <a:endParaRPr lang="de-CH" sz="1600" dirty="0">
              <a:solidFill>
                <a:srgbClr val="008200"/>
              </a:solidFill>
              <a:latin typeface="+mj-lt"/>
            </a:endParaRP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a {10};</a:t>
            </a: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b {7};</a:t>
            </a: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c = a + b;  </a:t>
            </a:r>
            <a:r>
              <a:rPr lang="de-CH" sz="2000" b="0" i="0" dirty="0">
                <a:solidFill>
                  <a:srgbClr val="008200"/>
                </a:solidFill>
                <a:effectLst/>
                <a:latin typeface="+mj-lt"/>
              </a:rPr>
              <a:t>// 17</a:t>
            </a:r>
            <a:endParaRPr lang="de-CH" sz="2000" b="0" i="0" dirty="0">
              <a:solidFill>
                <a:srgbClr val="000000"/>
              </a:solidFill>
              <a:effectLst/>
              <a:latin typeface="+mj-lt"/>
            </a:endParaRP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d = 4 + b;  </a:t>
            </a:r>
            <a:r>
              <a:rPr lang="de-CH" sz="2000" b="0" i="0" dirty="0">
                <a:solidFill>
                  <a:srgbClr val="008200"/>
                </a:solidFill>
                <a:effectLst/>
                <a:latin typeface="+mj-lt"/>
              </a:rPr>
              <a:t>// 11</a:t>
            </a:r>
            <a:endParaRPr lang="de-CH" sz="2000" b="0" i="0" dirty="0">
              <a:solidFill>
                <a:srgbClr val="000000"/>
              </a:solidFill>
              <a:effectLst/>
              <a:latin typeface="+mj-lt"/>
            </a:endParaRPr>
          </a:p>
          <a:p>
            <a:pPr algn="l" fontAlgn="base">
              <a:buNone/>
            </a:pPr>
            <a:endParaRPr lang="de-CH" sz="1600" b="0" i="0" dirty="0">
              <a:solidFill>
                <a:srgbClr val="000000"/>
              </a:solidFill>
              <a:effectLst/>
              <a:latin typeface="+mj-lt"/>
            </a:endParaRPr>
          </a:p>
          <a:p>
            <a:pPr marL="0" indent="0">
              <a:buNone/>
            </a:pPr>
            <a:endParaRPr lang="ru-RU" dirty="0"/>
          </a:p>
        </p:txBody>
      </p:sp>
    </p:spTree>
    <p:extLst>
      <p:ext uri="{BB962C8B-B14F-4D97-AF65-F5344CB8AC3E}">
        <p14:creationId xmlns:p14="http://schemas.microsoft.com/office/powerpoint/2010/main" val="473257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DAED55-F458-9EDD-F5BF-E403B2F437FC}"/>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C7A17613-C747-F1AE-92AF-0CB9B5CC14BE}"/>
              </a:ext>
            </a:extLst>
          </p:cNvPr>
          <p:cNvSpPr>
            <a:spLocks noGrp="1"/>
          </p:cNvSpPr>
          <p:nvPr>
            <p:ph idx="1"/>
          </p:nvPr>
        </p:nvSpPr>
        <p:spPr/>
        <p:txBody>
          <a:bodyPr/>
          <a:lstStyle/>
          <a:p>
            <a:pPr marL="0" indent="0" algn="ctr">
              <a:buNone/>
            </a:pPr>
            <a:r>
              <a:rPr lang="ru-RU" dirty="0"/>
              <a:t>Вычитание « - »</a:t>
            </a:r>
          </a:p>
          <a:p>
            <a:pPr marL="0" indent="0">
              <a:buNone/>
            </a:pPr>
            <a:r>
              <a:rPr lang="ru-RU" sz="2000" dirty="0"/>
              <a:t>Операция вычитания возвращает разность двух чисел:</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17</a:t>
            </a:r>
            <a:endParaRPr lang="de-CH" sz="2000" dirty="0">
              <a:solidFill>
                <a:srgbClr val="000000"/>
              </a:solidFill>
              <a:latin typeface="Consolas" panose="020B0609020204030204" pitchFamily="49" charset="0"/>
            </a:endParaRPr>
          </a:p>
          <a:p>
            <a:pPr marL="0" indent="0">
              <a:buNone/>
            </a:pP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fr-FR" sz="2000" dirty="0">
                <a:solidFill>
                  <a:srgbClr val="008000"/>
                </a:solidFill>
                <a:latin typeface="Consolas" panose="020B0609020204030204" pitchFamily="49" charset="0"/>
              </a:rPr>
              <a:t>// 11</a:t>
            </a:r>
            <a:endParaRPr lang="ru-RU" sz="2000" dirty="0"/>
          </a:p>
          <a:p>
            <a:pPr marL="0" indent="0">
              <a:buNone/>
            </a:pPr>
            <a:endParaRPr lang="ru-RU" sz="2000" dirty="0"/>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 a + b;  </a:t>
            </a:r>
            <a:r>
              <a:rPr lang="en-US" sz="2000" dirty="0">
                <a:solidFill>
                  <a:srgbClr val="008000"/>
                </a:solidFill>
                <a:latin typeface="Consolas" panose="020B0609020204030204" pitchFamily="49" charset="0"/>
              </a:rPr>
              <a:t>// 17</a:t>
            </a:r>
            <a:endParaRPr lang="en-US" sz="2000" dirty="0">
              <a:solidFill>
                <a:srgbClr val="000000"/>
              </a:solidFill>
              <a:latin typeface="Consolas" panose="020B0609020204030204" pitchFamily="49" charset="0"/>
            </a:endParaRP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d = 4 + b;  </a:t>
            </a:r>
            <a:r>
              <a:rPr lang="de-CH" sz="2000" dirty="0">
                <a:solidFill>
                  <a:srgbClr val="008000"/>
                </a:solidFill>
                <a:latin typeface="Consolas" panose="020B0609020204030204" pitchFamily="49" charset="0"/>
              </a:rPr>
              <a:t>// 11</a:t>
            </a:r>
            <a:endParaRPr lang="ru-RU" sz="2000" dirty="0"/>
          </a:p>
        </p:txBody>
      </p:sp>
    </p:spTree>
    <p:extLst>
      <p:ext uri="{BB962C8B-B14F-4D97-AF65-F5344CB8AC3E}">
        <p14:creationId xmlns:p14="http://schemas.microsoft.com/office/powerpoint/2010/main" val="4186850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152335-62F0-2E0B-B2C7-A9FFE86FE55A}"/>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61DFFE0F-AD1D-742B-353C-7E4C1F5DE2A4}"/>
              </a:ext>
            </a:extLst>
          </p:cNvPr>
          <p:cNvSpPr>
            <a:spLocks noGrp="1"/>
          </p:cNvSpPr>
          <p:nvPr>
            <p:ph idx="1"/>
          </p:nvPr>
        </p:nvSpPr>
        <p:spPr/>
        <p:txBody>
          <a:bodyPr/>
          <a:lstStyle/>
          <a:p>
            <a:pPr marL="0" indent="0" algn="ctr">
              <a:buNone/>
            </a:pPr>
            <a:r>
              <a:rPr lang="ru-RU" dirty="0"/>
              <a:t>Умножение « * »</a:t>
            </a: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endParaRPr lang="ru-RU" sz="2000" dirty="0">
              <a:solidFill>
                <a:srgbClr val="000000"/>
              </a:solidFill>
              <a:latin typeface="Consolas" panose="020B0609020204030204" pitchFamily="49" charset="0"/>
            </a:endParaRP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70</a:t>
            </a:r>
            <a:endParaRPr lang="de-CH" sz="2000" dirty="0">
              <a:solidFill>
                <a:srgbClr val="000000"/>
              </a:solidFill>
              <a:latin typeface="Consolas" panose="020B0609020204030204" pitchFamily="49" charset="0"/>
            </a:endParaRPr>
          </a:p>
          <a:p>
            <a:pPr marL="0" indent="0">
              <a:buNone/>
            </a:pP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fr-FR" sz="2000" dirty="0">
                <a:solidFill>
                  <a:srgbClr val="008000"/>
                </a:solidFill>
                <a:latin typeface="Consolas" panose="020B0609020204030204" pitchFamily="49" charset="0"/>
              </a:rPr>
              <a:t>// 28</a:t>
            </a:r>
            <a:endParaRPr lang="ru-RU" sz="2000" dirty="0"/>
          </a:p>
        </p:txBody>
      </p:sp>
    </p:spTree>
    <p:extLst>
      <p:ext uri="{BB962C8B-B14F-4D97-AF65-F5344CB8AC3E}">
        <p14:creationId xmlns:p14="http://schemas.microsoft.com/office/powerpoint/2010/main" val="3975398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5D44F-11FF-C1F6-DBBF-0D201A13BA98}"/>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E39AF280-24D5-7F19-C86A-269BE0382FB1}"/>
              </a:ext>
            </a:extLst>
          </p:cNvPr>
          <p:cNvSpPr>
            <a:spLocks noGrp="1"/>
          </p:cNvSpPr>
          <p:nvPr>
            <p:ph idx="1"/>
          </p:nvPr>
        </p:nvSpPr>
        <p:spPr/>
        <p:txBody>
          <a:bodyPr/>
          <a:lstStyle/>
          <a:p>
            <a:pPr marL="0" indent="0" algn="ctr">
              <a:buNone/>
            </a:pPr>
            <a:r>
              <a:rPr lang="ru-RU" sz="2000" dirty="0"/>
              <a:t>Деление « /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26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5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c = 5</a:t>
            </a:r>
            <a:endParaRPr lang="de-CH" sz="2000" dirty="0">
              <a:solidFill>
                <a:srgbClr val="000000"/>
              </a:solidFill>
              <a:latin typeface="Consolas" panose="020B0609020204030204" pitchFamily="49" charset="0"/>
            </a:endParaRPr>
          </a:p>
          <a:p>
            <a:pPr marL="0" indent="0">
              <a:buNone/>
            </a:pP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ru-RU" sz="2000" dirty="0">
                <a:solidFill>
                  <a:srgbClr val="000000"/>
                </a:solidFill>
                <a:latin typeface="Consolas" panose="020B0609020204030204" pitchFamily="49" charset="0"/>
              </a:rPr>
              <a:t> </a:t>
            </a:r>
            <a:r>
              <a:rPr lang="fr-FR" sz="2000" dirty="0">
                <a:solidFill>
                  <a:srgbClr val="008000"/>
                </a:solidFill>
                <a:latin typeface="Consolas" panose="020B0609020204030204" pitchFamily="49" charset="0"/>
              </a:rPr>
              <a:t>// d = 0</a:t>
            </a:r>
            <a:endParaRPr lang="ru-RU" sz="2000" dirty="0">
              <a:solidFill>
                <a:srgbClr val="008000"/>
              </a:solidFill>
              <a:latin typeface="Consolas" panose="020B0609020204030204" pitchFamily="49" charset="0"/>
            </a:endParaRPr>
          </a:p>
          <a:p>
            <a:pPr marL="0" indent="0">
              <a:buNone/>
            </a:pPr>
            <a:endParaRPr lang="ru-RU" sz="2000" dirty="0">
              <a:solidFill>
                <a:srgbClr val="008000"/>
              </a:solidFill>
              <a:latin typeface="Consolas" panose="020B0609020204030204" pitchFamily="49" charset="0"/>
            </a:endParaRPr>
          </a:p>
          <a:p>
            <a:pPr marL="0" indent="0">
              <a:buNone/>
            </a:pPr>
            <a:r>
              <a:rPr lang="ru-RU" sz="2000" dirty="0">
                <a:solidFill>
                  <a:srgbClr val="FF0000"/>
                </a:solidFill>
              </a:rPr>
              <a:t>Если в операции участвуют два целых числа, то дробная часть (при ее наличии) будет отбрасываться, даже если результат присваивается переменной </a:t>
            </a:r>
            <a:r>
              <a:rPr lang="ru-RU" sz="2000" dirty="0" err="1">
                <a:solidFill>
                  <a:srgbClr val="FF0000"/>
                </a:solidFill>
              </a:rPr>
              <a:t>float</a:t>
            </a:r>
            <a:r>
              <a:rPr lang="ru-RU" sz="2000" dirty="0">
                <a:solidFill>
                  <a:srgbClr val="FF0000"/>
                </a:solidFill>
              </a:rPr>
              <a:t> или </a:t>
            </a:r>
            <a:r>
              <a:rPr lang="ru-RU" sz="2000" dirty="0" err="1">
                <a:solidFill>
                  <a:srgbClr val="FF0000"/>
                </a:solidFill>
              </a:rPr>
              <a:t>double</a:t>
            </a:r>
            <a:r>
              <a:rPr lang="ru-RU" sz="2000" dirty="0">
                <a:solidFill>
                  <a:srgbClr val="FF0000"/>
                </a:solidFill>
              </a:rPr>
              <a:t>:</a:t>
            </a:r>
          </a:p>
          <a:p>
            <a:pPr marL="0" indent="0">
              <a:buNone/>
            </a:pPr>
            <a:endParaRPr lang="ru-RU" sz="2000" dirty="0">
              <a:solidFill>
                <a:srgbClr val="FF0000"/>
              </a:solidFill>
            </a:endParaRPr>
          </a:p>
          <a:p>
            <a:pPr marL="0" indent="0">
              <a:buNone/>
            </a:pPr>
            <a:r>
              <a:rPr lang="ru-RU" sz="2000" dirty="0"/>
              <a:t>Чтобы результат представлял число с плавающей точкой, один из операндов также должен представлять число с плавающей точкой:</a:t>
            </a:r>
            <a:endParaRPr lang="ru-RU" sz="2000" dirty="0">
              <a:solidFill>
                <a:srgbClr val="FF0000"/>
              </a:solidFill>
            </a:endParaRPr>
          </a:p>
          <a:p>
            <a:pPr marL="0" indent="0">
              <a:buNone/>
            </a:pPr>
            <a:endParaRPr lang="ru-RU" sz="2000" dirty="0">
              <a:solidFill>
                <a:srgbClr val="FF0000"/>
              </a:solidFill>
            </a:endParaRPr>
          </a:p>
          <a:p>
            <a:pPr marL="0" indent="0">
              <a:buNone/>
            </a:pPr>
            <a:endParaRPr lang="ru-RU" sz="2000" dirty="0">
              <a:solidFill>
                <a:srgbClr val="FF0000"/>
              </a:solidFill>
            </a:endParaRPr>
          </a:p>
        </p:txBody>
      </p:sp>
    </p:spTree>
    <p:extLst>
      <p:ext uri="{BB962C8B-B14F-4D97-AF65-F5344CB8AC3E}">
        <p14:creationId xmlns:p14="http://schemas.microsoft.com/office/powerpoint/2010/main" val="1616242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70939-E19B-4E4A-A1C0-6F68C9483757}"/>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7AB46886-3E30-E11F-0BA1-8DB5BCB5A0F8}"/>
              </a:ext>
            </a:extLst>
          </p:cNvPr>
          <p:cNvSpPr>
            <a:spLocks noGrp="1"/>
          </p:cNvSpPr>
          <p:nvPr>
            <p:ph idx="1"/>
          </p:nvPr>
        </p:nvSpPr>
        <p:spPr/>
        <p:txBody>
          <a:bodyPr/>
          <a:lstStyle/>
          <a:p>
            <a:pPr marL="0" indent="0">
              <a:buNone/>
            </a:pPr>
            <a:r>
              <a:rPr lang="ru-RU" dirty="0"/>
              <a:t>Операция получения остатка от целочисленного деления «%»:</a:t>
            </a:r>
            <a:endParaRPr lang="en-US" dirty="0"/>
          </a:p>
          <a:p>
            <a:pPr marL="0" indent="0">
              <a:buNone/>
            </a:pPr>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26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a % b };  </a:t>
            </a:r>
            <a:r>
              <a:rPr lang="de-CH" dirty="0">
                <a:solidFill>
                  <a:srgbClr val="008000"/>
                </a:solidFill>
                <a:latin typeface="Consolas" panose="020B0609020204030204" pitchFamily="49" charset="0"/>
              </a:rPr>
              <a:t>// c = 26 % 5 = 26 - 5 * 5 = 1</a:t>
            </a:r>
            <a:endParaRPr lang="de-CH"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d{ 4 % b };     </a:t>
            </a:r>
            <a:r>
              <a:rPr lang="fr-FR" dirty="0">
                <a:solidFill>
                  <a:srgbClr val="008000"/>
                </a:solidFill>
                <a:latin typeface="Consolas" panose="020B0609020204030204" pitchFamily="49" charset="0"/>
              </a:rPr>
              <a:t>// d = 4 % 5 = 4</a:t>
            </a:r>
            <a:endParaRPr lang="ru-RU" dirty="0"/>
          </a:p>
        </p:txBody>
      </p:sp>
    </p:spTree>
    <p:extLst>
      <p:ext uri="{BB962C8B-B14F-4D97-AF65-F5344CB8AC3E}">
        <p14:creationId xmlns:p14="http://schemas.microsoft.com/office/powerpoint/2010/main" val="3117992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51F66E-3AFC-A642-0527-3B1F14218898}"/>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CBA7D18-23B9-EFC7-B222-6FC9FAD00F85}"/>
              </a:ext>
            </a:extLst>
          </p:cNvPr>
          <p:cNvSpPr>
            <a:spLocks noGrp="1"/>
          </p:cNvSpPr>
          <p:nvPr>
            <p:ph idx="1"/>
          </p:nvPr>
        </p:nvSpPr>
        <p:spPr/>
        <p:txBody>
          <a:bodyPr/>
          <a:lstStyle/>
          <a:p>
            <a:r>
              <a:rPr lang="ru-RU" b="1" dirty="0"/>
              <a:t>Некоторые особенности при работе с числами с плавающей точкой</a:t>
            </a:r>
            <a:endParaRPr lang="en-US" b="1" dirty="0"/>
          </a:p>
          <a:p>
            <a:endParaRPr lang="en-US" b="1" dirty="0"/>
          </a:p>
          <a:p>
            <a:r>
              <a:rPr lang="ru-RU" sz="2000" dirty="0"/>
              <a:t>При сложении или вычитании чисел с плавающей точкой, которые сильно отличаются по значению, следует проявлять осторожность. Например, сложим число 1.23E-4 (0.000123) и 3.65E+6 (3650000). Мы ожидаем, что сумма будет равна 3650000,000123. Но при преобразовании в число с плавающей запятой с точностью до семи цифр это становится следующим</a:t>
            </a:r>
            <a:endParaRPr lang="en-US" sz="2000" dirty="0"/>
          </a:p>
          <a:p>
            <a:endParaRPr lang="en-US" sz="2000" dirty="0"/>
          </a:p>
          <a:p>
            <a:r>
              <a:rPr lang="en-US" sz="2000" dirty="0"/>
              <a:t>3.650000E+06 + 1.230000E-04 = 3.650000E+06</a:t>
            </a:r>
          </a:p>
          <a:p>
            <a:endParaRPr lang="en-US" b="1" dirty="0"/>
          </a:p>
          <a:p>
            <a:r>
              <a:rPr lang="en-US" b="1" dirty="0"/>
              <a:t>	</a:t>
            </a:r>
            <a:endParaRPr lang="ru-RU" b="1" dirty="0"/>
          </a:p>
          <a:p>
            <a:endParaRPr lang="ru-RU" dirty="0"/>
          </a:p>
        </p:txBody>
      </p:sp>
    </p:spTree>
    <p:extLst>
      <p:ext uri="{BB962C8B-B14F-4D97-AF65-F5344CB8AC3E}">
        <p14:creationId xmlns:p14="http://schemas.microsoft.com/office/powerpoint/2010/main" val="37997566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740CE-C3E6-3E28-0A97-3794F2C0ADD4}"/>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165612A7-2A15-57D7-BFD2-F2196D703612}"/>
              </a:ext>
            </a:extLst>
          </p:cNvPr>
          <p:cNvSpPr>
            <a:spLocks noGrp="1"/>
          </p:cNvSpPr>
          <p:nvPr>
            <p:ph idx="1"/>
          </p:nvPr>
        </p:nvSpPr>
        <p:spPr/>
        <p:txBody>
          <a:bodyPr/>
          <a:lstStyle/>
          <a:p>
            <a:endParaRPr lang="en-US" dirty="0"/>
          </a:p>
          <a:p>
            <a:pPr lvl="1"/>
            <a:r>
              <a:rPr lang="en-US" dirty="0"/>
              <a:t>	</a:t>
            </a:r>
            <a:r>
              <a:rPr lang="de-CH" dirty="0" err="1">
                <a:solidFill>
                  <a:srgbClr val="0000FF"/>
                </a:solidFill>
                <a:latin typeface="Consolas" panose="020B0609020204030204" pitchFamily="49" charset="0"/>
              </a:rPr>
              <a:t>float</a:t>
            </a:r>
            <a:r>
              <a:rPr lang="de-CH" dirty="0">
                <a:solidFill>
                  <a:srgbClr val="000000"/>
                </a:solidFill>
                <a:latin typeface="Consolas" panose="020B0609020204030204" pitchFamily="49" charset="0"/>
              </a:rPr>
              <a:t> num1{ 1.23E-4 };        </a:t>
            </a:r>
            <a:r>
              <a:rPr lang="de-CH" dirty="0">
                <a:solidFill>
                  <a:srgbClr val="008000"/>
                </a:solidFill>
                <a:latin typeface="Consolas" panose="020B0609020204030204" pitchFamily="49" charset="0"/>
              </a:rPr>
              <a:t>// 0.000123</a:t>
            </a:r>
            <a:endParaRPr lang="de-CH"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float</a:t>
            </a:r>
            <a:r>
              <a:rPr lang="pt-BR" dirty="0">
                <a:solidFill>
                  <a:srgbClr val="000000"/>
                </a:solidFill>
                <a:latin typeface="Consolas" panose="020B0609020204030204" pitchFamily="49" charset="0"/>
              </a:rPr>
              <a:t> num2{ 3.65E+6 };        </a:t>
            </a:r>
            <a:r>
              <a:rPr lang="pt-BR" dirty="0">
                <a:solidFill>
                  <a:srgbClr val="008000"/>
                </a:solidFill>
                <a:latin typeface="Consolas" panose="020B0609020204030204" pitchFamily="49" charset="0"/>
              </a:rPr>
              <a:t>// 3650000</a:t>
            </a:r>
            <a:endParaRPr lang="pt-BR"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float</a:t>
            </a:r>
            <a:r>
              <a:rPr lang="pt-BR" dirty="0">
                <a:solidFill>
                  <a:srgbClr val="000000"/>
                </a:solidFill>
                <a:latin typeface="Consolas" panose="020B0609020204030204" pitchFamily="49" charset="0"/>
              </a:rPr>
              <a:t> sum{ num1 + num2 };       </a:t>
            </a:r>
            <a:r>
              <a:rPr lang="pt-BR" dirty="0">
                <a:solidFill>
                  <a:srgbClr val="008000"/>
                </a:solidFill>
                <a:latin typeface="Consolas" panose="020B0609020204030204" pitchFamily="49" charset="0"/>
              </a:rPr>
              <a:t>// sum =3.65e+06</a:t>
            </a:r>
            <a:endParaRPr lang="pt-BR"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75827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Рисунок 1"/>
          <p:cNvPicPr>
            <a:picLocks noChangeAspect="1"/>
          </p:cNvPicPr>
          <p:nvPr/>
        </p:nvPicPr>
        <p:blipFill>
          <a:blip r:embed="rId2"/>
          <a:srcRect/>
          <a:stretch>
            <a:fillRect/>
          </a:stretch>
        </p:blipFill>
        <p:spPr bwMode="auto">
          <a:xfrm>
            <a:off x="5313363" y="1557338"/>
            <a:ext cx="3830637" cy="4376737"/>
          </a:xfrm>
          <a:prstGeom prst="rect">
            <a:avLst/>
          </a:prstGeom>
          <a:noFill/>
          <a:ln w="9525">
            <a:noFill/>
            <a:miter lim="800000"/>
            <a:headEnd/>
            <a:tailEnd/>
          </a:ln>
        </p:spPr>
      </p:pic>
      <p:sp>
        <p:nvSpPr>
          <p:cNvPr id="11267" name="Rectangle 3"/>
          <p:cNvSpPr>
            <a:spLocks noGrp="1" noChangeArrowheads="1"/>
          </p:cNvSpPr>
          <p:nvPr>
            <p:ph type="body" idx="1"/>
          </p:nvPr>
        </p:nvSpPr>
        <p:spPr>
          <a:xfrm>
            <a:off x="468313" y="1870075"/>
            <a:ext cx="5338762" cy="3751263"/>
          </a:xfrm>
        </p:spPr>
        <p:txBody>
          <a:bodyPr/>
          <a:lstStyle/>
          <a:p>
            <a:pPr algn="just" eaLnBrk="1" hangingPunct="1">
              <a:lnSpc>
                <a:spcPct val="90000"/>
              </a:lnSpc>
            </a:pPr>
            <a:r>
              <a:rPr lang="ru-RU" altLang="ru-RU" sz="2400"/>
              <a:t>Принято исходный код программ на C++ сохранять с расширением .cpp после имени файла (происходит такая идея от названия «C Plus Plus» и от того, что во многих операционных системах знак плюс нельзя использовать в именах файлов и каталогов).</a:t>
            </a:r>
          </a:p>
        </p:txBody>
      </p:sp>
      <p:sp>
        <p:nvSpPr>
          <p:cNvPr id="11268"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8CAFD9-6D10-CEFC-762D-59444A1EA5DE}"/>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C8BBC97C-2704-FC3A-3F56-9A5844307460}"/>
              </a:ext>
            </a:extLst>
          </p:cNvPr>
          <p:cNvSpPr>
            <a:spLocks noGrp="1"/>
          </p:cNvSpPr>
          <p:nvPr>
            <p:ph idx="1"/>
          </p:nvPr>
        </p:nvSpPr>
        <p:spPr/>
        <p:txBody>
          <a:bodyPr/>
          <a:lstStyle/>
          <a:p>
            <a:r>
              <a:rPr lang="ru-RU" sz="2000" dirty="0"/>
              <a:t>Также стоит отметить, что стандарт IEEE, который реализуется компиляторами С++, определяет специальные значения для чисел с плавающей точкой, в которых мантисса на бинарном уровне состоит только из нулей, а экспонента, которая состоит из одних единиц, в зависимости от знака представляет значения +</a:t>
            </a:r>
            <a:r>
              <a:rPr lang="ru-RU" sz="2000" dirty="0" err="1"/>
              <a:t>infinity</a:t>
            </a:r>
            <a:r>
              <a:rPr lang="ru-RU" sz="2000" dirty="0"/>
              <a:t> (плюс бесконечность +∞) и -</a:t>
            </a:r>
            <a:r>
              <a:rPr lang="ru-RU" sz="2000" dirty="0" err="1"/>
              <a:t>infinity</a:t>
            </a:r>
            <a:r>
              <a:rPr lang="ru-RU" sz="2000" dirty="0"/>
              <a:t> (минус бесконечность -∞). И при делении положительного числа на ноль, результатом будет +</a:t>
            </a:r>
            <a:r>
              <a:rPr lang="ru-RU" sz="2000" dirty="0" err="1"/>
              <a:t>infinity</a:t>
            </a:r>
            <a:r>
              <a:rPr lang="ru-RU" sz="2000" dirty="0"/>
              <a:t>, а при делении отрицательного числа на ноль - -</a:t>
            </a:r>
            <a:r>
              <a:rPr lang="ru-RU" sz="2000" dirty="0" err="1"/>
              <a:t>infinity</a:t>
            </a:r>
            <a:r>
              <a:rPr lang="ru-RU" sz="2000" dirty="0"/>
              <a:t>.</a:t>
            </a:r>
            <a:endParaRPr lang="en-US" sz="2000" dirty="0"/>
          </a:p>
        </p:txBody>
      </p:sp>
    </p:spTree>
    <p:extLst>
      <p:ext uri="{BB962C8B-B14F-4D97-AF65-F5344CB8AC3E}">
        <p14:creationId xmlns:p14="http://schemas.microsoft.com/office/powerpoint/2010/main" val="2665584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D1E87-9667-F30C-63F5-B7227D5D4AFE}"/>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D332914A-8185-7AE9-BDAC-F224D2573431}"/>
              </a:ext>
            </a:extLst>
          </p:cNvPr>
          <p:cNvSpPr>
            <a:spLocks noGrp="1"/>
          </p:cNvSpPr>
          <p:nvPr>
            <p:ph idx="1"/>
          </p:nvPr>
        </p:nvSpPr>
        <p:spPr/>
        <p:txBody>
          <a:bodyPr/>
          <a:lstStyle/>
          <a:p>
            <a:r>
              <a:rPr lang="ru-RU" dirty="0"/>
              <a:t>Другое специальное значение с плавающей точкой, определенное этим стандартом, представляет значение </a:t>
            </a:r>
            <a:r>
              <a:rPr lang="ru-RU" b="1" dirty="0" err="1"/>
              <a:t>NaN</a:t>
            </a:r>
            <a:r>
              <a:rPr lang="ru-RU" dirty="0"/>
              <a:t> (не число). Это значение представляет результат операции, который не определяется математически, например, когда ноль делится на ноль или бесконечность на бесконечность. Результатом любой операции, в которой один или оба операнда являются </a:t>
            </a:r>
            <a:r>
              <a:rPr lang="ru-RU" dirty="0" err="1"/>
              <a:t>NaN</a:t>
            </a:r>
            <a:r>
              <a:rPr lang="ru-RU" dirty="0"/>
              <a:t>, также является </a:t>
            </a:r>
            <a:r>
              <a:rPr lang="ru-RU" dirty="0" err="1"/>
              <a:t>NaN</a:t>
            </a:r>
            <a:r>
              <a:rPr lang="ru-RU" dirty="0"/>
              <a:t>.</a:t>
            </a:r>
          </a:p>
        </p:txBody>
      </p:sp>
    </p:spTree>
    <p:extLst>
      <p:ext uri="{BB962C8B-B14F-4D97-AF65-F5344CB8AC3E}">
        <p14:creationId xmlns:p14="http://schemas.microsoft.com/office/powerpoint/2010/main" val="1110988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A0976-2BA8-1209-58BB-A943F7B76626}"/>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2279BC8C-35F5-DDEA-7843-A2A658B64D0A}"/>
              </a:ext>
            </a:extLst>
          </p:cNvPr>
          <p:cNvSpPr>
            <a:spLocks noGrp="1"/>
          </p:cNvSpPr>
          <p:nvPr>
            <p:ph idx="1"/>
          </p:nvPr>
        </p:nvSpPr>
        <p:spPr/>
        <p:txBody>
          <a:bodyPr/>
          <a:lstStyle/>
          <a:p>
            <a:r>
              <a:rPr lang="de-CH" sz="1600" dirty="0">
                <a:solidFill>
                  <a:srgbClr val="000000"/>
                </a:solidFill>
                <a:latin typeface="Consolas" panose="020B0609020204030204" pitchFamily="49" charset="0"/>
              </a:rPr>
              <a:t> </a:t>
            </a:r>
          </a:p>
          <a:p>
            <a:endParaRPr lang="de-CH" sz="1600" dirty="0">
              <a:solidFill>
                <a:srgbClr val="000000"/>
              </a:solidFill>
              <a:latin typeface="Consolas" panose="020B0609020204030204" pitchFamily="49" charset="0"/>
            </a:endParaRPr>
          </a:p>
          <a:p>
            <a:pPr marL="447675"/>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double</a:t>
            </a:r>
            <a:r>
              <a:rPr lang="de-CH" sz="1600" dirty="0">
                <a:solidFill>
                  <a:srgbClr val="000000"/>
                </a:solidFill>
                <a:latin typeface="Consolas" panose="020B0609020204030204" pitchFamily="49" charset="0"/>
              </a:rPr>
              <a:t> a{ 1.5 }, b{}, c{}, d{ -1.5 };</a:t>
            </a:r>
          </a:p>
          <a:p>
            <a:pPr marL="447675"/>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double</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a / b };</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b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 d / c;</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d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c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 b / c;</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b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c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39072603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5B5BBA-7CA1-C859-8D60-C3D7A6D007A9}"/>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3E3436C2-2BA8-6612-101E-F4884F44CE78}"/>
              </a:ext>
            </a:extLst>
          </p:cNvPr>
          <p:cNvSpPr>
            <a:spLocks noGrp="1"/>
          </p:cNvSpPr>
          <p:nvPr>
            <p:ph idx="1"/>
          </p:nvPr>
        </p:nvSpPr>
        <p:spPr/>
        <p:txBody>
          <a:bodyPr/>
          <a:lstStyle/>
          <a:p>
            <a:r>
              <a:rPr lang="ru-RU" b="1" dirty="0"/>
              <a:t>Инкремент и декремент</a:t>
            </a:r>
          </a:p>
          <a:p>
            <a:r>
              <a:rPr lang="ru-RU" b="1" dirty="0"/>
              <a:t>	</a:t>
            </a:r>
          </a:p>
          <a:p>
            <a:r>
              <a:rPr lang="ru-RU" b="1" dirty="0"/>
              <a:t>	</a:t>
            </a:r>
            <a:r>
              <a:rPr lang="ru-RU" dirty="0"/>
              <a:t>Префиксный инкремент</a:t>
            </a:r>
            <a:r>
              <a:rPr lang="en-US" dirty="0"/>
              <a:t> </a:t>
            </a:r>
            <a:r>
              <a:rPr lang="ru-RU" dirty="0"/>
              <a:t>« ++ Х».</a:t>
            </a:r>
          </a:p>
          <a:p>
            <a:r>
              <a:rPr lang="ru-RU" b="1" dirty="0"/>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8 };</a:t>
            </a:r>
          </a:p>
          <a:p>
            <a:pPr marL="895350" indent="-895350"/>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++a };</a:t>
            </a:r>
          </a:p>
          <a:p>
            <a:pPr marL="895350" indent="-895350"/>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 = 9</a:t>
            </a:r>
            <a:endParaRPr lang="en-US" sz="2000" dirty="0">
              <a:solidFill>
                <a:srgbClr val="000000"/>
              </a:solidFill>
              <a:latin typeface="Consolas" panose="020B0609020204030204" pitchFamily="49" charset="0"/>
            </a:endParaRPr>
          </a:p>
          <a:p>
            <a:pPr marL="895350" indent="-895350"/>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b = 9</a:t>
            </a:r>
            <a:endParaRPr lang="ru-RU" sz="2000" dirty="0">
              <a:solidFill>
                <a:srgbClr val="008000"/>
              </a:solidFill>
              <a:latin typeface="Consolas" panose="020B0609020204030204" pitchFamily="49" charset="0"/>
            </a:endParaRPr>
          </a:p>
          <a:p>
            <a:pPr marL="895350" indent="-895350"/>
            <a:r>
              <a:rPr lang="ru-RU" dirty="0">
                <a:solidFill>
                  <a:srgbClr val="008000"/>
                </a:solidFill>
                <a:latin typeface="Consolas" panose="020B0609020204030204" pitchFamily="49" charset="0"/>
              </a:rPr>
              <a:t>	</a:t>
            </a:r>
          </a:p>
          <a:p>
            <a:pPr marL="895350" indent="-895350"/>
            <a:r>
              <a:rPr lang="ru-RU" dirty="0">
                <a:solidFill>
                  <a:srgbClr val="008000"/>
                </a:solidFill>
                <a:latin typeface="Consolas" panose="020B0609020204030204" pitchFamily="49" charset="0"/>
              </a:rPr>
              <a:t>	</a:t>
            </a:r>
            <a:r>
              <a:rPr lang="ru-RU" dirty="0"/>
              <a:t>Постфиксный инкремент</a:t>
            </a:r>
            <a:r>
              <a:rPr lang="en-US" dirty="0"/>
              <a:t> </a:t>
            </a:r>
            <a:r>
              <a:rPr lang="ru-RU" dirty="0"/>
              <a:t>« </a:t>
            </a:r>
            <a:r>
              <a:rPr lang="en-US" dirty="0"/>
              <a:t>X++ </a:t>
            </a:r>
            <a:r>
              <a:rPr lang="ru-RU" dirty="0"/>
              <a:t>».</a:t>
            </a:r>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8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a++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 = 9</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b = 8</a:t>
            </a:r>
            <a:endParaRPr lang="ru-RU" dirty="0"/>
          </a:p>
        </p:txBody>
      </p:sp>
    </p:spTree>
    <p:extLst>
      <p:ext uri="{BB962C8B-B14F-4D97-AF65-F5344CB8AC3E}">
        <p14:creationId xmlns:p14="http://schemas.microsoft.com/office/powerpoint/2010/main" val="3287535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6FC368-DFB8-7D40-B9E4-F376142CF1C3}"/>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03B84AD8-357D-8886-451F-E7538ED7308C}"/>
              </a:ext>
            </a:extLst>
          </p:cNvPr>
          <p:cNvSpPr>
            <a:spLocks noGrp="1"/>
          </p:cNvSpPr>
          <p:nvPr>
            <p:ph idx="1"/>
          </p:nvPr>
        </p:nvSpPr>
        <p:spPr/>
        <p:txBody>
          <a:bodyPr/>
          <a:lstStyle/>
          <a:p>
            <a:r>
              <a:rPr lang="ru-RU" b="1" dirty="0"/>
              <a:t>Инкремент и декремент</a:t>
            </a:r>
          </a:p>
          <a:p>
            <a:r>
              <a:rPr lang="ru-RU" b="1" dirty="0"/>
              <a:t>	</a:t>
            </a:r>
          </a:p>
          <a:p>
            <a:r>
              <a:rPr lang="ru-RU" b="1" dirty="0"/>
              <a:t>	</a:t>
            </a:r>
            <a:r>
              <a:rPr lang="ru-RU" dirty="0"/>
              <a:t>Префиксный декремент « -- Х».</a:t>
            </a:r>
          </a:p>
          <a:p>
            <a:r>
              <a:rPr lang="ru-RU" b="1" dirty="0"/>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marL="895350" indent="-895350"/>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a:t>
            </a:r>
            <a:r>
              <a:rPr lang="ru-RU" dirty="0">
                <a:solidFill>
                  <a:srgbClr val="000000"/>
                </a:solidFill>
                <a:latin typeface="Consolas" panose="020B0609020204030204" pitchFamily="49" charset="0"/>
              </a:rPr>
              <a:t>--</a:t>
            </a:r>
            <a:r>
              <a:rPr lang="de-CH" dirty="0">
                <a:solidFill>
                  <a:srgbClr val="000000"/>
                </a:solidFill>
                <a:latin typeface="Consolas" panose="020B0609020204030204" pitchFamily="49" charset="0"/>
              </a:rPr>
              <a:t>a };</a:t>
            </a:r>
          </a:p>
          <a:p>
            <a:pPr marL="895350" indent="-895350"/>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a:t>
            </a:r>
            <a:r>
              <a:rPr lang="ru-RU" dirty="0">
                <a:solidFill>
                  <a:srgbClr val="008000"/>
                </a:solidFill>
                <a:latin typeface="Consolas" panose="020B0609020204030204" pitchFamily="49" charset="0"/>
              </a:rPr>
              <a:t>7</a:t>
            </a:r>
            <a:endParaRPr lang="en-US" dirty="0">
              <a:solidFill>
                <a:srgbClr val="000000"/>
              </a:solidFill>
              <a:latin typeface="Consolas" panose="020B0609020204030204" pitchFamily="49" charset="0"/>
            </a:endParaRPr>
          </a:p>
          <a:p>
            <a:pPr marL="895350" indent="-895350"/>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b = </a:t>
            </a:r>
            <a:r>
              <a:rPr lang="ru-RU" dirty="0">
                <a:solidFill>
                  <a:srgbClr val="008000"/>
                </a:solidFill>
                <a:latin typeface="Consolas" panose="020B0609020204030204" pitchFamily="49" charset="0"/>
              </a:rPr>
              <a:t>7</a:t>
            </a:r>
          </a:p>
          <a:p>
            <a:pPr marL="895350" indent="-895350"/>
            <a:r>
              <a:rPr lang="ru-RU" dirty="0">
                <a:solidFill>
                  <a:srgbClr val="008000"/>
                </a:solidFill>
                <a:latin typeface="Consolas" panose="020B0609020204030204" pitchFamily="49" charset="0"/>
              </a:rPr>
              <a:t>	</a:t>
            </a:r>
          </a:p>
          <a:p>
            <a:pPr marL="895350" indent="-895350"/>
            <a:r>
              <a:rPr lang="ru-RU" dirty="0">
                <a:solidFill>
                  <a:srgbClr val="008000"/>
                </a:solidFill>
                <a:latin typeface="Consolas" panose="020B0609020204030204" pitchFamily="49" charset="0"/>
              </a:rPr>
              <a:t>	</a:t>
            </a:r>
            <a:r>
              <a:rPr lang="ru-RU" dirty="0"/>
              <a:t>Постфиксный инкремент « </a:t>
            </a:r>
            <a:r>
              <a:rPr lang="en-US" dirty="0"/>
              <a:t>X</a:t>
            </a:r>
            <a:r>
              <a:rPr lang="ru-RU" dirty="0"/>
              <a:t>--».</a:t>
            </a:r>
          </a:p>
          <a:p>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a++ };</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a:t>
            </a:r>
            <a:r>
              <a:rPr lang="ru-RU" dirty="0">
                <a:solidFill>
                  <a:srgbClr val="008000"/>
                </a:solidFill>
                <a:latin typeface="Consolas" panose="020B0609020204030204" pitchFamily="49" charset="0"/>
              </a:rPr>
              <a:t>7</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b = </a:t>
            </a:r>
            <a:r>
              <a:rPr lang="ru-RU" dirty="0">
                <a:solidFill>
                  <a:srgbClr val="008000"/>
                </a:solidFill>
                <a:latin typeface="Consolas" panose="020B0609020204030204" pitchFamily="49" charset="0"/>
              </a:rPr>
              <a:t>8</a:t>
            </a:r>
            <a:endParaRPr lang="ru-RU" dirty="0"/>
          </a:p>
          <a:p>
            <a:endParaRPr lang="ru-RU" dirty="0"/>
          </a:p>
        </p:txBody>
      </p:sp>
    </p:spTree>
    <p:extLst>
      <p:ext uri="{BB962C8B-B14F-4D97-AF65-F5344CB8AC3E}">
        <p14:creationId xmlns:p14="http://schemas.microsoft.com/office/powerpoint/2010/main" val="1554585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2F433-4DA8-8663-F686-B56085E4138B}"/>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E81287B2-7B1D-E701-E084-05B0E5C6B6DF}"/>
              </a:ext>
            </a:extLst>
          </p:cNvPr>
          <p:cNvSpPr>
            <a:spLocks noGrp="1"/>
          </p:cNvSpPr>
          <p:nvPr>
            <p:ph idx="1"/>
          </p:nvPr>
        </p:nvSpPr>
        <p:spPr/>
        <p:txBody>
          <a:bodyPr/>
          <a:lstStyle/>
          <a:p>
            <a:r>
              <a:rPr lang="ru-RU" b="1" dirty="0"/>
              <a:t>Приоритет и ассоциативность операторов</a:t>
            </a:r>
          </a:p>
          <a:p>
            <a:endParaRPr lang="en-US" dirty="0"/>
          </a:p>
          <a:p>
            <a:r>
              <a:rPr lang="ru-RU" dirty="0"/>
              <a:t>Операторы могут быть </a:t>
            </a:r>
            <a:r>
              <a:rPr lang="ru-RU" b="1" dirty="0" err="1"/>
              <a:t>левоассоциативными</a:t>
            </a:r>
            <a:r>
              <a:rPr lang="ru-RU" dirty="0"/>
              <a:t> - такие операторы выполняются слева направо и </a:t>
            </a:r>
            <a:r>
              <a:rPr lang="ru-RU" b="1" dirty="0" err="1"/>
              <a:t>правоассоциативными</a:t>
            </a:r>
            <a:r>
              <a:rPr lang="ru-RU" dirty="0"/>
              <a:t> - выполняются справа налево. Подавляющее большинство операторов </a:t>
            </a:r>
            <a:r>
              <a:rPr lang="ru-RU" dirty="0" err="1"/>
              <a:t>левоассоциативны</a:t>
            </a:r>
            <a:r>
              <a:rPr lang="ru-RU" dirty="0"/>
              <a:t> (например, бинарные арифметические операции), поэтому большинство выражений оценивается слева направо. </a:t>
            </a:r>
            <a:r>
              <a:rPr lang="ru-RU" dirty="0" err="1"/>
              <a:t>Правоассоциативными</a:t>
            </a:r>
            <a:r>
              <a:rPr lang="ru-RU" dirty="0"/>
              <a:t> операторами являются все унарные операторы, различные операторы присваивания и условный оператор.</a:t>
            </a:r>
          </a:p>
        </p:txBody>
      </p:sp>
    </p:spTree>
    <p:extLst>
      <p:ext uri="{BB962C8B-B14F-4D97-AF65-F5344CB8AC3E}">
        <p14:creationId xmlns:p14="http://schemas.microsoft.com/office/powerpoint/2010/main" val="12309182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CDF5B7-569D-0345-DF79-D7D3550A85D3}"/>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F89690F4-156A-15FF-553F-5B1F5C66824E}"/>
              </a:ext>
            </a:extLst>
          </p:cNvPr>
          <p:cNvSpPr>
            <a:spLocks noGrp="1"/>
          </p:cNvSpPr>
          <p:nvPr>
            <p:ph idx="1"/>
          </p:nvPr>
        </p:nvSpPr>
        <p:spPr/>
        <p:txBody>
          <a:bodyPr/>
          <a:lstStyle/>
          <a:p>
            <a:r>
              <a:rPr lang="ru-RU" dirty="0"/>
              <a:t>Кроме того, одни операции имеют больший приоритет, чем другие и поэтому выполняются вначале. Операции в порядке уменьшения приоритета:</a:t>
            </a:r>
            <a:endParaRPr lang="en-US" dirty="0"/>
          </a:p>
          <a:p>
            <a:r>
              <a:rPr lang="en-US" dirty="0"/>
              <a:t>	</a:t>
            </a:r>
            <a:endParaRPr lang="ru-RU" dirty="0"/>
          </a:p>
          <a:p>
            <a:pPr lvl="1"/>
            <a:r>
              <a:rPr lang="ru-RU" dirty="0"/>
              <a:t>++ (инкремент), -- (декремент)</a:t>
            </a:r>
          </a:p>
          <a:p>
            <a:pPr lvl="1"/>
            <a:r>
              <a:rPr lang="ru-RU" dirty="0"/>
              <a:t>* (умножение), / (деление), % (остаток от деления)</a:t>
            </a:r>
          </a:p>
          <a:p>
            <a:pPr lvl="1"/>
            <a:r>
              <a:rPr lang="ru-RU" dirty="0"/>
              <a:t>+ (сложение), - (вычитание)</a:t>
            </a:r>
            <a:endParaRPr lang="en-US" dirty="0"/>
          </a:p>
          <a:p>
            <a:pPr lvl="1"/>
            <a:endParaRPr lang="en-US" dirty="0"/>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 8;</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 7;</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 a + 5 * ++b;      </a:t>
            </a:r>
            <a:r>
              <a:rPr lang="en-US" sz="2000" dirty="0">
                <a:solidFill>
                  <a:srgbClr val="008000"/>
                </a:solidFill>
                <a:latin typeface="Consolas" panose="020B0609020204030204" pitchFamily="49" charset="0"/>
              </a:rPr>
              <a:t>// 48</a:t>
            </a:r>
            <a:endParaRPr lang="ru-RU" dirty="0"/>
          </a:p>
        </p:txBody>
      </p:sp>
    </p:spTree>
    <p:extLst>
      <p:ext uri="{BB962C8B-B14F-4D97-AF65-F5344CB8AC3E}">
        <p14:creationId xmlns:p14="http://schemas.microsoft.com/office/powerpoint/2010/main" val="4182878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6F7E7E-7DA8-3C6D-E1A5-44C28A406BCD}"/>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9FCF303E-BE19-D39A-6CB4-EBE6FE7AC8AA}"/>
              </a:ext>
            </a:extLst>
          </p:cNvPr>
          <p:cNvSpPr>
            <a:spLocks noGrp="1"/>
          </p:cNvSpPr>
          <p:nvPr>
            <p:ph idx="1"/>
          </p:nvPr>
        </p:nvSpPr>
        <p:spPr/>
        <p:txBody>
          <a:bodyPr/>
          <a:lstStyle/>
          <a:p>
            <a:r>
              <a:rPr lang="ru-RU" dirty="0"/>
              <a:t>Если в одной инструкции для одной переменной сразу несколько раз вызываются операции инкремента и декремента, то результат может быть неопределенным</a:t>
            </a:r>
          </a:p>
          <a:p>
            <a:endParaRPr lang="ru-RU" dirty="0"/>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count</a:t>
            </a:r>
            <a:r>
              <a:rPr lang="de-CH" sz="2000" dirty="0">
                <a:solidFill>
                  <a:srgbClr val="000000"/>
                </a:solidFill>
                <a:latin typeface="Consolas" panose="020B0609020204030204" pitchFamily="49" charset="0"/>
              </a:rPr>
              <a:t>{ 1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result = ++count * 3 + count++ * 5;</a:t>
            </a:r>
            <a:endParaRPr lang="ru-RU" dirty="0"/>
          </a:p>
        </p:txBody>
      </p:sp>
    </p:spTree>
    <p:extLst>
      <p:ext uri="{BB962C8B-B14F-4D97-AF65-F5344CB8AC3E}">
        <p14:creationId xmlns:p14="http://schemas.microsoft.com/office/powerpoint/2010/main" val="16373536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3ED9B9-5171-11F7-8B4F-5E50BA87A377}"/>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2325E27-A7DE-4FBF-F1E9-21904896F9F7}"/>
              </a:ext>
            </a:extLst>
          </p:cNvPr>
          <p:cNvSpPr>
            <a:spLocks noGrp="1"/>
          </p:cNvSpPr>
          <p:nvPr>
            <p:ph idx="1"/>
          </p:nvPr>
        </p:nvSpPr>
        <p:spPr/>
        <p:txBody>
          <a:bodyPr/>
          <a:lstStyle/>
          <a:p>
            <a:r>
              <a:rPr lang="ru-RU" b="1" dirty="0"/>
              <a:t>Переопределение порядка операций</a:t>
            </a:r>
          </a:p>
          <a:p>
            <a:endParaRPr lang="ru-RU" dirty="0"/>
          </a:p>
          <a:p>
            <a:r>
              <a:rPr lang="ru-RU" dirty="0"/>
              <a:t>Скобки позволяют переопределить порядок вычислений. Например:</a:t>
            </a:r>
          </a:p>
          <a:p>
            <a:endParaRPr lang="ru-RU"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7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(a + 5) * ++b };      </a:t>
            </a:r>
            <a:r>
              <a:rPr lang="de-CH" dirty="0">
                <a:solidFill>
                  <a:srgbClr val="008000"/>
                </a:solidFill>
                <a:latin typeface="Consolas" panose="020B0609020204030204" pitchFamily="49" charset="0"/>
              </a:rPr>
              <a:t>// c = 104</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878705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A877B-247D-8A35-5500-F88DD5CB62DE}"/>
              </a:ext>
            </a:extLst>
          </p:cNvPr>
          <p:cNvSpPr>
            <a:spLocks noGrp="1"/>
          </p:cNvSpPr>
          <p:nvPr>
            <p:ph type="title"/>
          </p:nvPr>
        </p:nvSpPr>
        <p:spPr/>
        <p:txBody>
          <a:bodyPr/>
          <a:lstStyle/>
          <a:p>
            <a:r>
              <a:rPr lang="ru-RU" b="1" dirty="0"/>
              <a:t>Статическая типизация</a:t>
            </a:r>
            <a:endParaRPr lang="ru-RU" dirty="0"/>
          </a:p>
        </p:txBody>
      </p:sp>
      <p:sp>
        <p:nvSpPr>
          <p:cNvPr id="3" name="Объект 2">
            <a:extLst>
              <a:ext uri="{FF2B5EF4-FFF2-40B4-BE49-F238E27FC236}">
                <a16:creationId xmlns:a16="http://schemas.microsoft.com/office/drawing/2014/main" id="{26D59078-24E3-CB13-9953-DBDAE6927075}"/>
              </a:ext>
            </a:extLst>
          </p:cNvPr>
          <p:cNvSpPr>
            <a:spLocks noGrp="1"/>
          </p:cNvSpPr>
          <p:nvPr>
            <p:ph idx="1"/>
          </p:nvPr>
        </p:nvSpPr>
        <p:spPr/>
        <p:txBody>
          <a:bodyPr/>
          <a:lstStyle/>
          <a:p>
            <a:r>
              <a:rPr lang="ru-RU" b="1" dirty="0"/>
              <a:t>Статическая типизация и преобразования типов</a:t>
            </a:r>
          </a:p>
          <a:p>
            <a:r>
              <a:rPr lang="en-US" dirty="0"/>
              <a:t>		</a:t>
            </a:r>
          </a:p>
          <a:p>
            <a:r>
              <a:rPr lang="de-CH" dirty="0">
                <a:solidFill>
                  <a:srgbClr val="0000FF"/>
                </a:solidFill>
                <a:latin typeface="Consolas" panose="020B0609020204030204" pitchFamily="49" charset="0"/>
              </a:rPr>
              <a:t>	</a:t>
            </a:r>
            <a:r>
              <a:rPr lang="de-CH" dirty="0" err="1">
                <a:solidFill>
                  <a:srgbClr val="0000FF"/>
                </a:solidFill>
                <a:latin typeface="Consolas" panose="020B0609020204030204" pitchFamily="49" charset="0"/>
              </a:rPr>
              <a:t>u</a:t>
            </a:r>
            <a:r>
              <a:rPr lang="de-CH" sz="2000" dirty="0" err="1">
                <a:solidFill>
                  <a:srgbClr val="0000FF"/>
                </a:solidFill>
                <a:latin typeface="Consolas" panose="020B0609020204030204" pitchFamily="49" charset="0"/>
              </a:rPr>
              <a:t>nsigned</a:t>
            </a: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age</a:t>
            </a:r>
            <a:r>
              <a:rPr lang="de-CH" sz="2000" dirty="0">
                <a:solidFill>
                  <a:srgbClr val="000000"/>
                </a:solidFill>
                <a:latin typeface="Consolas" panose="020B0609020204030204" pitchFamily="49" charset="0"/>
              </a:rPr>
              <a:t>{ -25 };</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"age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age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Какой получим результат </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13220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algn="just" eaLnBrk="1" hangingPunct="1">
              <a:lnSpc>
                <a:spcPct val="90000"/>
              </a:lnSpc>
            </a:pPr>
            <a:r>
              <a:rPr lang="ru-RU" altLang="ru-RU" sz="2400" dirty="0"/>
              <a:t>Для C++ существует масса IDE. Внутри IDE (интегрированной среды разработки) процесс компиляции и запуска автоматизирован и, как правило, скрыт от разработчика. Но эти процессы всё равно, происходят каждый раз при попытке запустить программу, притом строго в рассмотренной нами последовательности, т.е. самое минимальное изменение в программном коде требует </a:t>
            </a:r>
            <a:r>
              <a:rPr lang="ru-RU" altLang="ru-RU" sz="2400" dirty="0" err="1"/>
              <a:t>пересохранения</a:t>
            </a:r>
            <a:r>
              <a:rPr lang="ru-RU" altLang="ru-RU" sz="2400" dirty="0"/>
              <a:t> файла с исходным кодом, перекомпиляции и перезапуска программы.</a:t>
            </a:r>
          </a:p>
          <a:p>
            <a:pPr algn="just" eaLnBrk="1" hangingPunct="1">
              <a:lnSpc>
                <a:spcPct val="90000"/>
              </a:lnSpc>
            </a:pPr>
            <a:endParaRPr lang="ru-RU" altLang="ru-RU" sz="2400" dirty="0"/>
          </a:p>
        </p:txBody>
      </p:sp>
      <p:sp>
        <p:nvSpPr>
          <p:cNvPr id="12291"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AC3982-12E8-5B3A-4C98-D1E3DB364B3B}"/>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D67223C6-1692-F1F2-8293-851F12D22B17}"/>
              </a:ext>
            </a:extLst>
          </p:cNvPr>
          <p:cNvSpPr>
            <a:spLocks noGrp="1"/>
          </p:cNvSpPr>
          <p:nvPr>
            <p:ph idx="1"/>
          </p:nvPr>
        </p:nvSpPr>
        <p:spPr/>
        <p:txBody>
          <a:bodyPr/>
          <a:lstStyle/>
          <a:p>
            <a:r>
              <a:rPr lang="ru-RU" b="1" dirty="0"/>
              <a:t>Примеры неявных преобразований</a:t>
            </a:r>
          </a:p>
          <a:p>
            <a:pPr lvl="1"/>
            <a:r>
              <a:rPr lang="ru-RU" dirty="0"/>
              <a:t>Переменной типа </a:t>
            </a:r>
            <a:r>
              <a:rPr lang="ru-RU" b="1" dirty="0" err="1"/>
              <a:t>bool</a:t>
            </a:r>
            <a:r>
              <a:rPr lang="ru-RU" dirty="0"/>
              <a:t> присваивается значение другого типа. В этом случае переменная получает </a:t>
            </a:r>
            <a:r>
              <a:rPr lang="ru-RU" b="1" dirty="0" err="1"/>
              <a:t>false</a:t>
            </a:r>
            <a:r>
              <a:rPr lang="ru-RU" dirty="0"/>
              <a:t>, если значение равно 0. Во всех остальных случаях переменная получает </a:t>
            </a:r>
            <a:r>
              <a:rPr lang="ru-RU" b="1" dirty="0" err="1"/>
              <a:t>true</a:t>
            </a:r>
            <a:r>
              <a:rPr lang="ru-RU" dirty="0"/>
              <a:t>.</a:t>
            </a:r>
            <a:endParaRPr lang="en-US" dirty="0"/>
          </a:p>
          <a:p>
            <a:pPr lvl="1"/>
            <a:endParaRPr lang="en-US" dirty="0"/>
          </a:p>
          <a:p>
            <a:r>
              <a:rPr lang="de-CH" sz="2000" dirty="0">
                <a:solidFill>
                  <a:srgbClr val="0000FF"/>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a = 1;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b = 0;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false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c = </a:t>
            </a:r>
            <a:r>
              <a:rPr lang="de-CH" sz="1600" dirty="0">
                <a:solidFill>
                  <a:srgbClr val="A31515"/>
                </a:solidFill>
                <a:latin typeface="Consolas" panose="020B0609020204030204" pitchFamily="49" charset="0"/>
              </a:rPr>
              <a:t>'g’</a:t>
            </a:r>
            <a:r>
              <a:rPr lang="de-CH" sz="1600" dirty="0">
                <a:solidFill>
                  <a:srgbClr val="000000"/>
                </a:solidFill>
                <a:latin typeface="Consolas" panose="020B0609020204030204" pitchFamily="49" charset="0"/>
              </a:rPr>
              <a:t>;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d = 3.4;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ru-RU" sz="1600" dirty="0"/>
          </a:p>
        </p:txBody>
      </p:sp>
    </p:spTree>
    <p:extLst>
      <p:ext uri="{BB962C8B-B14F-4D97-AF65-F5344CB8AC3E}">
        <p14:creationId xmlns:p14="http://schemas.microsoft.com/office/powerpoint/2010/main" val="37170389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D1DA25-4F25-7FB4-F7D5-44D58F0FC02A}"/>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29144B5C-ACFD-6E86-D0CD-BF849CE02C7B}"/>
              </a:ext>
            </a:extLst>
          </p:cNvPr>
          <p:cNvSpPr>
            <a:spLocks noGrp="1"/>
          </p:cNvSpPr>
          <p:nvPr>
            <p:ph idx="1"/>
          </p:nvPr>
        </p:nvSpPr>
        <p:spPr/>
        <p:txBody>
          <a:bodyPr/>
          <a:lstStyle/>
          <a:p>
            <a:r>
              <a:rPr lang="ru-RU" dirty="0"/>
              <a:t>Числовой или символьной переменной присваивается значение типа </a:t>
            </a:r>
            <a:r>
              <a:rPr lang="ru-RU" dirty="0" err="1"/>
              <a:t>bool</a:t>
            </a:r>
            <a:r>
              <a:rPr lang="ru-RU" dirty="0"/>
              <a:t>. В этом случае переменная получает 1, если значение равно </a:t>
            </a:r>
            <a:r>
              <a:rPr lang="ru-RU" dirty="0" err="1"/>
              <a:t>true</a:t>
            </a:r>
            <a:r>
              <a:rPr lang="ru-RU" dirty="0"/>
              <a:t>, либо получает 0, если присваиваемое значение равно </a:t>
            </a:r>
            <a:r>
              <a:rPr lang="ru-RU" dirty="0" err="1"/>
              <a:t>false</a:t>
            </a:r>
            <a:r>
              <a:rPr lang="ru-RU" dirty="0"/>
              <a:t>.</a:t>
            </a:r>
            <a:endParaRPr lang="en-US" dirty="0"/>
          </a:p>
          <a:p>
            <a:endParaRPr lang="en-US" dirty="0"/>
          </a:p>
          <a:p>
            <a:r>
              <a:rPr lang="en-US" dirty="0"/>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 </a:t>
            </a:r>
            <a:r>
              <a:rPr lang="de-CH" sz="2000" dirty="0" err="1">
                <a:solidFill>
                  <a:srgbClr val="0000FF"/>
                </a:solidFill>
                <a:latin typeface="Consolas" panose="020B0609020204030204" pitchFamily="49" charset="0"/>
              </a:rPr>
              <a:t>true</a:t>
            </a:r>
            <a:r>
              <a:rPr lang="de-CH" sz="2000" dirty="0">
                <a:solidFill>
                  <a:srgbClr val="000000"/>
                </a:solidFill>
                <a:latin typeface="Consolas" panose="020B0609020204030204" pitchFamily="49" charset="0"/>
              </a:rPr>
              <a:t>;       </a:t>
            </a:r>
            <a:r>
              <a:rPr lang="de-CH" sz="2000" dirty="0">
                <a:solidFill>
                  <a:srgbClr val="008000"/>
                </a:solidFill>
                <a:latin typeface="Consolas" panose="020B0609020204030204" pitchFamily="49" charset="0"/>
              </a:rPr>
              <a:t>// 1</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double</a:t>
            </a:r>
            <a:r>
              <a:rPr lang="de-CH" sz="2000" dirty="0">
                <a:solidFill>
                  <a:srgbClr val="000000"/>
                </a:solidFill>
                <a:latin typeface="Consolas" panose="020B0609020204030204" pitchFamily="49" charset="0"/>
              </a:rPr>
              <a:t> d = </a:t>
            </a:r>
            <a:r>
              <a:rPr lang="de-CH" sz="2000" dirty="0" err="1">
                <a:solidFill>
                  <a:srgbClr val="0000FF"/>
                </a:solidFill>
                <a:latin typeface="Consolas" panose="020B0609020204030204" pitchFamily="49" charset="0"/>
              </a:rPr>
              <a:t>false</a:t>
            </a:r>
            <a:r>
              <a:rPr lang="de-CH" sz="2000" dirty="0">
                <a:solidFill>
                  <a:srgbClr val="000000"/>
                </a:solidFill>
                <a:latin typeface="Consolas" panose="020B0609020204030204" pitchFamily="49" charset="0"/>
              </a:rPr>
              <a:t>;   </a:t>
            </a:r>
            <a:r>
              <a:rPr lang="de-CH" sz="2000" dirty="0">
                <a:solidFill>
                  <a:srgbClr val="008000"/>
                </a:solidFill>
                <a:latin typeface="Consolas" panose="020B0609020204030204" pitchFamily="49" charset="0"/>
              </a:rPr>
              <a:t>// 0</a:t>
            </a:r>
            <a:endParaRPr lang="ru-RU" dirty="0"/>
          </a:p>
        </p:txBody>
      </p:sp>
    </p:spTree>
    <p:extLst>
      <p:ext uri="{BB962C8B-B14F-4D97-AF65-F5344CB8AC3E}">
        <p14:creationId xmlns:p14="http://schemas.microsoft.com/office/powerpoint/2010/main" val="1829082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920143-E636-4B18-F698-E3F2F04566B8}"/>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B8F94909-01AA-B879-39BA-69BC17BC7A3D}"/>
              </a:ext>
            </a:extLst>
          </p:cNvPr>
          <p:cNvSpPr>
            <a:spLocks noGrp="1"/>
          </p:cNvSpPr>
          <p:nvPr>
            <p:ph idx="1"/>
          </p:nvPr>
        </p:nvSpPr>
        <p:spPr/>
        <p:txBody>
          <a:bodyPr/>
          <a:lstStyle/>
          <a:p>
            <a:r>
              <a:rPr lang="ru-RU" dirty="0"/>
              <a:t>Целочисленной переменной присваивается дробное число. В этом случае дробная часть после запятой отбрасывается.</a:t>
            </a:r>
            <a:endParaRPr lang="en-US" dirty="0"/>
          </a:p>
          <a:p>
            <a:endParaRPr lang="en-US" dirty="0"/>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 3.4;        </a:t>
            </a:r>
            <a:r>
              <a:rPr lang="de-CH" dirty="0">
                <a:solidFill>
                  <a:srgbClr val="008000"/>
                </a:solidFill>
                <a:latin typeface="Consolas" panose="020B0609020204030204" pitchFamily="49" charset="0"/>
              </a:rPr>
              <a:t>// 3</a:t>
            </a:r>
            <a:endParaRPr lang="de-CH" dirty="0">
              <a:solidFill>
                <a:srgbClr val="000000"/>
              </a:solidFill>
              <a:latin typeface="Consolas" panose="020B0609020204030204" pitchFamily="49" charset="0"/>
            </a:endParaRP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3.6;        </a:t>
            </a:r>
            <a:r>
              <a:rPr lang="de-CH" dirty="0">
                <a:solidFill>
                  <a:srgbClr val="008000"/>
                </a:solidFill>
                <a:latin typeface="Consolas" panose="020B0609020204030204" pitchFamily="49" charset="0"/>
              </a:rPr>
              <a:t>// 3</a:t>
            </a:r>
            <a:endParaRPr lang="en-US" dirty="0">
              <a:solidFill>
                <a:srgbClr val="008000"/>
              </a:solidFill>
              <a:latin typeface="Consolas" panose="020B0609020204030204" pitchFamily="49" charset="0"/>
            </a:endParaRPr>
          </a:p>
          <a:p>
            <a:pPr marL="914400" lvl="2" indent="0">
              <a:buNone/>
            </a:pPr>
            <a:endParaRPr lang="en-US" dirty="0">
              <a:solidFill>
                <a:srgbClr val="008000"/>
              </a:solidFill>
              <a:latin typeface="Consolas" panose="020B0609020204030204" pitchFamily="49" charset="0"/>
            </a:endParaRPr>
          </a:p>
          <a:p>
            <a:pPr indent="-228600"/>
            <a:r>
              <a:rPr lang="ru-RU" b="0" i="0" dirty="0">
                <a:effectLst/>
                <a:latin typeface="+mj-lt"/>
              </a:rPr>
              <a:t>Переменной</a:t>
            </a:r>
            <a:r>
              <a:rPr lang="ru-RU" b="0" i="0" dirty="0">
                <a:effectLst/>
                <a:latin typeface="-apple-system"/>
              </a:rPr>
              <a:t>, которая представляет тип с плавающей точкой, присваивается целое число. В этом случае, если целое число содержит больше битов, чем может вместить тип переменной, то часть информации усекается.</a:t>
            </a:r>
            <a:endParaRPr lang="en-US" b="0" i="0" dirty="0">
              <a:effectLst/>
              <a:latin typeface="-apple-system"/>
            </a:endParaRPr>
          </a:p>
          <a:p>
            <a:pPr indent="-228600"/>
            <a:endParaRPr lang="en-US" dirty="0">
              <a:latin typeface="-apple-system"/>
            </a:endParaRPr>
          </a:p>
          <a:p>
            <a:r>
              <a:rPr lang="de-CH" sz="20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float</a:t>
            </a:r>
            <a:r>
              <a:rPr lang="de-CH" sz="1600" dirty="0">
                <a:solidFill>
                  <a:srgbClr val="000000"/>
                </a:solidFill>
                <a:latin typeface="Consolas" panose="020B0609020204030204" pitchFamily="49" charset="0"/>
              </a:rPr>
              <a:t> a = 35005;                </a:t>
            </a:r>
            <a:r>
              <a:rPr lang="de-CH" sz="1600" dirty="0">
                <a:solidFill>
                  <a:srgbClr val="008000"/>
                </a:solidFill>
                <a:latin typeface="Consolas" panose="020B0609020204030204" pitchFamily="49" charset="0"/>
              </a:rPr>
              <a:t>// 35005</a:t>
            </a:r>
            <a:endParaRPr lang="de-CH"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double</a:t>
            </a:r>
            <a:r>
              <a:rPr lang="fr-FR" sz="1600" dirty="0">
                <a:solidFill>
                  <a:srgbClr val="000000"/>
                </a:solidFill>
                <a:latin typeface="Consolas" panose="020B0609020204030204" pitchFamily="49" charset="0"/>
              </a:rPr>
              <a:t> b = 3500500000033;       </a:t>
            </a:r>
            <a:r>
              <a:rPr lang="fr-FR" sz="1600" dirty="0">
                <a:solidFill>
                  <a:srgbClr val="008000"/>
                </a:solidFill>
                <a:latin typeface="Consolas" panose="020B0609020204030204" pitchFamily="49" charset="0"/>
              </a:rPr>
              <a:t>// 3.5005e+012</a:t>
            </a:r>
            <a:endParaRPr lang="de-CH" sz="1600" dirty="0">
              <a:latin typeface="Consolas" panose="020B0609020204030204" pitchFamily="49" charset="0"/>
            </a:endParaRPr>
          </a:p>
        </p:txBody>
      </p:sp>
    </p:spTree>
    <p:extLst>
      <p:ext uri="{BB962C8B-B14F-4D97-AF65-F5344CB8AC3E}">
        <p14:creationId xmlns:p14="http://schemas.microsoft.com/office/powerpoint/2010/main" val="6324270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3D6BB7-7201-6F4B-ABBD-ED048BB6E6E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D85DE95-30F1-8AF7-FAB9-D4C6D2BE6E91}"/>
              </a:ext>
            </a:extLst>
          </p:cNvPr>
          <p:cNvSpPr>
            <a:spLocks noGrp="1"/>
          </p:cNvSpPr>
          <p:nvPr>
            <p:ph idx="1"/>
          </p:nvPr>
        </p:nvSpPr>
        <p:spPr/>
        <p:txBody>
          <a:bodyPr/>
          <a:lstStyle/>
          <a:p>
            <a:r>
              <a:rPr lang="ru-RU" dirty="0"/>
              <a:t>Переменной беззнакового типа (</a:t>
            </a:r>
            <a:r>
              <a:rPr lang="ru-RU" dirty="0" err="1"/>
              <a:t>unsigned</a:t>
            </a:r>
            <a:r>
              <a:rPr lang="ru-RU" dirty="0"/>
              <a:t>) присваивается значение не из его диапазона. В этом случае результатом будет остаток от деления по модулю. Например, тип </a:t>
            </a:r>
            <a:r>
              <a:rPr lang="ru-RU" dirty="0" err="1"/>
              <a:t>unsigned</a:t>
            </a:r>
            <a:r>
              <a:rPr lang="ru-RU" dirty="0"/>
              <a:t> </a:t>
            </a:r>
            <a:r>
              <a:rPr lang="ru-RU" dirty="0" err="1"/>
              <a:t>char</a:t>
            </a:r>
            <a:r>
              <a:rPr lang="ru-RU" dirty="0"/>
              <a:t> может хранить значения от 0 до 255. Если присвоить ему значение вне этого диапазона, то компилятор присвоит ему остаток от деления по модулю 256 (так как тип </a:t>
            </a:r>
            <a:r>
              <a:rPr lang="ru-RU" dirty="0" err="1"/>
              <a:t>unsigned</a:t>
            </a:r>
            <a:r>
              <a:rPr lang="ru-RU" dirty="0"/>
              <a:t> </a:t>
            </a:r>
            <a:r>
              <a:rPr lang="ru-RU" dirty="0" err="1"/>
              <a:t>char</a:t>
            </a:r>
            <a:r>
              <a:rPr lang="ru-RU" dirty="0"/>
              <a:t> может хранить 256 значений). Так, при присвоении значения -5 переменная типа </a:t>
            </a:r>
            <a:r>
              <a:rPr lang="ru-RU" dirty="0" err="1"/>
              <a:t>unsigned</a:t>
            </a:r>
            <a:r>
              <a:rPr lang="ru-RU" dirty="0"/>
              <a:t> </a:t>
            </a:r>
            <a:r>
              <a:rPr lang="ru-RU" dirty="0" err="1"/>
              <a:t>char</a:t>
            </a:r>
            <a:r>
              <a:rPr lang="ru-RU" dirty="0"/>
              <a:t> получит значение 251</a:t>
            </a:r>
            <a:endParaRPr lang="en-US" dirty="0"/>
          </a:p>
          <a:p>
            <a:endParaRPr lang="en-US" dirty="0"/>
          </a:p>
          <a:p>
            <a:pPr lvl="2"/>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 = -5;           </a:t>
            </a:r>
            <a:r>
              <a:rPr lang="en-US" dirty="0">
                <a:solidFill>
                  <a:srgbClr val="008000"/>
                </a:solidFill>
                <a:latin typeface="Consolas" panose="020B0609020204030204" pitchFamily="49" charset="0"/>
              </a:rPr>
              <a:t>// 251</a:t>
            </a:r>
            <a:endParaRPr lang="en-US" dirty="0">
              <a:solidFill>
                <a:srgbClr val="000000"/>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 -3500;       </a:t>
            </a:r>
            <a:r>
              <a:rPr lang="en-US" dirty="0">
                <a:solidFill>
                  <a:srgbClr val="008000"/>
                </a:solidFill>
                <a:latin typeface="Consolas" panose="020B0609020204030204" pitchFamily="49" charset="0"/>
              </a:rPr>
              <a:t>// 62036</a:t>
            </a:r>
            <a:endParaRPr lang="en-US" dirty="0">
              <a:solidFill>
                <a:srgbClr val="000000"/>
              </a:solidFill>
              <a:latin typeface="Consolas" panose="020B0609020204030204" pitchFamily="49" charset="0"/>
            </a:endParaRPr>
          </a:p>
          <a:p>
            <a:pPr lvl="2"/>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 -50000000;     </a:t>
            </a:r>
            <a:r>
              <a:rPr lang="de-CH" dirty="0">
                <a:solidFill>
                  <a:srgbClr val="008000"/>
                </a:solidFill>
                <a:latin typeface="Consolas" panose="020B0609020204030204" pitchFamily="49" charset="0"/>
              </a:rPr>
              <a:t>// 4244967296</a:t>
            </a:r>
            <a:endParaRPr lang="ru-RU" dirty="0"/>
          </a:p>
        </p:txBody>
      </p:sp>
    </p:spTree>
    <p:extLst>
      <p:ext uri="{BB962C8B-B14F-4D97-AF65-F5344CB8AC3E}">
        <p14:creationId xmlns:p14="http://schemas.microsoft.com/office/powerpoint/2010/main" val="40507344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8FC21-E0B1-E945-583A-107B06FA66C6}"/>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CA780F48-6427-4A7A-2782-F09057924394}"/>
              </a:ext>
            </a:extLst>
          </p:cNvPr>
          <p:cNvSpPr>
            <a:spLocks noGrp="1"/>
          </p:cNvSpPr>
          <p:nvPr>
            <p:ph idx="1"/>
          </p:nvPr>
        </p:nvSpPr>
        <p:spPr/>
        <p:txBody>
          <a:bodyPr/>
          <a:lstStyle/>
          <a:p>
            <a:endParaRPr lang="en-US" dirty="0"/>
          </a:p>
          <a:p>
            <a:r>
              <a:rPr lang="ru-RU" dirty="0"/>
              <a:t>Переменной знакового типа (</a:t>
            </a:r>
            <a:r>
              <a:rPr lang="ru-RU" dirty="0" err="1"/>
              <a:t>signed</a:t>
            </a:r>
            <a:r>
              <a:rPr lang="ru-RU" dirty="0"/>
              <a:t>) присваивается значение не из его диапазона. В этом случае результат не детерминирован. Программа может выдавать адекватный результат, а может работать некорректно.</a:t>
            </a:r>
          </a:p>
          <a:p>
            <a:endParaRPr lang="ru-RU" dirty="0"/>
          </a:p>
        </p:txBody>
      </p:sp>
    </p:spTree>
    <p:extLst>
      <p:ext uri="{BB962C8B-B14F-4D97-AF65-F5344CB8AC3E}">
        <p14:creationId xmlns:p14="http://schemas.microsoft.com/office/powerpoint/2010/main" val="19023550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C8F250-A602-FB9D-7B0A-E6DF839951F9}"/>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2C45DECE-F406-CB5C-DFFB-82503AD7423F}"/>
              </a:ext>
            </a:extLst>
          </p:cNvPr>
          <p:cNvSpPr>
            <a:spLocks noGrp="1"/>
          </p:cNvSpPr>
          <p:nvPr>
            <p:ph idx="1"/>
          </p:nvPr>
        </p:nvSpPr>
        <p:spPr/>
        <p:txBody>
          <a:bodyPr/>
          <a:lstStyle/>
          <a:p>
            <a:r>
              <a:rPr lang="ru-RU" b="1" dirty="0"/>
              <a:t>Преобразования в арифметических операциях</a:t>
            </a:r>
          </a:p>
          <a:p>
            <a:pPr lvl="1"/>
            <a:r>
              <a:rPr lang="ru-RU" dirty="0"/>
              <a:t>В арифметических операциях необходимо, чтобы оба операнда представляли один и тот же тип. Если же операнды имеют разные типы, то компилятор автоматически выбирает операнд с типом который имеет меньший диапазон значений и пытается его преобразовать в тип второго операнда, который имеет больший диапазон значений. С точки зрения преобразований в операциях типы можно расположить следующим образом в порядке приоритета (от более высокого к более низкому):</a:t>
            </a:r>
            <a:endParaRPr lang="en-US" dirty="0"/>
          </a:p>
          <a:p>
            <a:pPr marL="2062163" lvl="1" defTabSz="1166813">
              <a:buFont typeface="+mj-lt"/>
              <a:buAutoNum type="arabicPeriod"/>
            </a:pPr>
            <a:r>
              <a:rPr lang="en-US" dirty="0"/>
              <a:t>long double</a:t>
            </a:r>
          </a:p>
          <a:p>
            <a:pPr marL="2062163" lvl="1" defTabSz="1166813">
              <a:buFont typeface="+mj-lt"/>
              <a:buAutoNum type="arabicPeriod"/>
            </a:pPr>
            <a:r>
              <a:rPr lang="en-US" dirty="0"/>
              <a:t>double</a:t>
            </a:r>
          </a:p>
          <a:p>
            <a:pPr marL="2062163" lvl="1" defTabSz="1166813">
              <a:buFont typeface="+mj-lt"/>
              <a:buAutoNum type="arabicPeriod"/>
            </a:pPr>
            <a:r>
              <a:rPr lang="en-US" dirty="0"/>
              <a:t>float</a:t>
            </a:r>
          </a:p>
          <a:p>
            <a:pPr marL="2062163" lvl="1" defTabSz="1166813">
              <a:buFont typeface="+mj-lt"/>
              <a:buAutoNum type="arabicPeriod"/>
            </a:pPr>
            <a:r>
              <a:rPr lang="en-US" dirty="0"/>
              <a:t>unsigned long </a:t>
            </a:r>
            <a:r>
              <a:rPr lang="en-US" dirty="0" err="1"/>
              <a:t>long</a:t>
            </a:r>
            <a:endParaRPr lang="en-US" dirty="0"/>
          </a:p>
          <a:p>
            <a:pPr marL="2062163" lvl="1" defTabSz="1166813">
              <a:buFont typeface="+mj-lt"/>
              <a:buAutoNum type="arabicPeriod"/>
            </a:pPr>
            <a:r>
              <a:rPr lang="en-US" dirty="0"/>
              <a:t>long </a:t>
            </a:r>
            <a:r>
              <a:rPr lang="en-US" dirty="0" err="1"/>
              <a:t>long</a:t>
            </a:r>
            <a:endParaRPr lang="en-US" dirty="0"/>
          </a:p>
          <a:p>
            <a:pPr marL="2062163" lvl="1" defTabSz="1166813">
              <a:buFont typeface="+mj-lt"/>
              <a:buAutoNum type="arabicPeriod"/>
            </a:pPr>
            <a:r>
              <a:rPr lang="en-US" dirty="0"/>
              <a:t>unsigned long</a:t>
            </a:r>
          </a:p>
          <a:p>
            <a:pPr marL="2062163" lvl="1" defTabSz="1166813">
              <a:buFont typeface="+mj-lt"/>
              <a:buAutoNum type="arabicPeriod"/>
            </a:pPr>
            <a:r>
              <a:rPr lang="en-US" dirty="0"/>
              <a:t>long</a:t>
            </a:r>
          </a:p>
          <a:p>
            <a:pPr marL="2062163" lvl="1" defTabSz="1166813">
              <a:buFont typeface="+mj-lt"/>
              <a:buAutoNum type="arabicPeriod"/>
            </a:pPr>
            <a:r>
              <a:rPr lang="en-US" dirty="0"/>
              <a:t>unsigned int</a:t>
            </a:r>
          </a:p>
          <a:p>
            <a:pPr marL="2062163" lvl="1" defTabSz="1166813">
              <a:buFont typeface="+mj-lt"/>
              <a:buAutoNum type="arabicPeriod"/>
            </a:pPr>
            <a:r>
              <a:rPr lang="en-US" dirty="0"/>
              <a:t>int</a:t>
            </a:r>
          </a:p>
          <a:p>
            <a:pPr lvl="1"/>
            <a:endParaRPr lang="ru-RU" dirty="0"/>
          </a:p>
        </p:txBody>
      </p:sp>
    </p:spTree>
    <p:extLst>
      <p:ext uri="{BB962C8B-B14F-4D97-AF65-F5344CB8AC3E}">
        <p14:creationId xmlns:p14="http://schemas.microsoft.com/office/powerpoint/2010/main" val="22646448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C799EC-F711-1D1A-C4FF-B7F3813DF5CB}"/>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CCE37D55-393E-CFB1-B014-19FD7BDD2144}"/>
              </a:ext>
            </a:extLst>
          </p:cNvPr>
          <p:cNvSpPr>
            <a:spLocks noGrp="1"/>
          </p:cNvSpPr>
          <p:nvPr>
            <p:ph idx="1"/>
          </p:nvPr>
        </p:nvSpPr>
        <p:spPr/>
        <p:txBody>
          <a:bodyPr/>
          <a:lstStyle/>
          <a:p>
            <a:r>
              <a:rPr lang="ru-RU" dirty="0"/>
              <a:t>Неявное приведение типов может привести к некорректной работе</a:t>
            </a:r>
            <a:r>
              <a:rPr lang="en-US" dirty="0"/>
              <a:t>:</a:t>
            </a:r>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 8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 x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p>
          <a:p>
            <a:pPr lvl="1"/>
            <a:r>
              <a:rPr lang="en-US" dirty="0">
                <a:solidFill>
                  <a:srgbClr val="008000"/>
                </a:solidFill>
                <a:latin typeface="Consolas" panose="020B0609020204030204" pitchFamily="49" charset="0"/>
              </a:rPr>
              <a:t>// result = 4294967293</a:t>
            </a:r>
            <a:endParaRPr lang="ru-RU" dirty="0"/>
          </a:p>
        </p:txBody>
      </p:sp>
    </p:spTree>
    <p:extLst>
      <p:ext uri="{BB962C8B-B14F-4D97-AF65-F5344CB8AC3E}">
        <p14:creationId xmlns:p14="http://schemas.microsoft.com/office/powerpoint/2010/main" val="2152152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B1601D-38F7-F20B-E3C4-2C2E4014C863}"/>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D79BAB7D-8B0C-20FE-1B37-7FF8BC5854BC}"/>
              </a:ext>
            </a:extLst>
          </p:cNvPr>
          <p:cNvSpPr>
            <a:spLocks noGrp="1"/>
          </p:cNvSpPr>
          <p:nvPr>
            <p:ph idx="1"/>
          </p:nvPr>
        </p:nvSpPr>
        <p:spPr/>
        <p:txBody>
          <a:bodyPr/>
          <a:lstStyle/>
          <a:p>
            <a:r>
              <a:rPr lang="ru-RU" b="1" dirty="0"/>
              <a:t>Опасные и безопасные преобразования</a:t>
            </a:r>
          </a:p>
          <a:p>
            <a:pPr lvl="1"/>
            <a:r>
              <a:rPr lang="ru-RU" dirty="0"/>
              <a:t>Те преобразования, при которых не происходит потеря информации, являются безопасными. Как правило, это преобразования от типа с меньшей разрядностью к типу с большей разрядностью. В частности, это следующие цепочки преобразований:</a:t>
            </a:r>
            <a:endParaRPr lang="en-US" dirty="0"/>
          </a:p>
          <a:p>
            <a:pPr lvl="1"/>
            <a:endParaRPr lang="en-US" dirty="0"/>
          </a:p>
          <a:p>
            <a:pPr marL="177800" lvl="1">
              <a:tabLst>
                <a:tab pos="93663" algn="l"/>
              </a:tabLst>
            </a:pPr>
            <a:r>
              <a:rPr lang="en-US" b="1" dirty="0"/>
              <a:t>bool -&gt; char -&gt; short -&gt; int -&gt; double -&gt; long double</a:t>
            </a:r>
          </a:p>
          <a:p>
            <a:pPr marL="177800" lvl="1">
              <a:tabLst>
                <a:tab pos="93663" algn="l"/>
              </a:tabLst>
            </a:pPr>
            <a:endParaRPr lang="en-US" b="1" dirty="0"/>
          </a:p>
          <a:p>
            <a:pPr marL="177800" lvl="1">
              <a:tabLst>
                <a:tab pos="93663" algn="l"/>
              </a:tabLst>
            </a:pPr>
            <a:r>
              <a:rPr lang="en-US" b="1" dirty="0"/>
              <a:t>bool -&gt; char -&gt; short -&gt; int -&gt; long -&gt; long </a:t>
            </a:r>
            <a:r>
              <a:rPr lang="en-US" b="1" dirty="0" err="1"/>
              <a:t>long</a:t>
            </a:r>
            <a:endParaRPr lang="en-US" b="1" dirty="0"/>
          </a:p>
          <a:p>
            <a:pPr marL="177800" lvl="1">
              <a:tabLst>
                <a:tab pos="93663" algn="l"/>
              </a:tabLst>
            </a:pPr>
            <a:endParaRPr lang="en-US" b="1" dirty="0"/>
          </a:p>
          <a:p>
            <a:pPr marL="177800" lvl="1">
              <a:tabLst>
                <a:tab pos="93663" algn="l"/>
              </a:tabLst>
            </a:pPr>
            <a:r>
              <a:rPr lang="en-US" b="1" dirty="0"/>
              <a:t>unsigned char -&gt; unsigned short -&gt; unsigned int -&gt; unsigned long</a:t>
            </a:r>
          </a:p>
          <a:p>
            <a:pPr marL="177800" lvl="1">
              <a:tabLst>
                <a:tab pos="93663" algn="l"/>
              </a:tabLst>
            </a:pPr>
            <a:endParaRPr lang="de-CH" b="1" dirty="0"/>
          </a:p>
          <a:p>
            <a:pPr marL="177800" lvl="1">
              <a:tabLst>
                <a:tab pos="93663" algn="l"/>
              </a:tabLst>
            </a:pPr>
            <a:r>
              <a:rPr lang="de-CH" b="1" dirty="0" err="1"/>
              <a:t>float</a:t>
            </a:r>
            <a:r>
              <a:rPr lang="de-CH" b="1" dirty="0"/>
              <a:t> -&gt; double -&gt; </a:t>
            </a:r>
            <a:r>
              <a:rPr lang="de-CH" b="1" dirty="0" err="1"/>
              <a:t>long</a:t>
            </a:r>
            <a:r>
              <a:rPr lang="de-CH" b="1" dirty="0"/>
              <a:t> double</a:t>
            </a:r>
            <a:endParaRPr lang="ru-RU" dirty="0"/>
          </a:p>
        </p:txBody>
      </p:sp>
    </p:spTree>
    <p:extLst>
      <p:ext uri="{BB962C8B-B14F-4D97-AF65-F5344CB8AC3E}">
        <p14:creationId xmlns:p14="http://schemas.microsoft.com/office/powerpoint/2010/main" val="5480614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71FE25-6A9C-0BEC-0321-C0A7C3B271E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311636D-B629-71B1-7E46-4DA4B01BE7EA}"/>
              </a:ext>
            </a:extLst>
          </p:cNvPr>
          <p:cNvSpPr>
            <a:spLocks noGrp="1"/>
          </p:cNvSpPr>
          <p:nvPr>
            <p:ph idx="1"/>
          </p:nvPr>
        </p:nvSpPr>
        <p:spPr/>
        <p:txBody>
          <a:bodyPr/>
          <a:lstStyle/>
          <a:p>
            <a:r>
              <a:rPr lang="ru-RU" dirty="0"/>
              <a:t>Примеры безопасных преобразований:</a:t>
            </a:r>
            <a:endParaRPr lang="en-US" dirty="0"/>
          </a:p>
          <a:p>
            <a:endParaRPr lang="en-US" dirty="0"/>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short</a:t>
            </a:r>
            <a:r>
              <a:rPr lang="ru-RU" dirty="0">
                <a:solidFill>
                  <a:srgbClr val="000000"/>
                </a:solidFill>
                <a:latin typeface="Consolas" panose="020B0609020204030204" pitchFamily="49" charset="0"/>
              </a:rPr>
              <a:t> a = </a:t>
            </a:r>
            <a:r>
              <a:rPr lang="ru-RU" dirty="0">
                <a:solidFill>
                  <a:srgbClr val="A31515"/>
                </a:solidFill>
                <a:latin typeface="Consolas" panose="020B0609020204030204" pitchFamily="49" charset="0"/>
              </a:rPr>
              <a:t>'g'</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преобразование из </a:t>
            </a:r>
            <a:r>
              <a:rPr lang="ru-RU" dirty="0" err="1">
                <a:solidFill>
                  <a:srgbClr val="008000"/>
                </a:solidFill>
                <a:latin typeface="Consolas" panose="020B0609020204030204" pitchFamily="49" charset="0"/>
              </a:rPr>
              <a:t>char</a:t>
            </a:r>
            <a:r>
              <a:rPr lang="ru-RU" dirty="0">
                <a:solidFill>
                  <a:srgbClr val="008000"/>
                </a:solidFill>
                <a:latin typeface="Consolas" panose="020B0609020204030204" pitchFamily="49" charset="0"/>
              </a:rPr>
              <a:t> в </a:t>
            </a:r>
            <a:r>
              <a:rPr lang="ru-RU" dirty="0" err="1">
                <a:solidFill>
                  <a:srgbClr val="008000"/>
                </a:solidFill>
                <a:latin typeface="Consolas" panose="020B0609020204030204" pitchFamily="49" charset="0"/>
              </a:rPr>
              <a:t>short</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10;</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c = b; </a:t>
            </a:r>
            <a:r>
              <a:rPr lang="ru-RU" dirty="0">
                <a:solidFill>
                  <a:srgbClr val="008000"/>
                </a:solidFill>
                <a:latin typeface="Consolas" panose="020B0609020204030204" pitchFamily="49" charset="0"/>
              </a:rPr>
              <a:t>// преобразование из int в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float</a:t>
            </a:r>
            <a:r>
              <a:rPr lang="de-CH" dirty="0">
                <a:solidFill>
                  <a:srgbClr val="000000"/>
                </a:solidFill>
                <a:latin typeface="Consolas" panose="020B0609020204030204" pitchFamily="49" charset="0"/>
              </a:rPr>
              <a:t> d = 3.4;</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e = d; </a:t>
            </a:r>
            <a:r>
              <a:rPr lang="ru-RU" dirty="0">
                <a:solidFill>
                  <a:srgbClr val="008000"/>
                </a:solidFill>
                <a:latin typeface="Consolas" panose="020B0609020204030204" pitchFamily="49" charset="0"/>
              </a:rPr>
              <a:t>// преобразование из </a:t>
            </a:r>
            <a:r>
              <a:rPr lang="ru-RU" dirty="0" err="1">
                <a:solidFill>
                  <a:srgbClr val="008000"/>
                </a:solidFill>
                <a:latin typeface="Consolas" panose="020B0609020204030204" pitchFamily="49" charset="0"/>
              </a:rPr>
              <a:t>float</a:t>
            </a:r>
            <a:r>
              <a:rPr lang="ru-RU" dirty="0">
                <a:solidFill>
                  <a:srgbClr val="008000"/>
                </a:solidFill>
                <a:latin typeface="Consolas" panose="020B0609020204030204" pitchFamily="49" charset="0"/>
              </a:rPr>
              <a:t> в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f = 35; </a:t>
            </a:r>
            <a:r>
              <a:rPr lang="ru-RU" dirty="0">
                <a:solidFill>
                  <a:srgbClr val="008000"/>
                </a:solidFill>
                <a:latin typeface="Consolas" panose="020B0609020204030204" pitchFamily="49" charset="0"/>
              </a:rPr>
              <a:t>// преобразование из int в </a:t>
            </a:r>
            <a:r>
              <a:rPr lang="ru-RU" dirty="0" err="1">
                <a:solidFill>
                  <a:srgbClr val="008000"/>
                </a:solidFill>
                <a:latin typeface="Consolas" panose="020B0609020204030204" pitchFamily="49" charset="0"/>
              </a:rPr>
              <a:t>double</a:t>
            </a:r>
            <a:endParaRPr lang="ru-RU" dirty="0"/>
          </a:p>
        </p:txBody>
      </p:sp>
    </p:spTree>
    <p:extLst>
      <p:ext uri="{BB962C8B-B14F-4D97-AF65-F5344CB8AC3E}">
        <p14:creationId xmlns:p14="http://schemas.microsoft.com/office/powerpoint/2010/main" val="19959282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370901-059E-6427-1563-0EEF5BF37271}"/>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463441C9-CBDA-B4A7-6BF3-9F45CEABB798}"/>
              </a:ext>
            </a:extLst>
          </p:cNvPr>
          <p:cNvSpPr>
            <a:spLocks noGrp="1"/>
          </p:cNvSpPr>
          <p:nvPr>
            <p:ph idx="1"/>
          </p:nvPr>
        </p:nvSpPr>
        <p:spPr/>
        <p:txBody>
          <a:bodyPr/>
          <a:lstStyle/>
          <a:p>
            <a:r>
              <a:rPr lang="ru-RU" dirty="0"/>
              <a:t>Но также есть опасные преобразования. При подобных преобразованиях мы потенциально можем потерять точность данных. Как правило, это преобразования от типа с большей разрядностью к типу с меньшей разрядностью.</a:t>
            </a:r>
            <a:endParaRPr lang="en-US" dirty="0"/>
          </a:p>
          <a:p>
            <a:endParaRPr lang="en-US" dirty="0"/>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 -25;           </a:t>
            </a:r>
            <a:r>
              <a:rPr lang="en-US" dirty="0">
                <a:solidFill>
                  <a:srgbClr val="008000"/>
                </a:solidFill>
                <a:latin typeface="Consolas" panose="020B0609020204030204" pitchFamily="49" charset="0"/>
              </a:rPr>
              <a:t>// 4294967271</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 -3500;       </a:t>
            </a:r>
            <a:r>
              <a:rPr lang="en-US" dirty="0">
                <a:solidFill>
                  <a:srgbClr val="008000"/>
                </a:solidFill>
                <a:latin typeface="Consolas" panose="020B0609020204030204" pitchFamily="49" charset="0"/>
              </a:rPr>
              <a:t>// 62036 </a:t>
            </a:r>
          </a:p>
          <a:p>
            <a:pPr lvl="1"/>
            <a:endParaRPr lang="en-US" dirty="0">
              <a:solidFill>
                <a:srgbClr val="008000"/>
              </a:solidFill>
              <a:latin typeface="Consolas" panose="020B0609020204030204" pitchFamily="49" charset="0"/>
            </a:endParaRPr>
          </a:p>
          <a:p>
            <a:pPr lvl="1"/>
            <a:endParaRPr lang="en-US" dirty="0">
              <a:solidFill>
                <a:srgbClr val="008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-25 };           </a:t>
            </a:r>
            <a:r>
              <a:rPr lang="de-CH"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Ошибка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-3500 };       </a:t>
            </a:r>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Ошибка</a:t>
            </a:r>
            <a:r>
              <a:rPr lang="en-US" dirty="0">
                <a:solidFill>
                  <a:srgbClr val="008000"/>
                </a:solidFill>
                <a:latin typeface="Consolas" panose="020B0609020204030204" pitchFamily="49" charset="0"/>
              </a:rPr>
              <a:t> </a:t>
            </a:r>
            <a:endParaRPr lang="ru-RU" dirty="0"/>
          </a:p>
        </p:txBody>
      </p:sp>
    </p:spTree>
    <p:extLst>
      <p:ext uri="{BB962C8B-B14F-4D97-AF65-F5344CB8AC3E}">
        <p14:creationId xmlns:p14="http://schemas.microsoft.com/office/powerpoint/2010/main" val="260538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p:txBody>
          <a:bodyPr/>
          <a:lstStyle/>
          <a:p>
            <a:pPr algn="just" eaLnBrk="1" hangingPunct="1">
              <a:lnSpc>
                <a:spcPct val="90000"/>
              </a:lnSpc>
            </a:pPr>
            <a:r>
              <a:rPr lang="ru-RU" altLang="ru-RU" sz="2400"/>
              <a:t>Перед тем, как создаётся исполняемый код, программа анализируется отладчиком, который ищет в исходном коде существующие и потенциальные ошибки. Если ошибок не найдено, то команда make ничего не выведет на экран в результате своей работы, иначе — будет представлена информация об ошибках с указанием строк, в которых они присутствуют. Пока ошибки не будут исправлены, исполнимый файл не будет создан (или не обновлён, если существовал ранее).</a:t>
            </a:r>
          </a:p>
          <a:p>
            <a:pPr algn="just" eaLnBrk="1" hangingPunct="1">
              <a:lnSpc>
                <a:spcPct val="90000"/>
              </a:lnSpc>
            </a:pPr>
            <a:endParaRPr lang="ru-RU" altLang="ru-RU" sz="2400"/>
          </a:p>
        </p:txBody>
      </p:sp>
      <p:sp>
        <p:nvSpPr>
          <p:cNvPr id="13315"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2F04B2-AF57-8144-B0EE-43B992686139}"/>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93F3B19F-72CF-C1F2-7553-754C0B95C074}"/>
              </a:ext>
            </a:extLst>
          </p:cNvPr>
          <p:cNvSpPr>
            <a:spLocks noGrp="1"/>
          </p:cNvSpPr>
          <p:nvPr>
            <p:ph idx="1"/>
          </p:nvPr>
        </p:nvSpPr>
        <p:spPr/>
        <p:txBody>
          <a:bodyPr/>
          <a:lstStyle/>
          <a:p>
            <a:r>
              <a:rPr lang="ru-RU" b="1" dirty="0"/>
              <a:t>Явные преобразования типов</a:t>
            </a:r>
          </a:p>
          <a:p>
            <a:endParaRPr lang="en-US" dirty="0"/>
          </a:p>
          <a:p>
            <a:pPr lvl="1"/>
            <a:r>
              <a:rPr lang="ru-RU" dirty="0"/>
              <a:t>Для выполнения </a:t>
            </a:r>
            <a:r>
              <a:rPr lang="ru-RU" b="1" dirty="0"/>
              <a:t>явных преобразований типов</a:t>
            </a:r>
            <a:r>
              <a:rPr lang="ru-RU" dirty="0"/>
              <a:t> (</a:t>
            </a:r>
            <a:r>
              <a:rPr lang="ru-RU" dirty="0" err="1"/>
              <a:t>explicit</a:t>
            </a:r>
            <a:r>
              <a:rPr lang="ru-RU" dirty="0"/>
              <a:t> </a:t>
            </a:r>
            <a:r>
              <a:rPr lang="ru-RU" dirty="0" err="1"/>
              <a:t>type</a:t>
            </a:r>
            <a:r>
              <a:rPr lang="ru-RU" dirty="0"/>
              <a:t> </a:t>
            </a:r>
            <a:r>
              <a:rPr lang="ru-RU" dirty="0" err="1"/>
              <a:t>conversion</a:t>
            </a:r>
            <a:r>
              <a:rPr lang="ru-RU" dirty="0"/>
              <a:t>) применяется оператор </a:t>
            </a:r>
            <a:r>
              <a:rPr lang="ru-RU" b="1" dirty="0" err="1"/>
              <a:t>static_cast</a:t>
            </a:r>
            <a:endParaRPr lang="en-US" b="1" dirty="0"/>
          </a:p>
          <a:p>
            <a:pPr lvl="1"/>
            <a:endParaRPr lang="en-US" b="1" dirty="0"/>
          </a:p>
          <a:p>
            <a:pPr lvl="1"/>
            <a:r>
              <a:rPr lang="de-CH" sz="1200"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 100.2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hours</a:t>
            </a:r>
            <a:r>
              <a:rPr lang="de-CH" dirty="0">
                <a:solidFill>
                  <a:srgbClr val="000000"/>
                </a:solidFill>
                <a:latin typeface="Consolas" panose="020B0609020204030204" pitchFamily="49" charset="0"/>
              </a:rPr>
              <a:t>{ 8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revenuePerHour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&gt;(sum / hours) };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revenuePerHour</a:t>
            </a:r>
            <a:r>
              <a:rPr lang="en-US" dirty="0">
                <a:solidFill>
                  <a:srgbClr val="008000"/>
                </a:solidFill>
                <a:latin typeface="Consolas" panose="020B0609020204030204" pitchFamily="49" charset="0"/>
              </a:rPr>
              <a:t> = 12</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"Revenue per hour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revenuePerHour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Старая форма приведения типов</a:t>
            </a:r>
            <a:r>
              <a:rPr lang="en-US" dirty="0">
                <a:solidFill>
                  <a:srgbClr val="000000"/>
                </a:solidFill>
                <a:latin typeface="Consolas" panose="020B0609020204030204" pitchFamily="49" charset="0"/>
              </a:rPr>
              <a:t>: </a:t>
            </a:r>
            <a:r>
              <a:rPr lang="ru-RU" dirty="0"/>
              <a:t>(тип) значение</a:t>
            </a:r>
          </a:p>
        </p:txBody>
      </p:sp>
    </p:spTree>
    <p:extLst>
      <p:ext uri="{BB962C8B-B14F-4D97-AF65-F5344CB8AC3E}">
        <p14:creationId xmlns:p14="http://schemas.microsoft.com/office/powerpoint/2010/main" val="67451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2046BD-E96C-A33F-D105-1C82CD14EB55}"/>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3D08C65B-0FD5-5EC7-B2D5-CD5AF785CD14}"/>
              </a:ext>
            </a:extLst>
          </p:cNvPr>
          <p:cNvSpPr>
            <a:spLocks noGrp="1"/>
          </p:cNvSpPr>
          <p:nvPr>
            <p:ph idx="1"/>
          </p:nvPr>
        </p:nvSpPr>
        <p:spPr/>
        <p:txBody>
          <a:bodyPr/>
          <a:lstStyle/>
          <a:p>
            <a:endParaRPr lang="en-US" dirty="0"/>
          </a:p>
          <a:p>
            <a:r>
              <a:rPr lang="ru-RU" dirty="0"/>
              <a:t>Поразрядные операции выполняются над отдельными разрядами или битами чисел. </a:t>
            </a:r>
            <a:endParaRPr lang="en-US" dirty="0"/>
          </a:p>
          <a:p>
            <a:endParaRPr lang="en-US" dirty="0">
              <a:solidFill>
                <a:srgbClr val="FF0000"/>
              </a:solidFill>
            </a:endParaRPr>
          </a:p>
          <a:p>
            <a:r>
              <a:rPr lang="ru-RU" dirty="0">
                <a:solidFill>
                  <a:srgbClr val="FF0000"/>
                </a:solidFill>
              </a:rPr>
              <a:t>Данные операции производятся только над целыми числами</a:t>
            </a:r>
            <a:r>
              <a:rPr lang="ru-RU" dirty="0"/>
              <a:t>.</a:t>
            </a:r>
          </a:p>
        </p:txBody>
      </p:sp>
    </p:spTree>
    <p:extLst>
      <p:ext uri="{BB962C8B-B14F-4D97-AF65-F5344CB8AC3E}">
        <p14:creationId xmlns:p14="http://schemas.microsoft.com/office/powerpoint/2010/main" val="35314921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879ECD-F7FA-5534-F7E4-AA1658F11C46}"/>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6B278E5C-8B66-AF4E-0EDF-5D03C50F9709}"/>
              </a:ext>
            </a:extLst>
          </p:cNvPr>
          <p:cNvSpPr>
            <a:spLocks noGrp="1"/>
          </p:cNvSpPr>
          <p:nvPr>
            <p:ph idx="1"/>
          </p:nvPr>
        </p:nvSpPr>
        <p:spPr/>
        <p:txBody>
          <a:bodyPr/>
          <a:lstStyle/>
          <a:p>
            <a:r>
              <a:rPr lang="ru-RU" b="1" dirty="0"/>
              <a:t>Представление отрицательных чисел</a:t>
            </a:r>
          </a:p>
          <a:p>
            <a:endParaRPr lang="en-US" dirty="0"/>
          </a:p>
          <a:p>
            <a:pPr lvl="1"/>
            <a:r>
              <a:rPr lang="ru-RU" dirty="0"/>
              <a:t>Для записи чисел со знаком в С++ применяется дополнительный код (</a:t>
            </a:r>
            <a:r>
              <a:rPr lang="ru-RU" dirty="0" err="1"/>
              <a:t>two's</a:t>
            </a:r>
            <a:r>
              <a:rPr lang="ru-RU" dirty="0"/>
              <a:t> </a:t>
            </a:r>
            <a:r>
              <a:rPr lang="ru-RU" dirty="0" err="1"/>
              <a:t>complement</a:t>
            </a:r>
            <a:r>
              <a:rPr lang="ru-RU" dirty="0"/>
              <a:t>), при котором старший разряд является знаковым. Если его значение равно 0, то число положительное, и его двоичное представление не отличается от представления беззнакового числа. Например, 0000 0001 в десятичной системе 1.</a:t>
            </a:r>
          </a:p>
          <a:p>
            <a:pPr lvl="1"/>
            <a:endParaRPr lang="en-US" dirty="0"/>
          </a:p>
          <a:p>
            <a:pPr lvl="1"/>
            <a:r>
              <a:rPr lang="ru-RU" dirty="0"/>
              <a:t>Если старший разряд равен 1, то мы имеем дело с отрицательным числом. Например, 1111 1111 в десятичной системе представляет -1. Соответственно, 1111 0011 представляет -13.</a:t>
            </a:r>
          </a:p>
          <a:p>
            <a:endParaRPr lang="ru-RU" dirty="0"/>
          </a:p>
        </p:txBody>
      </p:sp>
    </p:spTree>
    <p:extLst>
      <p:ext uri="{BB962C8B-B14F-4D97-AF65-F5344CB8AC3E}">
        <p14:creationId xmlns:p14="http://schemas.microsoft.com/office/powerpoint/2010/main" val="36540426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39E040-F0DF-598D-794C-66E00EA15CCF}"/>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77A3E77C-3789-B3DA-992C-51610490D433}"/>
              </a:ext>
            </a:extLst>
          </p:cNvPr>
          <p:cNvSpPr>
            <a:spLocks noGrp="1"/>
          </p:cNvSpPr>
          <p:nvPr>
            <p:ph idx="1"/>
          </p:nvPr>
        </p:nvSpPr>
        <p:spPr/>
        <p:txBody>
          <a:bodyPr/>
          <a:lstStyle/>
          <a:p>
            <a:r>
              <a:rPr lang="ru-RU" dirty="0"/>
              <a:t>Обратный код</a:t>
            </a:r>
            <a:endParaRPr lang="en-US" dirty="0"/>
          </a:p>
          <a:p>
            <a:endParaRPr lang="en-US" dirty="0"/>
          </a:p>
          <a:p>
            <a:r>
              <a:rPr lang="ru-RU" dirty="0"/>
              <a:t>Чтобы получить из положительного числа отрицательное, его нужно инвертировать и прибавить единицу:</a:t>
            </a:r>
          </a:p>
        </p:txBody>
      </p:sp>
      <p:sp>
        <p:nvSpPr>
          <p:cNvPr id="4" name="AutoShape 2" descr="Инверсия и дополнительный код в языке программирования C++">
            <a:extLst>
              <a:ext uri="{FF2B5EF4-FFF2-40B4-BE49-F238E27FC236}">
                <a16:creationId xmlns:a16="http://schemas.microsoft.com/office/drawing/2014/main" id="{40F396ED-FAE8-DF4E-E712-B744CC1E43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a:extLst>
              <a:ext uri="{FF2B5EF4-FFF2-40B4-BE49-F238E27FC236}">
                <a16:creationId xmlns:a16="http://schemas.microsoft.com/office/drawing/2014/main" id="{C68F6163-1202-D1BC-5A98-DF55F5113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59" y="3328447"/>
            <a:ext cx="6144482" cy="2238687"/>
          </a:xfrm>
          <a:prstGeom prst="rect">
            <a:avLst/>
          </a:prstGeom>
        </p:spPr>
      </p:pic>
    </p:spTree>
    <p:extLst>
      <p:ext uri="{BB962C8B-B14F-4D97-AF65-F5344CB8AC3E}">
        <p14:creationId xmlns:p14="http://schemas.microsoft.com/office/powerpoint/2010/main" val="19556982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343003-5B75-DFA6-81B0-879A0D72A754}"/>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A12EC74B-A4FB-4402-6EEA-FF4D5C37A24F}"/>
              </a:ext>
            </a:extLst>
          </p:cNvPr>
          <p:cNvSpPr>
            <a:spLocks noGrp="1"/>
          </p:cNvSpPr>
          <p:nvPr>
            <p:ph idx="1"/>
          </p:nvPr>
        </p:nvSpPr>
        <p:spPr/>
        <p:txBody>
          <a:bodyPr/>
          <a:lstStyle/>
          <a:p>
            <a:r>
              <a:rPr lang="ru-RU" b="1" dirty="0"/>
              <a:t>Операции сдвига</a:t>
            </a:r>
          </a:p>
          <a:p>
            <a:endParaRPr lang="en-US" dirty="0"/>
          </a:p>
          <a:p>
            <a:pPr lvl="1"/>
            <a:r>
              <a:rPr lang="ru-RU" dirty="0"/>
              <a:t>Сдвиг в лево </a:t>
            </a:r>
            <a:r>
              <a:rPr lang="en-US" dirty="0"/>
              <a:t>“ &lt;&lt; ”</a:t>
            </a:r>
          </a:p>
          <a:p>
            <a:pPr lvl="1"/>
            <a:endParaRPr lang="en-US" dirty="0"/>
          </a:p>
          <a:p>
            <a:pPr lvl="1"/>
            <a:r>
              <a:rPr lang="ru-RU" dirty="0"/>
              <a:t>Сдвиг в право </a:t>
            </a:r>
            <a:r>
              <a:rPr lang="en-US" dirty="0"/>
              <a:t>“</a:t>
            </a:r>
            <a:r>
              <a:rPr lang="ru-RU" dirty="0"/>
              <a:t> </a:t>
            </a:r>
            <a:r>
              <a:rPr lang="en-US" dirty="0"/>
              <a:t>&gt;&gt; ”</a:t>
            </a:r>
          </a:p>
          <a:p>
            <a:pPr lvl="1"/>
            <a:endParaRPr lang="en-US" dirty="0"/>
          </a:p>
          <a:p>
            <a:r>
              <a:rPr lang="ru-RU" sz="1600" dirty="0">
                <a:solidFill>
                  <a:srgbClr val="000000"/>
                </a:solidFill>
                <a:latin typeface="Consolas" panose="020B0609020204030204" pitchFamily="49" charset="0"/>
              </a:rPr>
              <a:t> </a:t>
            </a:r>
            <a:r>
              <a:rPr lang="ru-RU" sz="1600" dirty="0" err="1">
                <a:solidFill>
                  <a:srgbClr val="0000FF"/>
                </a:solidFill>
                <a:latin typeface="Consolas" panose="020B0609020204030204" pitchFamily="49" charset="0"/>
              </a:rPr>
              <a:t>unsigned</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 = 2 &lt;&lt; 2;     </a:t>
            </a:r>
            <a:r>
              <a:rPr lang="ru-RU" sz="1600" dirty="0">
                <a:solidFill>
                  <a:srgbClr val="008000"/>
                </a:solidFill>
                <a:latin typeface="Consolas" panose="020B0609020204030204" pitchFamily="49" charset="0"/>
              </a:rPr>
              <a:t>// 10  на два разрядов влево = 1000 - 8</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ru-RU" sz="1600" dirty="0" err="1">
                <a:solidFill>
                  <a:srgbClr val="0000FF"/>
                </a:solidFill>
                <a:latin typeface="Consolas" panose="020B0609020204030204" pitchFamily="49" charset="0"/>
              </a:rPr>
              <a:t>unsigned</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b = 16 &gt;&gt; 3; </a:t>
            </a:r>
            <a:r>
              <a:rPr lang="en-US" sz="1600" dirty="0">
                <a:solidFill>
                  <a:srgbClr val="000000"/>
                </a:solidFill>
                <a:latin typeface="Consolas" panose="020B0609020204030204" pitchFamily="49" charset="0"/>
              </a:rPr>
              <a:t>   </a:t>
            </a:r>
            <a:r>
              <a:rPr lang="ru-RU" sz="1600" dirty="0">
                <a:solidFill>
                  <a:srgbClr val="008000"/>
                </a:solidFill>
                <a:latin typeface="Consolas" panose="020B0609020204030204" pitchFamily="49" charset="0"/>
              </a:rPr>
              <a:t>// 10000 на три разряда вправо = 10 - 2</a:t>
            </a:r>
            <a:endParaRPr lang="ru-RU" dirty="0"/>
          </a:p>
        </p:txBody>
      </p:sp>
    </p:spTree>
    <p:extLst>
      <p:ext uri="{BB962C8B-B14F-4D97-AF65-F5344CB8AC3E}">
        <p14:creationId xmlns:p14="http://schemas.microsoft.com/office/powerpoint/2010/main" val="33491509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A5743-AF43-A627-B68D-E91F47B0D61F}"/>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A2977409-4041-5067-821F-A18329AF9777}"/>
              </a:ext>
            </a:extLst>
          </p:cNvPr>
          <p:cNvSpPr>
            <a:spLocks noGrp="1"/>
          </p:cNvSpPr>
          <p:nvPr>
            <p:ph idx="1"/>
          </p:nvPr>
        </p:nvSpPr>
        <p:spPr/>
        <p:txBody>
          <a:bodyPr/>
          <a:lstStyle/>
          <a:p>
            <a:r>
              <a:rPr lang="ru-RU" b="1" dirty="0"/>
              <a:t>Поразрядные операции</a:t>
            </a:r>
            <a:endParaRPr lang="en-US" b="1" dirty="0"/>
          </a:p>
          <a:p>
            <a:pPr lvl="1"/>
            <a:r>
              <a:rPr lang="ru-RU" dirty="0"/>
              <a:t>Поразрядные операции также проводятся только над соответствующими разрядами целочисленных операндов:</a:t>
            </a:r>
          </a:p>
          <a:p>
            <a:pPr lvl="1"/>
            <a:endParaRPr lang="ru-RU" dirty="0"/>
          </a:p>
          <a:p>
            <a:pPr lvl="1"/>
            <a:r>
              <a:rPr lang="ru-RU" dirty="0"/>
              <a:t>&amp;: поразрядная конъюнкция (операция И или поразрядное умножение). Возвращает 1, если оба из соответствующих разрядов обоих чисел равны 1</a:t>
            </a:r>
          </a:p>
          <a:p>
            <a:pPr lvl="1"/>
            <a:endParaRPr lang="ru-RU" dirty="0"/>
          </a:p>
          <a:p>
            <a:pPr lvl="1"/>
            <a:r>
              <a:rPr lang="ru-RU" dirty="0"/>
              <a:t>|: поразрядная дизъюнкция (операция ИЛИ </a:t>
            </a:r>
            <a:r>
              <a:rPr lang="ru-RU" dirty="0" err="1"/>
              <a:t>или</a:t>
            </a:r>
            <a:r>
              <a:rPr lang="ru-RU" dirty="0"/>
              <a:t> поразрядное сложение). Возвращает 1, если хотя бы один из соответствующих разрядов обоих чисел равен 1</a:t>
            </a:r>
          </a:p>
          <a:p>
            <a:pPr lvl="1"/>
            <a:endParaRPr lang="ru-RU" dirty="0"/>
          </a:p>
          <a:p>
            <a:pPr lvl="1"/>
            <a:r>
              <a:rPr lang="ru-RU" dirty="0"/>
              <a:t>^: поразрядное исключающее ИЛИ. Возвращает 1, если только один из соответствующих разрядов обоих чисел равен 1</a:t>
            </a:r>
          </a:p>
          <a:p>
            <a:pPr lvl="1"/>
            <a:endParaRPr lang="ru-RU" dirty="0"/>
          </a:p>
          <a:p>
            <a:pPr lvl="1"/>
            <a:r>
              <a:rPr lang="ru-RU" dirty="0"/>
              <a:t>~: поразрядное отрицание или инверсия. Инвертирует все разряды операнда. Если разряд равен 1, то он становится равен 0, а если он равен 0, то он получает значение 1.</a:t>
            </a:r>
          </a:p>
          <a:p>
            <a:endParaRPr lang="ru-RU" dirty="0"/>
          </a:p>
        </p:txBody>
      </p:sp>
    </p:spTree>
    <p:extLst>
      <p:ext uri="{BB962C8B-B14F-4D97-AF65-F5344CB8AC3E}">
        <p14:creationId xmlns:p14="http://schemas.microsoft.com/office/powerpoint/2010/main" val="1137577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DCA22F-055A-08AA-3B85-A2CFE0A4E669}"/>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8C89FBA6-1D66-0A46-EDCD-1BAAE7229978}"/>
              </a:ext>
            </a:extLst>
          </p:cNvPr>
          <p:cNvSpPr>
            <a:spLocks noGrp="1"/>
          </p:cNvSpPr>
          <p:nvPr>
            <p:ph idx="1"/>
          </p:nvPr>
        </p:nvSpPr>
        <p:spPr/>
        <p:txBody>
          <a:bodyPr/>
          <a:lstStyle/>
          <a:p>
            <a:endParaRPr lang="en-US" dirty="0"/>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 5 | 2;          </a:t>
            </a:r>
            <a:r>
              <a:rPr lang="de-CH" sz="2000" dirty="0">
                <a:solidFill>
                  <a:srgbClr val="008000"/>
                </a:solidFill>
                <a:latin typeface="Consolas" panose="020B0609020204030204" pitchFamily="49" charset="0"/>
              </a:rPr>
              <a:t>// 101 | 010 = 111  - 7</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 6 &amp; 2;          </a:t>
            </a:r>
            <a:r>
              <a:rPr lang="de-CH" sz="2000" dirty="0">
                <a:solidFill>
                  <a:srgbClr val="008000"/>
                </a:solidFill>
                <a:latin typeface="Consolas" panose="020B0609020204030204" pitchFamily="49" charset="0"/>
              </a:rPr>
              <a:t>// 110 &amp; 010 = 10  - 2</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 5 ^ 2;          </a:t>
            </a:r>
            <a:r>
              <a:rPr lang="de-CH" sz="2000" dirty="0">
                <a:solidFill>
                  <a:srgbClr val="008000"/>
                </a:solidFill>
                <a:latin typeface="Consolas" panose="020B0609020204030204" pitchFamily="49" charset="0"/>
              </a:rPr>
              <a:t>// 101 ^ 010 = 111 - 7</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d = ~9;             </a:t>
            </a:r>
            <a:r>
              <a:rPr lang="de-CH" sz="2000" dirty="0">
                <a:solidFill>
                  <a:srgbClr val="008000"/>
                </a:solidFill>
                <a:latin typeface="Consolas" panose="020B0609020204030204" pitchFamily="49" charset="0"/>
              </a:rPr>
              <a:t>// -10</a:t>
            </a:r>
            <a:endParaRPr lang="ru-RU" dirty="0"/>
          </a:p>
        </p:txBody>
      </p:sp>
    </p:spTree>
    <p:extLst>
      <p:ext uri="{BB962C8B-B14F-4D97-AF65-F5344CB8AC3E}">
        <p14:creationId xmlns:p14="http://schemas.microsoft.com/office/powerpoint/2010/main" val="21547196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ltLang="ru-RU" b="1" dirty="0"/>
              <a:t>Выражения</a:t>
            </a:r>
            <a:endParaRPr lang="ru-RU" altLang="ru-RU" b="1" dirty="0">
              <a:latin typeface="Arial" charset="0"/>
            </a:endParaRPr>
          </a:p>
        </p:txBody>
      </p:sp>
      <p:sp>
        <p:nvSpPr>
          <p:cNvPr id="36867" name="Rectangle 1"/>
          <p:cNvSpPr>
            <a:spLocks noGrp="1" noChangeArrowheads="1"/>
          </p:cNvSpPr>
          <p:nvPr>
            <p:ph type="body" idx="1"/>
          </p:nvPr>
        </p:nvSpPr>
        <p:spPr>
          <a:xfrm>
            <a:off x="2446338" y="1052513"/>
            <a:ext cx="4465637" cy="369887"/>
          </a:xfrm>
          <a:noFill/>
        </p:spPr>
        <p:txBody>
          <a:bodyPr anchor="ctr">
            <a:spAutoFit/>
          </a:bodyPr>
          <a:lstStyle/>
          <a:p>
            <a:pPr marL="0" indent="0">
              <a:spcBef>
                <a:spcPct val="0"/>
              </a:spcBef>
              <a:buClrTx/>
              <a:buFontTx/>
              <a:buNone/>
            </a:pPr>
            <a:r>
              <a:rPr lang="ru-RU" altLang="ru-RU" sz="1800">
                <a:latin typeface="Arial" charset="0"/>
              </a:rPr>
              <a:t>Приоритеты операций в выражениях</a:t>
            </a:r>
          </a:p>
        </p:txBody>
      </p:sp>
      <p:graphicFrame>
        <p:nvGraphicFramePr>
          <p:cNvPr id="6" name="Таблица 5"/>
          <p:cNvGraphicFramePr>
            <a:graphicFrameLocks noGrp="1"/>
          </p:cNvGraphicFramePr>
          <p:nvPr/>
        </p:nvGraphicFramePr>
        <p:xfrm>
          <a:off x="830263" y="1428750"/>
          <a:ext cx="7697787" cy="4808539"/>
        </p:xfrm>
        <a:graphic>
          <a:graphicData uri="http://schemas.openxmlformats.org/drawingml/2006/table">
            <a:tbl>
              <a:tblPr/>
              <a:tblGrid>
                <a:gridCol w="712290">
                  <a:extLst>
                    <a:ext uri="{9D8B030D-6E8A-4147-A177-3AD203B41FA5}">
                      <a16:colId xmlns:a16="http://schemas.microsoft.com/office/drawing/2014/main" val="20000"/>
                    </a:ext>
                  </a:extLst>
                </a:gridCol>
                <a:gridCol w="6985497">
                  <a:extLst>
                    <a:ext uri="{9D8B030D-6E8A-4147-A177-3AD203B41FA5}">
                      <a16:colId xmlns:a16="http://schemas.microsoft.com/office/drawing/2014/main" val="20001"/>
                    </a:ext>
                  </a:extLst>
                </a:gridCol>
              </a:tblGrid>
              <a:tr h="229409">
                <a:tc>
                  <a:txBody>
                    <a:bodyPr/>
                    <a:lstStyle/>
                    <a:p>
                      <a:pPr algn="ctr"/>
                      <a:r>
                        <a:rPr lang="ru-RU" sz="1400" dirty="0"/>
                        <a:t>Ранг</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400" dirty="0"/>
                        <a:t>Операции</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0584">
                <a:tc>
                  <a:txBody>
                    <a:bodyPr/>
                    <a:lstStyle/>
                    <a:p>
                      <a:pPr algn="ctr"/>
                      <a:r>
                        <a:rPr lang="ru-RU" sz="14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-&gt;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7196">
                <a:tc>
                  <a:txBody>
                    <a:bodyPr/>
                    <a:lstStyle/>
                    <a:p>
                      <a:pPr algn="ctr"/>
                      <a:r>
                        <a:rPr lang="ru-RU" sz="14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 &amp; * (тип) </a:t>
                      </a:r>
                      <a:r>
                        <a:rPr lang="en-US" sz="1400" dirty="0" err="1"/>
                        <a:t>sizeof</a:t>
                      </a:r>
                      <a:r>
                        <a:rPr lang="en-US" sz="1400" dirty="0"/>
                        <a:t> </a:t>
                      </a:r>
                      <a:r>
                        <a:rPr lang="ru-RU" sz="1400" dirty="0"/>
                        <a:t>тип(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4934">
                <a:tc>
                  <a:txBody>
                    <a:bodyPr/>
                    <a:lstStyle/>
                    <a:p>
                      <a:pPr algn="ctr"/>
                      <a:r>
                        <a:rPr lang="ru-RU" sz="140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(мультипликативные бинарные)</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9409">
                <a:tc>
                  <a:txBody>
                    <a:bodyPr/>
                    <a:lstStyle/>
                    <a:p>
                      <a:pPr algn="ctr"/>
                      <a:endParaRPr lang="ru-RU" sz="1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(аддитивные бинарные)</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6616">
                <a:tc>
                  <a:txBody>
                    <a:bodyPr/>
                    <a:lstStyle/>
                    <a:p>
                      <a:pPr algn="ctr"/>
                      <a:r>
                        <a:rPr lang="ru-RU" sz="1400"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&lt;&lt;  &gt;&gt;  (поразрядного сдвига)</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9409">
                <a:tc>
                  <a:txBody>
                    <a:bodyPr/>
                    <a:lstStyle/>
                    <a:p>
                      <a:pPr algn="ctr"/>
                      <a:r>
                        <a:rPr lang="ru-RU" sz="1400" dirty="0"/>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&lt;  &gt;  &lt;=  &gt;=  (отношения)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9409">
                <a:tc>
                  <a:txBody>
                    <a:bodyPr/>
                    <a:lstStyle/>
                    <a:p>
                      <a:pPr algn="ctr"/>
                      <a:r>
                        <a:rPr lang="ru-RU" sz="140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(отношения)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51444">
                <a:tc>
                  <a:txBody>
                    <a:bodyPr/>
                    <a:lstStyle/>
                    <a:p>
                      <a:pPr algn="ctr"/>
                      <a:r>
                        <a:rPr lang="ru-RU" sz="1400" dirty="0"/>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&amp;  (поразрядная конъюнкция «И»)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51444">
                <a:tc>
                  <a:txBody>
                    <a:bodyPr/>
                    <a:lstStyle/>
                    <a:p>
                      <a:pPr algn="ctr"/>
                      <a:r>
                        <a:rPr lang="ru-RU" sz="1400" dirty="0"/>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(поразрядное исключающее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51444">
                <a:tc>
                  <a:txBody>
                    <a:bodyPr/>
                    <a:lstStyle/>
                    <a:p>
                      <a:pPr algn="ctr"/>
                      <a:r>
                        <a:rPr lang="ru-RU" sz="1400" dirty="0"/>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(поразрядная дизъюнкция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9409">
                <a:tc>
                  <a:txBody>
                    <a:bodyPr/>
                    <a:lstStyle/>
                    <a:p>
                      <a:pPr algn="ctr"/>
                      <a:r>
                        <a:rPr lang="ru-RU" sz="1400"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&amp;&amp;   (конъюнкция «И»)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29409">
                <a:tc>
                  <a:txBody>
                    <a:bodyPr/>
                    <a:lstStyle/>
                    <a:p>
                      <a:pPr algn="ctr"/>
                      <a:r>
                        <a:rPr lang="ru-RU" sz="1400" dirty="0"/>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(дизъюнкция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29409">
                <a:tc>
                  <a:txBody>
                    <a:bodyPr/>
                    <a:lstStyle/>
                    <a:p>
                      <a:pPr algn="ctr"/>
                      <a:r>
                        <a:rPr lang="ru-RU" sz="140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(условная операция)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79605">
                <a:tc>
                  <a:txBody>
                    <a:bodyPr/>
                    <a:lstStyle/>
                    <a:p>
                      <a:pPr algn="ctr"/>
                      <a:r>
                        <a:rPr lang="ru-RU" sz="1400" dirty="0"/>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  &amp;=  ^=  |= &lt;&lt;=  &gt;&gt;=  (операция присваивания)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9409">
                <a:tc>
                  <a:txBody>
                    <a:bodyPr/>
                    <a:lstStyle/>
                    <a:p>
                      <a:pPr algn="ctr"/>
                      <a:r>
                        <a:rPr lang="ru-RU" sz="140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(операция запятая)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495DC7-E100-8131-667C-B37372A35877}"/>
              </a:ext>
            </a:extLst>
          </p:cNvPr>
          <p:cNvSpPr>
            <a:spLocks noGrp="1"/>
          </p:cNvSpPr>
          <p:nvPr>
            <p:ph type="title"/>
          </p:nvPr>
        </p:nvSpPr>
        <p:spPr/>
        <p:txBody>
          <a:bodyPr/>
          <a:lstStyle/>
          <a:p>
            <a:r>
              <a:rPr lang="ru-RU" sz="1600" dirty="0" err="1"/>
              <a:t>using</a:t>
            </a:r>
            <a:r>
              <a:rPr lang="ru-RU" sz="1600" dirty="0"/>
              <a:t>. Подключение пространств имен и определение псевдонимов</a:t>
            </a:r>
          </a:p>
        </p:txBody>
      </p:sp>
      <p:sp>
        <p:nvSpPr>
          <p:cNvPr id="3" name="Объект 2">
            <a:extLst>
              <a:ext uri="{FF2B5EF4-FFF2-40B4-BE49-F238E27FC236}">
                <a16:creationId xmlns:a16="http://schemas.microsoft.com/office/drawing/2014/main" id="{E4B196BD-5002-6446-488A-79429FD7684A}"/>
              </a:ext>
            </a:extLst>
          </p:cNvPr>
          <p:cNvSpPr>
            <a:spLocks noGrp="1"/>
          </p:cNvSpPr>
          <p:nvPr>
            <p:ph idx="1"/>
          </p:nvPr>
        </p:nvSpPr>
        <p:spPr/>
        <p:txBody>
          <a:bodyPr/>
          <a:lstStyle/>
          <a:p>
            <a:endParaRPr lang="en-US" dirty="0"/>
          </a:p>
          <a:p>
            <a:r>
              <a:rPr lang="en-US" dirty="0"/>
              <a:t>USING</a:t>
            </a:r>
          </a:p>
          <a:p>
            <a:endParaRPr lang="en-US" dirty="0"/>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age</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"Input </a:t>
            </a:r>
            <a:r>
              <a:rPr lang="de-CH" dirty="0" err="1">
                <a:solidFill>
                  <a:srgbClr val="A31515"/>
                </a:solidFill>
                <a:latin typeface="Consolas" panose="020B0609020204030204" pitchFamily="49" charset="0"/>
              </a:rPr>
              <a:t>age</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&gt;&gt;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age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age: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age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0451725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92260D-424A-63B7-FC95-2F371AFDA54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DECA962-008E-E7FF-E77B-D40815F18FAA}"/>
              </a:ext>
            </a:extLst>
          </p:cNvPr>
          <p:cNvSpPr>
            <a:spLocks noGrp="1"/>
          </p:cNvSpPr>
          <p:nvPr>
            <p:ph idx="1"/>
          </p:nvPr>
        </p:nvSpPr>
        <p:spPr/>
        <p:txBody>
          <a:bodyPr/>
          <a:lstStyle/>
          <a:p>
            <a:r>
              <a:rPr lang="ru-RU" b="1" dirty="0"/>
              <a:t>Определение псевдонимов</a:t>
            </a:r>
          </a:p>
          <a:p>
            <a:endParaRPr lang="en-US" dirty="0"/>
          </a:p>
          <a:p>
            <a:pPr lvl="1"/>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ullong</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ullong</a:t>
            </a:r>
            <a:r>
              <a:rPr lang="de-CH" dirty="0">
                <a:solidFill>
                  <a:srgbClr val="000000"/>
                </a:solidFill>
                <a:latin typeface="Consolas" panose="020B0609020204030204" pitchFamily="49" charset="0"/>
              </a:rPr>
              <a:t> n{ 10234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36146202"/>
      </p:ext>
    </p:extLst>
  </p:cSld>
  <p:clrMapOvr>
    <a:masterClrMapping/>
  </p:clrMapOvr>
</p:sld>
</file>

<file path=ppt/theme/theme1.xml><?xml version="1.0" encoding="utf-8"?>
<a:theme xmlns:a="http://schemas.openxmlformats.org/drawingml/2006/main" name="sample">
  <a:themeElements>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fontScheme name="sample">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sample 2">
        <a:dk1>
          <a:srgbClr val="2D4473"/>
        </a:dk1>
        <a:lt1>
          <a:srgbClr val="FFFFFF"/>
        </a:lt1>
        <a:dk2>
          <a:srgbClr val="2B6185"/>
        </a:dk2>
        <a:lt2>
          <a:srgbClr val="D3D9DD"/>
        </a:lt2>
        <a:accent1>
          <a:srgbClr val="638AA1"/>
        </a:accent1>
        <a:accent2>
          <a:srgbClr val="8CA8B5"/>
        </a:accent2>
        <a:accent3>
          <a:srgbClr val="FFFFFF"/>
        </a:accent3>
        <a:accent4>
          <a:srgbClr val="253961"/>
        </a:accent4>
        <a:accent5>
          <a:srgbClr val="B7C4CD"/>
        </a:accent5>
        <a:accent6>
          <a:srgbClr val="7E98A4"/>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cdb2004132l</Template>
  <TotalTime>33007</TotalTime>
  <Words>25445</Words>
  <Application>Microsoft Office PowerPoint</Application>
  <PresentationFormat>Экран (4:3)</PresentationFormat>
  <Paragraphs>3500</Paragraphs>
  <Slides>310</Slides>
  <Notes>0</Notes>
  <HiddenSlides>0</HiddenSlides>
  <MMClips>0</MMClips>
  <ScaleCrop>false</ScaleCrop>
  <HeadingPairs>
    <vt:vector size="8" baseType="variant">
      <vt:variant>
        <vt:lpstr>Использованные шрифты</vt:lpstr>
      </vt:variant>
      <vt:variant>
        <vt:i4>10</vt:i4>
      </vt:variant>
      <vt:variant>
        <vt:lpstr>Тема</vt:lpstr>
      </vt:variant>
      <vt:variant>
        <vt:i4>1</vt:i4>
      </vt:variant>
      <vt:variant>
        <vt:lpstr>Внедренные серверы OLE</vt:lpstr>
      </vt:variant>
      <vt:variant>
        <vt:i4>1</vt:i4>
      </vt:variant>
      <vt:variant>
        <vt:lpstr>Заголовки слайдов</vt:lpstr>
      </vt:variant>
      <vt:variant>
        <vt:i4>310</vt:i4>
      </vt:variant>
    </vt:vector>
  </HeadingPairs>
  <TitlesOfParts>
    <vt:vector size="322" baseType="lpstr">
      <vt:lpstr>-apple-system</vt:lpstr>
      <vt:lpstr>Arial</vt:lpstr>
      <vt:lpstr>Calibri</vt:lpstr>
      <vt:lpstr>Cascadia Mono</vt:lpstr>
      <vt:lpstr>Consolas</vt:lpstr>
      <vt:lpstr>Monotype Corsiva</vt:lpstr>
      <vt:lpstr>SFMono-Regular</vt:lpstr>
      <vt:lpstr>Times New Roman</vt:lpstr>
      <vt:lpstr>Verdana</vt:lpstr>
      <vt:lpstr>Wingdings</vt:lpstr>
      <vt:lpstr>sample</vt:lpstr>
      <vt:lpstr>Image</vt:lpstr>
      <vt:lpstr>C++</vt:lpstr>
      <vt:lpstr>История языка Си++</vt:lpstr>
      <vt:lpstr>История языка Си++</vt:lpstr>
      <vt:lpstr>Состав языка</vt:lpstr>
      <vt:lpstr>Состав языка</vt:lpstr>
      <vt:lpstr>Состав языка</vt:lpstr>
      <vt:lpstr>Состав языка</vt:lpstr>
      <vt:lpstr>Состав языка</vt:lpstr>
      <vt:lpstr>Состав языка</vt:lpstr>
      <vt:lpstr>Алфавит языка </vt:lpstr>
      <vt:lpstr>Алфавит языка </vt:lpstr>
      <vt:lpstr>Структура программы </vt:lpstr>
      <vt:lpstr>Структура программы</vt:lpstr>
      <vt:lpstr>Структура программы</vt:lpstr>
      <vt:lpstr>Структура программы</vt:lpstr>
      <vt:lpstr>Структура программы</vt:lpstr>
      <vt:lpstr>Структура программы</vt:lpstr>
      <vt:lpstr>Структура программы</vt:lpstr>
      <vt:lpstr>Структура программы</vt:lpstr>
      <vt:lpstr>Компиляция</vt:lpstr>
      <vt:lpstr>Компиляция</vt:lpstr>
      <vt:lpstr> </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Константы</vt:lpstr>
      <vt:lpstr>Типы данных</vt:lpstr>
      <vt:lpstr>Целочисленные типы </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Числа с плавающей точкой</vt:lpstr>
      <vt:lpstr>Числа с плавающей точкой</vt:lpstr>
      <vt:lpstr>Числа с плавающей точкой</vt:lpstr>
      <vt:lpstr>Числа с плавающей точкой</vt:lpstr>
      <vt:lpstr>Числа с плавающей точкой</vt:lpstr>
      <vt:lpstr>Числа с плавающей точкой</vt:lpstr>
      <vt:lpstr>Размеры типов данных</vt:lpstr>
      <vt:lpstr>Символьные типы</vt:lpstr>
      <vt:lpstr>Презентация PowerPoint</vt:lpstr>
      <vt:lpstr>Кодировки символов</vt:lpstr>
      <vt:lpstr>wchar_t</vt:lpstr>
      <vt:lpstr>Спецификатор auto</vt:lpstr>
      <vt:lpstr>Презентация PowerPoint</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Статическая типизация</vt:lpstr>
      <vt:lpstr>Преобразования типов</vt:lpstr>
      <vt:lpstr>Преобразования типов</vt:lpstr>
      <vt:lpstr>Преобразования типов</vt:lpstr>
      <vt:lpstr>Презентация PowerPoint</vt:lpstr>
      <vt:lpstr>Преобразования типов</vt:lpstr>
      <vt:lpstr>Презентация PowerPoint</vt:lpstr>
      <vt:lpstr>Преобразования типов</vt:lpstr>
      <vt:lpstr>Преобразования типов</vt:lpstr>
      <vt:lpstr>Презентация PowerPoint</vt:lpstr>
      <vt:lpstr>Преобразования типов</vt:lpstr>
      <vt:lpstr>Преобразования типов</vt:lpstr>
      <vt:lpstr>Поразрядные операции</vt:lpstr>
      <vt:lpstr>Преобразования типов</vt:lpstr>
      <vt:lpstr>Поразрядные операции</vt:lpstr>
      <vt:lpstr>Поразрядные операции</vt:lpstr>
      <vt:lpstr>Поразрядные операции</vt:lpstr>
      <vt:lpstr>Поразрядные операции</vt:lpstr>
      <vt:lpstr>Выражения</vt:lpstr>
      <vt:lpstr>using. Подключение пространств имен и определение псевдонимов</vt:lpstr>
      <vt:lpstr>Презентация PowerPoint</vt:lpstr>
      <vt:lpstr>Презентация PowerPoint</vt:lpstr>
      <vt:lpstr>Операции присваивания</vt:lpstr>
      <vt:lpstr>Операции присваивания</vt:lpstr>
      <vt:lpstr>Презентация PowerPoint</vt:lpstr>
      <vt:lpstr>Презентация PowerPoint</vt:lpstr>
      <vt:lpstr>Условные выражения</vt:lpstr>
      <vt:lpstr>Условные выражения</vt:lpstr>
      <vt:lpstr>Презентация PowerPoint</vt:lpstr>
      <vt:lpstr>Вывод в консоль </vt:lpstr>
      <vt:lpstr>Логические операции</vt:lpstr>
      <vt:lpstr>Логические операции</vt:lpstr>
      <vt:lpstr>Логические операции</vt:lpstr>
      <vt:lpstr>Логические операции</vt:lpstr>
      <vt:lpstr>Перечисления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Конструкция switch-case</vt:lpstr>
      <vt:lpstr>Конструкция switch-case</vt:lpstr>
      <vt:lpstr>Конструкция switch-case</vt:lpstr>
      <vt:lpstr>Конструкция switch-case</vt:lpstr>
      <vt:lpstr>Конструкция switch-case</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Презентация PowerPoint</vt:lpstr>
      <vt:lpstr>Область видимости</vt:lpstr>
      <vt:lpstr>Область видимости</vt:lpstr>
      <vt:lpstr>Область видимости</vt:lpstr>
      <vt:lpstr>Область видимости</vt:lpstr>
      <vt:lpstr>Область видимости</vt:lpstr>
      <vt:lpstr>Презентация PowerPoint</vt:lpstr>
      <vt:lpstr>Презентация PowerPoint</vt:lpstr>
      <vt:lpstr>Задачи</vt:lpstr>
      <vt:lpstr>Задачи</vt:lpstr>
      <vt:lpstr>Задачи</vt:lpstr>
      <vt:lpstr>Задачи</vt:lpstr>
      <vt:lpstr>Задачи</vt:lpstr>
      <vt:lpstr>Задачи</vt:lpstr>
      <vt:lpstr>Задачи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Массивы</vt:lpstr>
      <vt:lpstr>Массивы</vt:lpstr>
      <vt:lpstr>Массивы</vt:lpstr>
      <vt:lpstr>Массивы</vt:lpstr>
      <vt:lpstr>Массивы</vt:lpstr>
      <vt:lpstr>Массивы</vt:lpstr>
      <vt:lpstr>Массивы</vt:lpstr>
      <vt:lpstr>Массивы</vt:lpstr>
      <vt:lpstr>Массивы</vt:lpstr>
      <vt:lpstr>Многомерные Массивы</vt:lpstr>
      <vt:lpstr>Многомерные Массивы</vt:lpstr>
      <vt:lpstr>Многомерные Массивы</vt:lpstr>
      <vt:lpstr>Многомерные Массивы</vt:lpstr>
      <vt:lpstr>Многомерные Массивы</vt:lpstr>
      <vt:lpstr>Многомерные Массивы</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символов</vt:lpstr>
      <vt:lpstr>Массивы символов</vt:lpstr>
      <vt:lpstr>Массивы символов</vt:lpstr>
      <vt:lpstr>Массивы символов</vt:lpstr>
      <vt:lpstr>Массивы символов</vt:lpstr>
      <vt:lpstr>Массивы символов</vt:lpstr>
      <vt:lpstr>Введение в строки</vt:lpstr>
      <vt:lpstr>Введение в строки</vt:lpstr>
      <vt:lpstr>Введение в строки</vt:lpstr>
      <vt:lpstr>Введение в строки</vt:lpstr>
      <vt:lpstr>Введение в строки</vt:lpstr>
      <vt:lpstr>Введение в строки</vt:lpstr>
      <vt:lpstr>Ссылки</vt:lpstr>
      <vt:lpstr>Ссылки</vt:lpstr>
      <vt:lpstr>Ссылки</vt:lpstr>
      <vt:lpstr>Ссылки</vt:lpstr>
      <vt:lpstr>Ссылки</vt:lpstr>
      <vt:lpstr>Ссылки</vt:lpstr>
      <vt:lpstr>Функции</vt:lpstr>
      <vt:lpstr>Функции</vt:lpstr>
      <vt:lpstr>Функции</vt:lpstr>
      <vt:lpstr>Функции</vt:lpstr>
      <vt:lpstr>Презентация PowerPoint</vt:lpstr>
      <vt:lpstr>Презентация PowerPoint</vt:lpstr>
      <vt:lpstr>Презентация PowerPoint</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Оператор return и возвращение результата</vt:lpstr>
      <vt:lpstr>Презентация PowerPoint</vt:lpstr>
      <vt:lpstr>Оператор return и возвращение результата</vt:lpstr>
      <vt:lpstr>Выведение типа результата</vt:lpstr>
      <vt:lpstr>Указатели в параметрах функции</vt:lpstr>
      <vt:lpstr>Указатели в параметрах функции</vt:lpstr>
      <vt:lpstr>Указатели в параметрах функции</vt:lpstr>
      <vt:lpstr>Константные параметры-указатели</vt:lpstr>
      <vt:lpstr>Константные параметры-указатели</vt:lpstr>
      <vt:lpstr>Константные параметры-указатели</vt:lpstr>
      <vt:lpstr>Массивы в параметрах функции</vt:lpstr>
      <vt:lpstr>Массивы в параметрах функции</vt:lpstr>
      <vt:lpstr>Массивы в параметрах функции</vt:lpstr>
      <vt:lpstr>Ограничения</vt:lpstr>
      <vt:lpstr>Ограничения</vt:lpstr>
      <vt:lpstr>Передача маркера конца массива</vt:lpstr>
      <vt:lpstr>Передача маркера конца массива</vt:lpstr>
      <vt:lpstr>Передача маркера конца массива</vt:lpstr>
      <vt:lpstr>Константные массивы</vt:lpstr>
      <vt:lpstr>Передача массив по ссылке</vt:lpstr>
      <vt:lpstr>Передача многомерного массива</vt:lpstr>
      <vt:lpstr>Параметры функции main</vt:lpstr>
      <vt:lpstr>Параметры функции main</vt:lpstr>
      <vt:lpstr>Возвращение указателя</vt:lpstr>
      <vt:lpstr>Возвращение указателя</vt:lpstr>
      <vt:lpstr>Возвращение ссылки</vt:lpstr>
      <vt:lpstr>Перегрузка функций</vt:lpstr>
      <vt:lpstr>Перегрузка функций</vt:lpstr>
      <vt:lpstr>Перегрузка функций</vt:lpstr>
      <vt:lpstr>Перегрузка функций и параметрами-ссылки</vt:lpstr>
      <vt:lpstr>Перегрузка и параметры-константы</vt:lpstr>
      <vt:lpstr>Перегрузка и параметры-константы</vt:lpstr>
      <vt:lpstr>Рекурсивные функции</vt:lpstr>
      <vt:lpstr>Рекурсивные функции</vt:lpstr>
      <vt:lpstr>Рекурсивные функции</vt:lpstr>
      <vt:lpstr>Рекурсивные функции</vt:lpstr>
      <vt:lpstr>Рекурсивные функции</vt:lpstr>
      <vt:lpstr>Указатели на функции как параметры</vt:lpstr>
      <vt:lpstr>Указатели на функции как параметры</vt:lpstr>
      <vt:lpstr>Определение и инициализация указателя</vt:lpstr>
      <vt:lpstr>Определение и инициализация указателя</vt:lpstr>
      <vt:lpstr>Определение и инициализация указателя</vt:lpstr>
      <vt:lpstr>Указатель на функцию с параметрами</vt:lpstr>
      <vt:lpstr>Массивы указателей на функции</vt:lpstr>
      <vt:lpstr>Массивы указателей на функции</vt:lpstr>
      <vt:lpstr>Указатели на функции как параметры</vt:lpstr>
      <vt:lpstr>Тип функции</vt:lpstr>
      <vt:lpstr>Тип функции</vt:lpstr>
      <vt:lpstr>Тип функции</vt:lpstr>
      <vt:lpstr>Указатель на функцию как возвращаемое значение</vt:lpstr>
      <vt:lpstr>Указатель на функцию как возвращаемое значение</vt:lpstr>
      <vt:lpstr>Указатель на функцию как возвращаемое значение</vt:lpstr>
      <vt:lpstr>Указатель на функцию как возвращаемое значение</vt:lpstr>
      <vt:lpstr>Разделение программы на файлы</vt:lpstr>
      <vt:lpstr>Разделение программы на файлы</vt:lpstr>
      <vt:lpstr>Разделение программы на файлы</vt:lpstr>
      <vt:lpstr>Внешние объекты</vt:lpstr>
      <vt:lpstr>Внешние объекты</vt:lpstr>
      <vt:lpstr>Внешние объекты</vt:lpstr>
      <vt:lpstr>Вынесение объявления в заголовочные файлы</vt:lpstr>
    </vt:vector>
  </TitlesOfParts>
  <Company>School51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man</dc:creator>
  <cp:lastModifiedBy>Еввгений</cp:lastModifiedBy>
  <cp:revision>143</cp:revision>
  <dcterms:created xsi:type="dcterms:W3CDTF">2014-10-02T05:45:48Z</dcterms:created>
  <dcterms:modified xsi:type="dcterms:W3CDTF">2025-10-08T21:45:57Z</dcterms:modified>
</cp:coreProperties>
</file>