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6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6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B09B4-0378-7F19-FAA0-F023F74D2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DCFEB6-9CD9-DD1D-21AD-809D36469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AC983C-5C38-0EBA-82BB-82EEC173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4895-714D-43D0-B4C7-AB782D215DDA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E884BC-BFC8-3271-21EA-C23D43A9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D7202A-79A4-130F-5B3E-EDCDE573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076C-0E1E-42FA-A2C5-C9B9C021B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8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378D1-0DCC-C7EA-2789-D57301AC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0AA9C38-A96A-703D-E0BC-4822E38EE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FDBFD3-2F5D-D6CB-5618-BF71F4AD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4895-714D-43D0-B4C7-AB782D215DDA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61C4EB-2A15-7A1A-8E75-FA4D3546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4DF53D-171A-45A6-A55D-82C7A903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076C-0E1E-42FA-A2C5-C9B9C021B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99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208DB62-68A9-1CC3-5CFF-8D8C465EF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81C755-3E2B-64A3-3395-F046991F7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700761-5B44-B569-B0D1-D9B5ED35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4895-714D-43D0-B4C7-AB782D215DDA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7C9DE1-D3D5-9576-BE97-18678440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01F174-39C6-096B-E7FE-AB581840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076C-0E1E-42FA-A2C5-C9B9C021B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5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9BE446-59C4-B839-3142-99B9E505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2582B5-1A7C-22DE-B996-2C65390C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E88561-ACD9-9B25-B92D-22FA1571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4895-714D-43D0-B4C7-AB782D215DDA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DD3DDA-81D9-6BF4-C639-C80DD632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E5DF3-C142-10F5-8953-034F8619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076C-0E1E-42FA-A2C5-C9B9C021B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74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42A3D-DB8B-B350-F50E-B6132F97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7F8782-08B7-A700-C42E-ADCB1748F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2723B2-A01D-032D-902D-91CB5D66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4895-714D-43D0-B4C7-AB782D215DDA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1E18B3-0491-4EB7-1876-E6B10B98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8DCED2-8F5D-AA25-448F-B320EC72B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076C-0E1E-42FA-A2C5-C9B9C021B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68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19DD8-C6B1-8CB4-E224-CED2D775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3C061D-4AC2-AB94-1C42-DB7066806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89C52A-0A0E-0C58-54EF-A56A97F64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82ACDB-0ECC-3E9C-E47B-512FC53A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4895-714D-43D0-B4C7-AB782D215DDA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21B4BF-9D9F-164D-97DA-95CF1F5F9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1A8A139-8BBB-1E11-645B-4328A501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076C-0E1E-42FA-A2C5-C9B9C021B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16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6916A-28D7-6D0F-280A-FAD997AD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8E3F36-0306-410C-6E81-0C7180731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C32976-5ACA-1009-BCFC-CA08D920D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929CD9-075B-8B72-F88F-345C0A76A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8C30799-9819-BC9E-8CAC-718057D1F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F2DCA0-B6B9-EC7C-D63D-575118A8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4895-714D-43D0-B4C7-AB782D215DDA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EEA1E8-D7C2-3482-F1C0-D16C7178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8CA2AD-7A80-9F9F-57C6-D0421B23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076C-0E1E-42FA-A2C5-C9B9C021B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29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4DECBD-B282-FC6E-CB4A-C29F5B68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F65089-09F0-BD83-08FF-A2234370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4895-714D-43D0-B4C7-AB782D215DDA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5061383-A489-D6DE-6DE7-71934984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FC3C91-90FF-FC2B-C2E8-C8FF1BF06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076C-0E1E-42FA-A2C5-C9B9C021B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85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C7DC3FB-9365-9815-C63A-A9026540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4895-714D-43D0-B4C7-AB782D215DDA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0ACA93-C927-7DBF-13E9-7513AFC4D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A791CD-9402-4231-85BE-1AEC3C8C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076C-0E1E-42FA-A2C5-C9B9C021B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006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DF739-330C-59DB-DCDF-82B0CF38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9D37FC-2D41-DE04-C810-49BFD51FA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C91BF1-6860-06C1-8EA8-D348CACC0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0F493C-6DDC-EDD7-ABC8-73FCE9CA8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4895-714D-43D0-B4C7-AB782D215DDA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062F7C-96BB-25BE-1459-4DE5EFC7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C04960-1DEB-90B5-23EA-1C66AB89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076C-0E1E-42FA-A2C5-C9B9C021B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555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D0C59-D2F2-BD6C-5965-E77903904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782820-DDED-75A5-57A2-DAE336307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75A0D3-3524-3400-7E5E-D7A42F105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DB8C76-D26A-1DFF-E9FF-407E83B2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74895-714D-43D0-B4C7-AB782D215DDA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EB43CD-C8E4-B8E7-C581-7084E8B14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EA216A-49AD-CC0B-DFE9-B43506A9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3076C-0E1E-42FA-A2C5-C9B9C021B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46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E1C6D-7AC6-1DE9-C6CB-C22AE5BD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1DEA68-B1D3-2888-E406-BD4C06592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A59C6D-FADD-9453-A8ED-844C7CBC8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74895-714D-43D0-B4C7-AB782D215DDA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EF3E1F-5857-E92C-6118-F2AE5842E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E60B1C-814A-F28B-E52A-2EC3DC9BB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3076C-0E1E-42FA-A2C5-C9B9C021B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89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query.com/download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FA51EC-67E3-8EF3-BE95-4EB5675A6A19}"/>
              </a:ext>
            </a:extLst>
          </p:cNvPr>
          <p:cNvSpPr txBox="1"/>
          <p:nvPr/>
        </p:nvSpPr>
        <p:spPr>
          <a:xfrm>
            <a:off x="5556504" y="484632"/>
            <a:ext cx="119616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i="0" dirty="0" err="1">
                <a:solidFill>
                  <a:srgbClr val="000000"/>
                </a:solidFill>
                <a:effectLst/>
                <a:latin typeface="-apple-system"/>
              </a:rPr>
              <a:t>jQuery</a:t>
            </a:r>
            <a:endParaRPr lang="de-CH" sz="2800" b="1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82014-7BC6-A3A3-BF72-0740FB85261D}"/>
              </a:ext>
            </a:extLst>
          </p:cNvPr>
          <p:cNvSpPr txBox="1"/>
          <p:nvPr/>
        </p:nvSpPr>
        <p:spPr>
          <a:xfrm>
            <a:off x="1133856" y="1865376"/>
            <a:ext cx="99120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Упрощение работы с кодом. </a:t>
            </a:r>
            <a:r>
              <a:rPr lang="ru-RU" dirty="0" err="1"/>
              <a:t>jQuery</a:t>
            </a:r>
            <a:r>
              <a:rPr lang="ru-RU" dirty="0"/>
              <a:t> предлагает простой элегантный синтаксис для манипулирования элементами на веб-странице.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Расширяемость. Весь код </a:t>
            </a:r>
            <a:r>
              <a:rPr lang="ru-RU" dirty="0" err="1"/>
              <a:t>jQuery</a:t>
            </a:r>
            <a:r>
              <a:rPr lang="ru-RU" dirty="0"/>
              <a:t> открыт для просмотра и изменения, и в случае, если что-то в библиотеке не устраивает, ее можно модифицировать. А также можно создавать плагины </a:t>
            </a:r>
            <a:r>
              <a:rPr lang="ru-RU" dirty="0" err="1"/>
              <a:t>jQuery</a:t>
            </a:r>
            <a:r>
              <a:rPr lang="ru-R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Кроссбраузерность</a:t>
            </a:r>
            <a:r>
              <a:rPr lang="ru-RU" dirty="0"/>
              <a:t>. </a:t>
            </a:r>
            <a:r>
              <a:rPr lang="ru-RU" dirty="0" err="1"/>
              <a:t>jQuery</a:t>
            </a:r>
            <a:r>
              <a:rPr lang="ru-RU" dirty="0"/>
              <a:t> имеет поддержку большинства известных браузеров, в том числе таких. как IE 7,8. (Хотя в силу того, что браузеры IE 6-8 постепенно становятся достоянием истории, а также чтобы уменьшить размер библиотеки в последней версии была прекращена поддержка IE 6-8).</a:t>
            </a:r>
          </a:p>
        </p:txBody>
      </p:sp>
    </p:spTree>
    <p:extLst>
      <p:ext uri="{BB962C8B-B14F-4D97-AF65-F5344CB8AC3E}">
        <p14:creationId xmlns:p14="http://schemas.microsoft.com/office/powerpoint/2010/main" val="119242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33523B-0CC5-3561-8945-7742B35D5578}"/>
              </a:ext>
            </a:extLst>
          </p:cNvPr>
          <p:cNvSpPr txBox="1"/>
          <p:nvPr/>
        </p:nvSpPr>
        <p:spPr>
          <a:xfrm>
            <a:off x="4216607" y="320040"/>
            <a:ext cx="3758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Комбинация фильтров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69DB10-D305-C739-1DCB-A282391F6C37}"/>
              </a:ext>
            </a:extLst>
          </p:cNvPr>
          <p:cNvSpPr txBox="1"/>
          <p:nvPr/>
        </p:nvSpPr>
        <p:spPr>
          <a:xfrm flipH="1">
            <a:off x="722375" y="1554480"/>
            <a:ext cx="105430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Мы можем комбинировать в одном выражении несколько селекторов и фильтров: </a:t>
            </a:r>
          </a:p>
          <a:p>
            <a:endParaRPr lang="ru-RU" dirty="0"/>
          </a:p>
          <a:p>
            <a:pPr algn="ctr"/>
            <a:r>
              <a:rPr lang="ru-RU" b="1" dirty="0">
                <a:solidFill>
                  <a:srgbClr val="FF0000"/>
                </a:solidFill>
              </a:rPr>
              <a:t>$('#</a:t>
            </a:r>
            <a:r>
              <a:rPr lang="ru-RU" b="1" dirty="0" err="1">
                <a:solidFill>
                  <a:srgbClr val="FF0000"/>
                </a:solidFill>
              </a:rPr>
              <a:t>results:odd:has</a:t>
            </a:r>
            <a:r>
              <a:rPr lang="ru-RU" b="1" dirty="0">
                <a:solidFill>
                  <a:srgbClr val="FF0000"/>
                </a:solidFill>
              </a:rPr>
              <a:t>('</a:t>
            </a:r>
            <a:r>
              <a:rPr lang="ru-RU" b="1" dirty="0" err="1">
                <a:solidFill>
                  <a:srgbClr val="FF0000"/>
                </a:solidFill>
              </a:rPr>
              <a:t>img</a:t>
            </a:r>
            <a:r>
              <a:rPr lang="ru-RU" b="1" dirty="0">
                <a:solidFill>
                  <a:srgbClr val="FF0000"/>
                </a:solidFill>
              </a:rPr>
              <a:t>')’). </a:t>
            </a:r>
          </a:p>
          <a:p>
            <a:endParaRPr lang="ru-RU" dirty="0"/>
          </a:p>
          <a:p>
            <a:r>
              <a:rPr lang="ru-RU" dirty="0"/>
              <a:t>В данном случае мы выбираем все нечетные элементы с </a:t>
            </a:r>
            <a:r>
              <a:rPr lang="ru-RU" dirty="0" err="1"/>
              <a:t>id</a:t>
            </a:r>
            <a:r>
              <a:rPr lang="ru-RU" dirty="0"/>
              <a:t>="</a:t>
            </a:r>
            <a:r>
              <a:rPr lang="ru-RU" dirty="0" err="1"/>
              <a:t>results</a:t>
            </a:r>
            <a:r>
              <a:rPr lang="ru-RU" dirty="0"/>
              <a:t>", которые содержат элементы </a:t>
            </a:r>
            <a:r>
              <a:rPr lang="ru-RU" dirty="0" err="1"/>
              <a:t>img</a:t>
            </a:r>
            <a:r>
              <a:rPr lang="ru-RU" dirty="0"/>
              <a:t>, то есть изображения.</a:t>
            </a:r>
          </a:p>
        </p:txBody>
      </p:sp>
    </p:spTree>
    <p:extLst>
      <p:ext uri="{BB962C8B-B14F-4D97-AF65-F5344CB8AC3E}">
        <p14:creationId xmlns:p14="http://schemas.microsoft.com/office/powerpoint/2010/main" val="251416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37F73A-65B4-3EDF-39F3-7FD610324A40}"/>
              </a:ext>
            </a:extLst>
          </p:cNvPr>
          <p:cNvSpPr txBox="1"/>
          <p:nvPr/>
        </p:nvSpPr>
        <p:spPr>
          <a:xfrm>
            <a:off x="5276088" y="429768"/>
            <a:ext cx="2084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Работа с выборкой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493F3-3BDB-8099-3B4E-4441ADDF1251}"/>
              </a:ext>
            </a:extLst>
          </p:cNvPr>
          <p:cNvSpPr txBox="1"/>
          <p:nvPr/>
        </p:nvSpPr>
        <p:spPr>
          <a:xfrm>
            <a:off x="3456432" y="996696"/>
            <a:ext cx="6467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Количество выбранных элементов. Свойство length и метод size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EBF7F-4C75-4056-9ED6-FF48F80BCE07}"/>
              </a:ext>
            </a:extLst>
          </p:cNvPr>
          <p:cNvSpPr txBox="1"/>
          <p:nvPr/>
        </p:nvSpPr>
        <p:spPr>
          <a:xfrm>
            <a:off x="914400" y="1643027"/>
            <a:ext cx="6062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num = $("</a:t>
            </a:r>
            <a:r>
              <a:rPr lang="en-US" dirty="0" err="1"/>
              <a:t>tr:nth-child</a:t>
            </a:r>
            <a:r>
              <a:rPr lang="en-US" dirty="0"/>
              <a:t>(odd)").length;</a:t>
            </a:r>
          </a:p>
          <a:p>
            <a:endParaRPr lang="en-US" dirty="0"/>
          </a:p>
          <a:p>
            <a:r>
              <a:rPr lang="en-US" dirty="0"/>
              <a:t>num = $("</a:t>
            </a:r>
            <a:r>
              <a:rPr lang="en-US" dirty="0" err="1"/>
              <a:t>tr:nth-child</a:t>
            </a:r>
            <a:r>
              <a:rPr lang="en-US" dirty="0"/>
              <a:t>(odd)").size();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9ED2E-7951-F1E3-766A-C733A5B3D7E1}"/>
              </a:ext>
            </a:extLst>
          </p:cNvPr>
          <p:cNvSpPr txBox="1"/>
          <p:nvPr/>
        </p:nvSpPr>
        <p:spPr>
          <a:xfrm>
            <a:off x="5184648" y="292608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/>
              <a:t>Получение элемента</a:t>
            </a:r>
            <a:endParaRPr lang="ru-RU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DE15C-8FB5-1013-0070-BEE3EDFBCD0A}"/>
              </a:ext>
            </a:extLst>
          </p:cNvPr>
          <p:cNvSpPr txBox="1"/>
          <p:nvPr/>
        </p:nvSpPr>
        <p:spPr>
          <a:xfrm>
            <a:off x="660012" y="3605844"/>
            <a:ext cx="9049272" cy="2540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tr:even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de-C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array.length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 {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console.log(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i.toString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 "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41483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2F6D03-E7A3-A30B-424A-5BD891DB1555}"/>
              </a:ext>
            </a:extLst>
          </p:cNvPr>
          <p:cNvSpPr txBox="1"/>
          <p:nvPr/>
        </p:nvSpPr>
        <p:spPr>
          <a:xfrm>
            <a:off x="5285232" y="649224"/>
            <a:ext cx="20249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0" dirty="0">
                <a:solidFill>
                  <a:srgbClr val="000000"/>
                </a:solidFill>
                <a:effectLst/>
                <a:latin typeface="-apple-system"/>
              </a:rPr>
              <a:t>Функция </a:t>
            </a:r>
            <a:r>
              <a:rPr lang="de-CH" sz="2800" b="1" i="0" dirty="0" err="1">
                <a:solidFill>
                  <a:srgbClr val="000000"/>
                </a:solidFill>
                <a:effectLst/>
                <a:latin typeface="-apple-system"/>
              </a:rPr>
              <a:t>eq</a:t>
            </a:r>
            <a:endParaRPr lang="de-CH" sz="2800" b="1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7469F-F14E-D2A0-ED7A-FC98FFA63AE0}"/>
              </a:ext>
            </a:extLst>
          </p:cNvPr>
          <p:cNvSpPr txBox="1"/>
          <p:nvPr/>
        </p:nvSpPr>
        <p:spPr>
          <a:xfrm>
            <a:off x="841248" y="1418665"/>
            <a:ext cx="742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Еще одним способом обратиться к элементу является функция eq(index).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B7B54-B339-1A54-F513-C4A4CAB6C8B0}"/>
              </a:ext>
            </a:extLst>
          </p:cNvPr>
          <p:cNvSpPr txBox="1"/>
          <p:nvPr/>
        </p:nvSpPr>
        <p:spPr>
          <a:xfrm>
            <a:off x="841248" y="1965960"/>
            <a:ext cx="8293608" cy="212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tr:even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array.eq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'background-color'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array.eq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de-C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'background-color'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1726122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093E40-78E5-E115-DF06-77F5284BE382}"/>
              </a:ext>
            </a:extLst>
          </p:cNvPr>
          <p:cNvSpPr txBox="1"/>
          <p:nvPr/>
        </p:nvSpPr>
        <p:spPr>
          <a:xfrm>
            <a:off x="3243072" y="621792"/>
            <a:ext cx="5976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Получение первого и последнего элемента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2B7A52-4C7D-73A8-518A-24E6985D8AC0}"/>
              </a:ext>
            </a:extLst>
          </p:cNvPr>
          <p:cNvSpPr txBox="1"/>
          <p:nvPr/>
        </p:nvSpPr>
        <p:spPr>
          <a:xfrm>
            <a:off x="1197864" y="1682496"/>
            <a:ext cx="8823960" cy="2956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</a:t>
            </a:r>
            <a:r>
              <a:rPr lang="de-CH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= $(</a:t>
            </a:r>
            <a:r>
              <a:rPr lang="de-CH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"tr:even"</a:t>
            </a: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firstEl = array.first();</a:t>
            </a:r>
          </a:p>
          <a:p>
            <a:pPr>
              <a:lnSpc>
                <a:spcPct val="150000"/>
              </a:lnSpc>
            </a:pP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console.log(</a:t>
            </a:r>
            <a:r>
              <a:rPr lang="de-CH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Первый элемент: "</a:t>
            </a:r>
            <a:r>
              <a:rPr lang="ru-RU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firstEl.html());</a:t>
            </a:r>
          </a:p>
          <a:p>
            <a:pPr>
              <a:lnSpc>
                <a:spcPct val="150000"/>
              </a:lnSpc>
            </a:pP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lastEl = array.last();</a:t>
            </a:r>
          </a:p>
          <a:p>
            <a:pPr>
              <a:lnSpc>
                <a:spcPct val="150000"/>
              </a:lnSpc>
            </a:pP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console.log(</a:t>
            </a:r>
            <a:r>
              <a:rPr lang="de-CH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Последний элемент: "</a:t>
            </a:r>
            <a:r>
              <a:rPr lang="ru-RU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lastEl.html());</a:t>
            </a:r>
          </a:p>
          <a:p>
            <a:pPr>
              <a:lnSpc>
                <a:spcPct val="150000"/>
              </a:lnSpc>
            </a:pP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226733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3FD30-CC1C-C422-71C2-054C8E642911}"/>
              </a:ext>
            </a:extLst>
          </p:cNvPr>
          <p:cNvSpPr txBox="1"/>
          <p:nvPr/>
        </p:nvSpPr>
        <p:spPr>
          <a:xfrm>
            <a:off x="3721247" y="475488"/>
            <a:ext cx="4749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Перебор элементов выборки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0F681-C54E-1CAB-C82B-8ED75E41A635}"/>
              </a:ext>
            </a:extLst>
          </p:cNvPr>
          <p:cNvSpPr txBox="1"/>
          <p:nvPr/>
        </p:nvSpPr>
        <p:spPr>
          <a:xfrm>
            <a:off x="1289304" y="1453896"/>
            <a:ext cx="7656263" cy="2125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$(</a:t>
            </a:r>
            <a:r>
              <a:rPr lang="de-CH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$(</a:t>
            </a:r>
            <a:r>
              <a:rPr lang="de-CH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"tr:even"</a:t>
            </a: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).each(</a:t>
            </a:r>
            <a:r>
              <a:rPr lang="de-CH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(index, elem) {</a:t>
            </a:r>
          </a:p>
          <a:p>
            <a:pPr>
              <a:lnSpc>
                <a:spcPct val="150000"/>
              </a:lnSpc>
            </a:pP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console.log(index + </a:t>
            </a:r>
            <a:r>
              <a:rPr lang="de-CH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 "</a:t>
            </a: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elem.innerHTML);</a:t>
            </a:r>
          </a:p>
          <a:p>
            <a:pPr>
              <a:lnSpc>
                <a:spcPct val="150000"/>
              </a:lnSpc>
            </a:pP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pPr>
              <a:lnSpc>
                <a:spcPct val="150000"/>
              </a:lnSpc>
            </a:pP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3429264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4216FE-93C4-348B-7345-1BF82F1B5BDF}"/>
              </a:ext>
            </a:extLst>
          </p:cNvPr>
          <p:cNvSpPr txBox="1"/>
          <p:nvPr/>
        </p:nvSpPr>
        <p:spPr>
          <a:xfrm>
            <a:off x="4658427" y="521208"/>
            <a:ext cx="2875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/>
              <a:t>Индекс элемента</a:t>
            </a:r>
            <a:endParaRPr lang="ru-RU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7653CB-919A-9044-5AED-55B33EF40168}"/>
              </a:ext>
            </a:extLst>
          </p:cNvPr>
          <p:cNvSpPr txBox="1"/>
          <p:nvPr/>
        </p:nvSpPr>
        <p:spPr>
          <a:xfrm>
            <a:off x="1453896" y="1335024"/>
            <a:ext cx="6896440" cy="5450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$(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tr:even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firstEl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array.first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array.index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firstEl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console.log(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de-CH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выведет 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>
              <a:lnSpc>
                <a:spcPct val="150000"/>
              </a:lnSpc>
            </a:pPr>
            <a:b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$(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array.index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tr.tabhead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console.log(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>
              <a:lnSpc>
                <a:spcPct val="15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3286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44BF2E-F4C0-5227-8650-3B2160963708}"/>
              </a:ext>
            </a:extLst>
          </p:cNvPr>
          <p:cNvSpPr txBox="1"/>
          <p:nvPr/>
        </p:nvSpPr>
        <p:spPr>
          <a:xfrm>
            <a:off x="4861560" y="484632"/>
            <a:ext cx="35441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0" dirty="0">
                <a:solidFill>
                  <a:srgbClr val="000000"/>
                </a:solidFill>
                <a:effectLst/>
                <a:latin typeface="-apple-system"/>
              </a:rPr>
              <a:t>Получение селектора</a:t>
            </a:r>
          </a:p>
          <a:p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A32618-859E-3647-2289-7B6FF9DB4E84}"/>
              </a:ext>
            </a:extLst>
          </p:cNvPr>
          <p:cNvSpPr txBox="1"/>
          <p:nvPr/>
        </p:nvSpPr>
        <p:spPr>
          <a:xfrm>
            <a:off x="2331187" y="1508760"/>
            <a:ext cx="7529625" cy="1709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$(</a:t>
            </a:r>
            <a:r>
              <a:rPr lang="de-CH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= $(</a:t>
            </a:r>
            <a:r>
              <a:rPr lang="de-CH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"tr:even"</a:t>
            </a: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console.log(array.selector); </a:t>
            </a:r>
            <a:r>
              <a:rPr lang="de-CH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выведет </a:t>
            </a:r>
            <a:r>
              <a:rPr lang="de-CH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tr:even</a:t>
            </a:r>
            <a:endParaRPr lang="de-CH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CH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2523017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ABDB91-260E-A54F-1748-5D11F23A6F2C}"/>
              </a:ext>
            </a:extLst>
          </p:cNvPr>
          <p:cNvSpPr txBox="1"/>
          <p:nvPr/>
        </p:nvSpPr>
        <p:spPr>
          <a:xfrm>
            <a:off x="2932176" y="384048"/>
            <a:ext cx="6912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Метод </a:t>
            </a:r>
            <a:r>
              <a:rPr lang="ru-RU" sz="2800" b="1" dirty="0" err="1"/>
              <a:t>add</a:t>
            </a:r>
            <a:r>
              <a:rPr lang="ru-RU" sz="2800" b="1" dirty="0"/>
              <a:t> и добавление новых элементов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D4805-E7E6-4EE3-EABC-0D9B8BDF6751}"/>
              </a:ext>
            </a:extLst>
          </p:cNvPr>
          <p:cNvSpPr txBox="1"/>
          <p:nvPr/>
        </p:nvSpPr>
        <p:spPr>
          <a:xfrm>
            <a:off x="885947" y="1545336"/>
            <a:ext cx="104201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 помощью метода </a:t>
            </a:r>
            <a:r>
              <a:rPr lang="ru-RU" dirty="0" err="1"/>
              <a:t>add</a:t>
            </a:r>
            <a:r>
              <a:rPr lang="ru-RU" dirty="0"/>
              <a:t> мы можем создать новый набор. Данный метод имеет следующие варианты синтаксиса: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add</a:t>
            </a:r>
            <a:r>
              <a:rPr lang="ru-RU" dirty="0"/>
              <a:t>(селектор): добавление элементов, соответствующих селектору, в набор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add</a:t>
            </a:r>
            <a:r>
              <a:rPr lang="ru-RU" dirty="0"/>
              <a:t>(селектор, контекст): добавление элементов, но в данном случае поиск элементов ведется в рамках контекста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add</a:t>
            </a:r>
            <a:r>
              <a:rPr lang="ru-RU" dirty="0"/>
              <a:t>(элемент): добавление в набор элемента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add</a:t>
            </a:r>
            <a:r>
              <a:rPr lang="ru-RU" dirty="0"/>
              <a:t>(массив элементов): добавление массива элементов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add</a:t>
            </a:r>
            <a:r>
              <a:rPr lang="ru-RU" dirty="0"/>
              <a:t>(</a:t>
            </a:r>
            <a:r>
              <a:rPr lang="ru-RU" dirty="0" err="1"/>
              <a:t>html</a:t>
            </a:r>
            <a:r>
              <a:rPr lang="ru-RU" dirty="0"/>
              <a:t>): добавление в набор элемента, представленного разметкой </a:t>
            </a:r>
            <a:r>
              <a:rPr lang="ru-RU" dirty="0" err="1"/>
              <a:t>html</a:t>
            </a:r>
            <a:r>
              <a:rPr lang="ru-RU" dirty="0"/>
              <a:t> (</a:t>
            </a:r>
            <a:r>
              <a:rPr lang="ru-RU" dirty="0">
                <a:solidFill>
                  <a:srgbClr val="FF0000"/>
                </a:solidFill>
              </a:rPr>
              <a:t>при этом добавление идет только в набор, а не на страницу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add</a:t>
            </a:r>
            <a:r>
              <a:rPr lang="ru-RU" dirty="0"/>
              <a:t>(</a:t>
            </a:r>
            <a:r>
              <a:rPr lang="ru-RU" dirty="0" err="1"/>
              <a:t>jQuery</a:t>
            </a:r>
            <a:r>
              <a:rPr lang="ru-RU" dirty="0"/>
              <a:t>): добавление объекта, который является результатом функции </a:t>
            </a:r>
            <a:r>
              <a:rPr lang="ru-RU" dirty="0" err="1"/>
              <a:t>jQuery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0471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59946C-55BA-360A-4ED0-1417E19D168E}"/>
              </a:ext>
            </a:extLst>
          </p:cNvPr>
          <p:cNvSpPr txBox="1"/>
          <p:nvPr/>
        </p:nvSpPr>
        <p:spPr>
          <a:xfrm>
            <a:off x="4222602" y="502920"/>
            <a:ext cx="3746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Практическое Задание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B1A696-8CB9-7E56-54A9-045C3EC4535F}"/>
              </a:ext>
            </a:extLst>
          </p:cNvPr>
          <p:cNvSpPr txBox="1"/>
          <p:nvPr/>
        </p:nvSpPr>
        <p:spPr>
          <a:xfrm>
            <a:off x="950976" y="1618488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Скачать файл по ссылке</a:t>
            </a:r>
            <a:r>
              <a:rPr lang="en-US" dirty="0"/>
              <a:t> </a:t>
            </a:r>
            <a:r>
              <a:rPr lang="de-CH" dirty="0"/>
              <a:t>https://dropmefiles.com/Z9QAF</a:t>
            </a:r>
            <a:r>
              <a:rPr lang="en-US" dirty="0"/>
              <a:t>.</a:t>
            </a:r>
          </a:p>
          <a:p>
            <a:r>
              <a:rPr lang="ru-RU" dirty="0"/>
              <a:t>В каждый элемент вписать</a:t>
            </a:r>
            <a:r>
              <a:rPr lang="en-US" dirty="0"/>
              <a:t> </a:t>
            </a:r>
            <a:r>
              <a:rPr lang="ru-RU" dirty="0"/>
              <a:t>фразу </a:t>
            </a:r>
          </a:p>
          <a:p>
            <a:r>
              <a:rPr lang="en-US" dirty="0"/>
              <a:t>“ {</a:t>
            </a:r>
            <a:r>
              <a:rPr lang="ru-RU" dirty="0"/>
              <a:t>порядковый номер элемента с данным цветом </a:t>
            </a:r>
            <a:r>
              <a:rPr lang="en-US" dirty="0"/>
              <a:t>}</a:t>
            </a:r>
            <a:r>
              <a:rPr lang="ru-RU" dirty="0"/>
              <a:t> в </a:t>
            </a:r>
            <a:r>
              <a:rPr lang="en-US" dirty="0"/>
              <a:t>{</a:t>
            </a:r>
            <a:r>
              <a:rPr lang="ru-RU" dirty="0"/>
              <a:t>цвет блока</a:t>
            </a:r>
            <a:r>
              <a:rPr lang="en-US" dirty="0"/>
              <a:t>}</a:t>
            </a:r>
            <a:r>
              <a:rPr lang="ru-RU" dirty="0"/>
              <a:t> 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962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30858-A342-8BFA-F784-439DE33E1424}"/>
              </a:ext>
            </a:extLst>
          </p:cNvPr>
          <p:cNvSpPr txBox="1"/>
          <p:nvPr/>
        </p:nvSpPr>
        <p:spPr>
          <a:xfrm>
            <a:off x="4151376" y="475488"/>
            <a:ext cx="54010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0" dirty="0">
                <a:solidFill>
                  <a:srgbClr val="000000"/>
                </a:solidFill>
                <a:effectLst/>
                <a:latin typeface="-apple-system"/>
              </a:rPr>
              <a:t>Подключение библиотеки </a:t>
            </a:r>
            <a:r>
              <a:rPr lang="de-CH" sz="2800" b="1" i="0" dirty="0" err="1">
                <a:solidFill>
                  <a:srgbClr val="000000"/>
                </a:solidFill>
                <a:effectLst/>
                <a:latin typeface="-apple-system"/>
              </a:rPr>
              <a:t>jQuery</a:t>
            </a:r>
            <a:endParaRPr lang="de-CH" sz="2800" b="1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45C8E-5D5F-98B9-2CE7-EA01A17E9314}"/>
              </a:ext>
            </a:extLst>
          </p:cNvPr>
          <p:cNvSpPr txBox="1"/>
          <p:nvPr/>
        </p:nvSpPr>
        <p:spPr>
          <a:xfrm>
            <a:off x="694944" y="1810512"/>
            <a:ext cx="518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Официальный сайт </a:t>
            </a:r>
            <a:r>
              <a:rPr lang="en-US" dirty="0"/>
              <a:t>: </a:t>
            </a:r>
            <a:r>
              <a:rPr lang="de-CH" b="0" i="0" dirty="0">
                <a:solidFill>
                  <a:srgbClr val="D91E18"/>
                </a:solidFill>
                <a:effectLst/>
                <a:latin typeface="-apple-system"/>
                <a:hlinkClick r:id="rId2"/>
              </a:rPr>
              <a:t>https://jquery.com/download/</a:t>
            </a:r>
            <a:r>
              <a:rPr lang="de-CH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DE8BB-9EFE-9F5B-80B2-A0E9AA8A7506}"/>
              </a:ext>
            </a:extLst>
          </p:cNvPr>
          <p:cNvSpPr txBox="1"/>
          <p:nvPr/>
        </p:nvSpPr>
        <p:spPr>
          <a:xfrm>
            <a:off x="694944" y="2322576"/>
            <a:ext cx="10186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Compressed</a:t>
            </a:r>
            <a:r>
              <a:rPr lang="ru-RU" dirty="0"/>
              <a:t>, </a:t>
            </a:r>
            <a:r>
              <a:rPr lang="ru-RU" dirty="0" err="1"/>
              <a:t>production</a:t>
            </a:r>
            <a:r>
              <a:rPr lang="ru-RU" dirty="0"/>
              <a:t> </a:t>
            </a:r>
            <a:r>
              <a:rPr lang="ru-RU" dirty="0" err="1"/>
              <a:t>jQuery</a:t>
            </a:r>
            <a:r>
              <a:rPr lang="ru-RU" dirty="0"/>
              <a:t> — сжатый, </a:t>
            </a:r>
            <a:r>
              <a:rPr lang="ru-RU" dirty="0" err="1"/>
              <a:t>минифицированный</a:t>
            </a:r>
            <a:r>
              <a:rPr lang="ru-RU" dirty="0"/>
              <a:t> файл, который стоит использовать для</a:t>
            </a:r>
          </a:p>
          <a:p>
            <a:r>
              <a:rPr lang="ru-RU" dirty="0"/>
              <a:t>работы со страницами сайта. То есть весит этот файл</a:t>
            </a:r>
            <a:r>
              <a:rPr lang="en-US" dirty="0"/>
              <a:t> </a:t>
            </a:r>
            <a:r>
              <a:rPr lang="ru-RU" dirty="0"/>
              <a:t>вдвое меньше, чем несжатый, что ускоряет загрузку</a:t>
            </a:r>
            <a:r>
              <a:rPr lang="en-US" dirty="0"/>
              <a:t> </a:t>
            </a:r>
            <a:r>
              <a:rPr lang="ru-RU" dirty="0"/>
              <a:t>сайта, но он практически нечитабелен, а значит, код</a:t>
            </a:r>
            <a:r>
              <a:rPr lang="en-US" dirty="0"/>
              <a:t> </a:t>
            </a:r>
            <a:r>
              <a:rPr lang="ru-RU" dirty="0"/>
              <a:t>в нем вам будет непонятен</a:t>
            </a:r>
            <a:endParaRPr lang="en-US" dirty="0"/>
          </a:p>
          <a:p>
            <a:endParaRPr lang="en-US" dirty="0"/>
          </a:p>
          <a:p>
            <a:r>
              <a:rPr lang="ru-RU" dirty="0" err="1"/>
              <a:t>Uncompressed</a:t>
            </a:r>
            <a:r>
              <a:rPr lang="ru-RU" dirty="0"/>
              <a:t>, </a:t>
            </a:r>
            <a:r>
              <a:rPr lang="ru-RU" dirty="0" err="1"/>
              <a:t>development</a:t>
            </a:r>
            <a:r>
              <a:rPr lang="ru-RU" dirty="0"/>
              <a:t> </a:t>
            </a:r>
            <a:r>
              <a:rPr lang="ru-RU" dirty="0" err="1"/>
              <a:t>jQuery</a:t>
            </a:r>
            <a:r>
              <a:rPr lang="ru-RU" dirty="0"/>
              <a:t> — несжатый файл для разработчиков плагинов с комментариями ко многим функциям. Это файл с читабельным кодом позволяет понять, как устроена </a:t>
            </a:r>
            <a:r>
              <a:rPr lang="ru-RU" dirty="0" err="1"/>
              <a:t>jQuery</a:t>
            </a:r>
            <a:r>
              <a:rPr lang="ru-RU" dirty="0"/>
              <a:t> изнутри и воспользоваться ее функциями для написания расширения</a:t>
            </a:r>
            <a:endParaRPr lang="en-US" dirty="0"/>
          </a:p>
          <a:p>
            <a:endParaRPr lang="en-US" dirty="0"/>
          </a:p>
          <a:p>
            <a:r>
              <a:rPr lang="ru-RU" dirty="0"/>
              <a:t>Slim </a:t>
            </a:r>
            <a:r>
              <a:rPr lang="ru-RU" dirty="0" err="1"/>
              <a:t>build</a:t>
            </a:r>
            <a:r>
              <a:rPr lang="ru-RU" dirty="0"/>
              <a:t> — «тонкая сборка», т. е. уменьшенная версия </a:t>
            </a:r>
            <a:r>
              <a:rPr lang="ru-RU" dirty="0" err="1"/>
              <a:t>jQuery</a:t>
            </a:r>
            <a:r>
              <a:rPr lang="ru-RU" dirty="0"/>
              <a:t>, откуда убраны все анимационные методы 8 Урок № 11 и методы для работы с AJAX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345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0E797F-49E0-5739-73CF-245CEAFFB845}"/>
              </a:ext>
            </a:extLst>
          </p:cNvPr>
          <p:cNvSpPr txBox="1"/>
          <p:nvPr/>
        </p:nvSpPr>
        <p:spPr>
          <a:xfrm>
            <a:off x="3419856" y="658368"/>
            <a:ext cx="4719562" cy="319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25"/>
              </a:lnSpc>
            </a:pPr>
            <a:r>
              <a:rPr lang="ru-RU" sz="2800" b="1" dirty="0">
                <a:effectLst/>
                <a:latin typeface="Consolas" panose="020B0609020204030204" pitchFamily="49" charset="0"/>
              </a:rPr>
              <a:t>Использование сетей </a:t>
            </a:r>
            <a:r>
              <a:rPr lang="de-CH" sz="2800" b="1" dirty="0">
                <a:effectLst/>
                <a:latin typeface="Consolas" panose="020B0609020204030204" pitchFamily="49" charset="0"/>
              </a:rPr>
              <a:t>CDN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0908F-74ED-1DFC-B586-0AD55789BD0B}"/>
              </a:ext>
            </a:extLst>
          </p:cNvPr>
          <p:cNvSpPr txBox="1"/>
          <p:nvPr/>
        </p:nvSpPr>
        <p:spPr>
          <a:xfrm>
            <a:off x="832104" y="1325880"/>
            <a:ext cx="96560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CDN (</a:t>
            </a:r>
            <a:r>
              <a:rPr lang="de-CH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Content </a:t>
            </a:r>
            <a:r>
              <a:rPr lang="de-CH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Delivery</a:t>
            </a:r>
            <a:r>
              <a:rPr lang="de-CH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Network</a:t>
            </a:r>
            <a:r>
              <a:rPr lang="de-CH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или </a:t>
            </a:r>
            <a:r>
              <a:rPr lang="de-CH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Content Distribution Network</a:t>
            </a:r>
            <a:r>
              <a:rPr lang="ru-RU" dirty="0"/>
              <a:t>) — сеть распределенного контента, которые позволяют загружать множество популярных библиотек, плагинов и фреймворков, указав ссылку на них. </a:t>
            </a:r>
            <a:endParaRPr lang="en-US" dirty="0"/>
          </a:p>
          <a:p>
            <a:endParaRPr lang="ru-RU" dirty="0"/>
          </a:p>
          <a:p>
            <a:r>
              <a:rPr lang="en-US" dirty="0"/>
              <a:t>CDN - </a:t>
            </a:r>
            <a:r>
              <a:rPr lang="ru-RU" dirty="0"/>
              <a:t>географически распределённая сетевая инфраструктура, позволяющая оптимизировать доставку и дистрибуцию содержимого конечным пользователям в сети Интернет. Использование контент-провайдерами CDN способствует увеличению скорости загрузки интернет-пользователями аудио-, видео-, программного, игрового и других видов цифрового содержимого в точках присутствия сети CDN.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B2422-5C52-90DF-8D85-47EF7B432AB5}"/>
              </a:ext>
            </a:extLst>
          </p:cNvPr>
          <p:cNvSpPr txBox="1"/>
          <p:nvPr/>
        </p:nvSpPr>
        <p:spPr>
          <a:xfrm>
            <a:off x="822960" y="4398264"/>
            <a:ext cx="94274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&lt;title&gt;</a:t>
            </a:r>
            <a:r>
              <a:rPr lang="en-US" dirty="0" err="1"/>
              <a:t>Мир</a:t>
            </a:r>
            <a:r>
              <a:rPr lang="en-US" dirty="0"/>
              <a:t> jQuery&lt;/title&gt;</a:t>
            </a:r>
          </a:p>
          <a:p>
            <a:r>
              <a:rPr lang="en-US" dirty="0"/>
              <a:t>  &lt;script </a:t>
            </a:r>
            <a:r>
              <a:rPr lang="en-US" dirty="0" err="1"/>
              <a:t>src</a:t>
            </a:r>
            <a:r>
              <a:rPr lang="en-US" dirty="0"/>
              <a:t>="https://code.jquery.com/jquery-1.10.1.min.js"&gt;&lt;/script&gt;</a:t>
            </a:r>
          </a:p>
          <a:p>
            <a:r>
              <a:rPr lang="en-US" dirty="0"/>
              <a:t>&lt;/head&gt;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74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C170DE-5EE3-2EF2-EA31-4D6B06F00996}"/>
              </a:ext>
            </a:extLst>
          </p:cNvPr>
          <p:cNvSpPr txBox="1"/>
          <p:nvPr/>
        </p:nvSpPr>
        <p:spPr>
          <a:xfrm>
            <a:off x="905256" y="612844"/>
            <a:ext cx="100949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Также мы можем использовать и другие сети CDN. Например: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Google CDN: предоставляется компанией Google. Все доступные версии можно найти по адресу https://developers.google.com/speed/libraries/devguide?hl=ru#jquery.</a:t>
            </a:r>
            <a:br>
              <a:rPr lang="en-US" dirty="0"/>
            </a:br>
            <a:r>
              <a:rPr lang="ru-RU" dirty="0"/>
              <a:t>Формат подключения будет следующим: </a:t>
            </a:r>
            <a:br>
              <a:rPr lang="en-US" dirty="0"/>
            </a:br>
            <a:r>
              <a:rPr lang="ru-RU" b="1" dirty="0">
                <a:solidFill>
                  <a:srgbClr val="FF0000"/>
                </a:solidFill>
              </a:rPr>
              <a:t>&lt;</a:t>
            </a:r>
            <a:r>
              <a:rPr lang="ru-RU" b="1" dirty="0" err="1">
                <a:solidFill>
                  <a:srgbClr val="FF0000"/>
                </a:solidFill>
              </a:rPr>
              <a:t>script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src</a:t>
            </a:r>
            <a:r>
              <a:rPr lang="ru-RU" b="1" dirty="0">
                <a:solidFill>
                  <a:srgbClr val="FF0000"/>
                </a:solidFill>
              </a:rPr>
              <a:t>="http://ajax.googleapis.com/ajax/libs/jquery/1.10.2/jquery.min.js"&gt;&lt;/script&gt;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Microsoft CDN: предоставляется компанией Microsoft. Все доступные версии можно найти по адресу https://www.asp.net/ajaxlibrary/cdn.ashx#jQuery_Releases_on_the_CDN_0.</a:t>
            </a:r>
            <a:br>
              <a:rPr lang="en-US" dirty="0"/>
            </a:br>
            <a:r>
              <a:rPr lang="ru-RU" dirty="0"/>
              <a:t>Формат подключения будет следующим: </a:t>
            </a:r>
            <a:br>
              <a:rPr lang="en-US" dirty="0"/>
            </a:br>
            <a:r>
              <a:rPr lang="ru-RU" b="1" dirty="0">
                <a:solidFill>
                  <a:srgbClr val="FF0000"/>
                </a:solidFill>
              </a:rPr>
              <a:t>&lt;</a:t>
            </a:r>
            <a:r>
              <a:rPr lang="ru-RU" b="1" dirty="0" err="1">
                <a:solidFill>
                  <a:srgbClr val="FF0000"/>
                </a:solidFill>
              </a:rPr>
              <a:t>script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src</a:t>
            </a:r>
            <a:r>
              <a:rPr lang="ru-RU" b="1" dirty="0">
                <a:solidFill>
                  <a:srgbClr val="FF0000"/>
                </a:solidFill>
              </a:rPr>
              <a:t>="https://ajax.aspnetcdn.com/ajax/jQuery/jquery-1.10.1.min.js"&gt;&lt;/script&gt;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Yandex CDN: предоставляется российской компанией Yandex. Все доступные версии можно найти по адресу https://tech.yandex.ru/jslibs/#jquery.</a:t>
            </a:r>
            <a:br>
              <a:rPr lang="en-US" dirty="0"/>
            </a:br>
            <a:r>
              <a:rPr lang="ru-RU" dirty="0"/>
              <a:t>Формат подключения будет следующим: </a:t>
            </a:r>
            <a:br>
              <a:rPr lang="en-US" dirty="0"/>
            </a:br>
            <a:r>
              <a:rPr lang="ru-RU" b="1" dirty="0">
                <a:solidFill>
                  <a:srgbClr val="FF0000"/>
                </a:solidFill>
              </a:rPr>
              <a:t>&lt;</a:t>
            </a:r>
            <a:r>
              <a:rPr lang="ru-RU" b="1" dirty="0" err="1">
                <a:solidFill>
                  <a:srgbClr val="FF0000"/>
                </a:solidFill>
              </a:rPr>
              <a:t>script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ru-RU" b="1" dirty="0" err="1">
                <a:solidFill>
                  <a:srgbClr val="FF0000"/>
                </a:solidFill>
              </a:rPr>
              <a:t>src</a:t>
            </a:r>
            <a:r>
              <a:rPr lang="ru-RU" b="1" dirty="0">
                <a:solidFill>
                  <a:srgbClr val="FF0000"/>
                </a:solidFill>
              </a:rPr>
              <a:t>="http://yandex.st/jquery/1.10.1/jquery.min.js"&gt;&lt;/script</a:t>
            </a:r>
            <a:r>
              <a:rPr lang="ru-RU" b="1" dirty="0"/>
              <a:t>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37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E55940-33D9-CE78-79A6-4FE01C2DC280}"/>
              </a:ext>
            </a:extLst>
          </p:cNvPr>
          <p:cNvSpPr txBox="1"/>
          <p:nvPr/>
        </p:nvSpPr>
        <p:spPr>
          <a:xfrm>
            <a:off x="4901184" y="320040"/>
            <a:ext cx="26629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0" dirty="0">
                <a:solidFill>
                  <a:srgbClr val="000000"/>
                </a:solidFill>
                <a:effectLst/>
                <a:latin typeface="-apple-system"/>
              </a:rPr>
              <a:t>Функция </a:t>
            </a:r>
            <a:r>
              <a:rPr lang="de-CH" sz="2800" b="1" i="0" dirty="0" err="1">
                <a:solidFill>
                  <a:srgbClr val="000000"/>
                </a:solidFill>
                <a:effectLst/>
                <a:latin typeface="-apple-system"/>
              </a:rPr>
              <a:t>jQuery</a:t>
            </a:r>
            <a:endParaRPr lang="de-CH" sz="2800" b="1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5F958-E42C-372C-A7BF-46C59B37EB66}"/>
              </a:ext>
            </a:extLst>
          </p:cNvPr>
          <p:cNvSpPr txBox="1"/>
          <p:nvPr/>
        </p:nvSpPr>
        <p:spPr>
          <a:xfrm>
            <a:off x="713232" y="1527048"/>
            <a:ext cx="106984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Эта функция запускается поле загрузки страницы. </a:t>
            </a:r>
            <a:endParaRPr lang="en-US" dirty="0"/>
          </a:p>
          <a:p>
            <a:r>
              <a:rPr lang="ru-RU" dirty="0"/>
              <a:t>Поскольку, как правило, эта функция содержит код, манипулирующий элементами веб-страницы, то в этом случае естественно надо, чтобы к моменту срабатывания функции </a:t>
            </a:r>
            <a:r>
              <a:rPr lang="ru-RU" dirty="0" err="1"/>
              <a:t>jquery</a:t>
            </a:r>
            <a:r>
              <a:rPr lang="ru-RU" dirty="0"/>
              <a:t> все эти элементы были загружены. Поэтому принято помещать эту функцию в самый низ </a:t>
            </a:r>
            <a:r>
              <a:rPr lang="ru-RU" dirty="0" err="1"/>
              <a:t>html</a:t>
            </a:r>
            <a:r>
              <a:rPr lang="ru-RU" dirty="0"/>
              <a:t>-страницы, например, перед закрывающим тегом </a:t>
            </a:r>
            <a:r>
              <a:rPr lang="ru-RU" dirty="0" err="1"/>
              <a:t>body</a:t>
            </a:r>
            <a:r>
              <a:rPr lang="ru-RU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81D15-D841-E1AE-9389-9DB7E6EFA883}"/>
              </a:ext>
            </a:extLst>
          </p:cNvPr>
          <p:cNvSpPr txBox="1"/>
          <p:nvPr/>
        </p:nvSpPr>
        <p:spPr>
          <a:xfrm>
            <a:off x="713232" y="3257277"/>
            <a:ext cx="487024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здесь код функции.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или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$(document).ready(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здесь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функции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3982C-C1B5-C471-1328-E372A6B7E637}"/>
              </a:ext>
            </a:extLst>
          </p:cNvPr>
          <p:cNvSpPr txBox="1"/>
          <p:nvPr/>
        </p:nvSpPr>
        <p:spPr>
          <a:xfrm>
            <a:off x="6232638" y="3165837"/>
            <a:ext cx="4363695" cy="2540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здесь код функции.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>
              <a:lnSpc>
                <a:spcPct val="150000"/>
              </a:lnSpc>
            </a:pP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здесь код функции.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108700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F989F3-9C3A-C0C4-35FA-9AEC522E4FDB}"/>
              </a:ext>
            </a:extLst>
          </p:cNvPr>
          <p:cNvSpPr txBox="1"/>
          <p:nvPr/>
        </p:nvSpPr>
        <p:spPr>
          <a:xfrm>
            <a:off x="3922520" y="347472"/>
            <a:ext cx="434695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/>
              <a:t>Выборка элементов</a:t>
            </a:r>
          </a:p>
          <a:p>
            <a:pPr algn="ctr"/>
            <a:r>
              <a:rPr lang="ru-RU" sz="2800" b="1" i="0" dirty="0">
                <a:solidFill>
                  <a:srgbClr val="000000"/>
                </a:solidFill>
                <a:effectLst/>
                <a:latin typeface="-apple-system"/>
              </a:rPr>
              <a:t>Базовые селекторы </a:t>
            </a:r>
            <a:r>
              <a:rPr lang="de-CH" sz="2800" b="1" i="0" dirty="0" err="1">
                <a:solidFill>
                  <a:srgbClr val="000000"/>
                </a:solidFill>
                <a:effectLst/>
                <a:latin typeface="-apple-system"/>
              </a:rPr>
              <a:t>jQuery</a:t>
            </a:r>
            <a:endParaRPr lang="de-CH" sz="2800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ctr"/>
            <a:endParaRPr lang="ru-RU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61C22-A0A4-9C98-EEB8-F21CE3F497A0}"/>
              </a:ext>
            </a:extLst>
          </p:cNvPr>
          <p:cNvSpPr txBox="1"/>
          <p:nvPr/>
        </p:nvSpPr>
        <p:spPr>
          <a:xfrm>
            <a:off x="877824" y="2075688"/>
            <a:ext cx="10158984" cy="3474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4A0C08A-1753-2CA6-9E43-07234737F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16111"/>
              </p:ext>
            </p:extLst>
          </p:nvPr>
        </p:nvGraphicFramePr>
        <p:xfrm>
          <a:off x="781812" y="1637645"/>
          <a:ext cx="10351008" cy="4491147"/>
        </p:xfrm>
        <a:graphic>
          <a:graphicData uri="http://schemas.openxmlformats.org/drawingml/2006/table">
            <a:tbl>
              <a:tblPr/>
              <a:tblGrid>
                <a:gridCol w="2660904">
                  <a:extLst>
                    <a:ext uri="{9D8B030D-6E8A-4147-A177-3AD203B41FA5}">
                      <a16:colId xmlns:a16="http://schemas.microsoft.com/office/drawing/2014/main" val="696435824"/>
                    </a:ext>
                  </a:extLst>
                </a:gridCol>
                <a:gridCol w="3209544">
                  <a:extLst>
                    <a:ext uri="{9D8B030D-6E8A-4147-A177-3AD203B41FA5}">
                      <a16:colId xmlns:a16="http://schemas.microsoft.com/office/drawing/2014/main" val="1849709536"/>
                    </a:ext>
                  </a:extLst>
                </a:gridCol>
                <a:gridCol w="4480560">
                  <a:extLst>
                    <a:ext uri="{9D8B030D-6E8A-4147-A177-3AD203B41FA5}">
                      <a16:colId xmlns:a16="http://schemas.microsoft.com/office/drawing/2014/main" val="221677952"/>
                    </a:ext>
                  </a:extLst>
                </a:gridCol>
              </a:tblGrid>
              <a:tr h="181556">
                <a:tc>
                  <a:txBody>
                    <a:bodyPr/>
                    <a:lstStyle/>
                    <a:p>
                      <a:pPr fontAlgn="t">
                        <a:lnSpc>
                          <a:spcPts val="1920"/>
                        </a:lnSpc>
                      </a:pPr>
                      <a:r>
                        <a:rPr lang="ru-RU" sz="1600" dirty="0">
                          <a:effectLst/>
                        </a:rPr>
                        <a:t>Шаблон селектора</a:t>
                      </a:r>
                    </a:p>
                  </a:txBody>
                  <a:tcPr marL="32191" marR="19314" marT="6438" marB="643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Описание</a:t>
                      </a:r>
                    </a:p>
                  </a:txBody>
                  <a:tcPr marL="32191" marR="19314" marT="6438" marB="643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Пример</a:t>
                      </a:r>
                    </a:p>
                  </a:txBody>
                  <a:tcPr marL="32191" marR="19314" marT="6438" marB="643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435128"/>
                  </a:ext>
                </a:extLst>
              </a:tr>
              <a:tr h="833956">
                <a:tc>
                  <a:txBody>
                    <a:bodyPr/>
                    <a:lstStyle/>
                    <a:p>
                      <a:pPr fontAlgn="t">
                        <a:lnSpc>
                          <a:spcPts val="1920"/>
                        </a:lnSpc>
                      </a:pPr>
                      <a:r>
                        <a:rPr lang="ru-RU" sz="1600" dirty="0">
                          <a:effectLst/>
                        </a:rPr>
                        <a:t>$("*")</a:t>
                      </a:r>
                    </a:p>
                  </a:txBody>
                  <a:tcPr marL="32191" marR="19314" marT="6438" marB="643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920"/>
                        </a:lnSpc>
                      </a:pPr>
                      <a:r>
                        <a:rPr lang="ru-RU" sz="1600" dirty="0">
                          <a:effectLst/>
                        </a:rPr>
                        <a:t>Выборка всех элементов страницы</a:t>
                      </a:r>
                    </a:p>
                  </a:txBody>
                  <a:tcPr marL="32191" marR="19314" marT="6438" marB="643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Например, выражение $("*").css('background-color', 'red') окрасит все элементы страницы и саму страницу в красный цвет</a:t>
                      </a:r>
                    </a:p>
                  </a:txBody>
                  <a:tcPr marL="32191" marR="19314" marT="6438" marB="643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689560"/>
                  </a:ext>
                </a:extLst>
              </a:tr>
              <a:tr h="670856">
                <a:tc>
                  <a:txBody>
                    <a:bodyPr/>
                    <a:lstStyle/>
                    <a:p>
                      <a:pPr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$("Element")</a:t>
                      </a:r>
                    </a:p>
                  </a:txBody>
                  <a:tcPr marL="32191" marR="19314" marT="6438" marB="643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Выборка всех элементов с данным именем тега</a:t>
                      </a:r>
                    </a:p>
                  </a:txBody>
                  <a:tcPr marL="32191" marR="19314" marT="6438" marB="643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$("img") выбирает все элементы img</a:t>
                      </a:r>
                      <a:br>
                        <a:rPr lang="ru-RU" sz="1600">
                          <a:effectLst/>
                        </a:rPr>
                      </a:br>
                      <a:r>
                        <a:rPr lang="ru-RU" sz="1600">
                          <a:effectLst/>
                        </a:rPr>
                        <a:t>$("input") выбирает все элементы input</a:t>
                      </a:r>
                    </a:p>
                  </a:txBody>
                  <a:tcPr marL="32191" marR="19314" marT="6438" marB="643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407077"/>
                  </a:ext>
                </a:extLst>
              </a:tr>
              <a:tr h="670856">
                <a:tc>
                  <a:txBody>
                    <a:bodyPr/>
                    <a:lstStyle/>
                    <a:p>
                      <a:pPr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$("#id")</a:t>
                      </a:r>
                    </a:p>
                  </a:txBody>
                  <a:tcPr marL="32191" marR="19314" marT="6438" marB="643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Выборка элемента с данным значением атрибута id</a:t>
                      </a:r>
                    </a:p>
                  </a:txBody>
                  <a:tcPr marL="32191" marR="19314" marT="6438" marB="643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920"/>
                        </a:lnSpc>
                      </a:pPr>
                      <a:r>
                        <a:rPr lang="ru-RU" sz="1600" dirty="0">
                          <a:effectLst/>
                        </a:rPr>
                        <a:t>$("#btn1") выбирает элемент, у которого значение </a:t>
                      </a:r>
                      <a:r>
                        <a:rPr lang="ru-RU" sz="1600" dirty="0" err="1">
                          <a:effectLst/>
                        </a:rPr>
                        <a:t>id</a:t>
                      </a:r>
                      <a:r>
                        <a:rPr lang="ru-RU" sz="1600" dirty="0">
                          <a:effectLst/>
                        </a:rPr>
                        <a:t> равно btn1 (например, &lt;</a:t>
                      </a:r>
                      <a:r>
                        <a:rPr lang="ru-RU" sz="1600" dirty="0" err="1">
                          <a:effectLst/>
                        </a:rPr>
                        <a:t>div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ru-RU" sz="1600" dirty="0" err="1">
                          <a:effectLst/>
                        </a:rPr>
                        <a:t>id</a:t>
                      </a:r>
                      <a:r>
                        <a:rPr lang="ru-RU" sz="1600" dirty="0">
                          <a:effectLst/>
                        </a:rPr>
                        <a:t>="btn1"&gt;&lt;/</a:t>
                      </a:r>
                      <a:r>
                        <a:rPr lang="ru-RU" sz="1600" dirty="0" err="1">
                          <a:effectLst/>
                        </a:rPr>
                        <a:t>div</a:t>
                      </a:r>
                      <a:r>
                        <a:rPr lang="ru-RU" sz="1600" dirty="0">
                          <a:effectLst/>
                        </a:rPr>
                        <a:t>&gt;)</a:t>
                      </a:r>
                    </a:p>
                  </a:txBody>
                  <a:tcPr marL="32191" marR="19314" marT="6438" marB="643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216875"/>
                  </a:ext>
                </a:extLst>
              </a:tr>
              <a:tr h="670856">
                <a:tc>
                  <a:txBody>
                    <a:bodyPr/>
                    <a:lstStyle/>
                    <a:p>
                      <a:pPr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$(".class")</a:t>
                      </a:r>
                    </a:p>
                  </a:txBody>
                  <a:tcPr marL="32191" marR="19314" marT="6438" marB="643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Выборка всех элементов с данным значением атрибута class</a:t>
                      </a:r>
                    </a:p>
                  </a:txBody>
                  <a:tcPr marL="32191" marR="19314" marT="6438" marB="643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$(".redStyle") выбирает элементы, у которого значение class равно redStyle (например, &lt;div class="redStyle"&gt;&lt;/div&gt;)</a:t>
                      </a:r>
                    </a:p>
                  </a:txBody>
                  <a:tcPr marL="32191" marR="19314" marT="6438" marB="643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772495"/>
                  </a:ext>
                </a:extLst>
              </a:tr>
              <a:tr h="1323257">
                <a:tc>
                  <a:txBody>
                    <a:bodyPr/>
                    <a:lstStyle/>
                    <a:p>
                      <a:pPr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$("selector1,selector2,selectorN")</a:t>
                      </a:r>
                    </a:p>
                  </a:txBody>
                  <a:tcPr marL="32191" marR="19314" marT="6438" marB="643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Выборка всех элементов, которые соответствуют указанным селекторам</a:t>
                      </a:r>
                    </a:p>
                  </a:txBody>
                  <a:tcPr marL="32191" marR="19314" marT="6438" marB="643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ts val="1920"/>
                        </a:lnSpc>
                      </a:pPr>
                      <a:r>
                        <a:rPr lang="ru-RU" sz="1600" dirty="0">
                          <a:effectLst/>
                        </a:rPr>
                        <a:t>Например, у нас есть такой код:</a:t>
                      </a:r>
                    </a:p>
                    <a:p>
                      <a:pPr fontAlgn="t">
                        <a:lnSpc>
                          <a:spcPts val="1920"/>
                        </a:lnSpc>
                      </a:pPr>
                      <a:r>
                        <a:rPr lang="ru-RU" sz="1600" b="1" dirty="0">
                          <a:effectLst/>
                        </a:rPr>
                        <a:t>&lt;</a:t>
                      </a:r>
                      <a:r>
                        <a:rPr lang="de-CH" sz="1600" b="1" dirty="0">
                          <a:effectLst/>
                        </a:rPr>
                        <a:t>div </a:t>
                      </a:r>
                      <a:r>
                        <a:rPr lang="de-CH" sz="1600" b="1" dirty="0" err="1">
                          <a:effectLst/>
                        </a:rPr>
                        <a:t>class</a:t>
                      </a:r>
                      <a:r>
                        <a:rPr lang="de-CH" sz="1600" b="1" dirty="0">
                          <a:effectLst/>
                        </a:rPr>
                        <a:t>="</a:t>
                      </a:r>
                      <a:r>
                        <a:rPr lang="de-CH" sz="1600" b="1" dirty="0" err="1">
                          <a:effectLst/>
                        </a:rPr>
                        <a:t>apple</a:t>
                      </a:r>
                      <a:r>
                        <a:rPr lang="de-CH" sz="1600" b="1" dirty="0">
                          <a:effectLst/>
                        </a:rPr>
                        <a:t>"&gt;&lt;/div&gt; &lt;div </a:t>
                      </a:r>
                      <a:r>
                        <a:rPr lang="de-CH" sz="1600" b="1" dirty="0" err="1">
                          <a:effectLst/>
                        </a:rPr>
                        <a:t>class</a:t>
                      </a:r>
                      <a:r>
                        <a:rPr lang="de-CH" sz="1600" b="1" dirty="0">
                          <a:effectLst/>
                        </a:rPr>
                        <a:t>="</a:t>
                      </a:r>
                      <a:r>
                        <a:rPr lang="de-CH" sz="1600" b="1" dirty="0" err="1">
                          <a:effectLst/>
                        </a:rPr>
                        <a:t>apple</a:t>
                      </a:r>
                      <a:r>
                        <a:rPr lang="de-CH" sz="1600" b="1" dirty="0">
                          <a:effectLst/>
                        </a:rPr>
                        <a:t>"&gt;&lt;/div&gt; &lt;div </a:t>
                      </a:r>
                      <a:r>
                        <a:rPr lang="de-CH" sz="1600" b="1" dirty="0" err="1">
                          <a:effectLst/>
                        </a:rPr>
                        <a:t>class</a:t>
                      </a:r>
                      <a:r>
                        <a:rPr lang="de-CH" sz="1600" b="1" dirty="0">
                          <a:effectLst/>
                        </a:rPr>
                        <a:t>="orange"&gt;&lt;/div&gt;</a:t>
                      </a:r>
                      <a:r>
                        <a:rPr lang="de-CH" sz="1600" dirty="0">
                          <a:effectLst/>
                        </a:rPr>
                        <a:t> &lt;div </a:t>
                      </a:r>
                      <a:r>
                        <a:rPr lang="de-CH" sz="1600" dirty="0" err="1">
                          <a:effectLst/>
                        </a:rPr>
                        <a:t>class</a:t>
                      </a:r>
                      <a:r>
                        <a:rPr lang="de-CH" sz="1600" dirty="0">
                          <a:effectLst/>
                        </a:rPr>
                        <a:t>="</a:t>
                      </a:r>
                      <a:r>
                        <a:rPr lang="de-CH" sz="1600" dirty="0" err="1">
                          <a:effectLst/>
                        </a:rPr>
                        <a:t>banana</a:t>
                      </a:r>
                      <a:r>
                        <a:rPr lang="de-CH" sz="1600" dirty="0">
                          <a:effectLst/>
                        </a:rPr>
                        <a:t>"&gt;&lt;/div&gt;</a:t>
                      </a:r>
                      <a:r>
                        <a:rPr lang="ru-RU" sz="1600" dirty="0">
                          <a:effectLst/>
                        </a:rPr>
                        <a:t>то селектор $(".</a:t>
                      </a:r>
                      <a:r>
                        <a:rPr lang="de-CH" sz="1600" dirty="0" err="1">
                          <a:effectLst/>
                        </a:rPr>
                        <a:t>apple</a:t>
                      </a:r>
                      <a:r>
                        <a:rPr lang="de-CH" sz="1600" dirty="0">
                          <a:effectLst/>
                        </a:rPr>
                        <a:t>, .orange") </a:t>
                      </a:r>
                      <a:r>
                        <a:rPr lang="ru-RU" sz="1600" dirty="0">
                          <a:effectLst/>
                        </a:rPr>
                        <a:t>выберет элементы, выделенные жирным</a:t>
                      </a:r>
                    </a:p>
                  </a:txBody>
                  <a:tcPr marL="32191" marR="19314" marT="6438" marB="643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0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061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E41670-C5E8-0B6C-2C09-16BD698FD290}"/>
              </a:ext>
            </a:extLst>
          </p:cNvPr>
          <p:cNvSpPr txBox="1"/>
          <p:nvPr/>
        </p:nvSpPr>
        <p:spPr>
          <a:xfrm>
            <a:off x="4796413" y="338328"/>
            <a:ext cx="2680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/>
              <a:t>Фильтры </a:t>
            </a:r>
            <a:r>
              <a:rPr lang="de-CH" sz="2800" b="1"/>
              <a:t>jQuery</a:t>
            </a:r>
            <a:endParaRPr lang="ru-RU" sz="2800" b="1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130CD00-299E-C616-9243-A89FA3096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48783"/>
              </p:ext>
            </p:extLst>
          </p:nvPr>
        </p:nvGraphicFramePr>
        <p:xfrm>
          <a:off x="716280" y="861548"/>
          <a:ext cx="10515600" cy="5402580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4101113683"/>
                    </a:ext>
                  </a:extLst>
                </a:gridCol>
                <a:gridCol w="6477000">
                  <a:extLst>
                    <a:ext uri="{9D8B030D-6E8A-4147-A177-3AD203B41FA5}">
                      <a16:colId xmlns:a16="http://schemas.microsoft.com/office/drawing/2014/main" val="27827678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1" fontAlgn="t">
                        <a:lnSpc>
                          <a:spcPct val="150000"/>
                        </a:lnSpc>
                      </a:pPr>
                      <a:r>
                        <a:rPr lang="ru-RU" dirty="0">
                          <a:effectLst/>
                        </a:rPr>
                        <a:t>Фильтр</a:t>
                      </a:r>
                    </a:p>
                  </a:txBody>
                  <a:tcPr marL="47625" marR="28575" marT="9525" marB="9525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ct val="150000"/>
                        </a:lnSpc>
                      </a:pPr>
                      <a:r>
                        <a:rPr lang="ru-RU">
                          <a:effectLst/>
                        </a:rPr>
                        <a:t>Описание</a:t>
                      </a:r>
                    </a:p>
                  </a:txBody>
                  <a:tcPr marL="47625" marR="28575" marT="9525" marB="9525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562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fontAlgn="t">
                        <a:lnSpc>
                          <a:spcPct val="150000"/>
                        </a:lnSpc>
                      </a:pPr>
                      <a:r>
                        <a:rPr lang="de-CH" dirty="0">
                          <a:effectLst/>
                        </a:rPr>
                        <a:t>:</a:t>
                      </a:r>
                      <a:r>
                        <a:rPr lang="de-CH" dirty="0" err="1">
                          <a:effectLst/>
                        </a:rPr>
                        <a:t>eq</a:t>
                      </a:r>
                      <a:r>
                        <a:rPr lang="de-CH" dirty="0">
                          <a:effectLst/>
                        </a:rPr>
                        <a:t>(n)</a:t>
                      </a:r>
                    </a:p>
                  </a:txBody>
                  <a:tcPr marL="47625" marR="28575" marT="9525" marB="9525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ct val="150000"/>
                        </a:lnSpc>
                      </a:pPr>
                      <a:r>
                        <a:rPr lang="ru-RU">
                          <a:effectLst/>
                        </a:rPr>
                        <a:t>Выбирает n-й элемент выборки (нумерация начинается с нуля)</a:t>
                      </a:r>
                    </a:p>
                  </a:txBody>
                  <a:tcPr marL="47625" marR="28575" marT="9525" marB="9525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18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fontAlgn="t">
                        <a:lnSpc>
                          <a:spcPct val="150000"/>
                        </a:lnSpc>
                      </a:pPr>
                      <a:r>
                        <a:rPr lang="de-CH">
                          <a:effectLst/>
                        </a:rPr>
                        <a:t>:even</a:t>
                      </a:r>
                    </a:p>
                  </a:txBody>
                  <a:tcPr marL="47625" marR="28575" marT="9525" marB="9525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ct val="150000"/>
                        </a:lnSpc>
                      </a:pPr>
                      <a:r>
                        <a:rPr lang="ru-RU">
                          <a:effectLst/>
                        </a:rPr>
                        <a:t>Выбирает элементы с четными номерами</a:t>
                      </a:r>
                    </a:p>
                  </a:txBody>
                  <a:tcPr marL="47625" marR="28575" marT="9525" marB="9525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469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fontAlgn="t">
                        <a:lnSpc>
                          <a:spcPct val="150000"/>
                        </a:lnSpc>
                      </a:pPr>
                      <a:r>
                        <a:rPr lang="de-CH">
                          <a:effectLst/>
                        </a:rPr>
                        <a:t>:odd</a:t>
                      </a:r>
                    </a:p>
                  </a:txBody>
                  <a:tcPr marL="47625" marR="28575" marT="9525" marB="9525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ct val="150000"/>
                        </a:lnSpc>
                      </a:pPr>
                      <a:r>
                        <a:rPr lang="ru-RU">
                          <a:effectLst/>
                        </a:rPr>
                        <a:t>Выбирает элементы с нечетными номерами</a:t>
                      </a:r>
                    </a:p>
                  </a:txBody>
                  <a:tcPr marL="47625" marR="28575" marT="9525" marB="9525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64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fontAlgn="t">
                        <a:lnSpc>
                          <a:spcPct val="150000"/>
                        </a:lnSpc>
                      </a:pPr>
                      <a:r>
                        <a:rPr lang="de-CH">
                          <a:effectLst/>
                        </a:rPr>
                        <a:t>:first</a:t>
                      </a:r>
                    </a:p>
                  </a:txBody>
                  <a:tcPr marL="47625" marR="28575" marT="9525" marB="9525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ct val="150000"/>
                        </a:lnSpc>
                      </a:pPr>
                      <a:r>
                        <a:rPr lang="ru-RU">
                          <a:effectLst/>
                        </a:rPr>
                        <a:t>Выбирает первый элемент выборки</a:t>
                      </a:r>
                    </a:p>
                  </a:txBody>
                  <a:tcPr marL="47625" marR="28575" marT="9525" marB="9525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99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fontAlgn="t">
                        <a:lnSpc>
                          <a:spcPct val="150000"/>
                        </a:lnSpc>
                      </a:pPr>
                      <a:r>
                        <a:rPr lang="de-CH">
                          <a:effectLst/>
                        </a:rPr>
                        <a:t>:last</a:t>
                      </a:r>
                    </a:p>
                  </a:txBody>
                  <a:tcPr marL="47625" marR="28575" marT="9525" marB="9525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ct val="150000"/>
                        </a:lnSpc>
                      </a:pPr>
                      <a:r>
                        <a:rPr lang="ru-RU">
                          <a:effectLst/>
                        </a:rPr>
                        <a:t>Выбирает последний элемент выборки</a:t>
                      </a:r>
                    </a:p>
                  </a:txBody>
                  <a:tcPr marL="47625" marR="28575" marT="9525" marB="9525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427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fontAlgn="t">
                        <a:lnSpc>
                          <a:spcPct val="150000"/>
                        </a:lnSpc>
                      </a:pPr>
                      <a:r>
                        <a:rPr lang="de-CH">
                          <a:effectLst/>
                        </a:rPr>
                        <a:t>:gt(n)</a:t>
                      </a:r>
                    </a:p>
                  </a:txBody>
                  <a:tcPr marL="47625" marR="28575" marT="9525" marB="9525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ct val="150000"/>
                        </a:lnSpc>
                      </a:pPr>
                      <a:r>
                        <a:rPr lang="ru-RU">
                          <a:effectLst/>
                        </a:rPr>
                        <a:t>Выбирает все элементы с номером, большим n</a:t>
                      </a:r>
                    </a:p>
                  </a:txBody>
                  <a:tcPr marL="47625" marR="28575" marT="9525" marB="9525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323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fontAlgn="t">
                        <a:lnSpc>
                          <a:spcPct val="150000"/>
                        </a:lnSpc>
                      </a:pPr>
                      <a:r>
                        <a:rPr lang="de-CH">
                          <a:effectLst/>
                        </a:rPr>
                        <a:t>:lt(n)</a:t>
                      </a:r>
                    </a:p>
                  </a:txBody>
                  <a:tcPr marL="47625" marR="28575" marT="9525" marB="9525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ct val="150000"/>
                        </a:lnSpc>
                      </a:pPr>
                      <a:r>
                        <a:rPr lang="ru-RU">
                          <a:effectLst/>
                        </a:rPr>
                        <a:t>Выбирает все элементы с номером, меньшим n</a:t>
                      </a:r>
                    </a:p>
                  </a:txBody>
                  <a:tcPr marL="47625" marR="28575" marT="9525" marB="9525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232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fontAlgn="t">
                        <a:lnSpc>
                          <a:spcPct val="150000"/>
                        </a:lnSpc>
                      </a:pPr>
                      <a:r>
                        <a:rPr lang="de-CH">
                          <a:effectLst/>
                        </a:rPr>
                        <a:t>:header</a:t>
                      </a:r>
                    </a:p>
                  </a:txBody>
                  <a:tcPr marL="47625" marR="28575" marT="9525" marB="9525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ct val="150000"/>
                        </a:lnSpc>
                      </a:pPr>
                      <a:r>
                        <a:rPr lang="ru-RU">
                          <a:effectLst/>
                        </a:rPr>
                        <a:t>Выбирает все заголовки (h1, h2, h3)</a:t>
                      </a:r>
                    </a:p>
                  </a:txBody>
                  <a:tcPr marL="47625" marR="28575" marT="9525" marB="9525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166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1" fontAlgn="t">
                        <a:lnSpc>
                          <a:spcPct val="150000"/>
                        </a:lnSpc>
                      </a:pPr>
                      <a:r>
                        <a:rPr lang="de-CH">
                          <a:effectLst/>
                        </a:rPr>
                        <a:t>:not(</a:t>
                      </a:r>
                      <a:r>
                        <a:rPr lang="ru-RU">
                          <a:effectLst/>
                        </a:rPr>
                        <a:t>селектор)</a:t>
                      </a:r>
                    </a:p>
                  </a:txBody>
                  <a:tcPr marL="47625" marR="28575" marT="9525" marB="9525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ct val="100000"/>
                        </a:lnSpc>
                      </a:pPr>
                      <a:r>
                        <a:rPr lang="ru-RU" dirty="0">
                          <a:effectLst/>
                        </a:rPr>
                        <a:t>Выбирает все элементы, которые не соответствуют селектору, указанному в скобках. Например, выражение $("</a:t>
                      </a:r>
                      <a:r>
                        <a:rPr lang="ru-RU" dirty="0" err="1">
                          <a:effectLst/>
                        </a:rPr>
                        <a:t>tr:not</a:t>
                      </a:r>
                      <a:r>
                        <a:rPr lang="ru-RU" dirty="0">
                          <a:effectLst/>
                        </a:rPr>
                        <a:t>(.</a:t>
                      </a:r>
                      <a:r>
                        <a:rPr lang="ru-RU" dirty="0" err="1">
                          <a:effectLst/>
                        </a:rPr>
                        <a:t>even</a:t>
                      </a:r>
                      <a:r>
                        <a:rPr lang="ru-RU" dirty="0">
                          <a:effectLst/>
                        </a:rPr>
                        <a:t>)") выберет все строки, у которых атрибут </a:t>
                      </a:r>
                      <a:r>
                        <a:rPr lang="ru-RU" dirty="0" err="1">
                          <a:effectLst/>
                        </a:rPr>
                        <a:t>class</a:t>
                      </a:r>
                      <a:r>
                        <a:rPr lang="ru-RU" dirty="0">
                          <a:effectLst/>
                        </a:rPr>
                        <a:t> не равен </a:t>
                      </a:r>
                      <a:r>
                        <a:rPr lang="ru-RU" dirty="0" err="1">
                          <a:effectLst/>
                        </a:rPr>
                        <a:t>even</a:t>
                      </a:r>
                      <a:r>
                        <a:rPr lang="ru-RU" dirty="0">
                          <a:effectLst/>
                        </a:rPr>
                        <a:t>.</a:t>
                      </a:r>
                    </a:p>
                  </a:txBody>
                  <a:tcPr marL="47625" marR="28575" marT="9525" marB="9525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045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592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59113B-8575-4DC0-62B5-806A25051BD4}"/>
              </a:ext>
            </a:extLst>
          </p:cNvPr>
          <p:cNvSpPr txBox="1"/>
          <p:nvPr/>
        </p:nvSpPr>
        <p:spPr>
          <a:xfrm>
            <a:off x="3652318" y="237744"/>
            <a:ext cx="4887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Фильтрация по содержимому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18872F8-A9FF-5CCC-9204-0BC14D87B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681545"/>
              </p:ext>
            </p:extLst>
          </p:nvPr>
        </p:nvGraphicFramePr>
        <p:xfrm>
          <a:off x="1140877" y="1058211"/>
          <a:ext cx="9910246" cy="5300681"/>
        </p:xfrm>
        <a:graphic>
          <a:graphicData uri="http://schemas.openxmlformats.org/drawingml/2006/table">
            <a:tbl>
              <a:tblPr/>
              <a:tblGrid>
                <a:gridCol w="2896798">
                  <a:extLst>
                    <a:ext uri="{9D8B030D-6E8A-4147-A177-3AD203B41FA5}">
                      <a16:colId xmlns:a16="http://schemas.microsoft.com/office/drawing/2014/main" val="900519714"/>
                    </a:ext>
                  </a:extLst>
                </a:gridCol>
                <a:gridCol w="7013448">
                  <a:extLst>
                    <a:ext uri="{9D8B030D-6E8A-4147-A177-3AD203B41FA5}">
                      <a16:colId xmlns:a16="http://schemas.microsoft.com/office/drawing/2014/main" val="3980202411"/>
                    </a:ext>
                  </a:extLst>
                </a:gridCol>
              </a:tblGrid>
              <a:tr h="160151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Фильтр</a:t>
                      </a:r>
                    </a:p>
                  </a:txBody>
                  <a:tcPr marL="28396" marR="17037" marT="5679" marB="5679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Описание</a:t>
                      </a:r>
                    </a:p>
                  </a:txBody>
                  <a:tcPr marL="28396" marR="17037" marT="5679" marB="5679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557035"/>
                  </a:ext>
                </a:extLst>
              </a:tr>
              <a:tr h="304022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:contains('text')</a:t>
                      </a:r>
                    </a:p>
                  </a:txBody>
                  <a:tcPr marL="28396" marR="17037" marT="5679" marB="5679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 dirty="0">
                          <a:effectLst/>
                        </a:rPr>
                        <a:t>Получает все элементы, которые содержат текст </a:t>
                      </a:r>
                      <a:r>
                        <a:rPr lang="ru-RU" sz="1600" dirty="0" err="1">
                          <a:effectLst/>
                        </a:rPr>
                        <a:t>text</a:t>
                      </a:r>
                      <a:r>
                        <a:rPr lang="ru-RU" sz="1600" dirty="0">
                          <a:effectLst/>
                        </a:rPr>
                        <a:t>..</a:t>
                      </a:r>
                    </a:p>
                  </a:txBody>
                  <a:tcPr marL="28396" marR="17037" marT="5679" marB="5679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975810"/>
                  </a:ext>
                </a:extLst>
              </a:tr>
              <a:tr h="447893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 dirty="0">
                          <a:effectLst/>
                        </a:rPr>
                        <a:t>:</a:t>
                      </a:r>
                      <a:r>
                        <a:rPr lang="de-CH" sz="1600" dirty="0" err="1">
                          <a:effectLst/>
                        </a:rPr>
                        <a:t>has</a:t>
                      </a:r>
                      <a:r>
                        <a:rPr lang="de-CH" sz="1600" dirty="0">
                          <a:effectLst/>
                        </a:rPr>
                        <a:t>('</a:t>
                      </a:r>
                      <a:r>
                        <a:rPr lang="ru-RU" sz="1600" dirty="0">
                          <a:effectLst/>
                        </a:rPr>
                        <a:t>селектор')</a:t>
                      </a:r>
                    </a:p>
                  </a:txBody>
                  <a:tcPr marL="28396" marR="17037" marT="5679" marB="5679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 dirty="0">
                          <a:effectLst/>
                        </a:rPr>
                        <a:t>Получает все элементы, которые содержат хотя бы один дочерний элемент, соответствующий селектору</a:t>
                      </a:r>
                    </a:p>
                  </a:txBody>
                  <a:tcPr marL="28396" marR="17037" marT="5679" marB="5679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802212"/>
                  </a:ext>
                </a:extLst>
              </a:tr>
              <a:tr h="304022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:empty</a:t>
                      </a:r>
                    </a:p>
                  </a:txBody>
                  <a:tcPr marL="28396" marR="17037" marT="5679" marB="5679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Получает все элементы, которые не имеют дочерних элементов</a:t>
                      </a:r>
                    </a:p>
                  </a:txBody>
                  <a:tcPr marL="28396" marR="17037" marT="5679" marB="5679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698880"/>
                  </a:ext>
                </a:extLst>
              </a:tr>
              <a:tr h="304022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:first-child</a:t>
                      </a:r>
                    </a:p>
                  </a:txBody>
                  <a:tcPr marL="28396" marR="17037" marT="5679" marB="5679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Получает все элементы, которые являются первыми дочерними элементами в своих родителях</a:t>
                      </a:r>
                    </a:p>
                  </a:txBody>
                  <a:tcPr marL="28396" marR="17037" marT="5679" marB="5679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377915"/>
                  </a:ext>
                </a:extLst>
              </a:tr>
              <a:tr h="447893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:last-child</a:t>
                      </a:r>
                    </a:p>
                  </a:txBody>
                  <a:tcPr marL="28396" marR="17037" marT="5679" marB="5679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Получает все элементы, которые являются последними дочерними элементами в своих родителях</a:t>
                      </a:r>
                    </a:p>
                  </a:txBody>
                  <a:tcPr marL="28396" marR="17037" marT="5679" marB="5679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334007"/>
                  </a:ext>
                </a:extLst>
              </a:tr>
              <a:tr h="447893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:nth-child(n)</a:t>
                      </a:r>
                    </a:p>
                  </a:txBody>
                  <a:tcPr marL="28396" marR="17037" marT="5679" marB="5679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Получает все элементы, которые являются n-ными элементами в своих родителях (нумерация идет с единицы)</a:t>
                      </a:r>
                    </a:p>
                  </a:txBody>
                  <a:tcPr marL="28396" marR="17037" marT="5679" marB="5679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499370"/>
                  </a:ext>
                </a:extLst>
              </a:tr>
              <a:tr h="735635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:nth-child(even)</a:t>
                      </a:r>
                    </a:p>
                  </a:txBody>
                  <a:tcPr marL="28396" marR="17037" marT="5679" marB="5679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Получает все элементы, которые являются четными элементами в своих родителях (нумерация идет с единицы). Так, в предыдущем примере с таблицей выражение $("tr:nth-child(even)") будет получать все те же элементы, что и выражение $("tr:odd")</a:t>
                      </a:r>
                    </a:p>
                  </a:txBody>
                  <a:tcPr marL="28396" marR="17037" marT="5679" marB="5679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685239"/>
                  </a:ext>
                </a:extLst>
              </a:tr>
              <a:tr h="447893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:nth-child(odd)</a:t>
                      </a:r>
                    </a:p>
                  </a:txBody>
                  <a:tcPr marL="28396" marR="17037" marT="5679" marB="5679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Получает все элементы, которые являются нечетными элементами в своих родителях (нумерация идет с единицы)</a:t>
                      </a:r>
                    </a:p>
                  </a:txBody>
                  <a:tcPr marL="28396" marR="17037" marT="5679" marB="5679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083899"/>
                  </a:ext>
                </a:extLst>
              </a:tr>
              <a:tr h="447893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:only-child</a:t>
                      </a:r>
                    </a:p>
                  </a:txBody>
                  <a:tcPr marL="28396" marR="17037" marT="5679" marB="5679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Получает все элементы, которые являются единственными дочерними элементами в своих родителях</a:t>
                      </a:r>
                    </a:p>
                  </a:txBody>
                  <a:tcPr marL="28396" marR="17037" marT="5679" marB="5679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959729"/>
                  </a:ext>
                </a:extLst>
              </a:tr>
              <a:tr h="304022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:parent</a:t>
                      </a:r>
                    </a:p>
                  </a:txBody>
                  <a:tcPr marL="28396" marR="17037" marT="5679" marB="5679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 dirty="0">
                          <a:effectLst/>
                        </a:rPr>
                        <a:t>Получает все элементы, которые имеют, как минимум, один дочерний элемент</a:t>
                      </a:r>
                    </a:p>
                  </a:txBody>
                  <a:tcPr marL="28396" marR="17037" marT="5679" marB="5679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287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818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B1FAFF-4D6F-6C9F-57C4-4AD251572481}"/>
              </a:ext>
            </a:extLst>
          </p:cNvPr>
          <p:cNvSpPr txBox="1"/>
          <p:nvPr/>
        </p:nvSpPr>
        <p:spPr>
          <a:xfrm>
            <a:off x="3295072" y="265176"/>
            <a:ext cx="5601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Фильтрация элементов </a:t>
            </a:r>
            <a:r>
              <a:rPr lang="en-US" sz="2800" b="1" dirty="0"/>
              <a:t>html</a:t>
            </a:r>
            <a:r>
              <a:rPr lang="ru-RU" sz="2800" b="1" dirty="0"/>
              <a:t>-форм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D1EFCC1-E091-EB7E-DC8D-A5C54E65E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818703"/>
              </p:ext>
            </p:extLst>
          </p:nvPr>
        </p:nvGraphicFramePr>
        <p:xfrm>
          <a:off x="1439387" y="1112822"/>
          <a:ext cx="9112058" cy="5100288"/>
        </p:xfrm>
        <a:graphic>
          <a:graphicData uri="http://schemas.openxmlformats.org/drawingml/2006/table">
            <a:tbl>
              <a:tblPr/>
              <a:tblGrid>
                <a:gridCol w="4556029">
                  <a:extLst>
                    <a:ext uri="{9D8B030D-6E8A-4147-A177-3AD203B41FA5}">
                      <a16:colId xmlns:a16="http://schemas.microsoft.com/office/drawing/2014/main" val="3040243977"/>
                    </a:ext>
                  </a:extLst>
                </a:gridCol>
                <a:gridCol w="4556029">
                  <a:extLst>
                    <a:ext uri="{9D8B030D-6E8A-4147-A177-3AD203B41FA5}">
                      <a16:colId xmlns:a16="http://schemas.microsoft.com/office/drawing/2014/main" val="3160327579"/>
                    </a:ext>
                  </a:extLst>
                </a:gridCol>
              </a:tblGrid>
              <a:tr h="232754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Фильтр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Описание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4187146"/>
                  </a:ext>
                </a:extLst>
              </a:tr>
              <a:tr h="441847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 dirty="0">
                          <a:effectLst/>
                        </a:rPr>
                        <a:t>:</a:t>
                      </a:r>
                      <a:r>
                        <a:rPr lang="de-CH" sz="1600" dirty="0" err="1">
                          <a:effectLst/>
                        </a:rPr>
                        <a:t>button</a:t>
                      </a:r>
                      <a:endParaRPr lang="de-CH" sz="1600" dirty="0">
                        <a:effectLst/>
                      </a:endParaRP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Получает все элементы button и элементы input с типом button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304888"/>
                  </a:ext>
                </a:extLst>
              </a:tr>
              <a:tr h="232754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:checkbox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Получает все элементы </a:t>
                      </a:r>
                      <a:r>
                        <a:rPr lang="de-CH" sz="1600">
                          <a:effectLst/>
                        </a:rPr>
                        <a:t>checkbox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983296"/>
                  </a:ext>
                </a:extLst>
              </a:tr>
              <a:tr h="232754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:checked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Получает все отмеченные элементы checkbox и radio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901949"/>
                  </a:ext>
                </a:extLst>
              </a:tr>
              <a:tr h="441847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:disabled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Получает все элементы, которые находятся в неактивном состоянии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905011"/>
                  </a:ext>
                </a:extLst>
              </a:tr>
              <a:tr h="441847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:enabled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Получает все элементы, которые находятся в активном состоянии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562614"/>
                  </a:ext>
                </a:extLst>
              </a:tr>
              <a:tr h="232754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:file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Получает все элементы file (input type='file')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330805"/>
                  </a:ext>
                </a:extLst>
              </a:tr>
              <a:tr h="232754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:input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Получает все элементы </a:t>
                      </a:r>
                      <a:r>
                        <a:rPr lang="de-CH" sz="1600">
                          <a:effectLst/>
                        </a:rPr>
                        <a:t>input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778975"/>
                  </a:ext>
                </a:extLst>
              </a:tr>
              <a:tr h="232754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:hidden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Получает все скрытые элементы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5805482"/>
                  </a:ext>
                </a:extLst>
              </a:tr>
              <a:tr h="232754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:password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Получает все элементы </a:t>
                      </a:r>
                      <a:r>
                        <a:rPr lang="de-CH" sz="1600">
                          <a:effectLst/>
                        </a:rPr>
                        <a:t>password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477332"/>
                  </a:ext>
                </a:extLst>
              </a:tr>
              <a:tr h="232754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:radio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Получает все элементы </a:t>
                      </a:r>
                      <a:r>
                        <a:rPr lang="de-CH" sz="1600">
                          <a:effectLst/>
                        </a:rPr>
                        <a:t>radio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872252"/>
                  </a:ext>
                </a:extLst>
              </a:tr>
              <a:tr h="232754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:reset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Получает все элементы </a:t>
                      </a:r>
                      <a:r>
                        <a:rPr lang="de-CH" sz="1600">
                          <a:effectLst/>
                        </a:rPr>
                        <a:t>reset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618282"/>
                  </a:ext>
                </a:extLst>
              </a:tr>
              <a:tr h="232754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:selected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Получает все отмеченные элементы option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683330"/>
                  </a:ext>
                </a:extLst>
              </a:tr>
              <a:tr h="232754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:submit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Получает все элементы input с типом submit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320423"/>
                  </a:ext>
                </a:extLst>
              </a:tr>
              <a:tr h="232754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:text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>
                          <a:effectLst/>
                        </a:rPr>
                        <a:t>Получает все элементы input с типом text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105203"/>
                  </a:ext>
                </a:extLst>
              </a:tr>
              <a:tr h="232754"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de-CH" sz="1600">
                          <a:effectLst/>
                        </a:rPr>
                        <a:t>:visible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1" fontAlgn="t">
                        <a:lnSpc>
                          <a:spcPts val="1920"/>
                        </a:lnSpc>
                      </a:pPr>
                      <a:r>
                        <a:rPr lang="ru-RU" sz="1600" dirty="0">
                          <a:effectLst/>
                        </a:rPr>
                        <a:t>Получает только видимые элементы</a:t>
                      </a:r>
                    </a:p>
                  </a:txBody>
                  <a:tcPr marL="41268" marR="24761" marT="8254" marB="8254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95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9877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1874</Words>
  <Application>Microsoft Office PowerPoint</Application>
  <PresentationFormat>Широкоэкранный</PresentationFormat>
  <Paragraphs>221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Еввгений</dc:creator>
  <cp:lastModifiedBy>Еввгений</cp:lastModifiedBy>
  <cp:revision>2</cp:revision>
  <dcterms:created xsi:type="dcterms:W3CDTF">2025-01-10T11:02:47Z</dcterms:created>
  <dcterms:modified xsi:type="dcterms:W3CDTF">2025-01-10T15:03:36Z</dcterms:modified>
</cp:coreProperties>
</file>