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8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 showGuides="1">
      <p:cViewPr varScale="1">
        <p:scale>
          <a:sx n="105" d="100"/>
          <a:sy n="105" d="100"/>
        </p:scale>
        <p:origin x="696" y="9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739CF816-0119-D765-3803-42CB059829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C53B0C34-B5D0-896A-88E7-E63C3EAC84B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9C50C82D-642D-974A-82A7-BA37E20D203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FDFFCD11-95B1-2B0E-0107-1A1D01D7F1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DD656B8-9189-57EE-7DC6-78851393A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1367884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6B31ABF2-6CCA-9E16-5D01-A1A7DB94A8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62E68247-C5B8-9CE7-5C0C-80046542133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35D9F27A-85AD-2304-E949-BFF7FE07DF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9A6091C-956A-5C52-4361-1A2C7BF57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A3426B24-CBA9-E21E-DBFB-AA1B6BCFE2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40348172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тикальный заголовок 1">
            <a:extLst>
              <a:ext uri="{FF2B5EF4-FFF2-40B4-BE49-F238E27FC236}">
                <a16:creationId xmlns:a16="http://schemas.microsoft.com/office/drawing/2014/main" id="{EB1BC57A-A7D4-8A36-1C6F-DD0235C82C5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Вертикальный текст 2">
            <a:extLst>
              <a:ext uri="{FF2B5EF4-FFF2-40B4-BE49-F238E27FC236}">
                <a16:creationId xmlns:a16="http://schemas.microsoft.com/office/drawing/2014/main" id="{9D4C9FC5-97A6-8502-7BB6-47769839EE3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E2BEA11-7684-087E-86E1-34E05DFCA3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FF0B37-E2E8-BA35-76E0-B68A6499B1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423FA6E2-B70C-98B6-E6BB-5ED18E6A91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6624915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82EBE4C-6DCA-DCC0-8C8C-06F482A50D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05457468-A885-B29B-87BA-CA45C0BAB4D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A0E4FCC0-8DDC-39CC-C10D-DAFEA7BCBC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84671148-684B-32B9-A6A1-D676FC4936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F4A62E3A-7250-4B5C-9DD3-2941F34724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123215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96B266E9-EAE8-FC09-6F89-FA0E9269235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8DC6BB57-3B09-40C0-C826-A11C37A798F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80595DB6-2CE4-E3CA-AAA4-771532C90C0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E1B1D007-6CF6-D074-25F2-EAF36FC5FB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53C8B964-38F5-78D7-FC7C-FBF518888A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12725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3532EFEF-9274-8AC5-CDBB-35F1B127EE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FA4EE3B9-C387-46D5-8428-0E20E90AE9E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8D5EBC2F-9A5C-48F0-2773-27F650C6AB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860011D-B9ED-D985-D4F0-812ABD860A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826A725C-26CB-D391-E2D9-08C12610E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6D62C274-52D2-F8BF-CB06-762245D9CC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1927495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5AA9E195-83E4-00BA-1C75-B47D0DF816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14E93E5-D310-3AE2-CAA3-9140BE2090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Объект 3">
            <a:extLst>
              <a:ext uri="{FF2B5EF4-FFF2-40B4-BE49-F238E27FC236}">
                <a16:creationId xmlns:a16="http://schemas.microsoft.com/office/drawing/2014/main" id="{C79930C8-6600-256E-B8E1-EF3F7222C33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5" name="Текст 4">
            <a:extLst>
              <a:ext uri="{FF2B5EF4-FFF2-40B4-BE49-F238E27FC236}">
                <a16:creationId xmlns:a16="http://schemas.microsoft.com/office/drawing/2014/main" id="{DD5415D2-B514-204A-A421-995F4999789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DC0E80E1-F082-306A-D722-36B3F2551E3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7" name="Дата 6">
            <a:extLst>
              <a:ext uri="{FF2B5EF4-FFF2-40B4-BE49-F238E27FC236}">
                <a16:creationId xmlns:a16="http://schemas.microsoft.com/office/drawing/2014/main" id="{4A0BC30D-E5B6-6D40-9419-9A88E1AA48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8" name="Нижний колонтитул 7">
            <a:extLst>
              <a:ext uri="{FF2B5EF4-FFF2-40B4-BE49-F238E27FC236}">
                <a16:creationId xmlns:a16="http://schemas.microsoft.com/office/drawing/2014/main" id="{D4323BCF-65E6-13BD-1F50-5A9548B4B4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Номер слайда 8">
            <a:extLst>
              <a:ext uri="{FF2B5EF4-FFF2-40B4-BE49-F238E27FC236}">
                <a16:creationId xmlns:a16="http://schemas.microsoft.com/office/drawing/2014/main" id="{068D811D-B03C-6121-3E89-4C25F9A9FB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6965901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CDC15124-13D4-E0C5-20F7-A0B46534CE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Дата 2">
            <a:extLst>
              <a:ext uri="{FF2B5EF4-FFF2-40B4-BE49-F238E27FC236}">
                <a16:creationId xmlns:a16="http://schemas.microsoft.com/office/drawing/2014/main" id="{D657AA32-0471-5307-9256-2024A61C78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4" name="Нижний колонтитул 3">
            <a:extLst>
              <a:ext uri="{FF2B5EF4-FFF2-40B4-BE49-F238E27FC236}">
                <a16:creationId xmlns:a16="http://schemas.microsoft.com/office/drawing/2014/main" id="{1E23A0C1-CD45-D3DC-07CA-D62BCC4A87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Номер слайда 4">
            <a:extLst>
              <a:ext uri="{FF2B5EF4-FFF2-40B4-BE49-F238E27FC236}">
                <a16:creationId xmlns:a16="http://schemas.microsoft.com/office/drawing/2014/main" id="{63BAB177-2518-3E02-20E1-D743084EA7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835313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Дата 1">
            <a:extLst>
              <a:ext uri="{FF2B5EF4-FFF2-40B4-BE49-F238E27FC236}">
                <a16:creationId xmlns:a16="http://schemas.microsoft.com/office/drawing/2014/main" id="{9B961AAB-0A2E-43DA-BAE1-8C4073F127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3" name="Нижний колонтитул 2">
            <a:extLst>
              <a:ext uri="{FF2B5EF4-FFF2-40B4-BE49-F238E27FC236}">
                <a16:creationId xmlns:a16="http://schemas.microsoft.com/office/drawing/2014/main" id="{060CC256-0B51-027C-B023-F3899F55B3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Номер слайда 3">
            <a:extLst>
              <a:ext uri="{FF2B5EF4-FFF2-40B4-BE49-F238E27FC236}">
                <a16:creationId xmlns:a16="http://schemas.microsoft.com/office/drawing/2014/main" id="{EFAD79C3-18E1-6677-E3ED-00614C5447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66541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8F8650DC-0F48-2DD6-07F6-A4F59398EE7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A9DDD5C1-70B9-F604-171D-3E9680F7AF3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7969752B-E113-D3DB-F3DE-BE949341145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74F0F428-E9F1-3EA1-B1B9-3DF298129D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D041A67-C22F-4E03-83B5-CFD6B32A3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45A5AD13-7A05-E7DD-DB75-43F2B60476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0239123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6786DFF-011B-4677-1CDB-827B3B4168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ru-RU"/>
              <a:t>Образец заголовка</a:t>
            </a:r>
          </a:p>
        </p:txBody>
      </p:sp>
      <p:sp>
        <p:nvSpPr>
          <p:cNvPr id="3" name="Рисунок 2">
            <a:extLst>
              <a:ext uri="{FF2B5EF4-FFF2-40B4-BE49-F238E27FC236}">
                <a16:creationId xmlns:a16="http://schemas.microsoft.com/office/drawing/2014/main" id="{705B4D58-3324-929E-EBF2-245DD7E5FB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ru-RU"/>
          </a:p>
        </p:txBody>
      </p:sp>
      <p:sp>
        <p:nvSpPr>
          <p:cNvPr id="4" name="Текст 3">
            <a:extLst>
              <a:ext uri="{FF2B5EF4-FFF2-40B4-BE49-F238E27FC236}">
                <a16:creationId xmlns:a16="http://schemas.microsoft.com/office/drawing/2014/main" id="{EA6F2374-DC5E-E81A-0DFB-A0D8AB4FB1C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Дата 4">
            <a:extLst>
              <a:ext uri="{FF2B5EF4-FFF2-40B4-BE49-F238E27FC236}">
                <a16:creationId xmlns:a16="http://schemas.microsoft.com/office/drawing/2014/main" id="{225A9788-78EA-B1AE-0DEA-2DC5CCCDFC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6" name="Нижний колонтитул 5">
            <a:extLst>
              <a:ext uri="{FF2B5EF4-FFF2-40B4-BE49-F238E27FC236}">
                <a16:creationId xmlns:a16="http://schemas.microsoft.com/office/drawing/2014/main" id="{591FE6F2-6283-6550-4AED-C0F7301CA4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Номер слайда 6">
            <a:extLst>
              <a:ext uri="{FF2B5EF4-FFF2-40B4-BE49-F238E27FC236}">
                <a16:creationId xmlns:a16="http://schemas.microsoft.com/office/drawing/2014/main" id="{CDEC89AB-A240-BF91-EE6D-42E859A432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2444826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0CADB936-D04B-24F8-81FF-49FC04BC58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ru-RU"/>
              <a:t>Образец заголовка</a:t>
            </a:r>
          </a:p>
        </p:txBody>
      </p:sp>
      <p:sp>
        <p:nvSpPr>
          <p:cNvPr id="3" name="Текст 2">
            <a:extLst>
              <a:ext uri="{FF2B5EF4-FFF2-40B4-BE49-F238E27FC236}">
                <a16:creationId xmlns:a16="http://schemas.microsoft.com/office/drawing/2014/main" id="{DBDDA9B5-EE1F-7AE0-8F07-8C5C16F7A14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4" name="Дата 3">
            <a:extLst>
              <a:ext uri="{FF2B5EF4-FFF2-40B4-BE49-F238E27FC236}">
                <a16:creationId xmlns:a16="http://schemas.microsoft.com/office/drawing/2014/main" id="{59D8CAB0-8329-B14B-EBE7-F9326CDA210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2FFA4E9-E642-4B3D-A05C-58A50A25173C}" type="datetimeFigureOut">
              <a:rPr lang="ru-RU" smtClean="0"/>
              <a:t>13.01.2025</a:t>
            </a:fld>
            <a:endParaRPr lang="ru-RU"/>
          </a:p>
        </p:txBody>
      </p:sp>
      <p:sp>
        <p:nvSpPr>
          <p:cNvPr id="5" name="Нижний колонтитул 4">
            <a:extLst>
              <a:ext uri="{FF2B5EF4-FFF2-40B4-BE49-F238E27FC236}">
                <a16:creationId xmlns:a16="http://schemas.microsoft.com/office/drawing/2014/main" id="{DF87A36F-3A21-5082-B425-BE17995A7B1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Номер слайда 5">
            <a:extLst>
              <a:ext uri="{FF2B5EF4-FFF2-40B4-BE49-F238E27FC236}">
                <a16:creationId xmlns:a16="http://schemas.microsoft.com/office/drawing/2014/main" id="{E5F87EA6-AEF1-1061-12FA-A5FD9B39AA0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B6B77AC-80EA-43CA-933E-8BD35B5130B8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7592350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ru-R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B93EF617-150A-C834-412B-EB80A75110F5}"/>
              </a:ext>
            </a:extLst>
          </p:cNvPr>
          <p:cNvSpPr txBox="1"/>
          <p:nvPr/>
        </p:nvSpPr>
        <p:spPr>
          <a:xfrm>
            <a:off x="4148328" y="228600"/>
            <a:ext cx="374820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Манипуляция элементами в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Работа со свойствами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endParaRPr lang="ru-RU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929F10B-1B76-FD94-5A39-B50DB99CB37F}"/>
              </a:ext>
            </a:extLst>
          </p:cNvPr>
          <p:cNvSpPr txBox="1"/>
          <p:nvPr/>
        </p:nvSpPr>
        <p:spPr>
          <a:xfrm>
            <a:off x="1115568" y="1428929"/>
            <a:ext cx="8878824" cy="46183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/>
              <a:t>Для работы со свойствами в </a:t>
            </a:r>
            <a:r>
              <a:rPr lang="ru-RU" b="1" dirty="0" err="1"/>
              <a:t>jQuery</a:t>
            </a:r>
            <a:r>
              <a:rPr lang="ru-RU" b="1" dirty="0"/>
              <a:t> имеется метод </a:t>
            </a:r>
            <a:r>
              <a:rPr lang="ru-RU" b="1" dirty="0" err="1"/>
              <a:t>prop</a:t>
            </a:r>
            <a:r>
              <a:rPr lang="ru-RU" b="1" dirty="0"/>
              <a:t>()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index,elem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console.log($(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ct val="150000"/>
              </a:lnSpc>
            </a:pPr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Изменение свойств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prop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'https://www.google.com’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Удаление свойств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removeProp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382311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79D134-7520-32B2-1CD0-C492E5D9B675}"/>
              </a:ext>
            </a:extLst>
          </p:cNvPr>
          <p:cNvSpPr txBox="1"/>
          <p:nvPr/>
        </p:nvSpPr>
        <p:spPr>
          <a:xfrm>
            <a:off x="1572768" y="713232"/>
            <a:ext cx="9372600" cy="63248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spc="20" dirty="0"/>
              <a:t>Получим и изменим разметку элемента:</a:t>
            </a:r>
            <a:endParaRPr lang="en-US" b="1" spc="20" dirty="0"/>
          </a:p>
          <a:p>
            <a:pPr>
              <a:lnSpc>
                <a:spcPct val="150000"/>
              </a:lnSpc>
            </a:pPr>
            <a:endParaRPr lang="en-US" b="1" spc="20" dirty="0"/>
          </a:p>
          <a:p>
            <a:pPr>
              <a:lnSpc>
                <a:spcPct val="150000"/>
              </a:lnSpc>
            </a:pPr>
            <a:r>
              <a:rPr lang="ru-RU" b="0" spc="2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 получение разметки для элемента списка и вывод ее в консоль</a:t>
            </a:r>
            <a:endParaRPr lang="ru-RU" b="0" spc="2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CH" b="0" spc="2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'li.punkt2'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de-CH" b="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</a:t>
            </a:r>
          </a:p>
          <a:p>
            <a:pPr>
              <a:lnSpc>
                <a:spcPct val="150000"/>
              </a:lnSpc>
            </a:pPr>
            <a:r>
              <a:rPr lang="de-CH" b="0" spc="2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spc="2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установка новой разметки элемента списка</a:t>
            </a:r>
            <a:endParaRPr lang="ru-RU" b="0" spc="2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ru-RU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li.punkt1'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spc="2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Пункт 1 &lt;</a:t>
            </a:r>
            <a:r>
              <a:rPr lang="de-CH" b="0" spc="2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spc="2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class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='</a:t>
            </a:r>
            <a:r>
              <a:rPr lang="de-CH" b="0" spc="2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submenu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'&gt;&lt;li&gt;</a:t>
            </a:r>
            <a:r>
              <a:rPr lang="ru-RU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Подпункт 1.1&lt;/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li&gt;&lt;/</a:t>
            </a:r>
            <a:r>
              <a:rPr lang="de-CH" b="0" spc="2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spc="2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&gt;"</a:t>
            </a:r>
            <a:r>
              <a:rPr lang="de-CH" b="0" spc="2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de-CH" spc="20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"&lt;p&gt; 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Новый параграф&lt;/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p&gt;"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pPr>
              <a:lnSpc>
                <a:spcPct val="150000"/>
              </a:lnSpc>
            </a:pPr>
            <a:endParaRPr lang="de-CH" b="0" spc="2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1" spc="20" dirty="0"/>
          </a:p>
          <a:p>
            <a:pPr>
              <a:lnSpc>
                <a:spcPct val="150000"/>
              </a:lnSpc>
            </a:pPr>
            <a:endParaRPr lang="en-US" spc="20" dirty="0"/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16682975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80B7FCC-16DF-00AE-DC37-4D08FE6C722E}"/>
              </a:ext>
            </a:extLst>
          </p:cNvPr>
          <p:cNvSpPr txBox="1"/>
          <p:nvPr/>
        </p:nvSpPr>
        <p:spPr>
          <a:xfrm>
            <a:off x="1088136" y="612648"/>
            <a:ext cx="10424160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Также можно использовать функцию, которая пробегает по всем элементам выборки и в качестве параметров принимает текущий индекс элемента в выборке и его текущую разметку. С помощью функции мы можем переписать предыдущий пример следующим образом:</a:t>
            </a:r>
            <a:endParaRPr lang="en-US" dirty="0"/>
          </a:p>
          <a:p>
            <a:b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html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Старая разметка: 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+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"&lt;p&gt; 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Новый параграф&lt;/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p&gt;"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47146027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5AA0E0D3-FE3B-7C2E-A33E-CA79339E0284}"/>
              </a:ext>
            </a:extLst>
          </p:cNvPr>
          <p:cNvSpPr txBox="1"/>
          <p:nvPr/>
        </p:nvSpPr>
        <p:spPr>
          <a:xfrm>
            <a:off x="813816" y="594360"/>
            <a:ext cx="10296144" cy="64633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Работа с текстом элемента</a:t>
            </a:r>
            <a:r>
              <a:rPr lang="en-US" b="1" dirty="0"/>
              <a:t>:</a:t>
            </a:r>
          </a:p>
          <a:p>
            <a:endParaRPr lang="en-US" dirty="0"/>
          </a:p>
          <a:p>
            <a:r>
              <a:rPr lang="ru-RU" dirty="0"/>
              <a:t>Для работы с тексом используется метод </a:t>
            </a:r>
            <a:r>
              <a:rPr lang="ru-RU" dirty="0" err="1"/>
              <a:t>text</a:t>
            </a:r>
            <a:r>
              <a:rPr lang="ru-RU" dirty="0"/>
              <a:t>(), действие которого во многом похоже на действие метода </a:t>
            </a:r>
            <a:r>
              <a:rPr lang="ru-RU" dirty="0" err="1"/>
              <a:t>html</a:t>
            </a:r>
            <a:r>
              <a:rPr lang="ru-RU" dirty="0"/>
              <a:t>, только вместо разметки мы управляем текстом элемента:</a:t>
            </a:r>
            <a:endParaRPr lang="en-US" dirty="0"/>
          </a:p>
          <a:p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text</a:t>
            </a:r>
            <a:r>
              <a:rPr lang="ru-RU" dirty="0"/>
              <a:t>(): получает текст первого элемента в наборе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text</a:t>
            </a:r>
            <a:r>
              <a:rPr lang="ru-RU" dirty="0"/>
              <a:t>('</a:t>
            </a:r>
            <a:r>
              <a:rPr lang="ru-RU" dirty="0" err="1"/>
              <a:t>новый_текст</a:t>
            </a:r>
            <a:r>
              <a:rPr lang="ru-RU" dirty="0"/>
              <a:t>'): устанавливает в качестве текста элемента строку, переданную в качестве параметра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text</a:t>
            </a:r>
            <a:r>
              <a:rPr lang="ru-RU" dirty="0"/>
              <a:t>(функция): установка текста с помощью функции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pPr marL="1162050"/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marL="1162050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62050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62050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div.header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Название статьи"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62050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</a:t>
            </a:r>
          </a:p>
          <a:p>
            <a:pPr marL="1162050"/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использование функции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1162050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marL="1162050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Старый текст: 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marL="1162050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Новый текст"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marL="1162050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09832334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EE34B0AB-54F0-D2EE-6223-23479A4F8F8E}"/>
              </a:ext>
            </a:extLst>
          </p:cNvPr>
          <p:cNvSpPr txBox="1"/>
          <p:nvPr/>
        </p:nvSpPr>
        <p:spPr>
          <a:xfrm>
            <a:off x="1143000" y="466344"/>
            <a:ext cx="9829800" cy="709937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Работа с элементами форм</a:t>
            </a:r>
            <a:endParaRPr lang="en-US" b="1" dirty="0"/>
          </a:p>
          <a:p>
            <a:endParaRPr lang="en-US" b="1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val</a:t>
            </a:r>
            <a:r>
              <a:rPr lang="ru-RU" dirty="0"/>
              <a:t>(): получает значение первого элемента в наборе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val</a:t>
            </a:r>
            <a:r>
              <a:rPr lang="ru-RU" dirty="0"/>
              <a:t>('</a:t>
            </a:r>
            <a:r>
              <a:rPr lang="ru-RU" dirty="0" err="1"/>
              <a:t>новое_значение</a:t>
            </a:r>
            <a:r>
              <a:rPr lang="ru-RU" dirty="0"/>
              <a:t>'): устанавливает в качестве значения элемента строку, переданную в качестве параметра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ru-RU" dirty="0" err="1"/>
              <a:t>val</a:t>
            </a:r>
            <a:r>
              <a:rPr lang="ru-RU" dirty="0"/>
              <a:t>(функция): установка значения с помощью функции</a:t>
            </a:r>
            <a:endParaRPr lang="en-US" dirty="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Введите значение"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/&gt;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type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/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de-CH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$(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(){</a:t>
            </a: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получение значения текстового поля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[type="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console.log(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      </a:t>
            </a: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[type="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логин"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         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использование функции для установки значения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input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[type="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text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"]'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val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console.log(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Старое значение: 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+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lvl="1"/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Введите пароль"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    });</a:t>
            </a:r>
          </a:p>
          <a:p>
            <a:pPr lvl="1"/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});</a:t>
            </a:r>
          </a:p>
          <a:p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ru-RU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&lt;/</a:t>
            </a:r>
            <a:r>
              <a:rPr lang="de-CH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script</a:t>
            </a:r>
            <a:r>
              <a:rPr lang="de-CH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b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</a:b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26228703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FC263765-23D4-6779-2A6D-1C4E669796F6}"/>
              </a:ext>
            </a:extLst>
          </p:cNvPr>
          <p:cNvSpPr txBox="1"/>
          <p:nvPr/>
        </p:nvSpPr>
        <p:spPr>
          <a:xfrm>
            <a:off x="850392" y="978408"/>
            <a:ext cx="11320728" cy="36933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dirty="0"/>
              <a:t>Подключите </a:t>
            </a:r>
            <a:r>
              <a:rPr lang="ru-RU" dirty="0" err="1"/>
              <a:t>jQuery</a:t>
            </a:r>
            <a:r>
              <a:rPr lang="ru-RU" dirty="0"/>
              <a:t>, убедитесь в доступности объекта -библиотеки. </a:t>
            </a:r>
            <a:endParaRPr lang="en-US" dirty="0"/>
          </a:p>
          <a:p>
            <a:endParaRPr lang="en-US" dirty="0"/>
          </a:p>
          <a:p>
            <a:r>
              <a:rPr lang="ru-RU" dirty="0"/>
              <a:t>Откройте верстку http://codepen.io/htmllab/pen/NNaGOV</a:t>
            </a:r>
          </a:p>
          <a:p>
            <a:r>
              <a:rPr lang="ru-RU" dirty="0"/>
              <a:t>Выберите при помощи селекторов </a:t>
            </a:r>
            <a:r>
              <a:rPr lang="ru-RU" dirty="0" err="1"/>
              <a:t>jQuery</a:t>
            </a:r>
            <a:endParaRPr lang="ru-RU" dirty="0"/>
          </a:p>
          <a:p>
            <a:r>
              <a:rPr lang="ru-RU" dirty="0"/>
              <a:t>— все HTML-элементы </a:t>
            </a:r>
            <a:r>
              <a:rPr lang="ru-RU" dirty="0" err="1"/>
              <a:t>strong</a:t>
            </a:r>
            <a:r>
              <a:rPr lang="ru-RU" dirty="0"/>
              <a:t> и окрасьте их в зеленый цвет</a:t>
            </a:r>
          </a:p>
          <a:p>
            <a:r>
              <a:rPr lang="ru-RU" dirty="0"/>
              <a:t>— найдите все HTML-элементы </a:t>
            </a:r>
            <a:r>
              <a:rPr lang="ru-RU" dirty="0" err="1"/>
              <a:t>em</a:t>
            </a:r>
            <a:r>
              <a:rPr lang="ru-RU" dirty="0"/>
              <a:t> и добавьте им класс .</a:t>
            </a:r>
            <a:r>
              <a:rPr lang="ru-RU" dirty="0" err="1"/>
              <a:t>selected</a:t>
            </a:r>
            <a:endParaRPr lang="ru-RU" dirty="0"/>
          </a:p>
          <a:p>
            <a:r>
              <a:rPr lang="ru-RU" dirty="0"/>
              <a:t>— Найдите все элементы </a:t>
            </a:r>
            <a:r>
              <a:rPr lang="ru-RU" dirty="0" err="1"/>
              <a:t>mark</a:t>
            </a:r>
            <a:r>
              <a:rPr lang="ru-RU" dirty="0"/>
              <a:t>, которые находятся в </a:t>
            </a:r>
            <a:r>
              <a:rPr lang="ru-RU" dirty="0" err="1"/>
              <a:t>div</a:t>
            </a:r>
            <a:r>
              <a:rPr lang="ru-RU" dirty="0"/>
              <a:t> с классом </a:t>
            </a:r>
            <a:r>
              <a:rPr lang="ru-RU" dirty="0" err="1"/>
              <a:t>row</a:t>
            </a:r>
            <a:r>
              <a:rPr lang="ru-RU" dirty="0"/>
              <a:t> и задайте им класс .</a:t>
            </a:r>
            <a:r>
              <a:rPr lang="ru-RU" dirty="0" err="1"/>
              <a:t>selected</a:t>
            </a:r>
            <a:endParaRPr lang="ru-RU" dirty="0"/>
          </a:p>
          <a:p>
            <a:r>
              <a:rPr lang="ru-RU" dirty="0"/>
              <a:t>— Найдите все гиперссылки и удалите у них подчеркивания</a:t>
            </a:r>
          </a:p>
          <a:p>
            <a:r>
              <a:rPr lang="ru-RU" dirty="0"/>
              <a:t>— Найдите все HTML-элементы, который содержат слово «Задания» и находятся в элементе с классом .</a:t>
            </a:r>
            <a:r>
              <a:rPr lang="ru-RU" dirty="0" err="1"/>
              <a:t>container</a:t>
            </a:r>
            <a:endParaRPr lang="ru-RU" dirty="0"/>
          </a:p>
          <a:p>
            <a:r>
              <a:rPr lang="ru-RU" dirty="0"/>
              <a:t>— Переключите элементы </a:t>
            </a:r>
            <a:r>
              <a:rPr lang="ru-RU" dirty="0" err="1"/>
              <a:t>strong</a:t>
            </a:r>
            <a:r>
              <a:rPr lang="ru-RU" dirty="0"/>
              <a:t> с классом </a:t>
            </a:r>
            <a:r>
              <a:rPr lang="ru-RU" dirty="0" err="1"/>
              <a:t>some</a:t>
            </a:r>
            <a:r>
              <a:rPr lang="ru-RU" dirty="0"/>
              <a:t> в состояние без этого класса, а тем элементам (</a:t>
            </a:r>
            <a:r>
              <a:rPr lang="ru-RU" dirty="0" err="1"/>
              <a:t>strong</a:t>
            </a:r>
            <a:r>
              <a:rPr lang="ru-RU" dirty="0"/>
              <a:t>), </a:t>
            </a:r>
            <a:endParaRPr lang="en-US" dirty="0"/>
          </a:p>
          <a:p>
            <a:r>
              <a:rPr lang="ru-RU" dirty="0"/>
              <a:t>у которых </a:t>
            </a:r>
            <a:r>
              <a:rPr lang="ru-RU" dirty="0" err="1"/>
              <a:t>небыло</a:t>
            </a:r>
            <a:r>
              <a:rPr lang="ru-RU" dirty="0"/>
              <a:t> этого класса — добавьте.</a:t>
            </a:r>
          </a:p>
          <a:p>
            <a:r>
              <a:rPr lang="ru-RU" dirty="0"/>
              <a:t>— среди набора элементов с классом .</a:t>
            </a:r>
            <a:r>
              <a:rPr lang="ru-RU" dirty="0" err="1"/>
              <a:t>row</a:t>
            </a:r>
            <a:r>
              <a:rPr lang="ru-RU" dirty="0"/>
              <a:t> удалите класс у второго элемента</a:t>
            </a:r>
          </a:p>
          <a:p>
            <a:r>
              <a:rPr lang="ru-RU" dirty="0"/>
              <a:t>— прочитайте CSS-свойство </a:t>
            </a:r>
            <a:r>
              <a:rPr lang="ru-RU" dirty="0" err="1"/>
              <a:t>color</a:t>
            </a:r>
            <a:r>
              <a:rPr lang="ru-RU" dirty="0"/>
              <a:t> у второй </a:t>
            </a:r>
            <a:r>
              <a:rPr lang="ru-RU" dirty="0" err="1"/>
              <a:t>гиперсылки</a:t>
            </a:r>
            <a:r>
              <a:rPr lang="ru-RU" dirty="0"/>
              <a:t> в тексте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8CAD8BD-75BA-F0A0-88A9-F8C3A5E6EB40}"/>
              </a:ext>
            </a:extLst>
          </p:cNvPr>
          <p:cNvSpPr txBox="1"/>
          <p:nvPr/>
        </p:nvSpPr>
        <p:spPr>
          <a:xfrm>
            <a:off x="5248656" y="329184"/>
            <a:ext cx="102784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dirty="0"/>
              <a:t>Задание</a:t>
            </a:r>
          </a:p>
        </p:txBody>
      </p:sp>
    </p:spTree>
    <p:extLst>
      <p:ext uri="{BB962C8B-B14F-4D97-AF65-F5344CB8AC3E}">
        <p14:creationId xmlns:p14="http://schemas.microsoft.com/office/powerpoint/2010/main" val="32689623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8DDFA1B-8875-D649-1E04-7FBBDF7AEC05}"/>
              </a:ext>
            </a:extLst>
          </p:cNvPr>
          <p:cNvSpPr txBox="1"/>
          <p:nvPr/>
        </p:nvSpPr>
        <p:spPr>
          <a:xfrm>
            <a:off x="4148328" y="228600"/>
            <a:ext cx="3748206" cy="10618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Манипуляция элементами в </a:t>
            </a:r>
            <a:r>
              <a:rPr lang="de-CH" b="1" i="0" dirty="0" err="1">
                <a:solidFill>
                  <a:srgbClr val="000000"/>
                </a:solidFill>
                <a:effectLst/>
                <a:latin typeface="-apple-system"/>
              </a:rPr>
              <a:t>jQuery</a:t>
            </a:r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Работа с атрибутами</a:t>
            </a:r>
            <a:endParaRPr lang="de-CH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ctr"/>
            <a:endParaRPr lang="ru-RU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2E3BC7C-D1B8-CAA4-3578-827DF3D66EE5}"/>
              </a:ext>
            </a:extLst>
          </p:cNvPr>
          <p:cNvSpPr txBox="1"/>
          <p:nvPr/>
        </p:nvSpPr>
        <p:spPr>
          <a:xfrm>
            <a:off x="676656" y="1591056"/>
            <a:ext cx="10515600" cy="58648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Получение свойства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each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index,elem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console.log($(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elem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latin typeface="Consolas" panose="020B0609020204030204" pitchFamily="49" charset="0"/>
              </a:rPr>
              <a:t>Изменение атрибута</a:t>
            </a:r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attr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'href'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'33.html’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Удаление атрибута 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removeAttr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href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ru-RU" b="1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75555806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9423688-1E28-7B32-62D5-548CF7F5CEED}"/>
              </a:ext>
            </a:extLst>
          </p:cNvPr>
          <p:cNvSpPr txBox="1"/>
          <p:nvPr/>
        </p:nvSpPr>
        <p:spPr>
          <a:xfrm>
            <a:off x="4280823" y="338328"/>
            <a:ext cx="3630353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Пользовательские атрибуты </a:t>
            </a:r>
            <a:r>
              <a:rPr lang="de-CH" b="1" i="0" dirty="0">
                <a:solidFill>
                  <a:srgbClr val="000000"/>
                </a:solidFill>
                <a:effectLst/>
                <a:latin typeface="-apple-system"/>
              </a:rPr>
              <a:t>html5</a:t>
            </a:r>
          </a:p>
          <a:p>
            <a:endParaRPr lang="ru-RU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9E2622F-9CEB-170E-6ADA-E2E60D6F632D}"/>
              </a:ext>
            </a:extLst>
          </p:cNvPr>
          <p:cNvSpPr txBox="1"/>
          <p:nvPr/>
        </p:nvSpPr>
        <p:spPr>
          <a:xfrm>
            <a:off x="822960" y="1545336"/>
            <a:ext cx="10277856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dirty="0"/>
              <a:t>Для работы с подобными атрибутами используется метод </a:t>
            </a:r>
            <a:r>
              <a:rPr lang="ru-RU" dirty="0" err="1"/>
              <a:t>data</a:t>
            </a:r>
            <a:r>
              <a:rPr lang="ru-RU" dirty="0"/>
              <a:t>.</a:t>
            </a:r>
          </a:p>
          <a:p>
            <a:endParaRPr lang="ru-RU" dirty="0"/>
          </a:p>
          <a:p>
            <a:pPr>
              <a:lnSpc>
                <a:spcPct val="150000"/>
              </a:lnSpc>
            </a:pPr>
            <a:r>
              <a:rPr lang="ru-RU" b="1" dirty="0"/>
              <a:t>Получение значения атрибута</a:t>
            </a:r>
            <a:r>
              <a:rPr lang="en-US" b="1" dirty="0"/>
              <a:t>:</a:t>
            </a:r>
            <a:endParaRPr lang="ru-RU" b="1" dirty="0"/>
          </a:p>
          <a:p>
            <a:pPr>
              <a:lnSpc>
                <a:spcPct val="150000"/>
              </a:lnSpc>
            </a:pP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&lt;</a:t>
            </a:r>
            <a:r>
              <a:rPr lang="en-US" b="0" dirty="0" err="1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data-year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"2010"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en-US" b="0" dirty="0">
                <a:solidFill>
                  <a:srgbClr val="E50000"/>
                </a:solidFill>
                <a:effectLst/>
                <a:latin typeface="Consolas" panose="020B0609020204030204" pitchFamily="49" charset="0"/>
              </a:rPr>
              <a:t>data-description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en-US" b="0" dirty="0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"lang"</a:t>
            </a:r>
            <a:r>
              <a:rPr lang="en-US" b="0" dirty="0">
                <a:solidFill>
                  <a:srgbClr val="800000"/>
                </a:solidFill>
                <a:effectLst/>
                <a:latin typeface="Consolas" panose="020B0609020204030204" pitchFamily="49" charset="0"/>
              </a:rPr>
              <a:t>&gt;</a:t>
            </a:r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ct val="150000"/>
              </a:lnSpc>
            </a:pPr>
            <a:r>
              <a:rPr lang="ru-RU" b="1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(): 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возвращает объект </a:t>
            </a:r>
            <a:r>
              <a:rPr lang="ru-RU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javascript</a:t>
            </a: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который содержит набор атрибутов и их значений в виде пар ключ-значение.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data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39004247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45CBA25D-C8EA-7930-0C21-6FAB34B029C5}"/>
              </a:ext>
            </a:extLst>
          </p:cNvPr>
          <p:cNvSpPr txBox="1"/>
          <p:nvPr/>
        </p:nvSpPr>
        <p:spPr>
          <a:xfrm>
            <a:off x="786384" y="676656"/>
            <a:ext cx="1049731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Изменение значения пользовательского</a:t>
            </a:r>
            <a:r>
              <a:rPr lang="en-US" b="1" dirty="0"/>
              <a:t> </a:t>
            </a:r>
            <a:r>
              <a:rPr lang="ru-RU" b="1" dirty="0"/>
              <a:t>атрибута</a:t>
            </a:r>
            <a:r>
              <a:rPr lang="en-US" b="1" dirty="0"/>
              <a:t>:</a:t>
            </a:r>
            <a:endParaRPr lang="ru-RU" b="1" dirty="0"/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).first().data(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'year'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'2012’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).first().data(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'lang'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{ rate: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tiobe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year: </a:t>
            </a:r>
            <a:r>
              <a:rPr lang="en-US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2012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});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Удаление атрибу</a:t>
            </a:r>
            <a:r>
              <a:rPr lang="ru-RU" b="1" dirty="0">
                <a:solidFill>
                  <a:srgbClr val="000000"/>
                </a:solidFill>
                <a:latin typeface="Consolas" panose="020B0609020204030204" pitchFamily="49" charset="0"/>
              </a:rPr>
              <a:t>т</a:t>
            </a:r>
            <a:r>
              <a:rPr lang="ru-RU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а</a:t>
            </a:r>
            <a:r>
              <a:rPr lang="en-US" b="1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removeData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year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en-US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506321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9075CB-C619-F2CB-C54C-782172C02F8C}"/>
              </a:ext>
            </a:extLst>
          </p:cNvPr>
          <p:cNvSpPr txBox="1"/>
          <p:nvPr/>
        </p:nvSpPr>
        <p:spPr>
          <a:xfrm>
            <a:off x="4870344" y="320040"/>
            <a:ext cx="2451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ru-RU" b="1"/>
              <a:t>Изменение стилей </a:t>
            </a:r>
            <a:r>
              <a:rPr lang="de-CH" b="1"/>
              <a:t>CSS</a:t>
            </a:r>
            <a:endParaRPr lang="ru-RU" b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CECCFFAF-576C-D138-6B45-2465E8A5F1F2}"/>
              </a:ext>
            </a:extLst>
          </p:cNvPr>
          <p:cNvSpPr txBox="1"/>
          <p:nvPr/>
        </p:nvSpPr>
        <p:spPr>
          <a:xfrm>
            <a:off x="768096" y="1426464"/>
            <a:ext cx="10497312" cy="62529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ru-RU" b="1" dirty="0"/>
              <a:t>Получение стиля</a:t>
            </a:r>
            <a:r>
              <a:rPr lang="en-US" b="1" dirty="0"/>
              <a:t>:</a:t>
            </a:r>
            <a:endParaRPr lang="ru-RU" b="1" dirty="0"/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console.log($(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body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-size’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));</a:t>
            </a:r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Изменение стиля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font-weight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bold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’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function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index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){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if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oldValue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==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rgb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(0, 0, 238)'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else</a:t>
            </a: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    {</a:t>
            </a: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return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green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;}</a:t>
            </a:r>
          </a:p>
          <a:p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color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cursor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pointer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font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-size'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'14px’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endParaRPr lang="de-CH" dirty="0">
              <a:solidFill>
                <a:srgbClr val="000000"/>
              </a:solidFill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'a'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css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({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'font-size'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'-=1'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,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'margin-left'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: 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'+=10'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});</a:t>
            </a:r>
          </a:p>
          <a:p>
            <a:pPr>
              <a:lnSpc>
                <a:spcPts val="1425"/>
              </a:lnSpc>
            </a:pPr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  <a:p>
            <a:endParaRPr lang="ru-RU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de-CH" b="0" dirty="0">
              <a:solidFill>
                <a:srgbClr val="000000"/>
              </a:solidFill>
              <a:effectLst/>
              <a:latin typeface="Consolas" panose="020B0609020204030204" pitchFamily="49" charset="0"/>
            </a:endParaRP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90090562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C28DC01-A5B0-EBA3-2167-B8B64FB4B67D}"/>
              </a:ext>
            </a:extLst>
          </p:cNvPr>
          <p:cNvSpPr txBox="1"/>
          <p:nvPr/>
        </p:nvSpPr>
        <p:spPr>
          <a:xfrm>
            <a:off x="4370832" y="457200"/>
            <a:ext cx="30737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ru-RU" b="1" i="0">
                <a:solidFill>
                  <a:srgbClr val="000000"/>
                </a:solidFill>
                <a:effectLst/>
                <a:latin typeface="-apple-system"/>
              </a:rPr>
              <a:t>Установка ширины и высоты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B1B3D64-263A-176F-3012-EBFBEFAAE146}"/>
              </a:ext>
            </a:extLst>
          </p:cNvPr>
          <p:cNvSpPr txBox="1"/>
          <p:nvPr/>
        </p:nvSpPr>
        <p:spPr>
          <a:xfrm>
            <a:off x="850392" y="1399032"/>
            <a:ext cx="8494776" cy="212532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div = 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();</a:t>
            </a:r>
          </a:p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newWidth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=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div.width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150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div.width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newWidth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FF"/>
                </a:solidFill>
                <a:effectLst/>
                <a:latin typeface="Consolas" panose="020B0609020204030204" pitchFamily="49" charset="0"/>
              </a:rPr>
              <a:t>var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newHeight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 = 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div.height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()+</a:t>
            </a:r>
            <a:r>
              <a:rPr lang="de-CH" b="0" dirty="0">
                <a:solidFill>
                  <a:srgbClr val="098658"/>
                </a:solidFill>
                <a:effectLst/>
                <a:latin typeface="Consolas" panose="020B0609020204030204" pitchFamily="49" charset="0"/>
              </a:rPr>
              <a:t>50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;</a:t>
            </a:r>
          </a:p>
          <a:p>
            <a:pPr>
              <a:lnSpc>
                <a:spcPct val="150000"/>
              </a:lnSpc>
            </a:pP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div.height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newHeight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</p:txBody>
      </p:sp>
    </p:spTree>
    <p:extLst>
      <p:ext uri="{BB962C8B-B14F-4D97-AF65-F5344CB8AC3E}">
        <p14:creationId xmlns:p14="http://schemas.microsoft.com/office/powerpoint/2010/main" val="374970718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0A29E4E-562B-871F-5A55-36987C40E732}"/>
              </a:ext>
            </a:extLst>
          </p:cNvPr>
          <p:cNvSpPr txBox="1"/>
          <p:nvPr/>
        </p:nvSpPr>
        <p:spPr>
          <a:xfrm>
            <a:off x="4416552" y="448056"/>
            <a:ext cx="39684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>
                <a:solidFill>
                  <a:srgbClr val="000000"/>
                </a:solidFill>
                <a:effectLst/>
                <a:latin typeface="-apple-system"/>
              </a:rPr>
              <a:t>Использование классов в </a:t>
            </a:r>
            <a:r>
              <a:rPr lang="de-CH" b="1" i="0">
                <a:solidFill>
                  <a:srgbClr val="000000"/>
                </a:solidFill>
                <a:effectLst/>
                <a:latin typeface="-apple-system"/>
              </a:rPr>
              <a:t>jQuery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C43EEB3-E9EC-CF5E-4429-44DCAF80D1BE}"/>
              </a:ext>
            </a:extLst>
          </p:cNvPr>
          <p:cNvSpPr txBox="1"/>
          <p:nvPr/>
        </p:nvSpPr>
        <p:spPr>
          <a:xfrm>
            <a:off x="539496" y="1289304"/>
            <a:ext cx="10771632" cy="396839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50000"/>
              </a:lnSpc>
            </a:pPr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Добавление класса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ul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redStyle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50000"/>
              </a:lnSpc>
            </a:pPr>
            <a:r>
              <a:rPr lang="de-CH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// </a:t>
            </a:r>
            <a:r>
              <a:rPr lang="ru-RU" b="0" dirty="0">
                <a:solidFill>
                  <a:srgbClr val="008000"/>
                </a:solidFill>
                <a:effectLst/>
                <a:latin typeface="Consolas" panose="020B0609020204030204" pitchFamily="49" charset="0"/>
              </a:rPr>
              <a:t>добавление двух классов</a:t>
            </a:r>
          </a:p>
          <a:p>
            <a:pPr>
              <a:lnSpc>
                <a:spcPct val="150000"/>
              </a:lnSpc>
            </a:pPr>
            <a:r>
              <a:rPr lang="ru-RU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ru-RU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div'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first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().</a:t>
            </a:r>
            <a:r>
              <a:rPr lang="de-CH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addClass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</a:t>
            </a:r>
            <a:r>
              <a:rPr lang="de-CH" b="0" dirty="0" err="1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black</a:t>
            </a:r>
            <a:r>
              <a:rPr lang="de-CH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 visible"</a:t>
            </a:r>
            <a:r>
              <a:rPr lang="de-CH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>
              <a:lnSpc>
                <a:spcPct val="150000"/>
              </a:lnSpc>
            </a:pPr>
            <a:endParaRPr lang="en-US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Удаление класса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pPr>
              <a:lnSpc>
                <a:spcPts val="1425"/>
              </a:lnSpc>
            </a:pP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$(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'div'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).first().</a:t>
            </a:r>
            <a:r>
              <a:rPr lang="en-US" b="0" dirty="0" err="1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removeClass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(</a:t>
            </a:r>
            <a:r>
              <a:rPr lang="en-US" b="0" dirty="0">
                <a:solidFill>
                  <a:srgbClr val="A31515"/>
                </a:solidFill>
                <a:effectLst/>
                <a:latin typeface="Consolas" panose="020B0609020204030204" pitchFamily="49" charset="0"/>
              </a:rPr>
              <a:t>"black visible"</a:t>
            </a:r>
            <a:r>
              <a:rPr lang="en-US" b="0" dirty="0">
                <a:solidFill>
                  <a:srgbClr val="000000"/>
                </a:solidFill>
                <a:effectLst/>
                <a:latin typeface="Consolas" panose="020B0609020204030204" pitchFamily="49" charset="0"/>
              </a:rPr>
              <a:t>);</a:t>
            </a:r>
          </a:p>
          <a:p>
            <a:pPr algn="l"/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>
              <a:lnSpc>
                <a:spcPct val="150000"/>
              </a:lnSpc>
            </a:pPr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386316653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38F4A99-974E-8746-857C-D0968DC237BD}"/>
              </a:ext>
            </a:extLst>
          </p:cNvPr>
          <p:cNvSpPr txBox="1"/>
          <p:nvPr/>
        </p:nvSpPr>
        <p:spPr>
          <a:xfrm>
            <a:off x="4756404" y="429768"/>
            <a:ext cx="2679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>
                <a:solidFill>
                  <a:srgbClr val="000000"/>
                </a:solidFill>
                <a:effectLst/>
                <a:latin typeface="-apple-system"/>
              </a:rPr>
              <a:t>Переключение классов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3AD0C8F-F786-0CC1-9D1B-36B374CBEBDD}"/>
              </a:ext>
            </a:extLst>
          </p:cNvPr>
          <p:cNvSpPr txBox="1"/>
          <p:nvPr/>
        </p:nvSpPr>
        <p:spPr>
          <a:xfrm>
            <a:off x="1179576" y="1600200"/>
            <a:ext cx="8019288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CH" dirty="0"/>
              <a:t>&lt;style&gt;.</a:t>
            </a:r>
            <a:r>
              <a:rPr lang="de-CH" dirty="0" err="1"/>
              <a:t>redStyle</a:t>
            </a:r>
            <a:r>
              <a:rPr lang="de-CH" dirty="0"/>
              <a:t> {</a:t>
            </a:r>
            <a:r>
              <a:rPr lang="de-CH" dirty="0" err="1"/>
              <a:t>color:red</a:t>
            </a:r>
            <a:r>
              <a:rPr lang="de-CH" dirty="0"/>
              <a:t>;}&lt;/style&gt;</a:t>
            </a:r>
          </a:p>
          <a:p>
            <a:endParaRPr lang="de-CH" dirty="0"/>
          </a:p>
          <a:p>
            <a:r>
              <a:rPr lang="de-CH" dirty="0"/>
              <a:t>&lt;!-------------------------------------------&gt;</a:t>
            </a:r>
          </a:p>
          <a:p>
            <a:endParaRPr lang="de-CH" dirty="0"/>
          </a:p>
          <a:p>
            <a:r>
              <a:rPr lang="de-CH" dirty="0"/>
              <a:t>&lt;</a:t>
            </a:r>
            <a:r>
              <a:rPr lang="de-CH" dirty="0" err="1"/>
              <a:t>button</a:t>
            </a:r>
            <a:r>
              <a:rPr lang="de-CH" dirty="0"/>
              <a:t> </a:t>
            </a:r>
            <a:r>
              <a:rPr lang="de-CH" dirty="0" err="1"/>
              <a:t>class</a:t>
            </a:r>
            <a:r>
              <a:rPr lang="de-CH" dirty="0"/>
              <a:t>="</a:t>
            </a:r>
            <a:r>
              <a:rPr lang="de-CH" dirty="0" err="1"/>
              <a:t>redStyle</a:t>
            </a:r>
            <a:r>
              <a:rPr lang="de-CH" dirty="0"/>
              <a:t>"&gt;</a:t>
            </a:r>
            <a:r>
              <a:rPr lang="ru-RU" dirty="0"/>
              <a:t>Переключить стиль&lt;/</a:t>
            </a:r>
            <a:r>
              <a:rPr lang="de-CH" dirty="0" err="1"/>
              <a:t>button</a:t>
            </a:r>
            <a:r>
              <a:rPr lang="de-CH" dirty="0"/>
              <a:t>&gt;</a:t>
            </a:r>
          </a:p>
          <a:p>
            <a:r>
              <a:rPr lang="de-CH" dirty="0"/>
              <a:t>&lt;</a:t>
            </a:r>
            <a:r>
              <a:rPr lang="de-CH" dirty="0" err="1"/>
              <a:t>script</a:t>
            </a:r>
            <a:r>
              <a:rPr lang="de-CH" dirty="0"/>
              <a:t> type="</a:t>
            </a:r>
            <a:r>
              <a:rPr lang="de-CH" dirty="0" err="1"/>
              <a:t>text</a:t>
            </a:r>
            <a:r>
              <a:rPr lang="de-CH" dirty="0"/>
              <a:t>/</a:t>
            </a:r>
            <a:r>
              <a:rPr lang="de-CH" dirty="0" err="1"/>
              <a:t>javascript</a:t>
            </a:r>
            <a:r>
              <a:rPr lang="de-CH" dirty="0"/>
              <a:t>"&gt;</a:t>
            </a:r>
          </a:p>
          <a:p>
            <a:r>
              <a:rPr lang="de-CH" dirty="0"/>
              <a:t>$(</a:t>
            </a:r>
            <a:r>
              <a:rPr lang="de-CH" dirty="0" err="1"/>
              <a:t>function</a:t>
            </a:r>
            <a:r>
              <a:rPr lang="de-CH" dirty="0"/>
              <a:t>(){        $('</a:t>
            </a:r>
            <a:r>
              <a:rPr lang="de-CH" dirty="0" err="1"/>
              <a:t>button</a:t>
            </a:r>
            <a:r>
              <a:rPr lang="de-CH" dirty="0"/>
              <a:t>').</a:t>
            </a:r>
            <a:r>
              <a:rPr lang="de-CH" dirty="0" err="1"/>
              <a:t>click</a:t>
            </a:r>
            <a:r>
              <a:rPr lang="de-CH" dirty="0"/>
              <a:t>(</a:t>
            </a:r>
            <a:r>
              <a:rPr lang="de-CH" dirty="0" err="1"/>
              <a:t>function</a:t>
            </a:r>
            <a:r>
              <a:rPr lang="de-CH" dirty="0"/>
              <a:t>(){            $(</a:t>
            </a:r>
            <a:r>
              <a:rPr lang="de-CH" dirty="0" err="1"/>
              <a:t>this</a:t>
            </a:r>
            <a:r>
              <a:rPr lang="de-CH" dirty="0"/>
              <a:t>).</a:t>
            </a:r>
            <a:r>
              <a:rPr lang="de-CH" dirty="0" err="1"/>
              <a:t>toggleClass</a:t>
            </a:r>
            <a:r>
              <a:rPr lang="de-CH" dirty="0"/>
              <a:t>("</a:t>
            </a:r>
            <a:r>
              <a:rPr lang="de-CH" dirty="0" err="1"/>
              <a:t>redStyle</a:t>
            </a:r>
            <a:r>
              <a:rPr lang="de-CH" dirty="0"/>
              <a:t>");        }    });});</a:t>
            </a:r>
          </a:p>
          <a:p>
            <a:endParaRPr lang="de-CH" dirty="0"/>
          </a:p>
          <a:p>
            <a:r>
              <a:rPr lang="de-CH" dirty="0"/>
              <a:t>&lt;/</a:t>
            </a:r>
            <a:r>
              <a:rPr lang="de-CH" dirty="0" err="1"/>
              <a:t>script</a:t>
            </a:r>
            <a:r>
              <a:rPr lang="de-CH" dirty="0"/>
              <a:t>&gt;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350299244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2392E94D-412B-FCED-E13E-53EF4C989CC0}"/>
              </a:ext>
            </a:extLst>
          </p:cNvPr>
          <p:cNvSpPr txBox="1"/>
          <p:nvPr/>
        </p:nvSpPr>
        <p:spPr>
          <a:xfrm>
            <a:off x="4770120" y="457200"/>
            <a:ext cx="26517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Содержимое элементов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5478B8C-21FA-DAD7-E063-65D1A59599AC}"/>
              </a:ext>
            </a:extLst>
          </p:cNvPr>
          <p:cNvSpPr txBox="1"/>
          <p:nvPr/>
        </p:nvSpPr>
        <p:spPr>
          <a:xfrm>
            <a:off x="612648" y="1581912"/>
            <a:ext cx="10780776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r>
              <a:rPr lang="ru-RU" b="1" i="0" dirty="0">
                <a:solidFill>
                  <a:srgbClr val="000000"/>
                </a:solidFill>
                <a:effectLst/>
                <a:latin typeface="-apple-system"/>
              </a:rPr>
              <a:t>Работа с разметкой</a:t>
            </a:r>
            <a:r>
              <a:rPr lang="en-US" b="1" i="0" dirty="0">
                <a:solidFill>
                  <a:srgbClr val="000000"/>
                </a:solidFill>
                <a:effectLst/>
                <a:latin typeface="-apple-system"/>
              </a:rPr>
              <a:t>:</a:t>
            </a:r>
          </a:p>
          <a:p>
            <a:pPr algn="l"/>
            <a:endParaRPr lang="en-US" b="1" dirty="0">
              <a:solidFill>
                <a:srgbClr val="000000"/>
              </a:solidFill>
              <a:latin typeface="-apple-system"/>
            </a:endParaRP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Для получения или установки разметки используется метод </a:t>
            </a: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, который имеет следующие варианты использования: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(): получает разметку </a:t>
            </a: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 первого элемента в наборе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('</a:t>
            </a: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новая_разметка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'): устанавливает в качестве разметки элемента код </a:t>
            </a: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, переданный в качестве параметра</a:t>
            </a:r>
          </a:p>
          <a:p>
            <a:pPr marL="285750" indent="-285750" algn="l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ru-RU" i="0" dirty="0" err="1">
                <a:solidFill>
                  <a:srgbClr val="000000"/>
                </a:solidFill>
                <a:effectLst/>
                <a:latin typeface="-apple-system"/>
              </a:rPr>
              <a:t>html</a:t>
            </a:r>
            <a:r>
              <a:rPr lang="ru-RU" i="0" dirty="0">
                <a:solidFill>
                  <a:srgbClr val="000000"/>
                </a:solidFill>
                <a:effectLst/>
                <a:latin typeface="-apple-system"/>
              </a:rPr>
              <a:t>(функция): установка разметки с помощью функции</a:t>
            </a:r>
            <a:endParaRPr lang="en-US" i="0" dirty="0">
              <a:solidFill>
                <a:srgbClr val="000000"/>
              </a:solidFill>
              <a:effectLst/>
              <a:latin typeface="-apple-system"/>
            </a:endParaRPr>
          </a:p>
          <a:p>
            <a:pPr algn="l"/>
            <a:endParaRPr lang="ru-RU" b="1" i="0" dirty="0">
              <a:solidFill>
                <a:srgbClr val="000000"/>
              </a:solidFill>
              <a:effectLst/>
              <a:latin typeface="-apple-system"/>
            </a:endParaRPr>
          </a:p>
        </p:txBody>
      </p:sp>
    </p:spTree>
    <p:extLst>
      <p:ext uri="{BB962C8B-B14F-4D97-AF65-F5344CB8AC3E}">
        <p14:creationId xmlns:p14="http://schemas.microsoft.com/office/powerpoint/2010/main" val="1144978706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2615</TotalTime>
  <Words>1132</Words>
  <Application>Microsoft Office PowerPoint</Application>
  <PresentationFormat>Широкоэкранный</PresentationFormat>
  <Paragraphs>175</Paragraphs>
  <Slides>14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5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14</vt:i4>
      </vt:variant>
    </vt:vector>
  </HeadingPairs>
  <TitlesOfParts>
    <vt:vector size="20" baseType="lpstr">
      <vt:lpstr>-apple-system</vt:lpstr>
      <vt:lpstr>Arial</vt:lpstr>
      <vt:lpstr>Calibri</vt:lpstr>
      <vt:lpstr>Calibri Light</vt:lpstr>
      <vt:lpstr>Consolas</vt:lpstr>
      <vt:lpstr>Тема Office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  <vt:lpstr>Презентация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Еввгений</dc:creator>
  <cp:lastModifiedBy>Еввгений</cp:lastModifiedBy>
  <cp:revision>2</cp:revision>
  <dcterms:created xsi:type="dcterms:W3CDTF">2025-01-13T20:03:26Z</dcterms:created>
  <dcterms:modified xsi:type="dcterms:W3CDTF">2025-01-15T15:39:17Z</dcterms:modified>
</cp:coreProperties>
</file>