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56930-C469-63EA-8423-C63C5856D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ECF8E2-090B-5746-D082-18FDB26A3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FB884-162F-ED51-ACCC-C6ADD5F3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A783D-5228-43E9-074B-EEFD78C2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68EE05-6A47-31C4-74BF-F441CD45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0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D44C3-0677-2EFF-9E46-A11D8078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4B0DFC-D9DA-CA1F-C599-40BD785EB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FAFEB-7244-A0C8-5E59-38AF51A4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1DAE9-3AD1-1A96-4A09-D0FFA73E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127A1-D857-4BE3-AC9F-6FB80B61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5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4D4084-EA87-0923-8A3A-E5738670D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4E4794-F9C7-80F1-585A-6AB3CD2EB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F03A3-3B29-0308-1A25-A5392376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ED1F9-61AF-446B-4BDF-CFBD7D27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D6B43-473E-AA32-B721-467E73F9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7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13464-5BFD-5524-705B-9249472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65622-FD76-0F24-103B-48ED002E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E1C61-8EAE-62C9-CD57-CAAF6762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8E6898-BDFC-9AFC-41AB-B8DCC0F4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F8F40-3623-307B-1F1C-F0596B61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63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14185-7D2C-16E8-B111-21E01D2D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9787F5-30B1-D878-03F1-C1AA26EB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461734-38F6-84C0-7C17-4DF85138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08B053-FDEF-D0CE-D328-46B4B0E01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CFDE4-BB9C-81CE-712A-D067E186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0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04BD3-815B-2A05-4A49-48CA40B4F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C89B0-FBE8-4E88-ECC8-59CFBEA37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D4B7C6-3254-EDCE-6F41-9B8F1CDDA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84866-765D-7F32-4AEF-6AC5E467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0C419-B54E-530D-2C9C-655FD575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5B9514-E690-341A-28EC-B1ED055D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13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CE77D-9E6B-71A0-FE0A-AD70A9C6D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6BFF2E-469F-5544-0018-6B398118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9B1D19-FA7D-3164-B6DD-42C18E302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ED226E-0AED-1A69-4054-B0A773B9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6DCEBD-6911-546B-1843-19CD7F34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D9FD27-3CAC-C2CB-E912-E207B8EA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206057-7962-B34A-140D-269BC71F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D3183F-C660-9816-4D1C-9D77C944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26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92A42-C1A8-794E-897A-8386088B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B28558-FF9C-5910-3028-576B1903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9C178F0-272F-ABC2-2A27-0D7A4336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D20B88-D666-9A40-37DC-CF26C377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6368A-01AB-7EFC-34CE-6C961694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B534A-54B1-998E-4E6E-6C3EDFC9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2CA3E9-391B-B8F4-7B79-283D855A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25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4867B8-74C0-8F1D-AE1D-52F62265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F8FD7-3FDD-C29E-2E0B-611505215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3E7B27-ED56-6219-77D4-C5DC2C7F0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D12D7D-D076-6C81-18AF-F242384F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C55DB4-B9C0-1784-E790-455DAADB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629221-7C71-6622-BAB1-47DD7141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0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216E5-0287-C76A-8310-B4F6B967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2A24CE-E9BC-FAE6-0A14-0CDB06C9E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2E6EF7-BBF1-D22E-EA50-A7609B21E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92B56A-0B9E-B888-C5DD-A0CD25F2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B829F-E55F-01DA-E940-8D83FD92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88677F-6485-1522-6EF3-5C1162C5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7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B59A1-4678-A0AE-4255-EA2C25FBA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E0E067-B073-FEA7-1C0B-E323E5879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D9FE-194D-7066-1B73-87269F84F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0CC0-5B22-4955-B163-EF456346AFDF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FADA66-F66E-7018-D281-257E9C254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ABD4F-F824-1322-07A2-D2ABCEEBC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3E8A-4D3D-4031-96A2-74C6F7A9B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14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9DE6FE-D474-0CE7-1141-FEB296CC9B31}"/>
              </a:ext>
            </a:extLst>
          </p:cNvPr>
          <p:cNvSpPr txBox="1"/>
          <p:nvPr/>
        </p:nvSpPr>
        <p:spPr>
          <a:xfrm>
            <a:off x="4224750" y="429768"/>
            <a:ext cx="380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Добавление сестринских элементов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67DB1-8B84-C082-ACF5-140D2E708961}"/>
              </a:ext>
            </a:extLst>
          </p:cNvPr>
          <p:cNvSpPr txBox="1"/>
          <p:nvPr/>
        </p:nvSpPr>
        <p:spPr>
          <a:xfrm>
            <a:off x="640080" y="1572768"/>
            <a:ext cx="104058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 </a:t>
            </a:r>
            <a:r>
              <a:rPr lang="de-CH" b="1" dirty="0" err="1"/>
              <a:t>before</a:t>
            </a:r>
            <a:endParaRPr lang="ru-RU" b="1" dirty="0"/>
          </a:p>
          <a:p>
            <a:endParaRPr lang="ru-RU" b="1" dirty="0"/>
          </a:p>
          <a:p>
            <a:r>
              <a:rPr lang="ru-RU" dirty="0"/>
              <a:t>Метод </a:t>
            </a:r>
            <a:r>
              <a:rPr lang="ru-RU" dirty="0" err="1"/>
              <a:t>before</a:t>
            </a:r>
            <a:r>
              <a:rPr lang="ru-RU" dirty="0"/>
              <a:t> вставляет новый элемент перед каждым элементом выборки. Он имеет следующие способы использования: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before</a:t>
            </a:r>
            <a:r>
              <a:rPr lang="ru-RU" dirty="0"/>
              <a:t>('разметка </a:t>
            </a:r>
            <a:r>
              <a:rPr lang="ru-RU" dirty="0" err="1"/>
              <a:t>html</a:t>
            </a:r>
            <a:r>
              <a:rPr lang="ru-RU" dirty="0"/>
              <a:t>'): добавляет в разметку перед каждым элементом выборки элемент, создаваемый из разметки </a:t>
            </a:r>
            <a:r>
              <a:rPr lang="ru-RU" dirty="0" err="1"/>
              <a:t>html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before</a:t>
            </a:r>
            <a:r>
              <a:rPr lang="ru-RU" dirty="0"/>
              <a:t>(элемент): добавляет в разметку перед каждым элементом выборки элемент </a:t>
            </a:r>
            <a:r>
              <a:rPr lang="ru-RU" dirty="0" err="1"/>
              <a:t>html</a:t>
            </a:r>
            <a:r>
              <a:rPr lang="ru-RU" dirty="0"/>
              <a:t>, переданный в качестве параметра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before</a:t>
            </a:r>
            <a:r>
              <a:rPr lang="ru-RU" dirty="0"/>
              <a:t>(</a:t>
            </a:r>
            <a:r>
              <a:rPr lang="ru-RU" dirty="0" err="1"/>
              <a:t>jQuery</a:t>
            </a:r>
            <a:r>
              <a:rPr lang="ru-RU" dirty="0"/>
              <a:t>): добавляет в разметку перед каждым элементом выборки в объект </a:t>
            </a:r>
            <a:r>
              <a:rPr lang="ru-RU" dirty="0" err="1"/>
              <a:t>jQuery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before</a:t>
            </a:r>
            <a:r>
              <a:rPr lang="ru-RU" dirty="0"/>
              <a:t>(функция): добавляет в разметку перед каждым элементом выборки объект, возвращаемый функцией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3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94A564-72A7-BF66-C279-C3515E37EC0D}"/>
              </a:ext>
            </a:extLst>
          </p:cNvPr>
          <p:cNvSpPr txBox="1"/>
          <p:nvPr/>
        </p:nvSpPr>
        <p:spPr>
          <a:xfrm>
            <a:off x="4102608" y="192024"/>
            <a:ext cx="429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Прямые методы для обработки событий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97E85-C387-4A6F-043E-867009E632BA}"/>
              </a:ext>
            </a:extLst>
          </p:cNvPr>
          <p:cNvSpPr txBox="1"/>
          <p:nvPr/>
        </p:nvSpPr>
        <p:spPr>
          <a:xfrm>
            <a:off x="623316" y="783901"/>
            <a:ext cx="10945368" cy="6074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ru-RU" dirty="0" err="1"/>
              <a:t>blur</a:t>
            </a:r>
            <a:r>
              <a:rPr lang="ru-RU" dirty="0"/>
              <a:t>: событие потери фокуса элементом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change</a:t>
            </a:r>
            <a:r>
              <a:rPr lang="ru-RU" dirty="0"/>
              <a:t>: событие изменение значение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click</a:t>
            </a:r>
            <a:r>
              <a:rPr lang="ru-RU" dirty="0"/>
              <a:t>: событие нажатия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dblclick</a:t>
            </a:r>
            <a:r>
              <a:rPr lang="ru-RU" dirty="0"/>
              <a:t>: двойное нажатие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focus</a:t>
            </a:r>
            <a:r>
              <a:rPr lang="ru-RU" dirty="0"/>
              <a:t>: получение фокуса элементом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focusin</a:t>
            </a:r>
            <a:r>
              <a:rPr lang="ru-RU" dirty="0"/>
              <a:t>: получение фокуса элементом или одним из его дочерних элементов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focusout</a:t>
            </a:r>
            <a:r>
              <a:rPr lang="ru-RU" dirty="0"/>
              <a:t>: потеря фокуса элементом или одним из его дочерних элементов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hover</a:t>
            </a:r>
            <a:r>
              <a:rPr lang="ru-RU" dirty="0"/>
              <a:t>: наведение указателя мыши на элемент и выход за пределы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keydown</a:t>
            </a:r>
            <a:r>
              <a:rPr lang="ru-RU" dirty="0"/>
              <a:t>: событие нажатия клавиши клавиатуры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keyup</a:t>
            </a:r>
            <a:r>
              <a:rPr lang="ru-RU" dirty="0"/>
              <a:t>: отжатие клавиши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mousedown</a:t>
            </a:r>
            <a:r>
              <a:rPr lang="ru-RU" dirty="0"/>
              <a:t>: нажатие мыши на элемент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mouseup</a:t>
            </a:r>
            <a:r>
              <a:rPr lang="ru-RU" dirty="0"/>
              <a:t>: отжатие кнопки мыши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mouseenter</a:t>
            </a:r>
            <a:r>
              <a:rPr lang="ru-RU" dirty="0"/>
              <a:t>: наведение указателя мыши на элемент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mouseleave</a:t>
            </a:r>
            <a:r>
              <a:rPr lang="ru-RU" dirty="0"/>
              <a:t>: выход указателя мыши за границы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mousemove</a:t>
            </a:r>
            <a:r>
              <a:rPr lang="ru-RU" dirty="0"/>
              <a:t>: перемещение указателя мыши в пределах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mouseout</a:t>
            </a:r>
            <a:r>
              <a:rPr lang="ru-RU" dirty="0"/>
              <a:t>: выход указателя мыши за границы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mouseover</a:t>
            </a:r>
            <a:r>
              <a:rPr lang="ru-RU" dirty="0"/>
              <a:t>: наведение указателя мыши на элемент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ready</a:t>
            </a:r>
            <a:r>
              <a:rPr lang="ru-RU" dirty="0"/>
              <a:t>: загрузка структуры DOM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resize</a:t>
            </a:r>
            <a:r>
              <a:rPr lang="ru-RU" dirty="0"/>
              <a:t>: </a:t>
            </a:r>
            <a:r>
              <a:rPr lang="ru-RU" dirty="0" err="1"/>
              <a:t>измение</a:t>
            </a:r>
            <a:r>
              <a:rPr lang="ru-RU" dirty="0"/>
              <a:t> размеров окна браузера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scroll</a:t>
            </a:r>
            <a:r>
              <a:rPr lang="ru-RU" dirty="0"/>
              <a:t>: событие прокрутки элемента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select</a:t>
            </a:r>
            <a:r>
              <a:rPr lang="ru-RU" dirty="0"/>
              <a:t>: выделение текста</a:t>
            </a:r>
          </a:p>
          <a:p>
            <a:pPr>
              <a:lnSpc>
                <a:spcPct val="50000"/>
              </a:lnSpc>
            </a:pPr>
            <a:endParaRPr lang="ru-RU" dirty="0"/>
          </a:p>
          <a:p>
            <a:pPr>
              <a:lnSpc>
                <a:spcPct val="50000"/>
              </a:lnSpc>
            </a:pPr>
            <a:r>
              <a:rPr lang="ru-RU" dirty="0" err="1"/>
              <a:t>submit</a:t>
            </a:r>
            <a:r>
              <a:rPr lang="ru-RU" dirty="0"/>
              <a:t>: отправка формы</a:t>
            </a:r>
          </a:p>
        </p:txBody>
      </p:sp>
    </p:spTree>
    <p:extLst>
      <p:ext uri="{BB962C8B-B14F-4D97-AF65-F5344CB8AC3E}">
        <p14:creationId xmlns:p14="http://schemas.microsoft.com/office/powerpoint/2010/main" val="296536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5227A-23DC-B892-F48C-E7C2E8B71A22}"/>
              </a:ext>
            </a:extLst>
          </p:cNvPr>
          <p:cNvSpPr txBox="1"/>
          <p:nvPr/>
        </p:nvSpPr>
        <p:spPr>
          <a:xfrm>
            <a:off x="4828032" y="448056"/>
            <a:ext cx="184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Технология </a:t>
            </a:r>
            <a:r>
              <a:rPr lang="en-US" b="1" dirty="0"/>
              <a:t>AJAX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DB73-1EC5-FD06-6079-2E390AFE983F}"/>
              </a:ext>
            </a:extLst>
          </p:cNvPr>
          <p:cNvSpPr txBox="1"/>
          <p:nvPr/>
        </p:nvSpPr>
        <p:spPr>
          <a:xfrm>
            <a:off x="923544" y="1093708"/>
            <a:ext cx="105247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load</a:t>
            </a:r>
            <a:r>
              <a:rPr lang="ru-RU" dirty="0"/>
              <a:t> загружает код HTML, полученный с сервера, в элемент на странице. Он принимает следующие параметры: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url: обязательный параметр, содержащий адрес ресурса, к которому будет обращаться 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data</a:t>
            </a:r>
            <a:r>
              <a:rPr lang="ru-RU" dirty="0"/>
              <a:t>: необязательный параметр, содержащий простой объект </a:t>
            </a:r>
            <a:r>
              <a:rPr lang="ru-RU" dirty="0" err="1"/>
              <a:t>javascript</a:t>
            </a:r>
            <a:r>
              <a:rPr lang="ru-RU" dirty="0"/>
              <a:t> или строку, которые будут отправлены на сервер вместе с запросом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complete</a:t>
            </a:r>
            <a:r>
              <a:rPr lang="ru-RU" dirty="0"/>
              <a:t>(</a:t>
            </a:r>
            <a:r>
              <a:rPr lang="ru-RU" dirty="0" err="1"/>
              <a:t>responseText</a:t>
            </a:r>
            <a:r>
              <a:rPr lang="ru-RU" dirty="0"/>
              <a:t>, </a:t>
            </a:r>
            <a:r>
              <a:rPr lang="ru-RU" dirty="0" err="1"/>
              <a:t>textStatus</a:t>
            </a:r>
            <a:r>
              <a:rPr lang="ru-RU" dirty="0"/>
              <a:t>, </a:t>
            </a:r>
            <a:r>
              <a:rPr lang="ru-RU" dirty="0" err="1"/>
              <a:t>XMLHttpRequest</a:t>
            </a:r>
            <a:r>
              <a:rPr lang="ru-RU" dirty="0"/>
              <a:t>: необязательный параметр - функция обратного вызова, которая будет выполняться при завершении запроса.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Загрузить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&gt;&lt;h3&gt;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Нет новостей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h3&gt;&lt;/div&gt;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news'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'text.txt'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88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856FF3-EDF9-6959-193F-A7266FCBB302}"/>
              </a:ext>
            </a:extLst>
          </p:cNvPr>
          <p:cNvSpPr txBox="1"/>
          <p:nvPr/>
        </p:nvSpPr>
        <p:spPr>
          <a:xfrm>
            <a:off x="4443984" y="429768"/>
            <a:ext cx="3567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Использование данных в запросе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B14AF-C40C-3F95-5F02-6315504F413D}"/>
              </a:ext>
            </a:extLst>
          </p:cNvPr>
          <p:cNvSpPr txBox="1"/>
          <p:nvPr/>
        </p:nvSpPr>
        <p:spPr>
          <a:xfrm>
            <a:off x="740664" y="1536192"/>
            <a:ext cx="9838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второй параметр - </a:t>
            </a:r>
            <a:r>
              <a:rPr lang="ru-RU" dirty="0" err="1"/>
              <a:t>data</a:t>
            </a:r>
            <a:r>
              <a:rPr lang="ru-RU" dirty="0"/>
              <a:t> - не определен, то запрос выполняется как GET-запрос. Если же мы используем параметр </a:t>
            </a:r>
            <a:r>
              <a:rPr lang="ru-RU" dirty="0" err="1"/>
              <a:t>data</a:t>
            </a:r>
            <a:r>
              <a:rPr lang="ru-RU" dirty="0"/>
              <a:t>, то осуществляется POST-запрос, а данные передаются как при отправке формы.</a:t>
            </a:r>
          </a:p>
          <a:p>
            <a:endParaRPr lang="ru-RU" dirty="0"/>
          </a:p>
          <a:p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Загрузить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&gt;&lt;h3&gt;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Нет новостей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h3&gt;&lt;/div&gt;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news'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ajax.php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Начало чемпионата России'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'13.07.2013'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35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82B16-42C3-ECC7-35D9-68F3190506BC}"/>
              </a:ext>
            </a:extLst>
          </p:cNvPr>
          <p:cNvSpPr txBox="1"/>
          <p:nvPr/>
        </p:nvSpPr>
        <p:spPr>
          <a:xfrm>
            <a:off x="4824984" y="283464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/>
              <a:t>GET-</a:t>
            </a:r>
            <a:r>
              <a:rPr lang="ru-RU" b="1"/>
              <a:t>запросы. Метод </a:t>
            </a:r>
            <a:r>
              <a:rPr lang="de-CH" b="1"/>
              <a:t>get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98C9F-805A-3B25-1EF7-2C94E2D2B502}"/>
              </a:ext>
            </a:extLst>
          </p:cNvPr>
          <p:cNvSpPr txBox="1"/>
          <p:nvPr/>
        </p:nvSpPr>
        <p:spPr>
          <a:xfrm>
            <a:off x="466344" y="1069848"/>
            <a:ext cx="107716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Метод get осуществляет GET-запрос к серверу, то есть все данные запроса передаются в строке запроса. Он принимает следующие параметры:</a:t>
            </a:r>
          </a:p>
          <a:p>
            <a:endParaRPr lang="ru-RU"/>
          </a:p>
          <a:p>
            <a:r>
              <a:rPr lang="ru-RU"/>
              <a:t>url: обязательный параметр, содержащий адрес ресурса, к которому будет обращаться запрос</a:t>
            </a:r>
          </a:p>
          <a:p>
            <a:endParaRPr lang="ru-RU"/>
          </a:p>
          <a:p>
            <a:r>
              <a:rPr lang="ru-RU"/>
              <a:t>data: необязательный параметр, содержащий простой объект javascript или строку, которые будут отправлены на сервер вместе с запросом</a:t>
            </a:r>
          </a:p>
          <a:p>
            <a:endParaRPr lang="ru-RU"/>
          </a:p>
          <a:p>
            <a:r>
              <a:rPr lang="ru-RU"/>
              <a:t>success(data, textStatus, jqXHR): необязательный параметр - функция обратного вызова, которая будет выполняться при успешном выполнении запроса. Она может принимать три параметра: data - данные, полученные с сервера, textStatus - - статус запроса и jqXHR - специальный объект jQuery, который представляет расширенный вариант объекта XMLHttpRequest.</a:t>
            </a:r>
          </a:p>
          <a:p>
            <a:endParaRPr lang="ru-RU"/>
          </a:p>
          <a:p>
            <a:r>
              <a:rPr lang="ru-RU"/>
              <a:t>dataType: необязательный параметр, содержащий тип данных в виде строки, например, "xml" или "json"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26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8FECA-E392-CFD5-3D29-E0714BF33038}"/>
              </a:ext>
            </a:extLst>
          </p:cNvPr>
          <p:cNvSpPr txBox="1"/>
          <p:nvPr/>
        </p:nvSpPr>
        <p:spPr>
          <a:xfrm>
            <a:off x="1261872" y="832104"/>
            <a:ext cx="100675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$(</a:t>
            </a:r>
            <a:r>
              <a:rPr lang="de-CH" dirty="0" err="1"/>
              <a:t>function</a:t>
            </a:r>
            <a:r>
              <a:rPr lang="de-CH" dirty="0"/>
              <a:t>(){</a:t>
            </a:r>
          </a:p>
          <a:p>
            <a:r>
              <a:rPr lang="de-CH" dirty="0"/>
              <a:t>    $('</a:t>
            </a:r>
            <a:r>
              <a:rPr lang="de-CH" dirty="0" err="1"/>
              <a:t>button</a:t>
            </a:r>
            <a:r>
              <a:rPr lang="de-CH" dirty="0"/>
              <a:t>').</a:t>
            </a:r>
            <a:r>
              <a:rPr lang="de-CH" dirty="0" err="1"/>
              <a:t>click</a:t>
            </a:r>
            <a:r>
              <a:rPr lang="de-CH" dirty="0"/>
              <a:t>(</a:t>
            </a:r>
            <a:r>
              <a:rPr lang="de-CH" dirty="0" err="1"/>
              <a:t>function</a:t>
            </a:r>
            <a:r>
              <a:rPr lang="de-CH" dirty="0"/>
              <a:t>(){</a:t>
            </a:r>
          </a:p>
          <a:p>
            <a:r>
              <a:rPr lang="de-CH" dirty="0"/>
              <a:t>        $.</a:t>
            </a:r>
            <a:r>
              <a:rPr lang="de-CH" dirty="0" err="1"/>
              <a:t>get</a:t>
            </a:r>
            <a:r>
              <a:rPr lang="de-CH" dirty="0"/>
              <a:t>('</a:t>
            </a:r>
            <a:r>
              <a:rPr lang="de-CH" dirty="0" err="1"/>
              <a:t>ajax.php</a:t>
            </a:r>
            <a:r>
              <a:rPr lang="de-CH" dirty="0"/>
              <a:t>', 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data</a:t>
            </a:r>
            <a:r>
              <a:rPr lang="de-CH" dirty="0"/>
              <a:t>) {</a:t>
            </a:r>
          </a:p>
          <a:p>
            <a:r>
              <a:rPr lang="de-CH" dirty="0"/>
              <a:t>                $('#</a:t>
            </a:r>
            <a:r>
              <a:rPr lang="de-CH" dirty="0" err="1"/>
              <a:t>news'</a:t>
            </a:r>
            <a:r>
              <a:rPr lang="de-CH" dirty="0"/>
              <a:t>).</a:t>
            </a:r>
            <a:r>
              <a:rPr lang="de-CH" dirty="0" err="1"/>
              <a:t>html</a:t>
            </a:r>
            <a:r>
              <a:rPr lang="de-CH" dirty="0"/>
              <a:t>(</a:t>
            </a:r>
            <a:r>
              <a:rPr lang="de-CH" dirty="0" err="1"/>
              <a:t>data</a:t>
            </a:r>
            <a:r>
              <a:rPr lang="de-CH" dirty="0"/>
              <a:t>);</a:t>
            </a:r>
          </a:p>
          <a:p>
            <a:r>
              <a:rPr lang="de-CH" dirty="0"/>
              <a:t>                alert('</a:t>
            </a:r>
            <a:r>
              <a:rPr lang="ru-RU" dirty="0"/>
              <a:t>Данные </a:t>
            </a:r>
            <a:r>
              <a:rPr lang="ru-RU" dirty="0" err="1"/>
              <a:t>заружены</a:t>
            </a:r>
            <a:r>
              <a:rPr lang="ru-RU" dirty="0"/>
              <a:t>');</a:t>
            </a:r>
          </a:p>
          <a:p>
            <a:r>
              <a:rPr lang="ru-RU" dirty="0"/>
              <a:t>        });</a:t>
            </a:r>
          </a:p>
          <a:p>
            <a:r>
              <a:rPr lang="ru-RU" dirty="0"/>
              <a:t>    });</a:t>
            </a:r>
          </a:p>
          <a:p>
            <a:r>
              <a:rPr lang="ru-RU" dirty="0"/>
              <a:t>});</a:t>
            </a:r>
          </a:p>
          <a:p>
            <a:endParaRPr lang="ru-RU" dirty="0"/>
          </a:p>
          <a:p>
            <a:r>
              <a:rPr lang="ru-RU" dirty="0"/>
              <a:t>Отправка данных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$.get('</a:t>
            </a:r>
            <a:r>
              <a:rPr lang="en-US" dirty="0" err="1"/>
              <a:t>ajax.php</a:t>
            </a:r>
            <a:r>
              <a:rPr lang="en-US" dirty="0"/>
              <a:t>', { id: "1"});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$.get('</a:t>
            </a:r>
            <a:r>
              <a:rPr lang="en-US" dirty="0" err="1"/>
              <a:t>ajax.php?id</a:t>
            </a:r>
            <a:r>
              <a:rPr lang="en-US" dirty="0"/>
              <a:t>=1');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09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15A9F-B894-43BD-4E67-10EDD1EA14D2}"/>
              </a:ext>
            </a:extLst>
          </p:cNvPr>
          <p:cNvSpPr txBox="1"/>
          <p:nvPr/>
        </p:nvSpPr>
        <p:spPr>
          <a:xfrm>
            <a:off x="4818888" y="310896"/>
            <a:ext cx="2837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i="0" dirty="0">
                <a:solidFill>
                  <a:srgbClr val="000000"/>
                </a:solidFill>
                <a:effectLst/>
                <a:latin typeface="-apple-system"/>
              </a:rPr>
              <a:t>POST-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запросы. Метод </a:t>
            </a:r>
            <a:r>
              <a:rPr lang="de-CH" b="1" i="0" dirty="0" err="1">
                <a:solidFill>
                  <a:srgbClr val="000000"/>
                </a:solidFill>
                <a:effectLst/>
                <a:latin typeface="-apple-system"/>
              </a:rPr>
              <a:t>post</a:t>
            </a:r>
            <a:endParaRPr lang="de-CH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73EFB-69C8-B0D5-14B7-00CBAA0B4A92}"/>
              </a:ext>
            </a:extLst>
          </p:cNvPr>
          <p:cNvSpPr txBox="1"/>
          <p:nvPr/>
        </p:nvSpPr>
        <p:spPr>
          <a:xfrm>
            <a:off x="713232" y="728627"/>
            <a:ext cx="104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отличие от GET-запросов данные POST-запросов передаются не в строке запроса, а в его теле.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отправки POST-запросов предназначен метод </a:t>
            </a:r>
            <a:r>
              <a:rPr lang="ru-RU" dirty="0" err="1"/>
              <a:t>post</a:t>
            </a:r>
            <a:r>
              <a:rPr lang="ru-RU" dirty="0"/>
              <a:t>. Его объявление и использование в целом аналогично методу </a:t>
            </a:r>
            <a:r>
              <a:rPr lang="ru-RU" dirty="0" err="1"/>
              <a:t>get</a:t>
            </a:r>
            <a:r>
              <a:rPr lang="ru-RU" dirty="0"/>
              <a:t>. Он принимает следующие параметры: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url: обязательный параметр, содержащий адрес ресурса, к которому будет обращаться 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data</a:t>
            </a:r>
            <a:r>
              <a:rPr lang="ru-RU" dirty="0"/>
              <a:t>: необязательный параметр, содержащий простой объект </a:t>
            </a:r>
            <a:r>
              <a:rPr lang="ru-RU" dirty="0" err="1"/>
              <a:t>javascript</a:t>
            </a:r>
            <a:r>
              <a:rPr lang="ru-RU" dirty="0"/>
              <a:t> или строку, которые будут отправлены на сервер вместе с запросом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success</a:t>
            </a: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textStatus</a:t>
            </a:r>
            <a:r>
              <a:rPr lang="ru-RU" dirty="0"/>
              <a:t>, </a:t>
            </a:r>
            <a:r>
              <a:rPr lang="ru-RU" dirty="0" err="1"/>
              <a:t>jqXHR</a:t>
            </a:r>
            <a:r>
              <a:rPr lang="ru-RU" dirty="0"/>
              <a:t>): необязательный параметр - функция обратного вызова, которая будет выполняться при успешном выполнении запроса. Она может принимать три параметра: </a:t>
            </a:r>
            <a:r>
              <a:rPr lang="ru-RU" dirty="0" err="1"/>
              <a:t>data</a:t>
            </a:r>
            <a:r>
              <a:rPr lang="ru-RU" dirty="0"/>
              <a:t> - данные, полученные с сервера, </a:t>
            </a:r>
            <a:r>
              <a:rPr lang="ru-RU" dirty="0" err="1"/>
              <a:t>textStatus</a:t>
            </a:r>
            <a:r>
              <a:rPr lang="ru-RU" dirty="0"/>
              <a:t> - - статус запроса и </a:t>
            </a:r>
            <a:r>
              <a:rPr lang="ru-RU" dirty="0" err="1"/>
              <a:t>jqXHR</a:t>
            </a:r>
            <a:r>
              <a:rPr lang="ru-RU" dirty="0"/>
              <a:t> - специальный объект </a:t>
            </a:r>
            <a:r>
              <a:rPr lang="ru-RU" dirty="0" err="1"/>
              <a:t>jQuery</a:t>
            </a:r>
            <a:r>
              <a:rPr lang="ru-RU" dirty="0"/>
              <a:t>, который представляет расширенный вариант объекта </a:t>
            </a:r>
            <a:r>
              <a:rPr lang="ru-RU" dirty="0" err="1"/>
              <a:t>XMLHttpRequest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dataType</a:t>
            </a:r>
            <a:r>
              <a:rPr lang="ru-RU" dirty="0"/>
              <a:t>: необязательный параметр, содержащий тип данных в виде строки, например, "</a:t>
            </a:r>
            <a:r>
              <a:rPr lang="ru-RU" dirty="0" err="1"/>
              <a:t>xml</a:t>
            </a:r>
            <a:r>
              <a:rPr lang="ru-RU" dirty="0"/>
              <a:t>" или "</a:t>
            </a:r>
            <a:r>
              <a:rPr lang="ru-RU" dirty="0" err="1"/>
              <a:t>json</a:t>
            </a:r>
            <a:r>
              <a:rPr lang="ru-RU" dirty="0"/>
              <a:t>«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de-CH" dirty="0"/>
              <a:t>$.</a:t>
            </a:r>
            <a:r>
              <a:rPr lang="de-CH" dirty="0" err="1"/>
              <a:t>post</a:t>
            </a:r>
            <a:r>
              <a:rPr lang="de-CH" dirty="0"/>
              <a:t>('</a:t>
            </a:r>
            <a:r>
              <a:rPr lang="de-CH" dirty="0" err="1"/>
              <a:t>ajax.php</a:t>
            </a:r>
            <a:r>
              <a:rPr lang="de-CH" dirty="0"/>
              <a:t>', {'login':'1111', '</a:t>
            </a:r>
            <a:r>
              <a:rPr lang="de-CH" dirty="0" err="1"/>
              <a:t>password</a:t>
            </a:r>
            <a:r>
              <a:rPr lang="de-CH" dirty="0"/>
              <a:t>' : '2222'},</a:t>
            </a:r>
          </a:p>
          <a:p>
            <a:r>
              <a:rPr lang="de-CH" dirty="0"/>
              <a:t>        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data</a:t>
            </a:r>
            <a:r>
              <a:rPr lang="de-CH" dirty="0"/>
              <a:t>) {</a:t>
            </a:r>
          </a:p>
          <a:p>
            <a:r>
              <a:rPr lang="de-CH" dirty="0"/>
              <a:t>        $('#</a:t>
            </a:r>
            <a:r>
              <a:rPr lang="de-CH" dirty="0" err="1"/>
              <a:t>news'</a:t>
            </a:r>
            <a:r>
              <a:rPr lang="de-CH" dirty="0"/>
              <a:t>).</a:t>
            </a:r>
            <a:r>
              <a:rPr lang="de-CH" dirty="0" err="1"/>
              <a:t>html</a:t>
            </a:r>
            <a:r>
              <a:rPr lang="de-CH" dirty="0"/>
              <a:t>(</a:t>
            </a:r>
            <a:r>
              <a:rPr lang="de-CH" dirty="0" err="1"/>
              <a:t>data</a:t>
            </a:r>
            <a:r>
              <a:rPr lang="de-CH" dirty="0"/>
              <a:t>);</a:t>
            </a:r>
          </a:p>
          <a:p>
            <a:r>
              <a:rPr lang="de-CH" dirty="0"/>
              <a:t>        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64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A22DA-5B78-B09B-C145-297A83548C10}"/>
              </a:ext>
            </a:extLst>
          </p:cNvPr>
          <p:cNvSpPr txBox="1"/>
          <p:nvPr/>
        </p:nvSpPr>
        <p:spPr>
          <a:xfrm>
            <a:off x="4148328" y="448056"/>
            <a:ext cx="426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Получение данных JSON. Метод </a:t>
            </a:r>
            <a:r>
              <a:rPr lang="ru-RU" b="1" dirty="0" err="1"/>
              <a:t>getJSON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4956D-229F-2189-D511-BFCAFEFD8313}"/>
              </a:ext>
            </a:extLst>
          </p:cNvPr>
          <p:cNvSpPr txBox="1"/>
          <p:nvPr/>
        </p:nvSpPr>
        <p:spPr>
          <a:xfrm>
            <a:off x="603504" y="1033273"/>
            <a:ext cx="94731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de-CH" dirty="0" err="1"/>
              <a:t>getJSON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url: обязательный параметр, содержащий адрес ресурса, к которому будет обращаться запрос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data</a:t>
            </a:r>
            <a:r>
              <a:rPr lang="ru-RU" dirty="0"/>
              <a:t>: необязательный параметр, содержащий простой объект </a:t>
            </a:r>
            <a:r>
              <a:rPr lang="ru-RU" dirty="0" err="1"/>
              <a:t>javascript</a:t>
            </a:r>
            <a:r>
              <a:rPr lang="ru-RU" dirty="0"/>
              <a:t> или строку, которые будут отправлены на сервер вместе с запросом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success</a:t>
            </a: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ru-RU" dirty="0" err="1"/>
              <a:t>textStatus</a:t>
            </a:r>
            <a:r>
              <a:rPr lang="ru-RU" dirty="0"/>
              <a:t>, </a:t>
            </a:r>
            <a:r>
              <a:rPr lang="ru-RU" dirty="0" err="1"/>
              <a:t>jqXHR</a:t>
            </a:r>
            <a:r>
              <a:rPr lang="ru-RU" dirty="0"/>
              <a:t>): необязательный параметр, представляющий функцию обратного вызова, которая будет выполняться при успешном выполнении запроса.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$(</a:t>
            </a:r>
            <a:r>
              <a:rPr lang="de-CH" dirty="0" err="1"/>
              <a:t>function</a:t>
            </a:r>
            <a:r>
              <a:rPr lang="de-CH" dirty="0"/>
              <a:t>(){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    $.</a:t>
            </a:r>
            <a:r>
              <a:rPr lang="de-CH" dirty="0" err="1"/>
              <a:t>getJSON</a:t>
            </a:r>
            <a:r>
              <a:rPr lang="de-CH" dirty="0"/>
              <a:t>('</a:t>
            </a:r>
            <a:r>
              <a:rPr lang="de-CH" dirty="0" err="1"/>
              <a:t>countries.json</a:t>
            </a:r>
            <a:r>
              <a:rPr lang="de-CH" dirty="0"/>
              <a:t>', 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data</a:t>
            </a:r>
            <a:r>
              <a:rPr lang="de-CH" dirty="0"/>
              <a:t>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                $.</a:t>
            </a:r>
            <a:r>
              <a:rPr lang="de-CH" dirty="0" err="1"/>
              <a:t>each</a:t>
            </a:r>
            <a:r>
              <a:rPr lang="de-CH" dirty="0"/>
              <a:t>(</a:t>
            </a:r>
            <a:r>
              <a:rPr lang="de-CH" dirty="0" err="1"/>
              <a:t>data</a:t>
            </a:r>
            <a:r>
              <a:rPr lang="de-CH" dirty="0"/>
              <a:t>, </a:t>
            </a:r>
            <a:r>
              <a:rPr lang="de-CH" dirty="0" err="1"/>
              <a:t>function</a:t>
            </a:r>
            <a:r>
              <a:rPr lang="de-CH" dirty="0"/>
              <a:t>(</a:t>
            </a:r>
            <a:r>
              <a:rPr lang="de-CH" dirty="0" err="1"/>
              <a:t>key</a:t>
            </a:r>
            <a:r>
              <a:rPr lang="de-CH" dirty="0"/>
              <a:t>, </a:t>
            </a:r>
            <a:r>
              <a:rPr lang="de-CH" dirty="0" err="1"/>
              <a:t>val</a:t>
            </a:r>
            <a:r>
              <a:rPr lang="de-CH" dirty="0"/>
              <a:t>) {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                    $('#countries').</a:t>
            </a:r>
            <a:r>
              <a:rPr lang="de-CH" dirty="0" err="1"/>
              <a:t>append</a:t>
            </a:r>
            <a:r>
              <a:rPr lang="de-CH" dirty="0"/>
              <a:t>('&lt;</a:t>
            </a:r>
            <a:r>
              <a:rPr lang="de-CH" dirty="0" err="1"/>
              <a:t>option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="' + </a:t>
            </a:r>
            <a:r>
              <a:rPr lang="de-CH" dirty="0" err="1"/>
              <a:t>val</a:t>
            </a:r>
            <a:r>
              <a:rPr lang="de-CH" dirty="0"/>
              <a:t> + '"&gt;' + </a:t>
            </a:r>
            <a:r>
              <a:rPr lang="de-CH" dirty="0" err="1"/>
              <a:t>key</a:t>
            </a:r>
            <a:r>
              <a:rPr lang="de-CH" dirty="0"/>
              <a:t> + '&lt;/</a:t>
            </a:r>
            <a:r>
              <a:rPr lang="de-CH" dirty="0" err="1"/>
              <a:t>option</a:t>
            </a:r>
            <a:r>
              <a:rPr lang="de-CH" dirty="0"/>
              <a:t>&gt;');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                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    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});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54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D0CE75-19F2-138C-1040-FDF43401DC68}"/>
              </a:ext>
            </a:extLst>
          </p:cNvPr>
          <p:cNvSpPr txBox="1"/>
          <p:nvPr/>
        </p:nvSpPr>
        <p:spPr>
          <a:xfrm>
            <a:off x="4014216" y="457200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/>
              <a:t>Подгрузка</a:t>
            </a:r>
            <a:r>
              <a:rPr lang="ru-RU" b="1" dirty="0"/>
              <a:t> скриптов. Метод </a:t>
            </a:r>
            <a:r>
              <a:rPr lang="de-CH" b="1" dirty="0" err="1"/>
              <a:t>getScript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5F63B4-70FF-2005-8D67-16301668E116}"/>
              </a:ext>
            </a:extLst>
          </p:cNvPr>
          <p:cNvSpPr txBox="1"/>
          <p:nvPr/>
        </p:nvSpPr>
        <p:spPr>
          <a:xfrm>
            <a:off x="804673" y="1572768"/>
            <a:ext cx="10168127" cy="1726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4BABA-C476-7E9B-602C-E96B49A422FD}"/>
              </a:ext>
            </a:extLst>
          </p:cNvPr>
          <p:cNvSpPr txBox="1"/>
          <p:nvPr/>
        </p:nvSpPr>
        <p:spPr>
          <a:xfrm>
            <a:off x="804673" y="1572768"/>
            <a:ext cx="102869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url: обязательный параметр, содержащий адрес скрипта, который будет подгружаться</a:t>
            </a:r>
          </a:p>
          <a:p>
            <a:endParaRPr lang="ru-RU" dirty="0"/>
          </a:p>
          <a:p>
            <a:r>
              <a:rPr lang="ru-RU" dirty="0" err="1"/>
              <a:t>success</a:t>
            </a:r>
            <a:r>
              <a:rPr lang="ru-RU" dirty="0"/>
              <a:t>(</a:t>
            </a:r>
            <a:r>
              <a:rPr lang="ru-RU" dirty="0" err="1"/>
              <a:t>script</a:t>
            </a:r>
            <a:r>
              <a:rPr lang="ru-RU" dirty="0"/>
              <a:t>, </a:t>
            </a:r>
            <a:r>
              <a:rPr lang="ru-RU" dirty="0" err="1"/>
              <a:t>textStatus</a:t>
            </a:r>
            <a:r>
              <a:rPr lang="ru-RU" dirty="0"/>
              <a:t>, </a:t>
            </a:r>
            <a:r>
              <a:rPr lang="ru-RU" dirty="0" err="1"/>
              <a:t>jqXHR</a:t>
            </a:r>
            <a:r>
              <a:rPr lang="ru-RU" dirty="0"/>
              <a:t>): необязательный параметр, представляющий функцию обратного вызова, которая будет выполняться при успешном выполнении запроса.</a:t>
            </a:r>
          </a:p>
          <a:p>
            <a:endParaRPr lang="ru-RU" dirty="0"/>
          </a:p>
          <a:p>
            <a:r>
              <a:rPr lang="de-CH" dirty="0"/>
              <a:t>&lt;</a:t>
            </a:r>
            <a:r>
              <a:rPr lang="de-CH" dirty="0" err="1"/>
              <a:t>button</a:t>
            </a:r>
            <a:r>
              <a:rPr lang="de-CH" dirty="0"/>
              <a:t>&gt;</a:t>
            </a:r>
            <a:r>
              <a:rPr lang="ru-RU" dirty="0"/>
              <a:t>Загрузить&lt;/</a:t>
            </a:r>
            <a:r>
              <a:rPr lang="de-CH" dirty="0" err="1"/>
              <a:t>button</a:t>
            </a:r>
            <a:r>
              <a:rPr lang="de-CH" dirty="0"/>
              <a:t>&gt;</a:t>
            </a:r>
          </a:p>
          <a:p>
            <a:r>
              <a:rPr lang="de-CH" dirty="0"/>
              <a:t>&lt;</a:t>
            </a:r>
            <a:r>
              <a:rPr lang="de-CH" dirty="0" err="1"/>
              <a:t>script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/</a:t>
            </a:r>
            <a:r>
              <a:rPr lang="de-CH" dirty="0" err="1"/>
              <a:t>javascript</a:t>
            </a:r>
            <a:r>
              <a:rPr lang="de-CH" dirty="0"/>
              <a:t>"&gt;</a:t>
            </a:r>
          </a:p>
          <a:p>
            <a:r>
              <a:rPr lang="de-CH" dirty="0"/>
              <a:t>$(</a:t>
            </a:r>
            <a:r>
              <a:rPr lang="de-CH" dirty="0" err="1"/>
              <a:t>function</a:t>
            </a:r>
            <a:r>
              <a:rPr lang="de-CH" dirty="0"/>
              <a:t>(){</a:t>
            </a:r>
          </a:p>
          <a:p>
            <a:r>
              <a:rPr lang="de-CH" dirty="0"/>
              <a:t>    $('</a:t>
            </a:r>
            <a:r>
              <a:rPr lang="de-CH" dirty="0" err="1"/>
              <a:t>button</a:t>
            </a:r>
            <a:r>
              <a:rPr lang="de-CH" dirty="0"/>
              <a:t>').</a:t>
            </a:r>
            <a:r>
              <a:rPr lang="de-CH" dirty="0" err="1"/>
              <a:t>click</a:t>
            </a:r>
            <a:r>
              <a:rPr lang="de-CH" dirty="0"/>
              <a:t>(</a:t>
            </a:r>
            <a:r>
              <a:rPr lang="de-CH" dirty="0" err="1"/>
              <a:t>function</a:t>
            </a:r>
            <a:r>
              <a:rPr lang="de-CH" dirty="0"/>
              <a:t>(){</a:t>
            </a:r>
          </a:p>
          <a:p>
            <a:r>
              <a:rPr lang="de-CH" dirty="0"/>
              <a:t>        $.</a:t>
            </a:r>
            <a:r>
              <a:rPr lang="de-CH" dirty="0" err="1"/>
              <a:t>getScript</a:t>
            </a:r>
            <a:r>
              <a:rPr lang="de-CH" dirty="0"/>
              <a:t>('redStyle.js');</a:t>
            </a:r>
          </a:p>
          <a:p>
            <a:r>
              <a:rPr lang="de-CH" dirty="0"/>
              <a:t>    });</a:t>
            </a:r>
          </a:p>
          <a:p>
            <a:r>
              <a:rPr lang="de-CH" dirty="0"/>
              <a:t>});</a:t>
            </a:r>
          </a:p>
          <a:p>
            <a:r>
              <a:rPr lang="de-CH" dirty="0"/>
              <a:t>&lt;/</a:t>
            </a:r>
            <a:r>
              <a:rPr lang="de-CH" dirty="0" err="1"/>
              <a:t>script</a:t>
            </a:r>
            <a:r>
              <a:rPr lang="de-CH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437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88E09-6E9C-36D3-9466-0D524FF0FB70}"/>
              </a:ext>
            </a:extLst>
          </p:cNvPr>
          <p:cNvSpPr txBox="1"/>
          <p:nvPr/>
        </p:nvSpPr>
        <p:spPr>
          <a:xfrm>
            <a:off x="4402715" y="71366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Эффекты и анимация в </a:t>
            </a:r>
            <a:r>
              <a:rPr lang="ru-RU" b="1" dirty="0" err="1"/>
              <a:t>jQuery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34635-048A-3B9D-0289-34057826D716}"/>
              </a:ext>
            </a:extLst>
          </p:cNvPr>
          <p:cNvSpPr txBox="1"/>
          <p:nvPr/>
        </p:nvSpPr>
        <p:spPr>
          <a:xfrm>
            <a:off x="614172" y="440698"/>
            <a:ext cx="103052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 базовым эффектам в </a:t>
            </a:r>
            <a:r>
              <a:rPr lang="ru-RU" dirty="0" err="1"/>
              <a:t>jQuery</a:t>
            </a:r>
            <a:r>
              <a:rPr lang="ru-RU" dirty="0"/>
              <a:t> относятся эффекты скрытия и отображения элементов, которые достигаются с помощью методов </a:t>
            </a:r>
            <a:r>
              <a:rPr lang="ru-RU" dirty="0" err="1"/>
              <a:t>show</a:t>
            </a:r>
            <a:r>
              <a:rPr lang="ru-RU" dirty="0"/>
              <a:t>(), </a:t>
            </a:r>
            <a:r>
              <a:rPr lang="ru-RU" dirty="0" err="1"/>
              <a:t>hide</a:t>
            </a:r>
            <a:r>
              <a:rPr lang="ru-RU" dirty="0"/>
              <a:t>() и </a:t>
            </a:r>
            <a:r>
              <a:rPr lang="ru-RU" dirty="0" err="1"/>
              <a:t>toggle</a:t>
            </a:r>
            <a:r>
              <a:rPr lang="ru-RU" dirty="0"/>
              <a:t>().</a:t>
            </a:r>
            <a:endParaRPr lang="en-US" dirty="0"/>
          </a:p>
          <a:p>
            <a:endParaRPr lang="en-US" dirty="0"/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Метод </a:t>
            </a:r>
            <a:r>
              <a:rPr lang="de-CH" b="1" i="0" dirty="0" err="1">
                <a:solidFill>
                  <a:srgbClr val="000000"/>
                </a:solidFill>
                <a:effectLst/>
                <a:latin typeface="-apple-system"/>
              </a:rPr>
              <a:t>hide</a:t>
            </a:r>
            <a:endParaRPr lang="de-CH" b="1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dirty="0"/>
              <a:t>Метод </a:t>
            </a:r>
            <a:r>
              <a:rPr lang="ru-RU" dirty="0" err="1"/>
              <a:t>hide</a:t>
            </a:r>
            <a:r>
              <a:rPr lang="ru-RU" dirty="0"/>
              <a:t> присваивает у элементов свойству стиля </a:t>
            </a:r>
            <a:r>
              <a:rPr lang="ru-RU" dirty="0" err="1"/>
              <a:t>display</a:t>
            </a:r>
            <a:r>
              <a:rPr lang="ru-RU" dirty="0"/>
              <a:t> значение </a:t>
            </a:r>
            <a:r>
              <a:rPr lang="ru-RU" dirty="0" err="1"/>
              <a:t>none</a:t>
            </a:r>
            <a:r>
              <a:rPr lang="ru-RU" dirty="0"/>
              <a:t>, тем самым делая элемент скрытым. То же самое мы могли проделать с помощью следующего выражения: </a:t>
            </a:r>
            <a:r>
              <a:rPr lang="ru-RU" dirty="0" err="1"/>
              <a:t>css</a:t>
            </a:r>
            <a:r>
              <a:rPr lang="ru-RU" dirty="0"/>
              <a:t>('</a:t>
            </a:r>
            <a:r>
              <a:rPr lang="ru-RU" dirty="0" err="1"/>
              <a:t>display</a:t>
            </a:r>
            <a:r>
              <a:rPr lang="ru-RU" dirty="0"/>
              <a:t>', '</a:t>
            </a:r>
            <a:r>
              <a:rPr lang="ru-RU" dirty="0" err="1"/>
              <a:t>none</a:t>
            </a:r>
            <a:r>
              <a:rPr lang="ru-RU" dirty="0"/>
              <a:t>'). Метод </a:t>
            </a:r>
            <a:r>
              <a:rPr lang="ru-RU" dirty="0" err="1"/>
              <a:t>hide</a:t>
            </a:r>
            <a:r>
              <a:rPr lang="ru-RU" dirty="0"/>
              <a:t> может принимать следующие формы: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hide</a:t>
            </a:r>
            <a:r>
              <a:rPr lang="ru-RU" dirty="0"/>
              <a:t>(): метод без параметров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hide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]): принимает два необязательных параметра. Параметр </a:t>
            </a:r>
            <a:r>
              <a:rPr lang="ru-RU" dirty="0" err="1"/>
              <a:t>duration</a:t>
            </a:r>
            <a:r>
              <a:rPr lang="ru-RU" dirty="0"/>
              <a:t> указывает как долго анимация элемента будет длиться. По умолчанию его значение равно 400 миллисекунд.</a:t>
            </a:r>
          </a:p>
          <a:p>
            <a:endParaRPr lang="ru-RU" dirty="0"/>
          </a:p>
          <a:p>
            <a:r>
              <a:rPr lang="en-US" dirty="0"/>
              <a:t>	</a:t>
            </a:r>
            <a:r>
              <a:rPr lang="ru-RU" dirty="0"/>
              <a:t>Параметр </a:t>
            </a:r>
            <a:r>
              <a:rPr lang="ru-RU" dirty="0" err="1"/>
              <a:t>complete</a:t>
            </a:r>
            <a:r>
              <a:rPr lang="ru-RU" dirty="0"/>
              <a:t> представляет функцию, вызываемую методом по завершению анимации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hide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 [, </a:t>
            </a:r>
            <a:r>
              <a:rPr lang="ru-RU" dirty="0" err="1"/>
              <a:t>easing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]): то же самое, только добавляется параметр </a:t>
            </a:r>
            <a:r>
              <a:rPr lang="ru-RU" dirty="0" err="1"/>
              <a:t>easing</a:t>
            </a:r>
            <a:r>
              <a:rPr lang="ru-RU" dirty="0"/>
              <a:t>, который принимает название функции плавности анимации в виде строки. По умолчанию его значение равно "</a:t>
            </a:r>
            <a:r>
              <a:rPr lang="ru-RU" dirty="0" err="1"/>
              <a:t>swing</a:t>
            </a:r>
            <a:r>
              <a:rPr lang="ru-RU" dirty="0"/>
              <a:t>".</a:t>
            </a:r>
          </a:p>
          <a:p>
            <a:endParaRPr lang="ru-RU" dirty="0"/>
          </a:p>
          <a:p>
            <a:pPr marL="357188"/>
            <a:r>
              <a:rPr lang="ru-RU" dirty="0"/>
              <a:t>Например, мы можем использовать медленную (</a:t>
            </a:r>
            <a:r>
              <a:rPr lang="ru-RU" dirty="0" err="1"/>
              <a:t>hide</a:t>
            </a:r>
            <a:r>
              <a:rPr lang="ru-RU" dirty="0"/>
              <a:t>('</a:t>
            </a:r>
            <a:r>
              <a:rPr lang="ru-RU" dirty="0" err="1"/>
              <a:t>slow</a:t>
            </a:r>
            <a:r>
              <a:rPr lang="ru-RU" dirty="0"/>
              <a:t>')) или быструю анимацию (</a:t>
            </a:r>
            <a:r>
              <a:rPr lang="ru-RU" dirty="0" err="1"/>
              <a:t>hide</a:t>
            </a:r>
            <a:r>
              <a:rPr lang="ru-RU" dirty="0"/>
              <a:t>('</a:t>
            </a:r>
            <a:r>
              <a:rPr lang="ru-RU" dirty="0" err="1"/>
              <a:t>fast</a:t>
            </a:r>
            <a:r>
              <a:rPr lang="ru-RU" dirty="0"/>
              <a:t>')), длительность которых равна соответственно 600 и 200 миллисекунд.</a:t>
            </a:r>
          </a:p>
        </p:txBody>
      </p:sp>
    </p:spTree>
    <p:extLst>
      <p:ext uri="{BB962C8B-B14F-4D97-AF65-F5344CB8AC3E}">
        <p14:creationId xmlns:p14="http://schemas.microsoft.com/office/powerpoint/2010/main" val="67429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31D8FD-23C4-929F-984E-D581B81AA8CD}"/>
              </a:ext>
            </a:extLst>
          </p:cNvPr>
          <p:cNvSpPr txBox="1"/>
          <p:nvPr/>
        </p:nvSpPr>
        <p:spPr>
          <a:xfrm>
            <a:off x="905256" y="438912"/>
            <a:ext cx="1078699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Метод </a:t>
            </a:r>
            <a:r>
              <a:rPr lang="de-CH" b="1" i="0" dirty="0" err="1">
                <a:solidFill>
                  <a:srgbClr val="000000"/>
                </a:solidFill>
                <a:effectLst/>
                <a:latin typeface="-apple-system"/>
              </a:rPr>
              <a:t>show</a:t>
            </a:r>
            <a:endParaRPr lang="de-CH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ru-RU" dirty="0" err="1"/>
              <a:t>show</a:t>
            </a:r>
            <a:r>
              <a:rPr lang="ru-RU" dirty="0"/>
              <a:t> отображает элемент, устанавливая то значение для свойства </a:t>
            </a:r>
            <a:r>
              <a:rPr lang="ru-RU" dirty="0" err="1"/>
              <a:t>display</a:t>
            </a:r>
            <a:r>
              <a:rPr lang="ru-RU" dirty="0"/>
              <a:t>, </a:t>
            </a:r>
            <a:endParaRPr lang="en-US" dirty="0"/>
          </a:p>
          <a:p>
            <a:r>
              <a:rPr lang="ru-RU" dirty="0"/>
              <a:t>которое было до скрытия. Например, если до скрытия элемента у него был определен стиль </a:t>
            </a:r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inline</a:t>
            </a:r>
            <a:r>
              <a:rPr lang="ru-RU" dirty="0"/>
              <a:t>, </a:t>
            </a:r>
            <a:endParaRPr lang="en-US" dirty="0"/>
          </a:p>
          <a:p>
            <a:r>
              <a:rPr lang="ru-RU" dirty="0"/>
              <a:t>то и после отображения он будет иметь значение </a:t>
            </a:r>
            <a:r>
              <a:rPr lang="ru-RU" dirty="0" err="1"/>
              <a:t>inline</a:t>
            </a:r>
            <a:r>
              <a:rPr lang="ru-RU" dirty="0"/>
              <a:t>. Если же стиль не был определен явно, </a:t>
            </a:r>
            <a:endParaRPr lang="en-US" dirty="0"/>
          </a:p>
          <a:p>
            <a:r>
              <a:rPr lang="ru-RU" dirty="0"/>
              <a:t>то он будет иметь значение </a:t>
            </a:r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block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show</a:t>
            </a:r>
            <a:r>
              <a:rPr lang="ru-RU" dirty="0"/>
              <a:t> имеет те же самые формы, что и метод </a:t>
            </a:r>
            <a:r>
              <a:rPr lang="ru-RU" dirty="0" err="1"/>
              <a:t>hide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show</a:t>
            </a:r>
            <a:r>
              <a:rPr lang="ru-R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show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show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 [, </a:t>
            </a:r>
            <a:r>
              <a:rPr lang="ru-RU" dirty="0" err="1"/>
              <a:t>easing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48684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9B241-4EFB-9370-A51C-0523D9E80866}"/>
              </a:ext>
            </a:extLst>
          </p:cNvPr>
          <p:cNvSpPr txBox="1"/>
          <p:nvPr/>
        </p:nvSpPr>
        <p:spPr>
          <a:xfrm>
            <a:off x="4971288" y="475488"/>
            <a:ext cx="2047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Замена элементов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E7F43-E030-05EF-FD29-B8F1712B4E4F}"/>
              </a:ext>
            </a:extLst>
          </p:cNvPr>
          <p:cNvSpPr txBox="1"/>
          <p:nvPr/>
        </p:nvSpPr>
        <p:spPr>
          <a:xfrm>
            <a:off x="351787" y="1508760"/>
            <a:ext cx="95354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replaceWith</a:t>
            </a:r>
            <a:endParaRPr lang="en-US" b="1" dirty="0"/>
          </a:p>
          <a:p>
            <a:endParaRPr lang="ru-RU" b="1" dirty="0"/>
          </a:p>
          <a:p>
            <a:r>
              <a:rPr lang="ru-RU" dirty="0"/>
              <a:t>Метод </a:t>
            </a:r>
            <a:r>
              <a:rPr lang="ru-RU" dirty="0" err="1"/>
              <a:t>replaceWith</a:t>
            </a:r>
            <a:r>
              <a:rPr lang="ru-RU" dirty="0"/>
              <a:t> замещает внутренне содержимое элемента новым содержимым. </a:t>
            </a:r>
            <a:endParaRPr lang="en-US" dirty="0"/>
          </a:p>
          <a:p>
            <a:r>
              <a:rPr lang="ru-RU" dirty="0"/>
              <a:t>Он имеет следующие варианты использования: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replaceWith</a:t>
            </a:r>
            <a:r>
              <a:rPr lang="ru-RU" b="1" dirty="0"/>
              <a:t>('разметка </a:t>
            </a:r>
            <a:r>
              <a:rPr lang="ru-RU" b="1" dirty="0" err="1"/>
              <a:t>html</a:t>
            </a:r>
            <a:r>
              <a:rPr lang="ru-RU" b="1" dirty="0"/>
              <a:t>'): </a:t>
            </a:r>
            <a:r>
              <a:rPr lang="ru-RU" dirty="0"/>
              <a:t>замена содержимого элемента разметкой </a:t>
            </a:r>
            <a:r>
              <a:rPr lang="ru-RU" dirty="0" err="1"/>
              <a:t>html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replaceWith</a:t>
            </a:r>
            <a:r>
              <a:rPr lang="ru-RU" b="1" dirty="0"/>
              <a:t>(элемент): </a:t>
            </a:r>
            <a:r>
              <a:rPr lang="ru-RU" dirty="0"/>
              <a:t>замена содержимого элемента некоторым элементом </a:t>
            </a:r>
            <a:r>
              <a:rPr lang="ru-RU" dirty="0" err="1"/>
              <a:t>html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replaceWith</a:t>
            </a:r>
            <a:r>
              <a:rPr lang="ru-RU" b="1" dirty="0"/>
              <a:t>(</a:t>
            </a:r>
            <a:r>
              <a:rPr lang="ru-RU" b="1" dirty="0" err="1"/>
              <a:t>jQuery</a:t>
            </a:r>
            <a:r>
              <a:rPr lang="ru-RU" b="1" dirty="0"/>
              <a:t>): </a:t>
            </a:r>
            <a:r>
              <a:rPr lang="ru-RU" dirty="0"/>
              <a:t>замена содержимого элемента объектом </a:t>
            </a:r>
            <a:r>
              <a:rPr lang="ru-RU" dirty="0" err="1"/>
              <a:t>jQuery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replaceWith</a:t>
            </a:r>
            <a:r>
              <a:rPr lang="ru-RU" b="1" dirty="0"/>
              <a:t>(функция): </a:t>
            </a:r>
            <a:r>
              <a:rPr lang="ru-RU" dirty="0"/>
              <a:t>замена содержимого элемента объектом, возвращаемым функцией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Метод </a:t>
            </a:r>
            <a:r>
              <a:rPr lang="de-CH" b="1" i="0" dirty="0" err="1">
                <a:solidFill>
                  <a:srgbClr val="000000"/>
                </a:solidFill>
                <a:effectLst/>
                <a:latin typeface="-apple-system"/>
              </a:rPr>
              <a:t>replaceAll</a:t>
            </a:r>
            <a:endParaRPr lang="de-CH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de-CH" b="1" dirty="0">
              <a:solidFill>
                <a:srgbClr val="000000"/>
              </a:solidFill>
              <a:latin typeface="-apple-system"/>
            </a:endParaRPr>
          </a:p>
          <a:p>
            <a:r>
              <a:rPr lang="it-IT" i="0" dirty="0">
                <a:solidFill>
                  <a:srgbClr val="000000"/>
                </a:solidFill>
                <a:effectLst/>
                <a:latin typeface="-apple-system"/>
              </a:rPr>
              <a:t>$('&lt;li class="lang"&gt;Элемент списка&lt;/li&gt;').replaceAll('li.lang');</a:t>
            </a:r>
            <a:endParaRPr lang="de-CH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93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0380E5-9C5C-E62F-9F25-5D5ACF978DA3}"/>
              </a:ext>
            </a:extLst>
          </p:cNvPr>
          <p:cNvSpPr txBox="1"/>
          <p:nvPr/>
        </p:nvSpPr>
        <p:spPr>
          <a:xfrm>
            <a:off x="704088" y="758952"/>
            <a:ext cx="104698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 </a:t>
            </a:r>
            <a:r>
              <a:rPr lang="ru-RU" b="1" dirty="0" err="1"/>
              <a:t>toggle</a:t>
            </a:r>
            <a:endParaRPr lang="ru-RU" b="1" dirty="0"/>
          </a:p>
          <a:p>
            <a:r>
              <a:rPr lang="ru-RU" dirty="0"/>
              <a:t>Метод </a:t>
            </a:r>
            <a:r>
              <a:rPr lang="ru-RU" dirty="0" err="1"/>
              <a:t>toggle</a:t>
            </a:r>
            <a:r>
              <a:rPr lang="ru-RU" dirty="0"/>
              <a:t> сочетает функционал методов </a:t>
            </a:r>
            <a:r>
              <a:rPr lang="ru-RU" dirty="0" err="1"/>
              <a:t>hide</a:t>
            </a:r>
            <a:r>
              <a:rPr lang="ru-RU" dirty="0"/>
              <a:t> и </a:t>
            </a:r>
            <a:r>
              <a:rPr lang="ru-RU" dirty="0" err="1"/>
              <a:t>show</a:t>
            </a:r>
            <a:r>
              <a:rPr lang="ru-RU" dirty="0"/>
              <a:t> и, если элемент отображается на странице, то ему присваивается стиль </a:t>
            </a:r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none</a:t>
            </a:r>
            <a:r>
              <a:rPr lang="ru-RU" dirty="0"/>
              <a:t>. А если элемент скрыт и имеет значение </a:t>
            </a:r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none</a:t>
            </a:r>
            <a:r>
              <a:rPr lang="ru-RU" dirty="0"/>
              <a:t>, то он отображается (свойство </a:t>
            </a:r>
            <a:r>
              <a:rPr lang="ru-RU" dirty="0" err="1"/>
              <a:t>display</a:t>
            </a:r>
            <a:r>
              <a:rPr lang="ru-RU" dirty="0"/>
              <a:t> получает то значение, которое было до скрытия. Если свойство не было определено явно, то оно будет иметь значение </a:t>
            </a:r>
            <a:r>
              <a:rPr lang="ru-RU" dirty="0" err="1"/>
              <a:t>display</a:t>
            </a:r>
            <a:r>
              <a:rPr lang="ru-RU" dirty="0"/>
              <a:t>: </a:t>
            </a:r>
            <a:r>
              <a:rPr lang="ru-RU" dirty="0" err="1"/>
              <a:t>block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toggle</a:t>
            </a:r>
            <a:r>
              <a:rPr lang="ru-RU" dirty="0"/>
              <a:t> имеет те же самые формы, что и метод </a:t>
            </a:r>
            <a:r>
              <a:rPr lang="ru-RU" dirty="0" err="1"/>
              <a:t>hide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toggle</a:t>
            </a:r>
            <a:r>
              <a:rPr lang="ru-RU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toggle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toggle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 [, </a:t>
            </a:r>
            <a:r>
              <a:rPr lang="ru-RU" dirty="0" err="1"/>
              <a:t>easing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98685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1ECF75-7867-975A-A695-9DF5637CF802}"/>
              </a:ext>
            </a:extLst>
          </p:cNvPr>
          <p:cNvSpPr txBox="1"/>
          <p:nvPr/>
        </p:nvSpPr>
        <p:spPr>
          <a:xfrm>
            <a:off x="1252728" y="667512"/>
            <a:ext cx="9902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Эффекты скольжения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Эффекты скольжения позволяют нам плавно скрыть или раскрыть элемент. Эффекты скольжения реализованы в виде методов </a:t>
            </a:r>
            <a:r>
              <a:rPr lang="ru-RU" dirty="0" err="1"/>
              <a:t>slideUp</a:t>
            </a:r>
            <a:r>
              <a:rPr lang="ru-RU" dirty="0"/>
              <a:t>(), </a:t>
            </a:r>
            <a:r>
              <a:rPr lang="ru-RU" dirty="0" err="1"/>
              <a:t>slideDown</a:t>
            </a:r>
            <a:r>
              <a:rPr lang="ru-RU" dirty="0"/>
              <a:t>() и </a:t>
            </a:r>
            <a:r>
              <a:rPr lang="ru-RU" dirty="0" err="1"/>
              <a:t>slideToggle</a:t>
            </a:r>
            <a:r>
              <a:rPr lang="ru-RU" dirty="0"/>
              <a:t>().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Эти методы имеют одинаковые формы использования: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slideUp</a:t>
            </a:r>
            <a:r>
              <a:rPr lang="ru-RU" dirty="0"/>
              <a:t>/</a:t>
            </a:r>
            <a:r>
              <a:rPr lang="ru-RU" dirty="0" err="1"/>
              <a:t>slideDown</a:t>
            </a:r>
            <a:r>
              <a:rPr lang="ru-RU" dirty="0"/>
              <a:t>/</a:t>
            </a:r>
            <a:r>
              <a:rPr lang="ru-RU" dirty="0" err="1"/>
              <a:t>slideToggle</a:t>
            </a:r>
            <a:r>
              <a:rPr lang="ru-RU" dirty="0"/>
              <a:t>(): метод без параметров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slideUp</a:t>
            </a:r>
            <a:r>
              <a:rPr lang="ru-RU" dirty="0"/>
              <a:t>/</a:t>
            </a:r>
            <a:r>
              <a:rPr lang="ru-RU" dirty="0" err="1"/>
              <a:t>slideDown</a:t>
            </a:r>
            <a:r>
              <a:rPr lang="ru-RU" dirty="0"/>
              <a:t>/</a:t>
            </a:r>
            <a:r>
              <a:rPr lang="ru-RU" dirty="0" err="1"/>
              <a:t>slideToggle</a:t>
            </a:r>
            <a:r>
              <a:rPr lang="ru-RU" dirty="0"/>
              <a:t>([</a:t>
            </a:r>
            <a:r>
              <a:rPr lang="ru-RU" dirty="0" err="1"/>
              <a:t>duration</a:t>
            </a:r>
            <a:r>
              <a:rPr lang="ru-RU" dirty="0"/>
              <a:t>] [, </a:t>
            </a:r>
            <a:r>
              <a:rPr lang="ru-RU" dirty="0" err="1"/>
              <a:t>easing</a:t>
            </a:r>
            <a:r>
              <a:rPr lang="ru-RU" dirty="0"/>
              <a:t>][, </a:t>
            </a:r>
            <a:r>
              <a:rPr lang="ru-RU" dirty="0" err="1"/>
              <a:t>complete</a:t>
            </a:r>
            <a:r>
              <a:rPr lang="ru-RU" dirty="0"/>
              <a:t>]). Параметр </a:t>
            </a:r>
            <a:r>
              <a:rPr lang="ru-RU" dirty="0" err="1"/>
              <a:t>duration</a:t>
            </a:r>
            <a:r>
              <a:rPr lang="ru-RU" dirty="0"/>
              <a:t> указывает как долго сокрытие элемента будет длиться. По умолчанию его значение равно 400 миллисекунд.</a:t>
            </a:r>
          </a:p>
          <a:p>
            <a:endParaRPr lang="ru-RU" dirty="0"/>
          </a:p>
          <a:p>
            <a:pPr lvl="1"/>
            <a:r>
              <a:rPr lang="ru-RU" dirty="0"/>
              <a:t>Параметр </a:t>
            </a:r>
            <a:r>
              <a:rPr lang="ru-RU" dirty="0" err="1"/>
              <a:t>easing</a:t>
            </a:r>
            <a:r>
              <a:rPr lang="ru-RU" dirty="0"/>
              <a:t>, который принимает название функции плавности анимации в виде строки. По умолчанию его значение равно "</a:t>
            </a:r>
            <a:r>
              <a:rPr lang="ru-RU" dirty="0" err="1"/>
              <a:t>swing</a:t>
            </a:r>
            <a:r>
              <a:rPr lang="ru-RU" dirty="0"/>
              <a:t>". Также можно использовать значения '</a:t>
            </a:r>
            <a:r>
              <a:rPr lang="ru-RU" dirty="0" err="1"/>
              <a:t>slow</a:t>
            </a:r>
            <a:r>
              <a:rPr lang="ru-RU" dirty="0"/>
              <a:t>' и '</a:t>
            </a:r>
            <a:r>
              <a:rPr lang="ru-RU" dirty="0" err="1"/>
              <a:t>fast</a:t>
            </a:r>
            <a:r>
              <a:rPr lang="ru-RU" dirty="0"/>
              <a:t>', которые соответствуют длительности эффекта в 600 и 200 миллисекунд.</a:t>
            </a:r>
          </a:p>
          <a:p>
            <a:endParaRPr lang="ru-RU" dirty="0"/>
          </a:p>
          <a:p>
            <a:pPr lvl="1"/>
            <a:r>
              <a:rPr lang="ru-RU" dirty="0"/>
              <a:t>Параметр </a:t>
            </a:r>
            <a:r>
              <a:rPr lang="ru-RU" dirty="0" err="1"/>
              <a:t>complete</a:t>
            </a:r>
            <a:r>
              <a:rPr lang="ru-RU" dirty="0"/>
              <a:t> представляет функцию, вызываемую методом после завершения анимации.</a:t>
            </a:r>
          </a:p>
        </p:txBody>
      </p:sp>
    </p:spTree>
    <p:extLst>
      <p:ext uri="{BB962C8B-B14F-4D97-AF65-F5344CB8AC3E}">
        <p14:creationId xmlns:p14="http://schemas.microsoft.com/office/powerpoint/2010/main" val="428224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82027-C623-8414-917D-CFCD30620E4C}"/>
              </a:ext>
            </a:extLst>
          </p:cNvPr>
          <p:cNvSpPr txBox="1"/>
          <p:nvPr/>
        </p:nvSpPr>
        <p:spPr>
          <a:xfrm>
            <a:off x="4826261" y="365760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Эффекты прозрачности</a:t>
            </a: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92890B-A04D-8007-2C97-F88CE6D8B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511821"/>
              </p:ext>
            </p:extLst>
          </p:nvPr>
        </p:nvGraphicFramePr>
        <p:xfrm>
          <a:off x="1783080" y="1729979"/>
          <a:ext cx="9570720" cy="2975610"/>
        </p:xfrm>
        <a:graphic>
          <a:graphicData uri="http://schemas.openxmlformats.org/drawingml/2006/table">
            <a:tbl>
              <a:tblPr/>
              <a:tblGrid>
                <a:gridCol w="4312920">
                  <a:extLst>
                    <a:ext uri="{9D8B030D-6E8A-4147-A177-3AD203B41FA5}">
                      <a16:colId xmlns:a16="http://schemas.microsoft.com/office/drawing/2014/main" val="27571060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212145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Метод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Описание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69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e-CH" dirty="0" err="1">
                          <a:effectLst/>
                        </a:rPr>
                        <a:t>fadeOut</a:t>
                      </a:r>
                      <a:endParaRPr lang="de-CH" dirty="0">
                        <a:effectLst/>
                      </a:endParaRP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Скрывает элемент, уменьшая его прозрачность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33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fadeIn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Отображает элемент, увеличивая его прозрачность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7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fadeToggle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Сочетает методы fadeOut и fadeIn: если прозрачность равна нулю, то элемент отображается. Если элемент непрозрачен, то он скрывается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7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fadeTo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Изменение прозрачности до указанного уровня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047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89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00486-71B6-7D36-7F75-4EA9EC72E012}"/>
              </a:ext>
            </a:extLst>
          </p:cNvPr>
          <p:cNvSpPr txBox="1"/>
          <p:nvPr/>
        </p:nvSpPr>
        <p:spPr>
          <a:xfrm>
            <a:off x="4818888" y="402336"/>
            <a:ext cx="226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Удаление элементов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A62BC-1D5A-E391-380B-D310A82E13BC}"/>
              </a:ext>
            </a:extLst>
          </p:cNvPr>
          <p:cNvSpPr txBox="1"/>
          <p:nvPr/>
        </p:nvSpPr>
        <p:spPr>
          <a:xfrm>
            <a:off x="411480" y="1371600"/>
            <a:ext cx="9262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 </a:t>
            </a:r>
            <a:r>
              <a:rPr lang="de-CH" b="1" dirty="0" err="1"/>
              <a:t>remove</a:t>
            </a:r>
            <a:endParaRPr lang="de-CH" b="1" dirty="0"/>
          </a:p>
          <a:p>
            <a:r>
              <a:rPr lang="it-I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//Метод remove  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'li:even'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).remove();</a:t>
            </a:r>
          </a:p>
          <a:p>
            <a:endParaRPr lang="en-US" dirty="0"/>
          </a:p>
          <a:p>
            <a:r>
              <a:rPr lang="ru-RU" b="1" dirty="0"/>
              <a:t>Метод </a:t>
            </a:r>
            <a:r>
              <a:rPr lang="en-US" b="1" dirty="0"/>
              <a:t>detach</a:t>
            </a:r>
          </a:p>
          <a:p>
            <a:r>
              <a:rPr lang="ru-RU" dirty="0"/>
              <a:t>Метод </a:t>
            </a:r>
            <a:r>
              <a:rPr lang="ru-RU" dirty="0" err="1"/>
              <a:t>detach</a:t>
            </a:r>
            <a:r>
              <a:rPr lang="ru-RU" dirty="0"/>
              <a:t> аналогичен методу </a:t>
            </a:r>
            <a:r>
              <a:rPr lang="ru-RU" dirty="0" err="1"/>
              <a:t>remove</a:t>
            </a:r>
            <a:r>
              <a:rPr lang="ru-RU" dirty="0"/>
              <a:t> за тем исключением, что при удалении объекта сохраняются все связанные с ним данные. Преимущество такого подхода заключается в том, что мы можем позднее вставить удаленные элемент в другом месте разметки </a:t>
            </a:r>
            <a:r>
              <a:rPr lang="ru-RU" dirty="0" err="1"/>
              <a:t>html</a:t>
            </a:r>
            <a:r>
              <a:rPr lang="ru-RU" dirty="0"/>
              <a:t>:</a:t>
            </a:r>
            <a:endParaRPr lang="en-US" dirty="0"/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удаляем из списка первый элемент, сохраняя его в переменной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item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li:first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detach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вставляем его в конец списка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Метод </a:t>
            </a:r>
            <a:r>
              <a:rPr lang="de-CH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endParaRPr lang="de-CH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Метод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empty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очищает содержимое элементов, делая их пустыми:</a:t>
            </a:r>
            <a:endParaRPr lang="de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72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3734C-B3F0-EC7F-4276-417156E69F93}"/>
              </a:ext>
            </a:extLst>
          </p:cNvPr>
          <p:cNvSpPr txBox="1"/>
          <p:nvPr/>
        </p:nvSpPr>
        <p:spPr>
          <a:xfrm>
            <a:off x="5135880" y="356616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События </a:t>
            </a:r>
            <a:r>
              <a:rPr lang="de-CH" b="1"/>
              <a:t>jQuery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6315F-9896-8A1D-EF4B-D6AD48016832}"/>
              </a:ext>
            </a:extLst>
          </p:cNvPr>
          <p:cNvSpPr txBox="1"/>
          <p:nvPr/>
        </p:nvSpPr>
        <p:spPr>
          <a:xfrm>
            <a:off x="822960" y="1243584"/>
            <a:ext cx="10351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Регистрация и удаление обработчиков событий</a:t>
            </a:r>
            <a:r>
              <a:rPr lang="en-US" dirty="0"/>
              <a:t>:</a:t>
            </a:r>
          </a:p>
          <a:p>
            <a:r>
              <a:rPr lang="ru-RU" dirty="0"/>
              <a:t>Метод </a:t>
            </a:r>
            <a:r>
              <a:rPr lang="ru-RU" dirty="0" err="1"/>
              <a:t>bind</a:t>
            </a:r>
            <a:r>
              <a:rPr lang="ru-RU" dirty="0"/>
              <a:t> 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 err="1"/>
              <a:t>bind</a:t>
            </a:r>
            <a:r>
              <a:rPr lang="ru-RU" dirty="0"/>
              <a:t>('</a:t>
            </a:r>
            <a:r>
              <a:rPr lang="ru-RU" dirty="0" err="1"/>
              <a:t>тип_события</a:t>
            </a:r>
            <a:r>
              <a:rPr lang="ru-RU" dirty="0"/>
              <a:t>', </a:t>
            </a:r>
            <a:r>
              <a:rPr lang="ru-RU" dirty="0" err="1"/>
              <a:t>функция_обработчика_события</a:t>
            </a:r>
            <a:r>
              <a:rPr lang="ru-RU" dirty="0"/>
              <a:t>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Метод </a:t>
            </a:r>
            <a:r>
              <a:rPr lang="en-US" dirty="0"/>
              <a:t>unbind</a:t>
            </a:r>
          </a:p>
          <a:p>
            <a:r>
              <a:rPr lang="de-CH" b="0" i="0" dirty="0">
                <a:solidFill>
                  <a:srgbClr val="000000"/>
                </a:solidFill>
                <a:effectLst/>
                <a:latin typeface="SFMono-Regular"/>
              </a:rPr>
              <a:t>$('</a:t>
            </a:r>
            <a:r>
              <a:rPr lang="de-CH" b="0" i="0" dirty="0" err="1">
                <a:solidFill>
                  <a:srgbClr val="000000"/>
                </a:solidFill>
                <a:effectLst/>
                <a:latin typeface="SFMono-Regular"/>
              </a:rPr>
              <a:t>button</a:t>
            </a:r>
            <a:r>
              <a:rPr lang="de-CH" b="0" i="0" dirty="0">
                <a:solidFill>
                  <a:srgbClr val="000000"/>
                </a:solidFill>
                <a:effectLst/>
                <a:latin typeface="SFMono-Regular"/>
              </a:rPr>
              <a:t>').</a:t>
            </a:r>
            <a:r>
              <a:rPr lang="de-CH" b="0" i="0" dirty="0" err="1">
                <a:solidFill>
                  <a:srgbClr val="000000"/>
                </a:solidFill>
                <a:effectLst/>
                <a:latin typeface="SFMono-Regular"/>
              </a:rPr>
              <a:t>unbind</a:t>
            </a:r>
            <a:r>
              <a:rPr lang="de-CH" b="0" i="0" dirty="0">
                <a:solidFill>
                  <a:srgbClr val="000000"/>
                </a:solidFill>
                <a:effectLst/>
                <a:latin typeface="SFMono-Regular"/>
              </a:rPr>
              <a:t>();</a:t>
            </a:r>
            <a:endParaRPr lang="en-US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endParaRPr lang="en-US" dirty="0">
              <a:solidFill>
                <a:srgbClr val="000000"/>
              </a:solidFill>
              <a:latin typeface="SFMono-Regular"/>
            </a:endParaRPr>
          </a:p>
          <a:p>
            <a:r>
              <a:rPr lang="ru-RU" dirty="0"/>
              <a:t>Однократная обработка событий. Метод </a:t>
            </a:r>
            <a:r>
              <a:rPr lang="ru-RU" dirty="0" err="1"/>
              <a:t>one</a:t>
            </a:r>
            <a:endParaRPr lang="en-US" dirty="0"/>
          </a:p>
          <a:p>
            <a:endParaRPr lang="en-US" dirty="0"/>
          </a:p>
          <a:p>
            <a:r>
              <a:rPr lang="en-US" dirty="0"/>
              <a:t>$('button').one('click', function(e){</a:t>
            </a:r>
          </a:p>
          <a:p>
            <a:r>
              <a:rPr lang="en-US" dirty="0"/>
              <a:t>        $(this).</a:t>
            </a:r>
            <a:r>
              <a:rPr lang="en-US" dirty="0" err="1"/>
              <a:t>css</a:t>
            </a:r>
            <a:r>
              <a:rPr lang="en-US" dirty="0"/>
              <a:t>('color', 'red');</a:t>
            </a:r>
          </a:p>
          <a:p>
            <a:r>
              <a:rPr lang="en-US" dirty="0"/>
              <a:t>        alert('</a:t>
            </a:r>
            <a:r>
              <a:rPr lang="ru-RU" dirty="0"/>
              <a:t>Обработчик для кнопки: '+$(</a:t>
            </a:r>
            <a:r>
              <a:rPr lang="en-US" dirty="0"/>
              <a:t>this).text());</a:t>
            </a:r>
          </a:p>
          <a:p>
            <a:r>
              <a:rPr lang="en-US" dirty="0"/>
              <a:t>    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246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656FE-96CB-2A26-A71D-D340C0B79F76}"/>
              </a:ext>
            </a:extLst>
          </p:cNvPr>
          <p:cNvSpPr txBox="1"/>
          <p:nvPr/>
        </p:nvSpPr>
        <p:spPr>
          <a:xfrm>
            <a:off x="4045759" y="384048"/>
            <a:ext cx="410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1" i="0">
                <a:solidFill>
                  <a:srgbClr val="000000"/>
                </a:solidFill>
                <a:effectLst/>
                <a:latin typeface="-apple-system"/>
              </a:rPr>
              <a:t>Параметры обработчика. Объект </a:t>
            </a:r>
            <a:r>
              <a:rPr lang="de-CH" b="1" i="0">
                <a:solidFill>
                  <a:srgbClr val="000000"/>
                </a:solidFill>
                <a:effectLst/>
                <a:latin typeface="-apple-system"/>
              </a:rPr>
              <a:t>Event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FBA0C-7F43-D897-1184-36ADB481D7A3}"/>
              </a:ext>
            </a:extLst>
          </p:cNvPr>
          <p:cNvSpPr txBox="1"/>
          <p:nvPr/>
        </p:nvSpPr>
        <p:spPr>
          <a:xfrm>
            <a:off x="694944" y="987552"/>
            <a:ext cx="10543032" cy="5561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endParaRPr lang="ru-RU" dirty="0"/>
          </a:p>
          <a:p>
            <a:pPr>
              <a:lnSpc>
                <a:spcPct val="70000"/>
              </a:lnSpc>
            </a:pPr>
            <a:r>
              <a:rPr lang="ru-RU" dirty="0"/>
              <a:t>С помощью объекта Event в обработчик события передается ряд параметров, связанных с событием. Затем в обработчике мы можем извлечь значения этих параметров и как-то применить при обработке.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currentTarget</a:t>
            </a:r>
            <a:r>
              <a:rPr lang="ru-RU" dirty="0"/>
              <a:t>: текущий элемент, на котором обрабатывается событие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data:представляет</a:t>
            </a:r>
            <a:r>
              <a:rPr lang="ru-RU" dirty="0"/>
              <a:t> собой объект, в который передаются дополнительные данные связанные с событием, например, в методе </a:t>
            </a:r>
            <a:r>
              <a:rPr lang="ru-RU" dirty="0" err="1"/>
              <a:t>bind</a:t>
            </a: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target</a:t>
            </a:r>
            <a:r>
              <a:rPr lang="ru-RU" dirty="0"/>
              <a:t>: элемент, инициировавший событие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timestamp</a:t>
            </a:r>
            <a:r>
              <a:rPr lang="ru-RU" dirty="0"/>
              <a:t>: время наступления события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pageX</a:t>
            </a:r>
            <a:r>
              <a:rPr lang="ru-RU" dirty="0"/>
              <a:t>: координаты указателя мыши относительно левой границы документа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pageY</a:t>
            </a:r>
            <a:r>
              <a:rPr lang="ru-RU" dirty="0"/>
              <a:t>: координаты указателя мыши относительно верхней границы документа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which</a:t>
            </a:r>
            <a:r>
              <a:rPr lang="ru-RU" dirty="0"/>
              <a:t>: в обработчиках событий клавиатуры или мыши объект, содержащий данные о нажатой клавише или кнопке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).bind(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keydown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console.log(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e.which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285750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08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3F235-03AF-E7CB-AF83-C14D02D9F198}"/>
              </a:ext>
            </a:extLst>
          </p:cNvPr>
          <p:cNvSpPr txBox="1"/>
          <p:nvPr/>
        </p:nvSpPr>
        <p:spPr>
          <a:xfrm>
            <a:off x="4408422" y="384048"/>
            <a:ext cx="33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Передача данных в обработчик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DDA9C-BE95-5F76-C9BF-F9620C290438}"/>
              </a:ext>
            </a:extLst>
          </p:cNvPr>
          <p:cNvSpPr txBox="1"/>
          <p:nvPr/>
        </p:nvSpPr>
        <p:spPr>
          <a:xfrm>
            <a:off x="691896" y="1030379"/>
            <a:ext cx="108082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Используя метод </a:t>
            </a:r>
            <a:r>
              <a:rPr lang="ru-RU" dirty="0" err="1"/>
              <a:t>bind</a:t>
            </a:r>
            <a:r>
              <a:rPr lang="ru-RU" dirty="0"/>
              <a:t> мы можем передать данные в параметр </a:t>
            </a:r>
            <a:r>
              <a:rPr lang="ru-RU" dirty="0" err="1"/>
              <a:t>data</a:t>
            </a:r>
            <a:r>
              <a:rPr lang="ru-RU" dirty="0"/>
              <a:t> события в виде необязательного второго параметра:</a:t>
            </a:r>
          </a:p>
          <a:p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Привет мир!'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).bind(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alert(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e.data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Также объект Event предоставляет ряд методов: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отменяет все действия, которые по умолчанию производит данное событие. Например, при нажатии на ссылку мы можем с помощью данного метода запретить переход по этой ссылке.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isDefaultPrevented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возвращает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если для данного события уже ранее вызывался метод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preventDefault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stopPropagation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запрет всплытия события вверх по иерархии DOM и его последующей обработки.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isPropagationStopped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возвращает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если ранее уже был вызван метод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stopPropagation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194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779D9-8A09-EF79-98E6-6DA370C285D2}"/>
              </a:ext>
            </a:extLst>
          </p:cNvPr>
          <p:cNvSpPr txBox="1"/>
          <p:nvPr/>
        </p:nvSpPr>
        <p:spPr>
          <a:xfrm>
            <a:off x="5251634" y="576072"/>
            <a:ext cx="171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Метод </a:t>
            </a:r>
            <a:r>
              <a:rPr lang="de-CH" b="1"/>
              <a:t>delegate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E44B2-C95F-FCFC-37C4-C0B74A2FA651}"/>
              </a:ext>
            </a:extLst>
          </p:cNvPr>
          <p:cNvSpPr txBox="1"/>
          <p:nvPr/>
        </p:nvSpPr>
        <p:spPr>
          <a:xfrm>
            <a:off x="658368" y="1349740"/>
            <a:ext cx="1068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</a:t>
            </a:r>
            <a:r>
              <a:rPr lang="en-US" dirty="0"/>
              <a:t> d</a:t>
            </a:r>
            <a:r>
              <a:rPr lang="ru-RU" dirty="0" err="1"/>
              <a:t>elegate</a:t>
            </a:r>
            <a:r>
              <a:rPr lang="en-US" dirty="0"/>
              <a:t> </a:t>
            </a:r>
            <a:r>
              <a:rPr lang="ru-RU" dirty="0"/>
              <a:t>позволяет создать зарегистрировать обработчики и для будущих элементов, которых еще не в структуре DOM.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delegate</a:t>
            </a:r>
            <a:r>
              <a:rPr lang="ru-RU" dirty="0"/>
              <a:t>('</a:t>
            </a:r>
            <a:r>
              <a:rPr lang="ru-RU" dirty="0" err="1"/>
              <a:t>селектор','событие</a:t>
            </a:r>
            <a:r>
              <a:rPr lang="ru-RU" dirty="0"/>
              <a:t>', </a:t>
            </a:r>
            <a:r>
              <a:rPr lang="ru-RU" dirty="0" err="1"/>
              <a:t>обработчик_события</a:t>
            </a:r>
            <a:r>
              <a:rPr lang="ru-RU" dirty="0"/>
              <a:t>): добавляет обработчик для события. Для фильтрации элементов, для которых добавляется обработчик, используется селектор.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delegate</a:t>
            </a:r>
            <a:r>
              <a:rPr lang="ru-RU" dirty="0"/>
              <a:t>('</a:t>
            </a:r>
            <a:r>
              <a:rPr lang="ru-RU" dirty="0" err="1"/>
              <a:t>селектор','событие</a:t>
            </a:r>
            <a:r>
              <a:rPr lang="ru-RU" dirty="0"/>
              <a:t>', </a:t>
            </a:r>
            <a:r>
              <a:rPr lang="ru-RU" dirty="0" err="1"/>
              <a:t>данные_события</a:t>
            </a:r>
            <a:r>
              <a:rPr lang="ru-RU" dirty="0"/>
              <a:t>, </a:t>
            </a:r>
            <a:r>
              <a:rPr lang="ru-RU" dirty="0" err="1"/>
              <a:t>обработчик_события</a:t>
            </a:r>
            <a:r>
              <a:rPr lang="ru-RU" dirty="0"/>
              <a:t>): то же самое, что и в предыдущем случае, плюс параметр для передачи данных события в объект Event (</a:t>
            </a:r>
            <a:r>
              <a:rPr lang="ru-RU" dirty="0" err="1"/>
              <a:t>e.data</a:t>
            </a:r>
            <a:r>
              <a:rPr lang="ru-RU" dirty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alert(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Обработчик для кнопки: '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9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562D3F-9BBF-2283-D2A8-0382CD1910E2}"/>
              </a:ext>
            </a:extLst>
          </p:cNvPr>
          <p:cNvSpPr txBox="1"/>
          <p:nvPr/>
        </p:nvSpPr>
        <p:spPr>
          <a:xfrm>
            <a:off x="5428488" y="384048"/>
            <a:ext cx="114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Метод </a:t>
            </a:r>
            <a:r>
              <a:rPr lang="de-CH" b="1"/>
              <a:t>on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C6E5-FB73-37C0-0B61-C6727A53C75E}"/>
              </a:ext>
            </a:extLst>
          </p:cNvPr>
          <p:cNvSpPr txBox="1"/>
          <p:nvPr/>
        </p:nvSpPr>
        <p:spPr>
          <a:xfrm>
            <a:off x="749808" y="932688"/>
            <a:ext cx="108264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on</a:t>
            </a:r>
            <a:r>
              <a:rPr lang="ru-RU" dirty="0"/>
              <a:t> был введен в </a:t>
            </a:r>
            <a:r>
              <a:rPr lang="ru-RU" dirty="0" err="1"/>
              <a:t>jQuery</a:t>
            </a:r>
            <a:r>
              <a:rPr lang="ru-RU" dirty="0"/>
              <a:t> 1.7 и во многом является заменой методу </a:t>
            </a:r>
            <a:r>
              <a:rPr lang="ru-RU" dirty="0" err="1"/>
              <a:t>delegate</a:t>
            </a:r>
            <a:r>
              <a:rPr lang="ru-RU" dirty="0"/>
              <a:t> и имеет аналогичное действие. Он имеет похожие формы использования: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on</a:t>
            </a:r>
            <a:r>
              <a:rPr lang="ru-RU" dirty="0"/>
              <a:t>('событие', 'селектор', </a:t>
            </a:r>
            <a:r>
              <a:rPr lang="ru-RU" dirty="0" err="1"/>
              <a:t>обработчик_события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on</a:t>
            </a:r>
            <a:r>
              <a:rPr lang="ru-RU" dirty="0"/>
              <a:t>('событие', 'селектор', </a:t>
            </a:r>
            <a:r>
              <a:rPr lang="ru-RU" dirty="0" err="1"/>
              <a:t>данные_события</a:t>
            </a:r>
            <a:r>
              <a:rPr lang="ru-RU" dirty="0"/>
              <a:t>, </a:t>
            </a:r>
            <a:r>
              <a:rPr lang="ru-RU" dirty="0" err="1"/>
              <a:t>обработчик_события</a:t>
            </a:r>
            <a:r>
              <a:rPr lang="ru-RU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).on(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alert(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Обработчик для кнопки: '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>
              <a:lnSpc>
                <a:spcPct val="15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Для отмены регистрации обработчиков события можно использовать метод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удаление обработчиков события </a:t>
            </a:r>
            <a:r>
              <a:rPr lang="de-CH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кнопок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).off(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удаление всех обработчиков для элементов внутри тега </a:t>
            </a:r>
            <a:r>
              <a:rPr lang="de-CH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body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).off();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77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8E7BF-7BCE-22CE-CF4C-847EB2B71992}"/>
              </a:ext>
            </a:extLst>
          </p:cNvPr>
          <p:cNvSpPr txBox="1"/>
          <p:nvPr/>
        </p:nvSpPr>
        <p:spPr>
          <a:xfrm>
            <a:off x="5263896" y="411480"/>
            <a:ext cx="152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Метод </a:t>
            </a:r>
            <a:r>
              <a:rPr lang="de-CH" b="1" dirty="0" err="1"/>
              <a:t>trigger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469F1-068B-C9A5-DD12-D54D340EA1DB}"/>
              </a:ext>
            </a:extLst>
          </p:cNvPr>
          <p:cNvSpPr txBox="1"/>
          <p:nvPr/>
        </p:nvSpPr>
        <p:spPr>
          <a:xfrm>
            <a:off x="566928" y="1102852"/>
            <a:ext cx="10725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Метод </a:t>
            </a:r>
            <a:r>
              <a:rPr lang="ru-RU" dirty="0" err="1"/>
              <a:t>trigger</a:t>
            </a:r>
            <a:r>
              <a:rPr lang="ru-RU" dirty="0"/>
              <a:t> используется для вызова обработчиков событий вручную.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trigger</a:t>
            </a:r>
            <a:r>
              <a:rPr lang="ru-RU" dirty="0"/>
              <a:t>('событие'): вызов обработчика для данного события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trigger</a:t>
            </a:r>
            <a:r>
              <a:rPr lang="ru-RU" dirty="0"/>
              <a:t>(</a:t>
            </a:r>
            <a:r>
              <a:rPr lang="ru-RU" dirty="0" err="1"/>
              <a:t>объект_Event</a:t>
            </a:r>
            <a:r>
              <a:rPr lang="ru-RU" dirty="0"/>
              <a:t>): вызов обработчика с использованием объекта Event, который содержит данные о том, какой именно обработчик надо вызвать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$('</a:t>
            </a:r>
            <a:r>
              <a:rPr lang="de-CH" dirty="0" err="1"/>
              <a:t>tr</a:t>
            </a:r>
            <a:r>
              <a:rPr lang="de-CH" dirty="0"/>
              <a:t>').</a:t>
            </a:r>
            <a:r>
              <a:rPr lang="de-CH" dirty="0" err="1"/>
              <a:t>trigger</a:t>
            </a:r>
            <a:r>
              <a:rPr lang="de-CH" dirty="0"/>
              <a:t>('</a:t>
            </a:r>
            <a:r>
              <a:rPr lang="de-CH" dirty="0" err="1"/>
              <a:t>mouseout</a:t>
            </a:r>
            <a:r>
              <a:rPr lang="de-CH" dirty="0"/>
              <a:t>');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4326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2465</Words>
  <Application>Microsoft Office PowerPoint</Application>
  <PresentationFormat>Широкоэкранный</PresentationFormat>
  <Paragraphs>397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Consolas</vt:lpstr>
      <vt:lpstr>SFMono-Regular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2</cp:revision>
  <dcterms:created xsi:type="dcterms:W3CDTF">2025-01-16T18:58:53Z</dcterms:created>
  <dcterms:modified xsi:type="dcterms:W3CDTF">2025-01-17T15:30:27Z</dcterms:modified>
</cp:coreProperties>
</file>