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2"/>
  </p:notesMasterIdLst>
  <p:sldIdLst>
    <p:sldId id="297" r:id="rId2"/>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92" r:id="rId21"/>
    <p:sldId id="293" r:id="rId22"/>
    <p:sldId id="294" r:id="rId23"/>
    <p:sldId id="295" r:id="rId24"/>
    <p:sldId id="296"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8" r:id="rId38"/>
    <p:sldId id="289" r:id="rId39"/>
    <p:sldId id="287" r:id="rId40"/>
    <p:sldId id="29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9D0B96E7-C9DC-469C-B262-FB88190DB0A4}">
          <p14:sldIdLst>
            <p14:sldId id="297"/>
            <p14:sldId id="256"/>
            <p14:sldId id="257"/>
            <p14:sldId id="258"/>
            <p14:sldId id="259"/>
            <p14:sldId id="261"/>
            <p14:sldId id="262"/>
            <p14:sldId id="263"/>
            <p14:sldId id="264"/>
            <p14:sldId id="265"/>
            <p14:sldId id="266"/>
            <p14:sldId id="267"/>
            <p14:sldId id="268"/>
            <p14:sldId id="269"/>
            <p14:sldId id="270"/>
            <p14:sldId id="271"/>
            <p14:sldId id="272"/>
            <p14:sldId id="273"/>
            <p14:sldId id="274"/>
            <p14:sldId id="292"/>
            <p14:sldId id="293"/>
            <p14:sldId id="294"/>
            <p14:sldId id="295"/>
            <p14:sldId id="296"/>
            <p14:sldId id="275"/>
            <p14:sldId id="276"/>
            <p14:sldId id="277"/>
            <p14:sldId id="278"/>
            <p14:sldId id="279"/>
            <p14:sldId id="280"/>
            <p14:sldId id="281"/>
            <p14:sldId id="282"/>
            <p14:sldId id="283"/>
            <p14:sldId id="284"/>
            <p14:sldId id="285"/>
            <p14:sldId id="286"/>
            <p14:sldId id="288"/>
            <p14:sldId id="289"/>
            <p14:sldId id="287"/>
            <p14:sldId id="290"/>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E729"/>
    <a:srgbClr val="203864"/>
    <a:srgbClr val="381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Темный стиль 1 — акцент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5" autoAdjust="0"/>
    <p:restoredTop sz="87953" autoAdjust="0"/>
  </p:normalViewPr>
  <p:slideViewPr>
    <p:cSldViewPr snapToGrid="0">
      <p:cViewPr varScale="1">
        <p:scale>
          <a:sx n="97" d="100"/>
          <a:sy n="97" d="100"/>
        </p:scale>
        <p:origin x="1032" y="84"/>
      </p:cViewPr>
      <p:guideLst>
        <p:guide orient="horz" pos="2160"/>
        <p:guide pos="386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E7DFA-6D14-4D88-87A0-AC0C09152546}" type="datetimeFigureOut">
              <a:rPr lang="ru-RU" smtClean="0"/>
              <a:t>21.11.2024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718A3-B053-4D6F-8133-A2093368C17F}" type="slidenum">
              <a:rPr lang="ru-RU" smtClean="0"/>
              <a:t>‹#›</a:t>
            </a:fld>
            <a:endParaRPr lang="ru-RU"/>
          </a:p>
        </p:txBody>
      </p:sp>
    </p:spTree>
    <p:extLst>
      <p:ext uri="{BB962C8B-B14F-4D97-AF65-F5344CB8AC3E}">
        <p14:creationId xmlns:p14="http://schemas.microsoft.com/office/powerpoint/2010/main" val="3529085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28718A3-B053-4D6F-8133-A2093368C17F}" type="slidenum">
              <a:rPr lang="ru-RU" smtClean="0"/>
              <a:t>2</a:t>
            </a:fld>
            <a:endParaRPr lang="ru-RU"/>
          </a:p>
        </p:txBody>
      </p:sp>
    </p:spTree>
    <p:extLst>
      <p:ext uri="{BB962C8B-B14F-4D97-AF65-F5344CB8AC3E}">
        <p14:creationId xmlns:p14="http://schemas.microsoft.com/office/powerpoint/2010/main" val="277953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A28718A3-B053-4D6F-8133-A2093368C17F}" type="slidenum">
              <a:rPr lang="ru-RU" smtClean="0"/>
              <a:t>31</a:t>
            </a:fld>
            <a:endParaRPr lang="ru-RU"/>
          </a:p>
        </p:txBody>
      </p:sp>
    </p:spTree>
    <p:extLst>
      <p:ext uri="{BB962C8B-B14F-4D97-AF65-F5344CB8AC3E}">
        <p14:creationId xmlns:p14="http://schemas.microsoft.com/office/powerpoint/2010/main" val="1531631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2323AF7-6968-426A-A2E2-C69582DE33D4}" type="datetimeFigureOut">
              <a:rPr lang="ru-RU" smtClean="0"/>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257421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2323AF7-6968-426A-A2E2-C69582DE33D4}" type="datetimeFigureOut">
              <a:rPr lang="ru-RU" smtClean="0"/>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30050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2323AF7-6968-426A-A2E2-C69582DE33D4}" type="datetimeFigureOut">
              <a:rPr lang="ru-RU" smtClean="0"/>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1478844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2323AF7-6968-426A-A2E2-C69582DE33D4}" type="datetimeFigureOut">
              <a:rPr lang="ru-RU" smtClean="0"/>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114439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2323AF7-6968-426A-A2E2-C69582DE33D4}" type="datetimeFigureOut">
              <a:rPr lang="ru-RU" smtClean="0"/>
              <a:t>21.11.2024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371798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2323AF7-6968-426A-A2E2-C69582DE33D4}" type="datetimeFigureOut">
              <a:rPr lang="ru-RU" smtClean="0"/>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329506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2323AF7-6968-426A-A2E2-C69582DE33D4}" type="datetimeFigureOut">
              <a:rPr lang="ru-RU" smtClean="0"/>
              <a:t>21.11.2024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383734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2323AF7-6968-426A-A2E2-C69582DE33D4}" type="datetimeFigureOut">
              <a:rPr lang="ru-RU" smtClean="0"/>
              <a:t>21.11.2024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275141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323AF7-6968-426A-A2E2-C69582DE33D4}" type="datetimeFigureOut">
              <a:rPr lang="ru-RU" smtClean="0"/>
              <a:t>21.11.2024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236175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323AF7-6968-426A-A2E2-C69582DE33D4}" type="datetimeFigureOut">
              <a:rPr lang="ru-RU" smtClean="0"/>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3700421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2323AF7-6968-426A-A2E2-C69582DE33D4}" type="datetimeFigureOut">
              <a:rPr lang="ru-RU" smtClean="0"/>
              <a:t>21.11.2024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BB1C2A3-D5E4-4CE6-A0F7-1557050421D0}" type="slidenum">
              <a:rPr lang="ru-RU" smtClean="0"/>
              <a:t>‹#›</a:t>
            </a:fld>
            <a:endParaRPr lang="ru-RU"/>
          </a:p>
        </p:txBody>
      </p:sp>
    </p:spTree>
    <p:extLst>
      <p:ext uri="{BB962C8B-B14F-4D97-AF65-F5344CB8AC3E}">
        <p14:creationId xmlns:p14="http://schemas.microsoft.com/office/powerpoint/2010/main" val="1925799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323AF7-6968-426A-A2E2-C69582DE33D4}" type="datetimeFigureOut">
              <a:rPr lang="ru-RU" smtClean="0"/>
              <a:t>21.11.2024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B1C2A3-D5E4-4CE6-A0F7-1557050421D0}" type="slidenum">
              <a:rPr lang="ru-RU" smtClean="0"/>
              <a:t>‹#›</a:t>
            </a:fld>
            <a:endParaRPr lang="ru-RU"/>
          </a:p>
        </p:txBody>
      </p:sp>
    </p:spTree>
    <p:extLst>
      <p:ext uri="{BB962C8B-B14F-4D97-AF65-F5344CB8AC3E}">
        <p14:creationId xmlns:p14="http://schemas.microsoft.com/office/powerpoint/2010/main" val="57457182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931E61-AFAA-3D63-EBA4-B3F2A429A1FE}"/>
              </a:ext>
            </a:extLst>
          </p:cNvPr>
          <p:cNvSpPr txBox="1"/>
          <p:nvPr/>
        </p:nvSpPr>
        <p:spPr>
          <a:xfrm>
            <a:off x="2394538" y="1117600"/>
            <a:ext cx="7402924" cy="3590663"/>
          </a:xfrm>
          <a:prstGeom prst="rect">
            <a:avLst/>
          </a:prstGeom>
          <a:noFill/>
        </p:spPr>
        <p:txBody>
          <a:bodyPr wrap="none" rtlCol="0">
            <a:spAutoFit/>
          </a:bodyPr>
          <a:lstStyle/>
          <a:p>
            <a:pPr algn="l">
              <a:lnSpc>
                <a:spcPct val="150000"/>
              </a:lnSpc>
            </a:pPr>
            <a:r>
              <a:rPr lang="ru-RU" sz="2800" dirty="0">
                <a:solidFill>
                  <a:schemeClr val="bg2">
                    <a:lumMod val="90000"/>
                  </a:schemeClr>
                </a:solidFill>
              </a:rPr>
              <a:t>РАЗРАБОТКА КЛИЕНТСКИХ СЦЕНАРИЕВ </a:t>
            </a:r>
          </a:p>
          <a:p>
            <a:pPr algn="ctr">
              <a:lnSpc>
                <a:spcPct val="150000"/>
              </a:lnSpc>
            </a:pPr>
            <a:r>
              <a:rPr lang="ru-RU" sz="2800" dirty="0">
                <a:solidFill>
                  <a:schemeClr val="bg2">
                    <a:lumMod val="90000"/>
                  </a:schemeClr>
                </a:solidFill>
              </a:rPr>
              <a:t>С ИСПОЛЬЗОВАНИЕМ </a:t>
            </a:r>
          </a:p>
          <a:p>
            <a:pPr algn="ctr">
              <a:lnSpc>
                <a:spcPct val="150000"/>
              </a:lnSpc>
            </a:pPr>
            <a:r>
              <a:rPr lang="en-US" sz="3600" b="1" dirty="0">
                <a:solidFill>
                  <a:schemeClr val="bg2">
                    <a:lumMod val="90000"/>
                  </a:schemeClr>
                </a:solidFill>
              </a:rPr>
              <a:t>JavaScript</a:t>
            </a:r>
            <a:r>
              <a:rPr lang="en-US" sz="2800" dirty="0">
                <a:solidFill>
                  <a:schemeClr val="bg2">
                    <a:lumMod val="90000"/>
                  </a:schemeClr>
                </a:solidFill>
              </a:rPr>
              <a:t> </a:t>
            </a:r>
            <a:endParaRPr lang="ru-RU" sz="2800" dirty="0">
              <a:solidFill>
                <a:schemeClr val="bg2">
                  <a:lumMod val="90000"/>
                </a:schemeClr>
              </a:solidFill>
            </a:endParaRPr>
          </a:p>
          <a:p>
            <a:pPr algn="ctr">
              <a:lnSpc>
                <a:spcPct val="150000"/>
              </a:lnSpc>
            </a:pPr>
            <a:r>
              <a:rPr lang="ru-RU" sz="2800" dirty="0">
                <a:solidFill>
                  <a:schemeClr val="bg2">
                    <a:lumMod val="90000"/>
                  </a:schemeClr>
                </a:solidFill>
              </a:rPr>
              <a:t>И БИБЛИОТЕКИ </a:t>
            </a:r>
          </a:p>
          <a:p>
            <a:pPr algn="ctr">
              <a:lnSpc>
                <a:spcPct val="150000"/>
              </a:lnSpc>
            </a:pPr>
            <a:r>
              <a:rPr lang="en-US" sz="3600" b="1" dirty="0">
                <a:solidFill>
                  <a:schemeClr val="bg2">
                    <a:lumMod val="90000"/>
                  </a:schemeClr>
                </a:solidFill>
              </a:rPr>
              <a:t>jQuery</a:t>
            </a:r>
            <a:endParaRPr lang="ru-RU" sz="3600" b="1" dirty="0">
              <a:solidFill>
                <a:schemeClr val="bg2">
                  <a:lumMod val="90000"/>
                </a:schemeClr>
              </a:solidFill>
            </a:endParaRPr>
          </a:p>
        </p:txBody>
      </p:sp>
    </p:spTree>
    <p:extLst>
      <p:ext uri="{BB962C8B-B14F-4D97-AF65-F5344CB8AC3E}">
        <p14:creationId xmlns:p14="http://schemas.microsoft.com/office/powerpoint/2010/main" val="232951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DE630FA3-25D9-895C-D17C-FFCFA5F1B998}"/>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Основы синтаксиса</a:t>
            </a:r>
            <a:r>
              <a:rPr lang="en-US" sz="2400" dirty="0">
                <a:solidFill>
                  <a:schemeClr val="bg2">
                    <a:lumMod val="90000"/>
                  </a:schemeClr>
                </a:solidFill>
              </a:rPr>
              <a:t>.</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01C90D11-33B3-A8F2-FFBA-4B8D0EF953F1}"/>
              </a:ext>
            </a:extLst>
          </p:cNvPr>
          <p:cNvSpPr txBox="1"/>
          <p:nvPr/>
        </p:nvSpPr>
        <p:spPr>
          <a:xfrm>
            <a:off x="762000" y="4343469"/>
            <a:ext cx="5407249" cy="1287532"/>
          </a:xfrm>
          <a:prstGeom prst="rect">
            <a:avLst/>
          </a:prstGeom>
          <a:noFill/>
        </p:spPr>
        <p:txBody>
          <a:bodyPr wrap="none" rtlCol="0">
            <a:spAutoFit/>
          </a:bodyPr>
          <a:lstStyle/>
          <a:p>
            <a:pPr algn="l"/>
            <a:r>
              <a:rPr lang="ru-RU" dirty="0">
                <a:solidFill>
                  <a:schemeClr val="bg2">
                    <a:lumMod val="90000"/>
                  </a:schemeClr>
                </a:solidFill>
              </a:rPr>
              <a:t>Комментарии</a:t>
            </a:r>
            <a:r>
              <a:rPr lang="en-US" dirty="0">
                <a:solidFill>
                  <a:schemeClr val="bg2">
                    <a:lumMod val="90000"/>
                  </a:schemeClr>
                </a:solidFill>
              </a:rPr>
              <a:t>:</a:t>
            </a:r>
            <a:endParaRPr lang="ru-RU" dirty="0">
              <a:solidFill>
                <a:schemeClr val="bg2">
                  <a:lumMod val="90000"/>
                </a:schemeClr>
              </a:solidFill>
            </a:endParaRPr>
          </a:p>
          <a:p>
            <a:pPr algn="l"/>
            <a:endParaRPr lang="ru-RU" dirty="0">
              <a:solidFill>
                <a:schemeClr val="bg2">
                  <a:lumMod val="90000"/>
                </a:schemeClr>
              </a:solidFill>
            </a:endParaRPr>
          </a:p>
          <a:p>
            <a:pPr algn="l"/>
            <a:r>
              <a:rPr lang="en-US" dirty="0">
                <a:solidFill>
                  <a:schemeClr val="bg2">
                    <a:lumMod val="90000"/>
                  </a:schemeClr>
                </a:solidFill>
              </a:rPr>
              <a:t>a = b % 2 // % — remainder of division</a:t>
            </a:r>
          </a:p>
          <a:p>
            <a:pPr algn="l">
              <a:lnSpc>
                <a:spcPct val="150000"/>
              </a:lnSpc>
            </a:pPr>
            <a:r>
              <a:rPr lang="en-US" dirty="0" err="1">
                <a:solidFill>
                  <a:schemeClr val="bg2">
                    <a:lumMod val="90000"/>
                  </a:schemeClr>
                </a:solidFill>
              </a:rPr>
              <a:t>semesterBegin</a:t>
            </a:r>
            <a:r>
              <a:rPr lang="en-US" dirty="0">
                <a:solidFill>
                  <a:schemeClr val="bg2">
                    <a:lumMod val="90000"/>
                  </a:schemeClr>
                </a:solidFill>
              </a:rPr>
              <a:t> = '2018-06-04' // from itstep.org site</a:t>
            </a:r>
            <a:endParaRPr lang="ru-RU" dirty="0">
              <a:solidFill>
                <a:schemeClr val="bg2">
                  <a:lumMod val="90000"/>
                </a:schemeClr>
              </a:solidFill>
            </a:endParaRPr>
          </a:p>
        </p:txBody>
      </p:sp>
      <p:sp>
        <p:nvSpPr>
          <p:cNvPr id="4" name="TextBox 3">
            <a:extLst>
              <a:ext uri="{FF2B5EF4-FFF2-40B4-BE49-F238E27FC236}">
                <a16:creationId xmlns:a16="http://schemas.microsoft.com/office/drawing/2014/main" id="{BD8D5764-53D3-DB3E-A290-33BFB3EF9D85}"/>
              </a:ext>
            </a:extLst>
          </p:cNvPr>
          <p:cNvSpPr txBox="1"/>
          <p:nvPr/>
        </p:nvSpPr>
        <p:spPr>
          <a:xfrm>
            <a:off x="898767" y="1016910"/>
            <a:ext cx="2566857" cy="2031325"/>
          </a:xfrm>
          <a:prstGeom prst="rect">
            <a:avLst/>
          </a:prstGeom>
          <a:noFill/>
        </p:spPr>
        <p:txBody>
          <a:bodyPr wrap="none" rtlCol="0">
            <a:spAutoFit/>
          </a:bodyPr>
          <a:lstStyle/>
          <a:p>
            <a:pPr algn="l">
              <a:lnSpc>
                <a:spcPct val="150000"/>
              </a:lnSpc>
            </a:pPr>
            <a:r>
              <a:rPr lang="ru-RU" dirty="0" err="1">
                <a:solidFill>
                  <a:schemeClr val="bg2">
                    <a:lumMod val="90000"/>
                  </a:schemeClr>
                </a:solidFill>
              </a:rPr>
              <a:t>Регистрозависимость</a:t>
            </a:r>
            <a:r>
              <a:rPr lang="en-US" dirty="0">
                <a:solidFill>
                  <a:schemeClr val="bg2">
                    <a:lumMod val="90000"/>
                  </a:schemeClr>
                </a:solidFill>
              </a:rPr>
              <a:t>:</a:t>
            </a:r>
          </a:p>
          <a:p>
            <a:pPr algn="l"/>
            <a:endParaRPr lang="en-US" dirty="0">
              <a:solidFill>
                <a:schemeClr val="bg2">
                  <a:lumMod val="90000"/>
                </a:schemeClr>
              </a:solidFill>
            </a:endParaRPr>
          </a:p>
          <a:p>
            <a:pPr algn="l"/>
            <a:r>
              <a:rPr lang="de-CH" dirty="0">
                <a:solidFill>
                  <a:schemeClr val="bg2">
                    <a:lumMod val="90000"/>
                  </a:schemeClr>
                </a:solidFill>
              </a:rPr>
              <a:t>- «FROM», </a:t>
            </a:r>
          </a:p>
          <a:p>
            <a:pPr algn="l"/>
            <a:r>
              <a:rPr lang="de-CH" dirty="0">
                <a:solidFill>
                  <a:schemeClr val="bg2">
                    <a:lumMod val="90000"/>
                  </a:schemeClr>
                </a:solidFill>
              </a:rPr>
              <a:t>- «</a:t>
            </a:r>
            <a:r>
              <a:rPr lang="de-CH" dirty="0" err="1">
                <a:solidFill>
                  <a:schemeClr val="bg2">
                    <a:lumMod val="90000"/>
                  </a:schemeClr>
                </a:solidFill>
              </a:rPr>
              <a:t>from</a:t>
            </a:r>
            <a:r>
              <a:rPr lang="de-CH" dirty="0">
                <a:solidFill>
                  <a:schemeClr val="bg2">
                    <a:lumMod val="90000"/>
                  </a:schemeClr>
                </a:solidFill>
              </a:rPr>
              <a:t>» </a:t>
            </a:r>
            <a:r>
              <a:rPr lang="ru-RU" dirty="0">
                <a:solidFill>
                  <a:schemeClr val="bg2">
                    <a:lumMod val="90000"/>
                  </a:schemeClr>
                </a:solidFill>
              </a:rPr>
              <a:t> </a:t>
            </a:r>
            <a:endParaRPr lang="en-US" dirty="0">
              <a:solidFill>
                <a:schemeClr val="bg2">
                  <a:lumMod val="90000"/>
                </a:schemeClr>
              </a:solidFill>
            </a:endParaRPr>
          </a:p>
          <a:p>
            <a:pPr algn="l">
              <a:lnSpc>
                <a:spcPct val="150000"/>
              </a:lnSpc>
            </a:pPr>
            <a:r>
              <a:rPr lang="en-US" dirty="0">
                <a:solidFill>
                  <a:schemeClr val="bg2">
                    <a:lumMod val="90000"/>
                  </a:schemeClr>
                </a:solidFill>
              </a:rPr>
              <a:t>- </a:t>
            </a:r>
            <a:r>
              <a:rPr lang="ru-RU" dirty="0">
                <a:solidFill>
                  <a:schemeClr val="bg2">
                    <a:lumMod val="90000"/>
                  </a:schemeClr>
                </a:solidFill>
              </a:rPr>
              <a:t>«</a:t>
            </a:r>
            <a:r>
              <a:rPr lang="de-CH" dirty="0" err="1">
                <a:solidFill>
                  <a:schemeClr val="bg2">
                    <a:lumMod val="90000"/>
                  </a:schemeClr>
                </a:solidFill>
              </a:rPr>
              <a:t>From</a:t>
            </a:r>
            <a:r>
              <a:rPr lang="de-CH" dirty="0">
                <a:solidFill>
                  <a:schemeClr val="bg2">
                    <a:lumMod val="90000"/>
                  </a:schemeClr>
                </a:solidFill>
              </a:rPr>
              <a:t>»</a:t>
            </a:r>
            <a:endParaRPr lang="ru-RU" dirty="0">
              <a:solidFill>
                <a:schemeClr val="bg2">
                  <a:lumMod val="90000"/>
                </a:schemeClr>
              </a:solidFill>
            </a:endParaRPr>
          </a:p>
          <a:p>
            <a:pPr algn="l"/>
            <a:endParaRPr lang="ru-RU" dirty="0">
              <a:solidFill>
                <a:schemeClr val="bg2">
                  <a:lumMod val="90000"/>
                </a:schemeClr>
              </a:solidFill>
            </a:endParaRPr>
          </a:p>
        </p:txBody>
      </p:sp>
      <p:sp>
        <p:nvSpPr>
          <p:cNvPr id="5" name="TextBox 4">
            <a:extLst>
              <a:ext uri="{FF2B5EF4-FFF2-40B4-BE49-F238E27FC236}">
                <a16:creationId xmlns:a16="http://schemas.microsoft.com/office/drawing/2014/main" id="{2FA8F98F-5058-7F5C-1ECC-EF8E3EDEA068}"/>
              </a:ext>
            </a:extLst>
          </p:cNvPr>
          <p:cNvSpPr txBox="1"/>
          <p:nvPr/>
        </p:nvSpPr>
        <p:spPr>
          <a:xfrm>
            <a:off x="6972561" y="1016910"/>
            <a:ext cx="4457439" cy="5442516"/>
          </a:xfrm>
          <a:prstGeom prst="rect">
            <a:avLst/>
          </a:prstGeom>
          <a:noFill/>
        </p:spPr>
        <p:txBody>
          <a:bodyPr wrap="none" rtlCol="0">
            <a:spAutoFit/>
          </a:bodyPr>
          <a:lstStyle/>
          <a:p>
            <a:pPr algn="l">
              <a:lnSpc>
                <a:spcPct val="150000"/>
              </a:lnSpc>
            </a:pPr>
            <a:r>
              <a:rPr lang="ru-RU" dirty="0">
                <a:solidFill>
                  <a:schemeClr val="bg2">
                    <a:lumMod val="90000"/>
                  </a:schemeClr>
                </a:solidFill>
              </a:rPr>
              <a:t>Ключевые и зарезервированные слова</a:t>
            </a:r>
            <a:r>
              <a:rPr lang="en-US" dirty="0">
                <a:solidFill>
                  <a:schemeClr val="bg2">
                    <a:lumMod val="90000"/>
                  </a:schemeClr>
                </a:solidFill>
              </a:rPr>
              <a:t>:</a:t>
            </a:r>
          </a:p>
          <a:p>
            <a:pPr algn="l">
              <a:lnSpc>
                <a:spcPct val="150000"/>
              </a:lnSpc>
            </a:pPr>
            <a:endParaRPr lang="en-US" dirty="0">
              <a:solidFill>
                <a:schemeClr val="bg2">
                  <a:lumMod val="90000"/>
                </a:schemeClr>
              </a:solidFill>
            </a:endParaRPr>
          </a:p>
          <a:p>
            <a:pPr algn="l">
              <a:lnSpc>
                <a:spcPct val="150000"/>
              </a:lnSpc>
            </a:pPr>
            <a:r>
              <a:rPr lang="en-US" dirty="0">
                <a:solidFill>
                  <a:schemeClr val="bg2">
                    <a:lumMod val="90000"/>
                  </a:schemeClr>
                </a:solidFill>
              </a:rPr>
              <a:t>await, break, case,</a:t>
            </a:r>
          </a:p>
          <a:p>
            <a:pPr algn="l">
              <a:lnSpc>
                <a:spcPct val="150000"/>
              </a:lnSpc>
            </a:pPr>
            <a:r>
              <a:rPr lang="en-US" dirty="0">
                <a:solidFill>
                  <a:schemeClr val="bg2">
                    <a:lumMod val="90000"/>
                  </a:schemeClr>
                </a:solidFill>
              </a:rPr>
              <a:t>catch, class, const, </a:t>
            </a:r>
          </a:p>
          <a:p>
            <a:pPr algn="l">
              <a:lnSpc>
                <a:spcPct val="150000"/>
              </a:lnSpc>
            </a:pPr>
            <a:r>
              <a:rPr lang="en-US" dirty="0">
                <a:solidFill>
                  <a:schemeClr val="bg2">
                    <a:lumMod val="90000"/>
                  </a:schemeClr>
                </a:solidFill>
              </a:rPr>
              <a:t>continue, debugger, default, </a:t>
            </a:r>
          </a:p>
          <a:p>
            <a:pPr algn="l">
              <a:lnSpc>
                <a:spcPct val="150000"/>
              </a:lnSpc>
            </a:pPr>
            <a:r>
              <a:rPr lang="en-US" dirty="0">
                <a:solidFill>
                  <a:schemeClr val="bg2">
                    <a:lumMod val="90000"/>
                  </a:schemeClr>
                </a:solidFill>
              </a:rPr>
              <a:t>delete, do, else,</a:t>
            </a:r>
          </a:p>
          <a:p>
            <a:pPr algn="l">
              <a:lnSpc>
                <a:spcPct val="150000"/>
              </a:lnSpc>
            </a:pPr>
            <a:r>
              <a:rPr lang="en-US" dirty="0">
                <a:solidFill>
                  <a:schemeClr val="bg2">
                    <a:lumMod val="90000"/>
                  </a:schemeClr>
                </a:solidFill>
              </a:rPr>
              <a:t>export, extends, finally, </a:t>
            </a:r>
          </a:p>
          <a:p>
            <a:pPr algn="l">
              <a:lnSpc>
                <a:spcPct val="150000"/>
              </a:lnSpc>
            </a:pPr>
            <a:r>
              <a:rPr lang="en-US" dirty="0">
                <a:solidFill>
                  <a:schemeClr val="bg2">
                    <a:lumMod val="90000"/>
                  </a:schemeClr>
                </a:solidFill>
              </a:rPr>
              <a:t>for, function, if, </a:t>
            </a:r>
          </a:p>
          <a:p>
            <a:pPr algn="l">
              <a:lnSpc>
                <a:spcPct val="150000"/>
              </a:lnSpc>
            </a:pPr>
            <a:r>
              <a:rPr lang="en-US" dirty="0">
                <a:solidFill>
                  <a:schemeClr val="bg2">
                    <a:lumMod val="90000"/>
                  </a:schemeClr>
                </a:solidFill>
              </a:rPr>
              <a:t>import, in, </a:t>
            </a:r>
            <a:r>
              <a:rPr lang="en-US" dirty="0" err="1">
                <a:solidFill>
                  <a:schemeClr val="bg2">
                    <a:lumMod val="90000"/>
                  </a:schemeClr>
                </a:solidFill>
              </a:rPr>
              <a:t>instanceof</a:t>
            </a:r>
            <a:r>
              <a:rPr lang="en-US" dirty="0">
                <a:solidFill>
                  <a:schemeClr val="bg2">
                    <a:lumMod val="90000"/>
                  </a:schemeClr>
                </a:solidFill>
              </a:rPr>
              <a:t>,</a:t>
            </a:r>
          </a:p>
          <a:p>
            <a:pPr algn="l">
              <a:lnSpc>
                <a:spcPct val="150000"/>
              </a:lnSpc>
            </a:pPr>
            <a:r>
              <a:rPr lang="en-US" dirty="0">
                <a:solidFill>
                  <a:schemeClr val="bg2">
                    <a:lumMod val="90000"/>
                  </a:schemeClr>
                </a:solidFill>
              </a:rPr>
              <a:t>let, new, return, </a:t>
            </a:r>
          </a:p>
          <a:p>
            <a:pPr algn="l">
              <a:lnSpc>
                <a:spcPct val="150000"/>
              </a:lnSpc>
            </a:pPr>
            <a:r>
              <a:rPr lang="en-US" dirty="0">
                <a:solidFill>
                  <a:schemeClr val="bg2">
                    <a:lumMod val="90000"/>
                  </a:schemeClr>
                </a:solidFill>
              </a:rPr>
              <a:t>static, super, switch, </a:t>
            </a:r>
          </a:p>
          <a:p>
            <a:pPr algn="l">
              <a:lnSpc>
                <a:spcPct val="150000"/>
              </a:lnSpc>
            </a:pPr>
            <a:r>
              <a:rPr lang="en-US" dirty="0">
                <a:solidFill>
                  <a:schemeClr val="bg2">
                    <a:lumMod val="90000"/>
                  </a:schemeClr>
                </a:solidFill>
              </a:rPr>
              <a:t>this, throw, try, </a:t>
            </a:r>
            <a:r>
              <a:rPr lang="en-US" dirty="0" err="1">
                <a:solidFill>
                  <a:schemeClr val="bg2">
                    <a:lumMod val="90000"/>
                  </a:schemeClr>
                </a:solidFill>
              </a:rPr>
              <a:t>typeof</a:t>
            </a:r>
            <a:r>
              <a:rPr lang="en-US" dirty="0">
                <a:solidFill>
                  <a:schemeClr val="bg2">
                    <a:lumMod val="90000"/>
                  </a:schemeClr>
                </a:solidFill>
              </a:rPr>
              <a:t>,</a:t>
            </a:r>
          </a:p>
          <a:p>
            <a:pPr algn="l">
              <a:lnSpc>
                <a:spcPct val="150000"/>
              </a:lnSpc>
            </a:pPr>
            <a:r>
              <a:rPr lang="en-US" dirty="0">
                <a:solidFill>
                  <a:schemeClr val="bg2">
                    <a:lumMod val="90000"/>
                  </a:schemeClr>
                </a:solidFill>
              </a:rPr>
              <a:t>var, void, while, with, yield.</a:t>
            </a:r>
            <a:endParaRPr lang="ru-RU" dirty="0">
              <a:solidFill>
                <a:schemeClr val="bg2">
                  <a:lumMod val="90000"/>
                </a:schemeClr>
              </a:solidFill>
            </a:endParaRPr>
          </a:p>
        </p:txBody>
      </p:sp>
    </p:spTree>
    <p:extLst>
      <p:ext uri="{BB962C8B-B14F-4D97-AF65-F5344CB8AC3E}">
        <p14:creationId xmlns:p14="http://schemas.microsoft.com/office/powerpoint/2010/main" val="2282357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1A6E3AE9-1C42-8308-5BF0-78381DE35417}"/>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Переменные.</a:t>
            </a:r>
            <a:r>
              <a:rPr lang="en-US" sz="2400" dirty="0">
                <a:solidFill>
                  <a:schemeClr val="bg2">
                    <a:lumMod val="90000"/>
                  </a:schemeClr>
                </a:solidFill>
              </a:rPr>
              <a:t> </a:t>
            </a:r>
            <a:r>
              <a:rPr lang="ru-RU" sz="2400" dirty="0">
                <a:solidFill>
                  <a:schemeClr val="bg2">
                    <a:lumMod val="90000"/>
                  </a:schemeClr>
                </a:solidFill>
              </a:rPr>
              <a:t>Правила именования</a:t>
            </a:r>
            <a:r>
              <a:rPr lang="en-US" sz="2400" dirty="0">
                <a:solidFill>
                  <a:schemeClr val="bg2">
                    <a:lumMod val="90000"/>
                  </a:schemeClr>
                </a:solidFill>
              </a:rPr>
              <a:t> </a:t>
            </a:r>
            <a:r>
              <a:rPr lang="ru-RU" sz="2400" dirty="0">
                <a:solidFill>
                  <a:schemeClr val="bg2">
                    <a:lumMod val="90000"/>
                  </a:schemeClr>
                </a:solidFill>
              </a:rPr>
              <a:t>переменных</a:t>
            </a:r>
            <a:r>
              <a:rPr lang="en-US" sz="2400" dirty="0">
                <a:solidFill>
                  <a:schemeClr val="bg2">
                    <a:lumMod val="90000"/>
                  </a:schemeClr>
                </a:solidFill>
              </a:rPr>
              <a:t>.</a:t>
            </a:r>
            <a:endParaRPr lang="ru-RU" sz="2400" dirty="0">
              <a:solidFill>
                <a:schemeClr val="bg2">
                  <a:lumMod val="90000"/>
                </a:schemeClr>
              </a:solidFill>
            </a:endParaRPr>
          </a:p>
        </p:txBody>
      </p:sp>
      <p:sp>
        <p:nvSpPr>
          <p:cNvPr id="6" name="TextBox 5">
            <a:extLst>
              <a:ext uri="{FF2B5EF4-FFF2-40B4-BE49-F238E27FC236}">
                <a16:creationId xmlns:a16="http://schemas.microsoft.com/office/drawing/2014/main" id="{D4CC1CBE-A23A-A5B0-959C-9CA0FDC5C382}"/>
              </a:ext>
            </a:extLst>
          </p:cNvPr>
          <p:cNvSpPr txBox="1"/>
          <p:nvPr/>
        </p:nvSpPr>
        <p:spPr>
          <a:xfrm>
            <a:off x="1916858" y="1143000"/>
            <a:ext cx="8578502" cy="461665"/>
          </a:xfrm>
          <a:prstGeom prst="rect">
            <a:avLst/>
          </a:prstGeom>
          <a:noFill/>
          <a:ln>
            <a:solidFill>
              <a:schemeClr val="bg2">
                <a:lumMod val="90000"/>
              </a:schemeClr>
            </a:solidFill>
          </a:ln>
        </p:spPr>
        <p:txBody>
          <a:bodyPr wrap="none" rtlCol="0">
            <a:spAutoFit/>
          </a:bodyPr>
          <a:lstStyle/>
          <a:p>
            <a:pPr algn="l"/>
            <a:r>
              <a:rPr lang="ru-RU" sz="2400" dirty="0">
                <a:solidFill>
                  <a:schemeClr val="bg2">
                    <a:lumMod val="90000"/>
                  </a:schemeClr>
                </a:solidFill>
              </a:rPr>
              <a:t>Переменная – это «именованное хранилище» для данных</a:t>
            </a:r>
          </a:p>
        </p:txBody>
      </p:sp>
      <p:sp>
        <p:nvSpPr>
          <p:cNvPr id="7" name="TextBox 6">
            <a:extLst>
              <a:ext uri="{FF2B5EF4-FFF2-40B4-BE49-F238E27FC236}">
                <a16:creationId xmlns:a16="http://schemas.microsoft.com/office/drawing/2014/main" id="{A7193E33-32C5-107B-171C-2997E8F593CC}"/>
              </a:ext>
            </a:extLst>
          </p:cNvPr>
          <p:cNvSpPr txBox="1"/>
          <p:nvPr/>
        </p:nvSpPr>
        <p:spPr>
          <a:xfrm>
            <a:off x="402336" y="1887426"/>
            <a:ext cx="11189589" cy="646331"/>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В именах переменных не допускаются пробельные</a:t>
            </a:r>
            <a:r>
              <a:rPr lang="en-US" dirty="0">
                <a:solidFill>
                  <a:schemeClr val="bg2">
                    <a:lumMod val="90000"/>
                  </a:schemeClr>
                </a:solidFill>
              </a:rPr>
              <a:t> </a:t>
            </a:r>
            <a:r>
              <a:rPr lang="ru-RU" dirty="0">
                <a:solidFill>
                  <a:schemeClr val="bg2">
                    <a:lumMod val="90000"/>
                  </a:schemeClr>
                </a:solidFill>
              </a:rPr>
              <a:t>и разделительные символы (табуляция, пробел, запятая, точка с запятой и т.п.).</a:t>
            </a:r>
          </a:p>
        </p:txBody>
      </p:sp>
      <p:sp>
        <p:nvSpPr>
          <p:cNvPr id="8" name="TextBox 7">
            <a:extLst>
              <a:ext uri="{FF2B5EF4-FFF2-40B4-BE49-F238E27FC236}">
                <a16:creationId xmlns:a16="http://schemas.microsoft.com/office/drawing/2014/main" id="{78E113C9-DB4A-04E3-7E17-FECD4BF3EBA4}"/>
              </a:ext>
            </a:extLst>
          </p:cNvPr>
          <p:cNvSpPr txBox="1"/>
          <p:nvPr/>
        </p:nvSpPr>
        <p:spPr>
          <a:xfrm>
            <a:off x="396762" y="2637946"/>
            <a:ext cx="11545302" cy="923330"/>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Имена переменных не могут содержать символы</a:t>
            </a:r>
            <a:r>
              <a:rPr lang="en-US" dirty="0">
                <a:solidFill>
                  <a:schemeClr val="bg2">
                    <a:lumMod val="90000"/>
                  </a:schemeClr>
                </a:solidFill>
              </a:rPr>
              <a:t> </a:t>
            </a:r>
            <a:r>
              <a:rPr lang="ru-RU" dirty="0">
                <a:solidFill>
                  <a:schemeClr val="bg2">
                    <a:lumMod val="90000"/>
                  </a:schemeClr>
                </a:solidFill>
              </a:rPr>
              <a:t>операций (математических, логических, битовых, —</a:t>
            </a:r>
            <a:r>
              <a:rPr lang="en-US" dirty="0">
                <a:solidFill>
                  <a:schemeClr val="bg2">
                    <a:lumMod val="90000"/>
                  </a:schemeClr>
                </a:solidFill>
              </a:rPr>
              <a:t> </a:t>
            </a:r>
            <a:r>
              <a:rPr lang="ru-RU" dirty="0">
                <a:solidFill>
                  <a:schemeClr val="bg2">
                    <a:lumMod val="90000"/>
                  </a:schemeClr>
                </a:solidFill>
              </a:rPr>
              <a:t>всех), например «+», «!» или «&amp;». Особое внимание</a:t>
            </a:r>
            <a:r>
              <a:rPr lang="en-US" dirty="0">
                <a:solidFill>
                  <a:schemeClr val="bg2">
                    <a:lumMod val="90000"/>
                  </a:schemeClr>
                </a:solidFill>
              </a:rPr>
              <a:t> </a:t>
            </a:r>
            <a:r>
              <a:rPr lang="ru-RU" dirty="0">
                <a:solidFill>
                  <a:schemeClr val="bg2">
                    <a:lumMod val="90000"/>
                  </a:schemeClr>
                </a:solidFill>
              </a:rPr>
              <a:t>следует обратить на то, что знак минуса «–», часто</a:t>
            </a:r>
            <a:r>
              <a:rPr lang="en-US" dirty="0">
                <a:solidFill>
                  <a:schemeClr val="bg2">
                    <a:lumMod val="90000"/>
                  </a:schemeClr>
                </a:solidFill>
              </a:rPr>
              <a:t> </a:t>
            </a:r>
            <a:r>
              <a:rPr lang="ru-RU" dirty="0">
                <a:solidFill>
                  <a:schemeClr val="bg2">
                    <a:lumMod val="90000"/>
                  </a:schemeClr>
                </a:solidFill>
              </a:rPr>
              <a:t>используемый для имен классов в HTML, для имен</a:t>
            </a:r>
            <a:r>
              <a:rPr lang="en-US" dirty="0">
                <a:solidFill>
                  <a:schemeClr val="bg2">
                    <a:lumMod val="90000"/>
                  </a:schemeClr>
                </a:solidFill>
              </a:rPr>
              <a:t> </a:t>
            </a:r>
            <a:r>
              <a:rPr lang="ru-RU" dirty="0">
                <a:solidFill>
                  <a:schemeClr val="bg2">
                    <a:lumMod val="90000"/>
                  </a:schemeClr>
                </a:solidFill>
              </a:rPr>
              <a:t>переменных в JavaScript не разрешен.</a:t>
            </a:r>
          </a:p>
        </p:txBody>
      </p:sp>
      <p:sp>
        <p:nvSpPr>
          <p:cNvPr id="9" name="TextBox 8">
            <a:extLst>
              <a:ext uri="{FF2B5EF4-FFF2-40B4-BE49-F238E27FC236}">
                <a16:creationId xmlns:a16="http://schemas.microsoft.com/office/drawing/2014/main" id="{2239D8E4-A307-5F0C-02A6-B3B1E773F90F}"/>
              </a:ext>
            </a:extLst>
          </p:cNvPr>
          <p:cNvSpPr txBox="1"/>
          <p:nvPr/>
        </p:nvSpPr>
        <p:spPr>
          <a:xfrm>
            <a:off x="396762" y="3849799"/>
            <a:ext cx="11155680" cy="923330"/>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В именах переменных не допускаются специальные символы операторов, например «.», «{}» или</a:t>
            </a:r>
            <a:r>
              <a:rPr lang="en-US" dirty="0">
                <a:solidFill>
                  <a:schemeClr val="bg2">
                    <a:lumMod val="90000"/>
                  </a:schemeClr>
                </a:solidFill>
              </a:rPr>
              <a:t> </a:t>
            </a:r>
            <a:r>
              <a:rPr lang="ru-RU" dirty="0">
                <a:solidFill>
                  <a:schemeClr val="bg2">
                    <a:lumMod val="90000"/>
                  </a:schemeClr>
                </a:solidFill>
              </a:rPr>
              <a:t>«?:», а также кавычки всех типов. Чем перечислять</a:t>
            </a:r>
            <a:r>
              <a:rPr lang="en-US" dirty="0">
                <a:solidFill>
                  <a:schemeClr val="bg2">
                    <a:lumMod val="90000"/>
                  </a:schemeClr>
                </a:solidFill>
              </a:rPr>
              <a:t> </a:t>
            </a:r>
            <a:r>
              <a:rPr lang="ru-RU" dirty="0">
                <a:solidFill>
                  <a:schemeClr val="bg2">
                    <a:lumMod val="90000"/>
                  </a:schemeClr>
                </a:solidFill>
              </a:rPr>
              <a:t>все подобные символы, проще сказать, что из них</a:t>
            </a:r>
            <a:r>
              <a:rPr lang="en-US" dirty="0">
                <a:solidFill>
                  <a:schemeClr val="bg2">
                    <a:lumMod val="90000"/>
                  </a:schemeClr>
                </a:solidFill>
              </a:rPr>
              <a:t> </a:t>
            </a:r>
            <a:r>
              <a:rPr lang="ru-RU" dirty="0">
                <a:solidFill>
                  <a:schemeClr val="bg2">
                    <a:lumMod val="90000"/>
                  </a:schemeClr>
                </a:solidFill>
              </a:rPr>
              <a:t>в именах переменных допускаются только «_» (нижнее подчеркивание) и «$» (знак доллара).</a:t>
            </a:r>
          </a:p>
        </p:txBody>
      </p:sp>
      <p:sp>
        <p:nvSpPr>
          <p:cNvPr id="10" name="TextBox 9">
            <a:extLst>
              <a:ext uri="{FF2B5EF4-FFF2-40B4-BE49-F238E27FC236}">
                <a16:creationId xmlns:a16="http://schemas.microsoft.com/office/drawing/2014/main" id="{CF5663D9-66D5-48E4-195F-D4588D7D5A80}"/>
              </a:ext>
            </a:extLst>
          </p:cNvPr>
          <p:cNvSpPr txBox="1"/>
          <p:nvPr/>
        </p:nvSpPr>
        <p:spPr>
          <a:xfrm>
            <a:off x="396762" y="5061652"/>
            <a:ext cx="11043285" cy="646331"/>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Имя переменной не может начинаться с цифры (но</a:t>
            </a:r>
            <a:r>
              <a:rPr lang="en-US" dirty="0">
                <a:solidFill>
                  <a:schemeClr val="bg2">
                    <a:lumMod val="90000"/>
                  </a:schemeClr>
                </a:solidFill>
              </a:rPr>
              <a:t> </a:t>
            </a:r>
            <a:r>
              <a:rPr lang="ru-RU" dirty="0">
                <a:solidFill>
                  <a:schemeClr val="bg2">
                    <a:lumMod val="90000"/>
                  </a:schemeClr>
                </a:solidFill>
              </a:rPr>
              <a:t>может содержать цифры в середине или в конце).</a:t>
            </a:r>
          </a:p>
        </p:txBody>
      </p:sp>
    </p:spTree>
    <p:extLst>
      <p:ext uri="{BB962C8B-B14F-4D97-AF65-F5344CB8AC3E}">
        <p14:creationId xmlns:p14="http://schemas.microsoft.com/office/powerpoint/2010/main" val="47756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a:extLst>
              <a:ext uri="{FF2B5EF4-FFF2-40B4-BE49-F238E27FC236}">
                <a16:creationId xmlns:a16="http://schemas.microsoft.com/office/drawing/2014/main" id="{42EFC72E-94AD-0135-CDE9-AB4EFCBEFD0A}"/>
              </a:ext>
            </a:extLst>
          </p:cNvPr>
          <p:cNvGraphicFramePr>
            <a:graphicFrameLocks noGrp="1"/>
          </p:cNvGraphicFramePr>
          <p:nvPr>
            <p:extLst>
              <p:ext uri="{D42A27DB-BD31-4B8C-83A1-F6EECF244321}">
                <p14:modId xmlns:p14="http://schemas.microsoft.com/office/powerpoint/2010/main" val="1315935056"/>
              </p:ext>
            </p:extLst>
          </p:nvPr>
        </p:nvGraphicFramePr>
        <p:xfrm>
          <a:off x="850392" y="719666"/>
          <a:ext cx="10725912" cy="5593377"/>
        </p:xfrm>
        <a:graphic>
          <a:graphicData uri="http://schemas.openxmlformats.org/drawingml/2006/table">
            <a:tbl>
              <a:tblPr firstRow="1" bandRow="1">
                <a:tableStyleId>{125E5076-3810-47DD-B79F-674D7AD40C01}</a:tableStyleId>
              </a:tblPr>
              <a:tblGrid>
                <a:gridCol w="2519249">
                  <a:extLst>
                    <a:ext uri="{9D8B030D-6E8A-4147-A177-3AD203B41FA5}">
                      <a16:colId xmlns:a16="http://schemas.microsoft.com/office/drawing/2014/main" val="211783628"/>
                    </a:ext>
                  </a:extLst>
                </a:gridCol>
                <a:gridCol w="5776431">
                  <a:extLst>
                    <a:ext uri="{9D8B030D-6E8A-4147-A177-3AD203B41FA5}">
                      <a16:colId xmlns:a16="http://schemas.microsoft.com/office/drawing/2014/main" val="4161349330"/>
                    </a:ext>
                  </a:extLst>
                </a:gridCol>
                <a:gridCol w="2430232">
                  <a:extLst>
                    <a:ext uri="{9D8B030D-6E8A-4147-A177-3AD203B41FA5}">
                      <a16:colId xmlns:a16="http://schemas.microsoft.com/office/drawing/2014/main" val="3894899601"/>
                    </a:ext>
                  </a:extLst>
                </a:gridCol>
              </a:tblGrid>
              <a:tr h="490521">
                <a:tc>
                  <a:txBody>
                    <a:bodyPr/>
                    <a:lstStyle/>
                    <a:p>
                      <a:pPr algn="ctr"/>
                      <a:r>
                        <a:rPr lang="ru-RU" sz="1400" dirty="0"/>
                        <a:t>Выражение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sz="1400" dirty="0"/>
                        <a:t>Причина запрета</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sz="1400" dirty="0"/>
                        <a:t>Допустимые варианты</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511337394"/>
                  </a:ext>
                </a:extLst>
              </a:tr>
              <a:tr h="508885">
                <a:tc>
                  <a:txBody>
                    <a:bodyPr/>
                    <a:lstStyle/>
                    <a:p>
                      <a:r>
                        <a:rPr lang="de-CH" sz="1600" dirty="0" err="1"/>
                        <a:t>the</a:t>
                      </a:r>
                      <a:r>
                        <a:rPr lang="de-CH" sz="1600" dirty="0"/>
                        <a:t> X</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используется разделительный символ (пробел)</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err="1"/>
                        <a:t>theX</a:t>
                      </a:r>
                      <a:r>
                        <a:rPr lang="de-CH" sz="1600" dirty="0"/>
                        <a:t>        </a:t>
                      </a:r>
                      <a:r>
                        <a:rPr lang="de-CH" sz="1600" dirty="0" err="1"/>
                        <a:t>the_X</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4190877904"/>
                  </a:ext>
                </a:extLst>
              </a:tr>
              <a:tr h="585176">
                <a:tc>
                  <a:txBody>
                    <a:bodyPr/>
                    <a:lstStyle/>
                    <a:p>
                      <a:r>
                        <a:rPr lang="de-CH" sz="1600" dirty="0" err="1"/>
                        <a:t>star</a:t>
                      </a:r>
                      <a:r>
                        <a:rPr lang="de-CH" sz="1600" dirty="0"/>
                        <a:t>*</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используется символ операции умножения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a:t>Star         </a:t>
                      </a:r>
                      <a:r>
                        <a:rPr lang="de-CH" sz="1600" dirty="0" err="1"/>
                        <a:t>starS</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121646431"/>
                  </a:ext>
                </a:extLst>
              </a:tr>
              <a:tr h="585176">
                <a:tc>
                  <a:txBody>
                    <a:bodyPr/>
                    <a:lstStyle/>
                    <a:p>
                      <a:r>
                        <a:rPr lang="de-CH" sz="1600" dirty="0"/>
                        <a:t>e}{</a:t>
                      </a:r>
                      <a:r>
                        <a:rPr lang="de-CH" sz="1600" dirty="0" err="1"/>
                        <a:t>ile</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используются символы группирующего оператора «{}»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err="1"/>
                        <a:t>eXile</a:t>
                      </a:r>
                      <a:r>
                        <a:rPr lang="de-CH" sz="1600" dirty="0"/>
                        <a:t>        </a:t>
                      </a:r>
                      <a:r>
                        <a:rPr lang="de-CH" sz="1600" dirty="0" err="1"/>
                        <a:t>exile</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87548986"/>
                  </a:ext>
                </a:extLst>
              </a:tr>
              <a:tr h="585176">
                <a:tc>
                  <a:txBody>
                    <a:bodyPr/>
                    <a:lstStyle/>
                    <a:p>
                      <a:r>
                        <a:rPr lang="de-CH" sz="1600" dirty="0" err="1"/>
                        <a:t>Bill.Gates</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используется символ оператора доступа «.» (точка)</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err="1"/>
                        <a:t>BillGates</a:t>
                      </a:r>
                      <a:r>
                        <a:rPr lang="de-CH" sz="1600" dirty="0"/>
                        <a:t>    </a:t>
                      </a:r>
                      <a:r>
                        <a:rPr lang="de-CH" sz="1600" dirty="0" err="1"/>
                        <a:t>Bill_Gates</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5226879"/>
                  </a:ext>
                </a:extLst>
              </a:tr>
              <a:tr h="685846">
                <a:tc>
                  <a:txBody>
                    <a:bodyPr/>
                    <a:lstStyle/>
                    <a:p>
                      <a:r>
                        <a:rPr lang="de-CH" sz="1600" dirty="0"/>
                        <a:t>last-element</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используется символ операции вычитания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err="1"/>
                        <a:t>lastElement</a:t>
                      </a:r>
                      <a:r>
                        <a:rPr lang="de-CH" sz="1600" dirty="0"/>
                        <a:t>  </a:t>
                      </a:r>
                      <a:r>
                        <a:rPr lang="de-CH" sz="1600" dirty="0" err="1"/>
                        <a:t>last_element</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960177172"/>
                  </a:ext>
                </a:extLst>
              </a:tr>
              <a:tr h="397069">
                <a:tc>
                  <a:txBody>
                    <a:bodyPr/>
                    <a:lstStyle/>
                    <a:p>
                      <a:r>
                        <a:rPr lang="de-CH" sz="1600" dirty="0"/>
                        <a:t>[</a:t>
                      </a:r>
                      <a:r>
                        <a:rPr lang="de-CH" sz="1600" dirty="0" err="1"/>
                        <a:t>data</a:t>
                      </a:r>
                      <a:r>
                        <a:rPr lang="de-CH" sz="1600" dirty="0"/>
                        <a:t>]</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используются символы оператора разыменования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a:t>Data     _</a:t>
                      </a:r>
                      <a:r>
                        <a:rPr lang="de-CH" sz="1600" dirty="0" err="1"/>
                        <a:t>data</a:t>
                      </a:r>
                      <a:r>
                        <a:rPr lang="de-CH" sz="1600" dirty="0"/>
                        <a:t>_</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847101984"/>
                  </a:ext>
                </a:extLst>
              </a:tr>
              <a:tr h="585176">
                <a:tc>
                  <a:txBody>
                    <a:bodyPr/>
                    <a:lstStyle/>
                    <a:p>
                      <a:r>
                        <a:rPr lang="de-CH" sz="1600" dirty="0"/>
                        <a:t>2GB</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имя начинается с цифры</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a:t>_2GB      GB_2</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286323571"/>
                  </a:ext>
                </a:extLst>
              </a:tr>
              <a:tr h="585176">
                <a:tc>
                  <a:txBody>
                    <a:bodyPr/>
                    <a:lstStyle/>
                    <a:p>
                      <a:r>
                        <a:rPr lang="de-CH" sz="1600" dirty="0" err="1"/>
                        <a:t>isOdd</a:t>
                      </a:r>
                      <a:r>
                        <a:rPr lang="de-CH" sz="1600" dirty="0"/>
                        <a:t>?</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используется символ тернарного оператора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sz="1600" dirty="0" err="1"/>
                        <a:t>isOdd</a:t>
                      </a:r>
                      <a:r>
                        <a:rPr lang="de-CH" sz="1600" dirty="0"/>
                        <a:t>        </a:t>
                      </a:r>
                      <a:r>
                        <a:rPr lang="de-CH" sz="1600" dirty="0" err="1"/>
                        <a:t>is_Odd</a:t>
                      </a:r>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758444847"/>
                  </a:ext>
                </a:extLst>
              </a:tr>
              <a:tr h="585176">
                <a:tc>
                  <a:txBody>
                    <a:bodyPr/>
                    <a:lstStyle/>
                    <a:p>
                      <a:r>
                        <a:rPr lang="ru-RU" sz="1600" dirty="0"/>
                        <a:t>-=*!*=-,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sz="1600" dirty="0"/>
                        <a:t>все возможные нарушения</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endParaRPr lang="ru-RU" sz="1600"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293796187"/>
                  </a:ext>
                </a:extLst>
              </a:tr>
            </a:tbl>
          </a:graphicData>
        </a:graphic>
      </p:graphicFrame>
    </p:spTree>
    <p:extLst>
      <p:ext uri="{BB962C8B-B14F-4D97-AF65-F5344CB8AC3E}">
        <p14:creationId xmlns:p14="http://schemas.microsoft.com/office/powerpoint/2010/main" val="3397364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74AEBC77-0E3F-D234-59C1-6E889961B5BB}"/>
              </a:ext>
            </a:extLst>
          </p:cNvPr>
          <p:cNvSpPr txBox="1">
            <a:spLocks/>
          </p:cNvSpPr>
          <p:nvPr/>
        </p:nvSpPr>
        <p:spPr>
          <a:xfrm>
            <a:off x="1092025" y="411993"/>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a:solidFill>
                  <a:schemeClr val="bg2">
                    <a:lumMod val="90000"/>
                  </a:schemeClr>
                </a:solidFill>
              </a:rPr>
              <a:t>Рекомендации по формированию имен переменных</a:t>
            </a:r>
            <a:r>
              <a:rPr lang="en-US" sz="2400">
                <a:solidFill>
                  <a:schemeClr val="bg2">
                    <a:lumMod val="90000"/>
                  </a:schemeClr>
                </a:solidFill>
              </a:rPr>
              <a:t>.</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E938ADF1-5FC1-53E6-85CF-39FD3D9B4820}"/>
              </a:ext>
            </a:extLst>
          </p:cNvPr>
          <p:cNvSpPr txBox="1"/>
          <p:nvPr/>
        </p:nvSpPr>
        <p:spPr>
          <a:xfrm>
            <a:off x="948574" y="1062921"/>
            <a:ext cx="10643349" cy="923330"/>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Имена переменных должны отражать смысл хранимого в них значения. Например, для хранения суммарного значения можно использовать имя «</a:t>
            </a:r>
            <a:r>
              <a:rPr lang="ru-RU" dirty="0" err="1">
                <a:solidFill>
                  <a:schemeClr val="bg2">
                    <a:lumMod val="90000"/>
                  </a:schemeClr>
                </a:solidFill>
              </a:rPr>
              <a:t>sum</a:t>
            </a:r>
            <a:r>
              <a:rPr lang="ru-RU" dirty="0">
                <a:solidFill>
                  <a:schemeClr val="bg2">
                    <a:lumMod val="90000"/>
                  </a:schemeClr>
                </a:solidFill>
              </a:rPr>
              <a:t>»,для обозначения возраста — «</a:t>
            </a:r>
            <a:r>
              <a:rPr lang="ru-RU" dirty="0" err="1">
                <a:solidFill>
                  <a:schemeClr val="bg2">
                    <a:lumMod val="90000"/>
                  </a:schemeClr>
                </a:solidFill>
              </a:rPr>
              <a:t>age</a:t>
            </a:r>
            <a:r>
              <a:rPr lang="ru-RU" dirty="0">
                <a:solidFill>
                  <a:schemeClr val="bg2">
                    <a:lumMod val="90000"/>
                  </a:schemeClr>
                </a:solidFill>
              </a:rPr>
              <a:t>» и т.п.</a:t>
            </a:r>
          </a:p>
        </p:txBody>
      </p:sp>
      <p:sp>
        <p:nvSpPr>
          <p:cNvPr id="4" name="TextBox 3">
            <a:extLst>
              <a:ext uri="{FF2B5EF4-FFF2-40B4-BE49-F238E27FC236}">
                <a16:creationId xmlns:a16="http://schemas.microsoft.com/office/drawing/2014/main" id="{B7C502F3-0ADA-337D-610B-A4D11660EBEF}"/>
              </a:ext>
            </a:extLst>
          </p:cNvPr>
          <p:cNvSpPr txBox="1"/>
          <p:nvPr/>
        </p:nvSpPr>
        <p:spPr>
          <a:xfrm>
            <a:off x="948574" y="2000154"/>
            <a:ext cx="10659051" cy="1200329"/>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Имена не должны совпадать (с точностью до регистра) или быть очень похожими на ключевые и зарезервированные слова, на стандартные объекты и  функции, а  также на имена других переменных.</a:t>
            </a:r>
            <a:r>
              <a:rPr lang="en-US" dirty="0">
                <a:solidFill>
                  <a:schemeClr val="bg2">
                    <a:lumMod val="90000"/>
                  </a:schemeClr>
                </a:solidFill>
              </a:rPr>
              <a:t> </a:t>
            </a:r>
            <a:r>
              <a:rPr lang="ru-RU" dirty="0">
                <a:solidFill>
                  <a:schemeClr val="bg2">
                    <a:lumMod val="90000"/>
                  </a:schemeClr>
                </a:solidFill>
              </a:rPr>
              <a:t>Например, нежелательно использовать имена на подобие «New», «Document» или «</a:t>
            </a:r>
            <a:r>
              <a:rPr lang="ru-RU" dirty="0" err="1">
                <a:solidFill>
                  <a:schemeClr val="bg2">
                    <a:lumMod val="90000"/>
                  </a:schemeClr>
                </a:solidFill>
              </a:rPr>
              <a:t>Window</a:t>
            </a:r>
            <a:r>
              <a:rPr lang="ru-RU" dirty="0">
                <a:solidFill>
                  <a:schemeClr val="bg2">
                    <a:lumMod val="90000"/>
                  </a:schemeClr>
                </a:solidFill>
              </a:rPr>
              <a:t>», переменные с именами «х1» и «Х1» в одной программе.</a:t>
            </a:r>
          </a:p>
        </p:txBody>
      </p:sp>
      <p:sp>
        <p:nvSpPr>
          <p:cNvPr id="5" name="TextBox 4">
            <a:extLst>
              <a:ext uri="{FF2B5EF4-FFF2-40B4-BE49-F238E27FC236}">
                <a16:creationId xmlns:a16="http://schemas.microsoft.com/office/drawing/2014/main" id="{59BB6E26-E3FA-614A-3FDE-A7AAD94E9390}"/>
              </a:ext>
            </a:extLst>
          </p:cNvPr>
          <p:cNvSpPr txBox="1"/>
          <p:nvPr/>
        </p:nvSpPr>
        <p:spPr>
          <a:xfrm>
            <a:off x="948573" y="3579008"/>
            <a:ext cx="10643349" cy="1200329"/>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Не рекомендуется использовать символы «l» (L маленькая) и «О» (буква «о» большая), если они не есть частью слова, т.к. эти символы похожи на единицу и  ноль соответственно. Плохо будут читаться выражения «</a:t>
            </a:r>
            <a:r>
              <a:rPr lang="ru-RU" dirty="0" err="1">
                <a:solidFill>
                  <a:schemeClr val="bg2">
                    <a:lumMod val="90000"/>
                  </a:schemeClr>
                </a:solidFill>
              </a:rPr>
              <a:t>хl</a:t>
            </a:r>
            <a:r>
              <a:rPr lang="ru-RU" dirty="0">
                <a:solidFill>
                  <a:schemeClr val="bg2">
                    <a:lumMod val="90000"/>
                  </a:schemeClr>
                </a:solidFill>
              </a:rPr>
              <a:t>» (похоже на «х1») или «n[O]» (похоже на «n[0]»). При доработке таких программ ошибки практически гарантированы.</a:t>
            </a:r>
          </a:p>
        </p:txBody>
      </p:sp>
      <p:sp>
        <p:nvSpPr>
          <p:cNvPr id="6" name="TextBox 5">
            <a:extLst>
              <a:ext uri="{FF2B5EF4-FFF2-40B4-BE49-F238E27FC236}">
                <a16:creationId xmlns:a16="http://schemas.microsoft.com/office/drawing/2014/main" id="{0E13FFA6-A74C-75C7-7531-2BC70074B4CE}"/>
              </a:ext>
            </a:extLst>
          </p:cNvPr>
          <p:cNvSpPr txBox="1"/>
          <p:nvPr/>
        </p:nvSpPr>
        <p:spPr>
          <a:xfrm>
            <a:off x="948573" y="5152597"/>
            <a:ext cx="11003282" cy="1200329"/>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Если имя переменной состоит из нескольких слов,</a:t>
            </a:r>
            <a:r>
              <a:rPr lang="en-US" dirty="0">
                <a:solidFill>
                  <a:schemeClr val="bg2">
                    <a:lumMod val="90000"/>
                  </a:schemeClr>
                </a:solidFill>
              </a:rPr>
              <a:t> </a:t>
            </a:r>
            <a:r>
              <a:rPr lang="ru-RU" dirty="0">
                <a:solidFill>
                  <a:schemeClr val="bg2">
                    <a:lumMod val="90000"/>
                  </a:schemeClr>
                </a:solidFill>
              </a:rPr>
              <a:t>то следует придерживаться единых правил их выделения. Для имен стандартных функций и объектов в  </a:t>
            </a:r>
            <a:r>
              <a:rPr lang="ru-RU" dirty="0" err="1">
                <a:solidFill>
                  <a:schemeClr val="bg2">
                    <a:lumMod val="90000"/>
                  </a:schemeClr>
                </a:solidFill>
              </a:rPr>
              <a:t>Javascript</a:t>
            </a:r>
            <a:r>
              <a:rPr lang="ru-RU" dirty="0">
                <a:solidFill>
                  <a:schemeClr val="bg2">
                    <a:lumMod val="90000"/>
                  </a:schemeClr>
                </a:solidFill>
              </a:rPr>
              <a:t> применяется стиль «</a:t>
            </a:r>
            <a:r>
              <a:rPr lang="ru-RU" dirty="0" err="1">
                <a:solidFill>
                  <a:schemeClr val="bg2">
                    <a:lumMod val="90000"/>
                  </a:schemeClr>
                </a:solidFill>
              </a:rPr>
              <a:t>lowerCamelCase</a:t>
            </a:r>
            <a:r>
              <a:rPr lang="ru-RU" dirty="0">
                <a:solidFill>
                  <a:schemeClr val="bg2">
                    <a:lumMod val="90000"/>
                  </a:schemeClr>
                </a:solidFill>
              </a:rPr>
              <a:t>», согласно которому слова пишутся подряд, первое слово со строчной (маленькой) буквы, остальные — с прописной (большой).</a:t>
            </a:r>
          </a:p>
        </p:txBody>
      </p:sp>
    </p:spTree>
    <p:extLst>
      <p:ext uri="{BB962C8B-B14F-4D97-AF65-F5344CB8AC3E}">
        <p14:creationId xmlns:p14="http://schemas.microsoft.com/office/powerpoint/2010/main" val="3089441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548C234E-8A60-5C35-F590-E22F6913D11A}"/>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Рекомендации по формированию имен переменных</a:t>
            </a:r>
            <a:r>
              <a:rPr lang="en-US" sz="2400" dirty="0">
                <a:solidFill>
                  <a:schemeClr val="bg2">
                    <a:lumMod val="90000"/>
                  </a:schemeClr>
                </a:solidFill>
              </a:rPr>
              <a:t>.</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48833725-04AD-8C40-DE48-9FDBC70C7198}"/>
              </a:ext>
            </a:extLst>
          </p:cNvPr>
          <p:cNvSpPr txBox="1"/>
          <p:nvPr/>
        </p:nvSpPr>
        <p:spPr>
          <a:xfrm>
            <a:off x="646545" y="1394691"/>
            <a:ext cx="10945380" cy="923330"/>
          </a:xfrm>
          <a:prstGeom prst="rect">
            <a:avLst/>
          </a:prstGeom>
          <a:noFill/>
        </p:spPr>
        <p:txBody>
          <a:bodyPr wrap="square" rtlCol="0">
            <a:spAutoFit/>
          </a:bodyPr>
          <a:lstStyle/>
          <a:p>
            <a:pPr marL="285750" indent="-285750" algn="just">
              <a:buFont typeface="Wingdings" panose="05000000000000000000" pitchFamily="2" charset="2"/>
              <a:buChar char="§"/>
            </a:pPr>
            <a:r>
              <a:rPr lang="ru-RU" dirty="0">
                <a:solidFill>
                  <a:schemeClr val="bg2">
                    <a:lumMod val="90000"/>
                  </a:schemeClr>
                </a:solidFill>
              </a:rPr>
              <a:t>Для поддержки возможности править код при помощи простых редакторов (в т.ч. с  мобильных</a:t>
            </a:r>
            <a:r>
              <a:rPr lang="en-US" dirty="0">
                <a:solidFill>
                  <a:schemeClr val="bg2">
                    <a:lumMod val="90000"/>
                  </a:schemeClr>
                </a:solidFill>
              </a:rPr>
              <a:t> </a:t>
            </a:r>
            <a:r>
              <a:rPr lang="ru-RU" dirty="0">
                <a:solidFill>
                  <a:schemeClr val="bg2">
                    <a:lumMod val="90000"/>
                  </a:schemeClr>
                </a:solidFill>
              </a:rPr>
              <a:t>устройств) рекомендуется для имен переменных</a:t>
            </a:r>
            <a:r>
              <a:rPr lang="en-US" dirty="0">
                <a:solidFill>
                  <a:schemeClr val="bg2">
                    <a:lumMod val="90000"/>
                  </a:schemeClr>
                </a:solidFill>
              </a:rPr>
              <a:t> </a:t>
            </a:r>
            <a:r>
              <a:rPr lang="ru-RU" dirty="0">
                <a:solidFill>
                  <a:schemeClr val="bg2">
                    <a:lumMod val="90000"/>
                  </a:schemeClr>
                </a:solidFill>
              </a:rPr>
              <a:t>использовать только латинские символы и  цифры,</a:t>
            </a:r>
            <a:r>
              <a:rPr lang="en-US" dirty="0">
                <a:solidFill>
                  <a:schemeClr val="bg2">
                    <a:lumMod val="90000"/>
                  </a:schemeClr>
                </a:solidFill>
              </a:rPr>
              <a:t> </a:t>
            </a:r>
            <a:r>
              <a:rPr lang="ru-RU" dirty="0">
                <a:solidFill>
                  <a:schemeClr val="bg2">
                    <a:lumMod val="90000"/>
                  </a:schemeClr>
                </a:solidFill>
              </a:rPr>
              <a:t>ограничив применение спецсимволов Юникода. </a:t>
            </a:r>
          </a:p>
        </p:txBody>
      </p:sp>
      <p:sp>
        <p:nvSpPr>
          <p:cNvPr id="4" name="TextBox 3">
            <a:extLst>
              <a:ext uri="{FF2B5EF4-FFF2-40B4-BE49-F238E27FC236}">
                <a16:creationId xmlns:a16="http://schemas.microsoft.com/office/drawing/2014/main" id="{1353EC47-FFB2-FC75-5F31-3BFFE7B424F1}"/>
              </a:ext>
            </a:extLst>
          </p:cNvPr>
          <p:cNvSpPr txBox="1"/>
          <p:nvPr/>
        </p:nvSpPr>
        <p:spPr>
          <a:xfrm>
            <a:off x="646544" y="2447637"/>
            <a:ext cx="10945379" cy="923330"/>
          </a:xfrm>
          <a:prstGeom prst="rect">
            <a:avLst/>
          </a:prstGeom>
          <a:noFill/>
        </p:spPr>
        <p:txBody>
          <a:bodyPr wrap="square" rtlCol="0">
            <a:spAutoFit/>
          </a:bodyPr>
          <a:lstStyle/>
          <a:p>
            <a:pPr marL="285750" indent="-285750" algn="just">
              <a:buFont typeface="Wingdings" panose="05000000000000000000" pitchFamily="2" charset="2"/>
              <a:buChar char="§"/>
            </a:pPr>
            <a:r>
              <a:rPr lang="ru-RU" dirty="0">
                <a:solidFill>
                  <a:schemeClr val="bg2">
                    <a:lumMod val="90000"/>
                  </a:schemeClr>
                </a:solidFill>
              </a:rPr>
              <a:t>Предпочтение следует отдавать английскому переводу слов вместо написания их </a:t>
            </a:r>
            <a:r>
              <a:rPr lang="en-US" dirty="0">
                <a:solidFill>
                  <a:schemeClr val="bg2">
                    <a:lumMod val="90000"/>
                  </a:schemeClr>
                </a:solidFill>
              </a:rPr>
              <a:t> </a:t>
            </a:r>
            <a:r>
              <a:rPr lang="ru-RU" dirty="0">
                <a:solidFill>
                  <a:schemeClr val="bg2">
                    <a:lumMod val="90000"/>
                  </a:schemeClr>
                </a:solidFill>
              </a:rPr>
              <a:t>транслитерацией.</a:t>
            </a:r>
            <a:r>
              <a:rPr lang="en-US" dirty="0">
                <a:solidFill>
                  <a:schemeClr val="bg2">
                    <a:lumMod val="90000"/>
                  </a:schemeClr>
                </a:solidFill>
              </a:rPr>
              <a:t> </a:t>
            </a:r>
            <a:r>
              <a:rPr lang="ru-RU" dirty="0">
                <a:solidFill>
                  <a:schemeClr val="bg2">
                    <a:lumMod val="90000"/>
                  </a:schemeClr>
                </a:solidFill>
              </a:rPr>
              <a:t>При выводе проекта на международный уровень</a:t>
            </a:r>
            <a:r>
              <a:rPr lang="en-US" dirty="0">
                <a:solidFill>
                  <a:schemeClr val="bg2">
                    <a:lumMod val="90000"/>
                  </a:schemeClr>
                </a:solidFill>
              </a:rPr>
              <a:t> </a:t>
            </a:r>
            <a:r>
              <a:rPr lang="ru-RU" dirty="0">
                <a:solidFill>
                  <a:schemeClr val="bg2">
                    <a:lumMod val="90000"/>
                  </a:schemeClr>
                </a:solidFill>
              </a:rPr>
              <a:t>это упростит работу в группах программистов.</a:t>
            </a:r>
          </a:p>
        </p:txBody>
      </p:sp>
      <p:sp>
        <p:nvSpPr>
          <p:cNvPr id="5" name="TextBox 4">
            <a:extLst>
              <a:ext uri="{FF2B5EF4-FFF2-40B4-BE49-F238E27FC236}">
                <a16:creationId xmlns:a16="http://schemas.microsoft.com/office/drawing/2014/main" id="{47146563-9F7E-BD03-2E1A-91F46927176B}"/>
              </a:ext>
            </a:extLst>
          </p:cNvPr>
          <p:cNvSpPr txBox="1"/>
          <p:nvPr/>
        </p:nvSpPr>
        <p:spPr>
          <a:xfrm>
            <a:off x="642217" y="3429000"/>
            <a:ext cx="10945379" cy="923330"/>
          </a:xfrm>
          <a:prstGeom prst="rect">
            <a:avLst/>
          </a:prstGeom>
          <a:noFill/>
        </p:spPr>
        <p:txBody>
          <a:bodyPr wrap="square" rtlCol="0">
            <a:spAutoFit/>
          </a:bodyPr>
          <a:lstStyle/>
          <a:p>
            <a:pPr marL="285750" indent="-285750" algn="l">
              <a:buFont typeface="Wingdings" panose="05000000000000000000" pitchFamily="2" charset="2"/>
              <a:buChar char="§"/>
            </a:pPr>
            <a:r>
              <a:rPr lang="ru-RU" dirty="0">
                <a:solidFill>
                  <a:schemeClr val="bg2">
                    <a:lumMod val="90000"/>
                  </a:schemeClr>
                </a:solidFill>
              </a:rPr>
              <a:t>Для больших проектов нежелательно использовать</a:t>
            </a:r>
            <a:r>
              <a:rPr lang="en-US" dirty="0">
                <a:solidFill>
                  <a:schemeClr val="bg2">
                    <a:lumMod val="90000"/>
                  </a:schemeClr>
                </a:solidFill>
              </a:rPr>
              <a:t> </a:t>
            </a:r>
            <a:r>
              <a:rPr lang="ru-RU" dirty="0">
                <a:solidFill>
                  <a:schemeClr val="bg2">
                    <a:lumMod val="90000"/>
                  </a:schemeClr>
                </a:solidFill>
              </a:rPr>
              <a:t>короткие имена переменных. С большой вероятностью они могут совпасть с переменными из других</a:t>
            </a:r>
            <a:r>
              <a:rPr lang="en-US" dirty="0">
                <a:solidFill>
                  <a:schemeClr val="bg2">
                    <a:lumMod val="90000"/>
                  </a:schemeClr>
                </a:solidFill>
              </a:rPr>
              <a:t> </a:t>
            </a:r>
            <a:r>
              <a:rPr lang="ru-RU" dirty="0">
                <a:solidFill>
                  <a:schemeClr val="bg2">
                    <a:lumMod val="90000"/>
                  </a:schemeClr>
                </a:solidFill>
              </a:rPr>
              <a:t>блоков и  повлиять на их работу (детали в  разделе</a:t>
            </a:r>
            <a:r>
              <a:rPr lang="en-US" dirty="0">
                <a:solidFill>
                  <a:schemeClr val="bg2">
                    <a:lumMod val="90000"/>
                  </a:schemeClr>
                </a:solidFill>
              </a:rPr>
              <a:t> </a:t>
            </a:r>
            <a:r>
              <a:rPr lang="ru-RU" dirty="0">
                <a:solidFill>
                  <a:schemeClr val="bg2">
                    <a:lumMod val="90000"/>
                  </a:schemeClr>
                </a:solidFill>
              </a:rPr>
              <a:t>«Область видимости переменных»).</a:t>
            </a:r>
          </a:p>
        </p:txBody>
      </p:sp>
    </p:spTree>
    <p:extLst>
      <p:ext uri="{BB962C8B-B14F-4D97-AF65-F5344CB8AC3E}">
        <p14:creationId xmlns:p14="http://schemas.microsoft.com/office/powerpoint/2010/main" val="3460329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D4DDDB0A-645E-14C1-452A-E1EB7F611068}"/>
              </a:ext>
            </a:extLst>
          </p:cNvPr>
          <p:cNvGraphicFramePr>
            <a:graphicFrameLocks noGrp="1"/>
          </p:cNvGraphicFramePr>
          <p:nvPr>
            <p:extLst>
              <p:ext uri="{D42A27DB-BD31-4B8C-83A1-F6EECF244321}">
                <p14:modId xmlns:p14="http://schemas.microsoft.com/office/powerpoint/2010/main" val="2167170620"/>
              </p:ext>
            </p:extLst>
          </p:nvPr>
        </p:nvGraphicFramePr>
        <p:xfrm>
          <a:off x="840509" y="719666"/>
          <a:ext cx="10612582" cy="3032760"/>
        </p:xfrm>
        <a:graphic>
          <a:graphicData uri="http://schemas.openxmlformats.org/drawingml/2006/table">
            <a:tbl>
              <a:tblPr firstRow="1" bandRow="1">
                <a:tableStyleId>{125E5076-3810-47DD-B79F-674D7AD40C01}</a:tableStyleId>
              </a:tblPr>
              <a:tblGrid>
                <a:gridCol w="4608946">
                  <a:extLst>
                    <a:ext uri="{9D8B030D-6E8A-4147-A177-3AD203B41FA5}">
                      <a16:colId xmlns:a16="http://schemas.microsoft.com/office/drawing/2014/main" val="878760676"/>
                    </a:ext>
                  </a:extLst>
                </a:gridCol>
                <a:gridCol w="6003636">
                  <a:extLst>
                    <a:ext uri="{9D8B030D-6E8A-4147-A177-3AD203B41FA5}">
                      <a16:colId xmlns:a16="http://schemas.microsoft.com/office/drawing/2014/main" val="1735700877"/>
                    </a:ext>
                  </a:extLst>
                </a:gridCol>
              </a:tblGrid>
              <a:tr h="370840">
                <a:tc>
                  <a:txBody>
                    <a:bodyPr/>
                    <a:lstStyle/>
                    <a:p>
                      <a:r>
                        <a:rPr lang="ru-RU" dirty="0"/>
                        <a:t>Имя переменной</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r>
                        <a:rPr lang="ru-RU" dirty="0"/>
                        <a:t>Замечания</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311852271"/>
                  </a:ext>
                </a:extLst>
              </a:tr>
              <a:tr h="370840">
                <a:tc>
                  <a:txBody>
                    <a:bodyPr/>
                    <a:lstStyle/>
                    <a:p>
                      <a:r>
                        <a:rPr lang="de-CH" dirty="0" err="1"/>
                        <a:t>asdf</a:t>
                      </a:r>
                      <a:r>
                        <a:rPr lang="de-CH" dirty="0"/>
                        <a:t>, </a:t>
                      </a:r>
                      <a:r>
                        <a:rPr lang="de-CH" dirty="0" err="1"/>
                        <a:t>qwerty</a:t>
                      </a:r>
                      <a:r>
                        <a:rPr lang="de-CH" dirty="0"/>
                        <a:t>, </a:t>
                      </a:r>
                      <a:r>
                        <a:rPr lang="de-CH" dirty="0" err="1"/>
                        <a:t>xxxx</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имя не отражает смысла хранимых данных</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176742465"/>
                  </a:ext>
                </a:extLst>
              </a:tr>
              <a:tr h="370840">
                <a:tc>
                  <a:txBody>
                    <a:bodyPr/>
                    <a:lstStyle/>
                    <a:p>
                      <a:r>
                        <a:rPr lang="de-CH" dirty="0" err="1"/>
                        <a:t>For</a:t>
                      </a:r>
                      <a:r>
                        <a:rPr lang="de-CH" dirty="0"/>
                        <a:t>, BREAK, </a:t>
                      </a:r>
                      <a:r>
                        <a:rPr lang="de-CH" dirty="0" err="1"/>
                        <a:t>klass</a:t>
                      </a:r>
                      <a:r>
                        <a:rPr lang="de-CH" dirty="0"/>
                        <a:t>, </a:t>
                      </a:r>
                      <a:r>
                        <a:rPr lang="de-CH" dirty="0" err="1"/>
                        <a:t>ll</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имя подобно ключевым словам</a:t>
                      </a:r>
                      <a:r>
                        <a:rPr lang="en-US" dirty="0"/>
                        <a:t> </a:t>
                      </a:r>
                      <a:r>
                        <a:rPr lang="ru-RU" dirty="0"/>
                        <a:t>или</a:t>
                      </a:r>
                      <a:r>
                        <a:rPr lang="en-US" dirty="0"/>
                        <a:t> </a:t>
                      </a:r>
                      <a:r>
                        <a:rPr lang="ru-RU" dirty="0"/>
                        <a:t>операторам</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4013485923"/>
                  </a:ext>
                </a:extLst>
              </a:tr>
              <a:tr h="370840">
                <a:tc>
                  <a:txBody>
                    <a:bodyPr/>
                    <a:lstStyle/>
                    <a:p>
                      <a:r>
                        <a:rPr lang="pt-BR" dirty="0"/>
                        <a:t>al («L» small), aO, xI («i» capital) </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используются символы схожего</a:t>
                      </a:r>
                    </a:p>
                    <a:p>
                      <a:r>
                        <a:rPr lang="ru-RU" dirty="0"/>
                        <a:t>написания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492622051"/>
                  </a:ext>
                </a:extLst>
              </a:tr>
              <a:tr h="370840">
                <a:tc>
                  <a:txBody>
                    <a:bodyPr/>
                    <a:lstStyle/>
                    <a:p>
                      <a:r>
                        <a:rPr lang="de-CH" dirty="0" err="1"/>
                        <a:t>kilkist</a:t>
                      </a:r>
                      <a:r>
                        <a:rPr lang="de-CH" dirty="0"/>
                        <a:t>, </a:t>
                      </a:r>
                      <a:r>
                        <a:rPr lang="de-CH" dirty="0" err="1"/>
                        <a:t>geld</a:t>
                      </a:r>
                      <a:r>
                        <a:rPr lang="de-CH" dirty="0"/>
                        <a:t>, </a:t>
                      </a:r>
                      <a:r>
                        <a:rPr lang="de-CH" dirty="0" err="1"/>
                        <a:t>qian</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используется транслитерация</a:t>
                      </a:r>
                    </a:p>
                    <a:p>
                      <a:r>
                        <a:rPr lang="ru-RU" dirty="0"/>
                        <a:t>вместо перевода</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698098906"/>
                  </a:ext>
                </a:extLst>
              </a:tr>
              <a:tr h="370840">
                <a:tc>
                  <a:txBody>
                    <a:bodyPr/>
                    <a:lstStyle/>
                    <a:p>
                      <a:r>
                        <a:rPr lang="de-CH" dirty="0" err="1"/>
                        <a:t>sumofarow</a:t>
                      </a:r>
                      <a:r>
                        <a:rPr lang="de-CH" dirty="0"/>
                        <a:t>, </a:t>
                      </a:r>
                      <a:r>
                        <a:rPr lang="de-CH" dirty="0" err="1"/>
                        <a:t>date_of_act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отклонение от стиля</a:t>
                      </a:r>
                    </a:p>
                    <a:p>
                      <a:r>
                        <a:rPr lang="de-CH" dirty="0" err="1"/>
                        <a:t>lowerCamelCase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68065667"/>
                  </a:ext>
                </a:extLst>
              </a:tr>
            </a:tbl>
          </a:graphicData>
        </a:graphic>
      </p:graphicFrame>
      <p:sp>
        <p:nvSpPr>
          <p:cNvPr id="3" name="TextBox 2">
            <a:extLst>
              <a:ext uri="{FF2B5EF4-FFF2-40B4-BE49-F238E27FC236}">
                <a16:creationId xmlns:a16="http://schemas.microsoft.com/office/drawing/2014/main" id="{DD161832-2738-0B73-441A-91AD03CA94D2}"/>
              </a:ext>
            </a:extLst>
          </p:cNvPr>
          <p:cNvSpPr txBox="1"/>
          <p:nvPr/>
        </p:nvSpPr>
        <p:spPr>
          <a:xfrm>
            <a:off x="840509" y="4664364"/>
            <a:ext cx="10612581" cy="646331"/>
          </a:xfrm>
          <a:prstGeom prst="rect">
            <a:avLst/>
          </a:prstGeom>
          <a:noFill/>
        </p:spPr>
        <p:txBody>
          <a:bodyPr wrap="square" rtlCol="0">
            <a:spAutoFit/>
          </a:bodyPr>
          <a:lstStyle/>
          <a:p>
            <a:pPr algn="l"/>
            <a:r>
              <a:rPr lang="ru-RU" dirty="0">
                <a:solidFill>
                  <a:schemeClr val="bg2">
                    <a:lumMod val="90000"/>
                  </a:schemeClr>
                </a:solidFill>
              </a:rPr>
              <a:t>Хорошими примерами для имен переменных можно считать следующие: «</a:t>
            </a:r>
            <a:r>
              <a:rPr lang="ru-RU" dirty="0" err="1">
                <a:solidFill>
                  <a:schemeClr val="bg2">
                    <a:lumMod val="90000"/>
                  </a:schemeClr>
                </a:solidFill>
              </a:rPr>
              <a:t>firstLetter</a:t>
            </a:r>
            <a:r>
              <a:rPr lang="ru-RU" dirty="0">
                <a:solidFill>
                  <a:schemeClr val="bg2">
                    <a:lumMod val="90000"/>
                  </a:schemeClr>
                </a:solidFill>
              </a:rPr>
              <a:t>»,</a:t>
            </a:r>
            <a:r>
              <a:rPr lang="en-US" dirty="0">
                <a:solidFill>
                  <a:schemeClr val="bg2">
                    <a:lumMod val="90000"/>
                  </a:schemeClr>
                </a:solidFill>
              </a:rPr>
              <a:t> </a:t>
            </a:r>
            <a:r>
              <a:rPr lang="ru-RU" dirty="0">
                <a:solidFill>
                  <a:schemeClr val="bg2">
                    <a:lumMod val="90000"/>
                  </a:schemeClr>
                </a:solidFill>
              </a:rPr>
              <a:t>«</a:t>
            </a:r>
            <a:r>
              <a:rPr lang="ru-RU" dirty="0" err="1">
                <a:solidFill>
                  <a:schemeClr val="bg2">
                    <a:lumMod val="90000"/>
                  </a:schemeClr>
                </a:solidFill>
              </a:rPr>
              <a:t>totalWeight</a:t>
            </a:r>
            <a:r>
              <a:rPr lang="ru-RU" dirty="0">
                <a:solidFill>
                  <a:schemeClr val="bg2">
                    <a:lumMod val="90000"/>
                  </a:schemeClr>
                </a:solidFill>
              </a:rPr>
              <a:t>», «</a:t>
            </a:r>
            <a:r>
              <a:rPr lang="ru-RU" dirty="0" err="1">
                <a:solidFill>
                  <a:schemeClr val="bg2">
                    <a:lumMod val="90000"/>
                  </a:schemeClr>
                </a:solidFill>
              </a:rPr>
              <a:t>dayOfWeek</a:t>
            </a:r>
            <a:r>
              <a:rPr lang="ru-RU" dirty="0">
                <a:solidFill>
                  <a:schemeClr val="bg2">
                    <a:lumMod val="90000"/>
                  </a:schemeClr>
                </a:solidFill>
              </a:rPr>
              <a:t>», «</a:t>
            </a:r>
            <a:r>
              <a:rPr lang="ru-RU" dirty="0" err="1">
                <a:solidFill>
                  <a:schemeClr val="bg2">
                    <a:lumMod val="90000"/>
                  </a:schemeClr>
                </a:solidFill>
              </a:rPr>
              <a:t>cardNumber</a:t>
            </a:r>
            <a:r>
              <a:rPr lang="ru-RU" dirty="0">
                <a:solidFill>
                  <a:schemeClr val="bg2">
                    <a:lumMod val="90000"/>
                  </a:schemeClr>
                </a:solidFill>
              </a:rPr>
              <a:t>», «</a:t>
            </a:r>
            <a:r>
              <a:rPr lang="ru-RU" dirty="0" err="1">
                <a:solidFill>
                  <a:schemeClr val="bg2">
                    <a:lumMod val="90000"/>
                  </a:schemeClr>
                </a:solidFill>
              </a:rPr>
              <a:t>nikName</a:t>
            </a:r>
            <a:r>
              <a:rPr lang="ru-RU" dirty="0">
                <a:solidFill>
                  <a:schemeClr val="bg2">
                    <a:lumMod val="90000"/>
                  </a:schemeClr>
                </a:solidFill>
              </a:rPr>
              <a:t>».</a:t>
            </a:r>
          </a:p>
        </p:txBody>
      </p:sp>
    </p:spTree>
    <p:extLst>
      <p:ext uri="{BB962C8B-B14F-4D97-AF65-F5344CB8AC3E}">
        <p14:creationId xmlns:p14="http://schemas.microsoft.com/office/powerpoint/2010/main" val="2412705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9A9F4C05-8D4D-0996-B5AD-0743E08D7CC6}"/>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Типы данных</a:t>
            </a:r>
          </a:p>
        </p:txBody>
      </p:sp>
      <p:graphicFrame>
        <p:nvGraphicFramePr>
          <p:cNvPr id="7" name="Таблица 6">
            <a:extLst>
              <a:ext uri="{FF2B5EF4-FFF2-40B4-BE49-F238E27FC236}">
                <a16:creationId xmlns:a16="http://schemas.microsoft.com/office/drawing/2014/main" id="{CFE115D3-00C7-CE96-D5FB-8B0081F970CC}"/>
              </a:ext>
            </a:extLst>
          </p:cNvPr>
          <p:cNvGraphicFramePr>
            <a:graphicFrameLocks noGrp="1"/>
          </p:cNvGraphicFramePr>
          <p:nvPr>
            <p:extLst>
              <p:ext uri="{D42A27DB-BD31-4B8C-83A1-F6EECF244321}">
                <p14:modId xmlns:p14="http://schemas.microsoft.com/office/powerpoint/2010/main" val="3372865434"/>
              </p:ext>
            </p:extLst>
          </p:nvPr>
        </p:nvGraphicFramePr>
        <p:xfrm>
          <a:off x="2068513" y="1228436"/>
          <a:ext cx="8128000" cy="365760"/>
        </p:xfrm>
        <a:graphic>
          <a:graphicData uri="http://schemas.openxmlformats.org/drawingml/2006/table">
            <a:tbl>
              <a:tblPr firstRow="1" bandRow="1"/>
              <a:tblGrid>
                <a:gridCol w="812800">
                  <a:extLst>
                    <a:ext uri="{9D8B030D-6E8A-4147-A177-3AD203B41FA5}">
                      <a16:colId xmlns:a16="http://schemas.microsoft.com/office/drawing/2014/main" val="1576720959"/>
                    </a:ext>
                  </a:extLst>
                </a:gridCol>
                <a:gridCol w="812800">
                  <a:extLst>
                    <a:ext uri="{9D8B030D-6E8A-4147-A177-3AD203B41FA5}">
                      <a16:colId xmlns:a16="http://schemas.microsoft.com/office/drawing/2014/main" val="4185110811"/>
                    </a:ext>
                  </a:extLst>
                </a:gridCol>
                <a:gridCol w="812800">
                  <a:extLst>
                    <a:ext uri="{9D8B030D-6E8A-4147-A177-3AD203B41FA5}">
                      <a16:colId xmlns:a16="http://schemas.microsoft.com/office/drawing/2014/main" val="2839766815"/>
                    </a:ext>
                  </a:extLst>
                </a:gridCol>
                <a:gridCol w="812800">
                  <a:extLst>
                    <a:ext uri="{9D8B030D-6E8A-4147-A177-3AD203B41FA5}">
                      <a16:colId xmlns:a16="http://schemas.microsoft.com/office/drawing/2014/main" val="3853345390"/>
                    </a:ext>
                  </a:extLst>
                </a:gridCol>
                <a:gridCol w="812800">
                  <a:extLst>
                    <a:ext uri="{9D8B030D-6E8A-4147-A177-3AD203B41FA5}">
                      <a16:colId xmlns:a16="http://schemas.microsoft.com/office/drawing/2014/main" val="2238551868"/>
                    </a:ext>
                  </a:extLst>
                </a:gridCol>
                <a:gridCol w="812800">
                  <a:extLst>
                    <a:ext uri="{9D8B030D-6E8A-4147-A177-3AD203B41FA5}">
                      <a16:colId xmlns:a16="http://schemas.microsoft.com/office/drawing/2014/main" val="2675914223"/>
                    </a:ext>
                  </a:extLst>
                </a:gridCol>
                <a:gridCol w="812800">
                  <a:extLst>
                    <a:ext uri="{9D8B030D-6E8A-4147-A177-3AD203B41FA5}">
                      <a16:colId xmlns:a16="http://schemas.microsoft.com/office/drawing/2014/main" val="3630989714"/>
                    </a:ext>
                  </a:extLst>
                </a:gridCol>
                <a:gridCol w="812800">
                  <a:extLst>
                    <a:ext uri="{9D8B030D-6E8A-4147-A177-3AD203B41FA5}">
                      <a16:colId xmlns:a16="http://schemas.microsoft.com/office/drawing/2014/main" val="3995662274"/>
                    </a:ext>
                  </a:extLst>
                </a:gridCol>
                <a:gridCol w="812800">
                  <a:extLst>
                    <a:ext uri="{9D8B030D-6E8A-4147-A177-3AD203B41FA5}">
                      <a16:colId xmlns:a16="http://schemas.microsoft.com/office/drawing/2014/main" val="1956054513"/>
                    </a:ext>
                  </a:extLst>
                </a:gridCol>
                <a:gridCol w="812800">
                  <a:extLst>
                    <a:ext uri="{9D8B030D-6E8A-4147-A177-3AD203B41FA5}">
                      <a16:colId xmlns:a16="http://schemas.microsoft.com/office/drawing/2014/main" val="4023129189"/>
                    </a:ext>
                  </a:extLst>
                </a:gridCol>
              </a:tblGrid>
              <a:tr h="342360">
                <a:tc>
                  <a:txBody>
                    <a:bodyPr/>
                    <a:lstStyle/>
                    <a:p>
                      <a:pPr algn="ctr"/>
                      <a:r>
                        <a:rPr lang="en-US" dirty="0">
                          <a:ln>
                            <a:solidFill>
                              <a:schemeClr val="bg2">
                                <a:lumMod val="90000"/>
                              </a:schemeClr>
                            </a:solidFill>
                          </a:ln>
                          <a:solidFill>
                            <a:schemeClr val="bg2">
                              <a:lumMod val="90000"/>
                            </a:schemeClr>
                          </a:solidFill>
                        </a:rPr>
                        <a:t>1</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0</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1</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1</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0</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0</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0</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1</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1</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ln>
                            <a:solidFill>
                              <a:schemeClr val="bg2">
                                <a:lumMod val="90000"/>
                              </a:schemeClr>
                            </a:solidFill>
                          </a:ln>
                          <a:solidFill>
                            <a:schemeClr val="bg2">
                              <a:lumMod val="90000"/>
                            </a:schemeClr>
                          </a:solidFill>
                        </a:rPr>
                        <a:t>0</a:t>
                      </a:r>
                      <a:endParaRPr lang="ru-RU" dirty="0">
                        <a:ln>
                          <a:solidFill>
                            <a:schemeClr val="bg2">
                              <a:lumMod val="90000"/>
                            </a:schemeClr>
                          </a:solidFill>
                        </a:ln>
                        <a:solidFill>
                          <a:schemeClr val="bg2">
                            <a:lumMod val="90000"/>
                          </a:schemeClr>
                        </a:solidFil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038670153"/>
                  </a:ext>
                </a:extLst>
              </a:tr>
            </a:tbl>
          </a:graphicData>
        </a:graphic>
      </p:graphicFrame>
      <p:cxnSp>
        <p:nvCxnSpPr>
          <p:cNvPr id="9" name="Прямая со стрелкой 8">
            <a:extLst>
              <a:ext uri="{FF2B5EF4-FFF2-40B4-BE49-F238E27FC236}">
                <a16:creationId xmlns:a16="http://schemas.microsoft.com/office/drawing/2014/main" id="{091800FE-9E07-E581-A286-72577327CB0B}"/>
              </a:ext>
            </a:extLst>
          </p:cNvPr>
          <p:cNvCxnSpPr>
            <a:cxnSpLocks/>
          </p:cNvCxnSpPr>
          <p:nvPr/>
        </p:nvCxnSpPr>
        <p:spPr>
          <a:xfrm flipV="1">
            <a:off x="2068513" y="1699491"/>
            <a:ext cx="388360" cy="474351"/>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624B2B7-7642-1872-F28C-137090F9D57A}"/>
              </a:ext>
            </a:extLst>
          </p:cNvPr>
          <p:cNvSpPr txBox="1"/>
          <p:nvPr/>
        </p:nvSpPr>
        <p:spPr>
          <a:xfrm>
            <a:off x="1691703" y="2294037"/>
            <a:ext cx="570990" cy="369332"/>
          </a:xfrm>
          <a:prstGeom prst="rect">
            <a:avLst/>
          </a:prstGeom>
          <a:noFill/>
        </p:spPr>
        <p:txBody>
          <a:bodyPr wrap="none" rtlCol="0">
            <a:spAutoFit/>
          </a:bodyPr>
          <a:lstStyle/>
          <a:p>
            <a:pPr algn="l"/>
            <a:r>
              <a:rPr lang="ru-RU" dirty="0">
                <a:solidFill>
                  <a:schemeClr val="bg2">
                    <a:lumMod val="90000"/>
                  </a:schemeClr>
                </a:solidFill>
              </a:rPr>
              <a:t>Бит</a:t>
            </a:r>
          </a:p>
        </p:txBody>
      </p:sp>
      <p:sp>
        <p:nvSpPr>
          <p:cNvPr id="12" name="Левая фигурная скобка 11">
            <a:extLst>
              <a:ext uri="{FF2B5EF4-FFF2-40B4-BE49-F238E27FC236}">
                <a16:creationId xmlns:a16="http://schemas.microsoft.com/office/drawing/2014/main" id="{431F9E3A-E02C-B069-26D9-4E4EB62133E6}"/>
              </a:ext>
            </a:extLst>
          </p:cNvPr>
          <p:cNvSpPr/>
          <p:nvPr/>
        </p:nvSpPr>
        <p:spPr>
          <a:xfrm rot="16200000">
            <a:off x="5978236" y="-1383146"/>
            <a:ext cx="304800" cy="6470073"/>
          </a:xfrm>
          <a:prstGeom prst="leftBrace">
            <a:avLst/>
          </a:prstGeom>
          <a:ln>
            <a:solidFill>
              <a:schemeClr val="bg2">
                <a:lumMod val="9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ru-RU"/>
          </a:p>
        </p:txBody>
      </p:sp>
      <p:sp>
        <p:nvSpPr>
          <p:cNvPr id="13" name="TextBox 12">
            <a:extLst>
              <a:ext uri="{FF2B5EF4-FFF2-40B4-BE49-F238E27FC236}">
                <a16:creationId xmlns:a16="http://schemas.microsoft.com/office/drawing/2014/main" id="{F1B599E5-CEA1-A958-7832-B7C2891ECAFB}"/>
              </a:ext>
            </a:extLst>
          </p:cNvPr>
          <p:cNvSpPr txBox="1"/>
          <p:nvPr/>
        </p:nvSpPr>
        <p:spPr>
          <a:xfrm>
            <a:off x="5781021" y="2109585"/>
            <a:ext cx="699230" cy="369332"/>
          </a:xfrm>
          <a:prstGeom prst="rect">
            <a:avLst/>
          </a:prstGeom>
          <a:noFill/>
        </p:spPr>
        <p:txBody>
          <a:bodyPr wrap="none" rtlCol="0">
            <a:spAutoFit/>
          </a:bodyPr>
          <a:lstStyle/>
          <a:p>
            <a:pPr algn="l"/>
            <a:r>
              <a:rPr lang="ru-RU" dirty="0">
                <a:solidFill>
                  <a:schemeClr val="bg2">
                    <a:lumMod val="90000"/>
                  </a:schemeClr>
                </a:solidFill>
              </a:rPr>
              <a:t>Байт</a:t>
            </a:r>
          </a:p>
        </p:txBody>
      </p:sp>
      <p:sp>
        <p:nvSpPr>
          <p:cNvPr id="14" name="TextBox 13">
            <a:extLst>
              <a:ext uri="{FF2B5EF4-FFF2-40B4-BE49-F238E27FC236}">
                <a16:creationId xmlns:a16="http://schemas.microsoft.com/office/drawing/2014/main" id="{95EF992A-13BB-CDBE-F4A3-ED97CA2C3342}"/>
              </a:ext>
            </a:extLst>
          </p:cNvPr>
          <p:cNvSpPr txBox="1"/>
          <p:nvPr/>
        </p:nvSpPr>
        <p:spPr>
          <a:xfrm>
            <a:off x="770083" y="2893329"/>
            <a:ext cx="10724860" cy="1754326"/>
          </a:xfrm>
          <a:prstGeom prst="rect">
            <a:avLst/>
          </a:prstGeom>
          <a:noFill/>
        </p:spPr>
        <p:txBody>
          <a:bodyPr wrap="square" rtlCol="0">
            <a:spAutoFit/>
          </a:bodyPr>
          <a:lstStyle/>
          <a:p>
            <a:pPr algn="l"/>
            <a:r>
              <a:rPr lang="ru-RU" dirty="0">
                <a:solidFill>
                  <a:schemeClr val="bg2">
                    <a:lumMod val="90000"/>
                  </a:schemeClr>
                </a:solidFill>
              </a:rPr>
              <a:t>Бит (русское обозначение: бит; международное: </a:t>
            </a:r>
            <a:r>
              <a:rPr lang="ru-RU" dirty="0" err="1">
                <a:solidFill>
                  <a:schemeClr val="bg2">
                    <a:lumMod val="90000"/>
                  </a:schemeClr>
                </a:solidFill>
              </a:rPr>
              <a:t>bit</a:t>
            </a:r>
            <a:r>
              <a:rPr lang="ru-RU" dirty="0">
                <a:solidFill>
                  <a:schemeClr val="bg2">
                    <a:lumMod val="90000"/>
                  </a:schemeClr>
                </a:solidFill>
              </a:rPr>
              <a:t>; от англ. </a:t>
            </a:r>
            <a:r>
              <a:rPr lang="ru-RU" dirty="0" err="1">
                <a:solidFill>
                  <a:schemeClr val="bg2">
                    <a:lumMod val="90000"/>
                  </a:schemeClr>
                </a:solidFill>
              </a:rPr>
              <a:t>binary</a:t>
            </a:r>
            <a:r>
              <a:rPr lang="ru-RU" dirty="0">
                <a:solidFill>
                  <a:schemeClr val="bg2">
                    <a:lumMod val="90000"/>
                  </a:schemeClr>
                </a:solidFill>
              </a:rPr>
              <a:t> </a:t>
            </a:r>
            <a:r>
              <a:rPr lang="ru-RU" dirty="0" err="1">
                <a:solidFill>
                  <a:schemeClr val="bg2">
                    <a:lumMod val="90000"/>
                  </a:schemeClr>
                </a:solidFill>
              </a:rPr>
              <a:t>digit</a:t>
            </a:r>
            <a:r>
              <a:rPr lang="ru-RU" dirty="0">
                <a:solidFill>
                  <a:schemeClr val="bg2">
                    <a:lumMod val="90000"/>
                  </a:schemeClr>
                </a:solidFill>
              </a:rPr>
              <a:t> — двоичная цифра; также игра слов: англ. </a:t>
            </a:r>
            <a:r>
              <a:rPr lang="ru-RU" dirty="0" err="1">
                <a:solidFill>
                  <a:schemeClr val="bg2">
                    <a:lumMod val="90000"/>
                  </a:schemeClr>
                </a:solidFill>
              </a:rPr>
              <a:t>bit</a:t>
            </a:r>
            <a:r>
              <a:rPr lang="ru-RU" dirty="0">
                <a:solidFill>
                  <a:schemeClr val="bg2">
                    <a:lumMod val="90000"/>
                  </a:schemeClr>
                </a:solidFill>
              </a:rPr>
              <a:t> — кусочек, частица) — единица измерения количества информации. 1 бит информации — символ или сигнал, который может принимать два значения: включено или выключено, да или нет, высокий или низкий, заряженный или незаряженный; в двоичной системе исчисления это 1 (единица) или 0 (ноль). Это минимальное количество информации, которое необходимо для ликвидации минимальной неопределенности.</a:t>
            </a:r>
          </a:p>
        </p:txBody>
      </p:sp>
      <p:sp>
        <p:nvSpPr>
          <p:cNvPr id="15" name="TextBox 14">
            <a:extLst>
              <a:ext uri="{FF2B5EF4-FFF2-40B4-BE49-F238E27FC236}">
                <a16:creationId xmlns:a16="http://schemas.microsoft.com/office/drawing/2014/main" id="{24D0D47B-2AB1-9A77-A38B-AE2BAD93F864}"/>
              </a:ext>
            </a:extLst>
          </p:cNvPr>
          <p:cNvSpPr txBox="1"/>
          <p:nvPr/>
        </p:nvSpPr>
        <p:spPr>
          <a:xfrm>
            <a:off x="810924" y="5023458"/>
            <a:ext cx="10570152" cy="923330"/>
          </a:xfrm>
          <a:prstGeom prst="rect">
            <a:avLst/>
          </a:prstGeom>
          <a:noFill/>
        </p:spPr>
        <p:txBody>
          <a:bodyPr wrap="square" rtlCol="0">
            <a:spAutoFit/>
          </a:bodyPr>
          <a:lstStyle/>
          <a:p>
            <a:pPr algn="l"/>
            <a:r>
              <a:rPr lang="ru-RU" dirty="0">
                <a:solidFill>
                  <a:schemeClr val="bg2">
                    <a:lumMod val="90000"/>
                  </a:schemeClr>
                </a:solidFill>
              </a:rPr>
              <a:t>Байт (англ. </a:t>
            </a:r>
            <a:r>
              <a:rPr lang="ru-RU" dirty="0" err="1">
                <a:solidFill>
                  <a:schemeClr val="bg2">
                    <a:lumMod val="90000"/>
                  </a:schemeClr>
                </a:solidFill>
              </a:rPr>
              <a:t>byte</a:t>
            </a:r>
            <a:r>
              <a:rPr lang="ru-RU" dirty="0">
                <a:solidFill>
                  <a:schemeClr val="bg2">
                    <a:lumMod val="90000"/>
                  </a:schemeClr>
                </a:solidFill>
              </a:rPr>
              <a:t>) (русское обозначение: Б и байт; международное: B, </a:t>
            </a:r>
            <a:r>
              <a:rPr lang="ru-RU" dirty="0" err="1">
                <a:solidFill>
                  <a:schemeClr val="bg2">
                    <a:lumMod val="90000"/>
                  </a:schemeClr>
                </a:solidFill>
              </a:rPr>
              <a:t>byte</a:t>
            </a:r>
            <a:r>
              <a:rPr lang="ru-RU" dirty="0">
                <a:solidFill>
                  <a:schemeClr val="bg2">
                    <a:lumMod val="90000"/>
                  </a:schemeClr>
                </a:solidFill>
              </a:rPr>
              <a:t>)[1] — единица хранения и обработки цифровой информации; совокупность битов, обрабатываемая компьютером одновременно.</a:t>
            </a:r>
          </a:p>
        </p:txBody>
      </p:sp>
    </p:spTree>
    <p:extLst>
      <p:ext uri="{BB962C8B-B14F-4D97-AF65-F5344CB8AC3E}">
        <p14:creationId xmlns:p14="http://schemas.microsoft.com/office/powerpoint/2010/main" val="139484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09AA1948-5485-E74B-AA54-E8703E169E23}"/>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Типы данных</a:t>
            </a:r>
          </a:p>
        </p:txBody>
      </p:sp>
      <p:sp>
        <p:nvSpPr>
          <p:cNvPr id="3" name="TextBox 2">
            <a:extLst>
              <a:ext uri="{FF2B5EF4-FFF2-40B4-BE49-F238E27FC236}">
                <a16:creationId xmlns:a16="http://schemas.microsoft.com/office/drawing/2014/main" id="{B6FAC94B-9217-7795-A5D0-3615EA842D76}"/>
              </a:ext>
            </a:extLst>
          </p:cNvPr>
          <p:cNvSpPr txBox="1"/>
          <p:nvPr/>
        </p:nvSpPr>
        <p:spPr>
          <a:xfrm>
            <a:off x="1004743" y="1200728"/>
            <a:ext cx="10658764" cy="646331"/>
          </a:xfrm>
          <a:prstGeom prst="rect">
            <a:avLst/>
          </a:prstGeom>
          <a:noFill/>
        </p:spPr>
        <p:txBody>
          <a:bodyPr wrap="square" rtlCol="0">
            <a:spAutoFit/>
          </a:bodyPr>
          <a:lstStyle/>
          <a:p>
            <a:pPr algn="l"/>
            <a:r>
              <a:rPr lang="ru-RU" dirty="0">
                <a:solidFill>
                  <a:schemeClr val="bg2">
                    <a:lumMod val="90000"/>
                  </a:schemeClr>
                </a:solidFill>
              </a:rPr>
              <a:t>1. Тип «</a:t>
            </a:r>
            <a:r>
              <a:rPr lang="ru-RU" dirty="0" err="1">
                <a:solidFill>
                  <a:schemeClr val="bg2">
                    <a:lumMod val="90000"/>
                  </a:schemeClr>
                </a:solidFill>
              </a:rPr>
              <a:t>Undefined</a:t>
            </a:r>
            <a:r>
              <a:rPr lang="ru-RU" dirty="0">
                <a:solidFill>
                  <a:schemeClr val="bg2">
                    <a:lumMod val="90000"/>
                  </a:schemeClr>
                </a:solidFill>
              </a:rPr>
              <a:t>» имеет только одно значение «</a:t>
            </a:r>
            <a:r>
              <a:rPr lang="ru-RU" dirty="0" err="1">
                <a:solidFill>
                  <a:schemeClr val="bg2">
                    <a:lumMod val="90000"/>
                  </a:schemeClr>
                </a:solidFill>
              </a:rPr>
              <a:t>undefined</a:t>
            </a:r>
            <a:r>
              <a:rPr lang="ru-RU" dirty="0">
                <a:solidFill>
                  <a:schemeClr val="bg2">
                    <a:lumMod val="90000"/>
                  </a:schemeClr>
                </a:solidFill>
              </a:rPr>
              <a:t>». Этот тип имеет любая переменная, которой еще не было присвоено значение.</a:t>
            </a:r>
          </a:p>
        </p:txBody>
      </p:sp>
      <p:sp>
        <p:nvSpPr>
          <p:cNvPr id="4" name="TextBox 3">
            <a:extLst>
              <a:ext uri="{FF2B5EF4-FFF2-40B4-BE49-F238E27FC236}">
                <a16:creationId xmlns:a16="http://schemas.microsoft.com/office/drawing/2014/main" id="{FE57C2EB-823E-EA88-A22D-4711BE98B41A}"/>
              </a:ext>
            </a:extLst>
          </p:cNvPr>
          <p:cNvSpPr txBox="1"/>
          <p:nvPr/>
        </p:nvSpPr>
        <p:spPr>
          <a:xfrm>
            <a:off x="1004743" y="2084477"/>
            <a:ext cx="10587180" cy="1477328"/>
          </a:xfrm>
          <a:prstGeom prst="rect">
            <a:avLst/>
          </a:prstGeom>
          <a:noFill/>
        </p:spPr>
        <p:txBody>
          <a:bodyPr wrap="square" rtlCol="0">
            <a:spAutoFit/>
          </a:bodyPr>
          <a:lstStyle/>
          <a:p>
            <a:pPr algn="l"/>
            <a:r>
              <a:rPr lang="ru-RU" dirty="0">
                <a:solidFill>
                  <a:schemeClr val="bg2">
                    <a:lumMod val="90000"/>
                  </a:schemeClr>
                </a:solidFill>
              </a:rPr>
              <a:t>2. Тип «</a:t>
            </a:r>
            <a:r>
              <a:rPr lang="ru-RU" dirty="0" err="1">
                <a:solidFill>
                  <a:schemeClr val="bg2">
                    <a:lumMod val="90000"/>
                  </a:schemeClr>
                </a:solidFill>
              </a:rPr>
              <a:t>Null</a:t>
            </a:r>
            <a:r>
              <a:rPr lang="ru-RU" dirty="0">
                <a:solidFill>
                  <a:schemeClr val="bg2">
                    <a:lumMod val="90000"/>
                  </a:schemeClr>
                </a:solidFill>
              </a:rPr>
              <a:t>» также имеет единственное значение «</a:t>
            </a:r>
            <a:r>
              <a:rPr lang="ru-RU" dirty="0" err="1">
                <a:solidFill>
                  <a:schemeClr val="bg2">
                    <a:lumMod val="90000"/>
                  </a:schemeClr>
                </a:solidFill>
              </a:rPr>
              <a:t>null</a:t>
            </a:r>
            <a:r>
              <a:rPr lang="ru-RU" dirty="0">
                <a:solidFill>
                  <a:schemeClr val="bg2">
                    <a:lumMod val="90000"/>
                  </a:schemeClr>
                </a:solidFill>
              </a:rPr>
              <a:t>». Это значение применяется там, где ожидается получение объекта, но по каким-либо причинам данный объект не был получен. Другими словами, переменная была создана, но значение в ней отсутствует. Если «</a:t>
            </a:r>
            <a:r>
              <a:rPr lang="ru-RU" dirty="0" err="1">
                <a:solidFill>
                  <a:schemeClr val="bg2">
                    <a:lumMod val="90000"/>
                  </a:schemeClr>
                </a:solidFill>
              </a:rPr>
              <a:t>undefined</a:t>
            </a:r>
            <a:r>
              <a:rPr lang="ru-RU" dirty="0">
                <a:solidFill>
                  <a:schemeClr val="bg2">
                    <a:lumMod val="90000"/>
                  </a:schemeClr>
                </a:solidFill>
              </a:rPr>
              <a:t>» соотносится с переменной, которая не участвовала в операции присваивания, то «</a:t>
            </a:r>
            <a:r>
              <a:rPr lang="ru-RU" dirty="0" err="1">
                <a:solidFill>
                  <a:schemeClr val="bg2">
                    <a:lumMod val="90000"/>
                  </a:schemeClr>
                </a:solidFill>
              </a:rPr>
              <a:t>null</a:t>
            </a:r>
            <a:r>
              <a:rPr lang="ru-RU" dirty="0">
                <a:solidFill>
                  <a:schemeClr val="bg2">
                    <a:lumMod val="90000"/>
                  </a:schemeClr>
                </a:solidFill>
              </a:rPr>
              <a:t>» возникает в результате неудачной операции присваивания.</a:t>
            </a:r>
          </a:p>
        </p:txBody>
      </p:sp>
      <p:sp>
        <p:nvSpPr>
          <p:cNvPr id="5" name="TextBox 4">
            <a:extLst>
              <a:ext uri="{FF2B5EF4-FFF2-40B4-BE49-F238E27FC236}">
                <a16:creationId xmlns:a16="http://schemas.microsoft.com/office/drawing/2014/main" id="{139CEA7C-1901-95B2-1ACC-C029099CC793}"/>
              </a:ext>
            </a:extLst>
          </p:cNvPr>
          <p:cNvSpPr txBox="1"/>
          <p:nvPr/>
        </p:nvSpPr>
        <p:spPr>
          <a:xfrm>
            <a:off x="1076326" y="3866820"/>
            <a:ext cx="10587181" cy="923330"/>
          </a:xfrm>
          <a:prstGeom prst="rect">
            <a:avLst/>
          </a:prstGeom>
          <a:noFill/>
        </p:spPr>
        <p:txBody>
          <a:bodyPr wrap="square" rtlCol="0">
            <a:spAutoFit/>
          </a:bodyPr>
          <a:lstStyle/>
          <a:p>
            <a:pPr algn="l"/>
            <a:r>
              <a:rPr lang="ru-RU" dirty="0">
                <a:solidFill>
                  <a:schemeClr val="bg2">
                    <a:lumMod val="90000"/>
                  </a:schemeClr>
                </a:solidFill>
              </a:rPr>
              <a:t>3. Тип «</a:t>
            </a:r>
            <a:r>
              <a:rPr lang="ru-RU" dirty="0" err="1">
                <a:solidFill>
                  <a:schemeClr val="bg2">
                    <a:lumMod val="90000"/>
                  </a:schemeClr>
                </a:solidFill>
              </a:rPr>
              <a:t>Boolean</a:t>
            </a:r>
            <a:r>
              <a:rPr lang="ru-RU" dirty="0">
                <a:solidFill>
                  <a:schemeClr val="bg2">
                    <a:lumMod val="90000"/>
                  </a:schemeClr>
                </a:solidFill>
              </a:rPr>
              <a:t>» имеет два значения «</a:t>
            </a:r>
            <a:r>
              <a:rPr lang="ru-RU" dirty="0" err="1">
                <a:solidFill>
                  <a:schemeClr val="bg2">
                    <a:lumMod val="90000"/>
                  </a:schemeClr>
                </a:solidFill>
              </a:rPr>
              <a:t>true</a:t>
            </a:r>
            <a:r>
              <a:rPr lang="ru-RU" dirty="0">
                <a:solidFill>
                  <a:schemeClr val="bg2">
                    <a:lumMod val="90000"/>
                  </a:schemeClr>
                </a:solidFill>
              </a:rPr>
              <a:t>» и «</a:t>
            </a:r>
            <a:r>
              <a:rPr lang="ru-RU" dirty="0" err="1">
                <a:solidFill>
                  <a:schemeClr val="bg2">
                    <a:lumMod val="90000"/>
                  </a:schemeClr>
                </a:solidFill>
              </a:rPr>
              <a:t>false</a:t>
            </a:r>
            <a:r>
              <a:rPr lang="ru-RU" dirty="0">
                <a:solidFill>
                  <a:schemeClr val="bg2">
                    <a:lumMod val="90000"/>
                  </a:schemeClr>
                </a:solidFill>
              </a:rPr>
              <a:t>». Этот тип используется для проверки условий и отношений. Детальнее работа с данным типом данных будет описана в следующем разделе.</a:t>
            </a:r>
          </a:p>
        </p:txBody>
      </p:sp>
      <p:sp>
        <p:nvSpPr>
          <p:cNvPr id="6" name="TextBox 5">
            <a:extLst>
              <a:ext uri="{FF2B5EF4-FFF2-40B4-BE49-F238E27FC236}">
                <a16:creationId xmlns:a16="http://schemas.microsoft.com/office/drawing/2014/main" id="{0A8F6535-FC88-FB2D-8B2A-7985FC309FC0}"/>
              </a:ext>
            </a:extLst>
          </p:cNvPr>
          <p:cNvSpPr txBox="1"/>
          <p:nvPr/>
        </p:nvSpPr>
        <p:spPr>
          <a:xfrm>
            <a:off x="1076324" y="5095165"/>
            <a:ext cx="10515599" cy="646331"/>
          </a:xfrm>
          <a:prstGeom prst="rect">
            <a:avLst/>
          </a:prstGeom>
          <a:noFill/>
        </p:spPr>
        <p:txBody>
          <a:bodyPr wrap="square" rtlCol="0">
            <a:spAutoFit/>
          </a:bodyPr>
          <a:lstStyle/>
          <a:p>
            <a:pPr algn="l"/>
            <a:r>
              <a:rPr lang="ru-RU" dirty="0">
                <a:solidFill>
                  <a:schemeClr val="bg2">
                    <a:lumMod val="90000"/>
                  </a:schemeClr>
                </a:solidFill>
              </a:rPr>
              <a:t>4. Тип «</a:t>
            </a:r>
            <a:r>
              <a:rPr lang="ru-RU" dirty="0" err="1">
                <a:solidFill>
                  <a:schemeClr val="bg2">
                    <a:lumMod val="90000"/>
                  </a:schemeClr>
                </a:solidFill>
              </a:rPr>
              <a:t>String</a:t>
            </a:r>
            <a:r>
              <a:rPr lang="ru-RU" dirty="0">
                <a:solidFill>
                  <a:schemeClr val="bg2">
                    <a:lumMod val="90000"/>
                  </a:schemeClr>
                </a:solidFill>
              </a:rPr>
              <a:t>» служит для представления строковых (символьных) данных — надписей, выводимых для пользователя или данных, вводимых пользователем на странице.</a:t>
            </a:r>
          </a:p>
        </p:txBody>
      </p:sp>
    </p:spTree>
    <p:extLst>
      <p:ext uri="{BB962C8B-B14F-4D97-AF65-F5344CB8AC3E}">
        <p14:creationId xmlns:p14="http://schemas.microsoft.com/office/powerpoint/2010/main" val="422126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ADEAF8E8-1295-6D0F-182C-184093985951}"/>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Типы данных</a:t>
            </a:r>
          </a:p>
        </p:txBody>
      </p:sp>
      <p:sp>
        <p:nvSpPr>
          <p:cNvPr id="3" name="TextBox 2">
            <a:extLst>
              <a:ext uri="{FF2B5EF4-FFF2-40B4-BE49-F238E27FC236}">
                <a16:creationId xmlns:a16="http://schemas.microsoft.com/office/drawing/2014/main" id="{9B6925E1-F10D-E201-3FC5-235DD87E8550}"/>
              </a:ext>
            </a:extLst>
          </p:cNvPr>
          <p:cNvSpPr txBox="1"/>
          <p:nvPr/>
        </p:nvSpPr>
        <p:spPr>
          <a:xfrm>
            <a:off x="1076325" y="1256146"/>
            <a:ext cx="10515600" cy="3693319"/>
          </a:xfrm>
          <a:prstGeom prst="rect">
            <a:avLst/>
          </a:prstGeom>
          <a:noFill/>
        </p:spPr>
        <p:txBody>
          <a:bodyPr wrap="square" rtlCol="0">
            <a:spAutoFit/>
          </a:bodyPr>
          <a:lstStyle/>
          <a:p>
            <a:pPr algn="l"/>
            <a:r>
              <a:rPr lang="ru-RU" dirty="0">
                <a:solidFill>
                  <a:schemeClr val="bg2">
                    <a:lumMod val="90000"/>
                  </a:schemeClr>
                </a:solidFill>
              </a:rPr>
              <a:t>5. Тип «Number» предназначен для хранения чисел. Стандартом установлено, что этот тип имеет ровно 18437736874454810627 различных значений, представляющих число двойной точности в  формате 64 бит. Кроме самих чисел среди этих значений есть несколько специальных:</a:t>
            </a:r>
          </a:p>
          <a:p>
            <a:pPr algn="l"/>
            <a:endParaRPr lang="ru-RU" dirty="0">
              <a:solidFill>
                <a:schemeClr val="bg2">
                  <a:lumMod val="90000"/>
                </a:schemeClr>
              </a:solidFill>
            </a:endParaRPr>
          </a:p>
          <a:p>
            <a:pPr algn="l"/>
            <a:r>
              <a:rPr lang="ru-RU" dirty="0">
                <a:solidFill>
                  <a:schemeClr val="bg2">
                    <a:lumMod val="90000"/>
                  </a:schemeClr>
                </a:solidFill>
              </a:rPr>
              <a:t>	▷ «</a:t>
            </a:r>
            <a:r>
              <a:rPr lang="ru-RU" dirty="0" err="1">
                <a:solidFill>
                  <a:schemeClr val="bg2">
                    <a:lumMod val="90000"/>
                  </a:schemeClr>
                </a:solidFill>
              </a:rPr>
              <a:t>NaN</a:t>
            </a:r>
            <a:r>
              <a:rPr lang="ru-RU" dirty="0">
                <a:solidFill>
                  <a:schemeClr val="bg2">
                    <a:lumMod val="90000"/>
                  </a:schemeClr>
                </a:solidFill>
              </a:rPr>
              <a:t>» (</a:t>
            </a:r>
            <a:r>
              <a:rPr lang="ru-RU" dirty="0" err="1">
                <a:solidFill>
                  <a:schemeClr val="bg2">
                    <a:lumMod val="90000"/>
                  </a:schemeClr>
                </a:solidFill>
              </a:rPr>
              <a:t>Not</a:t>
            </a:r>
            <a:r>
              <a:rPr lang="ru-RU" dirty="0">
                <a:solidFill>
                  <a:schemeClr val="bg2">
                    <a:lumMod val="90000"/>
                  </a:schemeClr>
                </a:solidFill>
              </a:rPr>
              <a:t>-a-Number) применятся при невозможности преобразовать результат к числу, 	по сути, обозначает ошибку;</a:t>
            </a:r>
          </a:p>
          <a:p>
            <a:pPr algn="l"/>
            <a:endParaRPr lang="ru-RU" dirty="0">
              <a:solidFill>
                <a:schemeClr val="bg2">
                  <a:lumMod val="90000"/>
                </a:schemeClr>
              </a:solidFill>
            </a:endParaRPr>
          </a:p>
          <a:p>
            <a:pPr algn="l"/>
            <a:r>
              <a:rPr lang="ru-RU" dirty="0">
                <a:solidFill>
                  <a:schemeClr val="bg2">
                    <a:lumMod val="90000"/>
                  </a:schemeClr>
                </a:solidFill>
              </a:rPr>
              <a:t>	▷ «Infinity»  — для представления положительной бесконечности (+∞);</a:t>
            </a:r>
          </a:p>
          <a:p>
            <a:pPr algn="l"/>
            <a:endParaRPr lang="ru-RU" dirty="0">
              <a:solidFill>
                <a:schemeClr val="bg2">
                  <a:lumMod val="90000"/>
                </a:schemeClr>
              </a:solidFill>
            </a:endParaRPr>
          </a:p>
          <a:p>
            <a:pPr algn="l"/>
            <a:r>
              <a:rPr lang="ru-RU" dirty="0">
                <a:solidFill>
                  <a:schemeClr val="bg2">
                    <a:lumMod val="90000"/>
                  </a:schemeClr>
                </a:solidFill>
              </a:rPr>
              <a:t>	▷ «-Infinity»  — для представления отрицательной бесконечности (–∞);</a:t>
            </a:r>
          </a:p>
          <a:p>
            <a:pPr algn="l"/>
            <a:endParaRPr lang="ru-RU" dirty="0">
              <a:solidFill>
                <a:schemeClr val="bg2">
                  <a:lumMod val="90000"/>
                </a:schemeClr>
              </a:solidFill>
            </a:endParaRPr>
          </a:p>
          <a:p>
            <a:pPr algn="l"/>
            <a:r>
              <a:rPr lang="ru-RU" dirty="0">
                <a:solidFill>
                  <a:schemeClr val="bg2">
                    <a:lumMod val="90000"/>
                  </a:schemeClr>
                </a:solidFill>
              </a:rPr>
              <a:t>	▷ «-0»  — для разделения математического формализма +0 и –0.</a:t>
            </a:r>
          </a:p>
        </p:txBody>
      </p:sp>
    </p:spTree>
    <p:extLst>
      <p:ext uri="{BB962C8B-B14F-4D97-AF65-F5344CB8AC3E}">
        <p14:creationId xmlns:p14="http://schemas.microsoft.com/office/powerpoint/2010/main" val="415306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0E0D781F-C894-8340-5BB1-5E5DCBDBDD80}"/>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Типы данных</a:t>
            </a:r>
          </a:p>
        </p:txBody>
      </p:sp>
      <p:sp>
        <p:nvSpPr>
          <p:cNvPr id="3" name="TextBox 2">
            <a:extLst>
              <a:ext uri="{FF2B5EF4-FFF2-40B4-BE49-F238E27FC236}">
                <a16:creationId xmlns:a16="http://schemas.microsoft.com/office/drawing/2014/main" id="{A3A2E3C7-EDA4-B18F-FAA9-23B9035FD846}"/>
              </a:ext>
            </a:extLst>
          </p:cNvPr>
          <p:cNvSpPr txBox="1"/>
          <p:nvPr/>
        </p:nvSpPr>
        <p:spPr>
          <a:xfrm>
            <a:off x="932873" y="1154545"/>
            <a:ext cx="10898909" cy="923330"/>
          </a:xfrm>
          <a:prstGeom prst="rect">
            <a:avLst/>
          </a:prstGeom>
          <a:noFill/>
        </p:spPr>
        <p:txBody>
          <a:bodyPr wrap="square" rtlCol="0">
            <a:spAutoFit/>
          </a:bodyPr>
          <a:lstStyle/>
          <a:p>
            <a:pPr algn="l"/>
            <a:r>
              <a:rPr lang="ru-RU" dirty="0">
                <a:solidFill>
                  <a:schemeClr val="bg2">
                    <a:lumMod val="90000"/>
                  </a:schemeClr>
                </a:solidFill>
              </a:rPr>
              <a:t>6. Тип «Object» представляет собой набор (коллекцию), объединяющий переменные других типов данных, в т.ч. и других объектов. Частично мы уже рассматривали объекты в разделах об объектной модели документа и браузера.</a:t>
            </a:r>
          </a:p>
        </p:txBody>
      </p:sp>
      <p:sp>
        <p:nvSpPr>
          <p:cNvPr id="4" name="TextBox 3">
            <a:extLst>
              <a:ext uri="{FF2B5EF4-FFF2-40B4-BE49-F238E27FC236}">
                <a16:creationId xmlns:a16="http://schemas.microsoft.com/office/drawing/2014/main" id="{B2E31654-F008-B46E-65C0-B49B0A4F989D}"/>
              </a:ext>
            </a:extLst>
          </p:cNvPr>
          <p:cNvSpPr txBox="1"/>
          <p:nvPr/>
        </p:nvSpPr>
        <p:spPr>
          <a:xfrm>
            <a:off x="932873" y="2530763"/>
            <a:ext cx="10515600" cy="1477328"/>
          </a:xfrm>
          <a:prstGeom prst="rect">
            <a:avLst/>
          </a:prstGeom>
          <a:noFill/>
        </p:spPr>
        <p:txBody>
          <a:bodyPr wrap="square" rtlCol="0">
            <a:spAutoFit/>
          </a:bodyPr>
          <a:lstStyle/>
          <a:p>
            <a:pPr algn="l"/>
            <a:r>
              <a:rPr lang="ru-RU" dirty="0">
                <a:solidFill>
                  <a:schemeClr val="bg2">
                    <a:lumMod val="90000"/>
                  </a:schemeClr>
                </a:solidFill>
              </a:rPr>
              <a:t>7. Тип «Symbol» объединяет в себе значения, которые не относятся к типу «</a:t>
            </a:r>
            <a:r>
              <a:rPr lang="ru-RU" dirty="0" err="1">
                <a:solidFill>
                  <a:schemeClr val="bg2">
                    <a:lumMod val="90000"/>
                  </a:schemeClr>
                </a:solidFill>
              </a:rPr>
              <a:t>String</a:t>
            </a:r>
            <a:r>
              <a:rPr lang="ru-RU" dirty="0">
                <a:solidFill>
                  <a:schemeClr val="bg2">
                    <a:lumMod val="90000"/>
                  </a:schemeClr>
                </a:solidFill>
              </a:rPr>
              <a:t>» но могут быть использованы в качестве ключа в типе «Object». Перечень встроенных «символов» можно посмотреть, набрав в консоли «Symbol» и поставив в конце точку. Эти символы используются для специализированных алгоритмов и описаны в пункте 6.1.5 стандарта ES9. Для изучения основ программирования этот тип использоваться не будет. </a:t>
            </a:r>
          </a:p>
        </p:txBody>
      </p:sp>
    </p:spTree>
    <p:extLst>
      <p:ext uri="{BB962C8B-B14F-4D97-AF65-F5344CB8AC3E}">
        <p14:creationId xmlns:p14="http://schemas.microsoft.com/office/powerpoint/2010/main" val="3612716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408864-21A0-F0D1-B8FB-657C4C8EDFD8}"/>
              </a:ext>
            </a:extLst>
          </p:cNvPr>
          <p:cNvSpPr txBox="1"/>
          <p:nvPr/>
        </p:nvSpPr>
        <p:spPr>
          <a:xfrm>
            <a:off x="178981" y="284732"/>
            <a:ext cx="11834038" cy="461665"/>
          </a:xfrm>
          <a:prstGeom prst="rect">
            <a:avLst/>
          </a:prstGeom>
          <a:noFill/>
        </p:spPr>
        <p:txBody>
          <a:bodyPr wrap="square">
            <a:spAutoFit/>
          </a:bodyPr>
          <a:lstStyle/>
          <a:p>
            <a:pPr algn="ctr"/>
            <a:r>
              <a:rPr lang="ru-RU" sz="2400" dirty="0">
                <a:solidFill>
                  <a:schemeClr val="bg2">
                    <a:lumMod val="90000"/>
                  </a:schemeClr>
                </a:solidFill>
                <a:latin typeface="Arial" panose="020B0604020202020204" pitchFamily="34" charset="0"/>
                <a:cs typeface="Arial" panose="020B0604020202020204" pitchFamily="34" charset="0"/>
              </a:rPr>
              <a:t>Сценарии, выполняемые на стороне клиента.</a:t>
            </a:r>
          </a:p>
        </p:txBody>
      </p:sp>
      <p:sp>
        <p:nvSpPr>
          <p:cNvPr id="6" name="Прямоугольник 5">
            <a:extLst>
              <a:ext uri="{FF2B5EF4-FFF2-40B4-BE49-F238E27FC236}">
                <a16:creationId xmlns:a16="http://schemas.microsoft.com/office/drawing/2014/main" id="{33965A0E-EC61-831B-39BD-4FAA50631682}"/>
              </a:ext>
            </a:extLst>
          </p:cNvPr>
          <p:cNvSpPr/>
          <p:nvPr/>
        </p:nvSpPr>
        <p:spPr>
          <a:xfrm>
            <a:off x="4388795" y="1293778"/>
            <a:ext cx="3414409"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Языки программирования</a:t>
            </a:r>
          </a:p>
        </p:txBody>
      </p:sp>
      <p:sp>
        <p:nvSpPr>
          <p:cNvPr id="7" name="Прямоугольник 6">
            <a:extLst>
              <a:ext uri="{FF2B5EF4-FFF2-40B4-BE49-F238E27FC236}">
                <a16:creationId xmlns:a16="http://schemas.microsoft.com/office/drawing/2014/main" id="{95E16A9B-4D9A-ADB4-003E-CA28E4F3C7EC}"/>
              </a:ext>
            </a:extLst>
          </p:cNvPr>
          <p:cNvSpPr/>
          <p:nvPr/>
        </p:nvSpPr>
        <p:spPr>
          <a:xfrm>
            <a:off x="1089498" y="2218513"/>
            <a:ext cx="3949429" cy="793017"/>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Нативные языки программирования (компилируемые)</a:t>
            </a:r>
          </a:p>
        </p:txBody>
      </p:sp>
      <p:sp>
        <p:nvSpPr>
          <p:cNvPr id="8" name="Прямоугольник 7">
            <a:extLst>
              <a:ext uri="{FF2B5EF4-FFF2-40B4-BE49-F238E27FC236}">
                <a16:creationId xmlns:a16="http://schemas.microsoft.com/office/drawing/2014/main" id="{D5FB8B66-07C2-2A55-C1E1-15EC6CF5BD1A}"/>
              </a:ext>
            </a:extLst>
          </p:cNvPr>
          <p:cNvSpPr/>
          <p:nvPr/>
        </p:nvSpPr>
        <p:spPr>
          <a:xfrm>
            <a:off x="7078494" y="2215270"/>
            <a:ext cx="3949429" cy="793017"/>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Транслируемые языки программирования</a:t>
            </a:r>
          </a:p>
        </p:txBody>
      </p:sp>
      <p:cxnSp>
        <p:nvCxnSpPr>
          <p:cNvPr id="10" name="Соединитель: уступ 9">
            <a:extLst>
              <a:ext uri="{FF2B5EF4-FFF2-40B4-BE49-F238E27FC236}">
                <a16:creationId xmlns:a16="http://schemas.microsoft.com/office/drawing/2014/main" id="{0A998753-97C4-B131-33BD-FE813D8BEF45}"/>
              </a:ext>
            </a:extLst>
          </p:cNvPr>
          <p:cNvCxnSpPr>
            <a:cxnSpLocks/>
            <a:stCxn id="6" idx="2"/>
            <a:endCxn id="7" idx="0"/>
          </p:cNvCxnSpPr>
          <p:nvPr/>
        </p:nvCxnSpPr>
        <p:spPr>
          <a:xfrm rot="5400000">
            <a:off x="4348572" y="471085"/>
            <a:ext cx="463070" cy="3031787"/>
          </a:xfrm>
          <a:prstGeom prst="bentConnector3">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2" name="Соединитель: уступ 11">
            <a:extLst>
              <a:ext uri="{FF2B5EF4-FFF2-40B4-BE49-F238E27FC236}">
                <a16:creationId xmlns:a16="http://schemas.microsoft.com/office/drawing/2014/main" id="{90BCB681-01D1-EFA9-5FBB-0630B794ED24}"/>
              </a:ext>
            </a:extLst>
          </p:cNvPr>
          <p:cNvCxnSpPr>
            <a:cxnSpLocks/>
            <a:stCxn id="6" idx="2"/>
            <a:endCxn id="8" idx="0"/>
          </p:cNvCxnSpPr>
          <p:nvPr/>
        </p:nvCxnSpPr>
        <p:spPr>
          <a:xfrm rot="16200000" flipH="1">
            <a:off x="7344691" y="506751"/>
            <a:ext cx="459827" cy="2957209"/>
          </a:xfrm>
          <a:prstGeom prst="bentConnector3">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0B3852A-76BF-B245-2766-7259BBEEF383}"/>
              </a:ext>
            </a:extLst>
          </p:cNvPr>
          <p:cNvSpPr txBox="1"/>
          <p:nvPr/>
        </p:nvSpPr>
        <p:spPr>
          <a:xfrm>
            <a:off x="7374578" y="3045118"/>
            <a:ext cx="3527899" cy="369332"/>
          </a:xfrm>
          <a:prstGeom prst="rect">
            <a:avLst/>
          </a:prstGeom>
          <a:noFill/>
          <a:ln>
            <a:noFill/>
          </a:ln>
        </p:spPr>
        <p:txBody>
          <a:bodyPr wrap="square">
            <a:spAutoFit/>
          </a:bodyPr>
          <a:lstStyle/>
          <a:p>
            <a:r>
              <a:rPr lang="de-CH" sz="1800" b="0" i="0" u="none" strike="noStrike" baseline="0" dirty="0">
                <a:solidFill>
                  <a:schemeClr val="bg2">
                    <a:lumMod val="90000"/>
                  </a:schemeClr>
                </a:solidFill>
                <a:latin typeface="Arial" panose="020B0604020202020204" pitchFamily="34" charset="0"/>
                <a:cs typeface="Arial" panose="020B0604020202020204" pitchFamily="34" charset="0"/>
              </a:rPr>
              <a:t>Java, C#, Python, Visual Basic</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A77EF8F6-5B28-59C5-7ECC-C774072DE9E6}"/>
              </a:ext>
            </a:extLst>
          </p:cNvPr>
          <p:cNvSpPr txBox="1"/>
          <p:nvPr/>
        </p:nvSpPr>
        <p:spPr>
          <a:xfrm>
            <a:off x="1198981" y="3065278"/>
            <a:ext cx="3730457" cy="369332"/>
          </a:xfrm>
          <a:prstGeom prst="rect">
            <a:avLst/>
          </a:prstGeom>
          <a:noFill/>
          <a:ln>
            <a:noFill/>
          </a:ln>
        </p:spPr>
        <p:txBody>
          <a:bodyPr wrap="square">
            <a:spAutoFit/>
          </a:bodyPr>
          <a:lstStyle/>
          <a:p>
            <a:r>
              <a:rPr lang="de-CH" sz="1800" b="0" i="0" u="none" strike="noStrike" baseline="0" dirty="0">
                <a:solidFill>
                  <a:schemeClr val="bg2">
                    <a:lumMod val="90000"/>
                  </a:schemeClr>
                </a:solidFill>
                <a:latin typeface="Arial" panose="020B0604020202020204" pitchFamily="34" charset="0"/>
                <a:cs typeface="Arial" panose="020B0604020202020204" pitchFamily="34" charset="0"/>
              </a:rPr>
              <a:t>C/C++, Delphi, Assembler, Fortran</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22" name="Прямоугольник 21">
            <a:extLst>
              <a:ext uri="{FF2B5EF4-FFF2-40B4-BE49-F238E27FC236}">
                <a16:creationId xmlns:a16="http://schemas.microsoft.com/office/drawing/2014/main" id="{CE123527-F5AD-74AE-2830-4232860C2D0C}"/>
              </a:ext>
            </a:extLst>
          </p:cNvPr>
          <p:cNvSpPr/>
          <p:nvPr/>
        </p:nvSpPr>
        <p:spPr>
          <a:xfrm>
            <a:off x="1089497" y="3641385"/>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Исходный код</a:t>
            </a:r>
          </a:p>
        </p:txBody>
      </p:sp>
      <p:sp>
        <p:nvSpPr>
          <p:cNvPr id="23" name="Прямоугольник 22">
            <a:extLst>
              <a:ext uri="{FF2B5EF4-FFF2-40B4-BE49-F238E27FC236}">
                <a16:creationId xmlns:a16="http://schemas.microsoft.com/office/drawing/2014/main" id="{89922E8B-0EB3-EECF-44D9-B9CC915BA8C4}"/>
              </a:ext>
            </a:extLst>
          </p:cNvPr>
          <p:cNvSpPr/>
          <p:nvPr/>
        </p:nvSpPr>
        <p:spPr>
          <a:xfrm>
            <a:off x="1089497" y="4312174"/>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Компилятор</a:t>
            </a:r>
          </a:p>
        </p:txBody>
      </p:sp>
      <p:sp>
        <p:nvSpPr>
          <p:cNvPr id="24" name="Прямоугольник 23">
            <a:extLst>
              <a:ext uri="{FF2B5EF4-FFF2-40B4-BE49-F238E27FC236}">
                <a16:creationId xmlns:a16="http://schemas.microsoft.com/office/drawing/2014/main" id="{4DA1D4F8-A165-8D87-C8A4-DF7AB125EBE4}"/>
              </a:ext>
            </a:extLst>
          </p:cNvPr>
          <p:cNvSpPr/>
          <p:nvPr/>
        </p:nvSpPr>
        <p:spPr>
          <a:xfrm>
            <a:off x="1089496" y="4982963"/>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Исполняемый (нативный) код</a:t>
            </a:r>
          </a:p>
        </p:txBody>
      </p:sp>
      <p:sp>
        <p:nvSpPr>
          <p:cNvPr id="25" name="Прямоугольник 24">
            <a:extLst>
              <a:ext uri="{FF2B5EF4-FFF2-40B4-BE49-F238E27FC236}">
                <a16:creationId xmlns:a16="http://schemas.microsoft.com/office/drawing/2014/main" id="{155DC697-074F-14C6-6075-4528973F7534}"/>
              </a:ext>
            </a:extLst>
          </p:cNvPr>
          <p:cNvSpPr/>
          <p:nvPr/>
        </p:nvSpPr>
        <p:spPr>
          <a:xfrm>
            <a:off x="1089496" y="5653752"/>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Операционная система</a:t>
            </a:r>
          </a:p>
        </p:txBody>
      </p:sp>
      <p:cxnSp>
        <p:nvCxnSpPr>
          <p:cNvPr id="27" name="Прямая со стрелкой 26">
            <a:extLst>
              <a:ext uri="{FF2B5EF4-FFF2-40B4-BE49-F238E27FC236}">
                <a16:creationId xmlns:a16="http://schemas.microsoft.com/office/drawing/2014/main" id="{AD177EE7-924B-CCC1-EA7E-20DA24EAE8CE}"/>
              </a:ext>
            </a:extLst>
          </p:cNvPr>
          <p:cNvCxnSpPr>
            <a:stCxn id="22" idx="2"/>
            <a:endCxn id="23" idx="0"/>
          </p:cNvCxnSpPr>
          <p:nvPr/>
        </p:nvCxnSpPr>
        <p:spPr>
          <a:xfrm>
            <a:off x="3064212" y="4010717"/>
            <a:ext cx="0"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027AC772-3106-7427-0FE8-7BC3897EBE4E}"/>
              </a:ext>
            </a:extLst>
          </p:cNvPr>
          <p:cNvCxnSpPr>
            <a:stCxn id="23" idx="2"/>
            <a:endCxn id="24" idx="0"/>
          </p:cNvCxnSpPr>
          <p:nvPr/>
        </p:nvCxnSpPr>
        <p:spPr>
          <a:xfrm flipH="1">
            <a:off x="3064211" y="4681506"/>
            <a:ext cx="1"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Прямая со стрелкой 31">
            <a:extLst>
              <a:ext uri="{FF2B5EF4-FFF2-40B4-BE49-F238E27FC236}">
                <a16:creationId xmlns:a16="http://schemas.microsoft.com/office/drawing/2014/main" id="{BD6EECCD-8642-EE41-004D-6789767DE0C8}"/>
              </a:ext>
            </a:extLst>
          </p:cNvPr>
          <p:cNvCxnSpPr>
            <a:stCxn id="24" idx="2"/>
            <a:endCxn id="25" idx="0"/>
          </p:cNvCxnSpPr>
          <p:nvPr/>
        </p:nvCxnSpPr>
        <p:spPr>
          <a:xfrm>
            <a:off x="3064211" y="5352295"/>
            <a:ext cx="0"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33" name="Прямоугольник 32">
            <a:extLst>
              <a:ext uri="{FF2B5EF4-FFF2-40B4-BE49-F238E27FC236}">
                <a16:creationId xmlns:a16="http://schemas.microsoft.com/office/drawing/2014/main" id="{F48EED07-72FC-2115-807D-AF810280A626}"/>
              </a:ext>
            </a:extLst>
          </p:cNvPr>
          <p:cNvSpPr/>
          <p:nvPr/>
        </p:nvSpPr>
        <p:spPr>
          <a:xfrm>
            <a:off x="7078495" y="3641385"/>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Исходный код</a:t>
            </a:r>
          </a:p>
        </p:txBody>
      </p:sp>
      <p:sp>
        <p:nvSpPr>
          <p:cNvPr id="34" name="Прямоугольник 33">
            <a:extLst>
              <a:ext uri="{FF2B5EF4-FFF2-40B4-BE49-F238E27FC236}">
                <a16:creationId xmlns:a16="http://schemas.microsoft.com/office/drawing/2014/main" id="{5B0A6BD4-5364-027D-C76C-2927C1B01274}"/>
              </a:ext>
            </a:extLst>
          </p:cNvPr>
          <p:cNvSpPr/>
          <p:nvPr/>
        </p:nvSpPr>
        <p:spPr>
          <a:xfrm>
            <a:off x="7078495" y="4312174"/>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Транслятор</a:t>
            </a:r>
          </a:p>
        </p:txBody>
      </p:sp>
      <p:sp>
        <p:nvSpPr>
          <p:cNvPr id="35" name="Прямоугольник 34">
            <a:extLst>
              <a:ext uri="{FF2B5EF4-FFF2-40B4-BE49-F238E27FC236}">
                <a16:creationId xmlns:a16="http://schemas.microsoft.com/office/drawing/2014/main" id="{FA607F54-929E-B0D6-4FF9-8C74036F86D5}"/>
              </a:ext>
            </a:extLst>
          </p:cNvPr>
          <p:cNvSpPr/>
          <p:nvPr/>
        </p:nvSpPr>
        <p:spPr>
          <a:xfrm>
            <a:off x="7078494" y="4982963"/>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Байт-код</a:t>
            </a:r>
          </a:p>
        </p:txBody>
      </p:sp>
      <p:sp>
        <p:nvSpPr>
          <p:cNvPr id="36" name="Прямоугольник 35">
            <a:extLst>
              <a:ext uri="{FF2B5EF4-FFF2-40B4-BE49-F238E27FC236}">
                <a16:creationId xmlns:a16="http://schemas.microsoft.com/office/drawing/2014/main" id="{A796227B-646A-8277-D113-7DFF16BE9FC6}"/>
              </a:ext>
            </a:extLst>
          </p:cNvPr>
          <p:cNvSpPr/>
          <p:nvPr/>
        </p:nvSpPr>
        <p:spPr>
          <a:xfrm>
            <a:off x="7078494" y="5653752"/>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Платформа</a:t>
            </a:r>
          </a:p>
        </p:txBody>
      </p:sp>
      <p:cxnSp>
        <p:nvCxnSpPr>
          <p:cNvPr id="37" name="Прямая со стрелкой 36">
            <a:extLst>
              <a:ext uri="{FF2B5EF4-FFF2-40B4-BE49-F238E27FC236}">
                <a16:creationId xmlns:a16="http://schemas.microsoft.com/office/drawing/2014/main" id="{F13461EB-6BDD-1A9D-8B84-987DCA5BEDDF}"/>
              </a:ext>
            </a:extLst>
          </p:cNvPr>
          <p:cNvCxnSpPr>
            <a:stCxn id="33" idx="2"/>
            <a:endCxn id="34" idx="0"/>
          </p:cNvCxnSpPr>
          <p:nvPr/>
        </p:nvCxnSpPr>
        <p:spPr>
          <a:xfrm>
            <a:off x="9053210" y="4010717"/>
            <a:ext cx="0"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E07E79FF-EE33-A7B1-1854-EA77232721AD}"/>
              </a:ext>
            </a:extLst>
          </p:cNvPr>
          <p:cNvCxnSpPr>
            <a:stCxn id="34" idx="2"/>
            <a:endCxn id="35" idx="0"/>
          </p:cNvCxnSpPr>
          <p:nvPr/>
        </p:nvCxnSpPr>
        <p:spPr>
          <a:xfrm flipH="1">
            <a:off x="9053209" y="4681506"/>
            <a:ext cx="1"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020AF63C-AE95-8D9C-EB66-69CC68F07CC2}"/>
              </a:ext>
            </a:extLst>
          </p:cNvPr>
          <p:cNvCxnSpPr>
            <a:stCxn id="35" idx="2"/>
            <a:endCxn id="36" idx="0"/>
          </p:cNvCxnSpPr>
          <p:nvPr/>
        </p:nvCxnSpPr>
        <p:spPr>
          <a:xfrm>
            <a:off x="9053209" y="5352295"/>
            <a:ext cx="0"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40" name="Прямоугольник 39">
            <a:extLst>
              <a:ext uri="{FF2B5EF4-FFF2-40B4-BE49-F238E27FC236}">
                <a16:creationId xmlns:a16="http://schemas.microsoft.com/office/drawing/2014/main" id="{6B61F29E-8FA5-C066-2F96-0EDDB5230274}"/>
              </a:ext>
            </a:extLst>
          </p:cNvPr>
          <p:cNvSpPr/>
          <p:nvPr/>
        </p:nvSpPr>
        <p:spPr>
          <a:xfrm>
            <a:off x="7078494" y="6307026"/>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Операционная система</a:t>
            </a:r>
          </a:p>
        </p:txBody>
      </p:sp>
      <p:cxnSp>
        <p:nvCxnSpPr>
          <p:cNvPr id="42" name="Прямая со стрелкой 41">
            <a:extLst>
              <a:ext uri="{FF2B5EF4-FFF2-40B4-BE49-F238E27FC236}">
                <a16:creationId xmlns:a16="http://schemas.microsoft.com/office/drawing/2014/main" id="{FEFD0E2C-3397-0CC3-FF8E-AC58857F0272}"/>
              </a:ext>
            </a:extLst>
          </p:cNvPr>
          <p:cNvCxnSpPr>
            <a:stCxn id="36" idx="2"/>
            <a:endCxn id="40" idx="0"/>
          </p:cNvCxnSpPr>
          <p:nvPr/>
        </p:nvCxnSpPr>
        <p:spPr>
          <a:xfrm>
            <a:off x="9053209" y="6023084"/>
            <a:ext cx="0" cy="283942"/>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799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CE7894CD-A991-6662-0230-EA91768735C0}"/>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 </a:t>
            </a:r>
            <a:r>
              <a:rPr lang="en-US" sz="2400" dirty="0">
                <a:solidFill>
                  <a:schemeClr val="bg2">
                    <a:lumMod val="90000"/>
                  </a:schemeClr>
                </a:solidFill>
              </a:rPr>
              <a:t>Number</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A8151146-9321-7001-C956-CE2279CA7CAD}"/>
              </a:ext>
            </a:extLst>
          </p:cNvPr>
          <p:cNvSpPr txBox="1"/>
          <p:nvPr/>
        </p:nvSpPr>
        <p:spPr>
          <a:xfrm>
            <a:off x="922337" y="1397675"/>
            <a:ext cx="10823575" cy="294952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ru-RU" dirty="0">
                <a:solidFill>
                  <a:schemeClr val="bg2">
                    <a:lumMod val="90000"/>
                  </a:schemeClr>
                </a:solidFill>
              </a:rPr>
              <a:t>Целые числа, например, 35. Мы можем использовать как положительные, так и отрицательные числа. Диапазон используемых чисел: от -253 до 253</a:t>
            </a:r>
          </a:p>
          <a:p>
            <a:pPr algn="l">
              <a:lnSpc>
                <a:spcPct val="150000"/>
              </a:lnSpc>
            </a:pPr>
            <a:endParaRPr lang="ru-RU" dirty="0">
              <a:solidFill>
                <a:schemeClr val="bg2">
                  <a:lumMod val="90000"/>
                </a:schemeClr>
              </a:solidFill>
            </a:endParaRPr>
          </a:p>
          <a:p>
            <a:pPr marL="285750" indent="-285750" algn="l">
              <a:lnSpc>
                <a:spcPct val="150000"/>
              </a:lnSpc>
              <a:buFont typeface="Arial" panose="020B0604020202020204" pitchFamily="34" charset="0"/>
              <a:buChar char="•"/>
            </a:pPr>
            <a:r>
              <a:rPr lang="ru-RU" dirty="0">
                <a:solidFill>
                  <a:schemeClr val="bg2">
                    <a:lumMod val="90000"/>
                  </a:schemeClr>
                </a:solidFill>
              </a:rPr>
              <a:t>Дробные числа (числа с плавающей точкой). В качестве разделителя дробной и целой части применяется точка, например, 3.5575. Опять же можно использовать как положительные, так и отрицательные числа. Для чисел с плавающей точкой используется тот же диапазон: от -2</a:t>
            </a:r>
            <a:r>
              <a:rPr lang="ru-RU" baseline="30000" dirty="0">
                <a:solidFill>
                  <a:schemeClr val="bg2">
                    <a:lumMod val="90000"/>
                  </a:schemeClr>
                </a:solidFill>
              </a:rPr>
              <a:t>53</a:t>
            </a:r>
            <a:r>
              <a:rPr lang="ru-RU" dirty="0">
                <a:solidFill>
                  <a:schemeClr val="bg2">
                    <a:lumMod val="90000"/>
                  </a:schemeClr>
                </a:solidFill>
              </a:rPr>
              <a:t> до 2</a:t>
            </a:r>
            <a:r>
              <a:rPr lang="ru-RU" baseline="30000" dirty="0">
                <a:solidFill>
                  <a:schemeClr val="bg2">
                    <a:lumMod val="90000"/>
                  </a:schemeClr>
                </a:solidFill>
              </a:rPr>
              <a:t>53</a:t>
            </a:r>
          </a:p>
        </p:txBody>
      </p:sp>
    </p:spTree>
    <p:extLst>
      <p:ext uri="{BB962C8B-B14F-4D97-AF65-F5344CB8AC3E}">
        <p14:creationId xmlns:p14="http://schemas.microsoft.com/office/powerpoint/2010/main" val="172186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DE221764-72C4-74E7-8B57-D3AE3C74195B}"/>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 </a:t>
            </a:r>
            <a:r>
              <a:rPr lang="en-US" sz="2400" dirty="0">
                <a:solidFill>
                  <a:schemeClr val="bg2">
                    <a:lumMod val="90000"/>
                  </a:schemeClr>
                </a:solidFill>
              </a:rPr>
              <a:t>Number</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D9A08FBB-4F6D-BD11-ECA0-C13130FB4AFA}"/>
              </a:ext>
            </a:extLst>
          </p:cNvPr>
          <p:cNvSpPr txBox="1"/>
          <p:nvPr/>
        </p:nvSpPr>
        <p:spPr>
          <a:xfrm>
            <a:off x="2244725" y="1323053"/>
            <a:ext cx="2076209" cy="1287532"/>
          </a:xfrm>
          <a:prstGeom prst="rect">
            <a:avLst/>
          </a:prstGeom>
          <a:noFill/>
        </p:spPr>
        <p:txBody>
          <a:bodyPr wrap="none" rtlCol="0">
            <a:spAutoFit/>
          </a:bodyPr>
          <a:lstStyle/>
          <a:p>
            <a:pPr algn="l">
              <a:lnSpc>
                <a:spcPct val="150000"/>
              </a:lnSpc>
            </a:pPr>
            <a:r>
              <a:rPr lang="fr-FR" dirty="0" err="1">
                <a:solidFill>
                  <a:schemeClr val="bg2">
                    <a:lumMod val="90000"/>
                  </a:schemeClr>
                </a:solidFill>
              </a:rPr>
              <a:t>const</a:t>
            </a:r>
            <a:r>
              <a:rPr lang="fr-FR" dirty="0">
                <a:solidFill>
                  <a:schemeClr val="bg2">
                    <a:lumMod val="90000"/>
                  </a:schemeClr>
                </a:solidFill>
              </a:rPr>
              <a:t> x = 45;</a:t>
            </a:r>
          </a:p>
          <a:p>
            <a:pPr algn="l">
              <a:lnSpc>
                <a:spcPct val="150000"/>
              </a:lnSpc>
            </a:pPr>
            <a:r>
              <a:rPr lang="fr-FR" dirty="0" err="1">
                <a:solidFill>
                  <a:schemeClr val="bg2">
                    <a:lumMod val="90000"/>
                  </a:schemeClr>
                </a:solidFill>
              </a:rPr>
              <a:t>const</a:t>
            </a:r>
            <a:r>
              <a:rPr lang="fr-FR" dirty="0">
                <a:solidFill>
                  <a:schemeClr val="bg2">
                    <a:lumMod val="90000"/>
                  </a:schemeClr>
                </a:solidFill>
              </a:rPr>
              <a:t> y = 123.897;</a:t>
            </a:r>
          </a:p>
          <a:p>
            <a:pPr algn="l">
              <a:lnSpc>
                <a:spcPct val="150000"/>
              </a:lnSpc>
            </a:pPr>
            <a:r>
              <a:rPr lang="fr-FR" dirty="0" err="1">
                <a:solidFill>
                  <a:schemeClr val="bg2">
                    <a:lumMod val="90000"/>
                  </a:schemeClr>
                </a:solidFill>
              </a:rPr>
              <a:t>const</a:t>
            </a:r>
            <a:r>
              <a:rPr lang="fr-FR" dirty="0">
                <a:solidFill>
                  <a:schemeClr val="bg2">
                    <a:lumMod val="90000"/>
                  </a:schemeClr>
                </a:solidFill>
              </a:rPr>
              <a:t> z = -0.123;</a:t>
            </a:r>
            <a:endParaRPr lang="ru-RU" dirty="0">
              <a:solidFill>
                <a:schemeClr val="bg2">
                  <a:lumMod val="90000"/>
                </a:schemeClr>
              </a:solidFill>
            </a:endParaRPr>
          </a:p>
        </p:txBody>
      </p:sp>
      <p:sp>
        <p:nvSpPr>
          <p:cNvPr id="4" name="TextBox 3">
            <a:extLst>
              <a:ext uri="{FF2B5EF4-FFF2-40B4-BE49-F238E27FC236}">
                <a16:creationId xmlns:a16="http://schemas.microsoft.com/office/drawing/2014/main" id="{46434EE5-4DDB-0DAC-7039-BDAF2E127C2C}"/>
              </a:ext>
            </a:extLst>
          </p:cNvPr>
          <p:cNvSpPr txBox="1"/>
          <p:nvPr/>
        </p:nvSpPr>
        <p:spPr>
          <a:xfrm>
            <a:off x="4904302" y="3073400"/>
            <a:ext cx="6563798" cy="2862322"/>
          </a:xfrm>
          <a:prstGeom prst="rect">
            <a:avLst/>
          </a:prstGeom>
          <a:noFill/>
        </p:spPr>
        <p:txBody>
          <a:bodyPr wrap="square" rtlCol="0">
            <a:spAutoFit/>
          </a:bodyPr>
          <a:lstStyle/>
          <a:p>
            <a:pPr algn="l"/>
            <a:r>
              <a:rPr lang="ru-RU" dirty="0">
                <a:solidFill>
                  <a:schemeClr val="bg2">
                    <a:lumMod val="90000"/>
                  </a:schemeClr>
                </a:solidFill>
              </a:rPr>
              <a:t>JavaScript поддерживает возможность определять числа в </a:t>
            </a:r>
            <a:endParaRPr lang="en-US" dirty="0">
              <a:solidFill>
                <a:schemeClr val="bg2">
                  <a:lumMod val="90000"/>
                </a:schemeClr>
              </a:solidFill>
            </a:endParaRPr>
          </a:p>
          <a:p>
            <a:pPr marL="285750" indent="-285750" algn="l">
              <a:lnSpc>
                <a:spcPct val="200000"/>
              </a:lnSpc>
              <a:buFont typeface="Arial" panose="020B0604020202020204" pitchFamily="34" charset="0"/>
              <a:buChar char="•"/>
            </a:pPr>
            <a:r>
              <a:rPr lang="ru-RU" dirty="0">
                <a:solidFill>
                  <a:schemeClr val="bg2">
                    <a:lumMod val="90000"/>
                  </a:schemeClr>
                </a:solidFill>
              </a:rPr>
              <a:t>двоичной, </a:t>
            </a:r>
            <a:endParaRPr lang="en-US" dirty="0">
              <a:solidFill>
                <a:schemeClr val="bg2">
                  <a:lumMod val="90000"/>
                </a:schemeClr>
              </a:solidFill>
            </a:endParaRPr>
          </a:p>
          <a:p>
            <a:pPr marL="285750" indent="-285750" algn="l">
              <a:buFont typeface="Arial" panose="020B0604020202020204" pitchFamily="34" charset="0"/>
              <a:buChar char="•"/>
            </a:pPr>
            <a:r>
              <a:rPr lang="ru-RU" dirty="0">
                <a:solidFill>
                  <a:schemeClr val="bg2">
                    <a:lumMod val="90000"/>
                  </a:schemeClr>
                </a:solidFill>
              </a:rPr>
              <a:t>восьмеричной и </a:t>
            </a:r>
            <a:endParaRPr lang="en-US" dirty="0">
              <a:solidFill>
                <a:schemeClr val="bg2">
                  <a:lumMod val="90000"/>
                </a:schemeClr>
              </a:solidFill>
            </a:endParaRPr>
          </a:p>
          <a:p>
            <a:pPr marL="285750" indent="-285750" algn="l">
              <a:buFont typeface="Arial" panose="020B0604020202020204" pitchFamily="34" charset="0"/>
              <a:buChar char="•"/>
            </a:pPr>
            <a:r>
              <a:rPr lang="ru-RU" dirty="0">
                <a:solidFill>
                  <a:schemeClr val="bg2">
                    <a:lumMod val="90000"/>
                  </a:schemeClr>
                </a:solidFill>
              </a:rPr>
              <a:t>шестнадцатеричной </a:t>
            </a:r>
            <a:endParaRPr lang="en-US" dirty="0">
              <a:solidFill>
                <a:schemeClr val="bg2">
                  <a:lumMod val="90000"/>
                </a:schemeClr>
              </a:solidFill>
            </a:endParaRPr>
          </a:p>
          <a:p>
            <a:pPr algn="l"/>
            <a:endParaRPr lang="en-US" dirty="0">
              <a:solidFill>
                <a:schemeClr val="bg2">
                  <a:lumMod val="90000"/>
                </a:schemeClr>
              </a:solidFill>
            </a:endParaRPr>
          </a:p>
          <a:p>
            <a:pPr algn="just"/>
            <a:r>
              <a:rPr lang="ru-RU" dirty="0">
                <a:solidFill>
                  <a:schemeClr val="bg2">
                    <a:lumMod val="90000"/>
                  </a:schemeClr>
                </a:solidFill>
              </a:rPr>
              <a:t>системах, что очень удобно, если нам </a:t>
            </a:r>
            <a:r>
              <a:rPr lang="ru-RU" dirty="0" err="1">
                <a:solidFill>
                  <a:schemeClr val="bg2">
                    <a:lumMod val="90000"/>
                  </a:schemeClr>
                </a:solidFill>
              </a:rPr>
              <a:t>предстоить</a:t>
            </a:r>
            <a:r>
              <a:rPr lang="ru-RU" dirty="0">
                <a:solidFill>
                  <a:schemeClr val="bg2">
                    <a:lumMod val="90000"/>
                  </a:schemeClr>
                </a:solidFill>
              </a:rPr>
              <a:t> проводить поразрядные операции с отдельными битами числа. Для определения числа в двоичной системе, перед числом указывается префикс 0b:</a:t>
            </a:r>
          </a:p>
        </p:txBody>
      </p:sp>
    </p:spTree>
    <p:extLst>
      <p:ext uri="{BB962C8B-B14F-4D97-AF65-F5344CB8AC3E}">
        <p14:creationId xmlns:p14="http://schemas.microsoft.com/office/powerpoint/2010/main" val="102795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A97D6CC0-6634-FC7F-DEE4-2F4FF16EC33C}"/>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 </a:t>
            </a:r>
            <a:r>
              <a:rPr lang="en-US" sz="2400" dirty="0">
                <a:solidFill>
                  <a:schemeClr val="bg2">
                    <a:lumMod val="90000"/>
                  </a:schemeClr>
                </a:solidFill>
              </a:rPr>
              <a:t>Number</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2525EFC3-C2A2-FA25-2D52-8F7F04BC9C49}"/>
              </a:ext>
            </a:extLst>
          </p:cNvPr>
          <p:cNvSpPr txBox="1"/>
          <p:nvPr/>
        </p:nvSpPr>
        <p:spPr>
          <a:xfrm>
            <a:off x="703737" y="1028343"/>
            <a:ext cx="11260775" cy="4801314"/>
          </a:xfrm>
          <a:prstGeom prst="rect">
            <a:avLst/>
          </a:prstGeom>
          <a:noFill/>
        </p:spPr>
        <p:txBody>
          <a:bodyPr wrap="none" rtlCol="0">
            <a:spAutoFit/>
          </a:bodyPr>
          <a:lstStyle/>
          <a:p>
            <a:pPr algn="l"/>
            <a:r>
              <a:rPr lang="ru-RU" b="1" u="sng" dirty="0">
                <a:solidFill>
                  <a:schemeClr val="bg2">
                    <a:lumMod val="90000"/>
                  </a:schemeClr>
                </a:solidFill>
              </a:rPr>
              <a:t>Для определения числа в двоичной системе, перед числом указывается префикс 0b:</a:t>
            </a:r>
            <a:endParaRPr lang="en-US" b="1" u="sng" dirty="0">
              <a:solidFill>
                <a:schemeClr val="bg2">
                  <a:lumMod val="90000"/>
                </a:schemeClr>
              </a:solidFill>
            </a:endParaRPr>
          </a:p>
          <a:p>
            <a:pPr algn="l"/>
            <a:endParaRPr lang="en-US" u="sng" dirty="0">
              <a:solidFill>
                <a:schemeClr val="bg2">
                  <a:lumMod val="90000"/>
                </a:schemeClr>
              </a:solidFill>
            </a:endParaRPr>
          </a:p>
          <a:p>
            <a:pPr algn="l"/>
            <a:r>
              <a:rPr lang="ru-RU" dirty="0" err="1">
                <a:solidFill>
                  <a:schemeClr val="bg2">
                    <a:lumMod val="90000"/>
                  </a:schemeClr>
                </a:solidFill>
              </a:rPr>
              <a:t>const</a:t>
            </a:r>
            <a:r>
              <a:rPr lang="ru-RU" dirty="0">
                <a:solidFill>
                  <a:schemeClr val="bg2">
                    <a:lumMod val="90000"/>
                  </a:schemeClr>
                </a:solidFill>
              </a:rPr>
              <a:t> num1 = 0b1011;    // число 11 в десятичной системе</a:t>
            </a:r>
          </a:p>
          <a:p>
            <a:pPr algn="l"/>
            <a:r>
              <a:rPr lang="ru-RU" dirty="0">
                <a:solidFill>
                  <a:schemeClr val="bg2">
                    <a:lumMod val="90000"/>
                  </a:schemeClr>
                </a:solidFill>
              </a:rPr>
              <a:t>console.log(num1);      </a:t>
            </a:r>
            <a:r>
              <a:rPr lang="en-US" dirty="0">
                <a:solidFill>
                  <a:schemeClr val="bg2">
                    <a:lumMod val="90000"/>
                  </a:schemeClr>
                </a:solidFill>
              </a:rPr>
              <a:t>   </a:t>
            </a:r>
            <a:r>
              <a:rPr lang="ru-RU" dirty="0">
                <a:solidFill>
                  <a:schemeClr val="bg2">
                    <a:lumMod val="90000"/>
                  </a:schemeClr>
                </a:solidFill>
              </a:rPr>
              <a:t>// 11</a:t>
            </a:r>
            <a:endParaRPr lang="en-US" dirty="0">
              <a:solidFill>
                <a:schemeClr val="bg2">
                  <a:lumMod val="90000"/>
                </a:schemeClr>
              </a:solidFill>
            </a:endParaRPr>
          </a:p>
          <a:p>
            <a:pPr algn="l"/>
            <a:endParaRPr lang="en-US" dirty="0">
              <a:solidFill>
                <a:schemeClr val="bg2">
                  <a:lumMod val="90000"/>
                </a:schemeClr>
              </a:solidFill>
            </a:endParaRPr>
          </a:p>
          <a:p>
            <a:pPr algn="l"/>
            <a:r>
              <a:rPr lang="ru-RU" b="1" u="sng" dirty="0">
                <a:solidFill>
                  <a:schemeClr val="bg2">
                    <a:lumMod val="90000"/>
                  </a:schemeClr>
                </a:solidFill>
              </a:rPr>
              <a:t>Для определения числа в восьмеричной системе, перед числом указывается префикс 0o:</a:t>
            </a:r>
            <a:endParaRPr lang="en-US" b="1" u="sng" dirty="0">
              <a:solidFill>
                <a:schemeClr val="bg2">
                  <a:lumMod val="90000"/>
                </a:schemeClr>
              </a:solidFill>
            </a:endParaRPr>
          </a:p>
          <a:p>
            <a:pPr algn="l"/>
            <a:endParaRPr lang="en-US" u="sng" dirty="0">
              <a:solidFill>
                <a:schemeClr val="bg2">
                  <a:lumMod val="90000"/>
                </a:schemeClr>
              </a:solidFill>
            </a:endParaRPr>
          </a:p>
          <a:p>
            <a:pPr algn="l"/>
            <a:r>
              <a:rPr lang="ru-RU" u="sng" dirty="0" err="1">
                <a:solidFill>
                  <a:schemeClr val="bg2">
                    <a:lumMod val="90000"/>
                  </a:schemeClr>
                </a:solidFill>
              </a:rPr>
              <a:t>const</a:t>
            </a:r>
            <a:r>
              <a:rPr lang="ru-RU" u="sng" dirty="0">
                <a:solidFill>
                  <a:schemeClr val="bg2">
                    <a:lumMod val="90000"/>
                  </a:schemeClr>
                </a:solidFill>
              </a:rPr>
              <a:t> num1 = 0o11;    // число 9 в десятичной системе</a:t>
            </a:r>
          </a:p>
          <a:p>
            <a:pPr algn="l"/>
            <a:r>
              <a:rPr lang="ru-RU" u="sng" dirty="0">
                <a:solidFill>
                  <a:schemeClr val="bg2">
                    <a:lumMod val="90000"/>
                  </a:schemeClr>
                </a:solidFill>
              </a:rPr>
              <a:t>console.log(num1);      // 9</a:t>
            </a:r>
            <a:endParaRPr lang="en-US" u="sng" dirty="0">
              <a:solidFill>
                <a:schemeClr val="bg2">
                  <a:lumMod val="90000"/>
                </a:schemeClr>
              </a:solidFill>
            </a:endParaRPr>
          </a:p>
          <a:p>
            <a:pPr algn="l"/>
            <a:endParaRPr lang="en-US" u="sng" dirty="0">
              <a:solidFill>
                <a:schemeClr val="bg2">
                  <a:lumMod val="90000"/>
                </a:schemeClr>
              </a:solidFill>
            </a:endParaRPr>
          </a:p>
          <a:p>
            <a:pPr algn="l"/>
            <a:r>
              <a:rPr lang="ru-RU" b="1" u="sng" dirty="0">
                <a:solidFill>
                  <a:schemeClr val="bg2">
                    <a:lumMod val="90000"/>
                  </a:schemeClr>
                </a:solidFill>
              </a:rPr>
              <a:t>Для определения числа в шестнадцатеричной системе, перед числом указывается префикс 0x:</a:t>
            </a:r>
            <a:endParaRPr lang="en-US" b="1" u="sng" dirty="0">
              <a:solidFill>
                <a:schemeClr val="bg2">
                  <a:lumMod val="90000"/>
                </a:schemeClr>
              </a:solidFill>
            </a:endParaRPr>
          </a:p>
          <a:p>
            <a:pPr algn="l"/>
            <a:endParaRPr lang="en-US" u="sng" dirty="0">
              <a:solidFill>
                <a:schemeClr val="bg2">
                  <a:lumMod val="90000"/>
                </a:schemeClr>
              </a:solidFill>
            </a:endParaRPr>
          </a:p>
          <a:p>
            <a:pPr algn="l"/>
            <a:r>
              <a:rPr lang="en-US" dirty="0">
                <a:solidFill>
                  <a:schemeClr val="bg2">
                    <a:lumMod val="90000"/>
                  </a:schemeClr>
                </a:solidFill>
              </a:rPr>
              <a:t>const num1 = 0xff;       // </a:t>
            </a:r>
            <a:r>
              <a:rPr lang="ru-RU" dirty="0">
                <a:solidFill>
                  <a:schemeClr val="bg2">
                    <a:lumMod val="90000"/>
                  </a:schemeClr>
                </a:solidFill>
              </a:rPr>
              <a:t>число 255 в десятичной системе</a:t>
            </a:r>
          </a:p>
          <a:p>
            <a:pPr algn="l"/>
            <a:r>
              <a:rPr lang="en-US" dirty="0">
                <a:solidFill>
                  <a:schemeClr val="bg2">
                    <a:lumMod val="90000"/>
                  </a:schemeClr>
                </a:solidFill>
              </a:rPr>
              <a:t>console.log(num1);      // 255</a:t>
            </a:r>
          </a:p>
          <a:p>
            <a:pPr algn="l"/>
            <a:r>
              <a:rPr lang="en-US" dirty="0">
                <a:solidFill>
                  <a:schemeClr val="bg2">
                    <a:lumMod val="90000"/>
                  </a:schemeClr>
                </a:solidFill>
              </a:rPr>
              <a:t>const num2 = 0x1A;     // </a:t>
            </a:r>
            <a:r>
              <a:rPr lang="ru-RU" dirty="0">
                <a:solidFill>
                  <a:schemeClr val="bg2">
                    <a:lumMod val="90000"/>
                  </a:schemeClr>
                </a:solidFill>
              </a:rPr>
              <a:t>число 26 в десятичной системе</a:t>
            </a:r>
          </a:p>
          <a:p>
            <a:pPr algn="l"/>
            <a:r>
              <a:rPr lang="en-US" dirty="0">
                <a:solidFill>
                  <a:schemeClr val="bg2">
                    <a:lumMod val="90000"/>
                  </a:schemeClr>
                </a:solidFill>
              </a:rPr>
              <a:t>console.log(num2);      // 26</a:t>
            </a:r>
          </a:p>
          <a:p>
            <a:pPr algn="l"/>
            <a:endParaRPr lang="ru-RU" u="sng" dirty="0">
              <a:solidFill>
                <a:schemeClr val="bg2">
                  <a:lumMod val="90000"/>
                </a:schemeClr>
              </a:solidFill>
            </a:endParaRPr>
          </a:p>
        </p:txBody>
      </p:sp>
    </p:spTree>
    <p:extLst>
      <p:ext uri="{BB962C8B-B14F-4D97-AF65-F5344CB8AC3E}">
        <p14:creationId xmlns:p14="http://schemas.microsoft.com/office/powerpoint/2010/main" val="642380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8FEAF3FA-AACC-0357-54B0-9060226E08DB}"/>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 </a:t>
            </a:r>
            <a:r>
              <a:rPr lang="en-US" sz="2400" dirty="0">
                <a:solidFill>
                  <a:schemeClr val="bg2">
                    <a:lumMod val="90000"/>
                  </a:schemeClr>
                </a:solidFill>
              </a:rPr>
              <a:t>Number</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4A01624A-3EB2-BCA2-C2DE-EB5419D43671}"/>
              </a:ext>
            </a:extLst>
          </p:cNvPr>
          <p:cNvSpPr txBox="1"/>
          <p:nvPr/>
        </p:nvSpPr>
        <p:spPr>
          <a:xfrm>
            <a:off x="1266825" y="1625600"/>
            <a:ext cx="10134600" cy="2308324"/>
          </a:xfrm>
          <a:prstGeom prst="rect">
            <a:avLst/>
          </a:prstGeom>
          <a:noFill/>
        </p:spPr>
        <p:txBody>
          <a:bodyPr wrap="square" rtlCol="0">
            <a:spAutoFit/>
          </a:bodyPr>
          <a:lstStyle/>
          <a:p>
            <a:pPr algn="l"/>
            <a:r>
              <a:rPr lang="ru-RU" dirty="0">
                <a:solidFill>
                  <a:schemeClr val="bg2">
                    <a:lumMod val="90000"/>
                  </a:schemeClr>
                </a:solidFill>
              </a:rPr>
              <a:t>Начиная со стандарта ECMA2021 в JavaScript для увеличения читабельности в качестве разделителя между разрядами можно использовать символ подчеркивания _:</a:t>
            </a:r>
            <a:endParaRPr lang="en-US" dirty="0">
              <a:solidFill>
                <a:schemeClr val="bg2">
                  <a:lumMod val="90000"/>
                </a:schemeClr>
              </a:solidFill>
            </a:endParaRPr>
          </a:p>
          <a:p>
            <a:pPr algn="l"/>
            <a:endParaRPr lang="en-US" dirty="0">
              <a:solidFill>
                <a:schemeClr val="bg2">
                  <a:lumMod val="90000"/>
                </a:schemeClr>
              </a:solidFill>
            </a:endParaRPr>
          </a:p>
          <a:p>
            <a:pPr algn="l"/>
            <a:r>
              <a:rPr lang="pt-BR" dirty="0">
                <a:solidFill>
                  <a:schemeClr val="bg2">
                    <a:lumMod val="90000"/>
                  </a:schemeClr>
                </a:solidFill>
              </a:rPr>
              <a:t>const num1 = 1234567;</a:t>
            </a:r>
          </a:p>
          <a:p>
            <a:pPr algn="l"/>
            <a:r>
              <a:rPr lang="pt-BR" dirty="0">
                <a:solidFill>
                  <a:schemeClr val="bg2">
                    <a:lumMod val="90000"/>
                  </a:schemeClr>
                </a:solidFill>
              </a:rPr>
              <a:t>const num2 = 123_4567;  // число равное num1</a:t>
            </a:r>
          </a:p>
          <a:p>
            <a:pPr algn="l"/>
            <a:r>
              <a:rPr lang="pt-BR" dirty="0">
                <a:solidFill>
                  <a:schemeClr val="bg2">
                    <a:lumMod val="90000"/>
                  </a:schemeClr>
                </a:solidFill>
              </a:rPr>
              <a:t> </a:t>
            </a:r>
          </a:p>
          <a:p>
            <a:pPr algn="l"/>
            <a:r>
              <a:rPr lang="pt-BR" dirty="0">
                <a:solidFill>
                  <a:schemeClr val="bg2">
                    <a:lumMod val="90000"/>
                  </a:schemeClr>
                </a:solidFill>
              </a:rPr>
              <a:t>const num3 = 1234567890;</a:t>
            </a:r>
          </a:p>
          <a:p>
            <a:pPr algn="l"/>
            <a:r>
              <a:rPr lang="pt-BR" dirty="0">
                <a:solidFill>
                  <a:schemeClr val="bg2">
                    <a:lumMod val="90000"/>
                  </a:schemeClr>
                </a:solidFill>
              </a:rPr>
              <a:t>const num4 = 12_3456_7890;    // число равное num3</a:t>
            </a:r>
            <a:endParaRPr lang="ru-RU" dirty="0">
              <a:solidFill>
                <a:schemeClr val="bg2">
                  <a:lumMod val="90000"/>
                </a:schemeClr>
              </a:solidFill>
            </a:endParaRPr>
          </a:p>
        </p:txBody>
      </p:sp>
    </p:spTree>
    <p:extLst>
      <p:ext uri="{BB962C8B-B14F-4D97-AF65-F5344CB8AC3E}">
        <p14:creationId xmlns:p14="http://schemas.microsoft.com/office/powerpoint/2010/main" val="1627381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FC9BD572-4B71-3DFC-9067-5F47BD74EC38}"/>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Тип </a:t>
            </a:r>
            <a:r>
              <a:rPr lang="en-US" sz="2400" dirty="0" err="1">
                <a:solidFill>
                  <a:schemeClr val="bg2">
                    <a:lumMod val="90000"/>
                  </a:schemeClr>
                </a:solidFill>
              </a:rPr>
              <a:t>BigInt</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1F3A039B-5915-23FF-D447-92CC659E53B5}"/>
              </a:ext>
            </a:extLst>
          </p:cNvPr>
          <p:cNvSpPr txBox="1"/>
          <p:nvPr/>
        </p:nvSpPr>
        <p:spPr>
          <a:xfrm>
            <a:off x="542925" y="1270000"/>
            <a:ext cx="4846198" cy="1703030"/>
          </a:xfrm>
          <a:prstGeom prst="rect">
            <a:avLst/>
          </a:prstGeom>
          <a:noFill/>
        </p:spPr>
        <p:txBody>
          <a:bodyPr wrap="none" rtlCol="0">
            <a:spAutoFit/>
          </a:bodyPr>
          <a:lstStyle/>
          <a:p>
            <a:pPr algn="l">
              <a:lnSpc>
                <a:spcPct val="150000"/>
              </a:lnSpc>
            </a:pPr>
            <a:r>
              <a:rPr lang="pt-BR" dirty="0">
                <a:solidFill>
                  <a:schemeClr val="bg2">
                    <a:lumMod val="90000"/>
                  </a:schemeClr>
                </a:solidFill>
              </a:rPr>
              <a:t>let num = 9007199254740991</a:t>
            </a:r>
          </a:p>
          <a:p>
            <a:pPr algn="l">
              <a:lnSpc>
                <a:spcPct val="150000"/>
              </a:lnSpc>
            </a:pPr>
            <a:r>
              <a:rPr lang="pt-BR" dirty="0">
                <a:solidFill>
                  <a:schemeClr val="bg2">
                    <a:lumMod val="90000"/>
                  </a:schemeClr>
                </a:solidFill>
              </a:rPr>
              <a:t>console.log(num);       </a:t>
            </a:r>
            <a:r>
              <a:rPr lang="pt-BR" dirty="0">
                <a:solidFill>
                  <a:srgbClr val="03E729"/>
                </a:solidFill>
              </a:rPr>
              <a:t>// 9007199254740991</a:t>
            </a:r>
          </a:p>
          <a:p>
            <a:pPr algn="l">
              <a:lnSpc>
                <a:spcPct val="150000"/>
              </a:lnSpc>
            </a:pPr>
            <a:r>
              <a:rPr lang="pt-BR" dirty="0">
                <a:solidFill>
                  <a:schemeClr val="bg2">
                    <a:lumMod val="90000"/>
                  </a:schemeClr>
                </a:solidFill>
              </a:rPr>
              <a:t>console.log(num + 1);   </a:t>
            </a:r>
            <a:r>
              <a:rPr lang="pt-BR" dirty="0">
                <a:solidFill>
                  <a:srgbClr val="03E729"/>
                </a:solidFill>
              </a:rPr>
              <a:t>// 9007199254740992</a:t>
            </a:r>
          </a:p>
          <a:p>
            <a:pPr algn="l">
              <a:lnSpc>
                <a:spcPct val="150000"/>
              </a:lnSpc>
            </a:pPr>
            <a:r>
              <a:rPr lang="pt-BR" dirty="0">
                <a:solidFill>
                  <a:schemeClr val="bg2">
                    <a:lumMod val="90000"/>
                  </a:schemeClr>
                </a:solidFill>
              </a:rPr>
              <a:t>console.log(num + 2);   </a:t>
            </a:r>
            <a:r>
              <a:rPr lang="pt-BR" dirty="0">
                <a:solidFill>
                  <a:srgbClr val="03E729"/>
                </a:solidFill>
              </a:rPr>
              <a:t>// 9007199254740992</a:t>
            </a:r>
            <a:endParaRPr lang="ru-RU" dirty="0">
              <a:solidFill>
                <a:srgbClr val="03E729"/>
              </a:solidFill>
            </a:endParaRPr>
          </a:p>
        </p:txBody>
      </p:sp>
      <p:sp>
        <p:nvSpPr>
          <p:cNvPr id="6" name="TextBox 5">
            <a:extLst>
              <a:ext uri="{FF2B5EF4-FFF2-40B4-BE49-F238E27FC236}">
                <a16:creationId xmlns:a16="http://schemas.microsoft.com/office/drawing/2014/main" id="{014B44B0-CDF5-CB1D-583D-2608B5FA0667}"/>
              </a:ext>
            </a:extLst>
          </p:cNvPr>
          <p:cNvSpPr txBox="1"/>
          <p:nvPr/>
        </p:nvSpPr>
        <p:spPr>
          <a:xfrm>
            <a:off x="3136900" y="3382791"/>
            <a:ext cx="4839786" cy="872034"/>
          </a:xfrm>
          <a:prstGeom prst="rect">
            <a:avLst/>
          </a:prstGeom>
          <a:noFill/>
        </p:spPr>
        <p:txBody>
          <a:bodyPr wrap="none" rtlCol="0">
            <a:spAutoFit/>
          </a:bodyPr>
          <a:lstStyle/>
          <a:p>
            <a:pPr algn="l">
              <a:lnSpc>
                <a:spcPct val="150000"/>
              </a:lnSpc>
            </a:pPr>
            <a:r>
              <a:rPr lang="pt-BR" dirty="0">
                <a:solidFill>
                  <a:schemeClr val="bg2">
                    <a:lumMod val="90000"/>
                  </a:schemeClr>
                </a:solidFill>
              </a:rPr>
              <a:t>const num = 9223372036854775801;</a:t>
            </a:r>
          </a:p>
          <a:p>
            <a:pPr algn="l">
              <a:lnSpc>
                <a:spcPct val="150000"/>
              </a:lnSpc>
            </a:pPr>
            <a:r>
              <a:rPr lang="pt-BR" dirty="0">
                <a:solidFill>
                  <a:schemeClr val="bg2">
                    <a:lumMod val="90000"/>
                  </a:schemeClr>
                </a:solidFill>
              </a:rPr>
              <a:t>console.log(num);   </a:t>
            </a:r>
            <a:r>
              <a:rPr lang="pt-BR" dirty="0">
                <a:solidFill>
                  <a:srgbClr val="03E729"/>
                </a:solidFill>
              </a:rPr>
              <a:t>// 9223372036854776000</a:t>
            </a:r>
            <a:endParaRPr lang="ru-RU" dirty="0">
              <a:solidFill>
                <a:srgbClr val="03E729"/>
              </a:solidFill>
            </a:endParaRPr>
          </a:p>
        </p:txBody>
      </p:sp>
      <p:sp>
        <p:nvSpPr>
          <p:cNvPr id="7" name="TextBox 6">
            <a:extLst>
              <a:ext uri="{FF2B5EF4-FFF2-40B4-BE49-F238E27FC236}">
                <a16:creationId xmlns:a16="http://schemas.microsoft.com/office/drawing/2014/main" id="{E188ABB6-6070-DEFD-E868-696BC3D4C547}"/>
              </a:ext>
            </a:extLst>
          </p:cNvPr>
          <p:cNvSpPr txBox="1"/>
          <p:nvPr/>
        </p:nvSpPr>
        <p:spPr>
          <a:xfrm>
            <a:off x="5816600" y="4775200"/>
            <a:ext cx="2640466" cy="872034"/>
          </a:xfrm>
          <a:prstGeom prst="rect">
            <a:avLst/>
          </a:prstGeom>
          <a:noFill/>
        </p:spPr>
        <p:txBody>
          <a:bodyPr wrap="none" rtlCol="0">
            <a:spAutoFit/>
          </a:bodyPr>
          <a:lstStyle/>
          <a:p>
            <a:pPr algn="l">
              <a:lnSpc>
                <a:spcPct val="150000"/>
              </a:lnSpc>
            </a:pPr>
            <a:r>
              <a:rPr lang="de-CH" dirty="0" err="1">
                <a:solidFill>
                  <a:schemeClr val="bg2">
                    <a:lumMod val="90000"/>
                  </a:schemeClr>
                </a:solidFill>
              </a:rPr>
              <a:t>let</a:t>
            </a:r>
            <a:r>
              <a:rPr lang="de-CH" dirty="0">
                <a:solidFill>
                  <a:schemeClr val="bg2">
                    <a:lumMod val="90000"/>
                  </a:schemeClr>
                </a:solidFill>
              </a:rPr>
              <a:t> </a:t>
            </a:r>
            <a:r>
              <a:rPr lang="de-CH" dirty="0" err="1">
                <a:solidFill>
                  <a:schemeClr val="bg2">
                    <a:lumMod val="90000"/>
                  </a:schemeClr>
                </a:solidFill>
              </a:rPr>
              <a:t>dimension</a:t>
            </a:r>
            <a:r>
              <a:rPr lang="de-CH" dirty="0">
                <a:solidFill>
                  <a:schemeClr val="bg2">
                    <a:lumMod val="90000"/>
                  </a:schemeClr>
                </a:solidFill>
              </a:rPr>
              <a:t> = 19007n;</a:t>
            </a:r>
          </a:p>
          <a:p>
            <a:pPr algn="l">
              <a:lnSpc>
                <a:spcPct val="150000"/>
              </a:lnSpc>
            </a:pPr>
            <a:r>
              <a:rPr lang="de-CH" dirty="0" err="1">
                <a:solidFill>
                  <a:schemeClr val="bg2">
                    <a:lumMod val="90000"/>
                  </a:schemeClr>
                </a:solidFill>
              </a:rPr>
              <a:t>const</a:t>
            </a:r>
            <a:r>
              <a:rPr lang="de-CH" dirty="0">
                <a:solidFill>
                  <a:schemeClr val="bg2">
                    <a:lumMod val="90000"/>
                  </a:schemeClr>
                </a:solidFill>
              </a:rPr>
              <a:t> </a:t>
            </a:r>
            <a:r>
              <a:rPr lang="de-CH" dirty="0" err="1">
                <a:solidFill>
                  <a:schemeClr val="bg2">
                    <a:lumMod val="90000"/>
                  </a:schemeClr>
                </a:solidFill>
              </a:rPr>
              <a:t>value</a:t>
            </a:r>
            <a:r>
              <a:rPr lang="de-CH" dirty="0">
                <a:solidFill>
                  <a:schemeClr val="bg2">
                    <a:lumMod val="90000"/>
                  </a:schemeClr>
                </a:solidFill>
              </a:rPr>
              <a:t> = 2545n;</a:t>
            </a:r>
            <a:endParaRPr lang="ru-RU" dirty="0">
              <a:solidFill>
                <a:schemeClr val="bg2">
                  <a:lumMod val="90000"/>
                </a:schemeClr>
              </a:solidFill>
            </a:endParaRPr>
          </a:p>
        </p:txBody>
      </p:sp>
    </p:spTree>
    <p:extLst>
      <p:ext uri="{BB962C8B-B14F-4D97-AF65-F5344CB8AC3E}">
        <p14:creationId xmlns:p14="http://schemas.microsoft.com/office/powerpoint/2010/main" val="57364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863639E9-8087-02E3-FB87-1FFF58609F19}"/>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Арифметические операторы</a:t>
            </a:r>
          </a:p>
        </p:txBody>
      </p:sp>
      <p:graphicFrame>
        <p:nvGraphicFramePr>
          <p:cNvPr id="7" name="Таблица 6">
            <a:extLst>
              <a:ext uri="{FF2B5EF4-FFF2-40B4-BE49-F238E27FC236}">
                <a16:creationId xmlns:a16="http://schemas.microsoft.com/office/drawing/2014/main" id="{7FC3F2D9-1C19-EEDB-A06C-3A57F594F6A8}"/>
              </a:ext>
            </a:extLst>
          </p:cNvPr>
          <p:cNvGraphicFramePr>
            <a:graphicFrameLocks noGrp="1"/>
          </p:cNvGraphicFramePr>
          <p:nvPr>
            <p:extLst>
              <p:ext uri="{D42A27DB-BD31-4B8C-83A1-F6EECF244321}">
                <p14:modId xmlns:p14="http://schemas.microsoft.com/office/powerpoint/2010/main" val="2331673000"/>
              </p:ext>
            </p:extLst>
          </p:nvPr>
        </p:nvGraphicFramePr>
        <p:xfrm>
          <a:off x="960582" y="1203960"/>
          <a:ext cx="9716654" cy="3708400"/>
        </p:xfrm>
        <a:graphic>
          <a:graphicData uri="http://schemas.openxmlformats.org/drawingml/2006/table">
            <a:tbl>
              <a:tblPr firstRow="1" bandRow="1">
                <a:tableStyleId>{125E5076-3810-47DD-B79F-674D7AD40C01}</a:tableStyleId>
              </a:tblPr>
              <a:tblGrid>
                <a:gridCol w="3629891">
                  <a:extLst>
                    <a:ext uri="{9D8B030D-6E8A-4147-A177-3AD203B41FA5}">
                      <a16:colId xmlns:a16="http://schemas.microsoft.com/office/drawing/2014/main" val="1737744151"/>
                    </a:ext>
                  </a:extLst>
                </a:gridCol>
                <a:gridCol w="2872509">
                  <a:extLst>
                    <a:ext uri="{9D8B030D-6E8A-4147-A177-3AD203B41FA5}">
                      <a16:colId xmlns:a16="http://schemas.microsoft.com/office/drawing/2014/main" val="145066431"/>
                    </a:ext>
                  </a:extLst>
                </a:gridCol>
                <a:gridCol w="3214254">
                  <a:extLst>
                    <a:ext uri="{9D8B030D-6E8A-4147-A177-3AD203B41FA5}">
                      <a16:colId xmlns:a16="http://schemas.microsoft.com/office/drawing/2014/main" val="4006490542"/>
                    </a:ext>
                  </a:extLst>
                </a:gridCol>
              </a:tblGrid>
              <a:tr h="370840">
                <a:tc>
                  <a:txBody>
                    <a:bodyPr/>
                    <a:lstStyle/>
                    <a:p>
                      <a:r>
                        <a:rPr lang="ru-RU" dirty="0"/>
                        <a:t>Название операции</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r>
                        <a:rPr lang="ru-RU" dirty="0"/>
                        <a:t>Запись</a:t>
                      </a:r>
                      <a:r>
                        <a:rPr lang="en-US" dirty="0"/>
                        <a:t> </a:t>
                      </a:r>
                      <a:r>
                        <a:rPr lang="ru-RU" dirty="0"/>
                        <a:t>в </a:t>
                      </a:r>
                      <a:r>
                        <a:rPr lang="de-CH" dirty="0"/>
                        <a:t>JavaScript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r>
                        <a:rPr lang="ru-RU" dirty="0"/>
                        <a:t>Математическая запись</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70840">
                <a:tc>
                  <a:txBody>
                    <a:bodyPr/>
                    <a:lstStyle/>
                    <a:p>
                      <a:r>
                        <a:rPr lang="ru-RU" dirty="0"/>
                        <a:t>Сложение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70840">
                <a:tc>
                  <a:txBody>
                    <a:bodyPr/>
                    <a:lstStyle/>
                    <a:p>
                      <a:r>
                        <a:rPr lang="ru-RU" dirty="0"/>
                        <a:t>Вычитание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772546859"/>
                  </a:ext>
                </a:extLst>
              </a:tr>
              <a:tr h="370840">
                <a:tc>
                  <a:txBody>
                    <a:bodyPr/>
                    <a:lstStyle/>
                    <a:p>
                      <a:r>
                        <a:rPr lang="ru-RU" dirty="0"/>
                        <a:t>Умножение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err="1"/>
                        <a:t>x∙y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35034323"/>
                  </a:ext>
                </a:extLst>
              </a:tr>
              <a:tr h="370840">
                <a:tc>
                  <a:txBody>
                    <a:bodyPr/>
                    <a:lstStyle/>
                    <a:p>
                      <a:r>
                        <a:rPr lang="ru-RU" dirty="0"/>
                        <a:t>Деление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x:y </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696730027"/>
                  </a:ext>
                </a:extLst>
              </a:tr>
              <a:tr h="370840">
                <a:tc>
                  <a:txBody>
                    <a:bodyPr/>
                    <a:lstStyle/>
                    <a:p>
                      <a:r>
                        <a:rPr lang="ru-RU" dirty="0"/>
                        <a:t>Остаток от деления</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a:t>
                      </a:r>
                      <a:r>
                        <a:rPr lang="de-CH" dirty="0" err="1"/>
                        <a:t>mod</a:t>
                      </a:r>
                      <a:r>
                        <a:rPr lang="de-CH" dirty="0"/>
                        <a:t> 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484540862"/>
                  </a:ext>
                </a:extLst>
              </a:tr>
              <a:tr h="370840">
                <a:tc>
                  <a:txBody>
                    <a:bodyPr/>
                    <a:lstStyle/>
                    <a:p>
                      <a:r>
                        <a:rPr lang="ru-RU" dirty="0"/>
                        <a:t>Возведение в степень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US" dirty="0"/>
                        <a:t>x**y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lt1"/>
                          </a:solidFill>
                          <a:effectLst/>
                          <a:latin typeface="+mn-lt"/>
                          <a:ea typeface="+mn-ea"/>
                          <a:cs typeface="+mn-cs"/>
                        </a:rPr>
                        <a:t>x</a:t>
                      </a:r>
                      <a:r>
                        <a:rPr lang="en-US" sz="1800" kern="1200" baseline="30000" dirty="0" err="1">
                          <a:solidFill>
                            <a:schemeClr val="lt1"/>
                          </a:solidFill>
                          <a:effectLst/>
                          <a:latin typeface="+mn-lt"/>
                          <a:ea typeface="+mn-ea"/>
                          <a:cs typeface="+mn-cs"/>
                        </a:rPr>
                        <a:t>y</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370840">
                <a:tc>
                  <a:txBody>
                    <a:bodyPr/>
                    <a:lstStyle/>
                    <a:p>
                      <a:r>
                        <a:rPr lang="ru-RU" dirty="0"/>
                        <a:t>Инверсия (смена знака)</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US" dirty="0"/>
                        <a:t>-x</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US" dirty="0"/>
                        <a:t>-x</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370840">
                <a:tc>
                  <a:txBody>
                    <a:bodyPr/>
                    <a:lstStyle/>
                    <a:p>
                      <a:r>
                        <a:rPr lang="ru-RU" dirty="0"/>
                        <a:t>Инкремент (увеличение на 1)</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de-CH" dirty="0"/>
                        <a:t>x++ </a:t>
                      </a:r>
                      <a:r>
                        <a:rPr lang="ru-RU" dirty="0"/>
                        <a:t>или ++х</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х+1</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61142727"/>
                  </a:ext>
                </a:extLst>
              </a:tr>
              <a:tr h="370840">
                <a:tc>
                  <a:txBody>
                    <a:bodyPr/>
                    <a:lstStyle/>
                    <a:p>
                      <a:r>
                        <a:rPr lang="ru-RU" dirty="0"/>
                        <a:t>Декремент (уменьшение на 1)</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х-- или –х</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ru-RU" dirty="0"/>
                        <a:t>х-1</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923209409"/>
                  </a:ext>
                </a:extLst>
              </a:tr>
            </a:tbl>
          </a:graphicData>
        </a:graphic>
      </p:graphicFrame>
    </p:spTree>
    <p:extLst>
      <p:ext uri="{BB962C8B-B14F-4D97-AF65-F5344CB8AC3E}">
        <p14:creationId xmlns:p14="http://schemas.microsoft.com/office/powerpoint/2010/main" val="3420047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3227EFD3-7DE6-9568-A2AE-61765D24F593}"/>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Сравнения операторы</a:t>
            </a:r>
          </a:p>
        </p:txBody>
      </p:sp>
      <p:graphicFrame>
        <p:nvGraphicFramePr>
          <p:cNvPr id="3" name="Таблица 2">
            <a:extLst>
              <a:ext uri="{FF2B5EF4-FFF2-40B4-BE49-F238E27FC236}">
                <a16:creationId xmlns:a16="http://schemas.microsoft.com/office/drawing/2014/main" id="{35D6B99B-CE1A-E0B6-94F8-75EF5EA183C2}"/>
              </a:ext>
            </a:extLst>
          </p:cNvPr>
          <p:cNvGraphicFramePr>
            <a:graphicFrameLocks noGrp="1"/>
          </p:cNvGraphicFramePr>
          <p:nvPr>
            <p:extLst>
              <p:ext uri="{D42A27DB-BD31-4B8C-83A1-F6EECF244321}">
                <p14:modId xmlns:p14="http://schemas.microsoft.com/office/powerpoint/2010/main" val="4273883568"/>
              </p:ext>
            </p:extLst>
          </p:nvPr>
        </p:nvGraphicFramePr>
        <p:xfrm>
          <a:off x="729240" y="1307691"/>
          <a:ext cx="10806546" cy="3606400"/>
        </p:xfrm>
        <a:graphic>
          <a:graphicData uri="http://schemas.openxmlformats.org/drawingml/2006/table">
            <a:tbl>
              <a:tblPr firstRow="1" bandRow="1">
                <a:tableStyleId>{125E5076-3810-47DD-B79F-674D7AD40C01}</a:tableStyleId>
              </a:tblPr>
              <a:tblGrid>
                <a:gridCol w="914400">
                  <a:extLst>
                    <a:ext uri="{9D8B030D-6E8A-4147-A177-3AD203B41FA5}">
                      <a16:colId xmlns:a16="http://schemas.microsoft.com/office/drawing/2014/main" val="1737744151"/>
                    </a:ext>
                  </a:extLst>
                </a:gridCol>
                <a:gridCol w="2842341">
                  <a:extLst>
                    <a:ext uri="{9D8B030D-6E8A-4147-A177-3AD203B41FA5}">
                      <a16:colId xmlns:a16="http://schemas.microsoft.com/office/drawing/2014/main" val="601934157"/>
                    </a:ext>
                  </a:extLst>
                </a:gridCol>
                <a:gridCol w="3482320">
                  <a:extLst>
                    <a:ext uri="{9D8B030D-6E8A-4147-A177-3AD203B41FA5}">
                      <a16:colId xmlns:a16="http://schemas.microsoft.com/office/drawing/2014/main" val="145066431"/>
                    </a:ext>
                  </a:extLst>
                </a:gridCol>
                <a:gridCol w="3567485">
                  <a:extLst>
                    <a:ext uri="{9D8B030D-6E8A-4147-A177-3AD203B41FA5}">
                      <a16:colId xmlns:a16="http://schemas.microsoft.com/office/drawing/2014/main" val="4006490542"/>
                    </a:ext>
                  </a:extLst>
                </a:gridCol>
              </a:tblGrid>
              <a:tr h="721280">
                <a:tc>
                  <a:txBody>
                    <a:bodyPr/>
                    <a:lstStyle/>
                    <a:p>
                      <a:pPr algn="ctr"/>
                      <a:r>
                        <a:rPr lang="ru-RU" dirty="0"/>
                        <a:t>Запись</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Название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Истина если</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Пример</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721280">
                <a:tc>
                  <a:txBody>
                    <a:bodyPr/>
                    <a:lstStyle/>
                    <a:p>
                      <a:pPr algn="ctr"/>
                      <a:r>
                        <a:rPr lang="en-US" dirty="0"/>
                        <a:t>&lt;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Меньше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Левый операнд меньше правого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2</a:t>
                      </a:r>
                      <a:r>
                        <a:rPr lang="en-US" dirty="0"/>
                        <a:t>&lt;3(true); 2&lt;2(false)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721280">
                <a:tc>
                  <a:txBody>
                    <a:bodyPr/>
                    <a:lstStyle/>
                    <a:p>
                      <a:pPr algn="ctr"/>
                      <a:r>
                        <a:rPr lang="en-US" dirty="0"/>
                        <a:t>&gt;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Больше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Левый операнд</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3</a:t>
                      </a:r>
                      <a:r>
                        <a:rPr lang="en-US" dirty="0"/>
                        <a:t>&gt;2(true); 2&gt;2(false)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772546859"/>
                  </a:ext>
                </a:extLst>
              </a:tr>
              <a:tr h="721280">
                <a:tc>
                  <a:txBody>
                    <a:bodyPr/>
                    <a:lstStyle/>
                    <a:p>
                      <a:pPr algn="ctr"/>
                      <a:r>
                        <a:rPr lang="en-US" dirty="0"/>
                        <a:t>&lt;=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Меньше-равно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Левый операнд меньше или равен правому</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2</a:t>
                      </a:r>
                      <a:r>
                        <a:rPr lang="en-US" dirty="0"/>
                        <a:t>&lt;=3(true); 2&lt;=2(true)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35034323"/>
                  </a:ext>
                </a:extLst>
              </a:tr>
              <a:tr h="721280">
                <a:tc>
                  <a:txBody>
                    <a:bodyPr/>
                    <a:lstStyle/>
                    <a:p>
                      <a:pPr algn="ctr"/>
                      <a:r>
                        <a:rPr lang="en-US" dirty="0"/>
                        <a:t>&gt;=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Больше-равно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Левый операнд больше или равен правому</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3</a:t>
                      </a:r>
                      <a:r>
                        <a:rPr lang="en-US" dirty="0"/>
                        <a:t>&gt;=2(true); 2&gt;=2(true)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696730027"/>
                  </a:ext>
                </a:extLst>
              </a:tr>
            </a:tbl>
          </a:graphicData>
        </a:graphic>
      </p:graphicFrame>
    </p:spTree>
    <p:extLst>
      <p:ext uri="{BB962C8B-B14F-4D97-AF65-F5344CB8AC3E}">
        <p14:creationId xmlns:p14="http://schemas.microsoft.com/office/powerpoint/2010/main" val="224166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159E761F-12ED-772A-8A53-F64EBCB3F9D9}"/>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Сравнения операторы</a:t>
            </a:r>
          </a:p>
        </p:txBody>
      </p:sp>
      <p:graphicFrame>
        <p:nvGraphicFramePr>
          <p:cNvPr id="3" name="Таблица 2">
            <a:extLst>
              <a:ext uri="{FF2B5EF4-FFF2-40B4-BE49-F238E27FC236}">
                <a16:creationId xmlns:a16="http://schemas.microsoft.com/office/drawing/2014/main" id="{A779DCA5-D299-59AD-8FDE-63052408717A}"/>
              </a:ext>
            </a:extLst>
          </p:cNvPr>
          <p:cNvGraphicFramePr>
            <a:graphicFrameLocks noGrp="1"/>
          </p:cNvGraphicFramePr>
          <p:nvPr>
            <p:extLst>
              <p:ext uri="{D42A27DB-BD31-4B8C-83A1-F6EECF244321}">
                <p14:modId xmlns:p14="http://schemas.microsoft.com/office/powerpoint/2010/main" val="172540959"/>
              </p:ext>
            </p:extLst>
          </p:nvPr>
        </p:nvGraphicFramePr>
        <p:xfrm>
          <a:off x="931467" y="1182726"/>
          <a:ext cx="10660458" cy="4175601"/>
        </p:xfrm>
        <a:graphic>
          <a:graphicData uri="http://schemas.openxmlformats.org/drawingml/2006/table">
            <a:tbl>
              <a:tblPr firstRow="1" bandRow="1">
                <a:tableStyleId>{125E5076-3810-47DD-B79F-674D7AD40C01}</a:tableStyleId>
              </a:tblPr>
              <a:tblGrid>
                <a:gridCol w="1044817">
                  <a:extLst>
                    <a:ext uri="{9D8B030D-6E8A-4147-A177-3AD203B41FA5}">
                      <a16:colId xmlns:a16="http://schemas.microsoft.com/office/drawing/2014/main" val="1737744151"/>
                    </a:ext>
                  </a:extLst>
                </a:gridCol>
                <a:gridCol w="2661139">
                  <a:extLst>
                    <a:ext uri="{9D8B030D-6E8A-4147-A177-3AD203B41FA5}">
                      <a16:colId xmlns:a16="http://schemas.microsoft.com/office/drawing/2014/main" val="601934157"/>
                    </a:ext>
                  </a:extLst>
                </a:gridCol>
                <a:gridCol w="3435244">
                  <a:extLst>
                    <a:ext uri="{9D8B030D-6E8A-4147-A177-3AD203B41FA5}">
                      <a16:colId xmlns:a16="http://schemas.microsoft.com/office/drawing/2014/main" val="145066431"/>
                    </a:ext>
                  </a:extLst>
                </a:gridCol>
                <a:gridCol w="3519258">
                  <a:extLst>
                    <a:ext uri="{9D8B030D-6E8A-4147-A177-3AD203B41FA5}">
                      <a16:colId xmlns:a16="http://schemas.microsoft.com/office/drawing/2014/main" val="4006490542"/>
                    </a:ext>
                  </a:extLst>
                </a:gridCol>
              </a:tblGrid>
              <a:tr h="482510">
                <a:tc>
                  <a:txBody>
                    <a:bodyPr/>
                    <a:lstStyle/>
                    <a:p>
                      <a:pPr algn="ctr"/>
                      <a:r>
                        <a:rPr lang="ru-RU" dirty="0"/>
                        <a:t>Запись</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Название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Истина если</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Пример</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949891">
                <a:tc>
                  <a:txBody>
                    <a:bodyPr/>
                    <a:lstStyle/>
                    <a:p>
                      <a:pPr algn="ctr"/>
                      <a:r>
                        <a:rPr lang="en-US" dirty="0"/>
                        <a: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Нестрогое равенство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Сравнение значений переменных с приведением типов</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3==</a:t>
                      </a:r>
                      <a:r>
                        <a:rPr lang="en-US" dirty="0"/>
                        <a:t>‘3’(true); 1==true(true)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540120">
                <a:tc>
                  <a:txBody>
                    <a:bodyPr/>
                    <a:lstStyle/>
                    <a:p>
                      <a:pPr algn="ctr"/>
                      <a:r>
                        <a:rPr lang="en-US" dirty="0"/>
                        <a: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Строгое равенство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Сравнение значений и типов переменных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3==</a:t>
                      </a:r>
                      <a:r>
                        <a:rPr lang="en-US" dirty="0"/>
                        <a:t>‘3’(false); 1==true(false)</a:t>
                      </a:r>
                      <a:endParaRPr lang="ru-RU"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689300">
                <a:tc>
                  <a:txBody>
                    <a:bodyPr/>
                    <a:lstStyle/>
                    <a:p>
                      <a:pPr algn="ctr"/>
                      <a:r>
                        <a:rPr lang="en-US" dirty="0"/>
                        <a: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Не строгое неравенство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Сравнение значений переменных с приведением типов</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a:t>3!=</a:t>
                      </a:r>
                      <a:r>
                        <a:rPr lang="en-US"/>
                        <a:t>‘3’(false);</a:t>
                      </a:r>
                    </a:p>
                    <a:p>
                      <a:pPr algn="ctr"/>
                      <a:r>
                        <a:rPr lang="en-US"/>
                        <a:t>1!=false(true)</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896090">
                <a:tc>
                  <a:txBody>
                    <a:bodyPr/>
                    <a:lstStyle/>
                    <a:p>
                      <a:pPr algn="ctr"/>
                      <a:r>
                        <a:rPr lang="en-US" dirty="0"/>
                        <a:t>!==</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Не строгое неравенство</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Сравнение значений переменных с приведением типов</a:t>
                      </a:r>
                    </a:p>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3!=</a:t>
                      </a:r>
                      <a:r>
                        <a:rPr lang="en-US" dirty="0"/>
                        <a:t>=‘3’(true);</a:t>
                      </a:r>
                    </a:p>
                    <a:p>
                      <a:pPr algn="ctr"/>
                      <a:r>
                        <a:rPr lang="en-US" dirty="0"/>
                        <a:t>1!==true(true)</a:t>
                      </a:r>
                      <a:endParaRPr lang="ru-RU" dirty="0"/>
                    </a:p>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61142727"/>
                  </a:ext>
                </a:extLst>
              </a:tr>
            </a:tbl>
          </a:graphicData>
        </a:graphic>
      </p:graphicFrame>
    </p:spTree>
    <p:extLst>
      <p:ext uri="{BB962C8B-B14F-4D97-AF65-F5344CB8AC3E}">
        <p14:creationId xmlns:p14="http://schemas.microsoft.com/office/powerpoint/2010/main" val="2453387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54657647-BE01-9795-83D3-76C4697E18AF}"/>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Логические операторы</a:t>
            </a:r>
          </a:p>
        </p:txBody>
      </p:sp>
      <p:graphicFrame>
        <p:nvGraphicFramePr>
          <p:cNvPr id="3" name="Таблица 2">
            <a:extLst>
              <a:ext uri="{FF2B5EF4-FFF2-40B4-BE49-F238E27FC236}">
                <a16:creationId xmlns:a16="http://schemas.microsoft.com/office/drawing/2014/main" id="{8192DA9E-5791-480E-782B-8C5CE87F6B08}"/>
              </a:ext>
            </a:extLst>
          </p:cNvPr>
          <p:cNvGraphicFramePr>
            <a:graphicFrameLocks noGrp="1"/>
          </p:cNvGraphicFramePr>
          <p:nvPr>
            <p:extLst>
              <p:ext uri="{D42A27DB-BD31-4B8C-83A1-F6EECF244321}">
                <p14:modId xmlns:p14="http://schemas.microsoft.com/office/powerpoint/2010/main" val="3038245527"/>
              </p:ext>
            </p:extLst>
          </p:nvPr>
        </p:nvGraphicFramePr>
        <p:xfrm>
          <a:off x="931467" y="1182726"/>
          <a:ext cx="10660458" cy="3597402"/>
        </p:xfrm>
        <a:graphic>
          <a:graphicData uri="http://schemas.openxmlformats.org/drawingml/2006/table">
            <a:tbl>
              <a:tblPr firstRow="1" bandRow="1">
                <a:tableStyleId>{125E5076-3810-47DD-B79F-674D7AD40C01}</a:tableStyleId>
              </a:tblPr>
              <a:tblGrid>
                <a:gridCol w="1595423">
                  <a:extLst>
                    <a:ext uri="{9D8B030D-6E8A-4147-A177-3AD203B41FA5}">
                      <a16:colId xmlns:a16="http://schemas.microsoft.com/office/drawing/2014/main" val="1737744151"/>
                    </a:ext>
                  </a:extLst>
                </a:gridCol>
                <a:gridCol w="3441291">
                  <a:extLst>
                    <a:ext uri="{9D8B030D-6E8A-4147-A177-3AD203B41FA5}">
                      <a16:colId xmlns:a16="http://schemas.microsoft.com/office/drawing/2014/main" val="601934157"/>
                    </a:ext>
                  </a:extLst>
                </a:gridCol>
                <a:gridCol w="5623744">
                  <a:extLst>
                    <a:ext uri="{9D8B030D-6E8A-4147-A177-3AD203B41FA5}">
                      <a16:colId xmlns:a16="http://schemas.microsoft.com/office/drawing/2014/main" val="145066431"/>
                    </a:ext>
                  </a:extLst>
                </a:gridCol>
              </a:tblGrid>
              <a:tr h="326211">
                <a:tc>
                  <a:txBody>
                    <a:bodyPr/>
                    <a:lstStyle/>
                    <a:p>
                      <a:pPr algn="ctr"/>
                      <a:r>
                        <a:rPr lang="ru-RU" dirty="0"/>
                        <a:t>Запись</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Название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Истина если</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815527">
                <a:tc>
                  <a:txBody>
                    <a:bodyPr/>
                    <a:lstStyle/>
                    <a:p>
                      <a:pPr algn="ctr"/>
                      <a:r>
                        <a:rPr lang="en-US" dirty="0"/>
                        <a:t>&amp;&amp;</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Логические</a:t>
                      </a:r>
                      <a:r>
                        <a:rPr lang="en-US" dirty="0"/>
                        <a:t> “</a:t>
                      </a:r>
                      <a:r>
                        <a:rPr lang="ru-RU" dirty="0"/>
                        <a:t>И</a:t>
                      </a:r>
                      <a:r>
                        <a:rPr lang="en-US" dirty="0"/>
                        <a:t>”</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true &amp;&amp; true //true</a:t>
                      </a:r>
                    </a:p>
                    <a:p>
                      <a:pPr algn="ctr"/>
                      <a:r>
                        <a:rPr lang="en-US" dirty="0"/>
                        <a:t>false &amp;&amp; true //false</a:t>
                      </a:r>
                    </a:p>
                    <a:p>
                      <a:pPr algn="ctr"/>
                      <a:r>
                        <a:rPr lang="en-US" dirty="0"/>
                        <a:t>false &amp;&amp; true //false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1304844">
                <a:tc>
                  <a:txBody>
                    <a:bodyPr/>
                    <a:lstStyle/>
                    <a:p>
                      <a:pPr algn="ctr"/>
                      <a:r>
                        <a:rPr lang="en-US" dirty="0"/>
                        <a:t>||</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Логическое </a:t>
                      </a:r>
                      <a:r>
                        <a:rPr lang="en-US" dirty="0"/>
                        <a:t>“</a:t>
                      </a:r>
                      <a:r>
                        <a:rPr lang="ru-RU" dirty="0"/>
                        <a:t>ИЛИ</a:t>
                      </a:r>
                      <a:r>
                        <a:rPr lang="en-US" dirty="0"/>
                        <a:t>”</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true || true //true</a:t>
                      </a:r>
                    </a:p>
                    <a:p>
                      <a:pPr algn="ctr"/>
                      <a:r>
                        <a:rPr lang="en-US" dirty="0"/>
                        <a:t>false || true //true</a:t>
                      </a:r>
                    </a:p>
                    <a:p>
                      <a:pPr algn="ctr"/>
                      <a:r>
                        <a:rPr lang="en-US" dirty="0"/>
                        <a:t>false || true //true</a:t>
                      </a:r>
                    </a:p>
                    <a:p>
                      <a:pPr algn="ctr"/>
                      <a:r>
                        <a:rPr lang="en-US" dirty="0"/>
                        <a:t>false || false //false</a:t>
                      </a:r>
                      <a:endParaRPr lang="ru-RU" dirty="0"/>
                    </a:p>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854202">
                <a:tc>
                  <a:txBody>
                    <a:bodyPr/>
                    <a:lstStyle/>
                    <a:p>
                      <a:pPr algn="ctr"/>
                      <a:r>
                        <a:rPr lang="en-US" dirty="0"/>
                        <a:t>!</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Логическое отрицание</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r>
                        <a:rPr lang="en-US" dirty="0"/>
                        <a:t>false //true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!true //false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bl>
          </a:graphicData>
        </a:graphic>
      </p:graphicFrame>
    </p:spTree>
    <p:extLst>
      <p:ext uri="{BB962C8B-B14F-4D97-AF65-F5344CB8AC3E}">
        <p14:creationId xmlns:p14="http://schemas.microsoft.com/office/powerpoint/2010/main" val="378509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66DCE413-FEE1-4BF5-2D08-E93AC98FC6D8}"/>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Логические операции с произвольными значениями</a:t>
            </a:r>
          </a:p>
        </p:txBody>
      </p:sp>
      <p:graphicFrame>
        <p:nvGraphicFramePr>
          <p:cNvPr id="3" name="Таблица 2">
            <a:extLst>
              <a:ext uri="{FF2B5EF4-FFF2-40B4-BE49-F238E27FC236}">
                <a16:creationId xmlns:a16="http://schemas.microsoft.com/office/drawing/2014/main" id="{C53D1FE0-2598-3347-E767-FA81E2999A19}"/>
              </a:ext>
            </a:extLst>
          </p:cNvPr>
          <p:cNvGraphicFramePr>
            <a:graphicFrameLocks noGrp="1"/>
          </p:cNvGraphicFramePr>
          <p:nvPr>
            <p:extLst>
              <p:ext uri="{D42A27DB-BD31-4B8C-83A1-F6EECF244321}">
                <p14:modId xmlns:p14="http://schemas.microsoft.com/office/powerpoint/2010/main" val="3957053222"/>
              </p:ext>
            </p:extLst>
          </p:nvPr>
        </p:nvGraphicFramePr>
        <p:xfrm>
          <a:off x="1484670" y="1326800"/>
          <a:ext cx="8819536" cy="4519539"/>
        </p:xfrm>
        <a:graphic>
          <a:graphicData uri="http://schemas.openxmlformats.org/drawingml/2006/table">
            <a:tbl>
              <a:tblPr firstRow="1" bandRow="1">
                <a:tableStyleId>{125E5076-3810-47DD-B79F-674D7AD40C01}</a:tableStyleId>
              </a:tblPr>
              <a:tblGrid>
                <a:gridCol w="4650658">
                  <a:extLst>
                    <a:ext uri="{9D8B030D-6E8A-4147-A177-3AD203B41FA5}">
                      <a16:colId xmlns:a16="http://schemas.microsoft.com/office/drawing/2014/main" val="1737744151"/>
                    </a:ext>
                  </a:extLst>
                </a:gridCol>
                <a:gridCol w="4168878">
                  <a:extLst>
                    <a:ext uri="{9D8B030D-6E8A-4147-A177-3AD203B41FA5}">
                      <a16:colId xmlns:a16="http://schemas.microsoft.com/office/drawing/2014/main" val="601934157"/>
                    </a:ext>
                  </a:extLst>
                </a:gridCol>
              </a:tblGrid>
              <a:tr h="359781">
                <a:tc>
                  <a:txBody>
                    <a:bodyPr/>
                    <a:lstStyle/>
                    <a:p>
                      <a:pPr algn="ctr"/>
                      <a:r>
                        <a:rPr lang="ru-RU" dirty="0"/>
                        <a:t>Значение</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Во что преобразуется</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593397">
                <a:tc>
                  <a:txBody>
                    <a:bodyPr/>
                    <a:lstStyle/>
                    <a:p>
                      <a:pPr algn="ctr"/>
                      <a:r>
                        <a:rPr lang="en-US" dirty="0"/>
                        <a:t>null</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593397">
                <a:tc>
                  <a:txBody>
                    <a:bodyPr/>
                    <a:lstStyle/>
                    <a:p>
                      <a:pPr algn="ctr"/>
                      <a:r>
                        <a:rPr lang="de-CH" sz="1800" b="0" i="0" kern="1200" dirty="0" err="1">
                          <a:solidFill>
                            <a:schemeClr val="lt1"/>
                          </a:solidFill>
                          <a:effectLst/>
                          <a:latin typeface="+mn-lt"/>
                          <a:ea typeface="+mn-ea"/>
                          <a:cs typeface="+mn-cs"/>
                        </a:rPr>
                        <a:t>undefined</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593397">
                <a:tc>
                  <a:txBody>
                    <a:bodyPr/>
                    <a:lstStyle/>
                    <a:p>
                      <a:pPr algn="ctr"/>
                      <a:r>
                        <a:rPr lang="ru-RU" sz="1800" b="0" i="0" kern="1200" dirty="0">
                          <a:solidFill>
                            <a:schemeClr val="lt1"/>
                          </a:solidFill>
                          <a:effectLst/>
                          <a:latin typeface="+mn-lt"/>
                          <a:ea typeface="+mn-ea"/>
                          <a:cs typeface="+mn-cs"/>
                        </a:rPr>
                        <a:t>0 (в том числе значение </a:t>
                      </a:r>
                      <a:r>
                        <a:rPr lang="ru-RU" sz="1800" b="0" i="0" kern="1200" dirty="0" err="1">
                          <a:solidFill>
                            <a:schemeClr val="lt1"/>
                          </a:solidFill>
                          <a:effectLst/>
                          <a:latin typeface="+mn-lt"/>
                          <a:ea typeface="+mn-ea"/>
                          <a:cs typeface="+mn-cs"/>
                        </a:rPr>
                        <a:t>NaN</a:t>
                      </a:r>
                      <a:r>
                        <a:rPr lang="ru-RU" sz="1800" b="0" i="0" kern="1200" dirty="0">
                          <a:solidFill>
                            <a:schemeClr val="lt1"/>
                          </a:solidFill>
                          <a:effectLst/>
                          <a:latin typeface="+mn-lt"/>
                          <a:ea typeface="+mn-ea"/>
                          <a:cs typeface="+mn-cs"/>
                        </a:rPr>
                        <a:t>)</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593397">
                <a:tc>
                  <a:txBody>
                    <a:bodyPr/>
                    <a:lstStyle/>
                    <a:p>
                      <a:pPr algn="ctr"/>
                      <a:r>
                        <a:rPr lang="ru-RU" sz="1800" b="0" i="0" kern="1200" dirty="0">
                          <a:solidFill>
                            <a:schemeClr val="lt1"/>
                          </a:solidFill>
                          <a:effectLst/>
                          <a:latin typeface="+mn-lt"/>
                          <a:ea typeface="+mn-ea"/>
                          <a:cs typeface="+mn-cs"/>
                        </a:rPr>
                        <a:t>1 (любое ненулевое значение)</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true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5943700"/>
                  </a:ext>
                </a:extLst>
              </a:tr>
              <a:tr h="593397">
                <a:tc>
                  <a:txBody>
                    <a:bodyPr/>
                    <a:lstStyle/>
                    <a:p>
                      <a:pPr algn="ctr"/>
                      <a:r>
                        <a:rPr lang="ru-RU" sz="1800" b="0" i="0" kern="1200" dirty="0">
                          <a:solidFill>
                            <a:schemeClr val="lt1"/>
                          </a:solidFill>
                          <a:effectLst/>
                          <a:latin typeface="+mn-lt"/>
                          <a:ea typeface="+mn-ea"/>
                          <a:cs typeface="+mn-cs"/>
                        </a:rPr>
                        <a:t>"" (пустая строка)</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false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186754650"/>
                  </a:ext>
                </a:extLst>
              </a:tr>
              <a:tr h="593397">
                <a:tc>
                  <a:txBody>
                    <a:bodyPr/>
                    <a:lstStyle/>
                    <a:p>
                      <a:pPr algn="ctr"/>
                      <a:r>
                        <a:rPr lang="ru-RU" sz="1800" b="0" i="0" kern="1200" dirty="0">
                          <a:solidFill>
                            <a:schemeClr val="lt1"/>
                          </a:solidFill>
                          <a:effectLst/>
                          <a:latin typeface="+mn-lt"/>
                          <a:ea typeface="+mn-ea"/>
                          <a:cs typeface="+mn-cs"/>
                        </a:rPr>
                        <a:t>"некоторый текст" (непустая строка)</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true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85760615"/>
                  </a:ext>
                </a:extLst>
              </a:tr>
              <a:tr h="593397">
                <a:tc>
                  <a:txBody>
                    <a:bodyPr/>
                    <a:lstStyle/>
                    <a:p>
                      <a:pPr algn="ctr"/>
                      <a:r>
                        <a:rPr lang="ru-RU" sz="1800" b="0" i="0" kern="1200" dirty="0">
                          <a:solidFill>
                            <a:schemeClr val="lt1"/>
                          </a:solidFill>
                          <a:effectLst/>
                          <a:latin typeface="+mn-lt"/>
                          <a:ea typeface="+mn-ea"/>
                          <a:cs typeface="+mn-cs"/>
                        </a:rPr>
                        <a:t>{} (любой объект)</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true</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634983565"/>
                  </a:ext>
                </a:extLst>
              </a:tr>
            </a:tbl>
          </a:graphicData>
        </a:graphic>
      </p:graphicFrame>
    </p:spTree>
    <p:extLst>
      <p:ext uri="{BB962C8B-B14F-4D97-AF65-F5344CB8AC3E}">
        <p14:creationId xmlns:p14="http://schemas.microsoft.com/office/powerpoint/2010/main" val="281221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Заголовок 28">
            <a:extLst>
              <a:ext uri="{FF2B5EF4-FFF2-40B4-BE49-F238E27FC236}">
                <a16:creationId xmlns:a16="http://schemas.microsoft.com/office/drawing/2014/main" id="{0A03DD5D-004F-ED7A-B740-C9FBC2F3ADB8}"/>
              </a:ext>
            </a:extLst>
          </p:cNvPr>
          <p:cNvSpPr>
            <a:spLocks noGrp="1"/>
          </p:cNvSpPr>
          <p:nvPr>
            <p:ph type="title"/>
          </p:nvPr>
        </p:nvSpPr>
        <p:spPr>
          <a:xfrm>
            <a:off x="1076325" y="398574"/>
            <a:ext cx="10515600" cy="461665"/>
          </a:xfrm>
        </p:spPr>
        <p:txBody>
          <a:bodyPr>
            <a:normAutofit/>
          </a:bodyPr>
          <a:lstStyle/>
          <a:p>
            <a:pPr algn="ctr"/>
            <a:r>
              <a:rPr lang="ru-RU" sz="2400" dirty="0">
                <a:solidFill>
                  <a:schemeClr val="bg2">
                    <a:lumMod val="90000"/>
                  </a:schemeClr>
                </a:solidFill>
                <a:latin typeface="Arial" panose="020B0604020202020204" pitchFamily="34" charset="0"/>
                <a:cs typeface="Arial" panose="020B0604020202020204" pitchFamily="34" charset="0"/>
              </a:rPr>
              <a:t>Сценарии, выполняемые на стороне клиента</a:t>
            </a:r>
            <a:endParaRPr lang="ru-RU" sz="2400" dirty="0">
              <a:solidFill>
                <a:schemeClr val="bg2">
                  <a:lumMod val="90000"/>
                </a:schemeClr>
              </a:solidFill>
            </a:endParaRPr>
          </a:p>
        </p:txBody>
      </p:sp>
      <p:sp>
        <p:nvSpPr>
          <p:cNvPr id="32" name="Прямоугольник 31">
            <a:extLst>
              <a:ext uri="{FF2B5EF4-FFF2-40B4-BE49-F238E27FC236}">
                <a16:creationId xmlns:a16="http://schemas.microsoft.com/office/drawing/2014/main" id="{CBA465FA-D2D3-3AA4-6226-0A6449BC13F6}"/>
              </a:ext>
            </a:extLst>
          </p:cNvPr>
          <p:cNvSpPr/>
          <p:nvPr/>
        </p:nvSpPr>
        <p:spPr>
          <a:xfrm>
            <a:off x="4121285" y="2384085"/>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Исходный код</a:t>
            </a:r>
          </a:p>
        </p:txBody>
      </p:sp>
      <p:sp>
        <p:nvSpPr>
          <p:cNvPr id="33" name="Прямоугольник 32">
            <a:extLst>
              <a:ext uri="{FF2B5EF4-FFF2-40B4-BE49-F238E27FC236}">
                <a16:creationId xmlns:a16="http://schemas.microsoft.com/office/drawing/2014/main" id="{FFC79787-C6AB-DF0C-682B-B7DA47351FC7}"/>
              </a:ext>
            </a:extLst>
          </p:cNvPr>
          <p:cNvSpPr/>
          <p:nvPr/>
        </p:nvSpPr>
        <p:spPr>
          <a:xfrm>
            <a:off x="4121285" y="3054874"/>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Интерпретатор (браузер)</a:t>
            </a:r>
          </a:p>
        </p:txBody>
      </p:sp>
      <p:cxnSp>
        <p:nvCxnSpPr>
          <p:cNvPr id="36" name="Прямая со стрелкой 35">
            <a:extLst>
              <a:ext uri="{FF2B5EF4-FFF2-40B4-BE49-F238E27FC236}">
                <a16:creationId xmlns:a16="http://schemas.microsoft.com/office/drawing/2014/main" id="{058CAD54-495F-7D19-3AD1-DA6A266C2749}"/>
              </a:ext>
            </a:extLst>
          </p:cNvPr>
          <p:cNvCxnSpPr>
            <a:stCxn id="32" idx="2"/>
            <a:endCxn id="33" idx="0"/>
          </p:cNvCxnSpPr>
          <p:nvPr/>
        </p:nvCxnSpPr>
        <p:spPr>
          <a:xfrm>
            <a:off x="6096000" y="2753417"/>
            <a:ext cx="0" cy="30145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Прямая со стрелкой 36">
            <a:extLst>
              <a:ext uri="{FF2B5EF4-FFF2-40B4-BE49-F238E27FC236}">
                <a16:creationId xmlns:a16="http://schemas.microsoft.com/office/drawing/2014/main" id="{3EE5A8BE-A6BF-4C68-9B8B-F7E39891336C}"/>
              </a:ext>
            </a:extLst>
          </p:cNvPr>
          <p:cNvCxnSpPr>
            <a:cxnSpLocks/>
          </p:cNvCxnSpPr>
          <p:nvPr/>
        </p:nvCxnSpPr>
        <p:spPr>
          <a:xfrm>
            <a:off x="7596188" y="3433795"/>
            <a:ext cx="0" cy="1166501"/>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39" name="Прямоугольник 38">
            <a:extLst>
              <a:ext uri="{FF2B5EF4-FFF2-40B4-BE49-F238E27FC236}">
                <a16:creationId xmlns:a16="http://schemas.microsoft.com/office/drawing/2014/main" id="{45CCEA99-C488-8131-942C-C1AF9EDFCCBC}"/>
              </a:ext>
            </a:extLst>
          </p:cNvPr>
          <p:cNvSpPr/>
          <p:nvPr/>
        </p:nvSpPr>
        <p:spPr>
          <a:xfrm>
            <a:off x="4121284" y="3861632"/>
            <a:ext cx="2908163"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Операционная система</a:t>
            </a:r>
          </a:p>
        </p:txBody>
      </p:sp>
      <p:cxnSp>
        <p:nvCxnSpPr>
          <p:cNvPr id="40" name="Прямая со стрелкой 39">
            <a:extLst>
              <a:ext uri="{FF2B5EF4-FFF2-40B4-BE49-F238E27FC236}">
                <a16:creationId xmlns:a16="http://schemas.microsoft.com/office/drawing/2014/main" id="{5DC91CCE-0B2B-B861-D9F5-E59FB6A4019D}"/>
              </a:ext>
            </a:extLst>
          </p:cNvPr>
          <p:cNvCxnSpPr>
            <a:cxnSpLocks/>
            <a:endCxn id="39" idx="0"/>
          </p:cNvCxnSpPr>
          <p:nvPr/>
        </p:nvCxnSpPr>
        <p:spPr>
          <a:xfrm>
            <a:off x="5575366" y="3433795"/>
            <a:ext cx="0" cy="427837"/>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46" name="Прямоугольник 45">
            <a:extLst>
              <a:ext uri="{FF2B5EF4-FFF2-40B4-BE49-F238E27FC236}">
                <a16:creationId xmlns:a16="http://schemas.microsoft.com/office/drawing/2014/main" id="{BE9632E6-172F-C992-6B19-E8A7DDE03CEF}"/>
              </a:ext>
            </a:extLst>
          </p:cNvPr>
          <p:cNvSpPr/>
          <p:nvPr/>
        </p:nvSpPr>
        <p:spPr>
          <a:xfrm>
            <a:off x="4121285" y="4600296"/>
            <a:ext cx="3949429" cy="369332"/>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ru-RU" dirty="0">
                <a:solidFill>
                  <a:schemeClr val="bg2">
                    <a:lumMod val="90000"/>
                  </a:schemeClr>
                </a:solidFill>
                <a:latin typeface="Arial" panose="020B0604020202020204" pitchFamily="34" charset="0"/>
                <a:cs typeface="Arial" panose="020B0604020202020204" pitchFamily="34" charset="0"/>
              </a:rPr>
              <a:t>Окно (вкладка) браузера</a:t>
            </a:r>
          </a:p>
        </p:txBody>
      </p:sp>
      <p:sp>
        <p:nvSpPr>
          <p:cNvPr id="47" name="Заголовок 28">
            <a:extLst>
              <a:ext uri="{FF2B5EF4-FFF2-40B4-BE49-F238E27FC236}">
                <a16:creationId xmlns:a16="http://schemas.microsoft.com/office/drawing/2014/main" id="{913F5CFC-5A55-F2C0-A48D-5F57CA352970}"/>
              </a:ext>
            </a:extLst>
          </p:cNvPr>
          <p:cNvSpPr txBox="1">
            <a:spLocks/>
          </p:cNvSpPr>
          <p:nvPr/>
        </p:nvSpPr>
        <p:spPr>
          <a:xfrm>
            <a:off x="4400550" y="1345228"/>
            <a:ext cx="3390900" cy="4616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Интерпретатор</a:t>
            </a:r>
          </a:p>
        </p:txBody>
      </p:sp>
    </p:spTree>
    <p:extLst>
      <p:ext uri="{BB962C8B-B14F-4D97-AF65-F5344CB8AC3E}">
        <p14:creationId xmlns:p14="http://schemas.microsoft.com/office/powerpoint/2010/main" val="1084521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99725482-D4C8-A9D6-1C54-A8BBB423F11F}"/>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Оператор присваивания</a:t>
            </a:r>
          </a:p>
        </p:txBody>
      </p:sp>
      <p:graphicFrame>
        <p:nvGraphicFramePr>
          <p:cNvPr id="3" name="Таблица 2">
            <a:extLst>
              <a:ext uri="{FF2B5EF4-FFF2-40B4-BE49-F238E27FC236}">
                <a16:creationId xmlns:a16="http://schemas.microsoft.com/office/drawing/2014/main" id="{98B39A0F-06C1-7906-1FDE-CD07374C127C}"/>
              </a:ext>
            </a:extLst>
          </p:cNvPr>
          <p:cNvGraphicFramePr>
            <a:graphicFrameLocks noGrp="1"/>
          </p:cNvGraphicFramePr>
          <p:nvPr>
            <p:extLst>
              <p:ext uri="{D42A27DB-BD31-4B8C-83A1-F6EECF244321}">
                <p14:modId xmlns:p14="http://schemas.microsoft.com/office/powerpoint/2010/main" val="544254020"/>
              </p:ext>
            </p:extLst>
          </p:nvPr>
        </p:nvGraphicFramePr>
        <p:xfrm>
          <a:off x="1484670" y="1326800"/>
          <a:ext cx="8819536" cy="4519539"/>
        </p:xfrm>
        <a:graphic>
          <a:graphicData uri="http://schemas.openxmlformats.org/drawingml/2006/table">
            <a:tbl>
              <a:tblPr firstRow="1" bandRow="1">
                <a:tableStyleId>{125E5076-3810-47DD-B79F-674D7AD40C01}</a:tableStyleId>
              </a:tblPr>
              <a:tblGrid>
                <a:gridCol w="4650658">
                  <a:extLst>
                    <a:ext uri="{9D8B030D-6E8A-4147-A177-3AD203B41FA5}">
                      <a16:colId xmlns:a16="http://schemas.microsoft.com/office/drawing/2014/main" val="1737744151"/>
                    </a:ext>
                  </a:extLst>
                </a:gridCol>
                <a:gridCol w="4168878">
                  <a:extLst>
                    <a:ext uri="{9D8B030D-6E8A-4147-A177-3AD203B41FA5}">
                      <a16:colId xmlns:a16="http://schemas.microsoft.com/office/drawing/2014/main" val="601934157"/>
                    </a:ext>
                  </a:extLst>
                </a:gridCol>
              </a:tblGrid>
              <a:tr h="359781">
                <a:tc>
                  <a:txBody>
                    <a:bodyPr/>
                    <a:lstStyle/>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5943700"/>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186754650"/>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85760615"/>
                  </a:ext>
                </a:extLst>
              </a:tr>
              <a:tr h="593397">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634983565"/>
                  </a:ext>
                </a:extLst>
              </a:tr>
            </a:tbl>
          </a:graphicData>
        </a:graphic>
      </p:graphicFrame>
    </p:spTree>
    <p:extLst>
      <p:ext uri="{BB962C8B-B14F-4D97-AF65-F5344CB8AC3E}">
        <p14:creationId xmlns:p14="http://schemas.microsoft.com/office/powerpoint/2010/main" val="320681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1C644C45-A685-C9D7-B2F1-2143CBDE2B98}"/>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Битовые операторы</a:t>
            </a:r>
          </a:p>
        </p:txBody>
      </p:sp>
      <p:sp>
        <p:nvSpPr>
          <p:cNvPr id="4" name="TextBox 3">
            <a:extLst>
              <a:ext uri="{FF2B5EF4-FFF2-40B4-BE49-F238E27FC236}">
                <a16:creationId xmlns:a16="http://schemas.microsoft.com/office/drawing/2014/main" id="{5A53CE07-7250-9B7F-4931-53E22FE51D74}"/>
              </a:ext>
            </a:extLst>
          </p:cNvPr>
          <p:cNvSpPr txBox="1"/>
          <p:nvPr/>
        </p:nvSpPr>
        <p:spPr>
          <a:xfrm>
            <a:off x="2189529" y="995474"/>
            <a:ext cx="8289192" cy="923330"/>
          </a:xfrm>
          <a:prstGeom prst="rect">
            <a:avLst/>
          </a:prstGeom>
          <a:noFill/>
        </p:spPr>
        <p:txBody>
          <a:bodyPr wrap="none" rtlCol="0">
            <a:spAutoFit/>
          </a:bodyPr>
          <a:lstStyle/>
          <a:p>
            <a:pPr algn="l"/>
            <a:r>
              <a:rPr lang="ru-RU" dirty="0">
                <a:solidFill>
                  <a:schemeClr val="bg2">
                    <a:lumMod val="90000"/>
                  </a:schemeClr>
                </a:solidFill>
              </a:rPr>
              <a:t>■ использование быстродействующих аналогов математических операций;</a:t>
            </a:r>
          </a:p>
          <a:p>
            <a:pPr algn="l"/>
            <a:r>
              <a:rPr lang="ru-RU" dirty="0">
                <a:solidFill>
                  <a:schemeClr val="bg2">
                    <a:lumMod val="90000"/>
                  </a:schemeClr>
                </a:solidFill>
              </a:rPr>
              <a:t>■ желание сэкономить оперативную память;</a:t>
            </a:r>
          </a:p>
          <a:p>
            <a:pPr algn="l"/>
            <a:r>
              <a:rPr lang="ru-RU" dirty="0">
                <a:solidFill>
                  <a:schemeClr val="bg2">
                    <a:lumMod val="90000"/>
                  </a:schemeClr>
                </a:solidFill>
              </a:rPr>
              <a:t>■ криптографические преобразования.</a:t>
            </a:r>
          </a:p>
        </p:txBody>
      </p:sp>
      <p:graphicFrame>
        <p:nvGraphicFramePr>
          <p:cNvPr id="5" name="Таблица 4">
            <a:extLst>
              <a:ext uri="{FF2B5EF4-FFF2-40B4-BE49-F238E27FC236}">
                <a16:creationId xmlns:a16="http://schemas.microsoft.com/office/drawing/2014/main" id="{29C980D7-0914-72B6-7B10-ADE94501CDB8}"/>
              </a:ext>
            </a:extLst>
          </p:cNvPr>
          <p:cNvGraphicFramePr>
            <a:graphicFrameLocks noGrp="1"/>
          </p:cNvGraphicFramePr>
          <p:nvPr>
            <p:extLst>
              <p:ext uri="{D42A27DB-BD31-4B8C-83A1-F6EECF244321}">
                <p14:modId xmlns:p14="http://schemas.microsoft.com/office/powerpoint/2010/main" val="612778861"/>
              </p:ext>
            </p:extLst>
          </p:nvPr>
        </p:nvGraphicFramePr>
        <p:xfrm>
          <a:off x="2781768" y="2644978"/>
          <a:ext cx="2414127" cy="1105450"/>
        </p:xfrm>
        <a:graphic>
          <a:graphicData uri="http://schemas.openxmlformats.org/drawingml/2006/table">
            <a:tbl>
              <a:tblPr firstRow="1" bandRow="1">
                <a:tableStyleId>{125E5076-3810-47DD-B79F-674D7AD40C01}</a:tableStyleId>
              </a:tblPr>
              <a:tblGrid>
                <a:gridCol w="850798">
                  <a:extLst>
                    <a:ext uri="{9D8B030D-6E8A-4147-A177-3AD203B41FA5}">
                      <a16:colId xmlns:a16="http://schemas.microsoft.com/office/drawing/2014/main" val="1737744151"/>
                    </a:ext>
                  </a:extLst>
                </a:gridCol>
                <a:gridCol w="1563329">
                  <a:extLst>
                    <a:ext uri="{9D8B030D-6E8A-4147-A177-3AD203B41FA5}">
                      <a16:colId xmlns:a16="http://schemas.microsoft.com/office/drawing/2014/main" val="601934157"/>
                    </a:ext>
                  </a:extLst>
                </a:gridCol>
              </a:tblGrid>
              <a:tr h="331958">
                <a:tc>
                  <a:txBody>
                    <a:bodyPr/>
                    <a:lstStyle/>
                    <a:p>
                      <a:pPr algn="ctr"/>
                      <a:r>
                        <a:rPr lang="en-US" dirty="0"/>
                        <a:t>X</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Результат</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31958">
                <a:tc>
                  <a:txBody>
                    <a:bodyPr/>
                    <a:lstStyle/>
                    <a:p>
                      <a:pPr algn="ctr"/>
                      <a:r>
                        <a:rPr lang="ru-RU" b="1" dirty="0"/>
                        <a:t>0</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1</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73930">
                <a:tc>
                  <a:txBody>
                    <a:bodyPr/>
                    <a:lstStyle/>
                    <a:p>
                      <a:pPr algn="ctr"/>
                      <a:r>
                        <a:rPr lang="ru-RU" b="1" dirty="0"/>
                        <a:t>1</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0</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bl>
          </a:graphicData>
        </a:graphic>
      </p:graphicFrame>
      <p:sp>
        <p:nvSpPr>
          <p:cNvPr id="6" name="TextBox 5">
            <a:extLst>
              <a:ext uri="{FF2B5EF4-FFF2-40B4-BE49-F238E27FC236}">
                <a16:creationId xmlns:a16="http://schemas.microsoft.com/office/drawing/2014/main" id="{5F4CF8DB-49BD-C654-847E-A48DE15483A6}"/>
              </a:ext>
            </a:extLst>
          </p:cNvPr>
          <p:cNvSpPr txBox="1"/>
          <p:nvPr/>
        </p:nvSpPr>
        <p:spPr>
          <a:xfrm>
            <a:off x="2790182" y="2275646"/>
            <a:ext cx="1693733" cy="369332"/>
          </a:xfrm>
          <a:prstGeom prst="rect">
            <a:avLst/>
          </a:prstGeom>
          <a:noFill/>
        </p:spPr>
        <p:txBody>
          <a:bodyPr wrap="none" rtlCol="0">
            <a:spAutoFit/>
          </a:bodyPr>
          <a:lstStyle/>
          <a:p>
            <a:pPr algn="l"/>
            <a:r>
              <a:rPr lang="ru-RU" dirty="0">
                <a:solidFill>
                  <a:schemeClr val="bg2">
                    <a:lumMod val="90000"/>
                  </a:schemeClr>
                </a:solidFill>
              </a:rPr>
              <a:t>Инверсия</a:t>
            </a:r>
            <a:r>
              <a:rPr lang="en-US" dirty="0">
                <a:solidFill>
                  <a:schemeClr val="bg2">
                    <a:lumMod val="90000"/>
                  </a:schemeClr>
                </a:solidFill>
              </a:rPr>
              <a:t> (~x)</a:t>
            </a:r>
            <a:endParaRPr lang="ru-RU" dirty="0">
              <a:solidFill>
                <a:schemeClr val="bg2">
                  <a:lumMod val="90000"/>
                </a:schemeClr>
              </a:solidFill>
            </a:endParaRPr>
          </a:p>
        </p:txBody>
      </p:sp>
      <p:graphicFrame>
        <p:nvGraphicFramePr>
          <p:cNvPr id="9" name="Таблица 8">
            <a:extLst>
              <a:ext uri="{FF2B5EF4-FFF2-40B4-BE49-F238E27FC236}">
                <a16:creationId xmlns:a16="http://schemas.microsoft.com/office/drawing/2014/main" id="{A2EFF0F2-2C6C-62F6-A214-098ED78A60DD}"/>
              </a:ext>
            </a:extLst>
          </p:cNvPr>
          <p:cNvGraphicFramePr>
            <a:graphicFrameLocks noGrp="1"/>
          </p:cNvGraphicFramePr>
          <p:nvPr>
            <p:extLst>
              <p:ext uri="{D42A27DB-BD31-4B8C-83A1-F6EECF244321}">
                <p14:modId xmlns:p14="http://schemas.microsoft.com/office/powerpoint/2010/main" val="1147595542"/>
              </p:ext>
            </p:extLst>
          </p:nvPr>
        </p:nvGraphicFramePr>
        <p:xfrm>
          <a:off x="6459486" y="2644978"/>
          <a:ext cx="2414127" cy="1105450"/>
        </p:xfrm>
        <a:graphic>
          <a:graphicData uri="http://schemas.openxmlformats.org/drawingml/2006/table">
            <a:tbl>
              <a:tblPr firstRow="1" bandRow="1">
                <a:tableStyleId>{125E5076-3810-47DD-B79F-674D7AD40C01}</a:tableStyleId>
              </a:tblPr>
              <a:tblGrid>
                <a:gridCol w="850798">
                  <a:extLst>
                    <a:ext uri="{9D8B030D-6E8A-4147-A177-3AD203B41FA5}">
                      <a16:colId xmlns:a16="http://schemas.microsoft.com/office/drawing/2014/main" val="1737744151"/>
                    </a:ext>
                  </a:extLst>
                </a:gridCol>
                <a:gridCol w="683342">
                  <a:extLst>
                    <a:ext uri="{9D8B030D-6E8A-4147-A177-3AD203B41FA5}">
                      <a16:colId xmlns:a16="http://schemas.microsoft.com/office/drawing/2014/main" val="601934157"/>
                    </a:ext>
                  </a:extLst>
                </a:gridCol>
                <a:gridCol w="879987">
                  <a:extLst>
                    <a:ext uri="{9D8B030D-6E8A-4147-A177-3AD203B41FA5}">
                      <a16:colId xmlns:a16="http://schemas.microsoft.com/office/drawing/2014/main" val="1838405512"/>
                    </a:ext>
                  </a:extLst>
                </a:gridCol>
              </a:tblGrid>
              <a:tr h="331958">
                <a:tc>
                  <a:txBody>
                    <a:bodyPr/>
                    <a:lstStyle/>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ap="flat" cmpd="sng" algn="ctr">
                      <a:noFill/>
                      <a:prstDash val="solid"/>
                      <a:round/>
                      <a:headEnd type="none" w="med" len="med"/>
                      <a:tailEnd type="none" w="med" len="med"/>
                    </a:lnTlToBr>
                    <a:solidFill>
                      <a:schemeClr val="accent1">
                        <a:lumMod val="50000"/>
                      </a:schemeClr>
                    </a:solidFill>
                  </a:tcPr>
                </a:tc>
                <a:tc>
                  <a:txBody>
                    <a:bodyPr/>
                    <a:lstStyle/>
                    <a:p>
                      <a:pPr algn="ctr"/>
                      <a:r>
                        <a:rPr lang="en-US" dirty="0"/>
                        <a:t>0</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en-US" dirty="0"/>
                        <a:t>1</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31958">
                <a:tc>
                  <a:txBody>
                    <a:bodyPr/>
                    <a:lstStyle/>
                    <a:p>
                      <a:pPr algn="ctr"/>
                      <a:r>
                        <a:rPr lang="ru-RU" b="1" dirty="0"/>
                        <a:t>0</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73930">
                <a:tc>
                  <a:txBody>
                    <a:bodyPr/>
                    <a:lstStyle/>
                    <a:p>
                      <a:pPr algn="ctr"/>
                      <a:r>
                        <a:rPr lang="ru-RU" b="1" dirty="0"/>
                        <a:t>1</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bl>
          </a:graphicData>
        </a:graphic>
      </p:graphicFrame>
      <p:sp>
        <p:nvSpPr>
          <p:cNvPr id="10" name="TextBox 9">
            <a:extLst>
              <a:ext uri="{FF2B5EF4-FFF2-40B4-BE49-F238E27FC236}">
                <a16:creationId xmlns:a16="http://schemas.microsoft.com/office/drawing/2014/main" id="{AFA5A814-A590-2CE5-2E0F-BBB3FFAAE388}"/>
              </a:ext>
            </a:extLst>
          </p:cNvPr>
          <p:cNvSpPr txBox="1"/>
          <p:nvPr/>
        </p:nvSpPr>
        <p:spPr>
          <a:xfrm>
            <a:off x="6459486" y="2275646"/>
            <a:ext cx="1526380" cy="369332"/>
          </a:xfrm>
          <a:prstGeom prst="rect">
            <a:avLst/>
          </a:prstGeom>
          <a:noFill/>
        </p:spPr>
        <p:txBody>
          <a:bodyPr wrap="none" rtlCol="0">
            <a:spAutoFit/>
          </a:bodyPr>
          <a:lstStyle/>
          <a:p>
            <a:pPr algn="l"/>
            <a:r>
              <a:rPr lang="en-US" dirty="0">
                <a:solidFill>
                  <a:schemeClr val="bg2">
                    <a:lumMod val="90000"/>
                  </a:schemeClr>
                </a:solidFill>
              </a:rPr>
              <a:t>x OR y (x | y)</a:t>
            </a:r>
            <a:endParaRPr lang="ru-RU" dirty="0">
              <a:solidFill>
                <a:schemeClr val="bg2">
                  <a:lumMod val="90000"/>
                </a:schemeClr>
              </a:solidFill>
            </a:endParaRPr>
          </a:p>
        </p:txBody>
      </p:sp>
      <p:graphicFrame>
        <p:nvGraphicFramePr>
          <p:cNvPr id="11" name="Таблица 10">
            <a:extLst>
              <a:ext uri="{FF2B5EF4-FFF2-40B4-BE49-F238E27FC236}">
                <a16:creationId xmlns:a16="http://schemas.microsoft.com/office/drawing/2014/main" id="{C7BAE8B9-BCA9-8E2C-7A65-41FEC9E582A5}"/>
              </a:ext>
            </a:extLst>
          </p:cNvPr>
          <p:cNvGraphicFramePr>
            <a:graphicFrameLocks noGrp="1"/>
          </p:cNvGraphicFramePr>
          <p:nvPr>
            <p:extLst>
              <p:ext uri="{D42A27DB-BD31-4B8C-83A1-F6EECF244321}">
                <p14:modId xmlns:p14="http://schemas.microsoft.com/office/powerpoint/2010/main" val="3986172001"/>
              </p:ext>
            </p:extLst>
          </p:nvPr>
        </p:nvGraphicFramePr>
        <p:xfrm>
          <a:off x="2790182" y="4757076"/>
          <a:ext cx="2414127" cy="1105450"/>
        </p:xfrm>
        <a:graphic>
          <a:graphicData uri="http://schemas.openxmlformats.org/drawingml/2006/table">
            <a:tbl>
              <a:tblPr firstRow="1" bandRow="1">
                <a:tableStyleId>{125E5076-3810-47DD-B79F-674D7AD40C01}</a:tableStyleId>
              </a:tblPr>
              <a:tblGrid>
                <a:gridCol w="850798">
                  <a:extLst>
                    <a:ext uri="{9D8B030D-6E8A-4147-A177-3AD203B41FA5}">
                      <a16:colId xmlns:a16="http://schemas.microsoft.com/office/drawing/2014/main" val="1737744151"/>
                    </a:ext>
                  </a:extLst>
                </a:gridCol>
                <a:gridCol w="683342">
                  <a:extLst>
                    <a:ext uri="{9D8B030D-6E8A-4147-A177-3AD203B41FA5}">
                      <a16:colId xmlns:a16="http://schemas.microsoft.com/office/drawing/2014/main" val="601934157"/>
                    </a:ext>
                  </a:extLst>
                </a:gridCol>
                <a:gridCol w="879987">
                  <a:extLst>
                    <a:ext uri="{9D8B030D-6E8A-4147-A177-3AD203B41FA5}">
                      <a16:colId xmlns:a16="http://schemas.microsoft.com/office/drawing/2014/main" val="1838405512"/>
                    </a:ext>
                  </a:extLst>
                </a:gridCol>
              </a:tblGrid>
              <a:tr h="331958">
                <a:tc>
                  <a:txBody>
                    <a:bodyPr/>
                    <a:lstStyle/>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ap="flat" cmpd="sng" algn="ctr">
                      <a:noFill/>
                      <a:prstDash val="solid"/>
                      <a:round/>
                      <a:headEnd type="none" w="med" len="med"/>
                      <a:tailEnd type="none" w="med" len="med"/>
                    </a:lnTlToBr>
                    <a:solidFill>
                      <a:schemeClr val="accent1">
                        <a:lumMod val="50000"/>
                      </a:schemeClr>
                    </a:solidFill>
                  </a:tcPr>
                </a:tc>
                <a:tc>
                  <a:txBody>
                    <a:bodyPr/>
                    <a:lstStyle/>
                    <a:p>
                      <a:pPr algn="ctr"/>
                      <a:r>
                        <a:rPr lang="en-US" dirty="0"/>
                        <a:t>0</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en-US" dirty="0"/>
                        <a:t>1</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31958">
                <a:tc>
                  <a:txBody>
                    <a:bodyPr/>
                    <a:lstStyle/>
                    <a:p>
                      <a:pPr algn="ctr"/>
                      <a:r>
                        <a:rPr lang="ru-RU" b="1" dirty="0"/>
                        <a:t>0</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73930">
                <a:tc>
                  <a:txBody>
                    <a:bodyPr/>
                    <a:lstStyle/>
                    <a:p>
                      <a:pPr algn="ctr"/>
                      <a:r>
                        <a:rPr lang="ru-RU" b="1" dirty="0"/>
                        <a:t>1</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bl>
          </a:graphicData>
        </a:graphic>
      </p:graphicFrame>
      <p:sp>
        <p:nvSpPr>
          <p:cNvPr id="12" name="TextBox 11">
            <a:extLst>
              <a:ext uri="{FF2B5EF4-FFF2-40B4-BE49-F238E27FC236}">
                <a16:creationId xmlns:a16="http://schemas.microsoft.com/office/drawing/2014/main" id="{2C220F70-092A-B8F8-8934-D790353275D1}"/>
              </a:ext>
            </a:extLst>
          </p:cNvPr>
          <p:cNvSpPr txBox="1"/>
          <p:nvPr/>
        </p:nvSpPr>
        <p:spPr>
          <a:xfrm>
            <a:off x="2790182" y="4387744"/>
            <a:ext cx="1749261" cy="369332"/>
          </a:xfrm>
          <a:prstGeom prst="rect">
            <a:avLst/>
          </a:prstGeom>
          <a:noFill/>
        </p:spPr>
        <p:txBody>
          <a:bodyPr wrap="none" rtlCol="0">
            <a:spAutoFit/>
          </a:bodyPr>
          <a:lstStyle/>
          <a:p>
            <a:pPr algn="l"/>
            <a:r>
              <a:rPr lang="en-US" dirty="0">
                <a:solidFill>
                  <a:schemeClr val="bg2">
                    <a:lumMod val="90000"/>
                  </a:schemeClr>
                </a:solidFill>
              </a:rPr>
              <a:t>x AND y (x &amp; y)</a:t>
            </a:r>
            <a:endParaRPr lang="ru-RU" dirty="0">
              <a:solidFill>
                <a:schemeClr val="bg2">
                  <a:lumMod val="90000"/>
                </a:schemeClr>
              </a:solidFill>
            </a:endParaRPr>
          </a:p>
        </p:txBody>
      </p:sp>
      <p:graphicFrame>
        <p:nvGraphicFramePr>
          <p:cNvPr id="13" name="Таблица 12">
            <a:extLst>
              <a:ext uri="{FF2B5EF4-FFF2-40B4-BE49-F238E27FC236}">
                <a16:creationId xmlns:a16="http://schemas.microsoft.com/office/drawing/2014/main" id="{D29F09F7-4F24-1B17-A630-3F53CFE7591A}"/>
              </a:ext>
            </a:extLst>
          </p:cNvPr>
          <p:cNvGraphicFramePr>
            <a:graphicFrameLocks noGrp="1"/>
          </p:cNvGraphicFramePr>
          <p:nvPr>
            <p:extLst>
              <p:ext uri="{D42A27DB-BD31-4B8C-83A1-F6EECF244321}">
                <p14:modId xmlns:p14="http://schemas.microsoft.com/office/powerpoint/2010/main" val="1538910726"/>
              </p:ext>
            </p:extLst>
          </p:nvPr>
        </p:nvGraphicFramePr>
        <p:xfrm>
          <a:off x="6459486" y="4757076"/>
          <a:ext cx="2414127" cy="1105450"/>
        </p:xfrm>
        <a:graphic>
          <a:graphicData uri="http://schemas.openxmlformats.org/drawingml/2006/table">
            <a:tbl>
              <a:tblPr firstRow="1" bandRow="1">
                <a:tableStyleId>{125E5076-3810-47DD-B79F-674D7AD40C01}</a:tableStyleId>
              </a:tblPr>
              <a:tblGrid>
                <a:gridCol w="850798">
                  <a:extLst>
                    <a:ext uri="{9D8B030D-6E8A-4147-A177-3AD203B41FA5}">
                      <a16:colId xmlns:a16="http://schemas.microsoft.com/office/drawing/2014/main" val="1737744151"/>
                    </a:ext>
                  </a:extLst>
                </a:gridCol>
                <a:gridCol w="683342">
                  <a:extLst>
                    <a:ext uri="{9D8B030D-6E8A-4147-A177-3AD203B41FA5}">
                      <a16:colId xmlns:a16="http://schemas.microsoft.com/office/drawing/2014/main" val="601934157"/>
                    </a:ext>
                  </a:extLst>
                </a:gridCol>
                <a:gridCol w="879987">
                  <a:extLst>
                    <a:ext uri="{9D8B030D-6E8A-4147-A177-3AD203B41FA5}">
                      <a16:colId xmlns:a16="http://schemas.microsoft.com/office/drawing/2014/main" val="1838405512"/>
                    </a:ext>
                  </a:extLst>
                </a:gridCol>
              </a:tblGrid>
              <a:tr h="331958">
                <a:tc>
                  <a:txBody>
                    <a:bodyPr/>
                    <a:lstStyle/>
                    <a:p>
                      <a:pPr algn="ct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lnTlToBr w="12700" cap="flat" cmpd="sng" algn="ctr">
                      <a:noFill/>
                      <a:prstDash val="solid"/>
                      <a:round/>
                      <a:headEnd type="none" w="med" len="med"/>
                      <a:tailEnd type="none" w="med" len="med"/>
                    </a:lnTlToBr>
                    <a:solidFill>
                      <a:schemeClr val="accent1">
                        <a:lumMod val="50000"/>
                      </a:schemeClr>
                    </a:solidFill>
                  </a:tcPr>
                </a:tc>
                <a:tc>
                  <a:txBody>
                    <a:bodyPr/>
                    <a:lstStyle/>
                    <a:p>
                      <a:pPr algn="ctr"/>
                      <a:r>
                        <a:rPr lang="en-US" dirty="0"/>
                        <a:t>0</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en-US" dirty="0"/>
                        <a:t>1</a:t>
                      </a:r>
                      <a:endParaRPr lang="ru-RU" dirty="0"/>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31958">
                <a:tc>
                  <a:txBody>
                    <a:bodyPr/>
                    <a:lstStyle/>
                    <a:p>
                      <a:pPr algn="ctr"/>
                      <a:r>
                        <a:rPr lang="ru-RU" b="1" dirty="0"/>
                        <a:t>0</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73930">
                <a:tc>
                  <a:txBody>
                    <a:bodyPr/>
                    <a:lstStyle/>
                    <a:p>
                      <a:pPr algn="ctr"/>
                      <a:r>
                        <a:rPr lang="ru-RU" b="1" dirty="0"/>
                        <a:t>1</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1</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dirty="0"/>
                        <a:t>0</a:t>
                      </a: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bl>
          </a:graphicData>
        </a:graphic>
      </p:graphicFrame>
      <p:sp>
        <p:nvSpPr>
          <p:cNvPr id="14" name="TextBox 13">
            <a:extLst>
              <a:ext uri="{FF2B5EF4-FFF2-40B4-BE49-F238E27FC236}">
                <a16:creationId xmlns:a16="http://schemas.microsoft.com/office/drawing/2014/main" id="{DC87D6FB-A7B2-778A-FCA9-DAE4442C1C57}"/>
              </a:ext>
            </a:extLst>
          </p:cNvPr>
          <p:cNvSpPr txBox="1"/>
          <p:nvPr/>
        </p:nvSpPr>
        <p:spPr>
          <a:xfrm>
            <a:off x="6459486" y="4387744"/>
            <a:ext cx="1729961" cy="369332"/>
          </a:xfrm>
          <a:prstGeom prst="rect">
            <a:avLst/>
          </a:prstGeom>
          <a:noFill/>
        </p:spPr>
        <p:txBody>
          <a:bodyPr wrap="none" rtlCol="0">
            <a:spAutoFit/>
          </a:bodyPr>
          <a:lstStyle/>
          <a:p>
            <a:pPr algn="l"/>
            <a:r>
              <a:rPr lang="en-US" dirty="0">
                <a:solidFill>
                  <a:schemeClr val="bg2">
                    <a:lumMod val="90000"/>
                  </a:schemeClr>
                </a:solidFill>
              </a:rPr>
              <a:t>x XOR y (x ^ y)</a:t>
            </a:r>
            <a:endParaRPr lang="ru-RU" dirty="0">
              <a:solidFill>
                <a:schemeClr val="bg2">
                  <a:lumMod val="90000"/>
                </a:schemeClr>
              </a:solidFill>
            </a:endParaRPr>
          </a:p>
        </p:txBody>
      </p:sp>
    </p:spTree>
    <p:extLst>
      <p:ext uri="{BB962C8B-B14F-4D97-AF65-F5344CB8AC3E}">
        <p14:creationId xmlns:p14="http://schemas.microsoft.com/office/powerpoint/2010/main" val="2911919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0875B745-DBB0-8BBE-24E8-4929247A57C0}"/>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Битовые операторы</a:t>
            </a:r>
            <a:r>
              <a:rPr lang="en-US" sz="2400" dirty="0">
                <a:solidFill>
                  <a:schemeClr val="bg2">
                    <a:lumMod val="90000"/>
                  </a:schemeClr>
                </a:solidFill>
              </a:rPr>
              <a:t>. </a:t>
            </a:r>
            <a:r>
              <a:rPr lang="ru-RU" sz="2400" dirty="0">
                <a:solidFill>
                  <a:schemeClr val="bg2">
                    <a:lumMod val="90000"/>
                  </a:schemeClr>
                </a:solidFill>
              </a:rPr>
              <a:t>Операторы сдвига.</a:t>
            </a:r>
          </a:p>
        </p:txBody>
      </p:sp>
      <p:sp>
        <p:nvSpPr>
          <p:cNvPr id="4" name="TextBox 3">
            <a:extLst>
              <a:ext uri="{FF2B5EF4-FFF2-40B4-BE49-F238E27FC236}">
                <a16:creationId xmlns:a16="http://schemas.microsoft.com/office/drawing/2014/main" id="{DA7AFA14-12D3-ECEA-E175-15EC6628F7F3}"/>
              </a:ext>
            </a:extLst>
          </p:cNvPr>
          <p:cNvSpPr txBox="1"/>
          <p:nvPr/>
        </p:nvSpPr>
        <p:spPr>
          <a:xfrm>
            <a:off x="2341850" y="1159753"/>
            <a:ext cx="7984549" cy="4611519"/>
          </a:xfrm>
          <a:prstGeom prst="rect">
            <a:avLst/>
          </a:prstGeom>
          <a:noFill/>
        </p:spPr>
        <p:txBody>
          <a:bodyPr wrap="square" rtlCol="0">
            <a:spAutoFit/>
          </a:bodyPr>
          <a:lstStyle/>
          <a:p>
            <a:pPr algn="l">
              <a:lnSpc>
                <a:spcPct val="150000"/>
              </a:lnSpc>
            </a:pPr>
            <a:r>
              <a:rPr lang="ru-RU" dirty="0">
                <a:solidFill>
                  <a:schemeClr val="bg2">
                    <a:lumMod val="90000"/>
                  </a:schemeClr>
                </a:solidFill>
              </a:rPr>
              <a:t>■ Умножение на 2 эквивалентно битовому сдвигу влево на 1 позицию: выражение «x=x*2» приводит к тому же результату, что и «x=x&lt;&lt;1», умножение на 4, 8, 16 и другие степени двойки также эквивалентны битовым сдвигам на 2, 3 или 4 позиции соответственно.</a:t>
            </a:r>
          </a:p>
          <a:p>
            <a:pPr algn="l">
              <a:lnSpc>
                <a:spcPct val="150000"/>
              </a:lnSpc>
            </a:pPr>
            <a:endParaRPr lang="ru-RU" dirty="0">
              <a:solidFill>
                <a:schemeClr val="bg2">
                  <a:lumMod val="90000"/>
                </a:schemeClr>
              </a:solidFill>
            </a:endParaRPr>
          </a:p>
          <a:p>
            <a:pPr algn="l">
              <a:lnSpc>
                <a:spcPct val="150000"/>
              </a:lnSpc>
            </a:pPr>
            <a:r>
              <a:rPr lang="ru-RU" dirty="0">
                <a:solidFill>
                  <a:schemeClr val="bg2">
                    <a:lumMod val="90000"/>
                  </a:schemeClr>
                </a:solidFill>
              </a:rPr>
              <a:t>■ Полностью аналогично, целочисленное деление на 2 можно заменить на битовый сдвиг вправо.</a:t>
            </a:r>
          </a:p>
          <a:p>
            <a:pPr algn="l">
              <a:lnSpc>
                <a:spcPct val="150000"/>
              </a:lnSpc>
            </a:pPr>
            <a:endParaRPr lang="ru-RU" dirty="0">
              <a:solidFill>
                <a:schemeClr val="bg2">
                  <a:lumMod val="90000"/>
                </a:schemeClr>
              </a:solidFill>
            </a:endParaRPr>
          </a:p>
          <a:p>
            <a:pPr algn="l">
              <a:lnSpc>
                <a:spcPct val="150000"/>
              </a:lnSpc>
            </a:pPr>
            <a:r>
              <a:rPr lang="ru-RU" dirty="0">
                <a:solidFill>
                  <a:schemeClr val="bg2">
                    <a:lumMod val="90000"/>
                  </a:schemeClr>
                </a:solidFill>
              </a:rPr>
              <a:t>■ Проверка на четность числа путем получения остатка от деления (х%2==0) может быть заменена на проверку последнего бита числа «x&amp;1==0».</a:t>
            </a:r>
          </a:p>
        </p:txBody>
      </p:sp>
    </p:spTree>
    <p:extLst>
      <p:ext uri="{BB962C8B-B14F-4D97-AF65-F5344CB8AC3E}">
        <p14:creationId xmlns:p14="http://schemas.microsoft.com/office/powerpoint/2010/main" val="1799007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26FB3A52-256A-3A09-9BC8-07677947786D}"/>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Битовые операторы</a:t>
            </a:r>
            <a:r>
              <a:rPr lang="en-US" sz="2400" dirty="0">
                <a:solidFill>
                  <a:schemeClr val="bg2">
                    <a:lumMod val="90000"/>
                  </a:schemeClr>
                </a:solidFill>
              </a:rPr>
              <a:t>. </a:t>
            </a:r>
            <a:r>
              <a:rPr lang="ru-RU" sz="2400" dirty="0">
                <a:solidFill>
                  <a:schemeClr val="bg2">
                    <a:lumMod val="90000"/>
                  </a:schemeClr>
                </a:solidFill>
              </a:rPr>
              <a:t>Операторы сдвига.</a:t>
            </a:r>
          </a:p>
        </p:txBody>
      </p:sp>
      <p:graphicFrame>
        <p:nvGraphicFramePr>
          <p:cNvPr id="3" name="Таблица 2">
            <a:extLst>
              <a:ext uri="{FF2B5EF4-FFF2-40B4-BE49-F238E27FC236}">
                <a16:creationId xmlns:a16="http://schemas.microsoft.com/office/drawing/2014/main" id="{E0EA8FB8-16D4-4D4E-0653-A30CBF4E4EB0}"/>
              </a:ext>
            </a:extLst>
          </p:cNvPr>
          <p:cNvGraphicFramePr>
            <a:graphicFrameLocks noGrp="1"/>
          </p:cNvGraphicFramePr>
          <p:nvPr>
            <p:extLst>
              <p:ext uri="{D42A27DB-BD31-4B8C-83A1-F6EECF244321}">
                <p14:modId xmlns:p14="http://schemas.microsoft.com/office/powerpoint/2010/main" val="1008061026"/>
              </p:ext>
            </p:extLst>
          </p:nvPr>
        </p:nvGraphicFramePr>
        <p:xfrm>
          <a:off x="1484670" y="1326800"/>
          <a:ext cx="9124336" cy="3200400"/>
        </p:xfrm>
        <a:graphic>
          <a:graphicData uri="http://schemas.openxmlformats.org/drawingml/2006/table">
            <a:tbl>
              <a:tblPr firstRow="1" bandRow="1">
                <a:tableStyleId>{125E5076-3810-47DD-B79F-674D7AD40C01}</a:tableStyleId>
              </a:tblPr>
              <a:tblGrid>
                <a:gridCol w="3275404">
                  <a:extLst>
                    <a:ext uri="{9D8B030D-6E8A-4147-A177-3AD203B41FA5}">
                      <a16:colId xmlns:a16="http://schemas.microsoft.com/office/drawing/2014/main" val="1737744151"/>
                    </a:ext>
                  </a:extLst>
                </a:gridCol>
                <a:gridCol w="5848932">
                  <a:extLst>
                    <a:ext uri="{9D8B030D-6E8A-4147-A177-3AD203B41FA5}">
                      <a16:colId xmlns:a16="http://schemas.microsoft.com/office/drawing/2014/main" val="601934157"/>
                    </a:ext>
                  </a:extLst>
                </a:gridCol>
              </a:tblGrid>
              <a:tr h="640080">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640080">
                <a:tc>
                  <a:txBody>
                    <a:bodyPr/>
                    <a:lstStyle/>
                    <a:p>
                      <a:pPr algn="ctr"/>
                      <a:r>
                        <a:rPr lang="de-CH" sz="2000" dirty="0"/>
                        <a:t>x &gt;&gt; n</a:t>
                      </a:r>
                      <a:endParaRPr lang="ru-RU" sz="20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Сдвиг вправо на </a:t>
                      </a:r>
                      <a:r>
                        <a:rPr lang="en-US" dirty="0"/>
                        <a:t>n </a:t>
                      </a:r>
                      <a:r>
                        <a:rPr lang="ru-RU" dirty="0"/>
                        <a:t>позиций без изменения знака</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640080">
                <a:tc>
                  <a:txBody>
                    <a:bodyPr/>
                    <a:lstStyle/>
                    <a:p>
                      <a:pPr algn="ctr"/>
                      <a:r>
                        <a:rPr lang="de-CH" sz="2000" dirty="0"/>
                        <a:t>x &lt;&lt; n</a:t>
                      </a:r>
                      <a:endParaRPr lang="ru-RU" sz="20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Сдвиг влево на </a:t>
                      </a:r>
                      <a:r>
                        <a:rPr lang="en-US" dirty="0"/>
                        <a:t>n </a:t>
                      </a:r>
                      <a:r>
                        <a:rPr lang="ru-RU" dirty="0"/>
                        <a:t>позиций без изменения знака</a:t>
                      </a:r>
                    </a:p>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640080">
                <a:tc>
                  <a:txBody>
                    <a:bodyPr/>
                    <a:lstStyle/>
                    <a:p>
                      <a:pPr algn="ctr"/>
                      <a:r>
                        <a:rPr lang="de-CH" sz="2000" dirty="0"/>
                        <a:t>x &gt;&gt;&gt; n</a:t>
                      </a:r>
                      <a:endParaRPr lang="ru-RU" sz="20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dirty="0"/>
                        <a:t>Сдвиг вправо на </a:t>
                      </a:r>
                      <a:r>
                        <a:rPr lang="en-US" dirty="0"/>
                        <a:t>n </a:t>
                      </a:r>
                      <a:r>
                        <a:rPr lang="ru-RU" dirty="0"/>
                        <a:t>позиций </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640080">
                <a:tc>
                  <a:txBody>
                    <a:bodyPr/>
                    <a:lstStyle/>
                    <a:p>
                      <a:pPr algn="ctr"/>
                      <a:endParaRPr lang="ru-RU" sz="20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endParaRPr lang="ru-RU"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5943700"/>
                  </a:ext>
                </a:extLst>
              </a:tr>
            </a:tbl>
          </a:graphicData>
        </a:graphic>
      </p:graphicFrame>
    </p:spTree>
    <p:extLst>
      <p:ext uri="{BB962C8B-B14F-4D97-AF65-F5344CB8AC3E}">
        <p14:creationId xmlns:p14="http://schemas.microsoft.com/office/powerpoint/2010/main" val="2013197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B399BA6E-40A6-B8FC-A86F-03544204B211}"/>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Приоритет операторов. </a:t>
            </a:r>
          </a:p>
        </p:txBody>
      </p:sp>
      <p:graphicFrame>
        <p:nvGraphicFramePr>
          <p:cNvPr id="3" name="Таблица 2">
            <a:extLst>
              <a:ext uri="{FF2B5EF4-FFF2-40B4-BE49-F238E27FC236}">
                <a16:creationId xmlns:a16="http://schemas.microsoft.com/office/drawing/2014/main" id="{F0B6A8D3-A4F5-8104-1AD7-89851ED8ED96}"/>
              </a:ext>
            </a:extLst>
          </p:cNvPr>
          <p:cNvGraphicFramePr>
            <a:graphicFrameLocks noGrp="1"/>
          </p:cNvGraphicFramePr>
          <p:nvPr>
            <p:extLst>
              <p:ext uri="{D42A27DB-BD31-4B8C-83A1-F6EECF244321}">
                <p14:modId xmlns:p14="http://schemas.microsoft.com/office/powerpoint/2010/main" val="3765424907"/>
              </p:ext>
            </p:extLst>
          </p:nvPr>
        </p:nvGraphicFramePr>
        <p:xfrm>
          <a:off x="2664542" y="968394"/>
          <a:ext cx="6872748" cy="5292673"/>
        </p:xfrm>
        <a:graphic>
          <a:graphicData uri="http://schemas.openxmlformats.org/drawingml/2006/table">
            <a:tbl>
              <a:tblPr firstRow="1" bandRow="1">
                <a:tableStyleId>{125E5076-3810-47DD-B79F-674D7AD40C01}</a:tableStyleId>
              </a:tblPr>
              <a:tblGrid>
                <a:gridCol w="3972232">
                  <a:extLst>
                    <a:ext uri="{9D8B030D-6E8A-4147-A177-3AD203B41FA5}">
                      <a16:colId xmlns:a16="http://schemas.microsoft.com/office/drawing/2014/main" val="1737744151"/>
                    </a:ext>
                  </a:extLst>
                </a:gridCol>
                <a:gridCol w="2900516">
                  <a:extLst>
                    <a:ext uri="{9D8B030D-6E8A-4147-A177-3AD203B41FA5}">
                      <a16:colId xmlns:a16="http://schemas.microsoft.com/office/drawing/2014/main" val="601934157"/>
                    </a:ext>
                  </a:extLst>
                </a:gridCol>
              </a:tblGrid>
              <a:tr h="364638">
                <a:tc>
                  <a:txBody>
                    <a:bodyPr/>
                    <a:lstStyle/>
                    <a:p>
                      <a:pPr algn="ctr"/>
                      <a:r>
                        <a:rPr lang="ru-RU" dirty="0"/>
                        <a:t>Операция / оператор</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tc>
                  <a:txBody>
                    <a:bodyPr/>
                    <a:lstStyle/>
                    <a:p>
                      <a:pPr algn="ctr"/>
                      <a:r>
                        <a:rPr lang="ru-RU" dirty="0"/>
                        <a:t>обозначение</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255522294"/>
                  </a:ext>
                </a:extLst>
              </a:tr>
              <a:tr h="395108">
                <a:tc>
                  <a:txBody>
                    <a:bodyPr/>
                    <a:lstStyle/>
                    <a:p>
                      <a:pPr algn="ctr"/>
                      <a:r>
                        <a:rPr lang="ru-RU" sz="1200" dirty="0"/>
                        <a:t>Группировка выражений</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sz="1800" dirty="0"/>
                        <a:t>()</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512758781"/>
                  </a:ext>
                </a:extLst>
              </a:tr>
              <a:tr h="382281">
                <a:tc>
                  <a:txBody>
                    <a:bodyPr/>
                    <a:lstStyle/>
                    <a:p>
                      <a:pPr algn="ctr"/>
                      <a:r>
                        <a:rPr lang="ru-RU" sz="1200" dirty="0"/>
                        <a:t>Унарные операторы </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ru-RU" sz="1800" dirty="0"/>
                        <a:t>++</a:t>
                      </a:r>
                      <a:r>
                        <a:rPr lang="en-US" sz="1800" dirty="0"/>
                        <a:t>; --; -; !;</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608518478"/>
                  </a:ext>
                </a:extLst>
              </a:tr>
              <a:tr h="362678">
                <a:tc>
                  <a:txBody>
                    <a:bodyPr/>
                    <a:lstStyle/>
                    <a:p>
                      <a:pPr algn="ctr"/>
                      <a:r>
                        <a:rPr lang="ru-RU" sz="1200" dirty="0"/>
                        <a:t>Возведение в степень</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95244542"/>
                  </a:ext>
                </a:extLst>
              </a:tr>
              <a:tr h="362678">
                <a:tc>
                  <a:txBody>
                    <a:bodyPr/>
                    <a:lstStyle/>
                    <a:p>
                      <a:pPr algn="ctr"/>
                      <a:r>
                        <a:rPr lang="ru-RU" sz="1200" dirty="0"/>
                        <a:t>Умножение деление остаток от деления</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35943700"/>
                  </a:ext>
                </a:extLst>
              </a:tr>
              <a:tr h="362677">
                <a:tc>
                  <a:txBody>
                    <a:bodyPr/>
                    <a:lstStyle/>
                    <a:p>
                      <a:pPr algn="ctr"/>
                      <a:r>
                        <a:rPr lang="ru-RU" sz="1200" dirty="0"/>
                        <a:t>Сложение вычитание</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312928975"/>
                  </a:ext>
                </a:extLst>
              </a:tr>
              <a:tr h="343073">
                <a:tc>
                  <a:txBody>
                    <a:bodyPr/>
                    <a:lstStyle/>
                    <a:p>
                      <a:pPr algn="ctr"/>
                      <a:r>
                        <a:rPr lang="ru-RU" sz="1200" dirty="0"/>
                        <a:t>Сдвиг битов</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&lt;&lt;;&gt;&gt;;&gt;&gt;&gt;;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186045515"/>
                  </a:ext>
                </a:extLst>
              </a:tr>
              <a:tr h="352875">
                <a:tc>
                  <a:txBody>
                    <a:bodyPr/>
                    <a:lstStyle/>
                    <a:p>
                      <a:pPr algn="ctr"/>
                      <a:r>
                        <a:rPr lang="ru-RU" sz="1200" dirty="0"/>
                        <a:t>Отношения </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&lt;;&lt;=;&gt;;&gt;=;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18041115"/>
                  </a:ext>
                </a:extLst>
              </a:tr>
              <a:tr h="401886">
                <a:tc>
                  <a:txBody>
                    <a:bodyPr/>
                    <a:lstStyle/>
                    <a:p>
                      <a:pPr algn="ctr"/>
                      <a:r>
                        <a:rPr lang="ru-RU" sz="1200" dirty="0"/>
                        <a:t>Равенства, неравенства</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384323860"/>
                  </a:ext>
                </a:extLst>
              </a:tr>
              <a:tr h="343073">
                <a:tc>
                  <a:txBody>
                    <a:bodyPr/>
                    <a:lstStyle/>
                    <a:p>
                      <a:pPr algn="ctr"/>
                      <a:r>
                        <a:rPr lang="ru-RU" sz="1200" dirty="0"/>
                        <a:t>Битовое «И»</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&amp;</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338995171"/>
                  </a:ext>
                </a:extLst>
              </a:tr>
              <a:tr h="362678">
                <a:tc>
                  <a:txBody>
                    <a:bodyPr/>
                    <a:lstStyle/>
                    <a:p>
                      <a:pPr algn="ctr"/>
                      <a:r>
                        <a:rPr lang="ru-RU" sz="1200" dirty="0"/>
                        <a:t>Битовое исключающее «ИЛИ» </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214354358"/>
                  </a:ext>
                </a:extLst>
              </a:tr>
              <a:tr h="362678">
                <a:tc>
                  <a:txBody>
                    <a:bodyPr/>
                    <a:lstStyle/>
                    <a:p>
                      <a:pPr algn="ctr"/>
                      <a:r>
                        <a:rPr lang="ru-RU" sz="1200" dirty="0"/>
                        <a:t>Битовое «ИЛИ»</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4265387853"/>
                  </a:ext>
                </a:extLst>
              </a:tr>
              <a:tr h="303865">
                <a:tc>
                  <a:txBody>
                    <a:bodyPr/>
                    <a:lstStyle/>
                    <a:p>
                      <a:pPr algn="ctr"/>
                      <a:r>
                        <a:rPr lang="ru-RU" sz="1200" dirty="0"/>
                        <a:t>Логическое «И»</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&amp;&amp;</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896654592"/>
                  </a:ext>
                </a:extLst>
              </a:tr>
              <a:tr h="455798">
                <a:tc>
                  <a:txBody>
                    <a:bodyPr/>
                    <a:lstStyle/>
                    <a:p>
                      <a:pPr algn="ctr"/>
                      <a:r>
                        <a:rPr lang="ru-RU" sz="1200" dirty="0"/>
                        <a:t>Логическое «ИЛИ»</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US" sz="1800" dirty="0"/>
                        <a:t>||</a:t>
                      </a:r>
                      <a:endParaRPr lang="ru-RU" sz="1800" dirty="0"/>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92686436"/>
                  </a:ext>
                </a:extLst>
              </a:tr>
            </a:tbl>
          </a:graphicData>
        </a:graphic>
      </p:graphicFrame>
    </p:spTree>
    <p:extLst>
      <p:ext uri="{BB962C8B-B14F-4D97-AF65-F5344CB8AC3E}">
        <p14:creationId xmlns:p14="http://schemas.microsoft.com/office/powerpoint/2010/main" val="2779123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988AF5C2-AB30-CEBE-EB52-9C2393C7D9D3}"/>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Оператор </a:t>
            </a:r>
            <a:r>
              <a:rPr lang="en-US" sz="2400" dirty="0" err="1">
                <a:solidFill>
                  <a:schemeClr val="bg2">
                    <a:lumMod val="90000"/>
                  </a:schemeClr>
                </a:solidFill>
              </a:rPr>
              <a:t>typeof</a:t>
            </a:r>
            <a:r>
              <a:rPr lang="ru-RU" sz="2400" dirty="0">
                <a:solidFill>
                  <a:schemeClr val="bg2">
                    <a:lumMod val="90000"/>
                  </a:schemeClr>
                </a:solidFill>
              </a:rPr>
              <a:t>. </a:t>
            </a:r>
          </a:p>
        </p:txBody>
      </p:sp>
      <p:sp>
        <p:nvSpPr>
          <p:cNvPr id="4" name="TextBox 3">
            <a:extLst>
              <a:ext uri="{FF2B5EF4-FFF2-40B4-BE49-F238E27FC236}">
                <a16:creationId xmlns:a16="http://schemas.microsoft.com/office/drawing/2014/main" id="{FE3FEE57-D5A6-4E3A-F7D3-86B4D04E0A97}"/>
              </a:ext>
            </a:extLst>
          </p:cNvPr>
          <p:cNvSpPr txBox="1"/>
          <p:nvPr/>
        </p:nvSpPr>
        <p:spPr>
          <a:xfrm>
            <a:off x="1789472" y="1219200"/>
            <a:ext cx="3198311" cy="1668405"/>
          </a:xfrm>
          <a:prstGeom prst="rect">
            <a:avLst/>
          </a:prstGeom>
          <a:noFill/>
        </p:spPr>
        <p:txBody>
          <a:bodyPr wrap="none" rtlCol="0">
            <a:spAutoFit/>
          </a:bodyPr>
          <a:lstStyle/>
          <a:p>
            <a:pPr algn="l">
              <a:lnSpc>
                <a:spcPct val="200000"/>
              </a:lnSpc>
            </a:pPr>
            <a:r>
              <a:rPr lang="en-US" dirty="0">
                <a:solidFill>
                  <a:schemeClr val="bg2">
                    <a:lumMod val="90000"/>
                  </a:schemeClr>
                </a:solidFill>
              </a:rPr>
              <a:t>«</a:t>
            </a:r>
            <a:r>
              <a:rPr lang="en-US" dirty="0" err="1">
                <a:solidFill>
                  <a:schemeClr val="bg2">
                    <a:lumMod val="90000"/>
                  </a:schemeClr>
                </a:solidFill>
              </a:rPr>
              <a:t>typeof</a:t>
            </a:r>
            <a:r>
              <a:rPr lang="en-US" dirty="0">
                <a:solidFill>
                  <a:schemeClr val="bg2">
                    <a:lumMod val="90000"/>
                  </a:schemeClr>
                </a:solidFill>
              </a:rPr>
              <a:t> 2»		«number», </a:t>
            </a:r>
          </a:p>
          <a:p>
            <a:pPr algn="l">
              <a:lnSpc>
                <a:spcPct val="200000"/>
              </a:lnSpc>
            </a:pPr>
            <a:r>
              <a:rPr lang="en-US" dirty="0">
                <a:solidFill>
                  <a:schemeClr val="bg2">
                    <a:lumMod val="90000"/>
                  </a:schemeClr>
                </a:solidFill>
              </a:rPr>
              <a:t>«</a:t>
            </a:r>
            <a:r>
              <a:rPr lang="en-US" dirty="0" err="1">
                <a:solidFill>
                  <a:schemeClr val="bg2">
                    <a:lumMod val="90000"/>
                  </a:schemeClr>
                </a:solidFill>
              </a:rPr>
              <a:t>typeof</a:t>
            </a:r>
            <a:r>
              <a:rPr lang="en-US" dirty="0">
                <a:solidFill>
                  <a:schemeClr val="bg2">
                    <a:lumMod val="90000"/>
                  </a:schemeClr>
                </a:solidFill>
              </a:rPr>
              <a:t> “2”» 		«string», </a:t>
            </a:r>
          </a:p>
          <a:p>
            <a:pPr algn="l">
              <a:lnSpc>
                <a:spcPct val="200000"/>
              </a:lnSpc>
            </a:pPr>
            <a:r>
              <a:rPr lang="en-US" dirty="0">
                <a:solidFill>
                  <a:schemeClr val="bg2">
                    <a:lumMod val="90000"/>
                  </a:schemeClr>
                </a:solidFill>
              </a:rPr>
              <a:t>«</a:t>
            </a:r>
            <a:r>
              <a:rPr lang="en-US" dirty="0" err="1">
                <a:solidFill>
                  <a:schemeClr val="bg2">
                    <a:lumMod val="90000"/>
                  </a:schemeClr>
                </a:solidFill>
              </a:rPr>
              <a:t>typeof</a:t>
            </a:r>
            <a:r>
              <a:rPr lang="en-US" dirty="0">
                <a:solidFill>
                  <a:schemeClr val="bg2">
                    <a:lumMod val="90000"/>
                  </a:schemeClr>
                </a:solidFill>
              </a:rPr>
              <a:t> true» 	«</a:t>
            </a:r>
            <a:r>
              <a:rPr lang="en-US" dirty="0" err="1">
                <a:solidFill>
                  <a:schemeClr val="bg2">
                    <a:lumMod val="90000"/>
                  </a:schemeClr>
                </a:solidFill>
              </a:rPr>
              <a:t>boolean</a:t>
            </a:r>
            <a:r>
              <a:rPr lang="en-US" dirty="0">
                <a:solidFill>
                  <a:schemeClr val="bg2">
                    <a:lumMod val="90000"/>
                  </a:schemeClr>
                </a:solidFill>
              </a:rPr>
              <a:t>»</a:t>
            </a:r>
            <a:endParaRPr lang="ru-RU" dirty="0">
              <a:solidFill>
                <a:schemeClr val="bg2">
                  <a:lumMod val="90000"/>
                </a:schemeClr>
              </a:solidFill>
            </a:endParaRPr>
          </a:p>
        </p:txBody>
      </p:sp>
      <p:sp>
        <p:nvSpPr>
          <p:cNvPr id="5" name="TextBox 4">
            <a:extLst>
              <a:ext uri="{FF2B5EF4-FFF2-40B4-BE49-F238E27FC236}">
                <a16:creationId xmlns:a16="http://schemas.microsoft.com/office/drawing/2014/main" id="{76192F2E-3667-9091-4B70-D9B0742B0D5E}"/>
              </a:ext>
            </a:extLst>
          </p:cNvPr>
          <p:cNvSpPr txBox="1"/>
          <p:nvPr/>
        </p:nvSpPr>
        <p:spPr>
          <a:xfrm>
            <a:off x="1789472" y="3551691"/>
            <a:ext cx="2903359" cy="837409"/>
          </a:xfrm>
          <a:prstGeom prst="rect">
            <a:avLst/>
          </a:prstGeom>
          <a:noFill/>
          <a:ln w="19050">
            <a:solidFill>
              <a:schemeClr val="bg2">
                <a:lumMod val="75000"/>
              </a:schemeClr>
            </a:solidFill>
          </a:ln>
        </p:spPr>
        <p:txBody>
          <a:bodyPr wrap="none" rtlCol="0">
            <a:spAutoFit/>
          </a:bodyPr>
          <a:lstStyle/>
          <a:p>
            <a:pPr algn="ctr"/>
            <a:r>
              <a:rPr lang="ru-RU" dirty="0">
                <a:solidFill>
                  <a:schemeClr val="bg2">
                    <a:lumMod val="90000"/>
                  </a:schemeClr>
                </a:solidFill>
              </a:rPr>
              <a:t>Исключение</a:t>
            </a:r>
            <a:endParaRPr lang="en-US" dirty="0">
              <a:solidFill>
                <a:schemeClr val="bg2">
                  <a:lumMod val="90000"/>
                </a:schemeClr>
              </a:solidFill>
            </a:endParaRPr>
          </a:p>
          <a:p>
            <a:pPr algn="l">
              <a:lnSpc>
                <a:spcPct val="200000"/>
              </a:lnSpc>
            </a:pPr>
            <a:r>
              <a:rPr lang="de-CH" dirty="0">
                <a:solidFill>
                  <a:schemeClr val="bg2">
                    <a:lumMod val="90000"/>
                  </a:schemeClr>
                </a:solidFill>
              </a:rPr>
              <a:t>«</a:t>
            </a:r>
            <a:r>
              <a:rPr lang="de-CH" dirty="0" err="1">
                <a:solidFill>
                  <a:schemeClr val="bg2">
                    <a:lumMod val="90000"/>
                  </a:schemeClr>
                </a:solidFill>
              </a:rPr>
              <a:t>typeof</a:t>
            </a:r>
            <a:r>
              <a:rPr lang="de-CH" dirty="0">
                <a:solidFill>
                  <a:schemeClr val="bg2">
                    <a:lumMod val="90000"/>
                  </a:schemeClr>
                </a:solidFill>
              </a:rPr>
              <a:t> null»</a:t>
            </a:r>
            <a:r>
              <a:rPr lang="ru-RU" dirty="0">
                <a:solidFill>
                  <a:schemeClr val="bg2">
                    <a:lumMod val="90000"/>
                  </a:schemeClr>
                </a:solidFill>
              </a:rPr>
              <a:t>  </a:t>
            </a:r>
            <a:r>
              <a:rPr lang="en-US" dirty="0">
                <a:solidFill>
                  <a:schemeClr val="bg2">
                    <a:lumMod val="90000"/>
                  </a:schemeClr>
                </a:solidFill>
              </a:rPr>
              <a:t>	</a:t>
            </a:r>
            <a:r>
              <a:rPr lang="ru-RU" dirty="0">
                <a:solidFill>
                  <a:schemeClr val="bg2">
                    <a:lumMod val="90000"/>
                  </a:schemeClr>
                </a:solidFill>
              </a:rPr>
              <a:t>«</a:t>
            </a:r>
            <a:r>
              <a:rPr lang="en-US" dirty="0">
                <a:solidFill>
                  <a:schemeClr val="bg2">
                    <a:lumMod val="90000"/>
                  </a:schemeClr>
                </a:solidFill>
              </a:rPr>
              <a:t>object</a:t>
            </a:r>
            <a:r>
              <a:rPr lang="ru-RU" dirty="0">
                <a:solidFill>
                  <a:schemeClr val="bg2">
                    <a:lumMod val="90000"/>
                  </a:schemeClr>
                </a:solidFill>
              </a:rPr>
              <a:t>»</a:t>
            </a:r>
          </a:p>
        </p:txBody>
      </p:sp>
      <p:sp>
        <p:nvSpPr>
          <p:cNvPr id="6" name="TextBox 5">
            <a:extLst>
              <a:ext uri="{FF2B5EF4-FFF2-40B4-BE49-F238E27FC236}">
                <a16:creationId xmlns:a16="http://schemas.microsoft.com/office/drawing/2014/main" id="{2DEAB4F3-B0A8-4A3E-C73A-EAEA9086BDDA}"/>
              </a:ext>
            </a:extLst>
          </p:cNvPr>
          <p:cNvSpPr txBox="1"/>
          <p:nvPr/>
        </p:nvSpPr>
        <p:spPr>
          <a:xfrm>
            <a:off x="6971072" y="1455174"/>
            <a:ext cx="4306528" cy="369332"/>
          </a:xfrm>
          <a:prstGeom prst="rect">
            <a:avLst/>
          </a:prstGeom>
          <a:noFill/>
          <a:ln>
            <a:solidFill>
              <a:schemeClr val="bg2">
                <a:lumMod val="90000"/>
              </a:schemeClr>
            </a:solidFill>
          </a:ln>
        </p:spPr>
        <p:txBody>
          <a:bodyPr wrap="square" rtlCol="0">
            <a:spAutoFit/>
          </a:bodyPr>
          <a:lstStyle/>
          <a:p>
            <a:pPr algn="ctr"/>
            <a:r>
              <a:rPr lang="en-US" dirty="0" err="1">
                <a:solidFill>
                  <a:schemeClr val="bg2">
                    <a:lumMod val="90000"/>
                  </a:schemeClr>
                </a:solidFill>
              </a:rPr>
              <a:t>typeof</a:t>
            </a:r>
            <a:r>
              <a:rPr lang="en-US" dirty="0">
                <a:solidFill>
                  <a:schemeClr val="bg2">
                    <a:lumMod val="90000"/>
                  </a:schemeClr>
                </a:solidFill>
              </a:rPr>
              <a:t> </a:t>
            </a:r>
            <a:r>
              <a:rPr lang="ru-RU" dirty="0">
                <a:solidFill>
                  <a:schemeClr val="bg2">
                    <a:lumMod val="90000"/>
                  </a:schemeClr>
                </a:solidFill>
              </a:rPr>
              <a:t>возвращает </a:t>
            </a:r>
            <a:r>
              <a:rPr lang="en-US" dirty="0">
                <a:solidFill>
                  <a:schemeClr val="bg2">
                    <a:lumMod val="90000"/>
                  </a:schemeClr>
                </a:solidFill>
              </a:rPr>
              <a:t>string</a:t>
            </a:r>
            <a:endParaRPr lang="ru-RU" dirty="0">
              <a:solidFill>
                <a:schemeClr val="bg2">
                  <a:lumMod val="90000"/>
                </a:schemeClr>
              </a:solidFill>
            </a:endParaRPr>
          </a:p>
        </p:txBody>
      </p:sp>
      <p:sp>
        <p:nvSpPr>
          <p:cNvPr id="7" name="TextBox 6">
            <a:extLst>
              <a:ext uri="{FF2B5EF4-FFF2-40B4-BE49-F238E27FC236}">
                <a16:creationId xmlns:a16="http://schemas.microsoft.com/office/drawing/2014/main" id="{20303C06-29B7-14FA-6E90-C20DB622900A}"/>
              </a:ext>
            </a:extLst>
          </p:cNvPr>
          <p:cNvSpPr txBox="1"/>
          <p:nvPr/>
        </p:nvSpPr>
        <p:spPr>
          <a:xfrm>
            <a:off x="7815324" y="2234775"/>
            <a:ext cx="2489784" cy="369332"/>
          </a:xfrm>
          <a:prstGeom prst="rect">
            <a:avLst/>
          </a:prstGeom>
          <a:noFill/>
        </p:spPr>
        <p:txBody>
          <a:bodyPr wrap="none" rtlCol="0">
            <a:spAutoFit/>
          </a:bodyPr>
          <a:lstStyle/>
          <a:p>
            <a:pPr algn="l"/>
            <a:r>
              <a:rPr lang="de-CH" dirty="0" err="1">
                <a:solidFill>
                  <a:schemeClr val="bg2">
                    <a:lumMod val="90000"/>
                  </a:schemeClr>
                </a:solidFill>
              </a:rPr>
              <a:t>typeof</a:t>
            </a:r>
            <a:r>
              <a:rPr lang="de-CH" dirty="0">
                <a:solidFill>
                  <a:schemeClr val="bg2">
                    <a:lumMod val="90000"/>
                  </a:schemeClr>
                </a:solidFill>
              </a:rPr>
              <a:t> y == '</a:t>
            </a:r>
            <a:r>
              <a:rPr lang="de-CH" dirty="0" err="1">
                <a:solidFill>
                  <a:schemeClr val="bg2">
                    <a:lumMod val="90000"/>
                  </a:schemeClr>
                </a:solidFill>
              </a:rPr>
              <a:t>undefined</a:t>
            </a:r>
            <a:r>
              <a:rPr lang="de-CH" dirty="0">
                <a:solidFill>
                  <a:schemeClr val="bg2">
                    <a:lumMod val="90000"/>
                  </a:schemeClr>
                </a:solidFill>
              </a:rPr>
              <a:t>'</a:t>
            </a:r>
            <a:endParaRPr lang="ru-RU" dirty="0">
              <a:solidFill>
                <a:schemeClr val="bg2">
                  <a:lumMod val="90000"/>
                </a:schemeClr>
              </a:solidFill>
            </a:endParaRPr>
          </a:p>
        </p:txBody>
      </p:sp>
    </p:spTree>
    <p:extLst>
      <p:ext uri="{BB962C8B-B14F-4D97-AF65-F5344CB8AC3E}">
        <p14:creationId xmlns:p14="http://schemas.microsoft.com/office/powerpoint/2010/main" val="3810930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F5C68E95-2E76-7861-8212-AEE989484596}"/>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Ввод/вывод данных.</a:t>
            </a:r>
          </a:p>
          <a:p>
            <a:pPr algn="ctr"/>
            <a:r>
              <a:rPr lang="ru-RU" sz="2400" dirty="0">
                <a:solidFill>
                  <a:schemeClr val="bg2">
                    <a:lumMod val="90000"/>
                  </a:schemeClr>
                </a:solidFill>
              </a:rPr>
              <a:t>Диалоговые окна</a:t>
            </a:r>
          </a:p>
          <a:p>
            <a:pPr algn="ct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E50C275A-5429-721A-E5F0-582F61AA4F40}"/>
              </a:ext>
            </a:extLst>
          </p:cNvPr>
          <p:cNvSpPr txBox="1"/>
          <p:nvPr/>
        </p:nvSpPr>
        <p:spPr>
          <a:xfrm>
            <a:off x="1681317" y="1435509"/>
            <a:ext cx="9635612" cy="1287532"/>
          </a:xfrm>
          <a:prstGeom prst="rect">
            <a:avLst/>
          </a:prstGeom>
          <a:noFill/>
        </p:spPr>
        <p:txBody>
          <a:bodyPr wrap="square" rtlCol="0">
            <a:spAutoFit/>
          </a:bodyPr>
          <a:lstStyle/>
          <a:p>
            <a:pPr algn="l">
              <a:lnSpc>
                <a:spcPct val="150000"/>
              </a:lnSpc>
            </a:pPr>
            <a:r>
              <a:rPr lang="ru-RU" dirty="0">
                <a:solidFill>
                  <a:schemeClr val="bg2">
                    <a:lumMod val="90000"/>
                  </a:schemeClr>
                </a:solidFill>
              </a:rPr>
              <a:t>Диалоговые окна — это дополнительные небольшие окна, которые появляются на веб-странице и сообщают пользователю некоторую информацию, просят подтверждения действий или ввода некоторых данных.</a:t>
            </a:r>
          </a:p>
        </p:txBody>
      </p:sp>
      <p:sp>
        <p:nvSpPr>
          <p:cNvPr id="4" name="TextBox 3">
            <a:extLst>
              <a:ext uri="{FF2B5EF4-FFF2-40B4-BE49-F238E27FC236}">
                <a16:creationId xmlns:a16="http://schemas.microsoft.com/office/drawing/2014/main" id="{9545B10C-E620-C667-4B1C-B00C305D0C8B}"/>
              </a:ext>
            </a:extLst>
          </p:cNvPr>
          <p:cNvSpPr txBox="1"/>
          <p:nvPr/>
        </p:nvSpPr>
        <p:spPr>
          <a:xfrm>
            <a:off x="1769806" y="3352800"/>
            <a:ext cx="992579" cy="369332"/>
          </a:xfrm>
          <a:prstGeom prst="rect">
            <a:avLst/>
          </a:prstGeom>
          <a:noFill/>
        </p:spPr>
        <p:txBody>
          <a:bodyPr wrap="none" rtlCol="0">
            <a:spAutoFit/>
          </a:bodyPr>
          <a:lstStyle/>
          <a:p>
            <a:pPr algn="l"/>
            <a:r>
              <a:rPr lang="de-CH" dirty="0">
                <a:solidFill>
                  <a:schemeClr val="bg2">
                    <a:lumMod val="90000"/>
                  </a:schemeClr>
                </a:solidFill>
              </a:rPr>
              <a:t>alert()</a:t>
            </a:r>
            <a:r>
              <a:rPr lang="ru-RU" dirty="0">
                <a:solidFill>
                  <a:schemeClr val="bg2">
                    <a:lumMod val="90000"/>
                  </a:schemeClr>
                </a:solidFill>
              </a:rPr>
              <a:t> - </a:t>
            </a:r>
          </a:p>
        </p:txBody>
      </p:sp>
      <p:sp>
        <p:nvSpPr>
          <p:cNvPr id="5" name="TextBox 4">
            <a:extLst>
              <a:ext uri="{FF2B5EF4-FFF2-40B4-BE49-F238E27FC236}">
                <a16:creationId xmlns:a16="http://schemas.microsoft.com/office/drawing/2014/main" id="{4401AE1F-5EB3-0F65-5B9A-1029383A8E1E}"/>
              </a:ext>
            </a:extLst>
          </p:cNvPr>
          <p:cNvSpPr txBox="1"/>
          <p:nvPr/>
        </p:nvSpPr>
        <p:spPr>
          <a:xfrm>
            <a:off x="1681317" y="3982559"/>
            <a:ext cx="1300356" cy="369332"/>
          </a:xfrm>
          <a:prstGeom prst="rect">
            <a:avLst/>
          </a:prstGeom>
          <a:noFill/>
        </p:spPr>
        <p:txBody>
          <a:bodyPr wrap="none" rtlCol="0">
            <a:spAutoFit/>
          </a:bodyPr>
          <a:lstStyle/>
          <a:p>
            <a:pPr algn="l"/>
            <a:r>
              <a:rPr lang="de-CH" dirty="0" err="1">
                <a:solidFill>
                  <a:schemeClr val="bg2">
                    <a:lumMod val="90000"/>
                  </a:schemeClr>
                </a:solidFill>
              </a:rPr>
              <a:t>confirm</a:t>
            </a:r>
            <a:r>
              <a:rPr lang="de-CH" dirty="0">
                <a:solidFill>
                  <a:schemeClr val="bg2">
                    <a:lumMod val="90000"/>
                  </a:schemeClr>
                </a:solidFill>
              </a:rPr>
              <a:t>()</a:t>
            </a:r>
            <a:r>
              <a:rPr lang="ru-RU" dirty="0">
                <a:solidFill>
                  <a:schemeClr val="bg2">
                    <a:lumMod val="90000"/>
                  </a:schemeClr>
                </a:solidFill>
              </a:rPr>
              <a:t> - </a:t>
            </a:r>
          </a:p>
        </p:txBody>
      </p:sp>
      <p:sp>
        <p:nvSpPr>
          <p:cNvPr id="6" name="TextBox 5">
            <a:extLst>
              <a:ext uri="{FF2B5EF4-FFF2-40B4-BE49-F238E27FC236}">
                <a16:creationId xmlns:a16="http://schemas.microsoft.com/office/drawing/2014/main" id="{F01996C0-A227-7CD3-58EB-2B2EFBB953E5}"/>
              </a:ext>
            </a:extLst>
          </p:cNvPr>
          <p:cNvSpPr txBox="1"/>
          <p:nvPr/>
        </p:nvSpPr>
        <p:spPr>
          <a:xfrm>
            <a:off x="1769806" y="4857135"/>
            <a:ext cx="1197764" cy="369332"/>
          </a:xfrm>
          <a:prstGeom prst="rect">
            <a:avLst/>
          </a:prstGeom>
          <a:noFill/>
        </p:spPr>
        <p:txBody>
          <a:bodyPr wrap="none" rtlCol="0">
            <a:spAutoFit/>
          </a:bodyPr>
          <a:lstStyle/>
          <a:p>
            <a:pPr algn="l"/>
            <a:r>
              <a:rPr lang="de-CH" dirty="0">
                <a:solidFill>
                  <a:schemeClr val="bg2">
                    <a:lumMod val="90000"/>
                  </a:schemeClr>
                </a:solidFill>
              </a:rPr>
              <a:t>prompt()</a:t>
            </a:r>
            <a:r>
              <a:rPr lang="ru-RU" dirty="0">
                <a:solidFill>
                  <a:schemeClr val="bg2">
                    <a:lumMod val="90000"/>
                  </a:schemeClr>
                </a:solidFill>
              </a:rPr>
              <a:t> -</a:t>
            </a:r>
          </a:p>
        </p:txBody>
      </p:sp>
    </p:spTree>
    <p:extLst>
      <p:ext uri="{BB962C8B-B14F-4D97-AF65-F5344CB8AC3E}">
        <p14:creationId xmlns:p14="http://schemas.microsoft.com/office/powerpoint/2010/main" val="3419470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05FFF-6AFB-36D0-B6C8-FCF4A7768741}"/>
              </a:ext>
            </a:extLst>
          </p:cNvPr>
          <p:cNvSpPr txBox="1"/>
          <p:nvPr/>
        </p:nvSpPr>
        <p:spPr>
          <a:xfrm>
            <a:off x="855409" y="1012723"/>
            <a:ext cx="10146888" cy="4611519"/>
          </a:xfrm>
          <a:prstGeom prst="rect">
            <a:avLst/>
          </a:prstGeom>
          <a:noFill/>
        </p:spPr>
        <p:txBody>
          <a:bodyPr wrap="square" rtlCol="0">
            <a:spAutoFit/>
          </a:bodyPr>
          <a:lstStyle/>
          <a:p>
            <a:pPr algn="just">
              <a:lnSpc>
                <a:spcPct val="150000"/>
              </a:lnSpc>
            </a:pPr>
            <a:r>
              <a:rPr lang="ru-RU" dirty="0">
                <a:solidFill>
                  <a:schemeClr val="bg1">
                    <a:lumMod val="85000"/>
                  </a:schemeClr>
                </a:solidFill>
              </a:rPr>
              <a:t>В практическом программировании условия обычно применяются для: </a:t>
            </a:r>
          </a:p>
          <a:p>
            <a:pPr marL="285750" indent="-285750" algn="just">
              <a:lnSpc>
                <a:spcPct val="150000"/>
              </a:lnSpc>
              <a:buFont typeface="Arial" panose="020B0604020202020204" pitchFamily="34" charset="0"/>
              <a:buChar char="•"/>
            </a:pPr>
            <a:r>
              <a:rPr lang="ru-RU" dirty="0">
                <a:solidFill>
                  <a:schemeClr val="bg1">
                    <a:lumMod val="85000"/>
                  </a:schemeClr>
                </a:solidFill>
              </a:rPr>
              <a:t>Подтверждения действий, авторизации (проверки логина и пароля), разблокировки программ. </a:t>
            </a:r>
          </a:p>
          <a:p>
            <a:pPr marL="285750" indent="-285750" algn="just">
              <a:lnSpc>
                <a:spcPct val="150000"/>
              </a:lnSpc>
              <a:buFont typeface="Arial" panose="020B0604020202020204" pitchFamily="34" charset="0"/>
              <a:buChar char="•"/>
            </a:pPr>
            <a:r>
              <a:rPr lang="ru-RU" dirty="0">
                <a:solidFill>
                  <a:schemeClr val="bg1">
                    <a:lumMod val="85000"/>
                  </a:schemeClr>
                </a:solidFill>
              </a:rPr>
              <a:t>Проверки ограничений: на возраст пользователя, на время суток, на день недели. </a:t>
            </a:r>
          </a:p>
          <a:p>
            <a:pPr marL="285750" indent="-285750" algn="just">
              <a:lnSpc>
                <a:spcPct val="150000"/>
              </a:lnSpc>
              <a:buFont typeface="Arial" panose="020B0604020202020204" pitchFamily="34" charset="0"/>
              <a:buChar char="•"/>
            </a:pPr>
            <a:r>
              <a:rPr lang="ru-RU" dirty="0">
                <a:solidFill>
                  <a:schemeClr val="bg1">
                    <a:lumMod val="85000"/>
                  </a:schemeClr>
                </a:solidFill>
              </a:rPr>
              <a:t>Проверки правильности пользовательского ввода. Очень часто, особенно в Веб-разработке, от пользователя требуется адрес электронной почты или номер телефона. При вводе этих данных пользователь может опечататься, забыть переключить раскладку клавиатуры или нарочно исказить вводимые данные. Каждое из вводимых значений должно быть проверено отдельным условием. </a:t>
            </a:r>
          </a:p>
          <a:p>
            <a:pPr marL="285750" indent="-285750" algn="just">
              <a:lnSpc>
                <a:spcPct val="150000"/>
              </a:lnSpc>
              <a:buFont typeface="Arial" panose="020B0604020202020204" pitchFamily="34" charset="0"/>
              <a:buChar char="•"/>
            </a:pPr>
            <a:r>
              <a:rPr lang="ru-RU" dirty="0">
                <a:solidFill>
                  <a:schemeClr val="bg1">
                    <a:lumMod val="85000"/>
                  </a:schemeClr>
                </a:solidFill>
              </a:rPr>
              <a:t>Проверки успешной работы других частей программы, если от них зависят дальнейшие процессы, проверки на отсутствие ошибок расчетов или преобразований. </a:t>
            </a:r>
          </a:p>
        </p:txBody>
      </p:sp>
      <p:sp>
        <p:nvSpPr>
          <p:cNvPr id="3" name="Заголовок 28">
            <a:extLst>
              <a:ext uri="{FF2B5EF4-FFF2-40B4-BE49-F238E27FC236}">
                <a16:creationId xmlns:a16="http://schemas.microsoft.com/office/drawing/2014/main" id="{A83AC71D-010A-4692-7F37-34167AEBEB08}"/>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Условия.</a:t>
            </a:r>
          </a:p>
          <a:p>
            <a:pPr algn="ctr"/>
            <a:endParaRPr lang="ru-RU" sz="2400" dirty="0">
              <a:solidFill>
                <a:schemeClr val="bg2">
                  <a:lumMod val="90000"/>
                </a:schemeClr>
              </a:solidFill>
            </a:endParaRPr>
          </a:p>
          <a:p>
            <a:pPr algn="ctr"/>
            <a:endParaRPr lang="ru-RU" sz="2400" dirty="0">
              <a:solidFill>
                <a:schemeClr val="bg2">
                  <a:lumMod val="90000"/>
                </a:schemeClr>
              </a:solidFill>
            </a:endParaRPr>
          </a:p>
        </p:txBody>
      </p:sp>
    </p:spTree>
    <p:extLst>
      <p:ext uri="{BB962C8B-B14F-4D97-AF65-F5344CB8AC3E}">
        <p14:creationId xmlns:p14="http://schemas.microsoft.com/office/powerpoint/2010/main" val="4181670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2E0B3E79-3DEF-5B5E-DCC5-9B5181BAD74E}"/>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Условия.</a:t>
            </a:r>
          </a:p>
          <a:p>
            <a:pPr algn="ctr"/>
            <a:endParaRPr lang="ru-RU" sz="2400" dirty="0">
              <a:solidFill>
                <a:schemeClr val="bg2">
                  <a:lumMod val="90000"/>
                </a:schemeClr>
              </a:solidFill>
            </a:endParaRPr>
          </a:p>
          <a:p>
            <a:pPr algn="ct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641D47A7-5639-30E7-53CF-BC5C2DE7E720}"/>
              </a:ext>
            </a:extLst>
          </p:cNvPr>
          <p:cNvSpPr txBox="1"/>
          <p:nvPr/>
        </p:nvSpPr>
        <p:spPr>
          <a:xfrm>
            <a:off x="1278194" y="1206597"/>
            <a:ext cx="3050453" cy="1703030"/>
          </a:xfrm>
          <a:prstGeom prst="rect">
            <a:avLst/>
          </a:prstGeom>
          <a:noFill/>
        </p:spPr>
        <p:txBody>
          <a:bodyPr wrap="square" rtlCol="0">
            <a:spAutoFit/>
          </a:bodyPr>
          <a:lstStyle/>
          <a:p>
            <a:pPr algn="l">
              <a:lnSpc>
                <a:spcPct val="150000"/>
              </a:lnSpc>
            </a:pPr>
            <a:r>
              <a:rPr lang="en-US" dirty="0">
                <a:solidFill>
                  <a:schemeClr val="bg2">
                    <a:lumMod val="90000"/>
                  </a:schemeClr>
                </a:solidFill>
              </a:rPr>
              <a:t>if(condition)</a:t>
            </a:r>
          </a:p>
          <a:p>
            <a:pPr algn="l">
              <a:lnSpc>
                <a:spcPct val="150000"/>
              </a:lnSpc>
            </a:pPr>
            <a:r>
              <a:rPr lang="en-US" dirty="0">
                <a:solidFill>
                  <a:schemeClr val="bg2">
                    <a:lumMod val="90000"/>
                  </a:schemeClr>
                </a:solidFill>
              </a:rPr>
              <a:t> </a:t>
            </a:r>
            <a:r>
              <a:rPr lang="ru-RU" dirty="0">
                <a:solidFill>
                  <a:schemeClr val="bg2">
                    <a:lumMod val="90000"/>
                  </a:schemeClr>
                </a:solidFill>
              </a:rPr>
              <a:t>	</a:t>
            </a:r>
            <a:r>
              <a:rPr lang="en-US" dirty="0" err="1">
                <a:solidFill>
                  <a:schemeClr val="bg2">
                    <a:lumMod val="90000"/>
                  </a:schemeClr>
                </a:solidFill>
              </a:rPr>
              <a:t>statement_if_true</a:t>
            </a:r>
            <a:r>
              <a:rPr lang="en-US" dirty="0">
                <a:solidFill>
                  <a:schemeClr val="bg2">
                    <a:lumMod val="90000"/>
                  </a:schemeClr>
                </a:solidFill>
              </a:rPr>
              <a:t>;</a:t>
            </a:r>
          </a:p>
          <a:p>
            <a:pPr algn="l">
              <a:lnSpc>
                <a:spcPct val="150000"/>
              </a:lnSpc>
            </a:pPr>
            <a:r>
              <a:rPr lang="en-US" dirty="0">
                <a:solidFill>
                  <a:schemeClr val="bg2">
                    <a:lumMod val="90000"/>
                  </a:schemeClr>
                </a:solidFill>
              </a:rPr>
              <a:t>else</a:t>
            </a:r>
          </a:p>
          <a:p>
            <a:pPr algn="l">
              <a:lnSpc>
                <a:spcPct val="150000"/>
              </a:lnSpc>
            </a:pPr>
            <a:r>
              <a:rPr lang="en-US" dirty="0">
                <a:solidFill>
                  <a:schemeClr val="bg2">
                    <a:lumMod val="90000"/>
                  </a:schemeClr>
                </a:solidFill>
              </a:rPr>
              <a:t> </a:t>
            </a:r>
            <a:r>
              <a:rPr lang="ru-RU" dirty="0">
                <a:solidFill>
                  <a:schemeClr val="bg2">
                    <a:lumMod val="90000"/>
                  </a:schemeClr>
                </a:solidFill>
              </a:rPr>
              <a:t>	</a:t>
            </a:r>
            <a:r>
              <a:rPr lang="en-US" dirty="0" err="1">
                <a:solidFill>
                  <a:schemeClr val="bg2">
                    <a:lumMod val="90000"/>
                  </a:schemeClr>
                </a:solidFill>
              </a:rPr>
              <a:t>statement_if_false</a:t>
            </a:r>
            <a:r>
              <a:rPr lang="en-US" dirty="0">
                <a:solidFill>
                  <a:schemeClr val="bg2">
                    <a:lumMod val="90000"/>
                  </a:schemeClr>
                </a:solidFill>
              </a:rPr>
              <a:t>;</a:t>
            </a:r>
            <a:endParaRPr lang="ru-RU" dirty="0">
              <a:solidFill>
                <a:schemeClr val="bg2">
                  <a:lumMod val="90000"/>
                </a:schemeClr>
              </a:solidFill>
            </a:endParaRPr>
          </a:p>
        </p:txBody>
      </p:sp>
      <p:sp>
        <p:nvSpPr>
          <p:cNvPr id="4" name="TextBox 3">
            <a:extLst>
              <a:ext uri="{FF2B5EF4-FFF2-40B4-BE49-F238E27FC236}">
                <a16:creationId xmlns:a16="http://schemas.microsoft.com/office/drawing/2014/main" id="{4E0B0B1C-495F-2A91-ED73-502606271619}"/>
              </a:ext>
            </a:extLst>
          </p:cNvPr>
          <p:cNvSpPr txBox="1"/>
          <p:nvPr/>
        </p:nvSpPr>
        <p:spPr>
          <a:xfrm>
            <a:off x="7492181" y="1206597"/>
            <a:ext cx="2710999" cy="4196020"/>
          </a:xfrm>
          <a:prstGeom prst="rect">
            <a:avLst/>
          </a:prstGeom>
          <a:noFill/>
        </p:spPr>
        <p:txBody>
          <a:bodyPr wrap="none" rtlCol="0">
            <a:spAutoFit/>
          </a:bodyPr>
          <a:lstStyle/>
          <a:p>
            <a:pPr algn="l">
              <a:lnSpc>
                <a:spcPct val="150000"/>
              </a:lnSpc>
            </a:pPr>
            <a:r>
              <a:rPr lang="en-US" dirty="0">
                <a:solidFill>
                  <a:schemeClr val="bg2">
                    <a:lumMod val="90000"/>
                  </a:schemeClr>
                </a:solidFill>
              </a:rPr>
              <a:t>if(condition) {</a:t>
            </a:r>
          </a:p>
          <a:p>
            <a:pPr algn="l">
              <a:lnSpc>
                <a:spcPct val="150000"/>
              </a:lnSpc>
            </a:pPr>
            <a:r>
              <a:rPr lang="ru-RU" dirty="0">
                <a:solidFill>
                  <a:schemeClr val="bg2">
                    <a:lumMod val="90000"/>
                  </a:schemeClr>
                </a:solidFill>
              </a:rPr>
              <a:t>	</a:t>
            </a:r>
            <a:r>
              <a:rPr lang="en-US" dirty="0">
                <a:solidFill>
                  <a:schemeClr val="bg2">
                    <a:lumMod val="90000"/>
                  </a:schemeClr>
                </a:solidFill>
              </a:rPr>
              <a:t>statement_if_true1;</a:t>
            </a:r>
          </a:p>
          <a:p>
            <a:pPr algn="l">
              <a:lnSpc>
                <a:spcPct val="150000"/>
              </a:lnSpc>
            </a:pPr>
            <a:r>
              <a:rPr lang="ru-RU" dirty="0">
                <a:solidFill>
                  <a:schemeClr val="bg2">
                    <a:lumMod val="90000"/>
                  </a:schemeClr>
                </a:solidFill>
              </a:rPr>
              <a:t>	</a:t>
            </a:r>
            <a:r>
              <a:rPr lang="en-US" dirty="0">
                <a:solidFill>
                  <a:schemeClr val="bg2">
                    <a:lumMod val="90000"/>
                  </a:schemeClr>
                </a:solidFill>
              </a:rPr>
              <a:t>statement_if_true2;</a:t>
            </a:r>
          </a:p>
          <a:p>
            <a:pPr algn="l">
              <a:lnSpc>
                <a:spcPct val="150000"/>
              </a:lnSpc>
            </a:pPr>
            <a:r>
              <a:rPr lang="ru-RU" dirty="0">
                <a:solidFill>
                  <a:schemeClr val="bg2">
                    <a:lumMod val="90000"/>
                  </a:schemeClr>
                </a:solidFill>
              </a:rPr>
              <a:t>	</a:t>
            </a:r>
            <a:r>
              <a:rPr lang="en-US" dirty="0">
                <a:solidFill>
                  <a:schemeClr val="bg2">
                    <a:lumMod val="90000"/>
                  </a:schemeClr>
                </a:solidFill>
              </a:rPr>
              <a:t>statement_if_true3;</a:t>
            </a:r>
          </a:p>
          <a:p>
            <a:pPr algn="l">
              <a:lnSpc>
                <a:spcPct val="150000"/>
              </a:lnSpc>
            </a:pPr>
            <a:r>
              <a:rPr lang="en-US" dirty="0">
                <a:solidFill>
                  <a:schemeClr val="bg2">
                    <a:lumMod val="90000"/>
                  </a:schemeClr>
                </a:solidFill>
              </a:rPr>
              <a:t>}</a:t>
            </a:r>
          </a:p>
          <a:p>
            <a:pPr algn="l">
              <a:lnSpc>
                <a:spcPct val="150000"/>
              </a:lnSpc>
            </a:pPr>
            <a:r>
              <a:rPr lang="en-US" dirty="0">
                <a:solidFill>
                  <a:schemeClr val="bg2">
                    <a:lumMod val="90000"/>
                  </a:schemeClr>
                </a:solidFill>
              </a:rPr>
              <a:t>else {</a:t>
            </a:r>
          </a:p>
          <a:p>
            <a:pPr algn="l">
              <a:lnSpc>
                <a:spcPct val="150000"/>
              </a:lnSpc>
            </a:pPr>
            <a:r>
              <a:rPr lang="ru-RU" dirty="0">
                <a:solidFill>
                  <a:schemeClr val="bg2">
                    <a:lumMod val="90000"/>
                  </a:schemeClr>
                </a:solidFill>
              </a:rPr>
              <a:t>	</a:t>
            </a:r>
            <a:r>
              <a:rPr lang="en-US" dirty="0">
                <a:solidFill>
                  <a:schemeClr val="bg2">
                    <a:lumMod val="90000"/>
                  </a:schemeClr>
                </a:solidFill>
              </a:rPr>
              <a:t>statement_if_false1;</a:t>
            </a:r>
          </a:p>
          <a:p>
            <a:pPr algn="l">
              <a:lnSpc>
                <a:spcPct val="150000"/>
              </a:lnSpc>
            </a:pPr>
            <a:r>
              <a:rPr lang="ru-RU" dirty="0">
                <a:solidFill>
                  <a:schemeClr val="bg2">
                    <a:lumMod val="90000"/>
                  </a:schemeClr>
                </a:solidFill>
              </a:rPr>
              <a:t>	</a:t>
            </a:r>
            <a:r>
              <a:rPr lang="en-US" dirty="0">
                <a:solidFill>
                  <a:schemeClr val="bg2">
                    <a:lumMod val="90000"/>
                  </a:schemeClr>
                </a:solidFill>
              </a:rPr>
              <a:t>statement_if_false2;</a:t>
            </a:r>
          </a:p>
          <a:p>
            <a:pPr algn="l">
              <a:lnSpc>
                <a:spcPct val="150000"/>
              </a:lnSpc>
            </a:pPr>
            <a:r>
              <a:rPr lang="ru-RU" dirty="0">
                <a:solidFill>
                  <a:schemeClr val="bg2">
                    <a:lumMod val="90000"/>
                  </a:schemeClr>
                </a:solidFill>
              </a:rPr>
              <a:t>	</a:t>
            </a:r>
            <a:r>
              <a:rPr lang="en-US" dirty="0">
                <a:solidFill>
                  <a:schemeClr val="bg2">
                    <a:lumMod val="90000"/>
                  </a:schemeClr>
                </a:solidFill>
              </a:rPr>
              <a:t>statement_if_false3;</a:t>
            </a:r>
          </a:p>
          <a:p>
            <a:pPr algn="l">
              <a:lnSpc>
                <a:spcPct val="150000"/>
              </a:lnSpc>
            </a:pPr>
            <a:r>
              <a:rPr lang="en-US" dirty="0">
                <a:solidFill>
                  <a:schemeClr val="bg2">
                    <a:lumMod val="90000"/>
                  </a:schemeClr>
                </a:solidFill>
              </a:rPr>
              <a:t>}</a:t>
            </a:r>
            <a:endParaRPr lang="ru-RU" dirty="0">
              <a:solidFill>
                <a:schemeClr val="bg2">
                  <a:lumMod val="90000"/>
                </a:schemeClr>
              </a:solidFill>
            </a:endParaRPr>
          </a:p>
        </p:txBody>
      </p:sp>
      <p:sp>
        <p:nvSpPr>
          <p:cNvPr id="5" name="TextBox 4">
            <a:extLst>
              <a:ext uri="{FF2B5EF4-FFF2-40B4-BE49-F238E27FC236}">
                <a16:creationId xmlns:a16="http://schemas.microsoft.com/office/drawing/2014/main" id="{87EEFBDD-D28A-C56A-7935-B1418337901D}"/>
              </a:ext>
            </a:extLst>
          </p:cNvPr>
          <p:cNvSpPr txBox="1"/>
          <p:nvPr/>
        </p:nvSpPr>
        <p:spPr>
          <a:xfrm>
            <a:off x="1076325" y="4119717"/>
            <a:ext cx="2201244" cy="1703030"/>
          </a:xfrm>
          <a:prstGeom prst="rect">
            <a:avLst/>
          </a:prstGeom>
          <a:noFill/>
        </p:spPr>
        <p:txBody>
          <a:bodyPr wrap="none" rtlCol="0">
            <a:spAutoFit/>
          </a:bodyPr>
          <a:lstStyle/>
          <a:p>
            <a:pPr algn="l">
              <a:lnSpc>
                <a:spcPct val="150000"/>
              </a:lnSpc>
            </a:pPr>
            <a:r>
              <a:rPr lang="en-US" dirty="0">
                <a:solidFill>
                  <a:schemeClr val="bg2">
                    <a:lumMod val="90000"/>
                  </a:schemeClr>
                </a:solidFill>
              </a:rPr>
              <a:t>if(x % 2 == 0)</a:t>
            </a:r>
          </a:p>
          <a:p>
            <a:pPr algn="l">
              <a:lnSpc>
                <a:spcPct val="150000"/>
              </a:lnSpc>
            </a:pPr>
            <a:r>
              <a:rPr lang="en-US" dirty="0">
                <a:solidFill>
                  <a:schemeClr val="bg2">
                    <a:lumMod val="90000"/>
                  </a:schemeClr>
                </a:solidFill>
              </a:rPr>
              <a:t> </a:t>
            </a:r>
            <a:r>
              <a:rPr lang="ru-RU" dirty="0">
                <a:solidFill>
                  <a:schemeClr val="bg2">
                    <a:lumMod val="90000"/>
                  </a:schemeClr>
                </a:solidFill>
              </a:rPr>
              <a:t>	</a:t>
            </a:r>
            <a:r>
              <a:rPr lang="en-US" dirty="0">
                <a:solidFill>
                  <a:schemeClr val="bg2">
                    <a:lumMod val="90000"/>
                  </a:schemeClr>
                </a:solidFill>
              </a:rPr>
              <a:t>parity = "even";</a:t>
            </a:r>
          </a:p>
          <a:p>
            <a:pPr algn="l">
              <a:lnSpc>
                <a:spcPct val="150000"/>
              </a:lnSpc>
            </a:pPr>
            <a:r>
              <a:rPr lang="en-US" dirty="0">
                <a:solidFill>
                  <a:schemeClr val="bg2">
                    <a:lumMod val="90000"/>
                  </a:schemeClr>
                </a:solidFill>
              </a:rPr>
              <a:t>else</a:t>
            </a:r>
          </a:p>
          <a:p>
            <a:pPr algn="l">
              <a:lnSpc>
                <a:spcPct val="150000"/>
              </a:lnSpc>
            </a:pPr>
            <a:r>
              <a:rPr lang="en-US" dirty="0">
                <a:solidFill>
                  <a:schemeClr val="bg2">
                    <a:lumMod val="90000"/>
                  </a:schemeClr>
                </a:solidFill>
              </a:rPr>
              <a:t> </a:t>
            </a:r>
            <a:r>
              <a:rPr lang="ru-RU" dirty="0">
                <a:solidFill>
                  <a:schemeClr val="bg2">
                    <a:lumMod val="90000"/>
                  </a:schemeClr>
                </a:solidFill>
              </a:rPr>
              <a:t>	</a:t>
            </a:r>
            <a:r>
              <a:rPr lang="en-US" dirty="0">
                <a:solidFill>
                  <a:schemeClr val="bg2">
                    <a:lumMod val="90000"/>
                  </a:schemeClr>
                </a:solidFill>
              </a:rPr>
              <a:t>parity = "odd";</a:t>
            </a:r>
            <a:endParaRPr lang="ru-RU" dirty="0">
              <a:solidFill>
                <a:schemeClr val="bg2">
                  <a:lumMod val="90000"/>
                </a:schemeClr>
              </a:solidFill>
            </a:endParaRPr>
          </a:p>
        </p:txBody>
      </p:sp>
    </p:spTree>
    <p:extLst>
      <p:ext uri="{BB962C8B-B14F-4D97-AF65-F5344CB8AC3E}">
        <p14:creationId xmlns:p14="http://schemas.microsoft.com/office/powerpoint/2010/main" val="1939491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203864"/>
        </a:solidFill>
        <a:effectLst/>
      </p:bgPr>
    </p:bg>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54D24F1-B434-B5CE-DD2A-970AC4BA3934}"/>
              </a:ext>
            </a:extLst>
          </p:cNvPr>
          <p:cNvPicPr>
            <a:picLocks noChangeAspect="1"/>
          </p:cNvPicPr>
          <p:nvPr/>
        </p:nvPicPr>
        <p:blipFill>
          <a:blip r:embed="rId2"/>
          <a:stretch>
            <a:fillRect/>
          </a:stretch>
        </p:blipFill>
        <p:spPr>
          <a:xfrm>
            <a:off x="3231151" y="1143615"/>
            <a:ext cx="5802723" cy="5372567"/>
          </a:xfrm>
          <a:prstGeom prst="rect">
            <a:avLst/>
          </a:prstGeom>
        </p:spPr>
      </p:pic>
      <p:sp>
        <p:nvSpPr>
          <p:cNvPr id="6" name="TextBox 5">
            <a:extLst>
              <a:ext uri="{FF2B5EF4-FFF2-40B4-BE49-F238E27FC236}">
                <a16:creationId xmlns:a16="http://schemas.microsoft.com/office/drawing/2014/main" id="{4B850583-E128-2B30-409A-AE271928D018}"/>
              </a:ext>
            </a:extLst>
          </p:cNvPr>
          <p:cNvSpPr txBox="1"/>
          <p:nvPr/>
        </p:nvSpPr>
        <p:spPr>
          <a:xfrm>
            <a:off x="4109884" y="3323304"/>
            <a:ext cx="319318" cy="369332"/>
          </a:xfrm>
          <a:prstGeom prst="rect">
            <a:avLst/>
          </a:prstGeom>
          <a:noFill/>
        </p:spPr>
        <p:txBody>
          <a:bodyPr wrap="none" rtlCol="0">
            <a:spAutoFit/>
          </a:bodyPr>
          <a:lstStyle/>
          <a:p>
            <a:pPr algn="l"/>
            <a:r>
              <a:rPr lang="ru-RU" dirty="0">
                <a:solidFill>
                  <a:schemeClr val="bg2">
                    <a:lumMod val="90000"/>
                  </a:schemeClr>
                </a:solidFill>
              </a:rPr>
              <a:t>+</a:t>
            </a:r>
          </a:p>
        </p:txBody>
      </p:sp>
      <p:sp>
        <p:nvSpPr>
          <p:cNvPr id="7" name="TextBox 6">
            <a:extLst>
              <a:ext uri="{FF2B5EF4-FFF2-40B4-BE49-F238E27FC236}">
                <a16:creationId xmlns:a16="http://schemas.microsoft.com/office/drawing/2014/main" id="{C31AFE39-0A73-6976-84DA-F3CA33AF15A3}"/>
              </a:ext>
            </a:extLst>
          </p:cNvPr>
          <p:cNvSpPr txBox="1"/>
          <p:nvPr/>
        </p:nvSpPr>
        <p:spPr>
          <a:xfrm>
            <a:off x="7762800" y="3323304"/>
            <a:ext cx="261610" cy="369332"/>
          </a:xfrm>
          <a:prstGeom prst="rect">
            <a:avLst/>
          </a:prstGeom>
          <a:noFill/>
        </p:spPr>
        <p:txBody>
          <a:bodyPr wrap="none" rtlCol="0">
            <a:spAutoFit/>
          </a:bodyPr>
          <a:lstStyle/>
          <a:p>
            <a:pPr algn="l"/>
            <a:r>
              <a:rPr lang="ru-RU" dirty="0">
                <a:solidFill>
                  <a:schemeClr val="bg2">
                    <a:lumMod val="90000"/>
                  </a:schemeClr>
                </a:solidFill>
              </a:rPr>
              <a:t>-</a:t>
            </a:r>
          </a:p>
        </p:txBody>
      </p:sp>
      <p:sp>
        <p:nvSpPr>
          <p:cNvPr id="8" name="Заголовок 28">
            <a:extLst>
              <a:ext uri="{FF2B5EF4-FFF2-40B4-BE49-F238E27FC236}">
                <a16:creationId xmlns:a16="http://schemas.microsoft.com/office/drawing/2014/main" id="{D3D0919D-DB58-07FB-21EF-3AA8BD2BEA7D}"/>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Условия.</a:t>
            </a:r>
          </a:p>
          <a:p>
            <a:pPr algn="ctr"/>
            <a:endParaRPr lang="ru-RU" sz="2400" dirty="0">
              <a:solidFill>
                <a:schemeClr val="bg2">
                  <a:lumMod val="90000"/>
                </a:schemeClr>
              </a:solidFill>
            </a:endParaRPr>
          </a:p>
          <a:p>
            <a:pPr algn="ctr"/>
            <a:endParaRPr lang="ru-RU" sz="2400" dirty="0">
              <a:solidFill>
                <a:schemeClr val="bg2">
                  <a:lumMod val="90000"/>
                </a:schemeClr>
              </a:solidFill>
            </a:endParaRPr>
          </a:p>
        </p:txBody>
      </p:sp>
    </p:spTree>
    <p:extLst>
      <p:ext uri="{BB962C8B-B14F-4D97-AF65-F5344CB8AC3E}">
        <p14:creationId xmlns:p14="http://schemas.microsoft.com/office/powerpoint/2010/main" val="84648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8">
            <a:extLst>
              <a:ext uri="{FF2B5EF4-FFF2-40B4-BE49-F238E27FC236}">
                <a16:creationId xmlns:a16="http://schemas.microsoft.com/office/drawing/2014/main" id="{7906A848-5A2A-626F-CB3B-8C0D1B7F14C1}"/>
              </a:ext>
            </a:extLst>
          </p:cNvPr>
          <p:cNvSpPr>
            <a:spLocks noGrp="1"/>
          </p:cNvSpPr>
          <p:nvPr>
            <p:ph type="title"/>
          </p:nvPr>
        </p:nvSpPr>
        <p:spPr>
          <a:xfrm>
            <a:off x="1076325" y="398574"/>
            <a:ext cx="10515600" cy="461665"/>
          </a:xfrm>
        </p:spPr>
        <p:txBody>
          <a:bodyPr>
            <a:normAutofit/>
          </a:bodyPr>
          <a:lstStyle/>
          <a:p>
            <a:pPr algn="ctr"/>
            <a:r>
              <a:rPr lang="ru-RU" sz="2400" dirty="0">
                <a:solidFill>
                  <a:schemeClr val="bg2">
                    <a:lumMod val="90000"/>
                  </a:schemeClr>
                </a:solidFill>
                <a:latin typeface="Arial" panose="020B0604020202020204" pitchFamily="34" charset="0"/>
                <a:cs typeface="Arial" panose="020B0604020202020204" pitchFamily="34" charset="0"/>
              </a:rPr>
              <a:t>Что такое </a:t>
            </a:r>
            <a:r>
              <a:rPr lang="de-CH" sz="2400" dirty="0">
                <a:solidFill>
                  <a:schemeClr val="bg2">
                    <a:lumMod val="90000"/>
                  </a:schemeClr>
                </a:solidFill>
                <a:latin typeface="Arial" panose="020B0604020202020204" pitchFamily="34" charset="0"/>
                <a:cs typeface="Arial" panose="020B0604020202020204" pitchFamily="34" charset="0"/>
              </a:rPr>
              <a:t>JavaScript?</a:t>
            </a:r>
            <a:endParaRPr lang="ru-RU" sz="2400" dirty="0">
              <a:solidFill>
                <a:schemeClr val="bg2">
                  <a:lumMod val="90000"/>
                </a:schemeClr>
              </a:solidFill>
            </a:endParaRPr>
          </a:p>
        </p:txBody>
      </p:sp>
      <p:sp>
        <p:nvSpPr>
          <p:cNvPr id="8" name="TextBox 7">
            <a:extLst>
              <a:ext uri="{FF2B5EF4-FFF2-40B4-BE49-F238E27FC236}">
                <a16:creationId xmlns:a16="http://schemas.microsoft.com/office/drawing/2014/main" id="{B837EB3B-027F-FFBB-9388-9AD57007A5D4}"/>
              </a:ext>
            </a:extLst>
          </p:cNvPr>
          <p:cNvSpPr txBox="1"/>
          <p:nvPr/>
        </p:nvSpPr>
        <p:spPr>
          <a:xfrm>
            <a:off x="1295400" y="1252567"/>
            <a:ext cx="3838575" cy="5078313"/>
          </a:xfrm>
          <a:prstGeom prst="rect">
            <a:avLst/>
          </a:prstGeom>
          <a:noFill/>
        </p:spPr>
        <p:txBody>
          <a:bodyPr wrap="square" rtlCol="0">
            <a:spAutoFit/>
          </a:bodyPr>
          <a:lstStyle/>
          <a:p>
            <a:r>
              <a:rPr lang="de-CH" dirty="0">
                <a:solidFill>
                  <a:schemeClr val="bg2">
                    <a:lumMod val="90000"/>
                  </a:schemeClr>
                </a:solidFill>
              </a:rPr>
              <a:t>&lt;!DOCTYPE HTML&gt;</a:t>
            </a:r>
          </a:p>
          <a:p>
            <a:r>
              <a:rPr lang="de-CH" dirty="0">
                <a:solidFill>
                  <a:schemeClr val="bg2">
                    <a:lumMod val="90000"/>
                  </a:schemeClr>
                </a:solidFill>
              </a:rPr>
              <a:t>&lt;</a:t>
            </a:r>
            <a:r>
              <a:rPr lang="de-CH" dirty="0" err="1">
                <a:solidFill>
                  <a:schemeClr val="bg2">
                    <a:lumMod val="90000"/>
                  </a:schemeClr>
                </a:solidFill>
              </a:rPr>
              <a:t>html</a:t>
            </a:r>
            <a:r>
              <a:rPr lang="de-CH" dirty="0">
                <a:solidFill>
                  <a:schemeClr val="bg2">
                    <a:lumMod val="90000"/>
                  </a:schemeClr>
                </a:solidFill>
              </a:rPr>
              <a:t>&gt;</a:t>
            </a:r>
          </a:p>
          <a:p>
            <a:endParaRPr lang="de-CH" dirty="0">
              <a:solidFill>
                <a:schemeClr val="bg2">
                  <a:lumMod val="90000"/>
                </a:schemeClr>
              </a:solidFill>
            </a:endParaRPr>
          </a:p>
          <a:p>
            <a:r>
              <a:rPr lang="de-CH" dirty="0">
                <a:solidFill>
                  <a:schemeClr val="bg2">
                    <a:lumMod val="90000"/>
                  </a:schemeClr>
                </a:solidFill>
              </a:rPr>
              <a:t>&lt;</a:t>
            </a:r>
            <a:r>
              <a:rPr lang="de-CH" dirty="0" err="1">
                <a:solidFill>
                  <a:schemeClr val="bg2">
                    <a:lumMod val="90000"/>
                  </a:schemeClr>
                </a:solidFill>
              </a:rPr>
              <a:t>body</a:t>
            </a:r>
            <a:r>
              <a:rPr lang="de-CH" dirty="0">
                <a:solidFill>
                  <a:schemeClr val="bg2">
                    <a:lumMod val="90000"/>
                  </a:schemeClr>
                </a:solidFill>
              </a:rPr>
              <a:t>&gt;</a:t>
            </a:r>
          </a:p>
          <a:p>
            <a:endParaRPr lang="de-CH" dirty="0">
              <a:solidFill>
                <a:schemeClr val="bg2">
                  <a:lumMod val="90000"/>
                </a:schemeClr>
              </a:solidFill>
            </a:endParaRPr>
          </a:p>
          <a:p>
            <a:r>
              <a:rPr lang="de-CH" dirty="0">
                <a:solidFill>
                  <a:schemeClr val="bg2">
                    <a:lumMod val="90000"/>
                  </a:schemeClr>
                </a:solidFill>
              </a:rPr>
              <a:t>  &lt;p&gt;</a:t>
            </a:r>
            <a:r>
              <a:rPr lang="ru-RU" dirty="0">
                <a:solidFill>
                  <a:schemeClr val="bg2">
                    <a:lumMod val="90000"/>
                  </a:schemeClr>
                </a:solidFill>
              </a:rPr>
              <a:t>Перед скриптом...&lt;/</a:t>
            </a:r>
            <a:r>
              <a:rPr lang="de-CH" dirty="0">
                <a:solidFill>
                  <a:schemeClr val="bg2">
                    <a:lumMod val="90000"/>
                  </a:schemeClr>
                </a:solidFill>
              </a:rPr>
              <a:t>p&gt;</a:t>
            </a:r>
          </a:p>
          <a:p>
            <a:endParaRPr lang="de-CH" dirty="0">
              <a:solidFill>
                <a:schemeClr val="bg2">
                  <a:lumMod val="90000"/>
                </a:schemeClr>
              </a:solidFill>
            </a:endParaRPr>
          </a:p>
          <a:p>
            <a:r>
              <a:rPr lang="de-CH" dirty="0">
                <a:solidFill>
                  <a:schemeClr val="bg2">
                    <a:lumMod val="90000"/>
                  </a:schemeClr>
                </a:solidFill>
              </a:rPr>
              <a:t>  &lt;</a:t>
            </a:r>
            <a:r>
              <a:rPr lang="de-CH" dirty="0" err="1">
                <a:solidFill>
                  <a:schemeClr val="bg2">
                    <a:lumMod val="90000"/>
                  </a:schemeClr>
                </a:solidFill>
              </a:rPr>
              <a:t>script</a:t>
            </a:r>
            <a:r>
              <a:rPr lang="de-CH" dirty="0">
                <a:solidFill>
                  <a:schemeClr val="bg2">
                    <a:lumMod val="90000"/>
                  </a:schemeClr>
                </a:solidFill>
              </a:rPr>
              <a:t>&gt;</a:t>
            </a:r>
            <a:endParaRPr lang="ru-RU" dirty="0">
              <a:solidFill>
                <a:schemeClr val="bg2">
                  <a:lumMod val="90000"/>
                </a:schemeClr>
              </a:solidFill>
            </a:endParaRPr>
          </a:p>
          <a:p>
            <a:endParaRPr lang="de-CH" dirty="0">
              <a:solidFill>
                <a:schemeClr val="bg2">
                  <a:lumMod val="90000"/>
                </a:schemeClr>
              </a:solidFill>
            </a:endParaRPr>
          </a:p>
          <a:p>
            <a:r>
              <a:rPr lang="de-CH" dirty="0">
                <a:solidFill>
                  <a:schemeClr val="bg2">
                    <a:lumMod val="90000"/>
                  </a:schemeClr>
                </a:solidFill>
              </a:rPr>
              <a:t>    alert( '</a:t>
            </a:r>
            <a:r>
              <a:rPr lang="ru-RU" dirty="0">
                <a:solidFill>
                  <a:schemeClr val="bg2">
                    <a:lumMod val="90000"/>
                  </a:schemeClr>
                </a:solidFill>
              </a:rPr>
              <a:t>Привет, мир!' );</a:t>
            </a:r>
          </a:p>
          <a:p>
            <a:r>
              <a:rPr lang="ru-RU" dirty="0">
                <a:solidFill>
                  <a:schemeClr val="bg2">
                    <a:lumMod val="90000"/>
                  </a:schemeClr>
                </a:solidFill>
              </a:rPr>
              <a:t>  </a:t>
            </a:r>
          </a:p>
          <a:p>
            <a:r>
              <a:rPr lang="ru-RU" dirty="0">
                <a:solidFill>
                  <a:schemeClr val="bg2">
                    <a:lumMod val="90000"/>
                  </a:schemeClr>
                </a:solidFill>
              </a:rPr>
              <a:t>&lt;/</a:t>
            </a:r>
            <a:r>
              <a:rPr lang="de-CH" dirty="0" err="1">
                <a:solidFill>
                  <a:schemeClr val="bg2">
                    <a:lumMod val="90000"/>
                  </a:schemeClr>
                </a:solidFill>
              </a:rPr>
              <a:t>script</a:t>
            </a:r>
            <a:r>
              <a:rPr lang="de-CH" dirty="0">
                <a:solidFill>
                  <a:schemeClr val="bg2">
                    <a:lumMod val="90000"/>
                  </a:schemeClr>
                </a:solidFill>
              </a:rPr>
              <a:t>&gt;</a:t>
            </a:r>
          </a:p>
          <a:p>
            <a:endParaRPr lang="de-CH" dirty="0">
              <a:solidFill>
                <a:schemeClr val="bg2">
                  <a:lumMod val="90000"/>
                </a:schemeClr>
              </a:solidFill>
            </a:endParaRPr>
          </a:p>
          <a:p>
            <a:r>
              <a:rPr lang="de-CH" dirty="0">
                <a:solidFill>
                  <a:schemeClr val="bg2">
                    <a:lumMod val="90000"/>
                  </a:schemeClr>
                </a:solidFill>
              </a:rPr>
              <a:t>  &lt;p&gt;...</a:t>
            </a:r>
            <a:r>
              <a:rPr lang="ru-RU" dirty="0">
                <a:solidFill>
                  <a:schemeClr val="bg2">
                    <a:lumMod val="90000"/>
                  </a:schemeClr>
                </a:solidFill>
              </a:rPr>
              <a:t>После скрипта.&lt;/</a:t>
            </a:r>
            <a:r>
              <a:rPr lang="de-CH" dirty="0">
                <a:solidFill>
                  <a:schemeClr val="bg2">
                    <a:lumMod val="90000"/>
                  </a:schemeClr>
                </a:solidFill>
              </a:rPr>
              <a:t>p&gt;</a:t>
            </a:r>
          </a:p>
          <a:p>
            <a:endParaRPr lang="de-CH" dirty="0">
              <a:solidFill>
                <a:schemeClr val="bg2">
                  <a:lumMod val="90000"/>
                </a:schemeClr>
              </a:solidFill>
            </a:endParaRPr>
          </a:p>
          <a:p>
            <a:r>
              <a:rPr lang="de-CH" dirty="0">
                <a:solidFill>
                  <a:schemeClr val="bg2">
                    <a:lumMod val="90000"/>
                  </a:schemeClr>
                </a:solidFill>
              </a:rPr>
              <a:t>&lt;/</a:t>
            </a:r>
            <a:r>
              <a:rPr lang="de-CH" dirty="0" err="1">
                <a:solidFill>
                  <a:schemeClr val="bg2">
                    <a:lumMod val="90000"/>
                  </a:schemeClr>
                </a:solidFill>
              </a:rPr>
              <a:t>body</a:t>
            </a:r>
            <a:r>
              <a:rPr lang="de-CH" dirty="0">
                <a:solidFill>
                  <a:schemeClr val="bg2">
                    <a:lumMod val="90000"/>
                  </a:schemeClr>
                </a:solidFill>
              </a:rPr>
              <a:t>&gt;</a:t>
            </a:r>
          </a:p>
          <a:p>
            <a:endParaRPr lang="de-CH" dirty="0">
              <a:solidFill>
                <a:schemeClr val="bg2">
                  <a:lumMod val="90000"/>
                </a:schemeClr>
              </a:solidFill>
            </a:endParaRPr>
          </a:p>
          <a:p>
            <a:r>
              <a:rPr lang="de-CH" dirty="0">
                <a:solidFill>
                  <a:schemeClr val="bg2">
                    <a:lumMod val="90000"/>
                  </a:schemeClr>
                </a:solidFill>
              </a:rPr>
              <a:t>&lt;/</a:t>
            </a:r>
            <a:r>
              <a:rPr lang="de-CH" dirty="0" err="1">
                <a:solidFill>
                  <a:schemeClr val="bg2">
                    <a:lumMod val="90000"/>
                  </a:schemeClr>
                </a:solidFill>
              </a:rPr>
              <a:t>html</a:t>
            </a:r>
            <a:r>
              <a:rPr lang="de-CH" dirty="0">
                <a:solidFill>
                  <a:schemeClr val="bg2">
                    <a:lumMod val="90000"/>
                  </a:schemeClr>
                </a:solidFill>
              </a:rPr>
              <a:t>&gt;</a:t>
            </a:r>
            <a:endParaRPr lang="ru-RU" dirty="0">
              <a:solidFill>
                <a:schemeClr val="bg2">
                  <a:lumMod val="90000"/>
                </a:schemeClr>
              </a:solidFill>
            </a:endParaRPr>
          </a:p>
        </p:txBody>
      </p:sp>
      <p:sp>
        <p:nvSpPr>
          <p:cNvPr id="9" name="Прямоугольник 8">
            <a:extLst>
              <a:ext uri="{FF2B5EF4-FFF2-40B4-BE49-F238E27FC236}">
                <a16:creationId xmlns:a16="http://schemas.microsoft.com/office/drawing/2014/main" id="{DAB8F4B4-6DDD-740B-84BF-205048BFA5E5}"/>
              </a:ext>
            </a:extLst>
          </p:cNvPr>
          <p:cNvSpPr/>
          <p:nvPr/>
        </p:nvSpPr>
        <p:spPr>
          <a:xfrm>
            <a:off x="1019175" y="3181349"/>
            <a:ext cx="3838576" cy="155257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B6363C0-3C99-EDB4-1164-0AF3CFEC217B}"/>
              </a:ext>
            </a:extLst>
          </p:cNvPr>
          <p:cNvSpPr txBox="1"/>
          <p:nvPr/>
        </p:nvSpPr>
        <p:spPr>
          <a:xfrm>
            <a:off x="6819900" y="1290935"/>
            <a:ext cx="4304383" cy="369332"/>
          </a:xfrm>
          <a:prstGeom prst="rect">
            <a:avLst/>
          </a:prstGeom>
          <a:noFill/>
        </p:spPr>
        <p:txBody>
          <a:bodyPr wrap="none" rtlCol="0">
            <a:spAutoFit/>
          </a:bodyPr>
          <a:lstStyle/>
          <a:p>
            <a:pPr algn="l"/>
            <a:r>
              <a:rPr lang="en-US" dirty="0">
                <a:solidFill>
                  <a:schemeClr val="bg2">
                    <a:lumMod val="90000"/>
                  </a:schemeClr>
                </a:solidFill>
              </a:rPr>
              <a:t>&lt;script </a:t>
            </a:r>
            <a:r>
              <a:rPr lang="en-US" dirty="0" err="1">
                <a:solidFill>
                  <a:schemeClr val="bg2">
                    <a:lumMod val="90000"/>
                  </a:schemeClr>
                </a:solidFill>
              </a:rPr>
              <a:t>src</a:t>
            </a:r>
            <a:r>
              <a:rPr lang="en-US" dirty="0">
                <a:solidFill>
                  <a:schemeClr val="bg2">
                    <a:lumMod val="90000"/>
                  </a:schemeClr>
                </a:solidFill>
              </a:rPr>
              <a:t>="/path/to/script.js"&gt;&lt;/script&gt;</a:t>
            </a:r>
            <a:endParaRPr lang="ru-RU" dirty="0">
              <a:solidFill>
                <a:schemeClr val="bg2">
                  <a:lumMod val="90000"/>
                </a:schemeClr>
              </a:solidFill>
            </a:endParaRPr>
          </a:p>
        </p:txBody>
      </p:sp>
      <p:sp>
        <p:nvSpPr>
          <p:cNvPr id="14" name="TextBox 13">
            <a:extLst>
              <a:ext uri="{FF2B5EF4-FFF2-40B4-BE49-F238E27FC236}">
                <a16:creationId xmlns:a16="http://schemas.microsoft.com/office/drawing/2014/main" id="{0889D1BB-799A-95C3-29F0-ED4262FD819C}"/>
              </a:ext>
            </a:extLst>
          </p:cNvPr>
          <p:cNvSpPr txBox="1"/>
          <p:nvPr/>
        </p:nvSpPr>
        <p:spPr>
          <a:xfrm>
            <a:off x="6819900" y="2643413"/>
            <a:ext cx="966931" cy="369332"/>
          </a:xfrm>
          <a:prstGeom prst="rect">
            <a:avLst/>
          </a:prstGeom>
          <a:noFill/>
        </p:spPr>
        <p:txBody>
          <a:bodyPr wrap="none" rtlCol="0">
            <a:spAutoFit/>
          </a:bodyPr>
          <a:lstStyle/>
          <a:p>
            <a:pPr algn="l"/>
            <a:r>
              <a:rPr lang="en-US" dirty="0">
                <a:solidFill>
                  <a:schemeClr val="bg2">
                    <a:lumMod val="90000"/>
                  </a:schemeClr>
                </a:solidFill>
              </a:rPr>
              <a:t>script.js</a:t>
            </a:r>
            <a:endParaRPr lang="ru-RU" dirty="0">
              <a:solidFill>
                <a:schemeClr val="bg2">
                  <a:lumMod val="90000"/>
                </a:schemeClr>
              </a:solidFill>
            </a:endParaRPr>
          </a:p>
        </p:txBody>
      </p:sp>
      <p:sp>
        <p:nvSpPr>
          <p:cNvPr id="16" name="Прямоугольник 15">
            <a:extLst>
              <a:ext uri="{FF2B5EF4-FFF2-40B4-BE49-F238E27FC236}">
                <a16:creationId xmlns:a16="http://schemas.microsoft.com/office/drawing/2014/main" id="{348EB831-C153-B756-4F73-21AC8FA101CB}"/>
              </a:ext>
            </a:extLst>
          </p:cNvPr>
          <p:cNvSpPr/>
          <p:nvPr/>
        </p:nvSpPr>
        <p:spPr>
          <a:xfrm>
            <a:off x="6819900" y="3219603"/>
            <a:ext cx="3838576" cy="155257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8A5DBBD-126A-ACFB-2822-D21B4DFF0327}"/>
              </a:ext>
            </a:extLst>
          </p:cNvPr>
          <p:cNvSpPr txBox="1"/>
          <p:nvPr/>
        </p:nvSpPr>
        <p:spPr>
          <a:xfrm>
            <a:off x="7085703" y="3634470"/>
            <a:ext cx="3572773" cy="646331"/>
          </a:xfrm>
          <a:prstGeom prst="rect">
            <a:avLst/>
          </a:prstGeom>
          <a:noFill/>
        </p:spPr>
        <p:txBody>
          <a:bodyPr wrap="none" rtlCol="0">
            <a:spAutoFit/>
          </a:bodyPr>
          <a:lstStyle/>
          <a:p>
            <a:pPr algn="l"/>
            <a:r>
              <a:rPr lang="ru-RU" dirty="0" err="1">
                <a:solidFill>
                  <a:schemeClr val="bg2">
                    <a:lumMod val="90000"/>
                  </a:schemeClr>
                </a:solidFill>
              </a:rPr>
              <a:t>document.write</a:t>
            </a:r>
            <a:r>
              <a:rPr lang="ru-RU" dirty="0">
                <a:solidFill>
                  <a:schemeClr val="bg2">
                    <a:lumMod val="90000"/>
                  </a:schemeClr>
                </a:solidFill>
              </a:rPr>
              <a:t>("Привет мир!");  </a:t>
            </a:r>
          </a:p>
          <a:p>
            <a:pPr algn="l"/>
            <a:r>
              <a:rPr lang="ru-RU" dirty="0">
                <a:solidFill>
                  <a:schemeClr val="bg2">
                    <a:lumMod val="90000"/>
                  </a:schemeClr>
                </a:solidFill>
              </a:rPr>
              <a:t> // выводим обычный текс</a:t>
            </a:r>
          </a:p>
        </p:txBody>
      </p:sp>
    </p:spTree>
    <p:extLst>
      <p:ext uri="{BB962C8B-B14F-4D97-AF65-F5344CB8AC3E}">
        <p14:creationId xmlns:p14="http://schemas.microsoft.com/office/powerpoint/2010/main" val="250257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60B59517-C9A5-698B-9C45-A75E2E31D996}"/>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Тернарный оператор ?.</a:t>
            </a:r>
          </a:p>
          <a:p>
            <a:pPr algn="ctr"/>
            <a:endParaRPr lang="ru-RU" sz="2400" dirty="0">
              <a:solidFill>
                <a:schemeClr val="bg2">
                  <a:lumMod val="90000"/>
                </a:schemeClr>
              </a:solidFill>
            </a:endParaRPr>
          </a:p>
          <a:p>
            <a:pPr algn="ct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62171BA2-8890-E660-4195-343A0E9CA47F}"/>
              </a:ext>
            </a:extLst>
          </p:cNvPr>
          <p:cNvSpPr txBox="1"/>
          <p:nvPr/>
        </p:nvSpPr>
        <p:spPr>
          <a:xfrm>
            <a:off x="5565058" y="1258529"/>
            <a:ext cx="1278194" cy="646331"/>
          </a:xfrm>
          <a:prstGeom prst="rect">
            <a:avLst/>
          </a:prstGeom>
          <a:noFill/>
        </p:spPr>
        <p:txBody>
          <a:bodyPr wrap="square" rtlCol="0">
            <a:spAutoFit/>
          </a:bodyPr>
          <a:lstStyle/>
          <a:p>
            <a:pPr algn="l"/>
            <a:r>
              <a:rPr lang="ru-RU" sz="3600">
                <a:solidFill>
                  <a:schemeClr val="bg2">
                    <a:lumMod val="90000"/>
                  </a:schemeClr>
                </a:solidFill>
              </a:rPr>
              <a:t>«?:»</a:t>
            </a:r>
            <a:endParaRPr lang="ru-RU" sz="3600" dirty="0">
              <a:solidFill>
                <a:schemeClr val="bg2">
                  <a:lumMod val="90000"/>
                </a:schemeClr>
              </a:solidFill>
            </a:endParaRPr>
          </a:p>
        </p:txBody>
      </p:sp>
      <p:sp>
        <p:nvSpPr>
          <p:cNvPr id="4" name="TextBox 3">
            <a:extLst>
              <a:ext uri="{FF2B5EF4-FFF2-40B4-BE49-F238E27FC236}">
                <a16:creationId xmlns:a16="http://schemas.microsoft.com/office/drawing/2014/main" id="{498885B6-ACCD-6D98-80C5-653E5408788D}"/>
              </a:ext>
            </a:extLst>
          </p:cNvPr>
          <p:cNvSpPr txBox="1"/>
          <p:nvPr/>
        </p:nvSpPr>
        <p:spPr>
          <a:xfrm>
            <a:off x="3338753" y="2303150"/>
            <a:ext cx="5990743" cy="1384995"/>
          </a:xfrm>
          <a:prstGeom prst="rect">
            <a:avLst/>
          </a:prstGeom>
          <a:noFill/>
        </p:spPr>
        <p:txBody>
          <a:bodyPr wrap="none" rtlCol="0">
            <a:spAutoFit/>
          </a:bodyPr>
          <a:lstStyle/>
          <a:p>
            <a:pPr algn="l"/>
            <a:r>
              <a:rPr lang="en-US" sz="2800" dirty="0">
                <a:solidFill>
                  <a:schemeClr val="bg2">
                    <a:lumMod val="90000"/>
                  </a:schemeClr>
                </a:solidFill>
              </a:rPr>
              <a:t>parity = x % 2 == 0 ? “even” : “odd”</a:t>
            </a:r>
          </a:p>
          <a:p>
            <a:pPr algn="l"/>
            <a:endParaRPr lang="en-US" sz="2800" dirty="0">
              <a:solidFill>
                <a:schemeClr val="bg2">
                  <a:lumMod val="90000"/>
                </a:schemeClr>
              </a:solidFill>
            </a:endParaRPr>
          </a:p>
          <a:p>
            <a:pPr algn="l"/>
            <a:r>
              <a:rPr lang="en-US" sz="2800" dirty="0">
                <a:solidFill>
                  <a:schemeClr val="bg2">
                    <a:lumMod val="90000"/>
                  </a:schemeClr>
                </a:solidFill>
              </a:rPr>
              <a:t>parity = (x % 2 == 0) ? “even” : “odd”</a:t>
            </a:r>
            <a:endParaRPr lang="ru-RU" sz="2800" dirty="0">
              <a:solidFill>
                <a:schemeClr val="bg2">
                  <a:lumMod val="90000"/>
                </a:schemeClr>
              </a:solidFill>
            </a:endParaRPr>
          </a:p>
        </p:txBody>
      </p:sp>
    </p:spTree>
    <p:extLst>
      <p:ext uri="{BB962C8B-B14F-4D97-AF65-F5344CB8AC3E}">
        <p14:creationId xmlns:p14="http://schemas.microsoft.com/office/powerpoint/2010/main" val="3863155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8">
            <a:extLst>
              <a:ext uri="{FF2B5EF4-FFF2-40B4-BE49-F238E27FC236}">
                <a16:creationId xmlns:a16="http://schemas.microsoft.com/office/drawing/2014/main" id="{B3E2F265-CC59-816B-8FB9-1201C1E25C9B}"/>
              </a:ext>
            </a:extLst>
          </p:cNvPr>
          <p:cNvSpPr>
            <a:spLocks noGrp="1"/>
          </p:cNvSpPr>
          <p:nvPr>
            <p:ph type="title"/>
          </p:nvPr>
        </p:nvSpPr>
        <p:spPr>
          <a:xfrm>
            <a:off x="1076325" y="398574"/>
            <a:ext cx="10515600" cy="461665"/>
          </a:xfrm>
        </p:spPr>
        <p:txBody>
          <a:bodyPr>
            <a:normAutofit/>
          </a:bodyPr>
          <a:lstStyle/>
          <a:p>
            <a:pPr algn="ctr"/>
            <a:r>
              <a:rPr lang="ru-RU" sz="2400" dirty="0">
                <a:solidFill>
                  <a:schemeClr val="bg2">
                    <a:lumMod val="90000"/>
                  </a:schemeClr>
                </a:solidFill>
              </a:rPr>
              <a:t>История создания </a:t>
            </a:r>
            <a:r>
              <a:rPr lang="de-CH" sz="2400" dirty="0">
                <a:solidFill>
                  <a:schemeClr val="bg2">
                    <a:lumMod val="90000"/>
                  </a:schemeClr>
                </a:solidFill>
              </a:rPr>
              <a:t>JavaScript.</a:t>
            </a:r>
            <a:endParaRPr lang="ru-RU" sz="2400" dirty="0">
              <a:solidFill>
                <a:schemeClr val="bg2">
                  <a:lumMod val="90000"/>
                </a:schemeClr>
              </a:solidFill>
            </a:endParaRPr>
          </a:p>
        </p:txBody>
      </p:sp>
      <p:pic>
        <p:nvPicPr>
          <p:cNvPr id="2" name="Рисунок 1">
            <a:extLst>
              <a:ext uri="{FF2B5EF4-FFF2-40B4-BE49-F238E27FC236}">
                <a16:creationId xmlns:a16="http://schemas.microsoft.com/office/drawing/2014/main" id="{AAE74C85-5533-4A5D-705A-1A740B9271A3}"/>
              </a:ext>
            </a:extLst>
          </p:cNvPr>
          <p:cNvPicPr>
            <a:picLocks noChangeAspect="1"/>
          </p:cNvPicPr>
          <p:nvPr/>
        </p:nvPicPr>
        <p:blipFill>
          <a:blip r:embed="rId2"/>
          <a:stretch>
            <a:fillRect/>
          </a:stretch>
        </p:blipFill>
        <p:spPr>
          <a:xfrm>
            <a:off x="1107562" y="1428749"/>
            <a:ext cx="1790700" cy="2257425"/>
          </a:xfrm>
          <a:prstGeom prst="rect">
            <a:avLst/>
          </a:prstGeom>
        </p:spPr>
      </p:pic>
      <p:sp>
        <p:nvSpPr>
          <p:cNvPr id="4" name="TextBox 3">
            <a:extLst>
              <a:ext uri="{FF2B5EF4-FFF2-40B4-BE49-F238E27FC236}">
                <a16:creationId xmlns:a16="http://schemas.microsoft.com/office/drawing/2014/main" id="{EAA3DA63-343B-43D4-2462-D2E966E0563B}"/>
              </a:ext>
            </a:extLst>
          </p:cNvPr>
          <p:cNvSpPr txBox="1"/>
          <p:nvPr/>
        </p:nvSpPr>
        <p:spPr>
          <a:xfrm>
            <a:off x="1107562" y="3886356"/>
            <a:ext cx="1587294" cy="369332"/>
          </a:xfrm>
          <a:prstGeom prst="rect">
            <a:avLst/>
          </a:prstGeom>
          <a:noFill/>
        </p:spPr>
        <p:txBody>
          <a:bodyPr wrap="none" rtlCol="0">
            <a:spAutoFit/>
          </a:bodyPr>
          <a:lstStyle/>
          <a:p>
            <a:pPr algn="l"/>
            <a:r>
              <a:rPr lang="ru-RU" dirty="0">
                <a:solidFill>
                  <a:schemeClr val="bg2">
                    <a:lumMod val="90000"/>
                  </a:schemeClr>
                </a:solidFill>
              </a:rPr>
              <a:t>Брендан </a:t>
            </a:r>
            <a:r>
              <a:rPr lang="ru-RU" dirty="0" err="1">
                <a:solidFill>
                  <a:schemeClr val="bg2">
                    <a:lumMod val="90000"/>
                  </a:schemeClr>
                </a:solidFill>
              </a:rPr>
              <a:t>Эйх</a:t>
            </a:r>
            <a:endParaRPr lang="ru-RU" dirty="0">
              <a:solidFill>
                <a:schemeClr val="bg2">
                  <a:lumMod val="90000"/>
                </a:schemeClr>
              </a:solidFill>
            </a:endParaRPr>
          </a:p>
        </p:txBody>
      </p:sp>
      <p:pic>
        <p:nvPicPr>
          <p:cNvPr id="1026" name="Picture 2" descr="Изображение логотипа">
            <a:extLst>
              <a:ext uri="{FF2B5EF4-FFF2-40B4-BE49-F238E27FC236}">
                <a16:creationId xmlns:a16="http://schemas.microsoft.com/office/drawing/2014/main" id="{F58ABE57-4624-12CE-82F2-94B63AF8B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893" y="4845049"/>
            <a:ext cx="5222032" cy="14160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Рисунок 6">
            <a:extLst>
              <a:ext uri="{FF2B5EF4-FFF2-40B4-BE49-F238E27FC236}">
                <a16:creationId xmlns:a16="http://schemas.microsoft.com/office/drawing/2014/main" id="{934523D8-6A0F-FBBD-22AB-3457FD28DD6D}"/>
              </a:ext>
            </a:extLst>
          </p:cNvPr>
          <p:cNvPicPr>
            <a:picLocks noChangeAspect="1"/>
          </p:cNvPicPr>
          <p:nvPr/>
        </p:nvPicPr>
        <p:blipFill>
          <a:blip r:embed="rId4"/>
          <a:stretch>
            <a:fillRect/>
          </a:stretch>
        </p:blipFill>
        <p:spPr>
          <a:xfrm>
            <a:off x="3308349" y="1428748"/>
            <a:ext cx="2040365" cy="2257425"/>
          </a:xfrm>
          <a:prstGeom prst="rect">
            <a:avLst/>
          </a:prstGeom>
        </p:spPr>
      </p:pic>
      <p:sp>
        <p:nvSpPr>
          <p:cNvPr id="8" name="TextBox 7">
            <a:extLst>
              <a:ext uri="{FF2B5EF4-FFF2-40B4-BE49-F238E27FC236}">
                <a16:creationId xmlns:a16="http://schemas.microsoft.com/office/drawing/2014/main" id="{22EC18E8-ED2A-6FE4-94EB-5B7BDC812CF5}"/>
              </a:ext>
            </a:extLst>
          </p:cNvPr>
          <p:cNvSpPr txBox="1"/>
          <p:nvPr/>
        </p:nvSpPr>
        <p:spPr>
          <a:xfrm>
            <a:off x="3308349" y="3862719"/>
            <a:ext cx="2950480" cy="369332"/>
          </a:xfrm>
          <a:prstGeom prst="rect">
            <a:avLst/>
          </a:prstGeom>
          <a:noFill/>
        </p:spPr>
        <p:txBody>
          <a:bodyPr wrap="square" rtlCol="0">
            <a:spAutoFit/>
          </a:bodyPr>
          <a:lstStyle/>
          <a:p>
            <a:pPr algn="l"/>
            <a:r>
              <a:rPr lang="ru-RU" dirty="0">
                <a:solidFill>
                  <a:schemeClr val="bg2">
                    <a:lumMod val="90000"/>
                  </a:schemeClr>
                </a:solidFill>
              </a:rPr>
              <a:t>Марк </a:t>
            </a:r>
            <a:r>
              <a:rPr lang="ru-RU" dirty="0" err="1">
                <a:solidFill>
                  <a:schemeClr val="bg2">
                    <a:lumMod val="90000"/>
                  </a:schemeClr>
                </a:solidFill>
              </a:rPr>
              <a:t>Андрессен</a:t>
            </a:r>
            <a:endParaRPr lang="ru-RU" dirty="0">
              <a:solidFill>
                <a:schemeClr val="bg2">
                  <a:lumMod val="90000"/>
                </a:schemeClr>
              </a:solidFill>
            </a:endParaRPr>
          </a:p>
        </p:txBody>
      </p:sp>
      <p:pic>
        <p:nvPicPr>
          <p:cNvPr id="1028" name="Picture 4">
            <a:extLst>
              <a:ext uri="{FF2B5EF4-FFF2-40B4-BE49-F238E27FC236}">
                <a16:creationId xmlns:a16="http://schemas.microsoft.com/office/drawing/2014/main" id="{43F82B24-4AFE-A600-B1BC-7A626D738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798" y="1428748"/>
            <a:ext cx="1790700" cy="223479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A42569-84B0-A5E4-6E88-72309CE06B97}"/>
              </a:ext>
            </a:extLst>
          </p:cNvPr>
          <p:cNvSpPr txBox="1"/>
          <p:nvPr/>
        </p:nvSpPr>
        <p:spPr>
          <a:xfrm>
            <a:off x="5869745" y="3886356"/>
            <a:ext cx="1366080" cy="369332"/>
          </a:xfrm>
          <a:prstGeom prst="rect">
            <a:avLst/>
          </a:prstGeom>
          <a:noFill/>
        </p:spPr>
        <p:txBody>
          <a:bodyPr wrap="none" rtlCol="0">
            <a:spAutoFit/>
          </a:bodyPr>
          <a:lstStyle/>
          <a:p>
            <a:pPr algn="l"/>
            <a:r>
              <a:rPr lang="ru-RU">
                <a:solidFill>
                  <a:schemeClr val="bg2">
                    <a:lumMod val="90000"/>
                  </a:schemeClr>
                </a:solidFill>
              </a:rPr>
              <a:t>Билл Джой</a:t>
            </a:r>
            <a:endParaRPr lang="ru-RU" dirty="0">
              <a:solidFill>
                <a:schemeClr val="bg2">
                  <a:lumMod val="90000"/>
                </a:schemeClr>
              </a:solidFill>
            </a:endParaRPr>
          </a:p>
        </p:txBody>
      </p:sp>
    </p:spTree>
    <p:extLst>
      <p:ext uri="{BB962C8B-B14F-4D97-AF65-F5344CB8AC3E}">
        <p14:creationId xmlns:p14="http://schemas.microsoft.com/office/powerpoint/2010/main" val="596416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A58D0-FE34-7251-695E-878CA1EF43DA}"/>
            </a:ext>
          </a:extLst>
        </p:cNvPr>
        <p:cNvGrpSpPr/>
        <p:nvPr/>
      </p:nvGrpSpPr>
      <p:grpSpPr>
        <a:xfrm>
          <a:off x="0" y="0"/>
          <a:ext cx="0" cy="0"/>
          <a:chOff x="0" y="0"/>
          <a:chExt cx="0" cy="0"/>
        </a:xfrm>
      </p:grpSpPr>
      <p:sp>
        <p:nvSpPr>
          <p:cNvPr id="2" name="Заголовок 28">
            <a:extLst>
              <a:ext uri="{FF2B5EF4-FFF2-40B4-BE49-F238E27FC236}">
                <a16:creationId xmlns:a16="http://schemas.microsoft.com/office/drawing/2014/main" id="{26155DE7-6A19-7166-911C-139E1D180923}"/>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Версии </a:t>
            </a:r>
            <a:r>
              <a:rPr lang="de-CH" sz="2400" dirty="0">
                <a:solidFill>
                  <a:schemeClr val="bg2">
                    <a:lumMod val="90000"/>
                  </a:schemeClr>
                </a:solidFill>
              </a:rPr>
              <a:t>JavaScript.</a:t>
            </a:r>
            <a:endParaRPr lang="ru-RU" sz="2400" dirty="0">
              <a:solidFill>
                <a:schemeClr val="bg2">
                  <a:lumMod val="90000"/>
                </a:schemeClr>
              </a:solidFill>
            </a:endParaRPr>
          </a:p>
        </p:txBody>
      </p:sp>
      <p:sp>
        <p:nvSpPr>
          <p:cNvPr id="3" name="TextBox 2">
            <a:extLst>
              <a:ext uri="{FF2B5EF4-FFF2-40B4-BE49-F238E27FC236}">
                <a16:creationId xmlns:a16="http://schemas.microsoft.com/office/drawing/2014/main" id="{E4D4D0AE-728F-3B70-0FFB-7CD87F8624D2}"/>
              </a:ext>
            </a:extLst>
          </p:cNvPr>
          <p:cNvSpPr txBox="1"/>
          <p:nvPr/>
        </p:nvSpPr>
        <p:spPr>
          <a:xfrm>
            <a:off x="5314950" y="2143125"/>
            <a:ext cx="184731" cy="369332"/>
          </a:xfrm>
          <a:prstGeom prst="rect">
            <a:avLst/>
          </a:prstGeom>
          <a:noFill/>
        </p:spPr>
        <p:txBody>
          <a:bodyPr wrap="none" rtlCol="0">
            <a:spAutoFit/>
          </a:bodyPr>
          <a:lstStyle/>
          <a:p>
            <a:pPr algn="l"/>
            <a:endParaRPr lang="ru-RU" dirty="0">
              <a:solidFill>
                <a:schemeClr val="bg2">
                  <a:lumMod val="90000"/>
                </a:schemeClr>
              </a:solidFill>
            </a:endParaRPr>
          </a:p>
        </p:txBody>
      </p:sp>
      <p:sp>
        <p:nvSpPr>
          <p:cNvPr id="4" name="TextBox 3">
            <a:extLst>
              <a:ext uri="{FF2B5EF4-FFF2-40B4-BE49-F238E27FC236}">
                <a16:creationId xmlns:a16="http://schemas.microsoft.com/office/drawing/2014/main" id="{609C3459-03F5-2EE0-1EAB-F81484A89EBF}"/>
              </a:ext>
            </a:extLst>
          </p:cNvPr>
          <p:cNvSpPr txBox="1"/>
          <p:nvPr/>
        </p:nvSpPr>
        <p:spPr>
          <a:xfrm>
            <a:off x="1076325" y="1727200"/>
            <a:ext cx="4140364" cy="2677656"/>
          </a:xfrm>
          <a:prstGeom prst="rect">
            <a:avLst/>
          </a:prstGeom>
          <a:noFill/>
        </p:spPr>
        <p:txBody>
          <a:bodyPr wrap="none" rtlCol="0">
            <a:spAutoFit/>
          </a:bodyPr>
          <a:lstStyle/>
          <a:p>
            <a:pPr algn="l"/>
            <a:r>
              <a:rPr lang="ru-RU" sz="2400" dirty="0">
                <a:solidFill>
                  <a:schemeClr val="bg2">
                    <a:lumMod val="90000"/>
                  </a:schemeClr>
                </a:solidFill>
              </a:rPr>
              <a:t>Внутренние версии.</a:t>
            </a:r>
          </a:p>
          <a:p>
            <a:pPr algn="l"/>
            <a:endParaRPr lang="ru-RU" sz="2400" dirty="0">
              <a:solidFill>
                <a:schemeClr val="bg2">
                  <a:lumMod val="90000"/>
                </a:schemeClr>
              </a:solidFill>
            </a:endParaRPr>
          </a:p>
          <a:p>
            <a:pPr algn="l"/>
            <a:r>
              <a:rPr lang="ru-RU" sz="2400" dirty="0">
                <a:solidFill>
                  <a:schemeClr val="bg2">
                    <a:lumMod val="90000"/>
                  </a:schemeClr>
                </a:solidFill>
              </a:rPr>
              <a:t>1996 -«1.0»</a:t>
            </a:r>
            <a:endParaRPr lang="en-US" sz="2400" dirty="0">
              <a:solidFill>
                <a:schemeClr val="bg2">
                  <a:lumMod val="90000"/>
                </a:schemeClr>
              </a:solidFill>
            </a:endParaRPr>
          </a:p>
          <a:p>
            <a:pPr algn="l"/>
            <a:endParaRPr lang="en-US" sz="2400" dirty="0">
              <a:solidFill>
                <a:schemeClr val="bg2">
                  <a:lumMod val="90000"/>
                </a:schemeClr>
              </a:solidFill>
            </a:endParaRPr>
          </a:p>
          <a:p>
            <a:pPr algn="l"/>
            <a:r>
              <a:rPr lang="ru-RU" sz="2400" dirty="0">
                <a:solidFill>
                  <a:schemeClr val="bg2">
                    <a:lumMod val="90000"/>
                  </a:schemeClr>
                </a:solidFill>
              </a:rPr>
              <a:t>Настоящее время – «1.8.5»</a:t>
            </a:r>
          </a:p>
          <a:p>
            <a:pPr algn="l"/>
            <a:endParaRPr lang="ru-RU" sz="2400" dirty="0">
              <a:solidFill>
                <a:schemeClr val="bg2">
                  <a:lumMod val="90000"/>
                </a:schemeClr>
              </a:solidFill>
            </a:endParaRPr>
          </a:p>
          <a:p>
            <a:pPr algn="l"/>
            <a:r>
              <a:rPr lang="ru-RU" sz="2400" dirty="0">
                <a:solidFill>
                  <a:schemeClr val="bg2">
                    <a:lumMod val="90000"/>
                  </a:schemeClr>
                </a:solidFill>
              </a:rPr>
              <a:t> </a:t>
            </a:r>
          </a:p>
        </p:txBody>
      </p:sp>
      <p:pic>
        <p:nvPicPr>
          <p:cNvPr id="2050" name="Picture 2">
            <a:extLst>
              <a:ext uri="{FF2B5EF4-FFF2-40B4-BE49-F238E27FC236}">
                <a16:creationId xmlns:a16="http://schemas.microsoft.com/office/drawing/2014/main" id="{FD9E181E-B2E2-D025-11AB-9F37FD58F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513" y="988715"/>
            <a:ext cx="5610225" cy="550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76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17486CE9-B63E-01F6-FA74-6C2B5792025F}"/>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Понятие </a:t>
            </a:r>
            <a:r>
              <a:rPr lang="de-CH" sz="2400" dirty="0" err="1">
                <a:solidFill>
                  <a:schemeClr val="bg2">
                    <a:lumMod val="90000"/>
                  </a:schemeClr>
                </a:solidFill>
              </a:rPr>
              <a:t>Document</a:t>
            </a:r>
            <a:r>
              <a:rPr lang="de-CH" sz="2400" dirty="0">
                <a:solidFill>
                  <a:schemeClr val="bg2">
                    <a:lumMod val="90000"/>
                  </a:schemeClr>
                </a:solidFill>
              </a:rPr>
              <a:t> </a:t>
            </a:r>
            <a:r>
              <a:rPr lang="de-CH" sz="2400" dirty="0" err="1">
                <a:solidFill>
                  <a:schemeClr val="bg2">
                    <a:lumMod val="90000"/>
                  </a:schemeClr>
                </a:solidFill>
              </a:rPr>
              <a:t>Object</a:t>
            </a:r>
            <a:r>
              <a:rPr lang="de-CH" sz="2400" dirty="0">
                <a:solidFill>
                  <a:schemeClr val="bg2">
                    <a:lumMod val="90000"/>
                  </a:schemeClr>
                </a:solidFill>
              </a:rPr>
              <a:t> Model.</a:t>
            </a:r>
            <a:endParaRPr lang="ru-RU" sz="2400" dirty="0">
              <a:solidFill>
                <a:schemeClr val="bg2">
                  <a:lumMod val="90000"/>
                </a:schemeClr>
              </a:solidFill>
            </a:endParaRPr>
          </a:p>
        </p:txBody>
      </p:sp>
      <p:sp>
        <p:nvSpPr>
          <p:cNvPr id="3" name="Прямоугольник 2">
            <a:extLst>
              <a:ext uri="{FF2B5EF4-FFF2-40B4-BE49-F238E27FC236}">
                <a16:creationId xmlns:a16="http://schemas.microsoft.com/office/drawing/2014/main" id="{4210B025-29CD-3943-3EDB-240AC58F204A}"/>
              </a:ext>
            </a:extLst>
          </p:cNvPr>
          <p:cNvSpPr/>
          <p:nvPr/>
        </p:nvSpPr>
        <p:spPr>
          <a:xfrm>
            <a:off x="8261605" y="1553337"/>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a:t>
            </a:r>
            <a:r>
              <a:rPr lang="en-US" dirty="0" err="1">
                <a:solidFill>
                  <a:schemeClr val="bg2">
                    <a:lumMod val="90000"/>
                  </a:schemeClr>
                </a:solidFill>
                <a:latin typeface="Arial" panose="020B0604020202020204" pitchFamily="34" charset="0"/>
                <a:cs typeface="Arial" panose="020B0604020202020204" pitchFamily="34" charset="0"/>
              </a:rPr>
              <a:t>ul</a:t>
            </a:r>
            <a:r>
              <a:rPr lang="en-US" dirty="0">
                <a:solidFill>
                  <a:schemeClr val="bg2">
                    <a:lumMod val="90000"/>
                  </a:schemeClr>
                </a:solidFill>
                <a:latin typeface="Arial" panose="020B0604020202020204" pitchFamily="34" charset="0"/>
                <a:cs typeface="Arial" panose="020B0604020202020204" pitchFamily="34" charset="0"/>
              </a:rPr>
              <a:t>&gt;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CBD7E37E-92C5-6712-0224-31E2E8F62623}"/>
              </a:ext>
            </a:extLst>
          </p:cNvPr>
          <p:cNvSpPr/>
          <p:nvPr/>
        </p:nvSpPr>
        <p:spPr>
          <a:xfrm>
            <a:off x="5857351" y="2529814"/>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&lt;li&gt;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6D682BF0-15B3-78FD-6250-26C93D664392}"/>
              </a:ext>
            </a:extLst>
          </p:cNvPr>
          <p:cNvSpPr/>
          <p:nvPr/>
        </p:nvSpPr>
        <p:spPr>
          <a:xfrm>
            <a:off x="8261605" y="2519070"/>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&lt;li&gt;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6" name="Прямоугольник 5">
            <a:extLst>
              <a:ext uri="{FF2B5EF4-FFF2-40B4-BE49-F238E27FC236}">
                <a16:creationId xmlns:a16="http://schemas.microsoft.com/office/drawing/2014/main" id="{D86B2019-F633-F36A-F534-147EEAADF232}"/>
              </a:ext>
            </a:extLst>
          </p:cNvPr>
          <p:cNvSpPr/>
          <p:nvPr/>
        </p:nvSpPr>
        <p:spPr>
          <a:xfrm>
            <a:off x="10469572" y="2514902"/>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&lt;li&gt;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8" name="Прямоугольник 7">
            <a:extLst>
              <a:ext uri="{FF2B5EF4-FFF2-40B4-BE49-F238E27FC236}">
                <a16:creationId xmlns:a16="http://schemas.microsoft.com/office/drawing/2014/main" id="{C33BFE17-B053-B56D-E711-2EB95B7E2F92}"/>
              </a:ext>
            </a:extLst>
          </p:cNvPr>
          <p:cNvSpPr/>
          <p:nvPr/>
        </p:nvSpPr>
        <p:spPr>
          <a:xfrm>
            <a:off x="6470902" y="3845292"/>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&lt;span&gt;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9" name="Прямоугольник 8">
            <a:extLst>
              <a:ext uri="{FF2B5EF4-FFF2-40B4-BE49-F238E27FC236}">
                <a16:creationId xmlns:a16="http://schemas.microsoft.com/office/drawing/2014/main" id="{639CE232-0CA0-502C-FC09-9C03523662DA}"/>
              </a:ext>
            </a:extLst>
          </p:cNvPr>
          <p:cNvSpPr/>
          <p:nvPr/>
        </p:nvSpPr>
        <p:spPr>
          <a:xfrm>
            <a:off x="8261602" y="3849459"/>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&lt;a&gt;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10" name="Прямоугольник 9">
            <a:extLst>
              <a:ext uri="{FF2B5EF4-FFF2-40B4-BE49-F238E27FC236}">
                <a16:creationId xmlns:a16="http://schemas.microsoft.com/office/drawing/2014/main" id="{987A68A8-5423-CB04-488D-BE98A1DEB470}"/>
              </a:ext>
            </a:extLst>
          </p:cNvPr>
          <p:cNvSpPr/>
          <p:nvPr/>
        </p:nvSpPr>
        <p:spPr>
          <a:xfrm>
            <a:off x="10052305" y="3845292"/>
            <a:ext cx="1181100" cy="461665"/>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&lt;p&gt;</a:t>
            </a:r>
            <a:endParaRPr lang="ru-RU" dirty="0">
              <a:solidFill>
                <a:schemeClr val="bg2">
                  <a:lumMod val="90000"/>
                </a:schemeClr>
              </a:solidFill>
              <a:latin typeface="Arial" panose="020B0604020202020204" pitchFamily="34" charset="0"/>
              <a:cs typeface="Arial" panose="020B0604020202020204" pitchFamily="34" charset="0"/>
            </a:endParaRPr>
          </a:p>
        </p:txBody>
      </p:sp>
      <p:cxnSp>
        <p:nvCxnSpPr>
          <p:cNvPr id="11" name="Прямая со стрелкой 10">
            <a:extLst>
              <a:ext uri="{FF2B5EF4-FFF2-40B4-BE49-F238E27FC236}">
                <a16:creationId xmlns:a16="http://schemas.microsoft.com/office/drawing/2014/main" id="{526241B5-F06C-2CA0-C115-C719A54CF1BE}"/>
              </a:ext>
            </a:extLst>
          </p:cNvPr>
          <p:cNvCxnSpPr>
            <a:stCxn id="4" idx="0"/>
            <a:endCxn id="3" idx="1"/>
          </p:cNvCxnSpPr>
          <p:nvPr/>
        </p:nvCxnSpPr>
        <p:spPr>
          <a:xfrm flipV="1">
            <a:off x="6447901" y="1784170"/>
            <a:ext cx="1813704" cy="745644"/>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Прямая со стрелкой 12">
            <a:extLst>
              <a:ext uri="{FF2B5EF4-FFF2-40B4-BE49-F238E27FC236}">
                <a16:creationId xmlns:a16="http://schemas.microsoft.com/office/drawing/2014/main" id="{A416C653-E8F5-0419-3EF6-AD3F8C3952D5}"/>
              </a:ext>
            </a:extLst>
          </p:cNvPr>
          <p:cNvCxnSpPr>
            <a:stCxn id="6" idx="0"/>
            <a:endCxn id="3" idx="3"/>
          </p:cNvCxnSpPr>
          <p:nvPr/>
        </p:nvCxnSpPr>
        <p:spPr>
          <a:xfrm flipH="1" flipV="1">
            <a:off x="9442705" y="1784170"/>
            <a:ext cx="1617417" cy="730732"/>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a:extLst>
              <a:ext uri="{FF2B5EF4-FFF2-40B4-BE49-F238E27FC236}">
                <a16:creationId xmlns:a16="http://schemas.microsoft.com/office/drawing/2014/main" id="{3D268E97-0EC2-EEE2-E1DE-2AF03B9EAC3C}"/>
              </a:ext>
            </a:extLst>
          </p:cNvPr>
          <p:cNvCxnSpPr>
            <a:stCxn id="5" idx="0"/>
            <a:endCxn id="3" idx="2"/>
          </p:cNvCxnSpPr>
          <p:nvPr/>
        </p:nvCxnSpPr>
        <p:spPr>
          <a:xfrm flipV="1">
            <a:off x="8852155" y="2015002"/>
            <a:ext cx="0" cy="504068"/>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Прямая со стрелкой 16">
            <a:extLst>
              <a:ext uri="{FF2B5EF4-FFF2-40B4-BE49-F238E27FC236}">
                <a16:creationId xmlns:a16="http://schemas.microsoft.com/office/drawing/2014/main" id="{CA1AC073-0210-554E-197F-5CF1E048009C}"/>
              </a:ext>
            </a:extLst>
          </p:cNvPr>
          <p:cNvCxnSpPr>
            <a:cxnSpLocks/>
          </p:cNvCxnSpPr>
          <p:nvPr/>
        </p:nvCxnSpPr>
        <p:spPr>
          <a:xfrm flipV="1">
            <a:off x="7038451" y="2615184"/>
            <a:ext cx="1223154" cy="7810"/>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2A3895FE-09B3-D4D6-D7DB-5546153B4C2F}"/>
              </a:ext>
            </a:extLst>
          </p:cNvPr>
          <p:cNvCxnSpPr>
            <a:cxnSpLocks/>
          </p:cNvCxnSpPr>
          <p:nvPr/>
        </p:nvCxnSpPr>
        <p:spPr>
          <a:xfrm flipH="1">
            <a:off x="7061452" y="2880360"/>
            <a:ext cx="1200153" cy="7810"/>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26" name="Прямая со стрелкой 25">
            <a:extLst>
              <a:ext uri="{FF2B5EF4-FFF2-40B4-BE49-F238E27FC236}">
                <a16:creationId xmlns:a16="http://schemas.microsoft.com/office/drawing/2014/main" id="{513005CC-D337-AD80-C061-A13DC4D9E670}"/>
              </a:ext>
            </a:extLst>
          </p:cNvPr>
          <p:cNvCxnSpPr>
            <a:cxnSpLocks/>
          </p:cNvCxnSpPr>
          <p:nvPr/>
        </p:nvCxnSpPr>
        <p:spPr>
          <a:xfrm flipV="1">
            <a:off x="9442705" y="2615184"/>
            <a:ext cx="1026867" cy="7810"/>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Прямая со стрелкой 26">
            <a:extLst>
              <a:ext uri="{FF2B5EF4-FFF2-40B4-BE49-F238E27FC236}">
                <a16:creationId xmlns:a16="http://schemas.microsoft.com/office/drawing/2014/main" id="{F26A5D0D-6B96-BF9B-BA36-8FB0E27887C5}"/>
              </a:ext>
            </a:extLst>
          </p:cNvPr>
          <p:cNvCxnSpPr>
            <a:cxnSpLocks/>
          </p:cNvCxnSpPr>
          <p:nvPr/>
        </p:nvCxnSpPr>
        <p:spPr>
          <a:xfrm flipH="1">
            <a:off x="9442705" y="2888170"/>
            <a:ext cx="1026867" cy="0"/>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F0C0A753-124E-5860-A9DD-0B14CEE80139}"/>
              </a:ext>
            </a:extLst>
          </p:cNvPr>
          <p:cNvCxnSpPr>
            <a:stCxn id="5" idx="2"/>
            <a:endCxn id="9" idx="0"/>
          </p:cNvCxnSpPr>
          <p:nvPr/>
        </p:nvCxnSpPr>
        <p:spPr>
          <a:xfrm flipH="1">
            <a:off x="8852152" y="2980735"/>
            <a:ext cx="3" cy="868724"/>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Соединитель: уступ 30">
            <a:extLst>
              <a:ext uri="{FF2B5EF4-FFF2-40B4-BE49-F238E27FC236}">
                <a16:creationId xmlns:a16="http://schemas.microsoft.com/office/drawing/2014/main" id="{FBC8A8FA-32C1-E467-0C93-4E38804CBFA8}"/>
              </a:ext>
            </a:extLst>
          </p:cNvPr>
          <p:cNvCxnSpPr>
            <a:stCxn id="5" idx="2"/>
            <a:endCxn id="8" idx="0"/>
          </p:cNvCxnSpPr>
          <p:nvPr/>
        </p:nvCxnSpPr>
        <p:spPr>
          <a:xfrm rot="5400000">
            <a:off x="7524526" y="2517662"/>
            <a:ext cx="864557" cy="1790703"/>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3" name="Соединитель: уступ 32">
            <a:extLst>
              <a:ext uri="{FF2B5EF4-FFF2-40B4-BE49-F238E27FC236}">
                <a16:creationId xmlns:a16="http://schemas.microsoft.com/office/drawing/2014/main" id="{509C0FF2-A4E9-2C33-F3AD-3CF771105D8B}"/>
              </a:ext>
            </a:extLst>
          </p:cNvPr>
          <p:cNvCxnSpPr>
            <a:stCxn id="5" idx="2"/>
            <a:endCxn id="10" idx="0"/>
          </p:cNvCxnSpPr>
          <p:nvPr/>
        </p:nvCxnSpPr>
        <p:spPr>
          <a:xfrm rot="16200000" flipH="1">
            <a:off x="9315227" y="2517663"/>
            <a:ext cx="864557" cy="1790700"/>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BD9F3ED-23B5-BCFA-2770-B2FAD2DBF18E}"/>
              </a:ext>
            </a:extLst>
          </p:cNvPr>
          <p:cNvSpPr txBox="1"/>
          <p:nvPr/>
        </p:nvSpPr>
        <p:spPr>
          <a:xfrm>
            <a:off x="791695" y="1095823"/>
            <a:ext cx="3993401" cy="5078313"/>
          </a:xfrm>
          <a:prstGeom prst="rect">
            <a:avLst/>
          </a:prstGeom>
          <a:noFill/>
          <a:ln>
            <a:solidFill>
              <a:schemeClr val="bg2">
                <a:lumMod val="90000"/>
              </a:schemeClr>
            </a:solidFill>
          </a:ln>
        </p:spPr>
        <p:txBody>
          <a:bodyPr wrap="none" rtlCol="0">
            <a:spAutoFit/>
          </a:bodyPr>
          <a:lstStyle/>
          <a:p>
            <a:pPr algn="l"/>
            <a:endParaRPr lang="en-US" dirty="0">
              <a:solidFill>
                <a:schemeClr val="bg2">
                  <a:lumMod val="90000"/>
                </a:schemeClr>
              </a:solidFill>
            </a:endParaRPr>
          </a:p>
          <a:p>
            <a:pPr algn="l"/>
            <a:r>
              <a:rPr lang="en-US" dirty="0">
                <a:solidFill>
                  <a:schemeClr val="bg2">
                    <a:lumMod val="90000"/>
                  </a:schemeClr>
                </a:solidFill>
              </a:rPr>
              <a:t>&lt;</a:t>
            </a:r>
            <a:r>
              <a:rPr lang="en-US" dirty="0" err="1">
                <a:solidFill>
                  <a:schemeClr val="bg2">
                    <a:lumMod val="90000"/>
                  </a:schemeClr>
                </a:solidFill>
              </a:rPr>
              <a:t>ul</a:t>
            </a:r>
            <a:r>
              <a:rPr lang="en-US" dirty="0">
                <a:solidFill>
                  <a:schemeClr val="bg2">
                    <a:lumMod val="90000"/>
                  </a:schemeClr>
                </a:solidFill>
              </a:rPr>
              <a:t>&gt;</a:t>
            </a:r>
          </a:p>
          <a:p>
            <a:pPr algn="l"/>
            <a:r>
              <a:rPr lang="en-US" dirty="0">
                <a:solidFill>
                  <a:schemeClr val="bg2">
                    <a:lumMod val="90000"/>
                  </a:schemeClr>
                </a:solidFill>
              </a:rPr>
              <a:t>	</a:t>
            </a:r>
          </a:p>
          <a:p>
            <a:pPr algn="l"/>
            <a:r>
              <a:rPr lang="en-US" dirty="0">
                <a:solidFill>
                  <a:schemeClr val="bg2">
                    <a:lumMod val="90000"/>
                  </a:schemeClr>
                </a:solidFill>
              </a:rPr>
              <a:t>	&lt;li&gt;first element&lt;/li&gt;</a:t>
            </a:r>
          </a:p>
          <a:p>
            <a:pPr algn="l"/>
            <a:endParaRPr lang="en-US" dirty="0">
              <a:solidFill>
                <a:schemeClr val="bg2">
                  <a:lumMod val="90000"/>
                </a:schemeClr>
              </a:solidFill>
            </a:endParaRPr>
          </a:p>
          <a:p>
            <a:pPr algn="l"/>
            <a:r>
              <a:rPr lang="en-US" dirty="0">
                <a:solidFill>
                  <a:schemeClr val="bg2">
                    <a:lumMod val="90000"/>
                  </a:schemeClr>
                </a:solidFill>
              </a:rPr>
              <a:t>	&lt;li&gt; second element</a:t>
            </a:r>
          </a:p>
          <a:p>
            <a:pPr algn="l"/>
            <a:endParaRPr lang="en-US" dirty="0">
              <a:solidFill>
                <a:schemeClr val="bg2">
                  <a:lumMod val="90000"/>
                </a:schemeClr>
              </a:solidFill>
            </a:endParaRPr>
          </a:p>
          <a:p>
            <a:pPr algn="l"/>
            <a:r>
              <a:rPr lang="en-US" dirty="0">
                <a:solidFill>
                  <a:schemeClr val="bg2">
                    <a:lumMod val="90000"/>
                  </a:schemeClr>
                </a:solidFill>
              </a:rPr>
              <a:t>		&lt;span&gt;child Node 0&lt;/span&gt;</a:t>
            </a:r>
          </a:p>
          <a:p>
            <a:pPr algn="l"/>
            <a:endParaRPr lang="en-US" dirty="0">
              <a:solidFill>
                <a:schemeClr val="bg2">
                  <a:lumMod val="90000"/>
                </a:schemeClr>
              </a:solidFill>
            </a:endParaRPr>
          </a:p>
          <a:p>
            <a:pPr algn="l"/>
            <a:r>
              <a:rPr lang="en-US" dirty="0">
                <a:solidFill>
                  <a:schemeClr val="bg2">
                    <a:lumMod val="90000"/>
                  </a:schemeClr>
                </a:solidFill>
              </a:rPr>
              <a:t>		&lt;a&gt;child node 1&lt;/a&gt;</a:t>
            </a:r>
          </a:p>
          <a:p>
            <a:pPr algn="l"/>
            <a:endParaRPr lang="it-IT" dirty="0">
              <a:solidFill>
                <a:schemeClr val="bg2">
                  <a:lumMod val="90000"/>
                </a:schemeClr>
              </a:solidFill>
            </a:endParaRPr>
          </a:p>
          <a:p>
            <a:pPr algn="l"/>
            <a:r>
              <a:rPr lang="it-IT" dirty="0">
                <a:solidFill>
                  <a:schemeClr val="bg2">
                    <a:lumMod val="90000"/>
                  </a:schemeClr>
                </a:solidFill>
              </a:rPr>
              <a:t>		&lt;p&gt; child node 2 &lt;/p&gt;</a:t>
            </a:r>
          </a:p>
          <a:p>
            <a:pPr algn="l"/>
            <a:endParaRPr lang="it-IT" dirty="0">
              <a:solidFill>
                <a:schemeClr val="bg2">
                  <a:lumMod val="90000"/>
                </a:schemeClr>
              </a:solidFill>
            </a:endParaRPr>
          </a:p>
          <a:p>
            <a:pPr algn="l"/>
            <a:r>
              <a:rPr lang="it-IT" dirty="0">
                <a:solidFill>
                  <a:schemeClr val="bg2">
                    <a:lumMod val="90000"/>
                  </a:schemeClr>
                </a:solidFill>
              </a:rPr>
              <a:t>	&lt;/li&gt;</a:t>
            </a:r>
          </a:p>
          <a:p>
            <a:pPr algn="l"/>
            <a:endParaRPr lang="it-IT" dirty="0">
              <a:solidFill>
                <a:schemeClr val="bg2">
                  <a:lumMod val="90000"/>
                </a:schemeClr>
              </a:solidFill>
            </a:endParaRPr>
          </a:p>
          <a:p>
            <a:pPr algn="l"/>
            <a:r>
              <a:rPr lang="it-IT" dirty="0">
                <a:solidFill>
                  <a:schemeClr val="bg2">
                    <a:lumMod val="90000"/>
                  </a:schemeClr>
                </a:solidFill>
              </a:rPr>
              <a:t>	&lt;li&gt;third element&lt;/li&gt;</a:t>
            </a:r>
          </a:p>
          <a:p>
            <a:pPr algn="l"/>
            <a:endParaRPr lang="it-IT" dirty="0">
              <a:solidFill>
                <a:schemeClr val="bg2">
                  <a:lumMod val="90000"/>
                </a:schemeClr>
              </a:solidFill>
            </a:endParaRPr>
          </a:p>
          <a:p>
            <a:pPr algn="l"/>
            <a:r>
              <a:rPr lang="it-IT" dirty="0">
                <a:solidFill>
                  <a:schemeClr val="bg2">
                    <a:lumMod val="90000"/>
                  </a:schemeClr>
                </a:solidFill>
              </a:rPr>
              <a:t>&lt;/ul&gt;</a:t>
            </a:r>
            <a:endParaRPr lang="ru-RU" dirty="0">
              <a:solidFill>
                <a:schemeClr val="bg2">
                  <a:lumMod val="90000"/>
                </a:schemeClr>
              </a:solidFill>
            </a:endParaRPr>
          </a:p>
        </p:txBody>
      </p:sp>
      <p:cxnSp>
        <p:nvCxnSpPr>
          <p:cNvPr id="38" name="Прямая со стрелкой 37">
            <a:extLst>
              <a:ext uri="{FF2B5EF4-FFF2-40B4-BE49-F238E27FC236}">
                <a16:creationId xmlns:a16="http://schemas.microsoft.com/office/drawing/2014/main" id="{7DD342DD-B33D-3ADD-BAB1-4F4DE34C1151}"/>
              </a:ext>
            </a:extLst>
          </p:cNvPr>
          <p:cNvCxnSpPr>
            <a:endCxn id="8" idx="1"/>
          </p:cNvCxnSpPr>
          <p:nvPr/>
        </p:nvCxnSpPr>
        <p:spPr>
          <a:xfrm>
            <a:off x="6023229" y="4076124"/>
            <a:ext cx="447673" cy="1"/>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831B97FB-0A4A-D3AF-EA1C-34F30CF57375}"/>
              </a:ext>
            </a:extLst>
          </p:cNvPr>
          <p:cNvCxnSpPr>
            <a:endCxn id="10" idx="3"/>
          </p:cNvCxnSpPr>
          <p:nvPr/>
        </p:nvCxnSpPr>
        <p:spPr>
          <a:xfrm flipH="1">
            <a:off x="11233405" y="4076124"/>
            <a:ext cx="470915" cy="1"/>
          </a:xfrm>
          <a:prstGeom prst="straightConnector1">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7B2680B2-6240-4B9A-5F43-2D7990C9D157}"/>
              </a:ext>
            </a:extLst>
          </p:cNvPr>
          <p:cNvSpPr txBox="1"/>
          <p:nvPr/>
        </p:nvSpPr>
        <p:spPr>
          <a:xfrm rot="20287748">
            <a:off x="7025044" y="1878285"/>
            <a:ext cx="862737" cy="246221"/>
          </a:xfrm>
          <a:prstGeom prst="rect">
            <a:avLst/>
          </a:prstGeom>
          <a:noFill/>
        </p:spPr>
        <p:txBody>
          <a:bodyPr wrap="none" rtlCol="0">
            <a:spAutoFit/>
          </a:bodyPr>
          <a:lstStyle/>
          <a:p>
            <a:pPr algn="l"/>
            <a:r>
              <a:rPr lang="en-US" sz="1000" dirty="0">
                <a:solidFill>
                  <a:schemeClr val="bg2">
                    <a:lumMod val="90000"/>
                  </a:schemeClr>
                </a:solidFill>
              </a:rPr>
              <a:t>parent node</a:t>
            </a:r>
          </a:p>
        </p:txBody>
      </p:sp>
      <p:sp>
        <p:nvSpPr>
          <p:cNvPr id="42" name="TextBox 41">
            <a:extLst>
              <a:ext uri="{FF2B5EF4-FFF2-40B4-BE49-F238E27FC236}">
                <a16:creationId xmlns:a16="http://schemas.microsoft.com/office/drawing/2014/main" id="{B632B7DA-F4C4-39CF-9BEF-00BD098ED42B}"/>
              </a:ext>
            </a:extLst>
          </p:cNvPr>
          <p:cNvSpPr txBox="1"/>
          <p:nvPr/>
        </p:nvSpPr>
        <p:spPr>
          <a:xfrm rot="1468535">
            <a:off x="9793798" y="1909209"/>
            <a:ext cx="862737" cy="246221"/>
          </a:xfrm>
          <a:prstGeom prst="rect">
            <a:avLst/>
          </a:prstGeom>
          <a:noFill/>
        </p:spPr>
        <p:txBody>
          <a:bodyPr wrap="none" rtlCol="0">
            <a:spAutoFit/>
          </a:bodyPr>
          <a:lstStyle/>
          <a:p>
            <a:pPr algn="l"/>
            <a:r>
              <a:rPr lang="en-US" sz="1000" dirty="0">
                <a:solidFill>
                  <a:schemeClr val="bg2">
                    <a:lumMod val="90000"/>
                  </a:schemeClr>
                </a:solidFill>
              </a:rPr>
              <a:t>parent node</a:t>
            </a:r>
          </a:p>
        </p:txBody>
      </p:sp>
      <p:sp>
        <p:nvSpPr>
          <p:cNvPr id="43" name="TextBox 42">
            <a:extLst>
              <a:ext uri="{FF2B5EF4-FFF2-40B4-BE49-F238E27FC236}">
                <a16:creationId xmlns:a16="http://schemas.microsoft.com/office/drawing/2014/main" id="{F9B645CF-8CF2-528C-1931-CBE235757674}"/>
              </a:ext>
            </a:extLst>
          </p:cNvPr>
          <p:cNvSpPr txBox="1"/>
          <p:nvPr/>
        </p:nvSpPr>
        <p:spPr>
          <a:xfrm>
            <a:off x="8852152" y="2140261"/>
            <a:ext cx="862737" cy="246221"/>
          </a:xfrm>
          <a:prstGeom prst="rect">
            <a:avLst/>
          </a:prstGeom>
          <a:noFill/>
        </p:spPr>
        <p:txBody>
          <a:bodyPr wrap="none" rtlCol="0">
            <a:spAutoFit/>
          </a:bodyPr>
          <a:lstStyle/>
          <a:p>
            <a:pPr algn="l"/>
            <a:r>
              <a:rPr lang="en-US" sz="1000" dirty="0">
                <a:solidFill>
                  <a:schemeClr val="bg2">
                    <a:lumMod val="90000"/>
                  </a:schemeClr>
                </a:solidFill>
              </a:rPr>
              <a:t>parent node</a:t>
            </a:r>
          </a:p>
        </p:txBody>
      </p:sp>
      <p:sp>
        <p:nvSpPr>
          <p:cNvPr id="44" name="TextBox 43">
            <a:extLst>
              <a:ext uri="{FF2B5EF4-FFF2-40B4-BE49-F238E27FC236}">
                <a16:creationId xmlns:a16="http://schemas.microsoft.com/office/drawing/2014/main" id="{FCF737C5-ED5C-327F-6CB9-0011CF23366A}"/>
              </a:ext>
            </a:extLst>
          </p:cNvPr>
          <p:cNvSpPr txBox="1"/>
          <p:nvPr/>
        </p:nvSpPr>
        <p:spPr>
          <a:xfrm>
            <a:off x="6247065" y="3447892"/>
            <a:ext cx="764953" cy="246221"/>
          </a:xfrm>
          <a:prstGeom prst="rect">
            <a:avLst/>
          </a:prstGeom>
          <a:noFill/>
        </p:spPr>
        <p:txBody>
          <a:bodyPr wrap="none" rtlCol="0">
            <a:spAutoFit/>
          </a:bodyPr>
          <a:lstStyle/>
          <a:p>
            <a:pPr algn="l"/>
            <a:r>
              <a:rPr lang="de-CH" sz="1000">
                <a:solidFill>
                  <a:schemeClr val="bg2">
                    <a:lumMod val="90000"/>
                  </a:schemeClr>
                </a:solidFill>
              </a:rPr>
              <a:t>child node</a:t>
            </a:r>
            <a:endParaRPr lang="ru-RU" sz="1000" dirty="0">
              <a:solidFill>
                <a:schemeClr val="bg2">
                  <a:lumMod val="90000"/>
                </a:schemeClr>
              </a:solidFill>
            </a:endParaRPr>
          </a:p>
        </p:txBody>
      </p:sp>
      <p:sp>
        <p:nvSpPr>
          <p:cNvPr id="45" name="TextBox 44">
            <a:extLst>
              <a:ext uri="{FF2B5EF4-FFF2-40B4-BE49-F238E27FC236}">
                <a16:creationId xmlns:a16="http://schemas.microsoft.com/office/drawing/2014/main" id="{9E80231D-88DF-47E6-9B5B-185FAF04032F}"/>
              </a:ext>
            </a:extLst>
          </p:cNvPr>
          <p:cNvSpPr txBox="1"/>
          <p:nvPr/>
        </p:nvSpPr>
        <p:spPr>
          <a:xfrm>
            <a:off x="8037764" y="3447892"/>
            <a:ext cx="764953" cy="246221"/>
          </a:xfrm>
          <a:prstGeom prst="rect">
            <a:avLst/>
          </a:prstGeom>
          <a:noFill/>
        </p:spPr>
        <p:txBody>
          <a:bodyPr wrap="none" rtlCol="0">
            <a:spAutoFit/>
          </a:bodyPr>
          <a:lstStyle/>
          <a:p>
            <a:pPr algn="l"/>
            <a:r>
              <a:rPr lang="de-CH" sz="1000">
                <a:solidFill>
                  <a:schemeClr val="bg2">
                    <a:lumMod val="90000"/>
                  </a:schemeClr>
                </a:solidFill>
              </a:rPr>
              <a:t>child node</a:t>
            </a:r>
            <a:endParaRPr lang="ru-RU" sz="1000" dirty="0">
              <a:solidFill>
                <a:schemeClr val="bg2">
                  <a:lumMod val="90000"/>
                </a:schemeClr>
              </a:solidFill>
            </a:endParaRPr>
          </a:p>
        </p:txBody>
      </p:sp>
      <p:sp>
        <p:nvSpPr>
          <p:cNvPr id="46" name="TextBox 45">
            <a:extLst>
              <a:ext uri="{FF2B5EF4-FFF2-40B4-BE49-F238E27FC236}">
                <a16:creationId xmlns:a16="http://schemas.microsoft.com/office/drawing/2014/main" id="{4C74C41E-1E4F-EC43-4866-1CC810C676CA}"/>
              </a:ext>
            </a:extLst>
          </p:cNvPr>
          <p:cNvSpPr txBox="1"/>
          <p:nvPr/>
        </p:nvSpPr>
        <p:spPr>
          <a:xfrm>
            <a:off x="10677646" y="3447891"/>
            <a:ext cx="764953" cy="246221"/>
          </a:xfrm>
          <a:prstGeom prst="rect">
            <a:avLst/>
          </a:prstGeom>
          <a:noFill/>
        </p:spPr>
        <p:txBody>
          <a:bodyPr wrap="none" rtlCol="0">
            <a:spAutoFit/>
          </a:bodyPr>
          <a:lstStyle/>
          <a:p>
            <a:pPr algn="l"/>
            <a:r>
              <a:rPr lang="de-CH" sz="1000">
                <a:solidFill>
                  <a:schemeClr val="bg2">
                    <a:lumMod val="90000"/>
                  </a:schemeClr>
                </a:solidFill>
              </a:rPr>
              <a:t>child node</a:t>
            </a:r>
            <a:endParaRPr lang="ru-RU" sz="1000" dirty="0">
              <a:solidFill>
                <a:schemeClr val="bg2">
                  <a:lumMod val="90000"/>
                </a:schemeClr>
              </a:solidFill>
            </a:endParaRPr>
          </a:p>
        </p:txBody>
      </p:sp>
      <p:sp>
        <p:nvSpPr>
          <p:cNvPr id="47" name="TextBox 46">
            <a:extLst>
              <a:ext uri="{FF2B5EF4-FFF2-40B4-BE49-F238E27FC236}">
                <a16:creationId xmlns:a16="http://schemas.microsoft.com/office/drawing/2014/main" id="{E2EBA65C-1CED-D05F-5C85-46EB01E9C374}"/>
              </a:ext>
            </a:extLst>
          </p:cNvPr>
          <p:cNvSpPr txBox="1"/>
          <p:nvPr/>
        </p:nvSpPr>
        <p:spPr>
          <a:xfrm>
            <a:off x="5763143" y="4110777"/>
            <a:ext cx="689612" cy="246221"/>
          </a:xfrm>
          <a:prstGeom prst="rect">
            <a:avLst/>
          </a:prstGeom>
          <a:noFill/>
        </p:spPr>
        <p:txBody>
          <a:bodyPr wrap="none" rtlCol="0">
            <a:spAutoFit/>
          </a:bodyPr>
          <a:lstStyle/>
          <a:p>
            <a:pPr algn="l"/>
            <a:r>
              <a:rPr lang="de-CH" sz="1000" dirty="0" err="1">
                <a:solidFill>
                  <a:schemeClr val="bg2">
                    <a:lumMod val="90000"/>
                  </a:schemeClr>
                </a:solidFill>
              </a:rPr>
              <a:t>first</a:t>
            </a:r>
            <a:r>
              <a:rPr lang="de-CH" sz="1000" dirty="0">
                <a:solidFill>
                  <a:schemeClr val="bg2">
                    <a:lumMod val="90000"/>
                  </a:schemeClr>
                </a:solidFill>
              </a:rPr>
              <a:t> </a:t>
            </a:r>
            <a:r>
              <a:rPr lang="de-CH" sz="1000" dirty="0" err="1">
                <a:solidFill>
                  <a:schemeClr val="bg2">
                    <a:lumMod val="90000"/>
                  </a:schemeClr>
                </a:solidFill>
              </a:rPr>
              <a:t>child</a:t>
            </a:r>
            <a:endParaRPr lang="ru-RU" sz="1000" dirty="0">
              <a:solidFill>
                <a:schemeClr val="bg2">
                  <a:lumMod val="90000"/>
                </a:schemeClr>
              </a:solidFill>
            </a:endParaRPr>
          </a:p>
        </p:txBody>
      </p:sp>
      <p:sp>
        <p:nvSpPr>
          <p:cNvPr id="48" name="TextBox 47">
            <a:extLst>
              <a:ext uri="{FF2B5EF4-FFF2-40B4-BE49-F238E27FC236}">
                <a16:creationId xmlns:a16="http://schemas.microsoft.com/office/drawing/2014/main" id="{F402833B-C2AC-689A-E650-EBC97C2018CD}"/>
              </a:ext>
            </a:extLst>
          </p:cNvPr>
          <p:cNvSpPr txBox="1"/>
          <p:nvPr/>
        </p:nvSpPr>
        <p:spPr>
          <a:xfrm>
            <a:off x="11233405" y="4110777"/>
            <a:ext cx="681597" cy="246221"/>
          </a:xfrm>
          <a:prstGeom prst="rect">
            <a:avLst/>
          </a:prstGeom>
          <a:noFill/>
        </p:spPr>
        <p:txBody>
          <a:bodyPr wrap="none" rtlCol="0">
            <a:spAutoFit/>
          </a:bodyPr>
          <a:lstStyle/>
          <a:p>
            <a:pPr algn="l"/>
            <a:r>
              <a:rPr lang="de-CH" sz="1000">
                <a:solidFill>
                  <a:schemeClr val="bg2">
                    <a:lumMod val="90000"/>
                  </a:schemeClr>
                </a:solidFill>
              </a:rPr>
              <a:t>last child</a:t>
            </a:r>
            <a:endParaRPr lang="ru-RU" sz="1000" dirty="0">
              <a:solidFill>
                <a:schemeClr val="bg2">
                  <a:lumMod val="90000"/>
                </a:schemeClr>
              </a:solidFill>
            </a:endParaRPr>
          </a:p>
        </p:txBody>
      </p:sp>
      <p:sp>
        <p:nvSpPr>
          <p:cNvPr id="55" name="TextBox 54">
            <a:extLst>
              <a:ext uri="{FF2B5EF4-FFF2-40B4-BE49-F238E27FC236}">
                <a16:creationId xmlns:a16="http://schemas.microsoft.com/office/drawing/2014/main" id="{FE2834C6-E891-5CBC-2FE3-D7921F3C5288}"/>
              </a:ext>
            </a:extLst>
          </p:cNvPr>
          <p:cNvSpPr txBox="1"/>
          <p:nvPr/>
        </p:nvSpPr>
        <p:spPr>
          <a:xfrm>
            <a:off x="7061451" y="2862523"/>
            <a:ext cx="1099981" cy="246221"/>
          </a:xfrm>
          <a:prstGeom prst="rect">
            <a:avLst/>
          </a:prstGeom>
          <a:noFill/>
        </p:spPr>
        <p:txBody>
          <a:bodyPr wrap="none" rtlCol="0">
            <a:spAutoFit/>
          </a:bodyPr>
          <a:lstStyle/>
          <a:p>
            <a:pPr algn="l"/>
            <a:r>
              <a:rPr lang="de-CH" sz="1000" dirty="0" err="1">
                <a:solidFill>
                  <a:schemeClr val="bg2">
                    <a:lumMod val="90000"/>
                  </a:schemeClr>
                </a:solidFill>
              </a:rPr>
              <a:t>previous</a:t>
            </a:r>
            <a:r>
              <a:rPr lang="de-CH" sz="1000" dirty="0">
                <a:solidFill>
                  <a:schemeClr val="bg2">
                    <a:lumMod val="90000"/>
                  </a:schemeClr>
                </a:solidFill>
              </a:rPr>
              <a:t> </a:t>
            </a:r>
            <a:r>
              <a:rPr lang="de-CH" sz="1000" dirty="0" err="1">
                <a:solidFill>
                  <a:schemeClr val="bg2">
                    <a:lumMod val="90000"/>
                  </a:schemeClr>
                </a:solidFill>
              </a:rPr>
              <a:t>sibling</a:t>
            </a:r>
            <a:r>
              <a:rPr lang="de-CH" sz="1000" dirty="0">
                <a:solidFill>
                  <a:schemeClr val="bg2">
                    <a:lumMod val="90000"/>
                  </a:schemeClr>
                </a:solidFill>
              </a:rPr>
              <a:t>.</a:t>
            </a:r>
            <a:endParaRPr lang="ru-RU" sz="1000" dirty="0">
              <a:solidFill>
                <a:schemeClr val="bg2">
                  <a:lumMod val="90000"/>
                </a:schemeClr>
              </a:solidFill>
            </a:endParaRPr>
          </a:p>
        </p:txBody>
      </p:sp>
      <p:sp>
        <p:nvSpPr>
          <p:cNvPr id="56" name="TextBox 55">
            <a:extLst>
              <a:ext uri="{FF2B5EF4-FFF2-40B4-BE49-F238E27FC236}">
                <a16:creationId xmlns:a16="http://schemas.microsoft.com/office/drawing/2014/main" id="{E4233918-3D94-2EB9-0BC2-DA4648DD7990}"/>
              </a:ext>
            </a:extLst>
          </p:cNvPr>
          <p:cNvSpPr txBox="1"/>
          <p:nvPr/>
        </p:nvSpPr>
        <p:spPr>
          <a:xfrm>
            <a:off x="9461755" y="2870993"/>
            <a:ext cx="1099981" cy="246221"/>
          </a:xfrm>
          <a:prstGeom prst="rect">
            <a:avLst/>
          </a:prstGeom>
          <a:noFill/>
        </p:spPr>
        <p:txBody>
          <a:bodyPr wrap="none" rtlCol="0">
            <a:spAutoFit/>
          </a:bodyPr>
          <a:lstStyle/>
          <a:p>
            <a:pPr algn="l"/>
            <a:r>
              <a:rPr lang="de-CH" sz="1000" dirty="0" err="1">
                <a:solidFill>
                  <a:schemeClr val="bg2">
                    <a:lumMod val="90000"/>
                  </a:schemeClr>
                </a:solidFill>
              </a:rPr>
              <a:t>previous</a:t>
            </a:r>
            <a:r>
              <a:rPr lang="de-CH" sz="1000" dirty="0">
                <a:solidFill>
                  <a:schemeClr val="bg2">
                    <a:lumMod val="90000"/>
                  </a:schemeClr>
                </a:solidFill>
              </a:rPr>
              <a:t> </a:t>
            </a:r>
            <a:r>
              <a:rPr lang="de-CH" sz="1000" dirty="0" err="1">
                <a:solidFill>
                  <a:schemeClr val="bg2">
                    <a:lumMod val="90000"/>
                  </a:schemeClr>
                </a:solidFill>
              </a:rPr>
              <a:t>sibling</a:t>
            </a:r>
            <a:r>
              <a:rPr lang="de-CH" sz="1000" dirty="0">
                <a:solidFill>
                  <a:schemeClr val="bg2">
                    <a:lumMod val="90000"/>
                  </a:schemeClr>
                </a:solidFill>
              </a:rPr>
              <a:t>.</a:t>
            </a:r>
            <a:endParaRPr lang="ru-RU" sz="1000" dirty="0">
              <a:solidFill>
                <a:schemeClr val="bg2">
                  <a:lumMod val="90000"/>
                </a:schemeClr>
              </a:solidFill>
            </a:endParaRPr>
          </a:p>
        </p:txBody>
      </p:sp>
      <p:sp>
        <p:nvSpPr>
          <p:cNvPr id="57" name="TextBox 56">
            <a:extLst>
              <a:ext uri="{FF2B5EF4-FFF2-40B4-BE49-F238E27FC236}">
                <a16:creationId xmlns:a16="http://schemas.microsoft.com/office/drawing/2014/main" id="{629F429A-35E3-6B47-C7CE-6993F756F328}"/>
              </a:ext>
            </a:extLst>
          </p:cNvPr>
          <p:cNvSpPr txBox="1"/>
          <p:nvPr/>
        </p:nvSpPr>
        <p:spPr>
          <a:xfrm>
            <a:off x="7159983" y="2378856"/>
            <a:ext cx="931263" cy="246221"/>
          </a:xfrm>
          <a:prstGeom prst="rect">
            <a:avLst/>
          </a:prstGeom>
          <a:noFill/>
        </p:spPr>
        <p:txBody>
          <a:bodyPr wrap="square" rtlCol="0">
            <a:spAutoFit/>
          </a:bodyPr>
          <a:lstStyle/>
          <a:p>
            <a:pPr algn="l"/>
            <a:r>
              <a:rPr lang="en-US" sz="1000" dirty="0">
                <a:solidFill>
                  <a:schemeClr val="bg2">
                    <a:lumMod val="90000"/>
                  </a:schemeClr>
                </a:solidFill>
              </a:rPr>
              <a:t>n</a:t>
            </a:r>
            <a:r>
              <a:rPr lang="de-CH" sz="1000" dirty="0">
                <a:solidFill>
                  <a:schemeClr val="bg2">
                    <a:lumMod val="90000"/>
                  </a:schemeClr>
                </a:solidFill>
              </a:rPr>
              <a:t>ext</a:t>
            </a:r>
            <a:r>
              <a:rPr lang="ru-RU" sz="1000" dirty="0">
                <a:solidFill>
                  <a:schemeClr val="bg2">
                    <a:lumMod val="90000"/>
                  </a:schemeClr>
                </a:solidFill>
              </a:rPr>
              <a:t> </a:t>
            </a:r>
            <a:r>
              <a:rPr lang="de-CH" sz="1000" dirty="0" err="1">
                <a:solidFill>
                  <a:schemeClr val="bg2">
                    <a:lumMod val="90000"/>
                  </a:schemeClr>
                </a:solidFill>
              </a:rPr>
              <a:t>sibling</a:t>
            </a:r>
            <a:endParaRPr lang="ru-RU" sz="1000" dirty="0">
              <a:solidFill>
                <a:schemeClr val="bg2">
                  <a:lumMod val="90000"/>
                </a:schemeClr>
              </a:solidFill>
            </a:endParaRPr>
          </a:p>
        </p:txBody>
      </p:sp>
      <p:sp>
        <p:nvSpPr>
          <p:cNvPr id="58" name="TextBox 57">
            <a:extLst>
              <a:ext uri="{FF2B5EF4-FFF2-40B4-BE49-F238E27FC236}">
                <a16:creationId xmlns:a16="http://schemas.microsoft.com/office/drawing/2014/main" id="{67FC02F4-F9E9-2FEF-1FC1-2A02E0FAE00F}"/>
              </a:ext>
            </a:extLst>
          </p:cNvPr>
          <p:cNvSpPr txBox="1"/>
          <p:nvPr/>
        </p:nvSpPr>
        <p:spPr>
          <a:xfrm>
            <a:off x="9516203" y="2346653"/>
            <a:ext cx="931263" cy="246221"/>
          </a:xfrm>
          <a:prstGeom prst="rect">
            <a:avLst/>
          </a:prstGeom>
          <a:noFill/>
        </p:spPr>
        <p:txBody>
          <a:bodyPr wrap="square" rtlCol="0">
            <a:spAutoFit/>
          </a:bodyPr>
          <a:lstStyle/>
          <a:p>
            <a:pPr algn="l"/>
            <a:r>
              <a:rPr lang="en-US" sz="1000" dirty="0">
                <a:solidFill>
                  <a:schemeClr val="bg2">
                    <a:lumMod val="90000"/>
                  </a:schemeClr>
                </a:solidFill>
              </a:rPr>
              <a:t>n</a:t>
            </a:r>
            <a:r>
              <a:rPr lang="de-CH" sz="1000" dirty="0">
                <a:solidFill>
                  <a:schemeClr val="bg2">
                    <a:lumMod val="90000"/>
                  </a:schemeClr>
                </a:solidFill>
              </a:rPr>
              <a:t>ext</a:t>
            </a:r>
            <a:r>
              <a:rPr lang="ru-RU" sz="1000" dirty="0">
                <a:solidFill>
                  <a:schemeClr val="bg2">
                    <a:lumMod val="90000"/>
                  </a:schemeClr>
                </a:solidFill>
              </a:rPr>
              <a:t> </a:t>
            </a:r>
            <a:r>
              <a:rPr lang="de-CH" sz="1000" dirty="0" err="1">
                <a:solidFill>
                  <a:schemeClr val="bg2">
                    <a:lumMod val="90000"/>
                  </a:schemeClr>
                </a:solidFill>
              </a:rPr>
              <a:t>sibling</a:t>
            </a:r>
            <a:endParaRPr lang="ru-RU" sz="1000" dirty="0">
              <a:solidFill>
                <a:schemeClr val="bg2">
                  <a:lumMod val="90000"/>
                </a:schemeClr>
              </a:solidFill>
            </a:endParaRPr>
          </a:p>
        </p:txBody>
      </p:sp>
    </p:spTree>
    <p:extLst>
      <p:ext uri="{BB962C8B-B14F-4D97-AF65-F5344CB8AC3E}">
        <p14:creationId xmlns:p14="http://schemas.microsoft.com/office/powerpoint/2010/main" val="321927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77A0FDE0-EA3C-9302-2EE2-B20BE977AA09}"/>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Понятие </a:t>
            </a:r>
            <a:r>
              <a:rPr lang="de-CH" sz="2400" dirty="0">
                <a:solidFill>
                  <a:schemeClr val="bg2">
                    <a:lumMod val="90000"/>
                  </a:schemeClr>
                </a:solidFill>
              </a:rPr>
              <a:t>Browser </a:t>
            </a:r>
            <a:r>
              <a:rPr lang="de-CH" sz="2400" dirty="0" err="1">
                <a:solidFill>
                  <a:schemeClr val="bg2">
                    <a:lumMod val="90000"/>
                  </a:schemeClr>
                </a:solidFill>
              </a:rPr>
              <a:t>Object</a:t>
            </a:r>
            <a:r>
              <a:rPr lang="de-CH" sz="2400" dirty="0">
                <a:solidFill>
                  <a:schemeClr val="bg2">
                    <a:lumMod val="90000"/>
                  </a:schemeClr>
                </a:solidFill>
              </a:rPr>
              <a:t> Model.</a:t>
            </a:r>
            <a:endParaRPr lang="ru-RU" sz="2400" dirty="0">
              <a:solidFill>
                <a:schemeClr val="bg2">
                  <a:lumMod val="90000"/>
                </a:schemeClr>
              </a:solidFill>
            </a:endParaRPr>
          </a:p>
        </p:txBody>
      </p:sp>
      <p:sp>
        <p:nvSpPr>
          <p:cNvPr id="3" name="Прямоугольник 2">
            <a:extLst>
              <a:ext uri="{FF2B5EF4-FFF2-40B4-BE49-F238E27FC236}">
                <a16:creationId xmlns:a16="http://schemas.microsoft.com/office/drawing/2014/main" id="{A9F887C6-BD41-B022-0DAC-857448CCAC30}"/>
              </a:ext>
            </a:extLst>
          </p:cNvPr>
          <p:cNvSpPr/>
          <p:nvPr/>
        </p:nvSpPr>
        <p:spPr>
          <a:xfrm>
            <a:off x="3729101" y="1618488"/>
            <a:ext cx="4727448" cy="310896"/>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WINDOW</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4" name="Прямоугольник 3">
            <a:extLst>
              <a:ext uri="{FF2B5EF4-FFF2-40B4-BE49-F238E27FC236}">
                <a16:creationId xmlns:a16="http://schemas.microsoft.com/office/drawing/2014/main" id="{0FD4D31E-CA10-84DB-DF69-DDC0BC1BF5FF}"/>
              </a:ext>
            </a:extLst>
          </p:cNvPr>
          <p:cNvSpPr/>
          <p:nvPr/>
        </p:nvSpPr>
        <p:spPr>
          <a:xfrm>
            <a:off x="987552" y="2953512"/>
            <a:ext cx="1554480" cy="374904"/>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location</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5" name="Прямоугольник 4">
            <a:extLst>
              <a:ext uri="{FF2B5EF4-FFF2-40B4-BE49-F238E27FC236}">
                <a16:creationId xmlns:a16="http://schemas.microsoft.com/office/drawing/2014/main" id="{2B5ECF2E-C9D6-B46E-796C-660DFB54CA4A}"/>
              </a:ext>
            </a:extLst>
          </p:cNvPr>
          <p:cNvSpPr/>
          <p:nvPr/>
        </p:nvSpPr>
        <p:spPr>
          <a:xfrm>
            <a:off x="3153156" y="2953512"/>
            <a:ext cx="1554480" cy="374904"/>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history</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6" name="Прямоугольник 5">
            <a:extLst>
              <a:ext uri="{FF2B5EF4-FFF2-40B4-BE49-F238E27FC236}">
                <a16:creationId xmlns:a16="http://schemas.microsoft.com/office/drawing/2014/main" id="{19EC513B-5A53-654B-BCEC-06F1FDDC6864}"/>
              </a:ext>
            </a:extLst>
          </p:cNvPr>
          <p:cNvSpPr/>
          <p:nvPr/>
        </p:nvSpPr>
        <p:spPr>
          <a:xfrm>
            <a:off x="5318760" y="2953512"/>
            <a:ext cx="1554480" cy="374904"/>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document</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7" name="Прямоугольник 6">
            <a:extLst>
              <a:ext uri="{FF2B5EF4-FFF2-40B4-BE49-F238E27FC236}">
                <a16:creationId xmlns:a16="http://schemas.microsoft.com/office/drawing/2014/main" id="{730372D6-0794-7A72-3D77-051DC5B0D897}"/>
              </a:ext>
            </a:extLst>
          </p:cNvPr>
          <p:cNvSpPr/>
          <p:nvPr/>
        </p:nvSpPr>
        <p:spPr>
          <a:xfrm>
            <a:off x="7484364" y="2953512"/>
            <a:ext cx="1554480" cy="374904"/>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navigator</a:t>
            </a:r>
            <a:endParaRPr lang="ru-RU" dirty="0">
              <a:solidFill>
                <a:schemeClr val="bg2">
                  <a:lumMod val="90000"/>
                </a:schemeClr>
              </a:solidFill>
              <a:latin typeface="Arial" panose="020B0604020202020204" pitchFamily="34" charset="0"/>
              <a:cs typeface="Arial" panose="020B0604020202020204" pitchFamily="34" charset="0"/>
            </a:endParaRPr>
          </a:p>
        </p:txBody>
      </p:sp>
      <p:sp>
        <p:nvSpPr>
          <p:cNvPr id="8" name="Прямоугольник 7">
            <a:extLst>
              <a:ext uri="{FF2B5EF4-FFF2-40B4-BE49-F238E27FC236}">
                <a16:creationId xmlns:a16="http://schemas.microsoft.com/office/drawing/2014/main" id="{68B3B82B-218C-F17A-C326-6927C0092E21}"/>
              </a:ext>
            </a:extLst>
          </p:cNvPr>
          <p:cNvSpPr/>
          <p:nvPr/>
        </p:nvSpPr>
        <p:spPr>
          <a:xfrm>
            <a:off x="9649968" y="2953512"/>
            <a:ext cx="1554480" cy="374904"/>
          </a:xfrm>
          <a:prstGeom prst="rect">
            <a:avLst/>
          </a:prstGeom>
          <a:noFill/>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90000"/>
                  </a:schemeClr>
                </a:solidFill>
                <a:latin typeface="Arial" panose="020B0604020202020204" pitchFamily="34" charset="0"/>
                <a:cs typeface="Arial" panose="020B0604020202020204" pitchFamily="34" charset="0"/>
              </a:rPr>
              <a:t>screen</a:t>
            </a:r>
            <a:endParaRPr lang="ru-RU" dirty="0">
              <a:solidFill>
                <a:schemeClr val="bg2">
                  <a:lumMod val="90000"/>
                </a:schemeClr>
              </a:solidFill>
              <a:latin typeface="Arial" panose="020B0604020202020204" pitchFamily="34" charset="0"/>
              <a:cs typeface="Arial" panose="020B0604020202020204" pitchFamily="34" charset="0"/>
            </a:endParaRPr>
          </a:p>
        </p:txBody>
      </p:sp>
      <p:cxnSp>
        <p:nvCxnSpPr>
          <p:cNvPr id="10" name="Соединитель: уступ 9">
            <a:extLst>
              <a:ext uri="{FF2B5EF4-FFF2-40B4-BE49-F238E27FC236}">
                <a16:creationId xmlns:a16="http://schemas.microsoft.com/office/drawing/2014/main" id="{A715B31A-37E7-9F25-16FB-1A54C72A9D3C}"/>
              </a:ext>
            </a:extLst>
          </p:cNvPr>
          <p:cNvCxnSpPr>
            <a:stCxn id="3" idx="2"/>
            <a:endCxn id="4" idx="0"/>
          </p:cNvCxnSpPr>
          <p:nvPr/>
        </p:nvCxnSpPr>
        <p:spPr>
          <a:xfrm rot="5400000">
            <a:off x="3416745" y="277432"/>
            <a:ext cx="1024128" cy="4328033"/>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2" name="Соединитель: уступ 11">
            <a:extLst>
              <a:ext uri="{FF2B5EF4-FFF2-40B4-BE49-F238E27FC236}">
                <a16:creationId xmlns:a16="http://schemas.microsoft.com/office/drawing/2014/main" id="{291AA46A-DCB7-5B7D-CEB5-AF0F35774C61}"/>
              </a:ext>
            </a:extLst>
          </p:cNvPr>
          <p:cNvCxnSpPr>
            <a:stCxn id="3" idx="2"/>
            <a:endCxn id="5" idx="0"/>
          </p:cNvCxnSpPr>
          <p:nvPr/>
        </p:nvCxnSpPr>
        <p:spPr>
          <a:xfrm rot="5400000">
            <a:off x="4499547" y="1360234"/>
            <a:ext cx="1024128" cy="2162429"/>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4" name="Соединитель: уступ 13">
            <a:extLst>
              <a:ext uri="{FF2B5EF4-FFF2-40B4-BE49-F238E27FC236}">
                <a16:creationId xmlns:a16="http://schemas.microsoft.com/office/drawing/2014/main" id="{F28B451D-E9D8-B136-7D86-A6C6107F91C1}"/>
              </a:ext>
            </a:extLst>
          </p:cNvPr>
          <p:cNvCxnSpPr>
            <a:cxnSpLocks/>
            <a:stCxn id="3" idx="2"/>
            <a:endCxn id="6" idx="0"/>
          </p:cNvCxnSpPr>
          <p:nvPr/>
        </p:nvCxnSpPr>
        <p:spPr>
          <a:xfrm rot="16200000" flipH="1">
            <a:off x="5582348" y="2439860"/>
            <a:ext cx="1024128" cy="3175"/>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Соединитель: уступ 16">
            <a:extLst>
              <a:ext uri="{FF2B5EF4-FFF2-40B4-BE49-F238E27FC236}">
                <a16:creationId xmlns:a16="http://schemas.microsoft.com/office/drawing/2014/main" id="{7BFFB226-039F-A580-C6E8-B9320E89B1B6}"/>
              </a:ext>
            </a:extLst>
          </p:cNvPr>
          <p:cNvCxnSpPr>
            <a:stCxn id="3" idx="2"/>
            <a:endCxn id="7" idx="0"/>
          </p:cNvCxnSpPr>
          <p:nvPr/>
        </p:nvCxnSpPr>
        <p:spPr>
          <a:xfrm rot="16200000" flipH="1">
            <a:off x="6665150" y="1357058"/>
            <a:ext cx="1024128" cy="2168779"/>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Соединитель: уступ 18">
            <a:extLst>
              <a:ext uri="{FF2B5EF4-FFF2-40B4-BE49-F238E27FC236}">
                <a16:creationId xmlns:a16="http://schemas.microsoft.com/office/drawing/2014/main" id="{53490430-59FA-6379-E5D9-8896A74268CD}"/>
              </a:ext>
            </a:extLst>
          </p:cNvPr>
          <p:cNvCxnSpPr>
            <a:stCxn id="3" idx="2"/>
            <a:endCxn id="8" idx="0"/>
          </p:cNvCxnSpPr>
          <p:nvPr/>
        </p:nvCxnSpPr>
        <p:spPr>
          <a:xfrm rot="16200000" flipH="1">
            <a:off x="7747952" y="274256"/>
            <a:ext cx="1024128" cy="4334383"/>
          </a:xfrm>
          <a:prstGeom prst="bentConnector3">
            <a:avLst/>
          </a:prstGeom>
          <a:ln>
            <a:solidFill>
              <a:schemeClr val="bg2">
                <a:lumMod val="9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6356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28">
            <a:extLst>
              <a:ext uri="{FF2B5EF4-FFF2-40B4-BE49-F238E27FC236}">
                <a16:creationId xmlns:a16="http://schemas.microsoft.com/office/drawing/2014/main" id="{D21DF237-EB9F-85B0-DEBC-D77278889B14}"/>
              </a:ext>
            </a:extLst>
          </p:cNvPr>
          <p:cNvSpPr txBox="1">
            <a:spLocks/>
          </p:cNvSpPr>
          <p:nvPr/>
        </p:nvSpPr>
        <p:spPr>
          <a:xfrm>
            <a:off x="1076325" y="398574"/>
            <a:ext cx="10515600" cy="46166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sz="2400" dirty="0">
                <a:solidFill>
                  <a:schemeClr val="bg2">
                    <a:lumMod val="90000"/>
                  </a:schemeClr>
                </a:solidFill>
              </a:rPr>
              <a:t>Внедрение</a:t>
            </a:r>
            <a:r>
              <a:rPr lang="en-US" sz="2400" dirty="0">
                <a:solidFill>
                  <a:schemeClr val="bg2">
                    <a:lumMod val="90000"/>
                  </a:schemeClr>
                </a:solidFill>
              </a:rPr>
              <a:t> </a:t>
            </a:r>
            <a:r>
              <a:rPr lang="ru-RU" sz="2400" dirty="0">
                <a:solidFill>
                  <a:schemeClr val="bg2">
                    <a:lumMod val="90000"/>
                  </a:schemeClr>
                </a:solidFill>
              </a:rPr>
              <a:t>в HTML документы.</a:t>
            </a:r>
            <a:r>
              <a:rPr lang="en-US" sz="2400" dirty="0">
                <a:solidFill>
                  <a:schemeClr val="bg2">
                    <a:lumMod val="90000"/>
                  </a:schemeClr>
                </a:solidFill>
              </a:rPr>
              <a:t> </a:t>
            </a:r>
            <a:r>
              <a:rPr lang="ru-RU" sz="2400" dirty="0">
                <a:solidFill>
                  <a:schemeClr val="bg2">
                    <a:lumMod val="90000"/>
                  </a:schemeClr>
                </a:solidFill>
              </a:rPr>
              <a:t>Редакторы кода JavaScript</a:t>
            </a:r>
            <a:r>
              <a:rPr lang="en-US" sz="2400" dirty="0">
                <a:solidFill>
                  <a:schemeClr val="bg2">
                    <a:lumMod val="90000"/>
                  </a:schemeClr>
                </a:solidFill>
              </a:rPr>
              <a:t>.</a:t>
            </a:r>
            <a:endParaRPr lang="ru-RU" sz="2400" dirty="0">
              <a:solidFill>
                <a:schemeClr val="bg2">
                  <a:lumMod val="90000"/>
                </a:schemeClr>
              </a:solidFill>
            </a:endParaRPr>
          </a:p>
        </p:txBody>
      </p:sp>
      <p:sp>
        <p:nvSpPr>
          <p:cNvPr id="5" name="TextBox 4">
            <a:extLst>
              <a:ext uri="{FF2B5EF4-FFF2-40B4-BE49-F238E27FC236}">
                <a16:creationId xmlns:a16="http://schemas.microsoft.com/office/drawing/2014/main" id="{97CA8262-0FE0-2FB2-2A6A-DC6CB552775B}"/>
              </a:ext>
            </a:extLst>
          </p:cNvPr>
          <p:cNvSpPr txBox="1"/>
          <p:nvPr/>
        </p:nvSpPr>
        <p:spPr>
          <a:xfrm>
            <a:off x="1076325" y="1150620"/>
            <a:ext cx="3496470" cy="837409"/>
          </a:xfrm>
          <a:prstGeom prst="rect">
            <a:avLst/>
          </a:prstGeom>
          <a:noFill/>
        </p:spPr>
        <p:txBody>
          <a:bodyPr wrap="none" rtlCol="0">
            <a:spAutoFit/>
          </a:bodyPr>
          <a:lstStyle/>
          <a:p>
            <a:pPr marL="342900" indent="-342900" algn="l">
              <a:buAutoNum type="arabicParenR"/>
            </a:pPr>
            <a:r>
              <a:rPr lang="en-US" dirty="0">
                <a:solidFill>
                  <a:schemeClr val="bg2">
                    <a:lumMod val="90000"/>
                  </a:schemeClr>
                </a:solidFill>
              </a:rPr>
              <a:t>&lt;script&gt;  &lt;/script&gt;</a:t>
            </a:r>
          </a:p>
          <a:p>
            <a:pPr marL="342900" indent="-342900" algn="l">
              <a:lnSpc>
                <a:spcPct val="200000"/>
              </a:lnSpc>
              <a:buAutoNum type="arabicParenR"/>
            </a:pPr>
            <a:r>
              <a:rPr lang="de-CH" dirty="0">
                <a:solidFill>
                  <a:schemeClr val="bg2">
                    <a:lumMod val="90000"/>
                  </a:schemeClr>
                </a:solidFill>
              </a:rPr>
              <a:t>&lt;</a:t>
            </a:r>
            <a:r>
              <a:rPr lang="de-CH" dirty="0" err="1">
                <a:solidFill>
                  <a:schemeClr val="bg2">
                    <a:lumMod val="90000"/>
                  </a:schemeClr>
                </a:solidFill>
              </a:rPr>
              <a:t>script</a:t>
            </a:r>
            <a:r>
              <a:rPr lang="de-CH" dirty="0">
                <a:solidFill>
                  <a:schemeClr val="bg2">
                    <a:lumMod val="90000"/>
                  </a:schemeClr>
                </a:solidFill>
              </a:rPr>
              <a:t> </a:t>
            </a:r>
            <a:r>
              <a:rPr lang="de-CH" dirty="0" err="1">
                <a:solidFill>
                  <a:schemeClr val="bg2">
                    <a:lumMod val="90000"/>
                  </a:schemeClr>
                </a:solidFill>
              </a:rPr>
              <a:t>src</a:t>
            </a:r>
            <a:r>
              <a:rPr lang="de-CH" dirty="0">
                <a:solidFill>
                  <a:schemeClr val="bg2">
                    <a:lumMod val="90000"/>
                  </a:schemeClr>
                </a:solidFill>
              </a:rPr>
              <a:t>="file.js"&gt;&lt;/</a:t>
            </a:r>
            <a:r>
              <a:rPr lang="de-CH" dirty="0" err="1">
                <a:solidFill>
                  <a:schemeClr val="bg2">
                    <a:lumMod val="90000"/>
                  </a:schemeClr>
                </a:solidFill>
              </a:rPr>
              <a:t>script</a:t>
            </a:r>
            <a:r>
              <a:rPr lang="de-CH" dirty="0">
                <a:solidFill>
                  <a:schemeClr val="bg2">
                    <a:lumMod val="90000"/>
                  </a:schemeClr>
                </a:solidFill>
              </a:rPr>
              <a:t>&gt;.</a:t>
            </a:r>
            <a:endParaRPr lang="ru-RU" dirty="0">
              <a:solidFill>
                <a:schemeClr val="bg2">
                  <a:lumMod val="90000"/>
                </a:schemeClr>
              </a:solidFill>
            </a:endParaRPr>
          </a:p>
        </p:txBody>
      </p:sp>
      <p:sp>
        <p:nvSpPr>
          <p:cNvPr id="6" name="TextBox 5">
            <a:extLst>
              <a:ext uri="{FF2B5EF4-FFF2-40B4-BE49-F238E27FC236}">
                <a16:creationId xmlns:a16="http://schemas.microsoft.com/office/drawing/2014/main" id="{50748FD8-44C9-E3B3-891A-8AF7D7B7E9BB}"/>
              </a:ext>
            </a:extLst>
          </p:cNvPr>
          <p:cNvSpPr txBox="1"/>
          <p:nvPr/>
        </p:nvSpPr>
        <p:spPr>
          <a:xfrm>
            <a:off x="7619207" y="1150620"/>
            <a:ext cx="2141220" cy="3780522"/>
          </a:xfrm>
          <a:prstGeom prst="rect">
            <a:avLst/>
          </a:prstGeom>
          <a:noFill/>
        </p:spPr>
        <p:txBody>
          <a:bodyPr wrap="square" rtlCol="0">
            <a:spAutoFit/>
          </a:bodyPr>
          <a:lstStyle/>
          <a:p>
            <a:pPr algn="l">
              <a:lnSpc>
                <a:spcPct val="150000"/>
              </a:lnSpc>
            </a:pPr>
            <a:r>
              <a:rPr lang="ru-RU" dirty="0">
                <a:solidFill>
                  <a:schemeClr val="bg2">
                    <a:lumMod val="90000"/>
                  </a:schemeClr>
                </a:solidFill>
              </a:rPr>
              <a:t>Редакторы Кода</a:t>
            </a:r>
            <a:endParaRPr lang="de-CH" dirty="0">
              <a:solidFill>
                <a:schemeClr val="bg2">
                  <a:lumMod val="90000"/>
                </a:schemeClr>
              </a:solidFill>
            </a:endParaRPr>
          </a:p>
          <a:p>
            <a:pPr algn="l">
              <a:lnSpc>
                <a:spcPct val="150000"/>
              </a:lnSpc>
            </a:pPr>
            <a:endParaRPr lang="de-CH" dirty="0">
              <a:solidFill>
                <a:schemeClr val="bg2">
                  <a:lumMod val="90000"/>
                </a:schemeClr>
              </a:solidFill>
            </a:endParaRPr>
          </a:p>
          <a:p>
            <a:pPr algn="l">
              <a:lnSpc>
                <a:spcPct val="150000"/>
              </a:lnSpc>
            </a:pPr>
            <a:r>
              <a:rPr lang="ru-RU" dirty="0">
                <a:solidFill>
                  <a:schemeClr val="bg2">
                    <a:lumMod val="90000"/>
                  </a:schemeClr>
                </a:solidFill>
              </a:rPr>
              <a:t>- </a:t>
            </a:r>
            <a:r>
              <a:rPr lang="de-CH" dirty="0">
                <a:solidFill>
                  <a:schemeClr val="bg2">
                    <a:lumMod val="90000"/>
                  </a:schemeClr>
                </a:solidFill>
              </a:rPr>
              <a:t>Notepad,</a:t>
            </a:r>
          </a:p>
          <a:p>
            <a:pPr algn="l">
              <a:lnSpc>
                <a:spcPct val="150000"/>
              </a:lnSpc>
            </a:pPr>
            <a:r>
              <a:rPr lang="ru-RU" dirty="0">
                <a:solidFill>
                  <a:schemeClr val="bg2">
                    <a:lumMod val="90000"/>
                  </a:schemeClr>
                </a:solidFill>
              </a:rPr>
              <a:t>- </a:t>
            </a:r>
            <a:r>
              <a:rPr lang="de-CH" dirty="0" err="1">
                <a:solidFill>
                  <a:schemeClr val="bg2">
                    <a:lumMod val="90000"/>
                  </a:schemeClr>
                </a:solidFill>
              </a:rPr>
              <a:t>AkelPad</a:t>
            </a:r>
            <a:r>
              <a:rPr lang="de-CH" dirty="0">
                <a:solidFill>
                  <a:schemeClr val="bg2">
                    <a:lumMod val="90000"/>
                  </a:schemeClr>
                </a:solidFill>
              </a:rPr>
              <a:t>, </a:t>
            </a:r>
          </a:p>
          <a:p>
            <a:pPr algn="l">
              <a:lnSpc>
                <a:spcPct val="150000"/>
              </a:lnSpc>
            </a:pPr>
            <a:r>
              <a:rPr lang="ru-RU" dirty="0">
                <a:solidFill>
                  <a:schemeClr val="bg2">
                    <a:lumMod val="90000"/>
                  </a:schemeClr>
                </a:solidFill>
              </a:rPr>
              <a:t>- </a:t>
            </a:r>
            <a:r>
              <a:rPr lang="de-CH" dirty="0">
                <a:solidFill>
                  <a:schemeClr val="bg2">
                    <a:lumMod val="90000"/>
                  </a:schemeClr>
                </a:solidFill>
              </a:rPr>
              <a:t>Notepad++</a:t>
            </a:r>
          </a:p>
          <a:p>
            <a:pPr algn="l">
              <a:lnSpc>
                <a:spcPct val="150000"/>
              </a:lnSpc>
            </a:pPr>
            <a:endParaRPr lang="de-CH" dirty="0">
              <a:solidFill>
                <a:schemeClr val="bg2">
                  <a:lumMod val="90000"/>
                </a:schemeClr>
              </a:solidFill>
            </a:endParaRPr>
          </a:p>
          <a:p>
            <a:pPr algn="l">
              <a:lnSpc>
                <a:spcPct val="150000"/>
              </a:lnSpc>
            </a:pPr>
            <a:r>
              <a:rPr lang="ru-RU" dirty="0">
                <a:solidFill>
                  <a:schemeClr val="bg2">
                    <a:lumMod val="90000"/>
                  </a:schemeClr>
                </a:solidFill>
              </a:rPr>
              <a:t>- </a:t>
            </a:r>
            <a:r>
              <a:rPr lang="de-CH" dirty="0">
                <a:solidFill>
                  <a:schemeClr val="bg2">
                    <a:lumMod val="90000"/>
                  </a:schemeClr>
                </a:solidFill>
              </a:rPr>
              <a:t>Visual Studio,</a:t>
            </a:r>
          </a:p>
          <a:p>
            <a:pPr algn="l">
              <a:lnSpc>
                <a:spcPct val="150000"/>
              </a:lnSpc>
            </a:pPr>
            <a:r>
              <a:rPr lang="ru-RU" dirty="0">
                <a:solidFill>
                  <a:schemeClr val="bg2">
                    <a:lumMod val="90000"/>
                  </a:schemeClr>
                </a:solidFill>
              </a:rPr>
              <a:t>- </a:t>
            </a:r>
            <a:r>
              <a:rPr lang="de-CH" dirty="0" err="1">
                <a:solidFill>
                  <a:schemeClr val="bg2">
                    <a:lumMod val="90000"/>
                  </a:schemeClr>
                </a:solidFill>
              </a:rPr>
              <a:t>NetBeans</a:t>
            </a:r>
            <a:r>
              <a:rPr lang="de-CH" dirty="0">
                <a:solidFill>
                  <a:schemeClr val="bg2">
                    <a:lumMod val="90000"/>
                  </a:schemeClr>
                </a:solidFill>
              </a:rPr>
              <a:t>, </a:t>
            </a:r>
          </a:p>
          <a:p>
            <a:pPr algn="l">
              <a:lnSpc>
                <a:spcPct val="150000"/>
              </a:lnSpc>
            </a:pPr>
            <a:r>
              <a:rPr lang="ru-RU" dirty="0">
                <a:solidFill>
                  <a:schemeClr val="bg2">
                    <a:lumMod val="90000"/>
                  </a:schemeClr>
                </a:solidFill>
              </a:rPr>
              <a:t>- </a:t>
            </a:r>
            <a:r>
              <a:rPr lang="de-CH" dirty="0" err="1">
                <a:solidFill>
                  <a:schemeClr val="bg2">
                    <a:lumMod val="90000"/>
                  </a:schemeClr>
                </a:solidFill>
              </a:rPr>
              <a:t>Eclipse</a:t>
            </a:r>
            <a:endParaRPr lang="ru-RU" dirty="0">
              <a:solidFill>
                <a:schemeClr val="bg2">
                  <a:lumMod val="90000"/>
                </a:schemeClr>
              </a:solidFill>
            </a:endParaRPr>
          </a:p>
        </p:txBody>
      </p:sp>
      <p:sp>
        <p:nvSpPr>
          <p:cNvPr id="7" name="TextBox 6">
            <a:extLst>
              <a:ext uri="{FF2B5EF4-FFF2-40B4-BE49-F238E27FC236}">
                <a16:creationId xmlns:a16="http://schemas.microsoft.com/office/drawing/2014/main" id="{AE77750D-3479-0EF3-F9C6-CBB575D1715E}"/>
              </a:ext>
            </a:extLst>
          </p:cNvPr>
          <p:cNvSpPr txBox="1"/>
          <p:nvPr/>
        </p:nvSpPr>
        <p:spPr>
          <a:xfrm>
            <a:off x="641985" y="2514600"/>
            <a:ext cx="5246949" cy="2862322"/>
          </a:xfrm>
          <a:prstGeom prst="rect">
            <a:avLst/>
          </a:prstGeom>
          <a:noFill/>
          <a:ln>
            <a:solidFill>
              <a:schemeClr val="bg2">
                <a:lumMod val="90000"/>
              </a:schemeClr>
            </a:solidFill>
          </a:ln>
        </p:spPr>
        <p:txBody>
          <a:bodyPr wrap="none" rtlCol="0">
            <a:spAutoFit/>
          </a:bodyPr>
          <a:lstStyle/>
          <a:p>
            <a:pPr algn="l"/>
            <a:r>
              <a:rPr lang="en-US" dirty="0">
                <a:solidFill>
                  <a:schemeClr val="bg2">
                    <a:lumMod val="90000"/>
                  </a:schemeClr>
                </a:solidFill>
              </a:rPr>
              <a:t>&lt;!doctype html&gt;</a:t>
            </a:r>
          </a:p>
          <a:p>
            <a:pPr algn="l"/>
            <a:r>
              <a:rPr lang="ru-RU" dirty="0">
                <a:solidFill>
                  <a:schemeClr val="bg2">
                    <a:lumMod val="90000"/>
                  </a:schemeClr>
                </a:solidFill>
              </a:rPr>
              <a:t>	</a:t>
            </a:r>
            <a:r>
              <a:rPr lang="en-US" dirty="0">
                <a:solidFill>
                  <a:schemeClr val="bg2">
                    <a:lumMod val="90000"/>
                  </a:schemeClr>
                </a:solidFill>
              </a:rPr>
              <a:t>&lt;html&gt;</a:t>
            </a:r>
          </a:p>
          <a:p>
            <a:pPr algn="l"/>
            <a:r>
              <a:rPr lang="ru-RU" dirty="0">
                <a:solidFill>
                  <a:schemeClr val="bg2">
                    <a:lumMod val="90000"/>
                  </a:schemeClr>
                </a:solidFill>
              </a:rPr>
              <a:t>		</a:t>
            </a:r>
            <a:r>
              <a:rPr lang="en-US" dirty="0">
                <a:solidFill>
                  <a:schemeClr val="bg2">
                    <a:lumMod val="90000"/>
                  </a:schemeClr>
                </a:solidFill>
              </a:rPr>
              <a:t>&lt;head&gt;</a:t>
            </a:r>
          </a:p>
          <a:p>
            <a:pPr algn="l"/>
            <a:r>
              <a:rPr lang="ru-RU" dirty="0">
                <a:solidFill>
                  <a:schemeClr val="bg2">
                    <a:lumMod val="90000"/>
                  </a:schemeClr>
                </a:solidFill>
              </a:rPr>
              <a:t>		</a:t>
            </a:r>
            <a:r>
              <a:rPr lang="en-US" dirty="0">
                <a:solidFill>
                  <a:schemeClr val="bg2">
                    <a:lumMod val="90000"/>
                  </a:schemeClr>
                </a:solidFill>
              </a:rPr>
              <a:t>&lt;/head&gt;</a:t>
            </a:r>
          </a:p>
          <a:p>
            <a:pPr algn="l"/>
            <a:r>
              <a:rPr lang="ru-RU" dirty="0">
                <a:solidFill>
                  <a:schemeClr val="bg2">
                    <a:lumMod val="90000"/>
                  </a:schemeClr>
                </a:solidFill>
              </a:rPr>
              <a:t>		</a:t>
            </a:r>
            <a:r>
              <a:rPr lang="en-US" dirty="0">
                <a:solidFill>
                  <a:schemeClr val="bg2">
                    <a:lumMod val="90000"/>
                  </a:schemeClr>
                </a:solidFill>
              </a:rPr>
              <a:t>&lt;body&gt;</a:t>
            </a:r>
          </a:p>
          <a:p>
            <a:pPr algn="l"/>
            <a:r>
              <a:rPr lang="ru-RU" dirty="0">
                <a:solidFill>
                  <a:schemeClr val="bg2">
                    <a:lumMod val="90000"/>
                  </a:schemeClr>
                </a:solidFill>
              </a:rPr>
              <a:t>			</a:t>
            </a:r>
            <a:r>
              <a:rPr lang="en-US" dirty="0">
                <a:solidFill>
                  <a:schemeClr val="bg2">
                    <a:lumMod val="90000"/>
                  </a:schemeClr>
                </a:solidFill>
              </a:rPr>
              <a:t>&lt;script&gt;</a:t>
            </a:r>
          </a:p>
          <a:p>
            <a:pPr algn="l"/>
            <a:r>
              <a:rPr lang="ru-RU" dirty="0">
                <a:solidFill>
                  <a:schemeClr val="bg2">
                    <a:lumMod val="90000"/>
                  </a:schemeClr>
                </a:solidFill>
              </a:rPr>
              <a:t>				</a:t>
            </a:r>
            <a:r>
              <a:rPr lang="en-US" dirty="0">
                <a:solidFill>
                  <a:schemeClr val="bg2">
                    <a:lumMod val="90000"/>
                  </a:schemeClr>
                </a:solidFill>
              </a:rPr>
              <a:t>console.log("Hello from script");</a:t>
            </a:r>
          </a:p>
          <a:p>
            <a:pPr algn="l"/>
            <a:r>
              <a:rPr lang="ru-RU" dirty="0">
                <a:solidFill>
                  <a:schemeClr val="bg2">
                    <a:lumMod val="90000"/>
                  </a:schemeClr>
                </a:solidFill>
              </a:rPr>
              <a:t>			</a:t>
            </a:r>
            <a:r>
              <a:rPr lang="en-US" dirty="0">
                <a:solidFill>
                  <a:schemeClr val="bg2">
                    <a:lumMod val="90000"/>
                  </a:schemeClr>
                </a:solidFill>
              </a:rPr>
              <a:t>&lt;/script&gt;</a:t>
            </a:r>
          </a:p>
          <a:p>
            <a:pPr algn="l"/>
            <a:r>
              <a:rPr lang="ru-RU" dirty="0">
                <a:solidFill>
                  <a:schemeClr val="bg2">
                    <a:lumMod val="90000"/>
                  </a:schemeClr>
                </a:solidFill>
              </a:rPr>
              <a:t>		</a:t>
            </a:r>
            <a:r>
              <a:rPr lang="en-US" dirty="0">
                <a:solidFill>
                  <a:schemeClr val="bg2">
                    <a:lumMod val="90000"/>
                  </a:schemeClr>
                </a:solidFill>
              </a:rPr>
              <a:t>&lt;/body&gt;</a:t>
            </a:r>
          </a:p>
          <a:p>
            <a:pPr algn="l"/>
            <a:r>
              <a:rPr lang="ru-RU" dirty="0">
                <a:solidFill>
                  <a:schemeClr val="bg2">
                    <a:lumMod val="90000"/>
                  </a:schemeClr>
                </a:solidFill>
              </a:rPr>
              <a:t>	</a:t>
            </a:r>
            <a:r>
              <a:rPr lang="en-US" dirty="0">
                <a:solidFill>
                  <a:schemeClr val="bg2">
                    <a:lumMod val="90000"/>
                  </a:schemeClr>
                </a:solidFill>
              </a:rPr>
              <a:t>&lt;/html&gt;</a:t>
            </a:r>
            <a:endParaRPr lang="ru-RU" dirty="0">
              <a:solidFill>
                <a:schemeClr val="bg2">
                  <a:lumMod val="90000"/>
                </a:schemeClr>
              </a:solidFill>
            </a:endParaRPr>
          </a:p>
        </p:txBody>
      </p:sp>
    </p:spTree>
    <p:extLst>
      <p:ext uri="{BB962C8B-B14F-4D97-AF65-F5344CB8AC3E}">
        <p14:creationId xmlns:p14="http://schemas.microsoft.com/office/powerpoint/2010/main" val="1359872013"/>
      </p:ext>
    </p:extLst>
  </p:cSld>
  <p:clrMapOvr>
    <a:masterClrMapping/>
  </p:clrMapOvr>
</p:sld>
</file>

<file path=ppt/theme/theme1.xml><?xml version="1.0" encoding="utf-8"?>
<a:theme xmlns:a="http://schemas.openxmlformats.org/drawingml/2006/main" name="Тема Office">
  <a:themeElements>
    <a:clrScheme name="Другая 1">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bg2">
              <a:lumMod val="90000"/>
            </a:schemeClr>
          </a:solidFill>
        </a:ln>
      </a:spPr>
      <a:bodyPr rtlCol="0" anchor="ctr"/>
      <a:lstStyle>
        <a:defPPr algn="ctr">
          <a:defRPr dirty="0" smtClean="0">
            <a:solidFill>
              <a:schemeClr val="bg2">
                <a:lumMod val="90000"/>
              </a:schemeClr>
            </a:solidFill>
            <a:latin typeface="Arial" panose="020B0604020202020204" pitchFamily="34" charset="0"/>
            <a:cs typeface="Arial" panose="020B0604020202020204" pitchFamily="34" charset="0"/>
          </a:defRPr>
        </a:defPPr>
      </a:lstStyle>
      <a:style>
        <a:lnRef idx="2">
          <a:schemeClr val="dk1"/>
        </a:lnRef>
        <a:fillRef idx="1">
          <a:schemeClr val="lt1"/>
        </a:fillRef>
        <a:effectRef idx="0">
          <a:schemeClr val="dk1"/>
        </a:effectRef>
        <a:fontRef idx="minor">
          <a:schemeClr val="dk1"/>
        </a:fontRef>
      </a:style>
    </a:spDef>
    <a:lnDef>
      <a:spPr>
        <a:ln>
          <a:solidFill>
            <a:schemeClr val="bg2">
              <a:lumMod val="90000"/>
            </a:schemeClr>
          </a:solidFill>
          <a:tailEnd type="triangle"/>
        </a:ln>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lgn="l">
          <a:defRPr dirty="0">
            <a:solidFill>
              <a:schemeClr val="bg2">
                <a:lumMod val="90000"/>
              </a:schemeClr>
            </a:solidFill>
          </a:defRPr>
        </a:defPPr>
      </a:lstStyle>
    </a:tx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7464</TotalTime>
  <Words>3115</Words>
  <Application>Microsoft Office PowerPoint</Application>
  <PresentationFormat>Широкоэкранный</PresentationFormat>
  <Paragraphs>533</Paragraphs>
  <Slides>40</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Calibri</vt:lpstr>
      <vt:lpstr>Wingdings</vt:lpstr>
      <vt:lpstr>Тема Office</vt:lpstr>
      <vt:lpstr>Презентация PowerPoint</vt:lpstr>
      <vt:lpstr>Презентация PowerPoint</vt:lpstr>
      <vt:lpstr>Сценарии, выполняемые на стороне клиента</vt:lpstr>
      <vt:lpstr>Что такое JavaScript?</vt:lpstr>
      <vt:lpstr>История создания JavaScript.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Еввгений</dc:creator>
  <cp:lastModifiedBy>Еввгений</cp:lastModifiedBy>
  <cp:revision>10</cp:revision>
  <dcterms:created xsi:type="dcterms:W3CDTF">2024-11-10T16:51:53Z</dcterms:created>
  <dcterms:modified xsi:type="dcterms:W3CDTF">2024-11-21T10:56:14Z</dcterms:modified>
</cp:coreProperties>
</file>