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EA27015-81BC-21D9-587E-EDAEFF5F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475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EA27015-81BC-21D9-587E-EDAEFF5F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3768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680D0-DAC7-1660-8748-9059047B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2237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2">
              <a:lumMod val="9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C47DE-93F7-C2CE-965C-001A5FDC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4"/>
            <a:ext cx="10515600" cy="903236"/>
          </a:xfrm>
        </p:spPr>
        <p:txBody>
          <a:bodyPr/>
          <a:lstStyle/>
          <a:p>
            <a:r>
              <a:rPr lang="ru-RU" dirty="0"/>
              <a:t>Альтернативные условия и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FA6A1-FDE4-238D-0CCA-D8244A963369}"/>
              </a:ext>
            </a:extLst>
          </p:cNvPr>
          <p:cNvSpPr txBox="1"/>
          <p:nvPr/>
        </p:nvSpPr>
        <p:spPr>
          <a:xfrm>
            <a:off x="1124712" y="1421767"/>
            <a:ext cx="3579313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50;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If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&gt; 50) {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больше 50");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else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if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=== 50)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50");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else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меньше 50");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2D9424-1897-753C-F5A7-BB5208BF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53" y="1268362"/>
            <a:ext cx="3814507" cy="48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966EA-386C-C35D-EA31-96CE7E8C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2"/>
            <a:ext cx="10515600" cy="903236"/>
          </a:xfrm>
        </p:spPr>
        <p:txBody>
          <a:bodyPr/>
          <a:lstStyle/>
          <a:p>
            <a:r>
              <a:rPr lang="ru-RU" dirty="0"/>
              <a:t>Выполнение действий в объявлении цикла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CDBE6-0813-A06B-CBE7-D5F99BE20449}"/>
              </a:ext>
            </a:extLst>
          </p:cNvPr>
          <p:cNvSpPr txBox="1"/>
          <p:nvPr/>
        </p:nvSpPr>
        <p:spPr>
          <a:xfrm>
            <a:off x="1874520" y="1435608"/>
            <a:ext cx="32701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dirty="0">
                <a:solidFill>
                  <a:schemeClr val="bg2"/>
                </a:solidFill>
              </a:rPr>
              <a:t>let i=0;</a:t>
            </a:r>
          </a:p>
          <a:p>
            <a:r>
              <a:rPr lang="nn-NO" dirty="0">
                <a:solidFill>
                  <a:schemeClr val="bg2"/>
                </a:solidFill>
              </a:rPr>
              <a:t>for(console.log("Init"); i &lt; 5; i++){</a:t>
            </a:r>
          </a:p>
          <a:p>
            <a:r>
              <a:rPr lang="nn-NO" dirty="0">
                <a:solidFill>
                  <a:schemeClr val="bg2"/>
                </a:solidFill>
              </a:rPr>
              <a:t>      </a:t>
            </a:r>
          </a:p>
          <a:p>
            <a:r>
              <a:rPr lang="nn-NO" dirty="0">
                <a:solidFill>
                  <a:schemeClr val="bg2"/>
                </a:solidFill>
              </a:rPr>
              <a:t>     console.log(i);</a:t>
            </a:r>
          </a:p>
          <a:p>
            <a:r>
              <a:rPr lang="nn-NO" dirty="0">
                <a:solidFill>
                  <a:schemeClr val="bg2"/>
                </a:solidFill>
              </a:rPr>
              <a:t>}</a:t>
            </a:r>
          </a:p>
          <a:p>
            <a:endParaRPr lang="nn-NO" dirty="0">
              <a:solidFill>
                <a:schemeClr val="bg2"/>
              </a:solidFill>
            </a:endParaRPr>
          </a:p>
          <a:p>
            <a:endParaRPr lang="nn-NO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rgbClr val="00B050"/>
                </a:solidFill>
              </a:rPr>
              <a:t>Init</a:t>
            </a:r>
            <a:endParaRPr lang="de-CH" dirty="0">
              <a:solidFill>
                <a:srgbClr val="00B050"/>
              </a:solidFill>
            </a:endParaRPr>
          </a:p>
          <a:p>
            <a:r>
              <a:rPr lang="de-CH" dirty="0">
                <a:solidFill>
                  <a:srgbClr val="00B050"/>
                </a:solidFill>
              </a:rPr>
              <a:t>0</a:t>
            </a:r>
          </a:p>
          <a:p>
            <a:r>
              <a:rPr lang="de-CH" dirty="0">
                <a:solidFill>
                  <a:srgbClr val="00B050"/>
                </a:solidFill>
              </a:rPr>
              <a:t>1</a:t>
            </a:r>
          </a:p>
          <a:p>
            <a:r>
              <a:rPr lang="de-CH" dirty="0">
                <a:solidFill>
                  <a:srgbClr val="00B050"/>
                </a:solidFill>
              </a:rPr>
              <a:t>2</a:t>
            </a:r>
          </a:p>
          <a:p>
            <a:r>
              <a:rPr lang="de-CH" dirty="0">
                <a:solidFill>
                  <a:srgbClr val="00B050"/>
                </a:solidFill>
              </a:rPr>
              <a:t>3</a:t>
            </a:r>
          </a:p>
          <a:p>
            <a:r>
              <a:rPr lang="de-CH" dirty="0">
                <a:solidFill>
                  <a:srgbClr val="00B050"/>
                </a:solidFill>
              </a:rPr>
              <a:t>4</a:t>
            </a:r>
          </a:p>
          <a:p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42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93CE2-B25E-1F4B-9957-4C9E2419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182246"/>
            <a:ext cx="10515600" cy="903236"/>
          </a:xfrm>
        </p:spPr>
        <p:txBody>
          <a:bodyPr/>
          <a:lstStyle/>
          <a:p>
            <a:r>
              <a:rPr lang="ru-RU" dirty="0"/>
              <a:t>Вложенные циклы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3DB20-248F-D736-18E4-5387507A8B33}"/>
              </a:ext>
            </a:extLst>
          </p:cNvPr>
          <p:cNvSpPr txBox="1"/>
          <p:nvPr/>
        </p:nvSpPr>
        <p:spPr>
          <a:xfrm>
            <a:off x="1042416" y="1527048"/>
            <a:ext cx="25927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for(let i=1; i &lt;= 5; i++){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for(let j = 1; j &lt;=5; j++){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   console.log(i * j);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}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AF069-B129-67D5-A519-CCBBE2A0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26" y="1267015"/>
            <a:ext cx="5726049" cy="512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4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DCFB-95BD-629E-20BC-A5F8E204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de-CH" dirty="0" err="1"/>
              <a:t>while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FF8DC-4490-8493-E747-B2A255C70132}"/>
              </a:ext>
            </a:extLst>
          </p:cNvPr>
          <p:cNvSpPr txBox="1"/>
          <p:nvPr/>
        </p:nvSpPr>
        <p:spPr>
          <a:xfrm>
            <a:off x="987552" y="1444752"/>
            <a:ext cx="17499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while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условие){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    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ru-RU" dirty="0">
                <a:solidFill>
                  <a:srgbClr val="00B050"/>
                </a:solidFill>
              </a:rPr>
              <a:t>// действия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let i = 1;</a:t>
            </a: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while(i &lt;=5){</a:t>
            </a: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     </a:t>
            </a: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    console.log(i);</a:t>
            </a: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    i++;</a:t>
            </a:r>
          </a:p>
          <a:p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571F68-E525-A04D-6655-FB115BF8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63" y="1444752"/>
            <a:ext cx="5211365" cy="42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8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CAFAF-CE42-A3E9-5EFC-4D6C92FF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de-CH" dirty="0"/>
              <a:t>do..</a:t>
            </a:r>
            <a:r>
              <a:rPr lang="de-CH" dirty="0" err="1"/>
              <a:t>while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63F37-667D-B38B-12DC-A7CDF4F78CC6}"/>
              </a:ext>
            </a:extLst>
          </p:cNvPr>
          <p:cNvSpPr txBox="1"/>
          <p:nvPr/>
        </p:nvSpPr>
        <p:spPr>
          <a:xfrm>
            <a:off x="838200" y="1268362"/>
            <a:ext cx="196900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let i = 1;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do{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    console.log(i);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    i++;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}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nn-NO" dirty="0">
                <a:solidFill>
                  <a:schemeClr val="bg1">
                    <a:lumMod val="85000"/>
                  </a:schemeClr>
                </a:solidFill>
              </a:rPr>
              <a:t>while(i &lt;= 5)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748A5-E103-68A3-49E5-20F44053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84" y="1268362"/>
            <a:ext cx="4163568" cy="4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A6A0C-7261-0C46-7BF6-E150DE5F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de-CH" dirty="0"/>
              <a:t>break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E2A05-9CE0-19B6-AC2F-2ABB679E3264}"/>
              </a:ext>
            </a:extLst>
          </p:cNvPr>
          <p:cNvSpPr txBox="1"/>
          <p:nvPr/>
        </p:nvSpPr>
        <p:spPr>
          <a:xfrm>
            <a:off x="448056" y="1371600"/>
            <a:ext cx="3015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for(let i=1; i &lt;= 6; i++){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if(i===4) break;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console.log(i);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console.log("</a:t>
            </a:r>
            <a:r>
              <a:rPr lang="ru-RU">
                <a:solidFill>
                  <a:schemeClr val="bg1">
                    <a:lumMod val="85000"/>
                  </a:schemeClr>
                </a:solidFill>
              </a:rPr>
              <a:t>Конец работы");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E1F285-446C-CB2A-C6B8-10798BDA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20" y="1138716"/>
            <a:ext cx="4995672" cy="53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2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68D96-8B43-29AA-7A9A-B0BF192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30F3B-5326-2E2B-5D84-30A40065496D}"/>
              </a:ext>
            </a:extLst>
          </p:cNvPr>
          <p:cNvSpPr txBox="1"/>
          <p:nvPr/>
        </p:nvSpPr>
        <p:spPr>
          <a:xfrm>
            <a:off x="667512" y="1911096"/>
            <a:ext cx="30151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for(let i=1; i &lt;= 6; i++){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if(i===4) continue;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    console.log(i);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1">
                    <a:lumMod val="85000"/>
                  </a:schemeClr>
                </a:solidFill>
              </a:rPr>
              <a:t>console.log("</a:t>
            </a:r>
            <a:r>
              <a:rPr lang="ru-RU">
                <a:solidFill>
                  <a:schemeClr val="bg1">
                    <a:lumMod val="85000"/>
                  </a:schemeClr>
                </a:solidFill>
              </a:rPr>
              <a:t>Конец работы");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2B9E70-10F4-29BA-1741-320C5968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21" y="1268362"/>
            <a:ext cx="4730496" cy="50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5D1F5-44FF-5F68-AB60-24A81CF8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de-CH" dirty="0" err="1"/>
              <a:t>for</a:t>
            </a:r>
            <a:r>
              <a:rPr lang="de-CH" dirty="0"/>
              <a:t>..in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B3406-60EA-38C7-9769-148B98D22760}"/>
              </a:ext>
            </a:extLst>
          </p:cNvPr>
          <p:cNvSpPr txBox="1"/>
          <p:nvPr/>
        </p:nvSpPr>
        <p:spPr>
          <a:xfrm>
            <a:off x="1810512" y="1479077"/>
            <a:ext cx="38406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(свойство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</a:rPr>
              <a:t>in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объект) {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ru-RU" dirty="0">
                <a:solidFill>
                  <a:srgbClr val="00B050"/>
                </a:solidFill>
              </a:rPr>
              <a:t>// действия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 person = {name: "Tom", age: 37};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for(prop in person){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console.log(prop);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const person = {name: "Tom", age: 37};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for(prop in person){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console.log(prop, person[prop]);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9ED02-7D66-36F2-74FD-99C1094EC2E9}"/>
              </a:ext>
            </a:extLst>
          </p:cNvPr>
          <p:cNvSpPr txBox="1"/>
          <p:nvPr/>
        </p:nvSpPr>
        <p:spPr>
          <a:xfrm>
            <a:off x="7306056" y="2636364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name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age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5FB74-AE11-4000-ED2C-89B1723DA0A3}"/>
              </a:ext>
            </a:extLst>
          </p:cNvPr>
          <p:cNvSpPr txBox="1"/>
          <p:nvPr/>
        </p:nvSpPr>
        <p:spPr>
          <a:xfrm>
            <a:off x="7080673" y="4498848"/>
            <a:ext cx="116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name Tom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age 37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0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073FC-4416-9E9D-24D9-8E0721B6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de-CH" dirty="0" err="1"/>
              <a:t>for</a:t>
            </a:r>
            <a:r>
              <a:rPr lang="de-CH" dirty="0"/>
              <a:t>...</a:t>
            </a:r>
            <a:r>
              <a:rPr lang="de-CH" dirty="0" err="1"/>
              <a:t>of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EE049-0EC0-0D8B-3837-BC015DC480DE}"/>
              </a:ext>
            </a:extLst>
          </p:cNvPr>
          <p:cNvSpPr txBox="1"/>
          <p:nvPr/>
        </p:nvSpPr>
        <p:spPr>
          <a:xfrm>
            <a:off x="923544" y="1828800"/>
            <a:ext cx="21239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const text = "Hello";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for(char of text){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console.log(char);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</a:rPr>
              <a:t>H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</a:rPr>
              <a:t>l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</a:rPr>
              <a:t>l</a:t>
            </a:r>
          </a:p>
          <a:p>
            <a:r>
              <a:rPr lang="pt-BR" dirty="0">
                <a:solidFill>
                  <a:schemeClr val="bg2">
                    <a:lumMod val="90000"/>
                  </a:schemeClr>
                </a:solidFill>
              </a:rPr>
              <a:t>o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A1821-2C57-0FE0-3BD3-385CD72D3ECD}"/>
              </a:ext>
            </a:extLst>
          </p:cNvPr>
          <p:cNvSpPr txBox="1"/>
          <p:nvPr/>
        </p:nvSpPr>
        <p:spPr>
          <a:xfrm>
            <a:off x="6867144" y="1828800"/>
            <a:ext cx="37616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const people = ["Tom", "Sam", "Bob"];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for(const person of people)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console.log(person);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Tom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Sam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Bob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9AC4D-CE9F-2FC6-0121-52160B6C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903236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7D3952-9A14-4EAB-4178-D11F22EE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31" y="1399412"/>
            <a:ext cx="5197793" cy="475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9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3FEA7-B1DA-CA03-DC09-0A28F844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855DC-F0F0-EC4B-435B-E8050674DFD7}"/>
              </a:ext>
            </a:extLst>
          </p:cNvPr>
          <p:cNvSpPr txBox="1"/>
          <p:nvPr/>
        </p:nvSpPr>
        <p:spPr>
          <a:xfrm>
            <a:off x="740664" y="1472184"/>
            <a:ext cx="50392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nameOfFunction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(argument1, argument2){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	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body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functionWithoutArguments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94F33-ADA3-C3C1-9E30-9A91658411BF}"/>
              </a:ext>
            </a:extLst>
          </p:cNvPr>
          <p:cNvSpPr txBox="1"/>
          <p:nvPr/>
        </p:nvSpPr>
        <p:spPr>
          <a:xfrm>
            <a:off x="6412073" y="1472184"/>
            <a:ext cx="5356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&lt;!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doctype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show5Blocks() {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(i=1;i&lt;=5;i++)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document.write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("&lt;h2&gt; Header "+i+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"&lt;/h2&gt;");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show5Blocks();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468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0AF93-466D-26FE-61C4-F59C9C42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74249-03BC-3780-CBC1-08F5B2D3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41"/>
            <a:ext cx="10515600" cy="903236"/>
          </a:xfrm>
        </p:spPr>
        <p:txBody>
          <a:bodyPr/>
          <a:lstStyle/>
          <a:p>
            <a:r>
              <a:rPr lang="ru-RU" dirty="0"/>
              <a:t>Альтернативные условия и </a:t>
            </a:r>
            <a:r>
              <a:rPr lang="ru-RU" dirty="0" err="1"/>
              <a:t>else</a:t>
            </a:r>
            <a:r>
              <a:rPr lang="ru-RU" dirty="0"/>
              <a:t> </a:t>
            </a:r>
            <a:r>
              <a:rPr lang="ru-RU" dirty="0" err="1"/>
              <a:t>if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47A60-C0BC-FB0E-C89B-EC1A7651D324}"/>
              </a:ext>
            </a:extLst>
          </p:cNvPr>
          <p:cNvSpPr txBox="1"/>
          <p:nvPr/>
        </p:nvSpPr>
        <p:spPr>
          <a:xfrm>
            <a:off x="1029875" y="1268362"/>
            <a:ext cx="3976473" cy="5450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const income = 500;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if(income &lt; 200){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Доход ниже среднего");</a:t>
            </a:r>
          </a:p>
          <a:p>
            <a:pPr>
              <a:lnSpc>
                <a:spcPct val="150000"/>
              </a:lnSpc>
            </a:pPr>
            <a:r>
              <a:rPr lang="ru-RU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else if(income&gt;=200 &amp;&amp; income&lt;300){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Чуть ниже среднего");</a:t>
            </a:r>
          </a:p>
          <a:p>
            <a:pPr>
              <a:lnSpc>
                <a:spcPct val="150000"/>
              </a:lnSpc>
            </a:pPr>
            <a:r>
              <a:rPr lang="ru-RU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else if(income&gt;=300 &amp;&amp; income&lt;400){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Средний доход");</a:t>
            </a:r>
          </a:p>
          <a:p>
            <a:pPr>
              <a:lnSpc>
                <a:spcPct val="150000"/>
              </a:lnSpc>
            </a:pPr>
            <a:r>
              <a:rPr lang="ru-RU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989E18-19F1-F338-865F-56E9C32F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49" y="1339258"/>
            <a:ext cx="4227576" cy="51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ADFE7-DE65-306B-3FEE-C63ABEAF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BA759-403C-8162-0F4A-477882F35B17}"/>
              </a:ext>
            </a:extLst>
          </p:cNvPr>
          <p:cNvSpPr txBox="1"/>
          <p:nvPr/>
        </p:nvSpPr>
        <p:spPr>
          <a:xfrm>
            <a:off x="731520" y="1536192"/>
            <a:ext cx="465704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&lt;!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doctype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&lt;p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="Log"&gt;&lt;/p&gt;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incAndLog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(x)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    x = x+1;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    alert("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x = " + x);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Log.innerHTML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+= "&lt;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x = " + x;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x = 4;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incAndLog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B0BA73-6E20-35E4-C7E7-32D232FC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18" y="1309477"/>
            <a:ext cx="5844962" cy="502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8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C5C3A-72A9-BB39-372C-68372E35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84" y="163958"/>
            <a:ext cx="10390632" cy="750442"/>
          </a:xfrm>
        </p:spPr>
        <p:txBody>
          <a:bodyPr/>
          <a:lstStyle/>
          <a:p>
            <a:r>
              <a:rPr lang="ru-RU" dirty="0"/>
              <a:t>Функции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228A55-06CF-3E4A-41F1-F6267AEC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09" y="719899"/>
            <a:ext cx="6720837" cy="57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01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AC920-CCEF-8129-8AF9-D413C58B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269CA-5ECD-317A-4224-3A43527EA945}"/>
              </a:ext>
            </a:extLst>
          </p:cNvPr>
          <p:cNvSpPr txBox="1"/>
          <p:nvPr/>
        </p:nvSpPr>
        <p:spPr>
          <a:xfrm>
            <a:off x="914400" y="1847088"/>
            <a:ext cx="18453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cube(x) 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return x*x*x;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Let y = cube(10);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FAB8C-ABD8-77DF-4BA6-FD3130C812CD}"/>
              </a:ext>
            </a:extLst>
          </p:cNvPr>
          <p:cNvSpPr txBox="1"/>
          <p:nvPr/>
        </p:nvSpPr>
        <p:spPr>
          <a:xfrm>
            <a:off x="6181344" y="1792224"/>
            <a:ext cx="470916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bankerRound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if(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(x)%2 == 0)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return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else{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if(x&lt;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 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    return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(x)-1;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 else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    return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Math.round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(x)+1;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}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}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08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9143D-9B6C-8998-F8D0-ABEEA83D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Функции. Объект </a:t>
            </a:r>
            <a:r>
              <a:rPr lang="de-CH" dirty="0" err="1"/>
              <a:t>arguments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6EF2B-8712-3C3A-B626-1AEDED52D4B1}"/>
              </a:ext>
            </a:extLst>
          </p:cNvPr>
          <p:cNvSpPr txBox="1"/>
          <p:nvPr/>
        </p:nvSpPr>
        <p:spPr>
          <a:xfrm>
            <a:off x="923544" y="1423810"/>
            <a:ext cx="64111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sayHi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i = 0; i &lt;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arguments.length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; i++)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alert( 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Привет, " +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arguments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[i] 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sayHi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Винни", "Пятачок"); // 'Привет, Винни', 'Привет, Пятачок'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F925-6D8C-D70D-A433-9AF746184439}"/>
              </a:ext>
            </a:extLst>
          </p:cNvPr>
          <p:cNvSpPr txBox="1"/>
          <p:nvPr/>
        </p:nvSpPr>
        <p:spPr>
          <a:xfrm>
            <a:off x="923544" y="3776472"/>
            <a:ext cx="44122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f(x)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arguments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[0] = 5;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меняет переменную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x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alert( x ); // 5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f(1);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46452-7EB7-C80E-19EE-A04B484C4955}"/>
              </a:ext>
            </a:extLst>
          </p:cNvPr>
          <p:cNvSpPr txBox="1"/>
          <p:nvPr/>
        </p:nvSpPr>
        <p:spPr>
          <a:xfrm>
            <a:off x="6528816" y="3776472"/>
            <a:ext cx="43211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f(x)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x = 5;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alert(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arguments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[0] ); // 5,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обновлённый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x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f(1);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029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44553-0D8E-F562-2BE5-28C11495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586"/>
          </a:xfrm>
        </p:spPr>
        <p:txBody>
          <a:bodyPr/>
          <a:lstStyle/>
          <a:p>
            <a:r>
              <a:rPr lang="ru-RU" dirty="0"/>
              <a:t>Функции в качестве параметров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2FE61-BB54-98F6-3C42-DA0C8270018F}"/>
              </a:ext>
            </a:extLst>
          </p:cNvPr>
          <p:cNvSpPr txBox="1"/>
          <p:nvPr/>
        </p:nvSpPr>
        <p:spPr>
          <a:xfrm>
            <a:off x="1993392" y="1536192"/>
            <a:ext cx="352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sum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(x, y){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x + y;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subtract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(x, y){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x - y;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operation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(x, y,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(x, y);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B3039-02CF-87EB-0249-C5DFCCEAF8D5}"/>
              </a:ext>
            </a:extLst>
          </p:cNvPr>
          <p:cNvSpPr txBox="1"/>
          <p:nvPr/>
        </p:nvSpPr>
        <p:spPr>
          <a:xfrm>
            <a:off x="6519672" y="1536192"/>
            <a:ext cx="3049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console.log("Sum");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operation(10, 6, sum);  // 16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console.log("Subtract");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operation(10, 6, subtract); // 4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7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FAAD-AAFE-6858-6CFF-6C02AE94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4"/>
            <a:ext cx="10515600" cy="631570"/>
          </a:xfrm>
        </p:spPr>
        <p:txBody>
          <a:bodyPr/>
          <a:lstStyle/>
          <a:p>
            <a:r>
              <a:rPr lang="ru-RU" dirty="0"/>
              <a:t>Область видимости переменных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4B239-D71D-502A-EB6F-81AD2C23BE11}"/>
              </a:ext>
            </a:extLst>
          </p:cNvPr>
          <p:cNvSpPr txBox="1"/>
          <p:nvPr/>
        </p:nvSpPr>
        <p:spPr>
          <a:xfrm>
            <a:off x="1801368" y="923544"/>
            <a:ext cx="892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Все переменные и константы, которые объявлены вне функций, являются глобальными: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E3073-C9C6-0BEF-62A2-851BA89E26F2}"/>
              </a:ext>
            </a:extLst>
          </p:cNvPr>
          <p:cNvSpPr txBox="1"/>
          <p:nvPr/>
        </p:nvSpPr>
        <p:spPr>
          <a:xfrm>
            <a:off x="2231136" y="1747138"/>
            <a:ext cx="2770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&lt;script&gt;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var a = 5;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let b = 8;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const c = 9;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function displaySum(){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var d = a + b + c;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console.log(d);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displaySum(); // 22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&lt;/script&gt;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75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B1198-28F6-1C2B-E7F9-4FA1720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локальной области видимости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81EF5-B108-14B7-C688-8DC6C2D6A9A6}"/>
              </a:ext>
            </a:extLst>
          </p:cNvPr>
          <p:cNvSpPr txBox="1"/>
          <p:nvPr/>
        </p:nvSpPr>
        <p:spPr>
          <a:xfrm>
            <a:off x="1865376" y="1508760"/>
            <a:ext cx="4590616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var a = 5;  //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переменная уровня функции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let b = 8;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//переменная уровня блока кода 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const c = 9;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//константа уровня блока кода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93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9662A-4AE5-72A7-3959-3FA003D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константы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99FA1-44F9-E60C-1255-5DCA00BF24FF}"/>
              </a:ext>
            </a:extLst>
          </p:cNvPr>
          <p:cNvSpPr txBox="1"/>
          <p:nvPr/>
        </p:nvSpPr>
        <p:spPr>
          <a:xfrm>
            <a:off x="2026920" y="1268362"/>
            <a:ext cx="71295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a = 5;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b = 8;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c = 9;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a =", a);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b =", b);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c =", c);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console.log("Global: a =", a);  //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Uncaught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a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defined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print: a= 5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print: b= 8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Function print: c= 9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Uncaught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a is not defined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3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9CCF2-0076-71E6-B9DF-E35D3D91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de-CH" dirty="0" err="1"/>
              <a:t>var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D8C45B-C61A-B736-F12B-A6ADFCA4EC95}"/>
              </a:ext>
            </a:extLst>
          </p:cNvPr>
          <p:cNvSpPr txBox="1"/>
          <p:nvPr/>
        </p:nvSpPr>
        <p:spPr>
          <a:xfrm>
            <a:off x="1527048" y="1268362"/>
            <a:ext cx="29559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// безымянный блок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>
                <a:solidFill>
                  <a:schemeClr val="bg2">
                    <a:lumMod val="90000"/>
                  </a:schemeClr>
                </a:solidFill>
              </a:rPr>
              <a:t>var a = 5;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console.log("a =", a);  // a = 5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условная конструкция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if(true){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var b = 6;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console.log("b =", b);  // b = 6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цикл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for(let i = 0; i &lt; 5; i++){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var c = 7;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console.log("c =", c);  // c = 7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79CE3-5F93-CF03-C7D3-620E56E6F5F8}"/>
              </a:ext>
            </a:extLst>
          </p:cNvPr>
          <p:cNvSpPr txBox="1"/>
          <p:nvPr/>
        </p:nvSpPr>
        <p:spPr>
          <a:xfrm>
            <a:off x="6173705" y="2171598"/>
            <a:ext cx="38002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if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false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b = 6;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console.log("b =", b);  // b =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undefined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цикл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i = 1; i &lt; 0; i++){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c = 7;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console.log("c =", c);  // c =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undefined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4E033-27FD-180B-47BF-9FE3A3443842}"/>
              </a:ext>
            </a:extLst>
          </p:cNvPr>
          <p:cNvSpPr txBox="1"/>
          <p:nvPr/>
        </p:nvSpPr>
        <p:spPr>
          <a:xfrm>
            <a:off x="6018257" y="1268362"/>
            <a:ext cx="5686437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Единственное условие, что блок кода должен срабатывать, чтобы инициализировать переменную.</a:t>
            </a:r>
          </a:p>
        </p:txBody>
      </p:sp>
    </p:spTree>
    <p:extLst>
      <p:ext uri="{BB962C8B-B14F-4D97-AF65-F5344CB8AC3E}">
        <p14:creationId xmlns:p14="http://schemas.microsoft.com/office/powerpoint/2010/main" val="200200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AB06D-648D-0EFD-D3AE-9110410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de-CH" dirty="0" err="1"/>
              <a:t>let</a:t>
            </a:r>
            <a:r>
              <a:rPr lang="de-CH" dirty="0"/>
              <a:t> </a:t>
            </a:r>
            <a:r>
              <a:rPr lang="ru-RU" dirty="0"/>
              <a:t>и константы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9E455-94F9-BB84-9FA0-3A41B5677017}"/>
              </a:ext>
            </a:extLst>
          </p:cNvPr>
          <p:cNvSpPr txBox="1"/>
          <p:nvPr/>
        </p:nvSpPr>
        <p:spPr>
          <a:xfrm>
            <a:off x="1335024" y="1664208"/>
            <a:ext cx="644182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{   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let a = 5;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console.log("a =", a);  // Uncaught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a is not defined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const b = 5;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console.log("b =", b);  // Uncaught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b is not defined</a:t>
            </a:r>
          </a:p>
          <a:p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EEF30-7ED0-9DA3-E00B-B56C0954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4"/>
            <a:ext cx="10515600" cy="903236"/>
          </a:xfrm>
        </p:spPr>
        <p:txBody>
          <a:bodyPr/>
          <a:lstStyle/>
          <a:p>
            <a:r>
              <a:rPr lang="ru-RU" dirty="0"/>
              <a:t>Конструкция </a:t>
            </a:r>
            <a:r>
              <a:rPr lang="de-CH" dirty="0"/>
              <a:t>switch..</a:t>
            </a:r>
            <a:r>
              <a:rPr lang="de-CH" dirty="0" err="1"/>
              <a:t>case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C8915-7E6C-9ED1-BA50-94D0162A0FA1}"/>
              </a:ext>
            </a:extLst>
          </p:cNvPr>
          <p:cNvSpPr txBox="1"/>
          <p:nvPr/>
        </p:nvSpPr>
        <p:spPr>
          <a:xfrm>
            <a:off x="1362456" y="1128548"/>
            <a:ext cx="3702745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200;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switch(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100 : 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100");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200 : 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200");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500 : 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500");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86C4A6-CA94-AA46-5C29-5DB629A6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8547"/>
            <a:ext cx="4069863" cy="49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948B0-41EA-F292-4968-BC78CE66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177674"/>
            <a:ext cx="10515600" cy="677290"/>
          </a:xfrm>
        </p:spPr>
        <p:txBody>
          <a:bodyPr/>
          <a:lstStyle/>
          <a:p>
            <a:r>
              <a:rPr lang="ru-RU" dirty="0"/>
              <a:t>Скрытие переменных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991A4-73D1-5A09-EB4A-9BF4C4845520}"/>
              </a:ext>
            </a:extLst>
          </p:cNvPr>
          <p:cNvSpPr txBox="1"/>
          <p:nvPr/>
        </p:nvSpPr>
        <p:spPr>
          <a:xfrm>
            <a:off x="1691640" y="687565"/>
            <a:ext cx="22714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89;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10;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console.log(z); // 10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 // 10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0C705-E599-501D-0FA1-DD9786569BB2}"/>
              </a:ext>
            </a:extLst>
          </p:cNvPr>
          <p:cNvSpPr txBox="1"/>
          <p:nvPr/>
        </p:nvSpPr>
        <p:spPr>
          <a:xfrm>
            <a:off x="4768521" y="2705302"/>
            <a:ext cx="265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Скрытие переменной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F7027-F4A6-CA42-C9B8-7E8561FC0E99}"/>
              </a:ext>
            </a:extLst>
          </p:cNvPr>
          <p:cNvSpPr txBox="1"/>
          <p:nvPr/>
        </p:nvSpPr>
        <p:spPr>
          <a:xfrm>
            <a:off x="1294312" y="3124479"/>
            <a:ext cx="105559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displayZ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20;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var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30;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Не определяет новую переменную, а изменяет значение переменной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z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уровня функции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console.log("Block:", z);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:", z);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displayZ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CEAC1-F9A2-2558-41C2-868280C6DDAD}"/>
              </a:ext>
            </a:extLst>
          </p:cNvPr>
          <p:cNvSpPr txBox="1"/>
          <p:nvPr/>
        </p:nvSpPr>
        <p:spPr>
          <a:xfrm>
            <a:off x="4264848" y="5956764"/>
            <a:ext cx="135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Block: 30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Function: 30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0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5F091-00F1-65BD-260C-B201D375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8"/>
            <a:ext cx="10515600" cy="668146"/>
          </a:xfrm>
        </p:spPr>
        <p:txBody>
          <a:bodyPr/>
          <a:lstStyle/>
          <a:p>
            <a:r>
              <a:rPr lang="ru-RU" dirty="0"/>
              <a:t>Скрытие переменной </a:t>
            </a:r>
            <a:r>
              <a:rPr lang="de-CH" dirty="0" err="1"/>
              <a:t>let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B464B-4F8C-C263-BF76-4083BFC911B8}"/>
              </a:ext>
            </a:extLst>
          </p:cNvPr>
          <p:cNvSpPr txBox="1"/>
          <p:nvPr/>
        </p:nvSpPr>
        <p:spPr>
          <a:xfrm>
            <a:off x="2240280" y="996696"/>
            <a:ext cx="29318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10;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displayZ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20;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z = 30;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console.log("Block:", z);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:", z);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displayZ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console.log("Global:", z);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79ADE-117A-F2AB-2206-7B7E94AA9587}"/>
              </a:ext>
            </a:extLst>
          </p:cNvPr>
          <p:cNvSpPr txBox="1"/>
          <p:nvPr/>
        </p:nvSpPr>
        <p:spPr>
          <a:xfrm>
            <a:off x="4572000" y="5568696"/>
            <a:ext cx="135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Block: 30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Function: 20</a:t>
            </a:r>
          </a:p>
          <a:p>
            <a:r>
              <a:rPr lang="en-US">
                <a:solidFill>
                  <a:schemeClr val="bg2">
                    <a:lumMod val="90000"/>
                  </a:schemeClr>
                </a:solidFill>
              </a:rPr>
              <a:t>Global: 10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9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547FD-8E81-8CA3-A188-191EA5FE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77290"/>
          </a:xfrm>
        </p:spPr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4D087-CF1E-C3BF-CA31-5AC8CF279CA7}"/>
              </a:ext>
            </a:extLst>
          </p:cNvPr>
          <p:cNvSpPr txBox="1"/>
          <p:nvPr/>
        </p:nvSpPr>
        <p:spPr>
          <a:xfrm>
            <a:off x="2121408" y="1252728"/>
            <a:ext cx="36099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const z = 10;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function displayZ(){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const z = 20;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const z = 30;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console.log("Block:", z);   // 30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console.log("Function:", z);    // 20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displayZ();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console.log("Global:", z);  // 10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85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951D0-9F6F-92E3-C4D2-A7E49E24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2"/>
            <a:ext cx="10515600" cy="732154"/>
          </a:xfrm>
        </p:spPr>
        <p:txBody>
          <a:bodyPr/>
          <a:lstStyle/>
          <a:p>
            <a:r>
              <a:rPr lang="ru-RU" dirty="0"/>
              <a:t>Необъявленные переменные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5EAB8-0E89-29AD-D185-4AFE342E85E5}"/>
              </a:ext>
            </a:extLst>
          </p:cNvPr>
          <p:cNvSpPr txBox="1"/>
          <p:nvPr/>
        </p:nvSpPr>
        <p:spPr>
          <a:xfrm>
            <a:off x="1307592" y="2267712"/>
            <a:ext cx="82046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username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"Tom";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username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ошибки нет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{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username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ошибки нет, доступна внутри других блоков кода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FFDA6-2AB0-D70F-65E8-0CC8DFEC5249}"/>
              </a:ext>
            </a:extLst>
          </p:cNvPr>
          <p:cNvSpPr txBox="1"/>
          <p:nvPr/>
        </p:nvSpPr>
        <p:spPr>
          <a:xfrm>
            <a:off x="1373124" y="1133856"/>
            <a:ext cx="9445752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Если мы не используем это ключевое слово let/var при определении переменной в функции, то такая переменная будет глобальной.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22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5D46B-6AA4-8BCD-1C96-9D7792D6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586"/>
          </a:xfrm>
        </p:spPr>
        <p:txBody>
          <a:bodyPr/>
          <a:lstStyle/>
          <a:p>
            <a:r>
              <a:rPr lang="de-CH" dirty="0" err="1"/>
              <a:t>strict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320E63-5B78-E7FD-CC5D-66F6C1AFBED6}"/>
              </a:ext>
            </a:extLst>
          </p:cNvPr>
          <p:cNvSpPr txBox="1"/>
          <p:nvPr/>
        </p:nvSpPr>
        <p:spPr>
          <a:xfrm>
            <a:off x="2057400" y="1463040"/>
            <a:ext cx="75693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&lt;!DOCTYPE html&gt;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&lt;html&gt;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&lt;head&gt;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&lt;meta charset="utf-8" /&gt;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&lt;title&gt;METANIT.COM&lt;/title&gt;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&lt;/head&gt;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&lt;body&gt;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&lt;script&gt;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"use strict";       // 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используем строгий режим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>
                <a:solidFill>
                  <a:schemeClr val="bg2">
                    <a:lumMod val="90000"/>
                  </a:schemeClr>
                </a:solidFill>
              </a:rPr>
              <a:t>username = "Tom";   // Uncaught ReferenceError: username is not defined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console.log(username);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&lt;/script&gt;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&lt;/body&gt;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&lt;/html&gt;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46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5D3A0-79E9-00B3-9E30-EC4B9948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/>
          <a:lstStyle/>
          <a:p>
            <a:r>
              <a:rPr lang="de-CH" dirty="0" err="1"/>
              <a:t>strict</a:t>
            </a:r>
            <a:r>
              <a:rPr lang="de-CH" dirty="0"/>
              <a:t> </a:t>
            </a:r>
            <a:r>
              <a:rPr lang="de-CH" dirty="0" err="1"/>
              <a:t>mode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AF441-BCD8-40E4-55A0-CFA11AF97D22}"/>
              </a:ext>
            </a:extLst>
          </p:cNvPr>
          <p:cNvSpPr txBox="1"/>
          <p:nvPr/>
        </p:nvSpPr>
        <p:spPr>
          <a:xfrm>
            <a:off x="1664208" y="1335024"/>
            <a:ext cx="72351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&lt;!DOCTYPE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meta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charset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="utf-8" /&gt;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&lt;title&gt;METANIT.COM&lt;/title&gt;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strict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";     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используем строгий режим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setAge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39;       //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Uncaught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defined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setAge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27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D97F2-C9DF-B1D3-517F-96B93B44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678"/>
            <a:ext cx="10515600" cy="787018"/>
          </a:xfrm>
        </p:spPr>
        <p:txBody>
          <a:bodyPr/>
          <a:lstStyle/>
          <a:p>
            <a:r>
              <a:rPr lang="de-CH" dirty="0" err="1"/>
              <a:t>strict</a:t>
            </a:r>
            <a:r>
              <a:rPr lang="de-CH" dirty="0"/>
              <a:t> </a:t>
            </a:r>
            <a:r>
              <a:rPr lang="de-CH" dirty="0" err="1"/>
              <a:t>mode</a:t>
            </a:r>
            <a:r>
              <a:rPr lang="ru-RU" dirty="0"/>
              <a:t> на уровне функций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A087E-213A-A03D-CC00-1BCAC7FC896D}"/>
              </a:ext>
            </a:extLst>
          </p:cNvPr>
          <p:cNvSpPr txBox="1"/>
          <p:nvPr/>
        </p:nvSpPr>
        <p:spPr>
          <a:xfrm>
            <a:off x="1362456" y="996696"/>
            <a:ext cx="72351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&lt;!DOCTYPE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meta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charset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="utf-8" /&gt;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&lt;title&gt;METANIT.COM&lt;/title&gt;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head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username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"Tom"; 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норм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username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  // Tom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setAge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   "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strict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";     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используем строгий режим на уровне функции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39;       //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Uncaught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ReferenceError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defined</a:t>
            </a: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setAge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userage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script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body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html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9170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F827A-EC05-A009-C2D9-EB53767E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4"/>
            <a:ext cx="10515600" cy="659002"/>
          </a:xfrm>
        </p:spPr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79204-54A5-E5E2-9D02-1ECAE1065E27}"/>
              </a:ext>
            </a:extLst>
          </p:cNvPr>
          <p:cNvSpPr txBox="1"/>
          <p:nvPr/>
        </p:nvSpPr>
        <p:spPr>
          <a:xfrm>
            <a:off x="1865376" y="1302993"/>
            <a:ext cx="29821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(n){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if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(n === 1){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1;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else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n *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(n - 1);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(4);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 // 24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FA489-CF3F-C914-CED9-D7B328086440}"/>
              </a:ext>
            </a:extLst>
          </p:cNvPr>
          <p:cNvSpPr txBox="1"/>
          <p:nvPr/>
        </p:nvSpPr>
        <p:spPr>
          <a:xfrm>
            <a:off x="7150608" y="1717634"/>
            <a:ext cx="3042692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4 *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(3);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4 * 3 *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(2);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4 * 3 * 2 *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factorial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(1);</a:t>
            </a: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4 * 3 * 2 * 1; // 24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858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749D4-1346-88E4-C8E4-E3C61E89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4"/>
            <a:ext cx="10515600" cy="741298"/>
          </a:xfrm>
        </p:spPr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7182D-ED35-ED31-17E5-C9123CE04A88}"/>
              </a:ext>
            </a:extLst>
          </p:cNvPr>
          <p:cNvSpPr txBox="1"/>
          <p:nvPr/>
        </p:nvSpPr>
        <p:spPr>
          <a:xfrm>
            <a:off x="2898648" y="1252728"/>
            <a:ext cx="43931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fibonachi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(n)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if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(n === 0 || n === 1){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n;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else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return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fibonachi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(n - 1) +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fibonachi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(n - 2);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fibonachi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(8); //21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result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 // 21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27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EE2CE-D9E7-76BC-64F1-24E955F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434"/>
          </a:xfrm>
        </p:spPr>
        <p:txBody>
          <a:bodyPr/>
          <a:lstStyle/>
          <a:p>
            <a:r>
              <a:rPr lang="ru-RU" dirty="0"/>
              <a:t>Стрелочные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1BA0-8032-9335-6BA3-CEB2D24D502F}"/>
              </a:ext>
            </a:extLst>
          </p:cNvPr>
          <p:cNvSpPr txBox="1"/>
          <p:nvPr/>
        </p:nvSpPr>
        <p:spPr>
          <a:xfrm>
            <a:off x="1280160" y="1310530"/>
            <a:ext cx="3882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(параметры) =&gt; </a:t>
            </a:r>
            <a:r>
              <a:rPr lang="ru-RU" dirty="0" err="1">
                <a:solidFill>
                  <a:schemeClr val="bg2">
                    <a:lumMod val="90000"/>
                  </a:schemeClr>
                </a:solidFill>
              </a:rPr>
              <a:t>действия_функции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function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hello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console.log("Hello");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hello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    //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вызываем функцию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hello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()=&gt; console.log("Hello");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hello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();</a:t>
            </a: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mes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)=&gt; 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mes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("Hello Metanit.com");</a:t>
            </a: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print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("Welcome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to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JavaScript");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72E8A-1CB2-D738-35D6-C00C4168DC78}"/>
              </a:ext>
            </a:extLst>
          </p:cNvPr>
          <p:cNvSpPr txBox="1"/>
          <p:nvPr/>
        </p:nvSpPr>
        <p:spPr>
          <a:xfrm>
            <a:off x="6867144" y="1534571"/>
            <a:ext cx="330699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u="sng" dirty="0">
                <a:solidFill>
                  <a:schemeClr val="bg2">
                    <a:lumMod val="90000"/>
                  </a:schemeClr>
                </a:solidFill>
              </a:rPr>
              <a:t>Возвращение результата</a:t>
            </a:r>
            <a:endParaRPr lang="en-US" u="sng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sum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(x, y)=&gt; x + y;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sum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(1, 2));     // 3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sum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(4, 3));     // 7</a:t>
            </a:r>
          </a:p>
          <a:p>
            <a:pPr>
              <a:lnSpc>
                <a:spcPct val="150000"/>
              </a:lnSpc>
            </a:pP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sum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(102, 5));   // 107</a:t>
            </a:r>
          </a:p>
          <a:p>
            <a:pPr>
              <a:lnSpc>
                <a:spcPct val="150000"/>
              </a:lnSpc>
            </a:pPr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1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6187C-9D98-6E6C-D161-6E83C0D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de-CH" dirty="0"/>
              <a:t>break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0C104-0DF4-234B-CB62-F81D0658C22E}"/>
              </a:ext>
            </a:extLst>
          </p:cNvPr>
          <p:cNvSpPr txBox="1"/>
          <p:nvPr/>
        </p:nvSpPr>
        <p:spPr>
          <a:xfrm>
            <a:off x="889065" y="1472183"/>
            <a:ext cx="4988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200;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switch(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100 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100");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+=100;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200 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200");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+=100;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  <a:p>
            <a:endParaRPr lang="de-CH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500 :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500");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+=100;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Финальный доход равен",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);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809A8-5601-C684-1906-03D80491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84" y="1472183"/>
            <a:ext cx="4090988" cy="49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6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33CE7-DEC8-B908-1060-EB49532A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10"/>
            <a:ext cx="10515600" cy="903236"/>
          </a:xfrm>
        </p:spPr>
        <p:txBody>
          <a:bodyPr/>
          <a:lstStyle/>
          <a:p>
            <a:r>
              <a:rPr lang="ru-RU" dirty="0"/>
              <a:t>Объединение условий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E8F24-83B8-B779-352A-4211BC4405E7}"/>
              </a:ext>
            </a:extLst>
          </p:cNvPr>
          <p:cNvSpPr txBox="1"/>
          <p:nvPr/>
        </p:nvSpPr>
        <p:spPr>
          <a:xfrm>
            <a:off x="484632" y="1261872"/>
            <a:ext cx="4760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const income = 200;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switch(income){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case 100 :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case 200 :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Доход равен 100 или 200");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case 500 : 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>
                <a:solidFill>
                  <a:schemeClr val="bg2">
                    <a:lumMod val="90000"/>
                  </a:schemeClr>
                </a:solidFill>
              </a:rPr>
              <a:t>Доход равен 500");</a:t>
            </a:r>
          </a:p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58E270-06E9-DF12-912F-0B5F5410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872"/>
            <a:ext cx="4760976" cy="45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3D304-23ED-D52E-8643-20307185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903236"/>
          </a:xfrm>
        </p:spPr>
        <p:txBody>
          <a:bodyPr/>
          <a:lstStyle/>
          <a:p>
            <a:r>
              <a:rPr lang="ru-RU" dirty="0"/>
              <a:t>Условие по умолчанию - </a:t>
            </a:r>
            <a:r>
              <a:rPr lang="de-CH" dirty="0" err="1"/>
              <a:t>default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B718F-2362-CA91-E6C6-6F751DF1E8ED}"/>
              </a:ext>
            </a:extLst>
          </p:cNvPr>
          <p:cNvSpPr txBox="1"/>
          <p:nvPr/>
        </p:nvSpPr>
        <p:spPr>
          <a:xfrm>
            <a:off x="614934" y="1085482"/>
            <a:ext cx="52646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const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= 700;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switch(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income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100 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100");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200 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200");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case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500 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равен 500");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default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: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  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Доход неизвестной величины");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    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break;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6BB6B0-FF1F-D9D8-95E6-9F809F87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66" y="1085482"/>
            <a:ext cx="3652838" cy="50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02867-FBA7-5E6D-348E-B080271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2"/>
            <a:ext cx="10515600" cy="768730"/>
          </a:xfrm>
        </p:spPr>
        <p:txBody>
          <a:bodyPr/>
          <a:lstStyle/>
          <a:p>
            <a:r>
              <a:rPr lang="ru-RU" dirty="0"/>
              <a:t>Циклы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2F342-3F42-FF3B-D82D-55A270E5158B}"/>
              </a:ext>
            </a:extLst>
          </p:cNvPr>
          <p:cNvSpPr txBox="1"/>
          <p:nvPr/>
        </p:nvSpPr>
        <p:spPr>
          <a:xfrm>
            <a:off x="1618488" y="1051560"/>
            <a:ext cx="881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chemeClr val="bg2">
                    <a:lumMod val="90000"/>
                  </a:schemeClr>
                </a:solidFill>
              </a:rPr>
              <a:t>Циклы позволяют в зависимости от определенных условий выполнять некоторое действие множество раз. В JavaScript имеются следующие виды циклов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5EC40-CBA0-AD74-57A6-E6AD4C984431}"/>
              </a:ext>
            </a:extLst>
          </p:cNvPr>
          <p:cNvSpPr txBox="1"/>
          <p:nvPr/>
        </p:nvSpPr>
        <p:spPr>
          <a:xfrm>
            <a:off x="2221992" y="2136338"/>
            <a:ext cx="13327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for..in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for..of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do..while</a:t>
            </a:r>
            <a:endParaRPr lang="ru-RU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2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80B8-4518-8846-9F1C-F27B178F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6"/>
            <a:ext cx="10515600" cy="903236"/>
          </a:xfrm>
        </p:spPr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60657-0B9E-C161-DA9A-ACB32DFD3C86}"/>
              </a:ext>
            </a:extLst>
          </p:cNvPr>
          <p:cNvSpPr txBox="1"/>
          <p:nvPr/>
        </p:nvSpPr>
        <p:spPr>
          <a:xfrm>
            <a:off x="338328" y="1353312"/>
            <a:ext cx="66288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([инициализация счетчика]; [условие]; [изменение счетчика]){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    // действия</a:t>
            </a:r>
          </a:p>
          <a:p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}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i = 0; i&lt;5; i++){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console.log(i);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console.log("</a:t>
            </a: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Конец работы");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EB667-539F-A93D-2D06-069E0075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768" y="2067162"/>
            <a:ext cx="4543304" cy="37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7681E-FDB6-DB58-F62B-E7B9EB02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022"/>
            <a:ext cx="10515600" cy="903236"/>
          </a:xfrm>
        </p:spPr>
        <p:txBody>
          <a:bodyPr>
            <a:normAutofit fontScale="90000"/>
          </a:bodyPr>
          <a:lstStyle/>
          <a:p>
            <a:r>
              <a:rPr lang="ru-RU" dirty="0"/>
              <a:t>Цикл </a:t>
            </a:r>
            <a:r>
              <a:rPr lang="en-US" dirty="0"/>
              <a:t>for.</a:t>
            </a:r>
            <a:br>
              <a:rPr lang="en-US" dirty="0"/>
            </a:br>
            <a:r>
              <a:rPr lang="ru-RU" dirty="0">
                <a:solidFill>
                  <a:schemeClr val="bg2">
                    <a:lumMod val="90000"/>
                  </a:schemeClr>
                </a:solidFill>
              </a:rPr>
              <a:t>Применение нескольких счетчиков в цикле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br>
              <a:rPr lang="de-CH" dirty="0">
                <a:solidFill>
                  <a:schemeClr val="bg2">
                    <a:lumMod val="90000"/>
                  </a:schemeClr>
                </a:solidFill>
              </a:rPr>
            </a:b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BFD16-03D9-A329-562C-42023BE65B59}"/>
              </a:ext>
            </a:extLst>
          </p:cNvPr>
          <p:cNvSpPr txBox="1"/>
          <p:nvPr/>
        </p:nvSpPr>
        <p:spPr>
          <a:xfrm>
            <a:off x="1344168" y="20025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01385-37E7-7677-B0D6-9C06BD9C399B}"/>
              </a:ext>
            </a:extLst>
          </p:cNvPr>
          <p:cNvSpPr txBox="1"/>
          <p:nvPr/>
        </p:nvSpPr>
        <p:spPr>
          <a:xfrm>
            <a:off x="563880" y="1818299"/>
            <a:ext cx="36123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for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(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let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i = 1, j=1; i &lt; 5, j &lt; 4; i++, </a:t>
            </a:r>
            <a:r>
              <a:rPr lang="de-CH" dirty="0" err="1">
                <a:solidFill>
                  <a:schemeClr val="bg2">
                    <a:lumMod val="90000"/>
                  </a:schemeClr>
                </a:solidFill>
              </a:rPr>
              <a:t>j++</a:t>
            </a:r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){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  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    console.log(i + j);</a:t>
            </a:r>
          </a:p>
          <a:p>
            <a:r>
              <a:rPr lang="de-CH" dirty="0">
                <a:solidFill>
                  <a:schemeClr val="bg2">
                    <a:lumMod val="90000"/>
                  </a:schemeClr>
                </a:solidFill>
              </a:rPr>
              <a:t>}</a:t>
            </a:r>
          </a:p>
          <a:p>
            <a:r>
              <a:rPr lang="de-CH" dirty="0">
                <a:solidFill>
                  <a:srgbClr val="00B050"/>
                </a:solidFill>
              </a:rPr>
              <a:t>// 1 </a:t>
            </a:r>
            <a:r>
              <a:rPr lang="ru-RU" dirty="0">
                <a:solidFill>
                  <a:srgbClr val="00B050"/>
                </a:solidFill>
              </a:rPr>
              <a:t>итерация: </a:t>
            </a:r>
            <a:r>
              <a:rPr lang="de-CH" dirty="0">
                <a:solidFill>
                  <a:srgbClr val="00B050"/>
                </a:solidFill>
              </a:rPr>
              <a:t>i=1, j=1; i + j = 2</a:t>
            </a:r>
          </a:p>
          <a:p>
            <a:r>
              <a:rPr lang="de-CH" dirty="0">
                <a:solidFill>
                  <a:srgbClr val="00B050"/>
                </a:solidFill>
              </a:rPr>
              <a:t>// 2 </a:t>
            </a:r>
            <a:r>
              <a:rPr lang="ru-RU" dirty="0">
                <a:solidFill>
                  <a:srgbClr val="00B050"/>
                </a:solidFill>
              </a:rPr>
              <a:t>итерация: </a:t>
            </a:r>
            <a:r>
              <a:rPr lang="de-CH" dirty="0">
                <a:solidFill>
                  <a:srgbClr val="00B050"/>
                </a:solidFill>
              </a:rPr>
              <a:t>i=2, j=2; i + j = 4</a:t>
            </a:r>
          </a:p>
          <a:p>
            <a:r>
              <a:rPr lang="de-CH" dirty="0">
                <a:solidFill>
                  <a:srgbClr val="00B050"/>
                </a:solidFill>
              </a:rPr>
              <a:t>// 3 </a:t>
            </a:r>
            <a:r>
              <a:rPr lang="ru-RU" dirty="0">
                <a:solidFill>
                  <a:srgbClr val="00B050"/>
                </a:solidFill>
              </a:rPr>
              <a:t>итерация: </a:t>
            </a:r>
            <a:r>
              <a:rPr lang="de-CH" dirty="0">
                <a:solidFill>
                  <a:srgbClr val="00B050"/>
                </a:solidFill>
              </a:rPr>
              <a:t>i=3, j=3; i + j = 6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7A9753-8F39-0990-1A0E-39950122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0" y="1498258"/>
            <a:ext cx="5143500" cy="42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23953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2693</Words>
  <Application>Microsoft Office PowerPoint</Application>
  <PresentationFormat>Широкоэкранный</PresentationFormat>
  <Paragraphs>555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Arial</vt:lpstr>
      <vt:lpstr>Calibri Light</vt:lpstr>
      <vt:lpstr>Специальное оформление</vt:lpstr>
      <vt:lpstr>Альтернативные условия и else if</vt:lpstr>
      <vt:lpstr>Альтернативные условия и else if</vt:lpstr>
      <vt:lpstr>Конструкция switch..case</vt:lpstr>
      <vt:lpstr>Оператор break</vt:lpstr>
      <vt:lpstr>Объединение условий</vt:lpstr>
      <vt:lpstr>Условие по умолчанию - default</vt:lpstr>
      <vt:lpstr>Циклы</vt:lpstr>
      <vt:lpstr>Цикл for</vt:lpstr>
      <vt:lpstr>Цикл for. Применение нескольких счетчиков в цикле  </vt:lpstr>
      <vt:lpstr>Выполнение действий в объявлении цикла</vt:lpstr>
      <vt:lpstr>Вложенные циклы</vt:lpstr>
      <vt:lpstr>Цикл while</vt:lpstr>
      <vt:lpstr>Цикл do..while</vt:lpstr>
      <vt:lpstr>Оператор break</vt:lpstr>
      <vt:lpstr>Оператор continue.</vt:lpstr>
      <vt:lpstr>Цикл for..in</vt:lpstr>
      <vt:lpstr>Цикл for...of</vt:lpstr>
      <vt:lpstr>Функции</vt:lpstr>
      <vt:lpstr>Функции</vt:lpstr>
      <vt:lpstr>Функции</vt:lpstr>
      <vt:lpstr>Функции</vt:lpstr>
      <vt:lpstr>Ключевое слово return</vt:lpstr>
      <vt:lpstr>Функции. Объект arguments</vt:lpstr>
      <vt:lpstr>Функции в качестве параметров</vt:lpstr>
      <vt:lpstr>Область видимости переменных</vt:lpstr>
      <vt:lpstr>Определение локальной области видимости</vt:lpstr>
      <vt:lpstr>Переменные и константы функции</vt:lpstr>
      <vt:lpstr>Переменная var</vt:lpstr>
      <vt:lpstr>Переменная let и константы</vt:lpstr>
      <vt:lpstr>Скрытие переменных</vt:lpstr>
      <vt:lpstr>Скрытие переменной let</vt:lpstr>
      <vt:lpstr>Константы</vt:lpstr>
      <vt:lpstr>Необъявленные переменные</vt:lpstr>
      <vt:lpstr>strict mode</vt:lpstr>
      <vt:lpstr>strict mode</vt:lpstr>
      <vt:lpstr>strict mode на уровне функций</vt:lpstr>
      <vt:lpstr>Рекурсивные функции</vt:lpstr>
      <vt:lpstr>Рекурсивные функции</vt:lpstr>
      <vt:lpstr>Стрелочные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3</cp:revision>
  <dcterms:created xsi:type="dcterms:W3CDTF">2024-11-21T11:21:33Z</dcterms:created>
  <dcterms:modified xsi:type="dcterms:W3CDTF">2024-11-21T23:18:18Z</dcterms:modified>
</cp:coreProperties>
</file>