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696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EA27015-81BC-21D9-587E-EDAEFF5FB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34757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EA27015-81BC-21D9-587E-EDAEFF5FB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53768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4680D0-DAC7-1660-8748-9059047B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62237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2">
              <a:lumMod val="9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5C47DE-93F7-C2CE-965C-001A5FDC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94"/>
            <a:ext cx="10515600" cy="903236"/>
          </a:xfrm>
        </p:spPr>
        <p:txBody>
          <a:bodyPr/>
          <a:lstStyle/>
          <a:p>
            <a:r>
              <a:rPr lang="ru-RU" dirty="0"/>
              <a:t>Создание нового объекта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C1286-EAC4-9641-4592-B1A7264CDE47}"/>
              </a:ext>
            </a:extLst>
          </p:cNvPr>
          <p:cNvSpPr txBox="1"/>
          <p:nvPr/>
        </p:nvSpPr>
        <p:spPr>
          <a:xfrm>
            <a:off x="4772977" y="1012330"/>
            <a:ext cx="2646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	</a:t>
            </a:r>
          </a:p>
          <a:p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const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user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=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new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Object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();</a:t>
            </a:r>
          </a:p>
          <a:p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	</a:t>
            </a:r>
          </a:p>
          <a:p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const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user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= {};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71E4D-F028-FD8C-55E4-128B4526202C}"/>
              </a:ext>
            </a:extLst>
          </p:cNvPr>
          <p:cNvSpPr txBox="1"/>
          <p:nvPr/>
        </p:nvSpPr>
        <p:spPr>
          <a:xfrm>
            <a:off x="4239561" y="2792729"/>
            <a:ext cx="3712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Свойства</a:t>
            </a:r>
            <a:r>
              <a:rPr lang="ru-RU" sz="3600" dirty="0">
                <a:solidFill>
                  <a:schemeClr val="bg1">
                    <a:lumMod val="75000"/>
                  </a:schemeClr>
                </a:solidFill>
              </a:rPr>
              <a:t> объекта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6928F-D7B5-AE6E-A255-280D8CA9B7B5}"/>
              </a:ext>
            </a:extLst>
          </p:cNvPr>
          <p:cNvSpPr txBox="1"/>
          <p:nvPr/>
        </p:nvSpPr>
        <p:spPr>
          <a:xfrm>
            <a:off x="2746910" y="4019130"/>
            <a:ext cx="20260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const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user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 = {};</a:t>
            </a:r>
          </a:p>
          <a:p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user.name = "Tom";</a:t>
            </a:r>
          </a:p>
          <a:p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user.age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 = 26;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EE8620-518A-A8AE-D314-69805F13B1CF}"/>
              </a:ext>
            </a:extLst>
          </p:cNvPr>
          <p:cNvSpPr txBox="1"/>
          <p:nvPr/>
        </p:nvSpPr>
        <p:spPr>
          <a:xfrm>
            <a:off x="7027456" y="3926180"/>
            <a:ext cx="25523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const name = "Tom";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const age = 34;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const user = {name, age};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520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82923-8F55-D2C4-F352-DEF6CAEE3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существования свойства внутри объекта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AA396C-CA62-87A7-A8EB-4A8498B3D27A}"/>
              </a:ext>
            </a:extLst>
          </p:cNvPr>
          <p:cNvSpPr txBox="1"/>
          <p:nvPr/>
        </p:nvSpPr>
        <p:spPr>
          <a:xfrm>
            <a:off x="1569720" y="1664208"/>
            <a:ext cx="44610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// создали объект</a:t>
            </a:r>
          </a:p>
          <a:p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var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obj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={};</a:t>
            </a:r>
          </a:p>
          <a:p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obj.Name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= "Oleg";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endParaRPr lang="de-CH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//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проверяем есть ли свойство 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Age</a:t>
            </a:r>
          </a:p>
          <a:p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// in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вернет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false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так как этого свойства нет</a:t>
            </a:r>
          </a:p>
          <a:p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if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("Age" in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obj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){</a:t>
            </a:r>
          </a:p>
          <a:p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alert("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Exists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");</a:t>
            </a:r>
          </a:p>
          <a:p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}</a:t>
            </a:r>
          </a:p>
          <a:p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else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{</a:t>
            </a:r>
          </a:p>
          <a:p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alert("Not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exists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");</a:t>
            </a:r>
          </a:p>
          <a:p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}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35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97AD5D-0859-C5E7-8119-FB3DFCE2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Просмотр всех свойств внутри объекта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C3765-3D33-32C6-34A3-994B4A4809B7}"/>
              </a:ext>
            </a:extLst>
          </p:cNvPr>
          <p:cNvSpPr txBox="1"/>
          <p:nvPr/>
        </p:nvSpPr>
        <p:spPr>
          <a:xfrm>
            <a:off x="2057400" y="1527048"/>
            <a:ext cx="534191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var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rect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={</a:t>
            </a:r>
          </a:p>
          <a:p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x:0,</a:t>
            </a:r>
          </a:p>
          <a:p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y:0,</a:t>
            </a:r>
          </a:p>
          <a:p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endX:10,</a:t>
            </a:r>
          </a:p>
          <a:p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endY:10</a:t>
            </a:r>
          </a:p>
          <a:p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};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endParaRPr lang="de-CH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//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в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tempProperty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будет попадать название свойства</a:t>
            </a: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// такое как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x,y,endX,endY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endParaRPr lang="de-CH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for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var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tempProperty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in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rect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){</a:t>
            </a:r>
          </a:p>
          <a:p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//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отображаем название свойства</a:t>
            </a: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alert(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tempProperty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);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endParaRPr lang="de-CH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//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значение свойства</a:t>
            </a: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alert(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rect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[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tempProperty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]);</a:t>
            </a:r>
          </a:p>
          <a:p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}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90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6D01A-96C5-F309-FF53-8C2D5B95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866"/>
          </a:xfrm>
        </p:spPr>
        <p:txBody>
          <a:bodyPr>
            <a:normAutofit fontScale="90000"/>
          </a:bodyPr>
          <a:lstStyle/>
          <a:p>
            <a:r>
              <a:rPr lang="ru-RU" dirty="0"/>
              <a:t>Массивы</a:t>
            </a:r>
            <a:br>
              <a:rPr lang="ru-RU" dirty="0"/>
            </a:br>
            <a:r>
              <a:rPr lang="ru-RU" dirty="0"/>
              <a:t>использовании конструкции </a:t>
            </a:r>
            <a:r>
              <a:rPr lang="de-CH" dirty="0" err="1"/>
              <a:t>new</a:t>
            </a:r>
            <a:r>
              <a:rPr lang="de-CH" dirty="0"/>
              <a:t> Array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67040-9C12-6E9F-C34A-B79F3096CCBF}"/>
              </a:ext>
            </a:extLst>
          </p:cNvPr>
          <p:cNvSpPr txBox="1"/>
          <p:nvPr/>
        </p:nvSpPr>
        <p:spPr>
          <a:xfrm>
            <a:off x="2785873" y="1655064"/>
            <a:ext cx="6769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// создаем пустой массив 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v</a:t>
            </a:r>
          </a:p>
          <a:p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ar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arrayName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=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new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Array(); </a:t>
            </a:r>
          </a:p>
          <a:p>
            <a:endParaRPr lang="de-CH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//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создаем массив заданной длины 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var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arrayName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=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new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Array(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Number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length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);</a:t>
            </a:r>
          </a:p>
          <a:p>
            <a:endParaRPr lang="de-CH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//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создаем массив и сразу инициализируем его значениями 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var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arrayName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=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new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Array(element1, element2,...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elementN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);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086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E2D257-DEE1-1BCA-A12B-F3979628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Массивы</a:t>
            </a:r>
            <a:br>
              <a:rPr lang="ru-RU" dirty="0"/>
            </a:br>
            <a:r>
              <a:rPr lang="ru-RU" dirty="0"/>
              <a:t>обращение к элементам массива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07CD-761B-FE93-29E8-7A1472AE4F1C}"/>
              </a:ext>
            </a:extLst>
          </p:cNvPr>
          <p:cNvSpPr txBox="1"/>
          <p:nvPr/>
        </p:nvSpPr>
        <p:spPr>
          <a:xfrm>
            <a:off x="2923032" y="1737360"/>
            <a:ext cx="575612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var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arr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=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new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Array(10,20);</a:t>
            </a:r>
          </a:p>
          <a:p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//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отображаем значение нулевого элемента</a:t>
            </a: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// 10</a:t>
            </a:r>
          </a:p>
          <a:p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alert(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arr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[0]);</a:t>
            </a:r>
          </a:p>
          <a:p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//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с помощью 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alert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можно показывать весь массив сразу</a:t>
            </a: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// элементы массива будут перечислены через запятую</a:t>
            </a:r>
          </a:p>
          <a:p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alert(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arr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);</a:t>
            </a:r>
          </a:p>
          <a:p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//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показываем длину массива</a:t>
            </a: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// 2</a:t>
            </a:r>
          </a:p>
          <a:p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alert(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arr.length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);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408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E290EE-F08D-6A0F-2EDA-E0BB218D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322"/>
          </a:xfrm>
        </p:spPr>
        <p:txBody>
          <a:bodyPr/>
          <a:lstStyle/>
          <a:p>
            <a:r>
              <a:rPr lang="ru-RU" dirty="0"/>
              <a:t>Установка длинны массива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8B9081-DC0B-573A-315B-B7ED27558A91}"/>
              </a:ext>
            </a:extLst>
          </p:cNvPr>
          <p:cNvSpPr txBox="1"/>
          <p:nvPr/>
        </p:nvSpPr>
        <p:spPr>
          <a:xfrm>
            <a:off x="1042416" y="1389888"/>
            <a:ext cx="10204704" cy="507831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var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arr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=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new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Array(11, 74, 35);</a:t>
            </a:r>
          </a:p>
          <a:p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//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делаем размер массива равным 2</a:t>
            </a: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// значение 35 потеряно навсегда</a:t>
            </a:r>
          </a:p>
          <a:p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arr.length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= 2;</a:t>
            </a:r>
          </a:p>
          <a:p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//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на экране 11,74</a:t>
            </a:r>
          </a:p>
          <a:p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alert(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arr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);</a:t>
            </a:r>
          </a:p>
          <a:p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//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а теперь размер массива 5, но</a:t>
            </a: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// заданы значения только двум //элементам</a:t>
            </a: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//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arr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[0] = 11</a:t>
            </a:r>
          </a:p>
          <a:p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//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arr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[1] = 74</a:t>
            </a:r>
          </a:p>
          <a:p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arr.length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= 5;</a:t>
            </a:r>
          </a:p>
          <a:p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alert(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arr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);</a:t>
            </a:r>
          </a:p>
          <a:p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pPr marL="182563" indent="-182563"/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//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теперь размер массива 0</a:t>
            </a: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// все значения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утеряні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навсегда</a:t>
            </a:r>
          </a:p>
          <a:p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arr.length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= 0;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122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44B64-A563-3E4E-62AB-F9A55369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7874"/>
          </a:xfrm>
        </p:spPr>
        <p:txBody>
          <a:bodyPr/>
          <a:lstStyle/>
          <a:p>
            <a:r>
              <a:rPr lang="ru-RU" dirty="0"/>
              <a:t>Создание массива второй способ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8F337F-5611-0790-634F-5E9739A4C242}"/>
              </a:ext>
            </a:extLst>
          </p:cNvPr>
          <p:cNvSpPr txBox="1"/>
          <p:nvPr/>
        </p:nvSpPr>
        <p:spPr>
          <a:xfrm>
            <a:off x="1847088" y="1572768"/>
            <a:ext cx="51656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создаём пустой массив</a:t>
            </a:r>
          </a:p>
          <a:p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var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arrayName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= [];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endParaRPr lang="de-CH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//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создаём массив с набором значений</a:t>
            </a:r>
          </a:p>
          <a:p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var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arrayName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= [element1, element2,...,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elementN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];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346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F5A2BE-D48E-5059-9C3E-7605EE7E3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Двумерные массивы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0C1FF3-DD5C-65F2-76D6-CB2D260810EC}"/>
              </a:ext>
            </a:extLst>
          </p:cNvPr>
          <p:cNvSpPr txBox="1"/>
          <p:nvPr/>
        </p:nvSpPr>
        <p:spPr>
          <a:xfrm>
            <a:off x="1612612" y="1419865"/>
            <a:ext cx="61588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/>
                </a:solidFill>
              </a:rPr>
              <a:t>// создали двумерный массив 2 строки 3 столбца </a:t>
            </a:r>
          </a:p>
          <a:p>
            <a:r>
              <a:rPr lang="ru-RU" dirty="0">
                <a:solidFill>
                  <a:schemeClr val="bg2"/>
                </a:solidFill>
              </a:rPr>
              <a:t>// 1 3 5 </a:t>
            </a:r>
          </a:p>
          <a:p>
            <a:r>
              <a:rPr lang="ru-RU" dirty="0">
                <a:solidFill>
                  <a:schemeClr val="bg2"/>
                </a:solidFill>
              </a:rPr>
              <a:t>// 2 7 8 </a:t>
            </a:r>
          </a:p>
          <a:p>
            <a:r>
              <a:rPr lang="ru-RU" dirty="0" err="1">
                <a:solidFill>
                  <a:schemeClr val="bg2"/>
                </a:solidFill>
              </a:rPr>
              <a:t>var</a:t>
            </a:r>
            <a:r>
              <a:rPr lang="ru-RU" dirty="0">
                <a:solidFill>
                  <a:schemeClr val="bg2"/>
                </a:solidFill>
              </a:rPr>
              <a:t> </a:t>
            </a:r>
            <a:r>
              <a:rPr lang="ru-RU" dirty="0" err="1">
                <a:solidFill>
                  <a:schemeClr val="bg2"/>
                </a:solidFill>
              </a:rPr>
              <a:t>arr</a:t>
            </a:r>
            <a:r>
              <a:rPr lang="ru-RU" dirty="0">
                <a:solidFill>
                  <a:schemeClr val="bg2"/>
                </a:solidFill>
              </a:rPr>
              <a:t> = [ [1,3,5], [2,7,8] ];</a:t>
            </a:r>
          </a:p>
          <a:p>
            <a:endParaRPr lang="ru-RU" dirty="0">
              <a:solidFill>
                <a:schemeClr val="bg2"/>
              </a:solidFill>
            </a:endParaRPr>
          </a:p>
          <a:p>
            <a:r>
              <a:rPr lang="ru-RU" dirty="0">
                <a:solidFill>
                  <a:schemeClr val="bg2"/>
                </a:solidFill>
              </a:rPr>
              <a:t> // 1 </a:t>
            </a:r>
          </a:p>
          <a:p>
            <a:r>
              <a:rPr lang="ru-RU" dirty="0" err="1">
                <a:solidFill>
                  <a:schemeClr val="bg2"/>
                </a:solidFill>
              </a:rPr>
              <a:t>alert</a:t>
            </a:r>
            <a:r>
              <a:rPr lang="ru-RU" dirty="0">
                <a:solidFill>
                  <a:schemeClr val="bg2"/>
                </a:solidFill>
              </a:rPr>
              <a:t>(</a:t>
            </a:r>
            <a:r>
              <a:rPr lang="ru-RU" dirty="0" err="1">
                <a:solidFill>
                  <a:schemeClr val="bg2"/>
                </a:solidFill>
              </a:rPr>
              <a:t>arr</a:t>
            </a:r>
            <a:r>
              <a:rPr lang="ru-RU" dirty="0">
                <a:solidFill>
                  <a:schemeClr val="bg2"/>
                </a:solidFill>
              </a:rPr>
              <a:t>[0][0]); </a:t>
            </a:r>
          </a:p>
          <a:p>
            <a:endParaRPr lang="ru-RU" dirty="0">
              <a:solidFill>
                <a:schemeClr val="bg2"/>
              </a:solidFill>
            </a:endParaRPr>
          </a:p>
          <a:p>
            <a:r>
              <a:rPr lang="ru-RU" dirty="0">
                <a:solidFill>
                  <a:schemeClr val="bg2"/>
                </a:solidFill>
              </a:rPr>
              <a:t>// 8 </a:t>
            </a:r>
          </a:p>
          <a:p>
            <a:r>
              <a:rPr lang="ru-RU" dirty="0" err="1">
                <a:solidFill>
                  <a:schemeClr val="bg2"/>
                </a:solidFill>
              </a:rPr>
              <a:t>alert</a:t>
            </a:r>
            <a:r>
              <a:rPr lang="ru-RU" dirty="0">
                <a:solidFill>
                  <a:schemeClr val="bg2"/>
                </a:solidFill>
              </a:rPr>
              <a:t>(</a:t>
            </a:r>
            <a:r>
              <a:rPr lang="ru-RU" dirty="0" err="1">
                <a:solidFill>
                  <a:schemeClr val="bg2"/>
                </a:solidFill>
              </a:rPr>
              <a:t>arr</a:t>
            </a:r>
            <a:r>
              <a:rPr lang="ru-RU" dirty="0">
                <a:solidFill>
                  <a:schemeClr val="bg2"/>
                </a:solidFill>
              </a:rPr>
              <a:t>[1][2]);</a:t>
            </a:r>
          </a:p>
        </p:txBody>
      </p:sp>
    </p:spTree>
    <p:extLst>
      <p:ext uri="{BB962C8B-B14F-4D97-AF65-F5344CB8AC3E}">
        <p14:creationId xmlns:p14="http://schemas.microsoft.com/office/powerpoint/2010/main" val="2754942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0B5479-2B7F-6198-9A38-51FAADAD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массива по ссылке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F32CE-9148-6FAB-D9EF-1AF47B08447B}"/>
              </a:ext>
            </a:extLst>
          </p:cNvPr>
          <p:cNvSpPr txBox="1"/>
          <p:nvPr/>
        </p:nvSpPr>
        <p:spPr>
          <a:xfrm>
            <a:off x="1953768" y="1453896"/>
            <a:ext cx="555895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/>
                </a:solidFill>
              </a:rPr>
              <a:t>// функция записывает новое значение по указанному</a:t>
            </a:r>
          </a:p>
          <a:p>
            <a:r>
              <a:rPr lang="ru-RU" dirty="0">
                <a:solidFill>
                  <a:schemeClr val="bg2"/>
                </a:solidFill>
              </a:rPr>
              <a:t>// индексу</a:t>
            </a:r>
          </a:p>
          <a:p>
            <a:r>
              <a:rPr lang="de-CH" dirty="0" err="1">
                <a:solidFill>
                  <a:schemeClr val="bg2"/>
                </a:solidFill>
              </a:rPr>
              <a:t>function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SetValue</a:t>
            </a:r>
            <a:r>
              <a:rPr lang="de-CH" dirty="0">
                <a:solidFill>
                  <a:schemeClr val="bg2"/>
                </a:solidFill>
              </a:rPr>
              <a:t>(</a:t>
            </a:r>
            <a:r>
              <a:rPr lang="de-CH" dirty="0" err="1">
                <a:solidFill>
                  <a:schemeClr val="bg2"/>
                </a:solidFill>
              </a:rPr>
              <a:t>arr,index,newValue</a:t>
            </a:r>
            <a:r>
              <a:rPr lang="de-CH" dirty="0">
                <a:solidFill>
                  <a:schemeClr val="bg2"/>
                </a:solidFill>
              </a:rPr>
              <a:t>){</a:t>
            </a:r>
          </a:p>
          <a:p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arr</a:t>
            </a:r>
            <a:r>
              <a:rPr lang="de-CH" dirty="0">
                <a:solidFill>
                  <a:schemeClr val="bg2"/>
                </a:solidFill>
              </a:rPr>
              <a:t>[</a:t>
            </a:r>
            <a:r>
              <a:rPr lang="de-CH" dirty="0" err="1">
                <a:solidFill>
                  <a:schemeClr val="bg2"/>
                </a:solidFill>
              </a:rPr>
              <a:t>index</a:t>
            </a:r>
            <a:r>
              <a:rPr lang="de-CH" dirty="0">
                <a:solidFill>
                  <a:schemeClr val="bg2"/>
                </a:solidFill>
              </a:rPr>
              <a:t>] = </a:t>
            </a:r>
            <a:r>
              <a:rPr lang="de-CH" dirty="0" err="1">
                <a:solidFill>
                  <a:schemeClr val="bg2"/>
                </a:solidFill>
              </a:rPr>
              <a:t>newValue</a:t>
            </a:r>
            <a:r>
              <a:rPr lang="de-CH" dirty="0">
                <a:solidFill>
                  <a:schemeClr val="bg2"/>
                </a:solidFill>
              </a:rPr>
              <a:t>;</a:t>
            </a:r>
          </a:p>
          <a:p>
            <a:r>
              <a:rPr lang="de-CH" dirty="0">
                <a:solidFill>
                  <a:schemeClr val="bg2"/>
                </a:solidFill>
              </a:rPr>
              <a:t>}</a:t>
            </a:r>
            <a:endParaRPr lang="ru-RU" dirty="0">
              <a:solidFill>
                <a:schemeClr val="bg2"/>
              </a:solidFill>
            </a:endParaRPr>
          </a:p>
          <a:p>
            <a:endParaRPr lang="de-CH" dirty="0">
              <a:solidFill>
                <a:schemeClr val="bg2"/>
              </a:solidFill>
            </a:endParaRPr>
          </a:p>
          <a:p>
            <a:r>
              <a:rPr lang="de-CH" dirty="0" err="1">
                <a:solidFill>
                  <a:schemeClr val="bg2"/>
                </a:solidFill>
              </a:rPr>
              <a:t>var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arr</a:t>
            </a:r>
            <a:r>
              <a:rPr lang="de-CH" dirty="0">
                <a:solidFill>
                  <a:schemeClr val="bg2"/>
                </a:solidFill>
              </a:rPr>
              <a:t> = [88,11,3];</a:t>
            </a:r>
          </a:p>
          <a:p>
            <a:r>
              <a:rPr lang="de-CH" dirty="0">
                <a:solidFill>
                  <a:schemeClr val="bg2"/>
                </a:solidFill>
              </a:rPr>
              <a:t>// 88,11,3</a:t>
            </a:r>
          </a:p>
          <a:p>
            <a:r>
              <a:rPr lang="de-CH" dirty="0">
                <a:solidFill>
                  <a:schemeClr val="bg2"/>
                </a:solidFill>
              </a:rPr>
              <a:t>alert(</a:t>
            </a:r>
            <a:r>
              <a:rPr lang="de-CH" dirty="0" err="1">
                <a:solidFill>
                  <a:schemeClr val="bg2"/>
                </a:solidFill>
              </a:rPr>
              <a:t>arr</a:t>
            </a:r>
            <a:r>
              <a:rPr lang="de-CH" dirty="0">
                <a:solidFill>
                  <a:schemeClr val="bg2"/>
                </a:solidFill>
              </a:rPr>
              <a:t>);</a:t>
            </a:r>
          </a:p>
          <a:p>
            <a:r>
              <a:rPr lang="de-CH" dirty="0" err="1">
                <a:solidFill>
                  <a:schemeClr val="bg2"/>
                </a:solidFill>
              </a:rPr>
              <a:t>SetValue</a:t>
            </a:r>
            <a:r>
              <a:rPr lang="de-CH" dirty="0">
                <a:solidFill>
                  <a:schemeClr val="bg2"/>
                </a:solidFill>
              </a:rPr>
              <a:t>(arr,0,999);</a:t>
            </a:r>
          </a:p>
          <a:p>
            <a:r>
              <a:rPr lang="de-CH" dirty="0">
                <a:solidFill>
                  <a:schemeClr val="bg2"/>
                </a:solidFill>
              </a:rPr>
              <a:t>// 999,11,3</a:t>
            </a:r>
          </a:p>
          <a:p>
            <a:r>
              <a:rPr lang="de-CH" dirty="0">
                <a:solidFill>
                  <a:schemeClr val="bg2"/>
                </a:solidFill>
              </a:rPr>
              <a:t>alert(</a:t>
            </a:r>
            <a:r>
              <a:rPr lang="de-CH" dirty="0" err="1">
                <a:solidFill>
                  <a:schemeClr val="bg2"/>
                </a:solidFill>
              </a:rPr>
              <a:t>arr</a:t>
            </a:r>
            <a:r>
              <a:rPr lang="de-CH" dirty="0">
                <a:solidFill>
                  <a:schemeClr val="bg2"/>
                </a:solidFill>
              </a:rPr>
              <a:t>);</a:t>
            </a:r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624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B8486-ECD7-100D-EE7D-2A5E68A64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2154"/>
          </a:xfrm>
        </p:spPr>
        <p:txBody>
          <a:bodyPr>
            <a:normAutofit fontScale="90000"/>
          </a:bodyPr>
          <a:lstStyle/>
          <a:p>
            <a:r>
              <a:rPr lang="ru-RU" dirty="0"/>
              <a:t>Свойства и методы массивов</a:t>
            </a:r>
            <a:br>
              <a:rPr lang="ru-RU" dirty="0"/>
            </a:br>
            <a:r>
              <a:rPr lang="de-CH" dirty="0" err="1"/>
              <a:t>indexOf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426156-9133-EE0D-87C9-C1D33DB65814}"/>
              </a:ext>
            </a:extLst>
          </p:cNvPr>
          <p:cNvSpPr txBox="1"/>
          <p:nvPr/>
        </p:nvSpPr>
        <p:spPr>
          <a:xfrm>
            <a:off x="2048256" y="1490900"/>
            <a:ext cx="526041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name_of_array.indexOf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what_to_search</a:t>
            </a:r>
            <a:r>
              <a:rPr lang="en-US" dirty="0">
                <a:solidFill>
                  <a:schemeClr val="bg2"/>
                </a:solidFill>
              </a:rPr>
              <a:t>[, </a:t>
            </a:r>
            <a:r>
              <a:rPr lang="en-US" dirty="0" err="1">
                <a:solidFill>
                  <a:schemeClr val="bg2"/>
                </a:solidFill>
              </a:rPr>
              <a:t>fromIndex</a:t>
            </a:r>
            <a:r>
              <a:rPr lang="en-US" dirty="0">
                <a:solidFill>
                  <a:schemeClr val="bg2"/>
                </a:solidFill>
              </a:rPr>
              <a:t>])</a:t>
            </a:r>
            <a:endParaRPr lang="ru-RU" dirty="0">
              <a:solidFill>
                <a:schemeClr val="bg2"/>
              </a:solidFill>
            </a:endParaRPr>
          </a:p>
          <a:p>
            <a:endParaRPr lang="ru-RU" dirty="0">
              <a:solidFill>
                <a:schemeClr val="bg2"/>
              </a:solidFill>
            </a:endParaRPr>
          </a:p>
          <a:p>
            <a:r>
              <a:rPr lang="de-CH" dirty="0" err="1">
                <a:solidFill>
                  <a:schemeClr val="bg2"/>
                </a:solidFill>
              </a:rPr>
              <a:t>var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arr</a:t>
            </a:r>
            <a:r>
              <a:rPr lang="de-CH" dirty="0">
                <a:solidFill>
                  <a:schemeClr val="bg2"/>
                </a:solidFill>
              </a:rPr>
              <a:t> = [1,45,-3,78,1];</a:t>
            </a:r>
            <a:endParaRPr lang="ru-RU" dirty="0">
              <a:solidFill>
                <a:schemeClr val="bg2"/>
              </a:solidFill>
            </a:endParaRPr>
          </a:p>
          <a:p>
            <a:endParaRPr lang="de-CH" dirty="0">
              <a:solidFill>
                <a:schemeClr val="bg2"/>
              </a:solidFill>
            </a:endParaRPr>
          </a:p>
          <a:p>
            <a:r>
              <a:rPr lang="de-CH" dirty="0">
                <a:solidFill>
                  <a:schemeClr val="bg2"/>
                </a:solidFill>
              </a:rPr>
              <a:t>// </a:t>
            </a:r>
            <a:r>
              <a:rPr lang="ru-RU" dirty="0">
                <a:solidFill>
                  <a:schemeClr val="bg2"/>
                </a:solidFill>
              </a:rPr>
              <a:t>ищем значение 45</a:t>
            </a:r>
          </a:p>
          <a:p>
            <a:r>
              <a:rPr lang="de-CH" dirty="0" err="1">
                <a:solidFill>
                  <a:schemeClr val="bg2"/>
                </a:solidFill>
              </a:rPr>
              <a:t>var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index</a:t>
            </a:r>
            <a:r>
              <a:rPr lang="de-CH" dirty="0">
                <a:solidFill>
                  <a:schemeClr val="bg2"/>
                </a:solidFill>
              </a:rPr>
              <a:t> = </a:t>
            </a:r>
            <a:r>
              <a:rPr lang="de-CH" dirty="0" err="1">
                <a:solidFill>
                  <a:schemeClr val="bg2"/>
                </a:solidFill>
              </a:rPr>
              <a:t>arr.indexOf</a:t>
            </a:r>
            <a:r>
              <a:rPr lang="de-CH" dirty="0">
                <a:solidFill>
                  <a:schemeClr val="bg2"/>
                </a:solidFill>
              </a:rPr>
              <a:t>(45);</a:t>
            </a:r>
          </a:p>
          <a:p>
            <a:endParaRPr lang="ru-RU" dirty="0">
              <a:solidFill>
                <a:schemeClr val="bg2"/>
              </a:solidFill>
            </a:endParaRPr>
          </a:p>
          <a:p>
            <a:r>
              <a:rPr lang="de-CH" dirty="0">
                <a:solidFill>
                  <a:schemeClr val="bg2"/>
                </a:solidFill>
              </a:rPr>
              <a:t>// </a:t>
            </a:r>
            <a:r>
              <a:rPr lang="ru-RU" dirty="0">
                <a:solidFill>
                  <a:schemeClr val="bg2"/>
                </a:solidFill>
              </a:rPr>
              <a:t>на экране индекс 1</a:t>
            </a:r>
          </a:p>
          <a:p>
            <a:r>
              <a:rPr lang="de-CH" dirty="0">
                <a:solidFill>
                  <a:schemeClr val="bg2"/>
                </a:solidFill>
              </a:rPr>
              <a:t>alert(</a:t>
            </a:r>
            <a:r>
              <a:rPr lang="de-CH" dirty="0" err="1">
                <a:solidFill>
                  <a:schemeClr val="bg2"/>
                </a:solidFill>
              </a:rPr>
              <a:t>index</a:t>
            </a:r>
            <a:r>
              <a:rPr lang="de-CH" dirty="0">
                <a:solidFill>
                  <a:schemeClr val="bg2"/>
                </a:solidFill>
              </a:rPr>
              <a:t>);</a:t>
            </a:r>
          </a:p>
          <a:p>
            <a:endParaRPr lang="ru-RU" dirty="0">
              <a:solidFill>
                <a:schemeClr val="bg2"/>
              </a:solidFill>
            </a:endParaRPr>
          </a:p>
          <a:p>
            <a:r>
              <a:rPr lang="de-CH" dirty="0">
                <a:solidFill>
                  <a:schemeClr val="bg2"/>
                </a:solidFill>
              </a:rPr>
              <a:t>// </a:t>
            </a:r>
            <a:r>
              <a:rPr lang="ru-RU" dirty="0">
                <a:solidFill>
                  <a:schemeClr val="bg2"/>
                </a:solidFill>
              </a:rPr>
              <a:t>ищем значение, которого нет в массиве</a:t>
            </a:r>
          </a:p>
          <a:p>
            <a:r>
              <a:rPr lang="de-CH" dirty="0" err="1">
                <a:solidFill>
                  <a:schemeClr val="bg2"/>
                </a:solidFill>
              </a:rPr>
              <a:t>index</a:t>
            </a:r>
            <a:r>
              <a:rPr lang="de-CH" dirty="0">
                <a:solidFill>
                  <a:schemeClr val="bg2"/>
                </a:solidFill>
              </a:rPr>
              <a:t> = </a:t>
            </a:r>
            <a:r>
              <a:rPr lang="de-CH" dirty="0" err="1">
                <a:solidFill>
                  <a:schemeClr val="bg2"/>
                </a:solidFill>
              </a:rPr>
              <a:t>arr.indexOf</a:t>
            </a:r>
            <a:r>
              <a:rPr lang="de-CH" dirty="0">
                <a:solidFill>
                  <a:schemeClr val="bg2"/>
                </a:solidFill>
              </a:rPr>
              <a:t>(99);</a:t>
            </a:r>
          </a:p>
          <a:p>
            <a:endParaRPr lang="ru-RU" dirty="0">
              <a:solidFill>
                <a:schemeClr val="bg2"/>
              </a:solidFill>
            </a:endParaRPr>
          </a:p>
          <a:p>
            <a:r>
              <a:rPr lang="de-CH" dirty="0">
                <a:solidFill>
                  <a:schemeClr val="bg2"/>
                </a:solidFill>
              </a:rPr>
              <a:t>// </a:t>
            </a:r>
            <a:r>
              <a:rPr lang="ru-RU" dirty="0">
                <a:solidFill>
                  <a:schemeClr val="bg2"/>
                </a:solidFill>
              </a:rPr>
              <a:t>на экране -1, так как 99 нет в массиве</a:t>
            </a:r>
          </a:p>
          <a:p>
            <a:r>
              <a:rPr lang="de-CH" dirty="0">
                <a:solidFill>
                  <a:schemeClr val="bg2"/>
                </a:solidFill>
              </a:rPr>
              <a:t>alert(</a:t>
            </a:r>
            <a:r>
              <a:rPr lang="de-CH" dirty="0" err="1">
                <a:solidFill>
                  <a:schemeClr val="bg2"/>
                </a:solidFill>
              </a:rPr>
              <a:t>index</a:t>
            </a:r>
            <a:r>
              <a:rPr lang="de-CH" dirty="0">
                <a:solidFill>
                  <a:schemeClr val="bg2"/>
                </a:solidFill>
              </a:rPr>
              <a:t>);</a:t>
            </a:r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919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B116CC-4E91-CF72-752B-2B9ACAB4F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450"/>
          </a:xfrm>
        </p:spPr>
        <p:txBody>
          <a:bodyPr/>
          <a:lstStyle/>
          <a:p>
            <a:r>
              <a:rPr lang="ru-RU" dirty="0"/>
              <a:t>Подсчет элементов с заданным </a:t>
            </a:r>
            <a:r>
              <a:rPr lang="ru-RU" dirty="0" err="1"/>
              <a:t>значеием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AC8F9-4A08-3038-2AE9-D41E46FC5BF7}"/>
              </a:ext>
            </a:extLst>
          </p:cNvPr>
          <p:cNvSpPr txBox="1"/>
          <p:nvPr/>
        </p:nvSpPr>
        <p:spPr>
          <a:xfrm>
            <a:off x="1975104" y="1179576"/>
            <a:ext cx="77175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bg2"/>
                </a:solidFill>
              </a:rPr>
              <a:t>var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arr</a:t>
            </a:r>
            <a:r>
              <a:rPr lang="de-CH" dirty="0">
                <a:solidFill>
                  <a:schemeClr val="bg2"/>
                </a:solidFill>
              </a:rPr>
              <a:t> = [12,45,-3,82,12,78,12];</a:t>
            </a:r>
          </a:p>
          <a:p>
            <a:endParaRPr lang="ru-RU" dirty="0">
              <a:solidFill>
                <a:schemeClr val="bg2"/>
              </a:solidFill>
            </a:endParaRPr>
          </a:p>
          <a:p>
            <a:r>
              <a:rPr lang="de-CH" dirty="0">
                <a:solidFill>
                  <a:schemeClr val="bg2"/>
                </a:solidFill>
              </a:rPr>
              <a:t>// </a:t>
            </a:r>
            <a:r>
              <a:rPr lang="ru-RU" dirty="0">
                <a:solidFill>
                  <a:schemeClr val="bg2"/>
                </a:solidFill>
              </a:rPr>
              <a:t>счетчик для подсчета количества раз вхождения</a:t>
            </a:r>
          </a:p>
          <a:p>
            <a:r>
              <a:rPr lang="ru-RU" dirty="0">
                <a:solidFill>
                  <a:schemeClr val="bg2"/>
                </a:solidFill>
              </a:rPr>
              <a:t>// искомого значения в массив</a:t>
            </a:r>
          </a:p>
          <a:p>
            <a:r>
              <a:rPr lang="ru-RU" dirty="0">
                <a:solidFill>
                  <a:schemeClr val="bg2"/>
                </a:solidFill>
              </a:rPr>
              <a:t>// искать будем значение 12</a:t>
            </a:r>
          </a:p>
          <a:p>
            <a:endParaRPr lang="ru-RU" dirty="0">
              <a:solidFill>
                <a:schemeClr val="bg2"/>
              </a:solidFill>
            </a:endParaRPr>
          </a:p>
          <a:p>
            <a:r>
              <a:rPr lang="de-CH" dirty="0" err="1">
                <a:solidFill>
                  <a:schemeClr val="bg2"/>
                </a:solidFill>
              </a:rPr>
              <a:t>var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counter</a:t>
            </a:r>
            <a:r>
              <a:rPr lang="de-CH" dirty="0">
                <a:solidFill>
                  <a:schemeClr val="bg2"/>
                </a:solidFill>
              </a:rPr>
              <a:t> = 0;</a:t>
            </a:r>
          </a:p>
          <a:p>
            <a:r>
              <a:rPr lang="de-CH" dirty="0" err="1">
                <a:solidFill>
                  <a:schemeClr val="bg2"/>
                </a:solidFill>
              </a:rPr>
              <a:t>var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index</a:t>
            </a:r>
            <a:r>
              <a:rPr lang="de-CH" dirty="0">
                <a:solidFill>
                  <a:schemeClr val="bg2"/>
                </a:solidFill>
              </a:rPr>
              <a:t> = </a:t>
            </a:r>
            <a:r>
              <a:rPr lang="de-CH" dirty="0" err="1">
                <a:solidFill>
                  <a:schemeClr val="bg2"/>
                </a:solidFill>
              </a:rPr>
              <a:t>arr.indexOf</a:t>
            </a:r>
            <a:r>
              <a:rPr lang="de-CH" dirty="0">
                <a:solidFill>
                  <a:schemeClr val="bg2"/>
                </a:solidFill>
              </a:rPr>
              <a:t>(12);</a:t>
            </a:r>
          </a:p>
          <a:p>
            <a:endParaRPr lang="ru-RU" dirty="0">
              <a:solidFill>
                <a:schemeClr val="bg2"/>
              </a:solidFill>
            </a:endParaRPr>
          </a:p>
          <a:p>
            <a:r>
              <a:rPr lang="de-CH" dirty="0" err="1">
                <a:solidFill>
                  <a:schemeClr val="bg2"/>
                </a:solidFill>
              </a:rPr>
              <a:t>while</a:t>
            </a:r>
            <a:r>
              <a:rPr lang="de-CH" dirty="0">
                <a:solidFill>
                  <a:schemeClr val="bg2"/>
                </a:solidFill>
              </a:rPr>
              <a:t>(</a:t>
            </a:r>
            <a:r>
              <a:rPr lang="de-CH" dirty="0" err="1">
                <a:solidFill>
                  <a:schemeClr val="bg2"/>
                </a:solidFill>
              </a:rPr>
              <a:t>index</a:t>
            </a:r>
            <a:r>
              <a:rPr lang="de-CH" dirty="0">
                <a:solidFill>
                  <a:schemeClr val="bg2"/>
                </a:solidFill>
              </a:rPr>
              <a:t> != -1){</a:t>
            </a:r>
          </a:p>
          <a:p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counter</a:t>
            </a:r>
            <a:r>
              <a:rPr lang="de-CH" dirty="0">
                <a:solidFill>
                  <a:schemeClr val="bg2"/>
                </a:solidFill>
              </a:rPr>
              <a:t>++;</a:t>
            </a:r>
            <a:endParaRPr lang="ru-RU" dirty="0">
              <a:solidFill>
                <a:schemeClr val="bg2"/>
              </a:solidFill>
            </a:endParaRPr>
          </a:p>
          <a:p>
            <a:r>
              <a:rPr lang="ru-RU" dirty="0">
                <a:solidFill>
                  <a:schemeClr val="bg2"/>
                </a:solidFill>
              </a:rPr>
              <a:t> // двигаемся дальше по массиву за счет изменения</a:t>
            </a:r>
          </a:p>
          <a:p>
            <a:r>
              <a:rPr lang="ru-RU" dirty="0">
                <a:solidFill>
                  <a:schemeClr val="bg2"/>
                </a:solidFill>
              </a:rPr>
              <a:t> // индекса на значение индекс+1</a:t>
            </a:r>
          </a:p>
          <a:p>
            <a:r>
              <a:rPr lang="ru-RU" dirty="0">
                <a:solidFill>
                  <a:schemeClr val="bg2"/>
                </a:solidFill>
              </a:rPr>
              <a:t> </a:t>
            </a:r>
            <a:r>
              <a:rPr lang="ru-RU" dirty="0" err="1">
                <a:solidFill>
                  <a:schemeClr val="bg2"/>
                </a:solidFill>
              </a:rPr>
              <a:t>index</a:t>
            </a:r>
            <a:r>
              <a:rPr lang="ru-RU" dirty="0">
                <a:solidFill>
                  <a:schemeClr val="bg2"/>
                </a:solidFill>
              </a:rPr>
              <a:t> = </a:t>
            </a:r>
            <a:r>
              <a:rPr lang="ru-RU" dirty="0" err="1">
                <a:solidFill>
                  <a:schemeClr val="bg2"/>
                </a:solidFill>
              </a:rPr>
              <a:t>arr.indexOf</a:t>
            </a:r>
            <a:r>
              <a:rPr lang="ru-RU" dirty="0">
                <a:solidFill>
                  <a:schemeClr val="bg2"/>
                </a:solidFill>
              </a:rPr>
              <a:t>(12,index+1);</a:t>
            </a:r>
          </a:p>
          <a:p>
            <a:r>
              <a:rPr lang="ru-RU" dirty="0">
                <a:solidFill>
                  <a:schemeClr val="bg2"/>
                </a:solidFill>
              </a:rPr>
              <a:t>}</a:t>
            </a:r>
          </a:p>
          <a:p>
            <a:endParaRPr lang="ru-RU" dirty="0">
              <a:solidFill>
                <a:schemeClr val="bg2"/>
              </a:solidFill>
            </a:endParaRPr>
          </a:p>
          <a:p>
            <a:r>
              <a:rPr lang="ru-RU" dirty="0">
                <a:solidFill>
                  <a:schemeClr val="bg2"/>
                </a:solidFill>
              </a:rPr>
              <a:t>// на экране 3</a:t>
            </a:r>
          </a:p>
          <a:p>
            <a:r>
              <a:rPr lang="ru-RU" dirty="0" err="1">
                <a:solidFill>
                  <a:schemeClr val="bg2"/>
                </a:solidFill>
              </a:rPr>
              <a:t>alert</a:t>
            </a:r>
            <a:r>
              <a:rPr lang="ru-RU" dirty="0">
                <a:solidFill>
                  <a:schemeClr val="bg2"/>
                </a:solidFill>
              </a:rPr>
              <a:t>(</a:t>
            </a:r>
            <a:r>
              <a:rPr lang="ru-RU" dirty="0" err="1">
                <a:solidFill>
                  <a:schemeClr val="bg2"/>
                </a:solidFill>
              </a:rPr>
              <a:t>counter</a:t>
            </a:r>
            <a:r>
              <a:rPr lang="ru-RU" dirty="0">
                <a:solidFill>
                  <a:schemeClr val="bg2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6280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D2A4E6-ADB9-E097-35D4-C8E53EB97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0170"/>
          </a:xfrm>
        </p:spPr>
        <p:txBody>
          <a:bodyPr/>
          <a:lstStyle/>
          <a:p>
            <a:r>
              <a:rPr lang="ru-RU" dirty="0"/>
              <a:t>Методы объекта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C513F-E1D1-4419-64F5-0107DCC0FFFC}"/>
              </a:ext>
            </a:extLst>
          </p:cNvPr>
          <p:cNvSpPr txBox="1"/>
          <p:nvPr/>
        </p:nvSpPr>
        <p:spPr>
          <a:xfrm>
            <a:off x="2551176" y="1472184"/>
            <a:ext cx="263456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const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user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 = {};</a:t>
            </a:r>
          </a:p>
          <a:p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user.name = "Tom";</a:t>
            </a:r>
          </a:p>
          <a:p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user.age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 = 26;</a:t>
            </a:r>
          </a:p>
          <a:p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user.display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 = </a:t>
            </a:r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function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(){</a:t>
            </a:r>
          </a:p>
          <a:p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     </a:t>
            </a:r>
          </a:p>
          <a:p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    console.log(user.name);</a:t>
            </a:r>
          </a:p>
          <a:p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    console.log(</a:t>
            </a:r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user.age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);</a:t>
            </a:r>
          </a:p>
          <a:p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};</a:t>
            </a:r>
          </a:p>
          <a:p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вызов метода</a:t>
            </a:r>
          </a:p>
          <a:p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user.display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();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03FB7A-E12D-461A-5089-DFC32659317F}"/>
              </a:ext>
            </a:extLst>
          </p:cNvPr>
          <p:cNvSpPr txBox="1"/>
          <p:nvPr/>
        </p:nvSpPr>
        <p:spPr>
          <a:xfrm>
            <a:off x="7269480" y="1472184"/>
            <a:ext cx="28036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const user = {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  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    name: "Tom",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    age: 26,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    display: function(){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      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        console.log(this.name);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        console.log(this.age);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    }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};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735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2C6B7-08FF-3A8E-57F2-5D10625D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массива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4681B-0D32-99C0-EEF2-DFDD4499C248}"/>
              </a:ext>
            </a:extLst>
          </p:cNvPr>
          <p:cNvSpPr txBox="1"/>
          <p:nvPr/>
        </p:nvSpPr>
        <p:spPr>
          <a:xfrm>
            <a:off x="1527048" y="1362456"/>
            <a:ext cx="35843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name_of_array.sort</a:t>
            </a:r>
            <a:r>
              <a:rPr lang="en-US" dirty="0">
                <a:solidFill>
                  <a:schemeClr val="bg2"/>
                </a:solidFill>
              </a:rPr>
              <a:t>([</a:t>
            </a:r>
            <a:r>
              <a:rPr lang="en-US" dirty="0" err="1">
                <a:solidFill>
                  <a:schemeClr val="bg2"/>
                </a:solidFill>
              </a:rPr>
              <a:t>compareFunc</a:t>
            </a:r>
            <a:r>
              <a:rPr lang="en-US" dirty="0">
                <a:solidFill>
                  <a:schemeClr val="bg2"/>
                </a:solidFill>
              </a:rPr>
              <a:t>])</a:t>
            </a:r>
            <a:endParaRPr lang="ru-RU" dirty="0">
              <a:solidFill>
                <a:schemeClr val="bg2"/>
              </a:solidFill>
            </a:endParaRPr>
          </a:p>
          <a:p>
            <a:endParaRPr lang="ru-RU" dirty="0">
              <a:solidFill>
                <a:schemeClr val="bg2"/>
              </a:solidFill>
            </a:endParaRPr>
          </a:p>
          <a:p>
            <a:r>
              <a:rPr lang="de-CH" dirty="0" err="1">
                <a:solidFill>
                  <a:schemeClr val="bg2"/>
                </a:solidFill>
              </a:rPr>
              <a:t>var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arr</a:t>
            </a:r>
            <a:r>
              <a:rPr lang="de-CH" dirty="0">
                <a:solidFill>
                  <a:schemeClr val="bg2"/>
                </a:solidFill>
              </a:rPr>
              <a:t> = [10,1,3,33,6];</a:t>
            </a:r>
          </a:p>
          <a:p>
            <a:r>
              <a:rPr lang="de-CH" dirty="0" err="1">
                <a:solidFill>
                  <a:schemeClr val="bg2"/>
                </a:solidFill>
              </a:rPr>
              <a:t>arr.sort</a:t>
            </a:r>
            <a:r>
              <a:rPr lang="de-CH" dirty="0">
                <a:solidFill>
                  <a:schemeClr val="bg2"/>
                </a:solidFill>
              </a:rPr>
              <a:t>();</a:t>
            </a:r>
          </a:p>
          <a:p>
            <a:r>
              <a:rPr lang="de-CH" dirty="0">
                <a:solidFill>
                  <a:schemeClr val="bg2"/>
                </a:solidFill>
              </a:rPr>
              <a:t>// 1 10 3 33 6</a:t>
            </a:r>
          </a:p>
          <a:p>
            <a:r>
              <a:rPr lang="de-CH" dirty="0">
                <a:solidFill>
                  <a:schemeClr val="bg2"/>
                </a:solidFill>
              </a:rPr>
              <a:t>alert(</a:t>
            </a:r>
            <a:r>
              <a:rPr lang="de-CH" dirty="0" err="1">
                <a:solidFill>
                  <a:schemeClr val="bg2"/>
                </a:solidFill>
              </a:rPr>
              <a:t>arr</a:t>
            </a:r>
            <a:r>
              <a:rPr lang="de-CH" dirty="0">
                <a:solidFill>
                  <a:schemeClr val="bg2"/>
                </a:solidFill>
              </a:rPr>
              <a:t>);</a:t>
            </a:r>
            <a:endParaRPr lang="ru-RU" dirty="0">
              <a:solidFill>
                <a:schemeClr val="bg2"/>
              </a:solidFill>
            </a:endParaRPr>
          </a:p>
          <a:p>
            <a:endParaRPr lang="ru-RU" dirty="0">
              <a:solidFill>
                <a:schemeClr val="bg2"/>
              </a:solidFill>
            </a:endParaRPr>
          </a:p>
          <a:p>
            <a:endParaRPr lang="ru-RU" dirty="0">
              <a:solidFill>
                <a:schemeClr val="bg2"/>
              </a:solidFill>
            </a:endParaRPr>
          </a:p>
          <a:p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507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E9A20-016C-B3CD-31AA-3BB350A96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2154"/>
          </a:xfrm>
        </p:spPr>
        <p:txBody>
          <a:bodyPr/>
          <a:lstStyle/>
          <a:p>
            <a:r>
              <a:rPr lang="ru-RU" dirty="0"/>
              <a:t>Сортировка массива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76121A-FAEF-6729-7DD2-90761D799F85}"/>
              </a:ext>
            </a:extLst>
          </p:cNvPr>
          <p:cNvSpPr txBox="1"/>
          <p:nvPr/>
        </p:nvSpPr>
        <p:spPr>
          <a:xfrm>
            <a:off x="2377440" y="1435608"/>
            <a:ext cx="581563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function </a:t>
            </a:r>
            <a:r>
              <a:rPr lang="en-US" dirty="0" err="1">
                <a:solidFill>
                  <a:schemeClr val="bg2"/>
                </a:solidFill>
              </a:rPr>
              <a:t>name_of_function</a:t>
            </a:r>
            <a:r>
              <a:rPr lang="en-US" dirty="0">
                <a:solidFill>
                  <a:schemeClr val="bg2"/>
                </a:solidFill>
              </a:rPr>
              <a:t>(name_of_var1, name_of_var2){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body_of_function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ru-RU" dirty="0">
              <a:solidFill>
                <a:schemeClr val="bg2"/>
              </a:solidFill>
            </a:endParaRPr>
          </a:p>
          <a:p>
            <a:endParaRPr lang="ru-RU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function </a:t>
            </a:r>
            <a:r>
              <a:rPr lang="en-US" dirty="0" err="1">
                <a:solidFill>
                  <a:schemeClr val="bg2"/>
                </a:solidFill>
              </a:rPr>
              <a:t>compareFunc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a,b</a:t>
            </a:r>
            <a:r>
              <a:rPr lang="en-US" dirty="0">
                <a:solidFill>
                  <a:schemeClr val="bg2"/>
                </a:solidFill>
              </a:rPr>
              <a:t>){</a:t>
            </a:r>
          </a:p>
          <a:p>
            <a:r>
              <a:rPr lang="en-US" dirty="0">
                <a:solidFill>
                  <a:schemeClr val="bg2"/>
                </a:solidFill>
              </a:rPr>
              <a:t> if(a&gt;b)</a:t>
            </a:r>
          </a:p>
          <a:p>
            <a:r>
              <a:rPr lang="en-US" dirty="0">
                <a:solidFill>
                  <a:schemeClr val="bg2"/>
                </a:solidFill>
              </a:rPr>
              <a:t> return 1;</a:t>
            </a:r>
          </a:p>
          <a:p>
            <a:r>
              <a:rPr lang="en-US" dirty="0">
                <a:solidFill>
                  <a:schemeClr val="bg2"/>
                </a:solidFill>
              </a:rPr>
              <a:t> else if(b&gt;a)</a:t>
            </a:r>
          </a:p>
          <a:p>
            <a:r>
              <a:rPr lang="en-US" dirty="0">
                <a:solidFill>
                  <a:schemeClr val="bg2"/>
                </a:solidFill>
              </a:rPr>
              <a:t> return -1;</a:t>
            </a:r>
          </a:p>
          <a:p>
            <a:r>
              <a:rPr lang="en-US" dirty="0">
                <a:solidFill>
                  <a:schemeClr val="bg2"/>
                </a:solidFill>
              </a:rPr>
              <a:t> else</a:t>
            </a:r>
          </a:p>
          <a:p>
            <a:r>
              <a:rPr lang="en-US" dirty="0">
                <a:solidFill>
                  <a:schemeClr val="bg2"/>
                </a:solidFill>
              </a:rPr>
              <a:t> return 0;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</a:p>
          <a:p>
            <a:r>
              <a:rPr lang="en-US" dirty="0">
                <a:solidFill>
                  <a:schemeClr val="bg2"/>
                </a:solidFill>
              </a:rPr>
              <a:t>var </a:t>
            </a:r>
            <a:r>
              <a:rPr lang="en-US" dirty="0" err="1">
                <a:solidFill>
                  <a:schemeClr val="bg2"/>
                </a:solidFill>
              </a:rPr>
              <a:t>arr</a:t>
            </a:r>
            <a:r>
              <a:rPr lang="en-US" dirty="0">
                <a:solidFill>
                  <a:schemeClr val="bg2"/>
                </a:solidFill>
              </a:rPr>
              <a:t> = [10,1,3,33,6];</a:t>
            </a:r>
          </a:p>
          <a:p>
            <a:r>
              <a:rPr lang="en-US" dirty="0">
                <a:solidFill>
                  <a:schemeClr val="bg2"/>
                </a:solidFill>
              </a:rPr>
              <a:t>// 1 3 6 10 33</a:t>
            </a:r>
          </a:p>
          <a:p>
            <a:r>
              <a:rPr lang="en-US" dirty="0" err="1">
                <a:solidFill>
                  <a:schemeClr val="bg2"/>
                </a:solidFill>
              </a:rPr>
              <a:t>arr.sort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compareFunc</a:t>
            </a:r>
            <a:r>
              <a:rPr lang="en-US" dirty="0">
                <a:solidFill>
                  <a:schemeClr val="bg2"/>
                </a:solidFill>
              </a:rPr>
              <a:t>);</a:t>
            </a:r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786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F85FE-DC1F-3ACA-408A-39FB0F395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 в строки и обратно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384AA-F106-9F59-603C-F4F84591235C}"/>
              </a:ext>
            </a:extLst>
          </p:cNvPr>
          <p:cNvSpPr txBox="1"/>
          <p:nvPr/>
        </p:nvSpPr>
        <p:spPr>
          <a:xfrm>
            <a:off x="498890" y="1709928"/>
            <a:ext cx="55971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name_of_string.split</a:t>
            </a:r>
            <a:r>
              <a:rPr lang="en-US" dirty="0">
                <a:solidFill>
                  <a:schemeClr val="bg2"/>
                </a:solidFill>
              </a:rPr>
              <a:t>(separator)</a:t>
            </a:r>
            <a:endParaRPr lang="ru-RU" dirty="0">
              <a:solidFill>
                <a:schemeClr val="bg2"/>
              </a:solidFill>
            </a:endParaRPr>
          </a:p>
          <a:p>
            <a:endParaRPr lang="ru-RU" dirty="0">
              <a:solidFill>
                <a:schemeClr val="bg2"/>
              </a:solidFill>
            </a:endParaRPr>
          </a:p>
          <a:p>
            <a:r>
              <a:rPr lang="de-CH" dirty="0" err="1">
                <a:solidFill>
                  <a:schemeClr val="bg2"/>
                </a:solidFill>
              </a:rPr>
              <a:t>var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str</a:t>
            </a:r>
            <a:r>
              <a:rPr lang="de-CH" dirty="0">
                <a:solidFill>
                  <a:schemeClr val="bg2"/>
                </a:solidFill>
              </a:rPr>
              <a:t> = "</a:t>
            </a:r>
            <a:r>
              <a:rPr lang="de-CH" dirty="0" err="1">
                <a:solidFill>
                  <a:schemeClr val="bg2"/>
                </a:solidFill>
              </a:rPr>
              <a:t>apple,onion,strawberry</a:t>
            </a:r>
            <a:r>
              <a:rPr lang="de-CH" dirty="0">
                <a:solidFill>
                  <a:schemeClr val="bg2"/>
                </a:solidFill>
              </a:rPr>
              <a:t>";</a:t>
            </a:r>
          </a:p>
          <a:p>
            <a:r>
              <a:rPr lang="de-CH" dirty="0">
                <a:solidFill>
                  <a:schemeClr val="bg2"/>
                </a:solidFill>
              </a:rPr>
              <a:t>// </a:t>
            </a:r>
            <a:r>
              <a:rPr lang="ru-RU" dirty="0">
                <a:solidFill>
                  <a:schemeClr val="bg2"/>
                </a:solidFill>
              </a:rPr>
              <a:t>разбиваем на основании ,</a:t>
            </a:r>
          </a:p>
          <a:p>
            <a:r>
              <a:rPr lang="ru-RU" dirty="0">
                <a:solidFill>
                  <a:schemeClr val="bg2"/>
                </a:solidFill>
              </a:rPr>
              <a:t>// в массиве будет три элемента </a:t>
            </a:r>
            <a:r>
              <a:rPr lang="de-CH" dirty="0" err="1">
                <a:solidFill>
                  <a:schemeClr val="bg2"/>
                </a:solidFill>
              </a:rPr>
              <a:t>apple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onion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strawberry</a:t>
            </a:r>
            <a:endParaRPr lang="de-CH" dirty="0">
              <a:solidFill>
                <a:schemeClr val="bg2"/>
              </a:solidFill>
            </a:endParaRPr>
          </a:p>
          <a:p>
            <a:r>
              <a:rPr lang="de-CH" dirty="0" err="1">
                <a:solidFill>
                  <a:schemeClr val="bg2"/>
                </a:solidFill>
              </a:rPr>
              <a:t>var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arr</a:t>
            </a:r>
            <a:r>
              <a:rPr lang="de-CH" dirty="0">
                <a:solidFill>
                  <a:schemeClr val="bg2"/>
                </a:solidFill>
              </a:rPr>
              <a:t> = </a:t>
            </a:r>
            <a:r>
              <a:rPr lang="de-CH" dirty="0" err="1">
                <a:solidFill>
                  <a:schemeClr val="bg2"/>
                </a:solidFill>
              </a:rPr>
              <a:t>str.split</a:t>
            </a:r>
            <a:r>
              <a:rPr lang="de-CH" dirty="0">
                <a:solidFill>
                  <a:schemeClr val="bg2"/>
                </a:solidFill>
              </a:rPr>
              <a:t>(',');</a:t>
            </a:r>
          </a:p>
          <a:p>
            <a:r>
              <a:rPr lang="de-CH" dirty="0">
                <a:solidFill>
                  <a:schemeClr val="bg2"/>
                </a:solidFill>
              </a:rPr>
              <a:t>// </a:t>
            </a:r>
            <a:r>
              <a:rPr lang="de-CH" dirty="0" err="1">
                <a:solidFill>
                  <a:schemeClr val="bg2"/>
                </a:solidFill>
              </a:rPr>
              <a:t>apple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ru-RU" dirty="0">
                <a:solidFill>
                  <a:schemeClr val="bg2"/>
                </a:solidFill>
              </a:rPr>
              <a:t>на экране</a:t>
            </a:r>
          </a:p>
          <a:p>
            <a:r>
              <a:rPr lang="de-CH" dirty="0">
                <a:solidFill>
                  <a:schemeClr val="bg2"/>
                </a:solidFill>
              </a:rPr>
              <a:t>alert(</a:t>
            </a:r>
            <a:r>
              <a:rPr lang="de-CH" dirty="0" err="1">
                <a:solidFill>
                  <a:schemeClr val="bg2"/>
                </a:solidFill>
              </a:rPr>
              <a:t>arr</a:t>
            </a:r>
            <a:r>
              <a:rPr lang="de-CH" dirty="0">
                <a:solidFill>
                  <a:schemeClr val="bg2"/>
                </a:solidFill>
              </a:rPr>
              <a:t>[0]);</a:t>
            </a:r>
            <a:endParaRPr lang="ru-RU" dirty="0">
              <a:solidFill>
                <a:schemeClr val="bg2"/>
              </a:solidFill>
            </a:endParaRPr>
          </a:p>
          <a:p>
            <a:endParaRPr lang="ru-RU" dirty="0">
              <a:solidFill>
                <a:schemeClr val="bg2"/>
              </a:solidFill>
            </a:endParaRPr>
          </a:p>
          <a:p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86C274-8F7A-C64B-D2B8-D18B10EEF144}"/>
              </a:ext>
            </a:extLst>
          </p:cNvPr>
          <p:cNvSpPr txBox="1"/>
          <p:nvPr/>
        </p:nvSpPr>
        <p:spPr>
          <a:xfrm>
            <a:off x="6025896" y="1709928"/>
            <a:ext cx="601825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>
                <a:solidFill>
                  <a:schemeClr val="bg2"/>
                </a:solidFill>
              </a:rPr>
              <a:t>var</a:t>
            </a:r>
            <a:r>
              <a:rPr lang="ru-RU" dirty="0">
                <a:solidFill>
                  <a:schemeClr val="bg2"/>
                </a:solidFill>
              </a:rPr>
              <a:t> </a:t>
            </a:r>
            <a:r>
              <a:rPr lang="ru-RU" dirty="0" err="1">
                <a:solidFill>
                  <a:schemeClr val="bg2"/>
                </a:solidFill>
              </a:rPr>
              <a:t>arr</a:t>
            </a:r>
            <a:r>
              <a:rPr lang="ru-RU" dirty="0">
                <a:solidFill>
                  <a:schemeClr val="bg2"/>
                </a:solidFill>
              </a:rPr>
              <a:t> = ["</a:t>
            </a:r>
            <a:r>
              <a:rPr lang="ru-RU" dirty="0" err="1">
                <a:solidFill>
                  <a:schemeClr val="bg2"/>
                </a:solidFill>
              </a:rPr>
              <a:t>bmw</a:t>
            </a:r>
            <a:r>
              <a:rPr lang="ru-RU" dirty="0">
                <a:solidFill>
                  <a:schemeClr val="bg2"/>
                </a:solidFill>
              </a:rPr>
              <a:t>","</a:t>
            </a:r>
            <a:r>
              <a:rPr lang="ru-RU" dirty="0" err="1">
                <a:solidFill>
                  <a:schemeClr val="bg2"/>
                </a:solidFill>
              </a:rPr>
              <a:t>audi</a:t>
            </a:r>
            <a:r>
              <a:rPr lang="ru-RU" dirty="0">
                <a:solidFill>
                  <a:schemeClr val="bg2"/>
                </a:solidFill>
              </a:rPr>
              <a:t>","</a:t>
            </a:r>
            <a:r>
              <a:rPr lang="ru-RU" dirty="0" err="1">
                <a:solidFill>
                  <a:schemeClr val="bg2"/>
                </a:solidFill>
              </a:rPr>
              <a:t>opel</a:t>
            </a:r>
            <a:r>
              <a:rPr lang="ru-RU" dirty="0">
                <a:solidFill>
                  <a:schemeClr val="bg2"/>
                </a:solidFill>
              </a:rPr>
              <a:t>"];</a:t>
            </a:r>
          </a:p>
          <a:p>
            <a:r>
              <a:rPr lang="ru-RU" dirty="0">
                <a:solidFill>
                  <a:schemeClr val="bg2"/>
                </a:solidFill>
              </a:rPr>
              <a:t>// создаем строку</a:t>
            </a:r>
          </a:p>
          <a:p>
            <a:r>
              <a:rPr lang="ru-RU" dirty="0">
                <a:solidFill>
                  <a:schemeClr val="bg2"/>
                </a:solidFill>
              </a:rPr>
              <a:t>// в качестве разделительного символа между элементами</a:t>
            </a:r>
          </a:p>
          <a:p>
            <a:r>
              <a:rPr lang="ru-RU" dirty="0">
                <a:solidFill>
                  <a:schemeClr val="bg2"/>
                </a:solidFill>
              </a:rPr>
              <a:t>// массива указываем *</a:t>
            </a:r>
          </a:p>
          <a:p>
            <a:r>
              <a:rPr lang="de-CH" dirty="0" err="1">
                <a:solidFill>
                  <a:schemeClr val="bg2"/>
                </a:solidFill>
              </a:rPr>
              <a:t>var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str</a:t>
            </a:r>
            <a:r>
              <a:rPr lang="de-CH" dirty="0">
                <a:solidFill>
                  <a:schemeClr val="bg2"/>
                </a:solidFill>
              </a:rPr>
              <a:t> = </a:t>
            </a:r>
            <a:r>
              <a:rPr lang="de-CH" dirty="0" err="1">
                <a:solidFill>
                  <a:schemeClr val="bg2"/>
                </a:solidFill>
              </a:rPr>
              <a:t>arr.join</a:t>
            </a:r>
            <a:r>
              <a:rPr lang="de-CH" dirty="0">
                <a:solidFill>
                  <a:schemeClr val="bg2"/>
                </a:solidFill>
              </a:rPr>
              <a:t>("*");</a:t>
            </a:r>
          </a:p>
          <a:p>
            <a:r>
              <a:rPr lang="de-CH" dirty="0">
                <a:solidFill>
                  <a:schemeClr val="bg2"/>
                </a:solidFill>
              </a:rPr>
              <a:t>// </a:t>
            </a:r>
            <a:r>
              <a:rPr lang="de-CH" dirty="0" err="1">
                <a:solidFill>
                  <a:schemeClr val="bg2"/>
                </a:solidFill>
              </a:rPr>
              <a:t>bmw</a:t>
            </a:r>
            <a:r>
              <a:rPr lang="de-CH" dirty="0">
                <a:solidFill>
                  <a:schemeClr val="bg2"/>
                </a:solidFill>
              </a:rPr>
              <a:t>*</a:t>
            </a:r>
            <a:r>
              <a:rPr lang="de-CH" dirty="0" err="1">
                <a:solidFill>
                  <a:schemeClr val="bg2"/>
                </a:solidFill>
              </a:rPr>
              <a:t>audi</a:t>
            </a:r>
            <a:r>
              <a:rPr lang="de-CH" dirty="0">
                <a:solidFill>
                  <a:schemeClr val="bg2"/>
                </a:solidFill>
              </a:rPr>
              <a:t>*</a:t>
            </a:r>
            <a:r>
              <a:rPr lang="de-CH" dirty="0" err="1">
                <a:solidFill>
                  <a:schemeClr val="bg2"/>
                </a:solidFill>
              </a:rPr>
              <a:t>opel</a:t>
            </a:r>
            <a:endParaRPr lang="de-CH" dirty="0">
              <a:solidFill>
                <a:schemeClr val="bg2"/>
              </a:solidFill>
            </a:endParaRPr>
          </a:p>
          <a:p>
            <a:r>
              <a:rPr lang="de-CH" dirty="0">
                <a:solidFill>
                  <a:schemeClr val="bg2"/>
                </a:solidFill>
              </a:rPr>
              <a:t>alert(</a:t>
            </a:r>
            <a:r>
              <a:rPr lang="de-CH" dirty="0" err="1">
                <a:solidFill>
                  <a:schemeClr val="bg2"/>
                </a:solidFill>
              </a:rPr>
              <a:t>str</a:t>
            </a:r>
            <a:r>
              <a:rPr lang="de-CH" dirty="0">
                <a:solidFill>
                  <a:schemeClr val="bg2"/>
                </a:solidFill>
              </a:rPr>
              <a:t>);</a:t>
            </a:r>
          </a:p>
          <a:p>
            <a:r>
              <a:rPr lang="de-CH" dirty="0">
                <a:solidFill>
                  <a:schemeClr val="bg2"/>
                </a:solidFill>
              </a:rPr>
              <a:t>// </a:t>
            </a:r>
            <a:r>
              <a:rPr lang="ru-RU" dirty="0">
                <a:solidFill>
                  <a:schemeClr val="bg2"/>
                </a:solidFill>
              </a:rPr>
              <a:t>если не указать разделитель, то будет использована,</a:t>
            </a:r>
          </a:p>
          <a:p>
            <a:r>
              <a:rPr lang="de-CH" dirty="0" err="1">
                <a:solidFill>
                  <a:schemeClr val="bg2"/>
                </a:solidFill>
              </a:rPr>
              <a:t>var</a:t>
            </a:r>
            <a:r>
              <a:rPr lang="de-CH" dirty="0">
                <a:solidFill>
                  <a:schemeClr val="bg2"/>
                </a:solidFill>
              </a:rPr>
              <a:t> str2 = </a:t>
            </a:r>
            <a:r>
              <a:rPr lang="de-CH" dirty="0" err="1">
                <a:solidFill>
                  <a:schemeClr val="bg2"/>
                </a:solidFill>
              </a:rPr>
              <a:t>arr.join</a:t>
            </a:r>
            <a:r>
              <a:rPr lang="de-CH" dirty="0">
                <a:solidFill>
                  <a:schemeClr val="bg2"/>
                </a:solidFill>
              </a:rPr>
              <a:t>();</a:t>
            </a:r>
          </a:p>
          <a:p>
            <a:r>
              <a:rPr lang="de-CH" dirty="0">
                <a:solidFill>
                  <a:schemeClr val="bg2"/>
                </a:solidFill>
              </a:rPr>
              <a:t>// </a:t>
            </a:r>
            <a:r>
              <a:rPr lang="de-CH" dirty="0" err="1">
                <a:solidFill>
                  <a:schemeClr val="bg2"/>
                </a:solidFill>
              </a:rPr>
              <a:t>bmw,audi,opel</a:t>
            </a:r>
            <a:endParaRPr lang="de-CH" dirty="0">
              <a:solidFill>
                <a:schemeClr val="bg2"/>
              </a:solidFill>
            </a:endParaRPr>
          </a:p>
          <a:p>
            <a:r>
              <a:rPr lang="de-CH" dirty="0">
                <a:solidFill>
                  <a:schemeClr val="bg2"/>
                </a:solidFill>
              </a:rPr>
              <a:t>alert(str2);</a:t>
            </a:r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94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6201B-A888-AE18-7647-769DA79F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Сокращенный способ определения методов.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DEAD5-F414-C552-0129-C9C8C3174527}"/>
              </a:ext>
            </a:extLst>
          </p:cNvPr>
          <p:cNvSpPr txBox="1"/>
          <p:nvPr/>
        </p:nvSpPr>
        <p:spPr>
          <a:xfrm>
            <a:off x="2455164" y="1443841"/>
            <a:ext cx="48326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let user = {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  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    name: "Tom",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    age: 26,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    display(){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      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        console.log(this.name, this.age);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    },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    move(place){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        console.log(this.name, "goes to", place);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    }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};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user.display(); // Tom 26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user.move("the shop");  // Tom goes to the shop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44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088A6-C6B6-2F4F-5B95-73566BC4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массивов.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F8F66-3D28-570B-EC2E-80EE3D430CCE}"/>
              </a:ext>
            </a:extLst>
          </p:cNvPr>
          <p:cNvSpPr txBox="1"/>
          <p:nvPr/>
        </p:nvSpPr>
        <p:spPr>
          <a:xfrm>
            <a:off x="2249424" y="1664208"/>
            <a:ext cx="278845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const user = {};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user["name"] = "Tom";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user["age"] = 26;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user["display"] = function(){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     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    console.log(user.name);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    console.log(user.age);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};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ru-RU">
                <a:solidFill>
                  <a:schemeClr val="bg1">
                    <a:lumMod val="75000"/>
                  </a:schemeClr>
                </a:solidFill>
              </a:rPr>
              <a:t>вызов метода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user["display"]();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352887-1709-AD06-5D42-1136EE9AFC2E}"/>
              </a:ext>
            </a:extLst>
          </p:cNvPr>
          <p:cNvSpPr txBox="1"/>
          <p:nvPr/>
        </p:nvSpPr>
        <p:spPr>
          <a:xfrm>
            <a:off x="6839712" y="1664208"/>
            <a:ext cx="284616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const user = {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    ["name"]: "Tom",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    ["age"]: 26,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    ["display"]: function(){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      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        console.log(user.name);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        console.log(user.age);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    }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};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user["display"]();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95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AB5F2-802D-3D7A-B519-CA81F6C4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 в качестве свойств и методов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577447-E2E2-287E-1CF7-FC7924DE3A0A}"/>
              </a:ext>
            </a:extLst>
          </p:cNvPr>
          <p:cNvSpPr txBox="1"/>
          <p:nvPr/>
        </p:nvSpPr>
        <p:spPr>
          <a:xfrm>
            <a:off x="1682496" y="1636776"/>
            <a:ext cx="284616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const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user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 = {</a:t>
            </a:r>
          </a:p>
          <a:p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    "</a:t>
            </a:r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name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": "Tom",</a:t>
            </a:r>
          </a:p>
          <a:p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    "</a:t>
            </a:r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age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": 26,</a:t>
            </a:r>
          </a:p>
          <a:p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    "</a:t>
            </a:r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display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": </a:t>
            </a:r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function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(){</a:t>
            </a:r>
          </a:p>
          <a:p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     </a:t>
            </a:r>
          </a:p>
          <a:p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        console.log(user.name);</a:t>
            </a:r>
          </a:p>
          <a:p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        console.log(</a:t>
            </a:r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user.age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);</a:t>
            </a:r>
          </a:p>
          <a:p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    }</a:t>
            </a:r>
          </a:p>
          <a:p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};</a:t>
            </a:r>
          </a:p>
          <a:p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вызов метода</a:t>
            </a:r>
          </a:p>
          <a:p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user.display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();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568FAE-B5E3-6269-A4E2-6CC9CC6CACE9}"/>
              </a:ext>
            </a:extLst>
          </p:cNvPr>
          <p:cNvSpPr txBox="1"/>
          <p:nvPr/>
        </p:nvSpPr>
        <p:spPr>
          <a:xfrm>
            <a:off x="7050024" y="1636776"/>
            <a:ext cx="30665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const user = {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    name: "Tom",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    age: 26,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    "full name": "Tom Johns",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    "display info": function(){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     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        console.log(user.name);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        console.log(user.age);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    }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};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console.log(user["full name"]);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user["display info"]();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28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998909-D3CD-6497-F96A-10EA59FD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Динамическое определение имен свойств и методов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5AA1A3-E771-7BD7-B839-21D3921DC40C}"/>
              </a:ext>
            </a:extLst>
          </p:cNvPr>
          <p:cNvSpPr txBox="1"/>
          <p:nvPr/>
        </p:nvSpPr>
        <p:spPr>
          <a:xfrm>
            <a:off x="838200" y="1773936"/>
            <a:ext cx="481317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const prop1  = "name";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const prop2  = "age";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const tom = { 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    [prop1]: "Tom",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    [prop2]: 37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};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console.log(tom);           // {name: "Tom", age: 37}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console.log(tom.name);      // Tom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console.log(tom["age"]);    // 37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88C1E8-E832-1B9C-B0ED-65D8A059399B}"/>
              </a:ext>
            </a:extLst>
          </p:cNvPr>
          <p:cNvSpPr txBox="1"/>
          <p:nvPr/>
        </p:nvSpPr>
        <p:spPr>
          <a:xfrm>
            <a:off x="6172200" y="1773936"/>
            <a:ext cx="562205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function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createObject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propName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propValue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){</a:t>
            </a:r>
          </a:p>
          <a:p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return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 {</a:t>
            </a:r>
          </a:p>
          <a:p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            [</a:t>
            </a:r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propName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]: </a:t>
            </a:r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propValue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,</a:t>
            </a:r>
          </a:p>
          <a:p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            </a:t>
            </a:r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print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(){ </a:t>
            </a:r>
          </a:p>
          <a:p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                console.log(`${</a:t>
            </a:r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propName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}: ${</a:t>
            </a:r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propValue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}`);</a:t>
            </a:r>
          </a:p>
          <a:p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            }</a:t>
            </a:r>
          </a:p>
          <a:p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    };</a:t>
            </a:r>
          </a:p>
          <a:p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const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person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 = </a:t>
            </a:r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createObject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("</a:t>
            </a:r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name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", "Tom");</a:t>
            </a:r>
          </a:p>
          <a:p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person.print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();     // </a:t>
            </a:r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name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: Tom</a:t>
            </a:r>
          </a:p>
          <a:p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const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book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 = </a:t>
            </a:r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createObject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("title", "JavaScript Reference");</a:t>
            </a:r>
          </a:p>
          <a:p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book.print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();   // title: JavaScript </a:t>
            </a:r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Referenc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67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F1BF5-A4A1-56C0-D394-6332BF050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306"/>
          </a:xfrm>
        </p:spPr>
        <p:txBody>
          <a:bodyPr/>
          <a:lstStyle/>
          <a:p>
            <a:r>
              <a:rPr lang="ru-RU" dirty="0"/>
              <a:t>Удаление свойств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75A17-D367-A6D4-3C31-04514FCA6D26}"/>
              </a:ext>
            </a:extLst>
          </p:cNvPr>
          <p:cNvSpPr txBox="1"/>
          <p:nvPr/>
        </p:nvSpPr>
        <p:spPr>
          <a:xfrm>
            <a:off x="1435608" y="1307592"/>
            <a:ext cx="27152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delete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75000"/>
                  </a:schemeClr>
                </a:solidFill>
              </a:rPr>
              <a:t>объект.свойство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delete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объект["свойство"]</a:t>
            </a: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05B666-4EF4-E12A-A7D2-0EA4C991B9C5}"/>
              </a:ext>
            </a:extLst>
          </p:cNvPr>
          <p:cNvSpPr txBox="1"/>
          <p:nvPr/>
        </p:nvSpPr>
        <p:spPr>
          <a:xfrm>
            <a:off x="6437376" y="1307592"/>
            <a:ext cx="47548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let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user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 = {};</a:t>
            </a:r>
          </a:p>
          <a:p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user.name = "Tom";</a:t>
            </a:r>
          </a:p>
          <a:p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user.age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 = 26;</a:t>
            </a:r>
          </a:p>
          <a:p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user.display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 = </a:t>
            </a:r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function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(){</a:t>
            </a:r>
          </a:p>
          <a:p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    console.log(user.name);</a:t>
            </a:r>
          </a:p>
          <a:p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    console.log(</a:t>
            </a:r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user.age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);</a:t>
            </a:r>
          </a:p>
          <a:p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};</a:t>
            </a:r>
          </a:p>
          <a:p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console.log(user.name); // Tom</a:t>
            </a:r>
          </a:p>
          <a:p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delete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 user.name; 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удаляем свойство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// альтернативный вариант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// </a:t>
            </a:r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delete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user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["</a:t>
            </a:r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name</a:t>
            </a:r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"];</a:t>
            </a:r>
          </a:p>
          <a:p>
            <a:r>
              <a:rPr lang="de-CH" dirty="0">
                <a:solidFill>
                  <a:schemeClr val="bg1">
                    <a:lumMod val="75000"/>
                  </a:schemeClr>
                </a:solidFill>
              </a:rPr>
              <a:t>console.log(user.name); // </a:t>
            </a:r>
            <a:r>
              <a:rPr lang="de-CH" dirty="0" err="1">
                <a:solidFill>
                  <a:schemeClr val="bg1">
                    <a:lumMod val="75000"/>
                  </a:schemeClr>
                </a:solidFill>
              </a:rPr>
              <a:t>undefined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77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F75FA-4656-BEAF-4F0B-B165461C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686"/>
            <a:ext cx="10515600" cy="903236"/>
          </a:xfrm>
        </p:spPr>
        <p:txBody>
          <a:bodyPr/>
          <a:lstStyle/>
          <a:p>
            <a:r>
              <a:rPr lang="ru-RU" dirty="0"/>
              <a:t>Создание объекта из переменных и констант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9C2677-CF1A-02CF-A0C6-D21B97A7E419}"/>
              </a:ext>
            </a:extLst>
          </p:cNvPr>
          <p:cNvSpPr txBox="1"/>
          <p:nvPr/>
        </p:nvSpPr>
        <p:spPr>
          <a:xfrm>
            <a:off x="260685" y="1268362"/>
            <a:ext cx="58353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function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getSalary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(status){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if(status==="senior") return 1500;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else return 500;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const name = "Tom";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const age = 37;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const person = { name: name, age: age, salary: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getSalary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()};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console.log(person);    // {name: "Tom", age: 37, salary: 500}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C3446-4E19-0CC3-B479-6715D8910A39}"/>
              </a:ext>
            </a:extLst>
          </p:cNvPr>
          <p:cNvSpPr txBox="1"/>
          <p:nvPr/>
        </p:nvSpPr>
        <p:spPr>
          <a:xfrm>
            <a:off x="6246957" y="4056846"/>
            <a:ext cx="58353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const name = "Tom";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const age = 37;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const salary = 500;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const person = { name, age, salary};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console.log(person);    // {name: "Tom", age: 37, salary: 500}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046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CAFD9-451A-AF06-A1A4-735698986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5578"/>
          </a:xfrm>
        </p:spPr>
        <p:txBody>
          <a:bodyPr/>
          <a:lstStyle/>
          <a:p>
            <a:r>
              <a:rPr lang="ru-RU" dirty="0"/>
              <a:t>Передача функций методам объекта: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BC142-4DE4-D2CB-4015-326017489DD4}"/>
              </a:ext>
            </a:extLst>
          </p:cNvPr>
          <p:cNvSpPr txBox="1"/>
          <p:nvPr/>
        </p:nvSpPr>
        <p:spPr>
          <a:xfrm>
            <a:off x="2450592" y="1499616"/>
            <a:ext cx="689252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function display(){ 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    console.log(this.name, this.age);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const move = function(place){ console.log(this.name, "goes to", place)};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const name = "Tom";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const age = 37;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const salary = 500;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const person = { name, age, salary, display, move};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person.display();       // Tom 37</a:t>
            </a:r>
          </a:p>
          <a:p>
            <a:r>
              <a:rPr lang="de-CH">
                <a:solidFill>
                  <a:schemeClr val="bg1">
                    <a:lumMod val="75000"/>
                  </a:schemeClr>
                </a:solidFill>
              </a:rPr>
              <a:t>person.move("cinema");  // Tom goes to cinema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73171"/>
      </p:ext>
    </p:extLst>
  </p:cSld>
  <p:clrMapOvr>
    <a:masterClrMapping/>
  </p:clrMapOvr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3478</TotalTime>
  <Words>1802</Words>
  <Application>Microsoft Office PowerPoint</Application>
  <PresentationFormat>Широкоэкранный</PresentationFormat>
  <Paragraphs>348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5" baseType="lpstr">
      <vt:lpstr>Arial</vt:lpstr>
      <vt:lpstr>Calibri Light</vt:lpstr>
      <vt:lpstr>Специальное оформление</vt:lpstr>
      <vt:lpstr>Создание нового объекта</vt:lpstr>
      <vt:lpstr>Методы объекта</vt:lpstr>
      <vt:lpstr> Сокращенный способ определения методов.</vt:lpstr>
      <vt:lpstr>Синтаксис массивов.</vt:lpstr>
      <vt:lpstr>Строки в качестве свойств и методов</vt:lpstr>
      <vt:lpstr>Динамическое определение имен свойств и методов</vt:lpstr>
      <vt:lpstr>Удаление свойств</vt:lpstr>
      <vt:lpstr>Создание объекта из переменных и констант</vt:lpstr>
      <vt:lpstr>Передача функций методам объекта:</vt:lpstr>
      <vt:lpstr>Проверка существования свойства внутри объекта</vt:lpstr>
      <vt:lpstr>Просмотр всех свойств внутри объекта</vt:lpstr>
      <vt:lpstr>Массивы использовании конструкции new Array</vt:lpstr>
      <vt:lpstr>Массивы обращение к элементам массива</vt:lpstr>
      <vt:lpstr>Установка длинны массива</vt:lpstr>
      <vt:lpstr>Создание массива второй способ</vt:lpstr>
      <vt:lpstr>Двумерные массивы</vt:lpstr>
      <vt:lpstr>Передача массива по ссылке</vt:lpstr>
      <vt:lpstr>Свойства и методы массивов indexOf</vt:lpstr>
      <vt:lpstr>Подсчет элементов с заданным значеием</vt:lpstr>
      <vt:lpstr>Сортировка массива</vt:lpstr>
      <vt:lpstr>Сортировка массива</vt:lpstr>
      <vt:lpstr>Массивы в строки и обратно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Еввгений</dc:creator>
  <cp:lastModifiedBy>Еввгений</cp:lastModifiedBy>
  <cp:revision>5</cp:revision>
  <dcterms:created xsi:type="dcterms:W3CDTF">2024-11-21T11:21:33Z</dcterms:created>
  <dcterms:modified xsi:type="dcterms:W3CDTF">2024-11-27T15:30:03Z</dcterms:modified>
</cp:coreProperties>
</file>