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5135"/>
            <a:ext cx="9144000" cy="639097"/>
          </a:xfrm>
        </p:spPr>
        <p:txBody>
          <a:bodyPr anchor="b">
            <a:noAutofit/>
          </a:bodyPr>
          <a:lstStyle>
            <a:lvl1pPr algn="ctr">
              <a:defRPr sz="3600" b="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00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85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58B1-F93B-36E4-39F0-4B510D2D5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6031"/>
            <a:ext cx="9144000" cy="638409"/>
          </a:xfrm>
        </p:spPr>
        <p:txBody>
          <a:bodyPr/>
          <a:lstStyle/>
          <a:p>
            <a:r>
              <a:rPr lang="ru-RU" dirty="0"/>
              <a:t>Ограничения </a:t>
            </a:r>
            <a:r>
              <a:rPr lang="en-US" dirty="0"/>
              <a:t>JavaScript </a:t>
            </a:r>
            <a:r>
              <a:rPr lang="ru-RU" dirty="0"/>
              <a:t>при выполнении</a:t>
            </a:r>
            <a:br>
              <a:rPr lang="ru-RU" dirty="0"/>
            </a:br>
            <a:r>
              <a:rPr lang="ru-RU" dirty="0"/>
              <a:t>в браузере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5B6F0-F263-0E70-87FA-6FD149969AFF}"/>
              </a:ext>
            </a:extLst>
          </p:cNvPr>
          <p:cNvSpPr txBox="1"/>
          <p:nvPr/>
        </p:nvSpPr>
        <p:spPr>
          <a:xfrm>
            <a:off x="868680" y="1801368"/>
            <a:ext cx="817756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■ 	При помощи JavaScript нельзя запускать другие приложения, давать </a:t>
            </a:r>
          </a:p>
          <a:p>
            <a:r>
              <a:rPr lang="ru-RU" dirty="0">
                <a:solidFill>
                  <a:schemeClr val="bg2"/>
                </a:solidFill>
              </a:rPr>
              <a:t>	команды операционной системе.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■ 	Инструкции JavaScript не имеют прямого доступа к файлам компьютера. </a:t>
            </a:r>
          </a:p>
          <a:p>
            <a:r>
              <a:rPr lang="ru-RU" dirty="0">
                <a:solidFill>
                  <a:schemeClr val="bg2"/>
                </a:solidFill>
              </a:rPr>
              <a:t>	Без разрешения пользователя невозможно даже открыть файл для чтения. 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■ 	Из скриптов одной вкладки нельзя управлять содержимым других вкладок. </a:t>
            </a:r>
          </a:p>
          <a:p>
            <a:r>
              <a:rPr lang="ru-RU" dirty="0">
                <a:solidFill>
                  <a:schemeClr val="bg2"/>
                </a:solidFill>
              </a:rPr>
              <a:t>	Единственная возможность  — закрыть вкладку, если она была создана из  </a:t>
            </a:r>
          </a:p>
          <a:p>
            <a:r>
              <a:rPr lang="ru-RU" dirty="0">
                <a:solidFill>
                  <a:schemeClr val="bg2"/>
                </a:solidFill>
              </a:rPr>
              <a:t>	данного скрипта (эту возможность мы рассмотрим далее в уроке).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■ 	Обращаться к серверу при помощи JavaScript можно только в том случае, </a:t>
            </a:r>
          </a:p>
          <a:p>
            <a:r>
              <a:rPr lang="ru-RU" dirty="0">
                <a:solidFill>
                  <a:schemeClr val="bg2"/>
                </a:solidFill>
              </a:rPr>
              <a:t>	если сайт был загружен именно с этого сервера. </a:t>
            </a: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ru-RU" dirty="0">
                <a:solidFill>
                  <a:schemeClr val="bg2"/>
                </a:solidFill>
              </a:rPr>
              <a:t>■ 	Командами JavaScript нельзя закрыть или запустить браузер, свернуть его </a:t>
            </a:r>
          </a:p>
          <a:p>
            <a:r>
              <a:rPr lang="ru-RU" dirty="0">
                <a:solidFill>
                  <a:schemeClr val="bg2"/>
                </a:solidFill>
              </a:rPr>
              <a:t>	главное окно или изменить его размеры.</a:t>
            </a:r>
          </a:p>
        </p:txBody>
      </p:sp>
    </p:spTree>
    <p:extLst>
      <p:ext uri="{BB962C8B-B14F-4D97-AF65-F5344CB8AC3E}">
        <p14:creationId xmlns:p14="http://schemas.microsoft.com/office/powerpoint/2010/main" val="354876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66DCF-5174-B90B-134F-50C2CC1AC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0311"/>
            <a:ext cx="9144000" cy="639097"/>
          </a:xfrm>
        </p:spPr>
        <p:txBody>
          <a:bodyPr/>
          <a:lstStyle/>
          <a:p>
            <a:r>
              <a:rPr lang="ru-RU" dirty="0"/>
              <a:t>Объекты </a:t>
            </a:r>
            <a:r>
              <a:rPr lang="ru-RU" dirty="0" err="1"/>
              <a:t>Location</a:t>
            </a:r>
            <a:r>
              <a:rPr lang="ru-RU" dirty="0"/>
              <a:t> и </a:t>
            </a:r>
            <a:r>
              <a:rPr lang="ru-RU" dirty="0" err="1"/>
              <a:t>History</a:t>
            </a:r>
            <a:r>
              <a:rPr lang="ru-RU" dirty="0"/>
              <a:t>. Перемещение по страницам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25E14D2-2641-19BA-EA79-D968719B7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635889"/>
              </p:ext>
            </p:extLst>
          </p:nvPr>
        </p:nvGraphicFramePr>
        <p:xfrm>
          <a:off x="906780" y="1276096"/>
          <a:ext cx="10378440" cy="4873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72">
                  <a:extLst>
                    <a:ext uri="{9D8B030D-6E8A-4147-A177-3AD203B41FA5}">
                      <a16:colId xmlns:a16="http://schemas.microsoft.com/office/drawing/2014/main" val="232445554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2064531781"/>
                    </a:ext>
                  </a:extLst>
                </a:gridCol>
                <a:gridCol w="4809744">
                  <a:extLst>
                    <a:ext uri="{9D8B030D-6E8A-4147-A177-3AD203B41FA5}">
                      <a16:colId xmlns:a16="http://schemas.microsoft.com/office/drawing/2014/main" val="2533193841"/>
                    </a:ext>
                  </a:extLst>
                </a:gridCol>
              </a:tblGrid>
              <a:tr h="32404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Свойство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Описание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07770"/>
                  </a:ext>
                </a:extLst>
              </a:tr>
              <a:tr h="55931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hash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часть адреса, начиная с символа '#'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1) "#</a:t>
                      </a:r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test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" 2) "" (пустая строка)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36590"/>
                  </a:ext>
                </a:extLst>
              </a:tr>
              <a:tr h="559312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host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имя сайта и порт (если указан)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2"/>
                          </a:solidFill>
                        </a:rPr>
                        <a:t>1) "www.w3schools.com" 2) "portquiz.net:8080"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0067"/>
                  </a:ext>
                </a:extLst>
              </a:tr>
              <a:tr h="55931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hostname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имя сайта (без порта)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2"/>
                          </a:solidFill>
                        </a:rPr>
                        <a:t>1) "www.w3schools.com" 2) "portquiz.net"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214943"/>
                  </a:ext>
                </a:extLst>
              </a:tr>
              <a:tr h="324046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href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весь адрес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1) "https://www.w3schools.com/ </a:t>
                      </a:r>
                      <a:r>
                        <a:rPr lang="fr-FR" dirty="0" err="1">
                          <a:solidFill>
                            <a:schemeClr val="bg2"/>
                          </a:solidFill>
                        </a:rPr>
                        <a:t>js</a:t>
                      </a:r>
                      <a:r>
                        <a:rPr lang="fr-FR" dirty="0">
                          <a:solidFill>
                            <a:schemeClr val="bg2"/>
                          </a:solidFill>
                        </a:rPr>
                        <a:t>/#main" 2) "http://portquiz. net:8080/?page=1"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010130"/>
                  </a:ext>
                </a:extLst>
              </a:tr>
              <a:tr h="324046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pathname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строка пути (от имени сайта)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1) "/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js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/" 2) "/"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4309"/>
                  </a:ext>
                </a:extLst>
              </a:tr>
              <a:tr h="324046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port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номер порта (если указан)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1) "" (пустая строка) 2) "8080"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433262"/>
                  </a:ext>
                </a:extLst>
              </a:tr>
              <a:tr h="432304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protocol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имя протокола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1) "https:" 2) "http:"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932574"/>
                  </a:ext>
                </a:extLst>
              </a:tr>
              <a:tr h="864608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search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часть адреса начиная с символа '? '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1) "" (пустая строка) 2) "?</a:t>
                      </a:r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page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=1"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76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66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56895-5B5A-0007-1A64-DC585DEE7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Объекты </a:t>
            </a:r>
            <a:r>
              <a:rPr lang="ru-RU" dirty="0" err="1"/>
              <a:t>Location</a:t>
            </a:r>
            <a:r>
              <a:rPr lang="ru-RU" dirty="0"/>
              <a:t> и </a:t>
            </a:r>
            <a:r>
              <a:rPr lang="ru-RU" dirty="0" err="1"/>
              <a:t>History</a:t>
            </a:r>
            <a:r>
              <a:rPr lang="ru-RU" dirty="0"/>
              <a:t>. Перемещение по страницам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1A6FB40-2CC2-F378-52FA-8A05AEBE7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60118"/>
              </p:ext>
            </p:extLst>
          </p:nvPr>
        </p:nvGraphicFramePr>
        <p:xfrm>
          <a:off x="906780" y="1175512"/>
          <a:ext cx="10378440" cy="2253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72">
                  <a:extLst>
                    <a:ext uri="{9D8B030D-6E8A-4147-A177-3AD203B41FA5}">
                      <a16:colId xmlns:a16="http://schemas.microsoft.com/office/drawing/2014/main" val="232445554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2064531781"/>
                    </a:ext>
                  </a:extLst>
                </a:gridCol>
                <a:gridCol w="4809744">
                  <a:extLst>
                    <a:ext uri="{9D8B030D-6E8A-4147-A177-3AD203B41FA5}">
                      <a16:colId xmlns:a16="http://schemas.microsoft.com/office/drawing/2014/main" val="2533193841"/>
                    </a:ext>
                  </a:extLst>
                </a:gridCol>
              </a:tblGrid>
              <a:tr h="32404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Свойство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Описание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07770"/>
                  </a:ext>
                </a:extLst>
              </a:tr>
              <a:tr h="55931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assign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addr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Перейти по адресу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addr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window.location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. assign("https://itstep.org")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36590"/>
                  </a:ext>
                </a:extLst>
              </a:tr>
              <a:tr h="55931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reload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()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Обновить (перезагрузить) страницу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reload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true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) –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перезагрузить с сервера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reload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false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)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или 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reload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() –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из кеша браузера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0067"/>
                  </a:ext>
                </a:extLst>
              </a:tr>
              <a:tr h="688336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replace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addr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Сменить адрес на </a:t>
                      </a:r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addr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window.location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. replace("https://itstep.org")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2149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2356D1-1D73-50FD-12EF-0C6B31D85598}"/>
              </a:ext>
            </a:extLst>
          </p:cNvPr>
          <p:cNvSpPr txBox="1"/>
          <p:nvPr/>
        </p:nvSpPr>
        <p:spPr>
          <a:xfrm>
            <a:off x="906780" y="4727448"/>
            <a:ext cx="375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</a:rPr>
              <a:t>window.location</a:t>
            </a:r>
            <a:r>
              <a:rPr lang="en-US" dirty="0">
                <a:solidFill>
                  <a:schemeClr val="bg2"/>
                </a:solidFill>
              </a:rPr>
              <a:t> = "https://itstep.org"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09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1D435-B048-6E86-305E-FE9CF771D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8611"/>
            <a:ext cx="9144000" cy="639097"/>
          </a:xfrm>
        </p:spPr>
        <p:txBody>
          <a:bodyPr/>
          <a:lstStyle/>
          <a:p>
            <a:r>
              <a:rPr lang="ru-RU" dirty="0"/>
              <a:t>Объекты </a:t>
            </a:r>
            <a:r>
              <a:rPr lang="ru-RU" dirty="0" err="1"/>
              <a:t>Location</a:t>
            </a:r>
            <a:r>
              <a:rPr lang="ru-RU" dirty="0"/>
              <a:t> и </a:t>
            </a:r>
            <a:r>
              <a:rPr lang="ru-RU" dirty="0" err="1"/>
              <a:t>History</a:t>
            </a:r>
            <a:r>
              <a:rPr lang="ru-RU" dirty="0"/>
              <a:t>. Перемещение по страницам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08E81D5-94F0-171B-F27F-3EFCF0A5C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92048"/>
              </p:ext>
            </p:extLst>
          </p:nvPr>
        </p:nvGraphicFramePr>
        <p:xfrm>
          <a:off x="605028" y="1027709"/>
          <a:ext cx="10378440" cy="5294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72">
                  <a:extLst>
                    <a:ext uri="{9D8B030D-6E8A-4147-A177-3AD203B41FA5}">
                      <a16:colId xmlns:a16="http://schemas.microsoft.com/office/drawing/2014/main" val="232445554"/>
                    </a:ext>
                  </a:extLst>
                </a:gridCol>
                <a:gridCol w="3720084">
                  <a:extLst>
                    <a:ext uri="{9D8B030D-6E8A-4147-A177-3AD203B41FA5}">
                      <a16:colId xmlns:a16="http://schemas.microsoft.com/office/drawing/2014/main" val="2064531781"/>
                    </a:ext>
                  </a:extLst>
                </a:gridCol>
                <a:gridCol w="4253484">
                  <a:extLst>
                    <a:ext uri="{9D8B030D-6E8A-4147-A177-3AD203B41FA5}">
                      <a16:colId xmlns:a16="http://schemas.microsoft.com/office/drawing/2014/main" val="2533193841"/>
                    </a:ext>
                  </a:extLst>
                </a:gridCol>
              </a:tblGrid>
              <a:tr h="339191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Свойство 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/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метод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Описание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07770"/>
                  </a:ext>
                </a:extLst>
              </a:tr>
              <a:tr h="593584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length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Количество страниц в истории текущей вкладки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36590"/>
                  </a:ext>
                </a:extLst>
              </a:tr>
              <a:tr h="593584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state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Объект состояния, установленный для данной страницы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Задается методами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pushState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или 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replaceState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0067"/>
                  </a:ext>
                </a:extLst>
              </a:tr>
              <a:tr h="593584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back()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Переход к предыдущей странице в истории просмотров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Аналогичен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go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(-1)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214943"/>
                  </a:ext>
                </a:extLst>
              </a:tr>
              <a:tr h="593584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forward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()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Переход к следующей странице в истории просмотров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Аналогичен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go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(1)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010130"/>
                  </a:ext>
                </a:extLst>
              </a:tr>
              <a:tr h="593584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go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(n)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Переместиться на n шагов в истории просмотров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n&gt;0 — вперед по истории </a:t>
                      </a:r>
                    </a:p>
                    <a:p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N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&lt;0 –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назад по истории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4309"/>
                  </a:ext>
                </a:extLst>
              </a:tr>
              <a:tr h="593584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pushState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state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, title,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addr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)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Добавить запись в историю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После добавления происходит переход на добавленную страницу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433262"/>
                  </a:ext>
                </a:extLst>
              </a:tr>
              <a:tr h="1088348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replaceState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state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, title,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addr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)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Заменить запись в истории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Заменяет текущее положение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93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2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238DE-3CC1-E111-5BB0-2F6A44393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Диалоговые окна.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5545502-8B0A-9288-FAB1-CA087495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464848"/>
              </p:ext>
            </p:extLst>
          </p:nvPr>
        </p:nvGraphicFramePr>
        <p:xfrm>
          <a:off x="1629664" y="1286594"/>
          <a:ext cx="8127999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320">
                  <a:extLst>
                    <a:ext uri="{9D8B030D-6E8A-4147-A177-3AD203B41FA5}">
                      <a16:colId xmlns:a16="http://schemas.microsoft.com/office/drawing/2014/main" val="3683177289"/>
                    </a:ext>
                  </a:extLst>
                </a:gridCol>
                <a:gridCol w="6456679">
                  <a:extLst>
                    <a:ext uri="{9D8B030D-6E8A-4147-A177-3AD203B41FA5}">
                      <a16:colId xmlns:a16="http://schemas.microsoft.com/office/drawing/2014/main" val="19968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15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alert()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выводит окно с сообщением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3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1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</a:t>
                      </a:r>
                      <a:r>
                        <a:rPr lang="de-CH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ображает</a:t>
                      </a:r>
                      <a:r>
                        <a:rPr lang="ru-RU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окно с сообщением, в котором пользователь должен подтвердить действие двух кнопок OK и Отмена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84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с помощью диалогового окна запрашивать у пользователя какие-либо данные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1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de-CH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отображает диалоговое окно для вывода страницы на печать</a:t>
                      </a:r>
                      <a:br>
                        <a:rPr lang="ru-RU" dirty="0">
                          <a:solidFill>
                            <a:schemeClr val="bg2"/>
                          </a:solidFill>
                        </a:rPr>
                      </a:b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7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найти на странице определенный текст</a:t>
                      </a:r>
                    </a:p>
                    <a:p>
                      <a:br>
                        <a:rPr lang="ru-RU" dirty="0">
                          <a:solidFill>
                            <a:schemeClr val="bg2"/>
                          </a:solidFill>
                        </a:rPr>
                      </a:b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469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092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75284-E501-7508-2A14-5A215C6A4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bg2"/>
                </a:solidFill>
                <a:effectLst/>
                <a:latin typeface="-apple-system"/>
              </a:rPr>
              <a:t>Таймеры</a:t>
            </a:r>
            <a:endParaRPr lang="ru-RU" dirty="0">
              <a:solidFill>
                <a:schemeClr val="bg2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8FA795B-6149-E676-E318-893249CF5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289"/>
              </p:ext>
            </p:extLst>
          </p:nvPr>
        </p:nvGraphicFramePr>
        <p:xfrm>
          <a:off x="1673352" y="1286594"/>
          <a:ext cx="8567928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157">
                  <a:extLst>
                    <a:ext uri="{9D8B030D-6E8A-4147-A177-3AD203B41FA5}">
                      <a16:colId xmlns:a16="http://schemas.microsoft.com/office/drawing/2014/main" val="3683177289"/>
                    </a:ext>
                  </a:extLst>
                </a:gridCol>
                <a:gridCol w="5718771">
                  <a:extLst>
                    <a:ext uri="{9D8B030D-6E8A-4147-A177-3AD203B41FA5}">
                      <a16:colId xmlns:a16="http://schemas.microsoft.com/office/drawing/2014/main" val="19968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15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1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setTimeout</a:t>
                      </a:r>
                      <a:r>
                        <a:rPr lang="ru-RU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одноразового выполнения действий через промежуток времени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3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1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clearTimeout</a:t>
                      </a:r>
                      <a:r>
                        <a:rPr lang="de-CH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de-CH" sz="1800" b="1" i="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остановки таймера 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10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1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setInterval</a:t>
                      </a:r>
                      <a:r>
                        <a:rPr lang="ru-RU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de-CH" sz="1800" b="1" i="0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остоянно</a:t>
                      </a:r>
                      <a:r>
                        <a:rPr lang="ru-RU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выполняет определенную функцию через промежуток времени.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849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sz="1800" b="1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clearInterval</a:t>
                      </a:r>
                      <a:r>
                        <a:rPr lang="de-CH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Дляостановки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выплнения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 того что 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setInterval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288020"/>
                  </a:ext>
                </a:extLst>
              </a:tr>
              <a:tr h="4680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800" b="1" i="0" kern="1200" dirty="0" err="1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requestAnimationFrame</a:t>
                      </a:r>
                      <a:r>
                        <a:rPr lang="de-CH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действует аналогично 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setInterval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()</a:t>
                      </a:r>
                      <a:r>
                        <a:rPr lang="de-CH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7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3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4EB93-F570-8CCB-9114-1AC3DE376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Browser </a:t>
            </a:r>
            <a:r>
              <a:rPr lang="de-CH" dirty="0" err="1"/>
              <a:t>Object</a:t>
            </a:r>
            <a:r>
              <a:rPr lang="de-CH" dirty="0"/>
              <a:t> Model, BOM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1FBC7-0ADF-A718-1A19-B85B34553094}"/>
              </a:ext>
            </a:extLst>
          </p:cNvPr>
          <p:cNvSpPr txBox="1"/>
          <p:nvPr/>
        </p:nvSpPr>
        <p:spPr>
          <a:xfrm>
            <a:off x="603504" y="1261872"/>
            <a:ext cx="693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На данный момент для ВОМ не существует официального стандарта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4E1650-F563-EDD6-F9FD-27859513C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5" y="2419206"/>
            <a:ext cx="9244309" cy="273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9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EE6D7-9FF0-61F2-54C5-8E2C42D06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9727"/>
            <a:ext cx="9144000" cy="639097"/>
          </a:xfrm>
        </p:spPr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Window</a:t>
            </a:r>
            <a:r>
              <a:rPr lang="ru-RU" dirty="0"/>
              <a:t>. Открытие, перемещение и изменение размера окон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D4DE183-3F18-A871-2B0B-94CEDAB3A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09779"/>
              </p:ext>
            </p:extLst>
          </p:nvPr>
        </p:nvGraphicFramePr>
        <p:xfrm>
          <a:off x="1958848" y="1541780"/>
          <a:ext cx="81280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459">
                  <a:extLst>
                    <a:ext uri="{9D8B030D-6E8A-4147-A177-3AD203B41FA5}">
                      <a16:colId xmlns:a16="http://schemas.microsoft.com/office/drawing/2014/main" val="99771635"/>
                    </a:ext>
                  </a:extLst>
                </a:gridCol>
                <a:gridCol w="6422541">
                  <a:extLst>
                    <a:ext uri="{9D8B030D-6E8A-4147-A177-3AD203B41FA5}">
                      <a16:colId xmlns:a16="http://schemas.microsoft.com/office/drawing/2014/main" val="1767617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Свойство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Описание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innerHeight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Ширина контента окна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0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innerWidth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Ширина контента окна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98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outerHeight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Высота окна браузера (включая панели)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23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outerWidth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Ширина окна браузера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17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screenLeft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screenX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Отступ от левого края окна браузера до начала</a:t>
                      </a:r>
                    </a:p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содержимого страницы (контента)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2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screenTop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screenY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Отступ от верхнего края окна браузера до начала</a:t>
                      </a:r>
                    </a:p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содержимого страницы (контента)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63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scrollX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,</a:t>
                      </a:r>
                    </a:p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scrollY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Величина (в пикселях) сдвига контента за счет полос прокрутки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55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8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6C37F-EDCE-F2C6-D70C-87934CE5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31A85-7B89-FE41-B528-4BD8F16ED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9727"/>
            <a:ext cx="9144000" cy="639097"/>
          </a:xfrm>
        </p:spPr>
        <p:txBody>
          <a:bodyPr/>
          <a:lstStyle/>
          <a:p>
            <a:r>
              <a:rPr lang="ru-RU" dirty="0"/>
              <a:t>Объект </a:t>
            </a:r>
            <a:r>
              <a:rPr lang="ru-RU" dirty="0" err="1"/>
              <a:t>Window</a:t>
            </a:r>
            <a:r>
              <a:rPr lang="ru-RU" dirty="0"/>
              <a:t>. Открытие, перемещение и изменение размера окон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27CD6AE-254E-F9C9-470A-A9BB9B1B6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775627"/>
              </p:ext>
            </p:extLst>
          </p:nvPr>
        </p:nvGraphicFramePr>
        <p:xfrm>
          <a:off x="1986280" y="1514348"/>
          <a:ext cx="730843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504">
                  <a:extLst>
                    <a:ext uri="{9D8B030D-6E8A-4147-A177-3AD203B41FA5}">
                      <a16:colId xmlns:a16="http://schemas.microsoft.com/office/drawing/2014/main" val="99771635"/>
                    </a:ext>
                  </a:extLst>
                </a:gridCol>
                <a:gridCol w="5307926">
                  <a:extLst>
                    <a:ext uri="{9D8B030D-6E8A-4147-A177-3AD203B41FA5}">
                      <a16:colId xmlns:a16="http://schemas.microsoft.com/office/drawing/2014/main" val="1767617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Метод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Описание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open()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Открывает новое пустое окно браузера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7406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open(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addr,id,attr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Открывает новое окно и загружает страницу с адресом </a:t>
                      </a:r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addr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. Окну присваивается имя «</a:t>
                      </a:r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id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» и применяются </a:t>
                      </a:r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аттрибуты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 «</a:t>
                      </a:r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attr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»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98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stop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Прекращает загрузку окна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23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close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Закрывает окно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17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moveTo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(X,Y)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Перемещает окно в точку экрана с заданными координатами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253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moveBy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dX,dY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Сдвигает позицию окна по каждой координате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63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resizeTo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(W,H)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Устанавливает размеры окна на заданные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5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resizeBy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dW,dH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Прибавляет к размерам окна переданные значения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22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64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48FA1-DD5B-2463-F5DB-99663FBAD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Открытие нового окна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1DD86-3BC4-BBE7-36A5-1F9943CCE6A9}"/>
              </a:ext>
            </a:extLst>
          </p:cNvPr>
          <p:cNvSpPr txBox="1"/>
          <p:nvPr/>
        </p:nvSpPr>
        <p:spPr>
          <a:xfrm>
            <a:off x="1277112" y="1380744"/>
            <a:ext cx="56976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>
                <a:solidFill>
                  <a:schemeClr val="bg2"/>
                </a:solidFill>
              </a:rPr>
              <a:t>window.open</a:t>
            </a:r>
            <a:r>
              <a:rPr lang="de-CH" dirty="0">
                <a:solidFill>
                  <a:schemeClr val="bg2"/>
                </a:solidFill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;</a:t>
            </a:r>
            <a:endParaRPr lang="ru-RU" dirty="0">
              <a:solidFill>
                <a:schemeClr val="bg2"/>
              </a:solidFill>
            </a:endParaRPr>
          </a:p>
          <a:p>
            <a:endParaRPr lang="ru-RU" dirty="0">
              <a:solidFill>
                <a:schemeClr val="bg2"/>
              </a:solidFill>
            </a:endParaRPr>
          </a:p>
          <a:p>
            <a:r>
              <a:rPr lang="en-US" dirty="0" err="1">
                <a:solidFill>
                  <a:schemeClr val="bg2"/>
                </a:solidFill>
              </a:rPr>
              <a:t>newWin</a:t>
            </a:r>
            <a:r>
              <a:rPr lang="en-US" dirty="0">
                <a:solidFill>
                  <a:schemeClr val="bg2"/>
                </a:solidFill>
              </a:rPr>
              <a:t>=</a:t>
            </a:r>
            <a:r>
              <a:rPr lang="en-US" dirty="0" err="1">
                <a:solidFill>
                  <a:schemeClr val="bg2"/>
                </a:solidFill>
              </a:rPr>
              <a:t>window.open</a:t>
            </a:r>
            <a:r>
              <a:rPr lang="en-US" dirty="0">
                <a:solidFill>
                  <a:schemeClr val="bg2"/>
                </a:solidFill>
              </a:rPr>
              <a:t>(" https://lib.ru", “Lib", "resizable");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de-CH" dirty="0" err="1">
                <a:solidFill>
                  <a:schemeClr val="bg2"/>
                </a:solidFill>
              </a:rPr>
              <a:t>newWin.close</a:t>
            </a:r>
            <a:r>
              <a:rPr lang="de-CH" dirty="0">
                <a:solidFill>
                  <a:schemeClr val="bg2"/>
                </a:solidFill>
              </a:rPr>
              <a:t>()</a:t>
            </a:r>
            <a:r>
              <a:rPr lang="en-US" dirty="0">
                <a:solidFill>
                  <a:schemeClr val="bg2"/>
                </a:solidFill>
              </a:rPr>
              <a:t> – </a:t>
            </a:r>
            <a:r>
              <a:rPr lang="ru-RU" dirty="0">
                <a:solidFill>
                  <a:schemeClr val="bg2"/>
                </a:solidFill>
              </a:rPr>
              <a:t>закрытие окна</a:t>
            </a:r>
            <a:r>
              <a:rPr lang="en-US" dirty="0">
                <a:solidFill>
                  <a:schemeClr val="bg2"/>
                </a:solidFill>
              </a:rPr>
              <a:t> </a:t>
            </a:r>
            <a:endParaRPr lang="ru-RU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96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6A6C8-9D78-7AD9-80C1-84B4FFBB9E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de-CH" dirty="0"/>
              <a:t>Navigator. </a:t>
            </a:r>
            <a:r>
              <a:rPr lang="ru-RU" dirty="0"/>
              <a:t>Параметры браузера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8B1601A-CB53-D813-8C97-540C538C6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6465"/>
              </p:ext>
            </p:extLst>
          </p:nvPr>
        </p:nvGraphicFramePr>
        <p:xfrm>
          <a:off x="923544" y="1051560"/>
          <a:ext cx="10378440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72">
                  <a:extLst>
                    <a:ext uri="{9D8B030D-6E8A-4147-A177-3AD203B41FA5}">
                      <a16:colId xmlns:a16="http://schemas.microsoft.com/office/drawing/2014/main" val="232445554"/>
                    </a:ext>
                  </a:extLst>
                </a:gridCol>
                <a:gridCol w="3447288">
                  <a:extLst>
                    <a:ext uri="{9D8B030D-6E8A-4147-A177-3AD203B41FA5}">
                      <a16:colId xmlns:a16="http://schemas.microsoft.com/office/drawing/2014/main" val="2064531781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253319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Свойство /метод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Описание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0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appCodeName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Кодовое имя браузера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Содержит «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Mozilla»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для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браузеров 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Chrome, Edge, Firefox, IE, Safari,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 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Opera.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3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appName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Имя браузера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Содержит «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Netscape»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для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браузеров 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hrome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, Edge, Firefox, IE11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 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Safari.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appVersion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Данные о версии браузера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Включает совместимые версии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21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battery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или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getBattery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Данные об аккумуляторе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Возвращает объект </a:t>
                      </a:r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Battery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 Manager. Поддерживается не всеми браузерами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010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connection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Данные о сетевом подключении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Содержит объект 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Connection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ookieEnabled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Установки разрешений 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Cookie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true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или 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false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433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geolocation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Данные геолокации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Содержит объект 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Geolocation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93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language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Основной язык браузера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Кодовое имя языка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906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languages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Допустимые языки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Массив кодовых имен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750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onLine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Наличие подключения к сети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true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или 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false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6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platform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Платформа (опера </a:t>
                      </a:r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ционная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 система) браузера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Строка с кодовым названием</a:t>
                      </a:r>
                    </a:p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системы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26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4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49760-6F6B-0E49-3109-6498B156E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de-CH" dirty="0"/>
              <a:t>Navigator. </a:t>
            </a:r>
            <a:r>
              <a:rPr lang="ru-RU" dirty="0"/>
              <a:t>Параметры браузера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4F743F2-8086-0387-47F3-3CCD9D0AD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05963"/>
              </p:ext>
            </p:extLst>
          </p:nvPr>
        </p:nvGraphicFramePr>
        <p:xfrm>
          <a:off x="906780" y="1170432"/>
          <a:ext cx="10378440" cy="275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72">
                  <a:extLst>
                    <a:ext uri="{9D8B030D-6E8A-4147-A177-3AD203B41FA5}">
                      <a16:colId xmlns:a16="http://schemas.microsoft.com/office/drawing/2014/main" val="232445554"/>
                    </a:ext>
                  </a:extLst>
                </a:gridCol>
                <a:gridCol w="3447288">
                  <a:extLst>
                    <a:ext uri="{9D8B030D-6E8A-4147-A177-3AD203B41FA5}">
                      <a16:colId xmlns:a16="http://schemas.microsoft.com/office/drawing/2014/main" val="2064531781"/>
                    </a:ext>
                  </a:extLst>
                </a:gridCol>
                <a:gridCol w="4526280">
                  <a:extLst>
                    <a:ext uri="{9D8B030D-6E8A-4147-A177-3AD203B41FA5}">
                      <a16:colId xmlns:a16="http://schemas.microsoft.com/office/drawing/2014/main" val="2533193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Свойство /метод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Описание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0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product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Имя ядра браузера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Все браузеры содержат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«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Gecko»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3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userAgent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Данные заголовка</a:t>
                      </a: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«User-Agent», отсылаемого браузером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Объединяет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appCodeName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 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appVersion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0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getUserMedia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Доступ к медиаресурсам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Получить доступ к микрофону</a:t>
                      </a:r>
                    </a:p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или камере (если они есть)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214943"/>
                  </a:ext>
                </a:extLst>
              </a:tr>
              <a:tr h="735584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vibrate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Управление устройством</a:t>
                      </a:r>
                    </a:p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вибрирования (если есть)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Включает вибрацию</a:t>
                      </a:r>
                    </a:p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на заданное время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01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22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44C1F-3396-24E5-FEC0-FFA9C1BAA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de-CH" dirty="0"/>
              <a:t>Screen. </a:t>
            </a:r>
            <a:r>
              <a:rPr lang="ru-RU" dirty="0"/>
              <a:t>Свойства экрана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67E04A1-B73A-CDAD-B083-CFE531100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007930"/>
              </p:ext>
            </p:extLst>
          </p:nvPr>
        </p:nvGraphicFramePr>
        <p:xfrm>
          <a:off x="841248" y="1056640"/>
          <a:ext cx="10378440" cy="4676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72">
                  <a:extLst>
                    <a:ext uri="{9D8B030D-6E8A-4147-A177-3AD203B41FA5}">
                      <a16:colId xmlns:a16="http://schemas.microsoft.com/office/drawing/2014/main" val="232445554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2064531781"/>
                    </a:ext>
                  </a:extLst>
                </a:gridCol>
                <a:gridCol w="4809744">
                  <a:extLst>
                    <a:ext uri="{9D8B030D-6E8A-4147-A177-3AD203B41FA5}">
                      <a16:colId xmlns:a16="http://schemas.microsoft.com/office/drawing/2014/main" val="2533193841"/>
                    </a:ext>
                  </a:extLst>
                </a:gridCol>
              </a:tblGrid>
              <a:tr h="32404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Свойство /метод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Описание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07770"/>
                  </a:ext>
                </a:extLst>
              </a:tr>
              <a:tr h="55931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availTop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Первый доступный пиксель от верхнего края экрана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Поддерживается не всеми браузерами. Обычно содержит «0»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36590"/>
                  </a:ext>
                </a:extLst>
              </a:tr>
              <a:tr h="55931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availLeft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Первый доступный пиксель от левого края экрана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0067"/>
                  </a:ext>
                </a:extLst>
              </a:tr>
              <a:tr h="55931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availHeight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Доступная высота экрана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Без учета нижней (и/или верхней) строки состояния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214943"/>
                  </a:ext>
                </a:extLst>
              </a:tr>
              <a:tr h="324046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height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Полная высота экрана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Заданная монитором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010130"/>
                  </a:ext>
                </a:extLst>
              </a:tr>
              <a:tr h="324046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availWidth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Доступная ширина экрана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Без учета боковых панелей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444309"/>
                  </a:ext>
                </a:extLst>
              </a:tr>
              <a:tr h="324046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width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Полная ширина экрана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Заданная монитором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433262"/>
                  </a:ext>
                </a:extLst>
              </a:tr>
              <a:tr h="1293368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colorDepth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Глубина цвета активной палитры (бит на пиксель)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Некоторые браузеры, независимо от настроек, всегда содержат «24» (только для совместимости)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932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79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A0D27-5D70-68DC-64F1-1D8AD1626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Объект </a:t>
            </a:r>
            <a:r>
              <a:rPr lang="de-CH" dirty="0"/>
              <a:t>Screen. </a:t>
            </a:r>
            <a:r>
              <a:rPr lang="ru-RU" dirty="0"/>
              <a:t>Свойства экрана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6896D2A-ECA1-B6B8-A502-180D04B04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42281"/>
              </p:ext>
            </p:extLst>
          </p:nvPr>
        </p:nvGraphicFramePr>
        <p:xfrm>
          <a:off x="841248" y="1056640"/>
          <a:ext cx="10378440" cy="2948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872">
                  <a:extLst>
                    <a:ext uri="{9D8B030D-6E8A-4147-A177-3AD203B41FA5}">
                      <a16:colId xmlns:a16="http://schemas.microsoft.com/office/drawing/2014/main" val="232445554"/>
                    </a:ext>
                  </a:extLst>
                </a:gridCol>
                <a:gridCol w="3163824">
                  <a:extLst>
                    <a:ext uri="{9D8B030D-6E8A-4147-A177-3AD203B41FA5}">
                      <a16:colId xmlns:a16="http://schemas.microsoft.com/office/drawing/2014/main" val="2064531781"/>
                    </a:ext>
                  </a:extLst>
                </a:gridCol>
                <a:gridCol w="4809744">
                  <a:extLst>
                    <a:ext uri="{9D8B030D-6E8A-4147-A177-3AD203B41FA5}">
                      <a16:colId xmlns:a16="http://schemas.microsoft.com/office/drawing/2014/main" val="2533193841"/>
                    </a:ext>
                  </a:extLst>
                </a:gridCol>
              </a:tblGrid>
              <a:tr h="324046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Свойство /метод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Описание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07770"/>
                  </a:ext>
                </a:extLst>
              </a:tr>
              <a:tr h="55931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pixelDepth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Глубина цвета монитора (бит на пиксель)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36590"/>
                  </a:ext>
                </a:extLst>
              </a:tr>
              <a:tr h="55931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orientation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 / </a:t>
                      </a:r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msOrientation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Ориентация экрана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В браузере Edge используется свойство </a:t>
                      </a:r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msOrientation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0067"/>
                  </a:ext>
                </a:extLst>
              </a:tr>
              <a:tr h="55931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lockOrientation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Закрепление ориентации экрана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Устаревшие. Исключаются из современных браузеров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214943"/>
                  </a:ext>
                </a:extLst>
              </a:tr>
              <a:tr h="662432">
                <a:tc>
                  <a:txBody>
                    <a:bodyPr/>
                    <a:lstStyle/>
                    <a:p>
                      <a:r>
                        <a:rPr lang="de-CH" dirty="0" err="1">
                          <a:solidFill>
                            <a:schemeClr val="bg2"/>
                          </a:solidFill>
                        </a:rPr>
                        <a:t>unlockOrientation</a:t>
                      </a:r>
                      <a:r>
                        <a:rPr lang="de-CH" dirty="0">
                          <a:solidFill>
                            <a:schemeClr val="bg2"/>
                          </a:solidFill>
                        </a:rPr>
                        <a:t>()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Освобождение закрепления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01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645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E6F36E3B-2DF8-42B8-9447-32B387739FB1}" vid="{FBD9FB66-CDA0-48B0-8D42-4A2BBD22A0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302</TotalTime>
  <Words>1182</Words>
  <Application>Microsoft Office PowerPoint</Application>
  <PresentationFormat>Широкоэкранный</PresentationFormat>
  <Paragraphs>241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Calibri Light</vt:lpstr>
      <vt:lpstr>Тема2</vt:lpstr>
      <vt:lpstr>Ограничения JavaScript при выполнении в браузере </vt:lpstr>
      <vt:lpstr>Browser Object Model, BOM</vt:lpstr>
      <vt:lpstr>Объект Window. Открытие, перемещение и изменение размера окон</vt:lpstr>
      <vt:lpstr>Объект Window. Открытие, перемещение и изменение размера окон</vt:lpstr>
      <vt:lpstr>Открытие нового окна</vt:lpstr>
      <vt:lpstr>Объект Navigator. Параметры браузера</vt:lpstr>
      <vt:lpstr>Объект Navigator. Параметры браузера</vt:lpstr>
      <vt:lpstr>Объект Screen. Свойства экрана</vt:lpstr>
      <vt:lpstr>Объект Screen. Свойства экрана</vt:lpstr>
      <vt:lpstr>Объекты Location и History. Перемещение по страницам</vt:lpstr>
      <vt:lpstr>Объекты Location и History. Перемещение по страницам</vt:lpstr>
      <vt:lpstr>Объекты Location и History. Перемещение по страницам</vt:lpstr>
      <vt:lpstr>Диалоговые окна.</vt:lpstr>
      <vt:lpstr>Таймеры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Еввгений</dc:creator>
  <cp:lastModifiedBy>Еввгений</cp:lastModifiedBy>
  <cp:revision>1</cp:revision>
  <dcterms:created xsi:type="dcterms:W3CDTF">2024-12-04T08:26:54Z</dcterms:created>
  <dcterms:modified xsi:type="dcterms:W3CDTF">2024-12-04T13:29:18Z</dcterms:modified>
</cp:coreProperties>
</file>