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4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5135"/>
            <a:ext cx="9144000" cy="639097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05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8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D88B2-FD55-76A7-F99F-AADACA285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Введение в </a:t>
            </a:r>
            <a:r>
              <a:rPr lang="de-CH" dirty="0">
                <a:solidFill>
                  <a:schemeClr val="bg2"/>
                </a:solidFill>
              </a:rPr>
              <a:t>DOM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2FFC8D-9F07-C892-8E10-6D90ABB6A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523" y="1869281"/>
            <a:ext cx="5164470" cy="3040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E94CED-E466-D608-0393-73569AE5C9CC}"/>
              </a:ext>
            </a:extLst>
          </p:cNvPr>
          <p:cNvSpPr txBox="1"/>
          <p:nvPr/>
        </p:nvSpPr>
        <p:spPr>
          <a:xfrm>
            <a:off x="1457325" y="1543050"/>
            <a:ext cx="28793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&lt;!DOCTYPE html&gt;</a:t>
            </a:r>
          </a:p>
          <a:p>
            <a:r>
              <a:rPr lang="en-US">
                <a:solidFill>
                  <a:schemeClr val="bg2"/>
                </a:solidFill>
              </a:rPr>
              <a:t>&lt;html&gt;</a:t>
            </a:r>
          </a:p>
          <a:p>
            <a:r>
              <a:rPr lang="en-US">
                <a:solidFill>
                  <a:schemeClr val="bg2"/>
                </a:solidFill>
              </a:rPr>
              <a:t>&lt;head&gt;</a:t>
            </a:r>
          </a:p>
          <a:p>
            <a:r>
              <a:rPr lang="en-US">
                <a:solidFill>
                  <a:schemeClr val="bg2"/>
                </a:solidFill>
              </a:rPr>
              <a:t>    &lt;title&gt;Page Title&lt;/title&gt;</a:t>
            </a:r>
          </a:p>
          <a:p>
            <a:r>
              <a:rPr lang="en-US">
                <a:solidFill>
                  <a:schemeClr val="bg2"/>
                </a:solidFill>
              </a:rPr>
              <a:t>&lt;/head&gt;</a:t>
            </a:r>
          </a:p>
          <a:p>
            <a:r>
              <a:rPr lang="en-US">
                <a:solidFill>
                  <a:schemeClr val="bg2"/>
                </a:solidFill>
              </a:rPr>
              <a:t>&lt;body&gt;</a:t>
            </a:r>
          </a:p>
          <a:p>
            <a:r>
              <a:rPr lang="en-US">
                <a:solidFill>
                  <a:schemeClr val="bg2"/>
                </a:solidFill>
              </a:rPr>
              <a:t>    &lt;h2&gt;Page Header&lt;/h2&gt;</a:t>
            </a:r>
          </a:p>
          <a:p>
            <a:r>
              <a:rPr lang="en-US">
                <a:solidFill>
                  <a:schemeClr val="bg2"/>
                </a:solidFill>
              </a:rPr>
              <a:t>    &lt;div&gt;</a:t>
            </a:r>
          </a:p>
          <a:p>
            <a:r>
              <a:rPr lang="en-US">
                <a:solidFill>
                  <a:schemeClr val="bg2"/>
                </a:solidFill>
              </a:rPr>
              <a:t>        &lt;h3&gt;Block Header&lt;/h3&gt;</a:t>
            </a:r>
          </a:p>
          <a:p>
            <a:r>
              <a:rPr lang="en-US">
                <a:solidFill>
                  <a:schemeClr val="bg2"/>
                </a:solidFill>
              </a:rPr>
              <a:t>        &lt;p&gt;Text&lt;/p&gt;</a:t>
            </a:r>
          </a:p>
          <a:p>
            <a:r>
              <a:rPr lang="en-US">
                <a:solidFill>
                  <a:schemeClr val="bg2"/>
                </a:solidFill>
              </a:rPr>
              <a:t>    &lt;/div&gt;</a:t>
            </a:r>
          </a:p>
          <a:p>
            <a:r>
              <a:rPr lang="en-US">
                <a:solidFill>
                  <a:schemeClr val="bg2"/>
                </a:solidFill>
              </a:rPr>
              <a:t>&lt;/body&gt;</a:t>
            </a:r>
          </a:p>
          <a:p>
            <a:r>
              <a:rPr lang="en-US">
                <a:solidFill>
                  <a:schemeClr val="bg2"/>
                </a:solidFill>
              </a:rPr>
              <a:t>&lt;/html&gt;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4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DF361-0AA0-D5DF-3DD1-8720DEAFD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Элементы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3768F-5377-5768-86E6-2B6F7C1FB5B3}"/>
              </a:ext>
            </a:extLst>
          </p:cNvPr>
          <p:cNvSpPr txBox="1"/>
          <p:nvPr/>
        </p:nvSpPr>
        <p:spPr>
          <a:xfrm>
            <a:off x="2309813" y="1152525"/>
            <a:ext cx="5957887" cy="59093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&lt;a&gt;: </a:t>
            </a:r>
            <a:r>
              <a:rPr lang="ru-RU" dirty="0">
                <a:solidFill>
                  <a:schemeClr val="bg2"/>
                </a:solidFill>
              </a:rPr>
              <a:t>тип </a:t>
            </a:r>
            <a:r>
              <a:rPr lang="de-CH" dirty="0" err="1">
                <a:solidFill>
                  <a:schemeClr val="bg2"/>
                </a:solidFill>
              </a:rPr>
              <a:t>HTMLAnchorElement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&lt;</a:t>
            </a:r>
            <a:r>
              <a:rPr lang="de-CH" dirty="0" err="1">
                <a:solidFill>
                  <a:schemeClr val="bg2"/>
                </a:solidFill>
              </a:rPr>
              <a:t>abbr</a:t>
            </a:r>
            <a:r>
              <a:rPr lang="de-CH" dirty="0">
                <a:solidFill>
                  <a:schemeClr val="bg2"/>
                </a:solidFill>
              </a:rPr>
              <a:t>&gt;: </a:t>
            </a:r>
            <a:r>
              <a:rPr lang="ru-RU" dirty="0">
                <a:solidFill>
                  <a:schemeClr val="bg2"/>
                </a:solidFill>
              </a:rPr>
              <a:t>тип </a:t>
            </a:r>
            <a:r>
              <a:rPr lang="de-CH" dirty="0" err="1">
                <a:solidFill>
                  <a:schemeClr val="bg2"/>
                </a:solidFill>
              </a:rPr>
              <a:t>HTMLElement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&lt;</a:t>
            </a:r>
            <a:r>
              <a:rPr lang="de-CH" dirty="0" err="1">
                <a:solidFill>
                  <a:schemeClr val="bg2"/>
                </a:solidFill>
              </a:rPr>
              <a:t>address</a:t>
            </a:r>
            <a:r>
              <a:rPr lang="de-CH" dirty="0">
                <a:solidFill>
                  <a:schemeClr val="bg2"/>
                </a:solidFill>
              </a:rPr>
              <a:t>&gt;: </a:t>
            </a:r>
            <a:r>
              <a:rPr lang="ru-RU" dirty="0">
                <a:solidFill>
                  <a:schemeClr val="bg2"/>
                </a:solidFill>
              </a:rPr>
              <a:t>тип </a:t>
            </a:r>
            <a:r>
              <a:rPr lang="de-CH" dirty="0" err="1">
                <a:solidFill>
                  <a:schemeClr val="bg2"/>
                </a:solidFill>
              </a:rPr>
              <a:t>HTMLElement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&lt;</a:t>
            </a:r>
            <a:r>
              <a:rPr lang="de-CH" dirty="0" err="1">
                <a:solidFill>
                  <a:schemeClr val="bg2"/>
                </a:solidFill>
              </a:rPr>
              <a:t>area</a:t>
            </a:r>
            <a:r>
              <a:rPr lang="de-CH" dirty="0">
                <a:solidFill>
                  <a:schemeClr val="bg2"/>
                </a:solidFill>
              </a:rPr>
              <a:t>&gt;: </a:t>
            </a:r>
            <a:r>
              <a:rPr lang="ru-RU" dirty="0">
                <a:solidFill>
                  <a:schemeClr val="bg2"/>
                </a:solidFill>
              </a:rPr>
              <a:t>тип </a:t>
            </a:r>
            <a:r>
              <a:rPr lang="de-CH" dirty="0" err="1">
                <a:solidFill>
                  <a:schemeClr val="bg2"/>
                </a:solidFill>
              </a:rPr>
              <a:t>HTMLAreaElement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&lt;</a:t>
            </a:r>
            <a:r>
              <a:rPr lang="de-CH" dirty="0" err="1">
                <a:solidFill>
                  <a:schemeClr val="bg2"/>
                </a:solidFill>
              </a:rPr>
              <a:t>audio</a:t>
            </a:r>
            <a:r>
              <a:rPr lang="de-CH" dirty="0">
                <a:solidFill>
                  <a:schemeClr val="bg2"/>
                </a:solidFill>
              </a:rPr>
              <a:t>&gt;: </a:t>
            </a:r>
            <a:r>
              <a:rPr lang="ru-RU" dirty="0">
                <a:solidFill>
                  <a:schemeClr val="bg2"/>
                </a:solidFill>
              </a:rPr>
              <a:t>тип </a:t>
            </a:r>
            <a:r>
              <a:rPr lang="de-CH" dirty="0" err="1">
                <a:solidFill>
                  <a:schemeClr val="bg2"/>
                </a:solidFill>
              </a:rPr>
              <a:t>HTMLAudioElement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&lt;b&gt;: </a:t>
            </a:r>
            <a:r>
              <a:rPr lang="ru-RU" dirty="0">
                <a:solidFill>
                  <a:schemeClr val="bg2"/>
                </a:solidFill>
              </a:rPr>
              <a:t>тип </a:t>
            </a:r>
            <a:r>
              <a:rPr lang="de-CH" dirty="0" err="1">
                <a:solidFill>
                  <a:schemeClr val="bg2"/>
                </a:solidFill>
              </a:rPr>
              <a:t>HTMLElement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&lt;</a:t>
            </a:r>
            <a:r>
              <a:rPr lang="de-CH" dirty="0" err="1">
                <a:solidFill>
                  <a:schemeClr val="bg2"/>
                </a:solidFill>
              </a:rPr>
              <a:t>base</a:t>
            </a:r>
            <a:r>
              <a:rPr lang="de-CH" dirty="0">
                <a:solidFill>
                  <a:schemeClr val="bg2"/>
                </a:solidFill>
              </a:rPr>
              <a:t>&gt;: </a:t>
            </a:r>
            <a:r>
              <a:rPr lang="ru-RU" dirty="0">
                <a:solidFill>
                  <a:schemeClr val="bg2"/>
                </a:solidFill>
              </a:rPr>
              <a:t>тип </a:t>
            </a:r>
            <a:r>
              <a:rPr lang="de-CH" dirty="0" err="1">
                <a:solidFill>
                  <a:schemeClr val="bg2"/>
                </a:solidFill>
              </a:rPr>
              <a:t>HTMLBaseElement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&lt;</a:t>
            </a:r>
            <a:r>
              <a:rPr lang="de-CH" dirty="0" err="1">
                <a:solidFill>
                  <a:schemeClr val="bg2"/>
                </a:solidFill>
              </a:rPr>
              <a:t>bdo</a:t>
            </a:r>
            <a:r>
              <a:rPr lang="de-CH" dirty="0">
                <a:solidFill>
                  <a:schemeClr val="bg2"/>
                </a:solidFill>
              </a:rPr>
              <a:t>&gt;: </a:t>
            </a:r>
            <a:r>
              <a:rPr lang="ru-RU" dirty="0">
                <a:solidFill>
                  <a:schemeClr val="bg2"/>
                </a:solidFill>
              </a:rPr>
              <a:t>тип </a:t>
            </a:r>
            <a:r>
              <a:rPr lang="de-CH" dirty="0" err="1">
                <a:solidFill>
                  <a:schemeClr val="bg2"/>
                </a:solidFill>
              </a:rPr>
              <a:t>HTMLElement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&lt;</a:t>
            </a:r>
            <a:r>
              <a:rPr lang="de-CH" dirty="0" err="1">
                <a:solidFill>
                  <a:schemeClr val="bg2"/>
                </a:solidFill>
              </a:rPr>
              <a:t>blockquote</a:t>
            </a:r>
            <a:r>
              <a:rPr lang="de-CH" dirty="0">
                <a:solidFill>
                  <a:schemeClr val="bg2"/>
                </a:solidFill>
              </a:rPr>
              <a:t>&gt;: </a:t>
            </a:r>
            <a:r>
              <a:rPr lang="ru-RU" dirty="0">
                <a:solidFill>
                  <a:schemeClr val="bg2"/>
                </a:solidFill>
              </a:rPr>
              <a:t>тип </a:t>
            </a:r>
            <a:r>
              <a:rPr lang="de-CH" dirty="0" err="1">
                <a:solidFill>
                  <a:schemeClr val="bg2"/>
                </a:solidFill>
              </a:rPr>
              <a:t>HTMLQuoteElement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&lt;</a:t>
            </a:r>
            <a:r>
              <a:rPr lang="de-CH" dirty="0" err="1">
                <a:solidFill>
                  <a:schemeClr val="bg2"/>
                </a:solidFill>
              </a:rPr>
              <a:t>body</a:t>
            </a:r>
            <a:r>
              <a:rPr lang="de-CH" dirty="0">
                <a:solidFill>
                  <a:schemeClr val="bg2"/>
                </a:solidFill>
              </a:rPr>
              <a:t>&gt;: </a:t>
            </a:r>
            <a:r>
              <a:rPr lang="ru-RU" dirty="0">
                <a:solidFill>
                  <a:schemeClr val="bg2"/>
                </a:solidFill>
              </a:rPr>
              <a:t>тип </a:t>
            </a:r>
            <a:r>
              <a:rPr lang="de-CH" dirty="0" err="1">
                <a:solidFill>
                  <a:schemeClr val="bg2"/>
                </a:solidFill>
              </a:rPr>
              <a:t>HTMLBodyElement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&lt;</a:t>
            </a:r>
            <a:r>
              <a:rPr lang="de-CH" dirty="0" err="1">
                <a:solidFill>
                  <a:schemeClr val="bg2"/>
                </a:solidFill>
              </a:rPr>
              <a:t>br</a:t>
            </a:r>
            <a:r>
              <a:rPr lang="de-CH" dirty="0">
                <a:solidFill>
                  <a:schemeClr val="bg2"/>
                </a:solidFill>
              </a:rPr>
              <a:t>&gt;: </a:t>
            </a:r>
            <a:r>
              <a:rPr lang="ru-RU" dirty="0">
                <a:solidFill>
                  <a:schemeClr val="bg2"/>
                </a:solidFill>
              </a:rPr>
              <a:t>тип </a:t>
            </a:r>
            <a:r>
              <a:rPr lang="de-CH" dirty="0" err="1">
                <a:solidFill>
                  <a:schemeClr val="bg2"/>
                </a:solidFill>
              </a:rPr>
              <a:t>HTMLBRElement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&lt;</a:t>
            </a:r>
            <a:r>
              <a:rPr lang="de-CH" dirty="0" err="1">
                <a:solidFill>
                  <a:schemeClr val="bg2"/>
                </a:solidFill>
              </a:rPr>
              <a:t>button</a:t>
            </a:r>
            <a:r>
              <a:rPr lang="de-CH" dirty="0">
                <a:solidFill>
                  <a:schemeClr val="bg2"/>
                </a:solidFill>
              </a:rPr>
              <a:t>&gt;: </a:t>
            </a:r>
            <a:r>
              <a:rPr lang="ru-RU" dirty="0">
                <a:solidFill>
                  <a:schemeClr val="bg2"/>
                </a:solidFill>
              </a:rPr>
              <a:t>тип </a:t>
            </a:r>
            <a:r>
              <a:rPr lang="de-CH" dirty="0" err="1">
                <a:solidFill>
                  <a:schemeClr val="bg2"/>
                </a:solidFill>
              </a:rPr>
              <a:t>HTMLButtonElement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&lt;</a:t>
            </a:r>
            <a:r>
              <a:rPr lang="de-CH" dirty="0" err="1">
                <a:solidFill>
                  <a:schemeClr val="bg2"/>
                </a:solidFill>
              </a:rPr>
              <a:t>caption</a:t>
            </a:r>
            <a:r>
              <a:rPr lang="de-CH" dirty="0">
                <a:solidFill>
                  <a:schemeClr val="bg2"/>
                </a:solidFill>
              </a:rPr>
              <a:t>&gt;: </a:t>
            </a:r>
            <a:r>
              <a:rPr lang="ru-RU" dirty="0">
                <a:solidFill>
                  <a:schemeClr val="bg2"/>
                </a:solidFill>
              </a:rPr>
              <a:t>тип </a:t>
            </a:r>
            <a:r>
              <a:rPr lang="de-CH" dirty="0" err="1">
                <a:solidFill>
                  <a:schemeClr val="bg2"/>
                </a:solidFill>
              </a:rPr>
              <a:t>HTMLTableCaptionElement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&lt;</a:t>
            </a:r>
            <a:r>
              <a:rPr lang="de-CH" dirty="0" err="1">
                <a:solidFill>
                  <a:schemeClr val="bg2"/>
                </a:solidFill>
              </a:rPr>
              <a:t>canvas</a:t>
            </a:r>
            <a:r>
              <a:rPr lang="de-CH" dirty="0">
                <a:solidFill>
                  <a:schemeClr val="bg2"/>
                </a:solidFill>
              </a:rPr>
              <a:t>&gt;: </a:t>
            </a:r>
            <a:r>
              <a:rPr lang="ru-RU" dirty="0">
                <a:solidFill>
                  <a:schemeClr val="bg2"/>
                </a:solidFill>
              </a:rPr>
              <a:t>тип </a:t>
            </a:r>
            <a:r>
              <a:rPr lang="de-CH" dirty="0" err="1">
                <a:solidFill>
                  <a:schemeClr val="bg2"/>
                </a:solidFill>
              </a:rPr>
              <a:t>HTMLCanvasElement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&lt;</a:t>
            </a:r>
            <a:r>
              <a:rPr lang="de-CH" dirty="0" err="1">
                <a:solidFill>
                  <a:schemeClr val="bg2"/>
                </a:solidFill>
              </a:rPr>
              <a:t>cite</a:t>
            </a:r>
            <a:r>
              <a:rPr lang="de-CH" dirty="0">
                <a:solidFill>
                  <a:schemeClr val="bg2"/>
                </a:solidFill>
              </a:rPr>
              <a:t>&gt;: </a:t>
            </a:r>
            <a:r>
              <a:rPr lang="ru-RU" dirty="0">
                <a:solidFill>
                  <a:schemeClr val="bg2"/>
                </a:solidFill>
              </a:rPr>
              <a:t>тип </a:t>
            </a:r>
            <a:r>
              <a:rPr lang="de-CH" dirty="0" err="1">
                <a:solidFill>
                  <a:schemeClr val="bg2"/>
                </a:solidFill>
              </a:rPr>
              <a:t>HTMLElement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&lt;code&gt;: </a:t>
            </a:r>
            <a:r>
              <a:rPr lang="ru-RU" dirty="0">
                <a:solidFill>
                  <a:schemeClr val="bg2"/>
                </a:solidFill>
              </a:rPr>
              <a:t>тип </a:t>
            </a:r>
            <a:r>
              <a:rPr lang="de-CH" dirty="0" err="1">
                <a:solidFill>
                  <a:schemeClr val="bg2"/>
                </a:solidFill>
              </a:rPr>
              <a:t>HTMLElement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&lt;</a:t>
            </a:r>
            <a:r>
              <a:rPr lang="de-CH" dirty="0" err="1">
                <a:solidFill>
                  <a:schemeClr val="bg2"/>
                </a:solidFill>
              </a:rPr>
              <a:t>col</a:t>
            </a:r>
            <a:r>
              <a:rPr lang="de-CH" dirty="0">
                <a:solidFill>
                  <a:schemeClr val="bg2"/>
                </a:solidFill>
              </a:rPr>
              <a:t>&gt;, &lt;</a:t>
            </a:r>
            <a:r>
              <a:rPr lang="de-CH" dirty="0" err="1">
                <a:solidFill>
                  <a:schemeClr val="bg2"/>
                </a:solidFill>
              </a:rPr>
              <a:t>colgroup</a:t>
            </a:r>
            <a:r>
              <a:rPr lang="de-CH" dirty="0">
                <a:solidFill>
                  <a:schemeClr val="bg2"/>
                </a:solidFill>
              </a:rPr>
              <a:t>&gt;: </a:t>
            </a:r>
            <a:r>
              <a:rPr lang="ru-RU" dirty="0">
                <a:solidFill>
                  <a:schemeClr val="bg2"/>
                </a:solidFill>
              </a:rPr>
              <a:t>тип </a:t>
            </a:r>
            <a:r>
              <a:rPr lang="de-CH" dirty="0" err="1">
                <a:solidFill>
                  <a:schemeClr val="bg2"/>
                </a:solidFill>
              </a:rPr>
              <a:t>HTMLTableColElement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&lt;</a:t>
            </a:r>
            <a:r>
              <a:rPr lang="de-CH" dirty="0" err="1">
                <a:solidFill>
                  <a:schemeClr val="bg2"/>
                </a:solidFill>
              </a:rPr>
              <a:t>data</a:t>
            </a:r>
            <a:r>
              <a:rPr lang="de-CH" dirty="0">
                <a:solidFill>
                  <a:schemeClr val="bg2"/>
                </a:solidFill>
              </a:rPr>
              <a:t>&gt;: </a:t>
            </a:r>
            <a:r>
              <a:rPr lang="ru-RU" dirty="0">
                <a:solidFill>
                  <a:schemeClr val="bg2"/>
                </a:solidFill>
              </a:rPr>
              <a:t>тип </a:t>
            </a:r>
            <a:r>
              <a:rPr lang="de-CH" dirty="0" err="1">
                <a:solidFill>
                  <a:schemeClr val="bg2"/>
                </a:solidFill>
              </a:rPr>
              <a:t>HTMLDataElement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&lt;</a:t>
            </a:r>
            <a:r>
              <a:rPr lang="de-CH" dirty="0" err="1">
                <a:solidFill>
                  <a:schemeClr val="bg2"/>
                </a:solidFill>
              </a:rPr>
              <a:t>datalist</a:t>
            </a:r>
            <a:r>
              <a:rPr lang="de-CH" dirty="0">
                <a:solidFill>
                  <a:schemeClr val="bg2"/>
                </a:solidFill>
              </a:rPr>
              <a:t>&gt;: </a:t>
            </a:r>
            <a:r>
              <a:rPr lang="ru-RU" dirty="0">
                <a:solidFill>
                  <a:schemeClr val="bg2"/>
                </a:solidFill>
              </a:rPr>
              <a:t>тип </a:t>
            </a:r>
            <a:r>
              <a:rPr lang="de-CH" dirty="0" err="1">
                <a:solidFill>
                  <a:schemeClr val="bg2"/>
                </a:solidFill>
              </a:rPr>
              <a:t>HTMLDataListElement</a:t>
            </a:r>
            <a:endParaRPr lang="de-CH" dirty="0">
              <a:solidFill>
                <a:schemeClr val="bg2"/>
              </a:solidFill>
            </a:endParaRPr>
          </a:p>
          <a:p>
            <a:endParaRPr lang="de-CH" dirty="0">
              <a:solidFill>
                <a:schemeClr val="bg2"/>
              </a:solidFill>
            </a:endParaRPr>
          </a:p>
          <a:p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5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816AE-67CE-96A8-CCB0-3D2EA9D27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элементов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73E36-F8BB-BC34-AED2-62AD4D4546C2}"/>
              </a:ext>
            </a:extLst>
          </p:cNvPr>
          <p:cNvSpPr txBox="1"/>
          <p:nvPr/>
        </p:nvSpPr>
        <p:spPr>
          <a:xfrm>
            <a:off x="1076325" y="1162050"/>
            <a:ext cx="10478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chemeClr val="bg2"/>
                </a:solidFill>
              </a:rPr>
              <a:t>createElement</a:t>
            </a:r>
            <a:r>
              <a:rPr lang="ru-RU" dirty="0">
                <a:solidFill>
                  <a:schemeClr val="bg2"/>
                </a:solidFill>
              </a:rPr>
              <a:t>(</a:t>
            </a:r>
            <a:r>
              <a:rPr lang="ru-RU" dirty="0" err="1">
                <a:solidFill>
                  <a:schemeClr val="bg2"/>
                </a:solidFill>
              </a:rPr>
              <a:t>elementName</a:t>
            </a:r>
            <a:r>
              <a:rPr lang="ru-RU" dirty="0">
                <a:solidFill>
                  <a:schemeClr val="bg2"/>
                </a:solidFill>
              </a:rPr>
              <a:t>): создает элемент </a:t>
            </a:r>
            <a:r>
              <a:rPr lang="ru-RU" dirty="0" err="1">
                <a:solidFill>
                  <a:schemeClr val="bg2"/>
                </a:solidFill>
              </a:rPr>
              <a:t>html</a:t>
            </a:r>
            <a:r>
              <a:rPr lang="ru-RU" dirty="0">
                <a:solidFill>
                  <a:schemeClr val="bg2"/>
                </a:solidFill>
              </a:rPr>
              <a:t>, тег которого передается в качестве параметра. </a:t>
            </a:r>
          </a:p>
          <a:p>
            <a:r>
              <a:rPr lang="ru-RU" dirty="0">
                <a:solidFill>
                  <a:schemeClr val="bg2"/>
                </a:solidFill>
              </a:rPr>
              <a:t>Возвращает созданный элемент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ru-RU" dirty="0" err="1">
                <a:solidFill>
                  <a:schemeClr val="bg2"/>
                </a:solidFill>
              </a:rPr>
              <a:t>createTextNode</a:t>
            </a:r>
            <a:r>
              <a:rPr lang="ru-RU" dirty="0">
                <a:solidFill>
                  <a:schemeClr val="bg2"/>
                </a:solidFill>
              </a:rPr>
              <a:t>(</a:t>
            </a:r>
            <a:r>
              <a:rPr lang="ru-RU" dirty="0" err="1">
                <a:solidFill>
                  <a:schemeClr val="bg2"/>
                </a:solidFill>
              </a:rPr>
              <a:t>text</a:t>
            </a:r>
            <a:r>
              <a:rPr lang="ru-RU" dirty="0">
                <a:solidFill>
                  <a:schemeClr val="bg2"/>
                </a:solidFill>
              </a:rPr>
              <a:t>): создает и возвращает текстовый узел. В качестве параметра передается текст узла.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82DCE-9ADB-669C-37A1-8273F2852C37}"/>
              </a:ext>
            </a:extLst>
          </p:cNvPr>
          <p:cNvSpPr txBox="1"/>
          <p:nvPr/>
        </p:nvSpPr>
        <p:spPr>
          <a:xfrm>
            <a:off x="1076325" y="3001744"/>
            <a:ext cx="7676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2"/>
                </a:solidFill>
              </a:rPr>
              <a:t>const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header</a:t>
            </a:r>
            <a:r>
              <a:rPr lang="de-CH" dirty="0">
                <a:solidFill>
                  <a:schemeClr val="bg2"/>
                </a:solidFill>
              </a:rPr>
              <a:t> = </a:t>
            </a:r>
            <a:r>
              <a:rPr lang="de-CH" dirty="0" err="1">
                <a:solidFill>
                  <a:schemeClr val="bg2"/>
                </a:solidFill>
              </a:rPr>
              <a:t>document.createElement</a:t>
            </a:r>
            <a:r>
              <a:rPr lang="de-CH" dirty="0">
                <a:solidFill>
                  <a:schemeClr val="bg2"/>
                </a:solidFill>
              </a:rPr>
              <a:t>("h1");        // </a:t>
            </a:r>
            <a:r>
              <a:rPr lang="ru-RU" dirty="0">
                <a:solidFill>
                  <a:schemeClr val="bg2"/>
                </a:solidFill>
              </a:rPr>
              <a:t>создаем заголовок &lt;</a:t>
            </a:r>
            <a:r>
              <a:rPr lang="de-CH" dirty="0">
                <a:solidFill>
                  <a:schemeClr val="bg2"/>
                </a:solidFill>
              </a:rPr>
              <a:t>h1&gt;</a:t>
            </a:r>
          </a:p>
          <a:p>
            <a:r>
              <a:rPr lang="de-CH" dirty="0">
                <a:solidFill>
                  <a:schemeClr val="bg2"/>
                </a:solidFill>
              </a:rPr>
              <a:t>console.log(</a:t>
            </a:r>
            <a:r>
              <a:rPr lang="de-CH" dirty="0" err="1">
                <a:solidFill>
                  <a:schemeClr val="bg2"/>
                </a:solidFill>
              </a:rPr>
              <a:t>header</a:t>
            </a:r>
            <a:r>
              <a:rPr lang="de-CH" dirty="0">
                <a:solidFill>
                  <a:schemeClr val="bg2"/>
                </a:solidFill>
              </a:rPr>
              <a:t>);  // &lt;h1&gt;&lt;/h1&gt;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0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8F79D-CE75-45ED-5CEB-517892B84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Добавление элементов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D9E70-5936-94B6-2E8D-07CB426161CB}"/>
              </a:ext>
            </a:extLst>
          </p:cNvPr>
          <p:cNvSpPr txBox="1"/>
          <p:nvPr/>
        </p:nvSpPr>
        <p:spPr>
          <a:xfrm>
            <a:off x="866775" y="1104900"/>
            <a:ext cx="99330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2"/>
                </a:solidFill>
              </a:rPr>
              <a:t>appendChild</a:t>
            </a:r>
            <a:r>
              <a:rPr lang="de-CH" dirty="0">
                <a:solidFill>
                  <a:schemeClr val="bg2"/>
                </a:solidFill>
              </a:rPr>
              <a:t>(</a:t>
            </a:r>
            <a:r>
              <a:rPr lang="de-CH" dirty="0" err="1">
                <a:solidFill>
                  <a:schemeClr val="bg2"/>
                </a:solidFill>
              </a:rPr>
              <a:t>newNode</a:t>
            </a:r>
            <a:r>
              <a:rPr lang="de-CH" dirty="0">
                <a:solidFill>
                  <a:schemeClr val="bg2"/>
                </a:solidFill>
              </a:rPr>
              <a:t>): </a:t>
            </a:r>
            <a:r>
              <a:rPr lang="ru-RU" dirty="0">
                <a:solidFill>
                  <a:schemeClr val="bg2"/>
                </a:solidFill>
              </a:rPr>
              <a:t>добавляет новый узел </a:t>
            </a:r>
            <a:r>
              <a:rPr lang="de-CH" dirty="0" err="1">
                <a:solidFill>
                  <a:schemeClr val="bg2"/>
                </a:solidFill>
              </a:rPr>
              <a:t>newNode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ru-RU" dirty="0">
                <a:solidFill>
                  <a:schemeClr val="bg2"/>
                </a:solidFill>
              </a:rPr>
              <a:t>в конец коллекции дочерних узлов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de-CH" dirty="0" err="1">
                <a:solidFill>
                  <a:schemeClr val="bg2"/>
                </a:solidFill>
              </a:rPr>
              <a:t>insertBefore</a:t>
            </a:r>
            <a:r>
              <a:rPr lang="de-CH" dirty="0">
                <a:solidFill>
                  <a:schemeClr val="bg2"/>
                </a:solidFill>
              </a:rPr>
              <a:t>(</a:t>
            </a:r>
            <a:r>
              <a:rPr lang="de-CH" dirty="0" err="1">
                <a:solidFill>
                  <a:schemeClr val="bg2"/>
                </a:solidFill>
              </a:rPr>
              <a:t>newNode</a:t>
            </a:r>
            <a:r>
              <a:rPr lang="de-CH" dirty="0">
                <a:solidFill>
                  <a:schemeClr val="bg2"/>
                </a:solidFill>
              </a:rPr>
              <a:t>, </a:t>
            </a:r>
            <a:r>
              <a:rPr lang="de-CH" dirty="0" err="1">
                <a:solidFill>
                  <a:schemeClr val="bg2"/>
                </a:solidFill>
              </a:rPr>
              <a:t>referenceNode</a:t>
            </a:r>
            <a:r>
              <a:rPr lang="de-CH" dirty="0">
                <a:solidFill>
                  <a:schemeClr val="bg2"/>
                </a:solidFill>
              </a:rPr>
              <a:t>): </a:t>
            </a:r>
            <a:r>
              <a:rPr lang="ru-RU" dirty="0">
                <a:solidFill>
                  <a:schemeClr val="bg2"/>
                </a:solidFill>
              </a:rPr>
              <a:t>добавляет новый узел </a:t>
            </a:r>
            <a:r>
              <a:rPr lang="de-CH" dirty="0" err="1">
                <a:solidFill>
                  <a:schemeClr val="bg2"/>
                </a:solidFill>
              </a:rPr>
              <a:t>newNode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ru-RU" dirty="0">
                <a:solidFill>
                  <a:schemeClr val="bg2"/>
                </a:solidFill>
              </a:rPr>
              <a:t>перед узлом </a:t>
            </a:r>
            <a:r>
              <a:rPr lang="de-CH" dirty="0" err="1">
                <a:solidFill>
                  <a:schemeClr val="bg2"/>
                </a:solidFill>
              </a:rPr>
              <a:t>referenceNode</a:t>
            </a:r>
            <a:endParaRPr lang="de-CH" dirty="0">
              <a:solidFill>
                <a:schemeClr val="bg2"/>
              </a:solidFill>
            </a:endParaRPr>
          </a:p>
          <a:p>
            <a:endParaRPr lang="de-CH" dirty="0">
              <a:solidFill>
                <a:schemeClr val="bg2"/>
              </a:solidFill>
            </a:endParaRPr>
          </a:p>
          <a:p>
            <a:r>
              <a:rPr lang="de-CH" dirty="0" err="1">
                <a:solidFill>
                  <a:schemeClr val="bg2"/>
                </a:solidFill>
              </a:rPr>
              <a:t>appendChild</a:t>
            </a:r>
            <a:r>
              <a:rPr lang="de-CH" dirty="0">
                <a:solidFill>
                  <a:schemeClr val="bg2"/>
                </a:solidFill>
              </a:rPr>
              <a:t>(</a:t>
            </a:r>
            <a:r>
              <a:rPr lang="de-CH" dirty="0" err="1">
                <a:solidFill>
                  <a:schemeClr val="bg2"/>
                </a:solidFill>
              </a:rPr>
              <a:t>newNode</a:t>
            </a:r>
            <a:r>
              <a:rPr lang="de-CH" dirty="0">
                <a:solidFill>
                  <a:schemeClr val="bg2"/>
                </a:solidFill>
              </a:rPr>
              <a:t>): </a:t>
            </a:r>
            <a:r>
              <a:rPr lang="ru-RU" dirty="0">
                <a:solidFill>
                  <a:schemeClr val="bg2"/>
                </a:solidFill>
              </a:rPr>
              <a:t>добавляет новый узел </a:t>
            </a:r>
            <a:r>
              <a:rPr lang="de-CH" dirty="0" err="1">
                <a:solidFill>
                  <a:schemeClr val="bg2"/>
                </a:solidFill>
              </a:rPr>
              <a:t>newNode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ru-RU" dirty="0">
                <a:solidFill>
                  <a:schemeClr val="bg2"/>
                </a:solidFill>
              </a:rPr>
              <a:t>в конец коллекции дочерних узлов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de-CH" dirty="0" err="1">
                <a:solidFill>
                  <a:schemeClr val="bg2"/>
                </a:solidFill>
              </a:rPr>
              <a:t>insertBefore</a:t>
            </a:r>
            <a:r>
              <a:rPr lang="de-CH" dirty="0">
                <a:solidFill>
                  <a:schemeClr val="bg2"/>
                </a:solidFill>
              </a:rPr>
              <a:t>(</a:t>
            </a:r>
            <a:r>
              <a:rPr lang="de-CH" dirty="0" err="1">
                <a:solidFill>
                  <a:schemeClr val="bg2"/>
                </a:solidFill>
              </a:rPr>
              <a:t>newNode</a:t>
            </a:r>
            <a:r>
              <a:rPr lang="de-CH" dirty="0">
                <a:solidFill>
                  <a:schemeClr val="bg2"/>
                </a:solidFill>
              </a:rPr>
              <a:t>, </a:t>
            </a:r>
            <a:r>
              <a:rPr lang="de-CH" dirty="0" err="1">
                <a:solidFill>
                  <a:schemeClr val="bg2"/>
                </a:solidFill>
              </a:rPr>
              <a:t>referenceNode</a:t>
            </a:r>
            <a:r>
              <a:rPr lang="de-CH" dirty="0">
                <a:solidFill>
                  <a:schemeClr val="bg2"/>
                </a:solidFill>
              </a:rPr>
              <a:t>): </a:t>
            </a:r>
            <a:r>
              <a:rPr lang="ru-RU" dirty="0">
                <a:solidFill>
                  <a:schemeClr val="bg2"/>
                </a:solidFill>
              </a:rPr>
              <a:t>добавляет новый узел </a:t>
            </a:r>
            <a:r>
              <a:rPr lang="de-CH" dirty="0" err="1">
                <a:solidFill>
                  <a:schemeClr val="bg2"/>
                </a:solidFill>
              </a:rPr>
              <a:t>newNode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ru-RU" dirty="0">
                <a:solidFill>
                  <a:schemeClr val="bg2"/>
                </a:solidFill>
              </a:rPr>
              <a:t>перед узлом </a:t>
            </a:r>
            <a:r>
              <a:rPr lang="de-CH" dirty="0" err="1">
                <a:solidFill>
                  <a:schemeClr val="bg2"/>
                </a:solidFill>
              </a:rPr>
              <a:t>referenceNode</a:t>
            </a:r>
            <a:endParaRPr lang="de-CH" dirty="0">
              <a:solidFill>
                <a:schemeClr val="bg2"/>
              </a:solidFill>
            </a:endParaRPr>
          </a:p>
          <a:p>
            <a:endParaRPr lang="de-CH" dirty="0">
              <a:solidFill>
                <a:schemeClr val="bg2"/>
              </a:solidFill>
            </a:endParaRPr>
          </a:p>
          <a:p>
            <a:r>
              <a:rPr lang="de-CH" b="1" i="0" dirty="0" err="1">
                <a:solidFill>
                  <a:schemeClr val="bg2"/>
                </a:solidFill>
                <a:effectLst/>
                <a:latin typeface="-apple-system"/>
              </a:rPr>
              <a:t>cloneNode</a:t>
            </a:r>
            <a:r>
              <a:rPr lang="de-CH" b="1" i="0" dirty="0">
                <a:solidFill>
                  <a:schemeClr val="bg2"/>
                </a:solidFill>
                <a:effectLst/>
                <a:latin typeface="-apple-system"/>
              </a:rPr>
              <a:t>()</a:t>
            </a:r>
            <a:r>
              <a:rPr lang="de-CH" b="0" i="0" dirty="0">
                <a:solidFill>
                  <a:schemeClr val="bg2"/>
                </a:solidFill>
                <a:effectLst/>
                <a:latin typeface="-apple-system"/>
              </a:rPr>
              <a:t>: </a:t>
            </a:r>
            <a:r>
              <a:rPr lang="ru-RU" b="0" i="0" dirty="0">
                <a:solidFill>
                  <a:schemeClr val="bg2"/>
                </a:solidFill>
                <a:effectLst/>
                <a:latin typeface="-apple-system"/>
              </a:rPr>
              <a:t>копирование </a:t>
            </a:r>
            <a:r>
              <a:rPr lang="ru-RU" b="0" i="0" dirty="0" err="1">
                <a:solidFill>
                  <a:schemeClr val="bg2"/>
                </a:solidFill>
                <a:effectLst/>
                <a:latin typeface="-apple-system"/>
              </a:rPr>
              <a:t>элемнта</a:t>
            </a:r>
            <a:endParaRPr lang="ru-RU" b="0" i="0" dirty="0">
              <a:solidFill>
                <a:schemeClr val="bg2"/>
              </a:solidFill>
              <a:effectLst/>
              <a:latin typeface="-apple-system"/>
            </a:endParaRPr>
          </a:p>
          <a:p>
            <a:endParaRPr lang="ru-RU" dirty="0">
              <a:solidFill>
                <a:schemeClr val="bg2"/>
              </a:solidFill>
              <a:latin typeface="-apple-system"/>
            </a:endParaRPr>
          </a:p>
          <a:p>
            <a:r>
              <a:rPr lang="de-CH" b="1" i="0" dirty="0" err="1">
                <a:solidFill>
                  <a:schemeClr val="bg2"/>
                </a:solidFill>
                <a:effectLst/>
                <a:latin typeface="-apple-system"/>
              </a:rPr>
              <a:t>replaceChild</a:t>
            </a:r>
            <a:r>
              <a:rPr lang="de-CH" b="1" i="0" dirty="0">
                <a:solidFill>
                  <a:schemeClr val="bg2"/>
                </a:solidFill>
                <a:effectLst/>
                <a:latin typeface="-apple-system"/>
              </a:rPr>
              <a:t>(</a:t>
            </a:r>
            <a:r>
              <a:rPr lang="de-CH" b="1" i="0" dirty="0" err="1">
                <a:solidFill>
                  <a:schemeClr val="bg2"/>
                </a:solidFill>
                <a:effectLst/>
                <a:latin typeface="-apple-system"/>
              </a:rPr>
              <a:t>newNode</a:t>
            </a:r>
            <a:r>
              <a:rPr lang="de-CH" b="1" i="0" dirty="0">
                <a:solidFill>
                  <a:schemeClr val="bg2"/>
                </a:solidFill>
                <a:effectLst/>
                <a:latin typeface="-apple-system"/>
              </a:rPr>
              <a:t>, </a:t>
            </a:r>
            <a:r>
              <a:rPr lang="de-CH" b="1" i="0" dirty="0" err="1">
                <a:solidFill>
                  <a:schemeClr val="bg2"/>
                </a:solidFill>
                <a:effectLst/>
                <a:latin typeface="-apple-system"/>
              </a:rPr>
              <a:t>oldNode</a:t>
            </a:r>
            <a:r>
              <a:rPr lang="de-CH" b="1" i="0" dirty="0">
                <a:solidFill>
                  <a:schemeClr val="bg2"/>
                </a:solidFill>
                <a:effectLst/>
                <a:latin typeface="-apple-system"/>
              </a:rPr>
              <a:t>)</a:t>
            </a:r>
            <a:r>
              <a:rPr lang="ru-RU" b="1" i="0" dirty="0">
                <a:solidFill>
                  <a:schemeClr val="bg2"/>
                </a:solidFill>
                <a:effectLst/>
                <a:latin typeface="-apple-system"/>
              </a:rPr>
              <a:t> замена элемента</a:t>
            </a:r>
          </a:p>
          <a:p>
            <a:endParaRPr lang="ru-RU" b="1" dirty="0">
              <a:solidFill>
                <a:schemeClr val="bg2"/>
              </a:solidFill>
              <a:latin typeface="-apple-system"/>
            </a:endParaRPr>
          </a:p>
          <a:p>
            <a:r>
              <a:rPr lang="de-CH" b="0" i="0" dirty="0">
                <a:solidFill>
                  <a:schemeClr val="bg2"/>
                </a:solidFill>
                <a:effectLst/>
                <a:latin typeface="-apple-system"/>
              </a:rPr>
              <a:t> </a:t>
            </a:r>
            <a:r>
              <a:rPr lang="de-CH" b="1" i="0" dirty="0" err="1">
                <a:solidFill>
                  <a:schemeClr val="bg2"/>
                </a:solidFill>
                <a:effectLst/>
                <a:latin typeface="-apple-system"/>
              </a:rPr>
              <a:t>removeChild</a:t>
            </a:r>
            <a:r>
              <a:rPr lang="de-CH" b="1" i="0" dirty="0">
                <a:solidFill>
                  <a:schemeClr val="bg2"/>
                </a:solidFill>
                <a:effectLst/>
                <a:latin typeface="-apple-system"/>
              </a:rPr>
              <a:t>()</a:t>
            </a:r>
            <a:r>
              <a:rPr lang="ru-RU" b="1" i="0" dirty="0">
                <a:solidFill>
                  <a:schemeClr val="bg2"/>
                </a:solidFill>
                <a:effectLst/>
                <a:latin typeface="-apple-system"/>
              </a:rPr>
              <a:t> удаление </a:t>
            </a:r>
            <a:r>
              <a:rPr lang="ru-RU" b="1" i="0" dirty="0" err="1">
                <a:solidFill>
                  <a:schemeClr val="bg2"/>
                </a:solidFill>
                <a:effectLst/>
                <a:latin typeface="-apple-system"/>
              </a:rPr>
              <a:t>элемета</a:t>
            </a:r>
            <a:endParaRPr lang="ru-RU" b="1" i="0" dirty="0">
              <a:solidFill>
                <a:schemeClr val="bg2"/>
              </a:solidFill>
              <a:effectLst/>
              <a:latin typeface="-apple-system"/>
            </a:endParaRPr>
          </a:p>
          <a:p>
            <a:endParaRPr lang="ru-RU" b="1" dirty="0">
              <a:solidFill>
                <a:schemeClr val="bg2"/>
              </a:solidFill>
              <a:latin typeface="-apple-system"/>
            </a:endParaRPr>
          </a:p>
          <a:p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1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B9C17-E87F-713D-652C-D12874A1E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Существует следующие виды узлов: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D5AF53-FED5-2540-9AE9-A167EA7D375C}"/>
              </a:ext>
            </a:extLst>
          </p:cNvPr>
          <p:cNvSpPr txBox="1"/>
          <p:nvPr/>
        </p:nvSpPr>
        <p:spPr>
          <a:xfrm>
            <a:off x="1790700" y="1181407"/>
            <a:ext cx="9284401" cy="5035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dirty="0" err="1">
                <a:solidFill>
                  <a:schemeClr val="bg2"/>
                </a:solidFill>
              </a:rPr>
              <a:t>Document</a:t>
            </a:r>
            <a:r>
              <a:rPr lang="de-CH" dirty="0">
                <a:solidFill>
                  <a:schemeClr val="bg2"/>
                </a:solidFill>
              </a:rPr>
              <a:t>:			</a:t>
            </a:r>
            <a:r>
              <a:rPr lang="ru-RU" dirty="0">
                <a:solidFill>
                  <a:schemeClr val="bg2"/>
                </a:solidFill>
              </a:rPr>
              <a:t>корневой узел </a:t>
            </a:r>
            <a:r>
              <a:rPr lang="de-CH" dirty="0" err="1">
                <a:solidFill>
                  <a:schemeClr val="bg2"/>
                </a:solidFill>
              </a:rPr>
              <a:t>html</a:t>
            </a:r>
            <a:r>
              <a:rPr lang="de-CH" dirty="0">
                <a:solidFill>
                  <a:schemeClr val="bg2"/>
                </a:solidFill>
              </a:rPr>
              <a:t>-</a:t>
            </a:r>
            <a:r>
              <a:rPr lang="ru-RU" dirty="0">
                <a:solidFill>
                  <a:schemeClr val="bg2"/>
                </a:solidFill>
              </a:rPr>
              <a:t>документа, представляет весь документ в целом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/>
                </a:solidFill>
              </a:rPr>
              <a:t>Element: 				</a:t>
            </a:r>
            <a:r>
              <a:rPr lang="de-CH" dirty="0" err="1">
                <a:solidFill>
                  <a:schemeClr val="bg2"/>
                </a:solidFill>
              </a:rPr>
              <a:t>html</a:t>
            </a:r>
            <a:r>
              <a:rPr lang="de-CH" dirty="0">
                <a:solidFill>
                  <a:schemeClr val="bg2"/>
                </a:solidFill>
              </a:rPr>
              <a:t>-</a:t>
            </a:r>
            <a:r>
              <a:rPr lang="ru-RU" dirty="0">
                <a:solidFill>
                  <a:schemeClr val="bg2"/>
                </a:solidFill>
              </a:rPr>
              <a:t>элемент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/>
                </a:solidFill>
              </a:rPr>
              <a:t>Text: 				</a:t>
            </a:r>
            <a:r>
              <a:rPr lang="ru-RU" dirty="0">
                <a:solidFill>
                  <a:schemeClr val="bg2"/>
                </a:solidFill>
              </a:rPr>
              <a:t>текст элемента</a:t>
            </a:r>
          </a:p>
          <a:p>
            <a:pPr>
              <a:lnSpc>
                <a:spcPct val="150000"/>
              </a:lnSpc>
            </a:pPr>
            <a:r>
              <a:rPr lang="de-CH" dirty="0" err="1">
                <a:solidFill>
                  <a:schemeClr val="bg2"/>
                </a:solidFill>
              </a:rPr>
              <a:t>Attr</a:t>
            </a:r>
            <a:r>
              <a:rPr lang="de-CH" dirty="0">
                <a:solidFill>
                  <a:schemeClr val="bg2"/>
                </a:solidFill>
              </a:rPr>
              <a:t>: 				</a:t>
            </a:r>
            <a:r>
              <a:rPr lang="ru-RU" dirty="0">
                <a:solidFill>
                  <a:schemeClr val="bg2"/>
                </a:solidFill>
              </a:rPr>
              <a:t>атрибут </a:t>
            </a:r>
            <a:r>
              <a:rPr lang="de-CH" dirty="0" err="1">
                <a:solidFill>
                  <a:schemeClr val="bg2"/>
                </a:solidFill>
              </a:rPr>
              <a:t>html</a:t>
            </a:r>
            <a:r>
              <a:rPr lang="de-CH" dirty="0">
                <a:solidFill>
                  <a:schemeClr val="bg2"/>
                </a:solidFill>
              </a:rPr>
              <a:t>-</a:t>
            </a:r>
            <a:r>
              <a:rPr lang="ru-RU" dirty="0">
                <a:solidFill>
                  <a:schemeClr val="bg2"/>
                </a:solidFill>
              </a:rPr>
              <a:t>элемента</a:t>
            </a:r>
          </a:p>
          <a:p>
            <a:pPr>
              <a:lnSpc>
                <a:spcPct val="150000"/>
              </a:lnSpc>
            </a:pPr>
            <a:r>
              <a:rPr lang="de-CH" dirty="0" err="1">
                <a:solidFill>
                  <a:schemeClr val="bg2"/>
                </a:solidFill>
              </a:rPr>
              <a:t>DocumentType</a:t>
            </a:r>
            <a:r>
              <a:rPr lang="de-CH" dirty="0">
                <a:solidFill>
                  <a:schemeClr val="bg2"/>
                </a:solidFill>
              </a:rPr>
              <a:t>: 		DTD </a:t>
            </a:r>
            <a:r>
              <a:rPr lang="ru-RU" dirty="0">
                <a:solidFill>
                  <a:schemeClr val="bg2"/>
                </a:solidFill>
              </a:rPr>
              <a:t>или тип схемы </a:t>
            </a:r>
            <a:r>
              <a:rPr lang="de-CH" dirty="0">
                <a:solidFill>
                  <a:schemeClr val="bg2"/>
                </a:solidFill>
              </a:rPr>
              <a:t>XML-</a:t>
            </a:r>
            <a:r>
              <a:rPr lang="ru-RU" dirty="0">
                <a:solidFill>
                  <a:schemeClr val="bg2"/>
                </a:solidFill>
              </a:rPr>
              <a:t>документа</a:t>
            </a:r>
          </a:p>
          <a:p>
            <a:pPr>
              <a:lnSpc>
                <a:spcPct val="150000"/>
              </a:lnSpc>
            </a:pPr>
            <a:r>
              <a:rPr lang="de-CH" dirty="0" err="1">
                <a:solidFill>
                  <a:schemeClr val="bg2"/>
                </a:solidFill>
              </a:rPr>
              <a:t>DocumentFragment</a:t>
            </a:r>
            <a:r>
              <a:rPr lang="de-CH" dirty="0">
                <a:solidFill>
                  <a:schemeClr val="bg2"/>
                </a:solidFill>
              </a:rPr>
              <a:t>: 	</a:t>
            </a:r>
            <a:r>
              <a:rPr lang="ru-RU" dirty="0">
                <a:solidFill>
                  <a:schemeClr val="bg2"/>
                </a:solidFill>
              </a:rPr>
              <a:t>место для временного хранения частей документа</a:t>
            </a:r>
          </a:p>
          <a:p>
            <a:pPr>
              <a:lnSpc>
                <a:spcPct val="150000"/>
              </a:lnSpc>
            </a:pPr>
            <a:r>
              <a:rPr lang="de-CH" dirty="0" err="1">
                <a:solidFill>
                  <a:schemeClr val="bg2"/>
                </a:solidFill>
              </a:rPr>
              <a:t>EntityReference</a:t>
            </a:r>
            <a:r>
              <a:rPr lang="de-CH" dirty="0">
                <a:solidFill>
                  <a:schemeClr val="bg2"/>
                </a:solidFill>
              </a:rPr>
              <a:t>: 		</a:t>
            </a:r>
            <a:r>
              <a:rPr lang="ru-RU" dirty="0">
                <a:solidFill>
                  <a:schemeClr val="bg2"/>
                </a:solidFill>
              </a:rPr>
              <a:t>ссылка на сущность </a:t>
            </a:r>
            <a:r>
              <a:rPr lang="de-CH" dirty="0">
                <a:solidFill>
                  <a:schemeClr val="bg2"/>
                </a:solidFill>
              </a:rPr>
              <a:t>XML-</a:t>
            </a:r>
            <a:r>
              <a:rPr lang="ru-RU" dirty="0">
                <a:solidFill>
                  <a:schemeClr val="bg2"/>
                </a:solidFill>
              </a:rPr>
              <a:t>документа</a:t>
            </a:r>
          </a:p>
          <a:p>
            <a:pPr>
              <a:lnSpc>
                <a:spcPct val="150000"/>
              </a:lnSpc>
            </a:pPr>
            <a:r>
              <a:rPr lang="de-CH" dirty="0" err="1">
                <a:solidFill>
                  <a:schemeClr val="bg2"/>
                </a:solidFill>
              </a:rPr>
              <a:t>ProcessingInstruction</a:t>
            </a:r>
            <a:r>
              <a:rPr lang="de-CH" dirty="0">
                <a:solidFill>
                  <a:schemeClr val="bg2"/>
                </a:solidFill>
              </a:rPr>
              <a:t>: 	</a:t>
            </a:r>
            <a:r>
              <a:rPr lang="ru-RU" dirty="0">
                <a:solidFill>
                  <a:schemeClr val="bg2"/>
                </a:solidFill>
              </a:rPr>
              <a:t>инструкция обработки веб-страницы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/>
                </a:solidFill>
              </a:rPr>
              <a:t>Comment: 			</a:t>
            </a:r>
            <a:r>
              <a:rPr lang="ru-RU" dirty="0">
                <a:solidFill>
                  <a:schemeClr val="bg2"/>
                </a:solidFill>
              </a:rPr>
              <a:t>элемент комментария</a:t>
            </a:r>
          </a:p>
          <a:p>
            <a:pPr>
              <a:lnSpc>
                <a:spcPct val="150000"/>
              </a:lnSpc>
            </a:pPr>
            <a:r>
              <a:rPr lang="de-CH" dirty="0" err="1">
                <a:solidFill>
                  <a:schemeClr val="bg2"/>
                </a:solidFill>
              </a:rPr>
              <a:t>CDATASection</a:t>
            </a:r>
            <a:r>
              <a:rPr lang="de-CH" dirty="0">
                <a:solidFill>
                  <a:schemeClr val="bg2"/>
                </a:solidFill>
              </a:rPr>
              <a:t>: 		</a:t>
            </a:r>
            <a:r>
              <a:rPr lang="ru-RU" dirty="0">
                <a:solidFill>
                  <a:schemeClr val="bg2"/>
                </a:solidFill>
              </a:rPr>
              <a:t>секция </a:t>
            </a:r>
            <a:r>
              <a:rPr lang="de-CH" dirty="0">
                <a:solidFill>
                  <a:schemeClr val="bg2"/>
                </a:solidFill>
              </a:rPr>
              <a:t>CDATA </a:t>
            </a:r>
            <a:r>
              <a:rPr lang="ru-RU" dirty="0">
                <a:solidFill>
                  <a:schemeClr val="bg2"/>
                </a:solidFill>
              </a:rPr>
              <a:t>в документе </a:t>
            </a:r>
            <a:r>
              <a:rPr lang="de-CH" dirty="0">
                <a:solidFill>
                  <a:schemeClr val="bg2"/>
                </a:solidFill>
              </a:rPr>
              <a:t>XML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/>
                </a:solidFill>
              </a:rPr>
              <a:t>Entity: 				</a:t>
            </a:r>
            <a:r>
              <a:rPr lang="ru-RU" dirty="0">
                <a:solidFill>
                  <a:schemeClr val="bg2"/>
                </a:solidFill>
              </a:rPr>
              <a:t>необработанная сущность </a:t>
            </a:r>
            <a:r>
              <a:rPr lang="de-CH" dirty="0">
                <a:solidFill>
                  <a:schemeClr val="bg2"/>
                </a:solidFill>
              </a:rPr>
              <a:t>DTD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/>
                </a:solidFill>
              </a:rPr>
              <a:t>Notation: 			</a:t>
            </a:r>
            <a:r>
              <a:rPr lang="ru-RU" dirty="0">
                <a:solidFill>
                  <a:schemeClr val="bg2"/>
                </a:solidFill>
              </a:rPr>
              <a:t>нотация, объявленная в </a:t>
            </a:r>
            <a:r>
              <a:rPr lang="de-CH" dirty="0">
                <a:solidFill>
                  <a:schemeClr val="bg2"/>
                </a:solidFill>
              </a:rPr>
              <a:t>DTD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7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C2116-E710-F20B-AA32-24D41A787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bg2"/>
                </a:solidFill>
                <a:effectLst/>
                <a:latin typeface="-apple-system"/>
              </a:rPr>
              <a:t>Свойства объекта </a:t>
            </a:r>
            <a:r>
              <a:rPr lang="de-CH" b="1" i="0" dirty="0" err="1">
                <a:solidFill>
                  <a:schemeClr val="bg2"/>
                </a:solidFill>
                <a:effectLst/>
                <a:latin typeface="-apple-system"/>
              </a:rPr>
              <a:t>document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3E733-F22D-01B0-A4C0-879E00AAE265}"/>
              </a:ext>
            </a:extLst>
          </p:cNvPr>
          <p:cNvSpPr txBox="1"/>
          <p:nvPr/>
        </p:nvSpPr>
        <p:spPr>
          <a:xfrm>
            <a:off x="1066800" y="1123950"/>
            <a:ext cx="10814948" cy="5035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bg2"/>
                </a:solidFill>
              </a:rPr>
              <a:t>title</a:t>
            </a:r>
            <a:r>
              <a:rPr lang="ru-RU" dirty="0">
                <a:solidFill>
                  <a:schemeClr val="bg2"/>
                </a:solidFill>
              </a:rPr>
              <a:t>: </a:t>
            </a:r>
            <a:r>
              <a:rPr lang="en-US" dirty="0">
                <a:solidFill>
                  <a:schemeClr val="bg2"/>
                </a:solidFill>
              </a:rPr>
              <a:t>			</a:t>
            </a:r>
            <a:r>
              <a:rPr lang="ru-RU" dirty="0">
                <a:solidFill>
                  <a:schemeClr val="bg2"/>
                </a:solidFill>
              </a:rPr>
              <a:t>представляет </a:t>
            </a:r>
            <a:r>
              <a:rPr lang="ru-RU" dirty="0" err="1">
                <a:solidFill>
                  <a:schemeClr val="bg2"/>
                </a:solidFill>
              </a:rPr>
              <a:t>заголовк</a:t>
            </a:r>
            <a:r>
              <a:rPr lang="ru-RU" dirty="0">
                <a:solidFill>
                  <a:schemeClr val="bg2"/>
                </a:solidFill>
              </a:rPr>
              <a:t> документа (который указан в элементе &lt;</a:t>
            </a:r>
            <a:r>
              <a:rPr lang="ru-RU" dirty="0" err="1">
                <a:solidFill>
                  <a:schemeClr val="bg2"/>
                </a:solidFill>
              </a:rPr>
              <a:t>title</a:t>
            </a:r>
            <a:r>
              <a:rPr lang="ru-RU" dirty="0">
                <a:solidFill>
                  <a:schemeClr val="bg2"/>
                </a:solidFill>
              </a:rPr>
              <a:t>&gt;)</a:t>
            </a: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bg2"/>
                </a:solidFill>
              </a:rPr>
              <a:t>lastModified</a:t>
            </a:r>
            <a:r>
              <a:rPr lang="ru-RU" dirty="0">
                <a:solidFill>
                  <a:schemeClr val="bg2"/>
                </a:solidFill>
              </a:rPr>
              <a:t>: </a:t>
            </a: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ru-RU" dirty="0">
                <a:solidFill>
                  <a:schemeClr val="bg2"/>
                </a:solidFill>
              </a:rPr>
              <a:t>содержит дату последнего изменения документа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2"/>
                </a:solidFill>
              </a:rPr>
              <a:t>URL: </a:t>
            </a:r>
            <a:r>
              <a:rPr lang="en-US" dirty="0">
                <a:solidFill>
                  <a:schemeClr val="bg2"/>
                </a:solidFill>
              </a:rPr>
              <a:t>			</a:t>
            </a:r>
            <a:r>
              <a:rPr lang="ru-RU" dirty="0">
                <a:solidFill>
                  <a:schemeClr val="bg2"/>
                </a:solidFill>
              </a:rPr>
              <a:t>содержит адрес URL текущего документа</a:t>
            </a: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bg2"/>
                </a:solidFill>
              </a:rPr>
              <a:t>domain</a:t>
            </a:r>
            <a:r>
              <a:rPr lang="ru-RU" dirty="0">
                <a:solidFill>
                  <a:schemeClr val="bg2"/>
                </a:solidFill>
              </a:rPr>
              <a:t>: </a:t>
            </a:r>
            <a:r>
              <a:rPr lang="en-US" dirty="0">
                <a:solidFill>
                  <a:schemeClr val="bg2"/>
                </a:solidFill>
              </a:rPr>
              <a:t>			</a:t>
            </a:r>
            <a:r>
              <a:rPr lang="ru-RU" dirty="0">
                <a:solidFill>
                  <a:schemeClr val="bg2"/>
                </a:solidFill>
              </a:rPr>
              <a:t>содержит </a:t>
            </a:r>
            <a:r>
              <a:rPr lang="ru-RU" dirty="0" err="1">
                <a:solidFill>
                  <a:schemeClr val="bg2"/>
                </a:solidFill>
              </a:rPr>
              <a:t>домент</a:t>
            </a:r>
            <a:r>
              <a:rPr lang="ru-RU" dirty="0">
                <a:solidFill>
                  <a:schemeClr val="bg2"/>
                </a:solidFill>
              </a:rPr>
              <a:t>, к которому принадлежит веб-страница документа</a:t>
            </a: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bg2"/>
                </a:solidFill>
              </a:rPr>
              <a:t>documentElement</a:t>
            </a:r>
            <a:r>
              <a:rPr lang="ru-RU" dirty="0">
                <a:solidFill>
                  <a:schemeClr val="bg2"/>
                </a:solidFill>
              </a:rPr>
              <a:t>: предоставляет доступ к корневому элементу &lt;</a:t>
            </a:r>
            <a:r>
              <a:rPr lang="ru-RU" dirty="0" err="1">
                <a:solidFill>
                  <a:schemeClr val="bg2"/>
                </a:solidFill>
              </a:rPr>
              <a:t>html</a:t>
            </a:r>
            <a:r>
              <a:rPr lang="ru-RU" dirty="0">
                <a:solidFill>
                  <a:schemeClr val="bg2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bg2"/>
                </a:solidFill>
              </a:rPr>
              <a:t>body</a:t>
            </a:r>
            <a:r>
              <a:rPr lang="ru-RU" dirty="0">
                <a:solidFill>
                  <a:schemeClr val="bg2"/>
                </a:solidFill>
              </a:rPr>
              <a:t>: </a:t>
            </a:r>
            <a:r>
              <a:rPr lang="en-US" dirty="0">
                <a:solidFill>
                  <a:schemeClr val="bg2"/>
                </a:solidFill>
              </a:rPr>
              <a:t>			</a:t>
            </a:r>
            <a:r>
              <a:rPr lang="ru-RU" dirty="0">
                <a:solidFill>
                  <a:schemeClr val="bg2"/>
                </a:solidFill>
              </a:rPr>
              <a:t>предоставляет доступ к элементу &lt;</a:t>
            </a:r>
            <a:r>
              <a:rPr lang="ru-RU" dirty="0" err="1">
                <a:solidFill>
                  <a:schemeClr val="bg2"/>
                </a:solidFill>
              </a:rPr>
              <a:t>body</a:t>
            </a:r>
            <a:r>
              <a:rPr lang="ru-RU" dirty="0">
                <a:solidFill>
                  <a:schemeClr val="bg2"/>
                </a:solidFill>
              </a:rPr>
              <a:t>&gt; на веб-странице</a:t>
            </a: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bg2"/>
                </a:solidFill>
              </a:rPr>
              <a:t>head</a:t>
            </a:r>
            <a:r>
              <a:rPr lang="ru-RU" dirty="0">
                <a:solidFill>
                  <a:schemeClr val="bg2"/>
                </a:solidFill>
              </a:rPr>
              <a:t>: </a:t>
            </a:r>
            <a:r>
              <a:rPr lang="en-US" dirty="0">
                <a:solidFill>
                  <a:schemeClr val="bg2"/>
                </a:solidFill>
              </a:rPr>
              <a:t>			</a:t>
            </a:r>
            <a:r>
              <a:rPr lang="ru-RU" dirty="0">
                <a:solidFill>
                  <a:schemeClr val="bg2"/>
                </a:solidFill>
              </a:rPr>
              <a:t>предоставляет доступ к элементу &lt;</a:t>
            </a:r>
            <a:r>
              <a:rPr lang="ru-RU" dirty="0" err="1">
                <a:solidFill>
                  <a:schemeClr val="bg2"/>
                </a:solidFill>
              </a:rPr>
              <a:t>head</a:t>
            </a:r>
            <a:r>
              <a:rPr lang="ru-RU" dirty="0">
                <a:solidFill>
                  <a:schemeClr val="bg2"/>
                </a:solidFill>
              </a:rPr>
              <a:t>&gt; на веб-странице</a:t>
            </a: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bg2"/>
                </a:solidFill>
              </a:rPr>
              <a:t>cookie</a:t>
            </a:r>
            <a:r>
              <a:rPr lang="ru-RU" dirty="0">
                <a:solidFill>
                  <a:schemeClr val="bg2"/>
                </a:solidFill>
              </a:rPr>
              <a:t>: </a:t>
            </a:r>
            <a:r>
              <a:rPr lang="en-US" dirty="0">
                <a:solidFill>
                  <a:schemeClr val="bg2"/>
                </a:solidFill>
              </a:rPr>
              <a:t>			</a:t>
            </a:r>
            <a:r>
              <a:rPr lang="ru-RU" dirty="0">
                <a:solidFill>
                  <a:schemeClr val="bg2"/>
                </a:solidFill>
              </a:rPr>
              <a:t>содержит коллекцию всех куки для текущего документа</a:t>
            </a: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bg2"/>
                </a:solidFill>
              </a:rPr>
              <a:t>images</a:t>
            </a:r>
            <a:r>
              <a:rPr lang="ru-RU" dirty="0">
                <a:solidFill>
                  <a:schemeClr val="bg2"/>
                </a:solidFill>
              </a:rPr>
              <a:t>: </a:t>
            </a:r>
            <a:r>
              <a:rPr lang="en-US" dirty="0">
                <a:solidFill>
                  <a:schemeClr val="bg2"/>
                </a:solidFill>
              </a:rPr>
              <a:t>			</a:t>
            </a:r>
            <a:r>
              <a:rPr lang="ru-RU" dirty="0">
                <a:solidFill>
                  <a:schemeClr val="bg2"/>
                </a:solidFill>
              </a:rPr>
              <a:t>содержит коллекцию всех объектов изображений (элементов </a:t>
            </a:r>
            <a:r>
              <a:rPr lang="ru-RU" dirty="0" err="1">
                <a:solidFill>
                  <a:schemeClr val="bg2"/>
                </a:solidFill>
              </a:rPr>
              <a:t>img</a:t>
            </a:r>
            <a:r>
              <a:rPr lang="ru-RU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bg2"/>
                </a:solidFill>
              </a:rPr>
              <a:t>links</a:t>
            </a:r>
            <a:r>
              <a:rPr lang="ru-RU" dirty="0">
                <a:solidFill>
                  <a:schemeClr val="bg2"/>
                </a:solidFill>
              </a:rPr>
              <a:t>: </a:t>
            </a:r>
            <a:r>
              <a:rPr lang="en-US" dirty="0">
                <a:solidFill>
                  <a:schemeClr val="bg2"/>
                </a:solidFill>
              </a:rPr>
              <a:t>			</a:t>
            </a:r>
            <a:r>
              <a:rPr lang="ru-RU" dirty="0">
                <a:solidFill>
                  <a:schemeClr val="bg2"/>
                </a:solidFill>
              </a:rPr>
              <a:t>содержит коллекцию ссылок - элементов &lt;a&gt; и &lt;</a:t>
            </a:r>
            <a:r>
              <a:rPr lang="ru-RU" dirty="0" err="1">
                <a:solidFill>
                  <a:schemeClr val="bg2"/>
                </a:solidFill>
              </a:rPr>
              <a:t>area</a:t>
            </a:r>
            <a:r>
              <a:rPr lang="ru-RU" dirty="0">
                <a:solidFill>
                  <a:schemeClr val="bg2"/>
                </a:solidFill>
              </a:rPr>
              <a:t>&gt;, у которых определен атрибут </a:t>
            </a:r>
            <a:r>
              <a:rPr lang="ru-RU" dirty="0" err="1">
                <a:solidFill>
                  <a:schemeClr val="bg2"/>
                </a:solidFill>
              </a:rPr>
              <a:t>href</a:t>
            </a:r>
            <a:endParaRPr lang="ru-RU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bg2"/>
                </a:solidFill>
              </a:rPr>
              <a:t>anchors</a:t>
            </a:r>
            <a:r>
              <a:rPr lang="ru-RU" dirty="0">
                <a:solidFill>
                  <a:schemeClr val="bg2"/>
                </a:solidFill>
              </a:rPr>
              <a:t>: </a:t>
            </a:r>
            <a:r>
              <a:rPr lang="en-US" dirty="0">
                <a:solidFill>
                  <a:schemeClr val="bg2"/>
                </a:solidFill>
              </a:rPr>
              <a:t>			</a:t>
            </a:r>
            <a:r>
              <a:rPr lang="ru-RU" dirty="0">
                <a:solidFill>
                  <a:schemeClr val="bg2"/>
                </a:solidFill>
              </a:rPr>
              <a:t>предоставляет доступ к коллекции элементов &lt;a&gt;, у которых определен атрибут </a:t>
            </a:r>
            <a:r>
              <a:rPr lang="ru-RU" dirty="0" err="1">
                <a:solidFill>
                  <a:schemeClr val="bg2"/>
                </a:solidFill>
              </a:rPr>
              <a:t>name</a:t>
            </a:r>
            <a:endParaRPr lang="ru-RU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bg2"/>
                </a:solidFill>
              </a:rPr>
              <a:t>forms</a:t>
            </a:r>
            <a:r>
              <a:rPr lang="ru-RU" dirty="0">
                <a:solidFill>
                  <a:schemeClr val="bg2"/>
                </a:solidFill>
              </a:rPr>
              <a:t>: </a:t>
            </a:r>
            <a:r>
              <a:rPr lang="en-US" dirty="0">
                <a:solidFill>
                  <a:schemeClr val="bg2"/>
                </a:solidFill>
              </a:rPr>
              <a:t>			</a:t>
            </a:r>
            <a:r>
              <a:rPr lang="ru-RU" dirty="0">
                <a:solidFill>
                  <a:schemeClr val="bg2"/>
                </a:solidFill>
              </a:rPr>
              <a:t>содержит коллекцию всех форм на веб-странице</a:t>
            </a:r>
          </a:p>
        </p:txBody>
      </p:sp>
    </p:spTree>
    <p:extLst>
      <p:ext uri="{BB962C8B-B14F-4D97-AF65-F5344CB8AC3E}">
        <p14:creationId xmlns:p14="http://schemas.microsoft.com/office/powerpoint/2010/main" val="194666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FA881-C10E-3838-E7A4-4A4B92A9B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bg2"/>
                </a:solidFill>
                <a:effectLst/>
                <a:latin typeface="-apple-system"/>
              </a:rPr>
              <a:t>Поиск элементов на веб-странице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95231-7851-B558-8A3D-56D115E5D4CA}"/>
              </a:ext>
            </a:extLst>
          </p:cNvPr>
          <p:cNvSpPr txBox="1"/>
          <p:nvPr/>
        </p:nvSpPr>
        <p:spPr>
          <a:xfrm>
            <a:off x="685800" y="1295400"/>
            <a:ext cx="92715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2"/>
                </a:solidFill>
              </a:rPr>
              <a:t>getElementById</a:t>
            </a:r>
            <a:r>
              <a:rPr lang="de-CH" dirty="0">
                <a:solidFill>
                  <a:schemeClr val="bg2"/>
                </a:solidFill>
              </a:rPr>
              <a:t>(</a:t>
            </a:r>
            <a:r>
              <a:rPr lang="de-CH" dirty="0" err="1">
                <a:solidFill>
                  <a:schemeClr val="bg2"/>
                </a:solidFill>
              </a:rPr>
              <a:t>value</a:t>
            </a:r>
            <a:r>
              <a:rPr lang="de-CH" dirty="0">
                <a:solidFill>
                  <a:schemeClr val="bg2"/>
                </a:solidFill>
              </a:rPr>
              <a:t>): </a:t>
            </a:r>
            <a:r>
              <a:rPr lang="ru-RU" dirty="0">
                <a:solidFill>
                  <a:schemeClr val="bg2"/>
                </a:solidFill>
              </a:rPr>
              <a:t>выбирает элемент, у которого атрибут </a:t>
            </a:r>
            <a:r>
              <a:rPr lang="de-CH" dirty="0" err="1">
                <a:solidFill>
                  <a:schemeClr val="bg2"/>
                </a:solidFill>
              </a:rPr>
              <a:t>id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ru-RU" dirty="0">
                <a:solidFill>
                  <a:schemeClr val="bg2"/>
                </a:solidFill>
              </a:rPr>
              <a:t>равен </a:t>
            </a:r>
            <a:r>
              <a:rPr lang="de-CH" dirty="0" err="1">
                <a:solidFill>
                  <a:schemeClr val="bg2"/>
                </a:solidFill>
              </a:rPr>
              <a:t>value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	Если элемента с таким идентификатором нет, то возвращается </a:t>
            </a:r>
            <a:r>
              <a:rPr lang="de-CH" dirty="0">
                <a:solidFill>
                  <a:schemeClr val="bg2"/>
                </a:solidFill>
              </a:rPr>
              <a:t>null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de-CH" dirty="0" err="1">
                <a:solidFill>
                  <a:schemeClr val="bg2"/>
                </a:solidFill>
              </a:rPr>
              <a:t>getElementsByTagName</a:t>
            </a:r>
            <a:r>
              <a:rPr lang="de-CH" dirty="0">
                <a:solidFill>
                  <a:schemeClr val="bg2"/>
                </a:solidFill>
              </a:rPr>
              <a:t>(</a:t>
            </a:r>
            <a:r>
              <a:rPr lang="de-CH" dirty="0" err="1">
                <a:solidFill>
                  <a:schemeClr val="bg2"/>
                </a:solidFill>
              </a:rPr>
              <a:t>value</a:t>
            </a:r>
            <a:r>
              <a:rPr lang="de-CH" dirty="0">
                <a:solidFill>
                  <a:schemeClr val="bg2"/>
                </a:solidFill>
              </a:rPr>
              <a:t>): </a:t>
            </a:r>
            <a:r>
              <a:rPr lang="ru-RU" dirty="0">
                <a:solidFill>
                  <a:schemeClr val="bg2"/>
                </a:solidFill>
              </a:rPr>
              <a:t>выбирает все элементы, у которых тег равен </a:t>
            </a:r>
            <a:r>
              <a:rPr lang="de-CH" dirty="0" err="1">
                <a:solidFill>
                  <a:schemeClr val="bg2"/>
                </a:solidFill>
              </a:rPr>
              <a:t>value</a:t>
            </a:r>
            <a:r>
              <a:rPr lang="de-CH" dirty="0">
                <a:solidFill>
                  <a:schemeClr val="bg2"/>
                </a:solidFill>
              </a:rPr>
              <a:t>. </a:t>
            </a:r>
            <a:endParaRPr lang="ru-RU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	Возвращает список элементов (список типа </a:t>
            </a:r>
            <a:r>
              <a:rPr lang="de-CH" dirty="0" err="1">
                <a:solidFill>
                  <a:schemeClr val="bg2"/>
                </a:solidFill>
              </a:rPr>
              <a:t>NodeList</a:t>
            </a:r>
            <a:r>
              <a:rPr lang="de-CH" dirty="0">
                <a:solidFill>
                  <a:schemeClr val="bg2"/>
                </a:solidFill>
              </a:rPr>
              <a:t>), </a:t>
            </a:r>
            <a:r>
              <a:rPr lang="ru-RU" dirty="0">
                <a:solidFill>
                  <a:schemeClr val="bg2"/>
                </a:solidFill>
              </a:rPr>
              <a:t>который аналогичен массиву.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de-CH" dirty="0" err="1">
                <a:solidFill>
                  <a:schemeClr val="bg2"/>
                </a:solidFill>
              </a:rPr>
              <a:t>getElementsByClassName</a:t>
            </a:r>
            <a:r>
              <a:rPr lang="de-CH" dirty="0">
                <a:solidFill>
                  <a:schemeClr val="bg2"/>
                </a:solidFill>
              </a:rPr>
              <a:t>(</a:t>
            </a:r>
            <a:r>
              <a:rPr lang="de-CH" dirty="0" err="1">
                <a:solidFill>
                  <a:schemeClr val="bg2"/>
                </a:solidFill>
              </a:rPr>
              <a:t>value</a:t>
            </a:r>
            <a:r>
              <a:rPr lang="de-CH" dirty="0">
                <a:solidFill>
                  <a:schemeClr val="bg2"/>
                </a:solidFill>
              </a:rPr>
              <a:t>): </a:t>
            </a:r>
            <a:r>
              <a:rPr lang="ru-RU" dirty="0">
                <a:solidFill>
                  <a:schemeClr val="bg2"/>
                </a:solidFill>
              </a:rPr>
              <a:t>выбирает все элементы, которые имеют класс </a:t>
            </a:r>
            <a:r>
              <a:rPr lang="de-CH" dirty="0" err="1">
                <a:solidFill>
                  <a:schemeClr val="bg2"/>
                </a:solidFill>
              </a:rPr>
              <a:t>value</a:t>
            </a:r>
            <a:r>
              <a:rPr lang="de-CH" dirty="0">
                <a:solidFill>
                  <a:schemeClr val="bg2"/>
                </a:solidFill>
              </a:rPr>
              <a:t>. </a:t>
            </a:r>
            <a:endParaRPr lang="ru-RU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	Возвращает список </a:t>
            </a:r>
            <a:r>
              <a:rPr lang="de-CH" dirty="0" err="1">
                <a:solidFill>
                  <a:schemeClr val="bg2"/>
                </a:solidFill>
              </a:rPr>
              <a:t>NodeList</a:t>
            </a:r>
            <a:endParaRPr lang="de-CH" dirty="0">
              <a:solidFill>
                <a:schemeClr val="bg2"/>
              </a:solidFill>
            </a:endParaRPr>
          </a:p>
          <a:p>
            <a:endParaRPr lang="de-CH" dirty="0">
              <a:solidFill>
                <a:schemeClr val="bg2"/>
              </a:solidFill>
            </a:endParaRPr>
          </a:p>
          <a:p>
            <a:r>
              <a:rPr lang="de-CH" dirty="0" err="1">
                <a:solidFill>
                  <a:schemeClr val="bg2"/>
                </a:solidFill>
              </a:rPr>
              <a:t>getElementsByName</a:t>
            </a:r>
            <a:r>
              <a:rPr lang="de-CH" dirty="0">
                <a:solidFill>
                  <a:schemeClr val="bg2"/>
                </a:solidFill>
              </a:rPr>
              <a:t>(</a:t>
            </a:r>
            <a:r>
              <a:rPr lang="de-CH" dirty="0" err="1">
                <a:solidFill>
                  <a:schemeClr val="bg2"/>
                </a:solidFill>
              </a:rPr>
              <a:t>value</a:t>
            </a:r>
            <a:r>
              <a:rPr lang="de-CH" dirty="0">
                <a:solidFill>
                  <a:schemeClr val="bg2"/>
                </a:solidFill>
              </a:rPr>
              <a:t>): </a:t>
            </a:r>
            <a:r>
              <a:rPr lang="ru-RU" dirty="0">
                <a:solidFill>
                  <a:schemeClr val="bg2"/>
                </a:solidFill>
              </a:rPr>
              <a:t>выбирает все элементы, которые называются </a:t>
            </a:r>
            <a:r>
              <a:rPr lang="de-CH" dirty="0" err="1">
                <a:solidFill>
                  <a:schemeClr val="bg2"/>
                </a:solidFill>
              </a:rPr>
              <a:t>value</a:t>
            </a:r>
            <a:r>
              <a:rPr lang="de-CH" dirty="0">
                <a:solidFill>
                  <a:schemeClr val="bg2"/>
                </a:solidFill>
              </a:rPr>
              <a:t>. </a:t>
            </a:r>
            <a:endParaRPr lang="ru-RU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	Возвращает список </a:t>
            </a:r>
            <a:r>
              <a:rPr lang="de-CH" dirty="0" err="1">
                <a:solidFill>
                  <a:schemeClr val="bg2"/>
                </a:solidFill>
              </a:rPr>
              <a:t>NodeList</a:t>
            </a:r>
            <a:endParaRPr lang="de-CH" dirty="0">
              <a:solidFill>
                <a:schemeClr val="bg2"/>
              </a:solidFill>
            </a:endParaRPr>
          </a:p>
          <a:p>
            <a:endParaRPr lang="de-CH" dirty="0">
              <a:solidFill>
                <a:schemeClr val="bg2"/>
              </a:solidFill>
            </a:endParaRPr>
          </a:p>
          <a:p>
            <a:r>
              <a:rPr lang="de-CH" dirty="0" err="1">
                <a:solidFill>
                  <a:schemeClr val="bg2"/>
                </a:solidFill>
              </a:rPr>
              <a:t>querySelector</a:t>
            </a:r>
            <a:r>
              <a:rPr lang="de-CH" dirty="0">
                <a:solidFill>
                  <a:schemeClr val="bg2"/>
                </a:solidFill>
              </a:rPr>
              <a:t>(</a:t>
            </a:r>
            <a:r>
              <a:rPr lang="de-CH" dirty="0" err="1">
                <a:solidFill>
                  <a:schemeClr val="bg2"/>
                </a:solidFill>
              </a:rPr>
              <a:t>value</a:t>
            </a:r>
            <a:r>
              <a:rPr lang="de-CH" dirty="0">
                <a:solidFill>
                  <a:schemeClr val="bg2"/>
                </a:solidFill>
              </a:rPr>
              <a:t>): </a:t>
            </a:r>
            <a:r>
              <a:rPr lang="ru-RU" dirty="0">
                <a:solidFill>
                  <a:schemeClr val="bg2"/>
                </a:solidFill>
              </a:rPr>
              <a:t>выбирает первый элемент, который соответствует </a:t>
            </a:r>
            <a:r>
              <a:rPr lang="de-CH" dirty="0" err="1">
                <a:solidFill>
                  <a:schemeClr val="bg2"/>
                </a:solidFill>
              </a:rPr>
              <a:t>css</a:t>
            </a:r>
            <a:r>
              <a:rPr lang="de-CH" dirty="0">
                <a:solidFill>
                  <a:schemeClr val="bg2"/>
                </a:solidFill>
              </a:rPr>
              <a:t>-</a:t>
            </a:r>
            <a:r>
              <a:rPr lang="ru-RU" dirty="0">
                <a:solidFill>
                  <a:schemeClr val="bg2"/>
                </a:solidFill>
              </a:rPr>
              <a:t>селектору </a:t>
            </a:r>
            <a:r>
              <a:rPr lang="de-CH" dirty="0" err="1">
                <a:solidFill>
                  <a:schemeClr val="bg2"/>
                </a:solidFill>
              </a:rPr>
              <a:t>value</a:t>
            </a:r>
            <a:endParaRPr lang="de-CH" dirty="0">
              <a:solidFill>
                <a:schemeClr val="bg2"/>
              </a:solidFill>
            </a:endParaRPr>
          </a:p>
          <a:p>
            <a:endParaRPr lang="de-CH" dirty="0">
              <a:solidFill>
                <a:schemeClr val="bg2"/>
              </a:solidFill>
            </a:endParaRPr>
          </a:p>
          <a:p>
            <a:r>
              <a:rPr lang="de-CH" dirty="0" err="1">
                <a:solidFill>
                  <a:schemeClr val="bg2"/>
                </a:solidFill>
              </a:rPr>
              <a:t>querySelectorAll</a:t>
            </a:r>
            <a:r>
              <a:rPr lang="de-CH" dirty="0">
                <a:solidFill>
                  <a:schemeClr val="bg2"/>
                </a:solidFill>
              </a:rPr>
              <a:t>(</a:t>
            </a:r>
            <a:r>
              <a:rPr lang="de-CH" dirty="0" err="1">
                <a:solidFill>
                  <a:schemeClr val="bg2"/>
                </a:solidFill>
              </a:rPr>
              <a:t>value</a:t>
            </a:r>
            <a:r>
              <a:rPr lang="de-CH" dirty="0">
                <a:solidFill>
                  <a:schemeClr val="bg2"/>
                </a:solidFill>
              </a:rPr>
              <a:t>): </a:t>
            </a:r>
            <a:r>
              <a:rPr lang="ru-RU" dirty="0">
                <a:solidFill>
                  <a:schemeClr val="bg2"/>
                </a:solidFill>
              </a:rPr>
              <a:t>выбирает все элементы, которые соответствуют </a:t>
            </a:r>
            <a:r>
              <a:rPr lang="de-CH" dirty="0" err="1">
                <a:solidFill>
                  <a:schemeClr val="bg2"/>
                </a:solidFill>
              </a:rPr>
              <a:t>css</a:t>
            </a:r>
            <a:r>
              <a:rPr lang="de-CH" dirty="0">
                <a:solidFill>
                  <a:schemeClr val="bg2"/>
                </a:solidFill>
              </a:rPr>
              <a:t>-</a:t>
            </a:r>
            <a:r>
              <a:rPr lang="ru-RU" dirty="0">
                <a:solidFill>
                  <a:schemeClr val="bg2"/>
                </a:solidFill>
              </a:rPr>
              <a:t>селектору </a:t>
            </a:r>
            <a:r>
              <a:rPr lang="de-CH" dirty="0" err="1">
                <a:solidFill>
                  <a:schemeClr val="bg2"/>
                </a:solidFill>
              </a:rPr>
              <a:t>value</a:t>
            </a:r>
            <a:r>
              <a:rPr lang="de-CH" dirty="0">
                <a:solidFill>
                  <a:schemeClr val="bg2"/>
                </a:solidFill>
              </a:rPr>
              <a:t>. </a:t>
            </a:r>
            <a:endParaRPr lang="ru-RU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	Возвращает список </a:t>
            </a:r>
            <a:r>
              <a:rPr lang="de-CH" dirty="0" err="1">
                <a:solidFill>
                  <a:schemeClr val="bg2"/>
                </a:solidFill>
              </a:rPr>
              <a:t>NodeList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39230-C92E-F2FC-3869-EC03DA2C9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Селекторы </a:t>
            </a:r>
            <a:r>
              <a:rPr lang="de-CH" dirty="0"/>
              <a:t>CSS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555F3-0F56-91FC-6965-0356F249DBE6}"/>
              </a:ext>
            </a:extLst>
          </p:cNvPr>
          <p:cNvSpPr txBox="1"/>
          <p:nvPr/>
        </p:nvSpPr>
        <p:spPr>
          <a:xfrm>
            <a:off x="1266825" y="1295400"/>
            <a:ext cx="88157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*: выбирает все элементы</a:t>
            </a:r>
          </a:p>
          <a:p>
            <a:r>
              <a:rPr lang="ru-RU" dirty="0">
                <a:solidFill>
                  <a:schemeClr val="bg2"/>
                </a:solidFill>
              </a:rPr>
              <a:t>E: выбирает все элементы типа E</a:t>
            </a:r>
          </a:p>
          <a:p>
            <a:r>
              <a:rPr lang="ru-RU" dirty="0">
                <a:solidFill>
                  <a:schemeClr val="bg2"/>
                </a:solidFill>
              </a:rPr>
              <a:t>[a]: выбирает все элементы с атрибутом a</a:t>
            </a:r>
          </a:p>
          <a:p>
            <a:r>
              <a:rPr lang="ru-RU" dirty="0">
                <a:solidFill>
                  <a:schemeClr val="bg2"/>
                </a:solidFill>
              </a:rPr>
              <a:t>[a="b"]: выбирает все элементы, в которых атрибут a имеет значение b</a:t>
            </a:r>
          </a:p>
          <a:p>
            <a:r>
              <a:rPr lang="ru-RU" dirty="0">
                <a:solidFill>
                  <a:schemeClr val="bg2"/>
                </a:solidFill>
              </a:rPr>
              <a:t>[a~="b"]: выбирает все элементы, в которых атрибут a имеет список значений, и</a:t>
            </a:r>
          </a:p>
          <a:p>
            <a:r>
              <a:rPr lang="ru-RU" dirty="0">
                <a:solidFill>
                  <a:schemeClr val="bg2"/>
                </a:solidFill>
              </a:rPr>
              <a:t> одно из этих значений равно b</a:t>
            </a:r>
          </a:p>
          <a:p>
            <a:r>
              <a:rPr lang="ru-RU" dirty="0">
                <a:solidFill>
                  <a:schemeClr val="bg2"/>
                </a:solidFill>
              </a:rPr>
              <a:t>[a^="b"]: выбирает все элементы, в которых значение атрибута a начинается на b</a:t>
            </a:r>
          </a:p>
          <a:p>
            <a:r>
              <a:rPr lang="ru-RU" dirty="0">
                <a:solidFill>
                  <a:schemeClr val="bg2"/>
                </a:solidFill>
              </a:rPr>
              <a:t>[a$="b"]: выбирает все элементы, в которых значение атрибута a завершается на b</a:t>
            </a:r>
          </a:p>
          <a:p>
            <a:r>
              <a:rPr lang="ru-RU" dirty="0">
                <a:solidFill>
                  <a:schemeClr val="bg2"/>
                </a:solidFill>
              </a:rPr>
              <a:t>[a*="b"]: выбирает все элементы, в которых значение атрибута a содержит подстроку b</a:t>
            </a:r>
          </a:p>
          <a:p>
            <a:r>
              <a:rPr lang="ru-RU" dirty="0">
                <a:solidFill>
                  <a:schemeClr val="bg2"/>
                </a:solidFill>
              </a:rPr>
              <a:t>[a|="b"]: выбирает все элементы, в которых значение атрибута a представляет ряд </a:t>
            </a:r>
          </a:p>
          <a:p>
            <a:r>
              <a:rPr lang="ru-RU" dirty="0">
                <a:solidFill>
                  <a:schemeClr val="bg2"/>
                </a:solidFill>
              </a:rPr>
              <a:t>значений, разделенных дефисами, и первое из этих значений равно b</a:t>
            </a: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root</a:t>
            </a:r>
            <a:r>
              <a:rPr lang="ru-RU" dirty="0">
                <a:solidFill>
                  <a:schemeClr val="bg2"/>
                </a:solidFill>
              </a:rPr>
              <a:t>: выбирает корневой элемент документа</a:t>
            </a: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nth-child</a:t>
            </a:r>
            <a:r>
              <a:rPr lang="ru-RU" dirty="0">
                <a:solidFill>
                  <a:schemeClr val="bg2"/>
                </a:solidFill>
              </a:rPr>
              <a:t>(n): выбирает n-</a:t>
            </a:r>
            <a:r>
              <a:rPr lang="ru-RU" dirty="0" err="1">
                <a:solidFill>
                  <a:schemeClr val="bg2"/>
                </a:solidFill>
              </a:rPr>
              <a:t>ый</a:t>
            </a:r>
            <a:r>
              <a:rPr lang="ru-RU" dirty="0">
                <a:solidFill>
                  <a:schemeClr val="bg2"/>
                </a:solidFill>
              </a:rPr>
              <a:t> вложенный элемент (отсчет идет с начала)</a:t>
            </a: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nth-last-child</a:t>
            </a:r>
            <a:r>
              <a:rPr lang="ru-RU" dirty="0">
                <a:solidFill>
                  <a:schemeClr val="bg2"/>
                </a:solidFill>
              </a:rPr>
              <a:t>(n): выбирает n-</a:t>
            </a:r>
            <a:r>
              <a:rPr lang="ru-RU" dirty="0" err="1">
                <a:solidFill>
                  <a:schemeClr val="bg2"/>
                </a:solidFill>
              </a:rPr>
              <a:t>ый</a:t>
            </a:r>
            <a:r>
              <a:rPr lang="ru-RU" dirty="0">
                <a:solidFill>
                  <a:schemeClr val="bg2"/>
                </a:solidFill>
              </a:rPr>
              <a:t> вложенный элемент (отсчет идет с конца)</a:t>
            </a: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nth-of-type</a:t>
            </a:r>
            <a:r>
              <a:rPr lang="ru-RU" dirty="0">
                <a:solidFill>
                  <a:schemeClr val="bg2"/>
                </a:solidFill>
              </a:rPr>
              <a:t>(n): выбирает n-</a:t>
            </a:r>
            <a:r>
              <a:rPr lang="ru-RU" dirty="0" err="1">
                <a:solidFill>
                  <a:schemeClr val="bg2"/>
                </a:solidFill>
              </a:rPr>
              <a:t>ый</a:t>
            </a:r>
            <a:r>
              <a:rPr lang="ru-RU" dirty="0">
                <a:solidFill>
                  <a:schemeClr val="bg2"/>
                </a:solidFill>
              </a:rPr>
              <a:t> сестринский элемент типа </a:t>
            </a:r>
            <a:r>
              <a:rPr lang="ru-RU" dirty="0" err="1">
                <a:solidFill>
                  <a:schemeClr val="bg2"/>
                </a:solidFill>
              </a:rPr>
              <a:t>type</a:t>
            </a:r>
            <a:r>
              <a:rPr lang="ru-RU" dirty="0">
                <a:solidFill>
                  <a:schemeClr val="bg2"/>
                </a:solidFill>
              </a:rPr>
              <a:t> (отсчет идет с начала)</a:t>
            </a: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nth-last-of-type</a:t>
            </a:r>
            <a:r>
              <a:rPr lang="ru-RU" dirty="0">
                <a:solidFill>
                  <a:schemeClr val="bg2"/>
                </a:solidFill>
              </a:rPr>
              <a:t>(n): выбирает n-</a:t>
            </a:r>
            <a:r>
              <a:rPr lang="ru-RU" dirty="0" err="1">
                <a:solidFill>
                  <a:schemeClr val="bg2"/>
                </a:solidFill>
              </a:rPr>
              <a:t>ый</a:t>
            </a:r>
            <a:r>
              <a:rPr lang="ru-RU" dirty="0">
                <a:solidFill>
                  <a:schemeClr val="bg2"/>
                </a:solidFill>
              </a:rPr>
              <a:t> сестринский элемент типа </a:t>
            </a:r>
            <a:r>
              <a:rPr lang="ru-RU" dirty="0" err="1">
                <a:solidFill>
                  <a:schemeClr val="bg2"/>
                </a:solidFill>
              </a:rPr>
              <a:t>type</a:t>
            </a:r>
            <a:r>
              <a:rPr lang="ru-RU" dirty="0">
                <a:solidFill>
                  <a:schemeClr val="bg2"/>
                </a:solidFill>
              </a:rPr>
              <a:t> (отсчет идет с конца)</a:t>
            </a:r>
          </a:p>
        </p:txBody>
      </p:sp>
    </p:spTree>
    <p:extLst>
      <p:ext uri="{BB962C8B-B14F-4D97-AF65-F5344CB8AC3E}">
        <p14:creationId xmlns:p14="http://schemas.microsoft.com/office/powerpoint/2010/main" val="79013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A99C4-7A86-5841-DE60-DF6990F34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Селекторы </a:t>
            </a:r>
            <a:r>
              <a:rPr lang="de-CH" dirty="0"/>
              <a:t>CSS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1A0D9-2B4B-0F76-035D-6EE02597F575}"/>
              </a:ext>
            </a:extLst>
          </p:cNvPr>
          <p:cNvSpPr txBox="1"/>
          <p:nvPr/>
        </p:nvSpPr>
        <p:spPr>
          <a:xfrm>
            <a:off x="788553" y="1124257"/>
            <a:ext cx="1035379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first-child</a:t>
            </a:r>
            <a:r>
              <a:rPr lang="ru-RU" dirty="0">
                <a:solidFill>
                  <a:schemeClr val="bg2"/>
                </a:solidFill>
              </a:rPr>
              <a:t>: выбирает первый вложенный элемент</a:t>
            </a: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last-child</a:t>
            </a:r>
            <a:r>
              <a:rPr lang="ru-RU" dirty="0">
                <a:solidFill>
                  <a:schemeClr val="bg2"/>
                </a:solidFill>
              </a:rPr>
              <a:t>: выбирает последний вложенный элемент</a:t>
            </a: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first-of-type</a:t>
            </a:r>
            <a:r>
              <a:rPr lang="ru-RU" dirty="0">
                <a:solidFill>
                  <a:schemeClr val="bg2"/>
                </a:solidFill>
              </a:rPr>
              <a:t>: выбирает первый сестринский элемент типа </a:t>
            </a:r>
            <a:r>
              <a:rPr lang="ru-RU" dirty="0" err="1">
                <a:solidFill>
                  <a:schemeClr val="bg2"/>
                </a:solidFill>
              </a:rPr>
              <a:t>type</a:t>
            </a:r>
            <a:endParaRPr lang="ru-RU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last-of-type</a:t>
            </a:r>
            <a:r>
              <a:rPr lang="ru-RU" dirty="0">
                <a:solidFill>
                  <a:schemeClr val="bg2"/>
                </a:solidFill>
              </a:rPr>
              <a:t>: выбирает последний сестринский элемент типа </a:t>
            </a:r>
            <a:r>
              <a:rPr lang="ru-RU" dirty="0" err="1">
                <a:solidFill>
                  <a:schemeClr val="bg2"/>
                </a:solidFill>
              </a:rPr>
              <a:t>type</a:t>
            </a:r>
            <a:endParaRPr lang="ru-RU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only-child</a:t>
            </a:r>
            <a:r>
              <a:rPr lang="ru-RU" dirty="0">
                <a:solidFill>
                  <a:schemeClr val="bg2"/>
                </a:solidFill>
              </a:rPr>
              <a:t>: выбирает все элементы, которые имеют только один вложенный элемент</a:t>
            </a: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only-of-type</a:t>
            </a:r>
            <a:r>
              <a:rPr lang="ru-RU" dirty="0">
                <a:solidFill>
                  <a:schemeClr val="bg2"/>
                </a:solidFill>
              </a:rPr>
              <a:t>: выбирает все сестринские элементы типа </a:t>
            </a:r>
            <a:r>
              <a:rPr lang="ru-RU" dirty="0" err="1">
                <a:solidFill>
                  <a:schemeClr val="bg2"/>
                </a:solidFill>
              </a:rPr>
              <a:t>type</a:t>
            </a:r>
            <a:endParaRPr lang="ru-RU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empty</a:t>
            </a:r>
            <a:r>
              <a:rPr lang="ru-RU" dirty="0">
                <a:solidFill>
                  <a:schemeClr val="bg2"/>
                </a:solidFill>
              </a:rPr>
              <a:t>: выбирает все элементы, которые не имеют вложенных элементов</a:t>
            </a: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link</a:t>
            </a:r>
            <a:r>
              <a:rPr lang="ru-RU" dirty="0">
                <a:solidFill>
                  <a:schemeClr val="bg2"/>
                </a:solidFill>
              </a:rPr>
              <a:t>: выбирает все ссылки, которые еще не были нажаты</a:t>
            </a: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visited</a:t>
            </a:r>
            <a:r>
              <a:rPr lang="ru-RU" dirty="0">
                <a:solidFill>
                  <a:schemeClr val="bg2"/>
                </a:solidFill>
              </a:rPr>
              <a:t>: выбирает все ссылки, которые уже были нажаты</a:t>
            </a: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active</a:t>
            </a:r>
            <a:r>
              <a:rPr lang="ru-RU" dirty="0">
                <a:solidFill>
                  <a:schemeClr val="bg2"/>
                </a:solidFill>
              </a:rPr>
              <a:t>: выбирает все ссылки, которые в текущий момент активны (нажимаются)</a:t>
            </a: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hover</a:t>
            </a:r>
            <a:r>
              <a:rPr lang="ru-RU" dirty="0">
                <a:solidFill>
                  <a:schemeClr val="bg2"/>
                </a:solidFill>
              </a:rPr>
              <a:t>: выбирает все ссылки, над которыми в текущий момент находится курсор</a:t>
            </a: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focus</a:t>
            </a:r>
            <a:r>
              <a:rPr lang="ru-RU" dirty="0">
                <a:solidFill>
                  <a:schemeClr val="bg2"/>
                </a:solidFill>
              </a:rPr>
              <a:t>: выбирает все элементы, которые в текущий момент получили фокус</a:t>
            </a: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target</a:t>
            </a:r>
            <a:r>
              <a:rPr lang="ru-RU" dirty="0">
                <a:solidFill>
                  <a:schemeClr val="bg2"/>
                </a:solidFill>
              </a:rPr>
              <a:t>: выбирает все элементы, к которым можно обратиться с помощью адресов </a:t>
            </a:r>
            <a:r>
              <a:rPr lang="ru-RU" dirty="0" err="1">
                <a:solidFill>
                  <a:schemeClr val="bg2"/>
                </a:solidFill>
              </a:rPr>
              <a:t>url</a:t>
            </a:r>
            <a:r>
              <a:rPr lang="ru-RU" dirty="0">
                <a:solidFill>
                  <a:schemeClr val="bg2"/>
                </a:solidFill>
              </a:rPr>
              <a:t> внутри страницы</a:t>
            </a: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lang</a:t>
            </a:r>
            <a:r>
              <a:rPr lang="ru-RU" dirty="0">
                <a:solidFill>
                  <a:schemeClr val="bg2"/>
                </a:solidFill>
              </a:rPr>
              <a:t>(</a:t>
            </a:r>
            <a:r>
              <a:rPr lang="ru-RU" dirty="0" err="1">
                <a:solidFill>
                  <a:schemeClr val="bg2"/>
                </a:solidFill>
              </a:rPr>
              <a:t>en</a:t>
            </a:r>
            <a:r>
              <a:rPr lang="ru-RU" dirty="0">
                <a:solidFill>
                  <a:schemeClr val="bg2"/>
                </a:solidFill>
              </a:rPr>
              <a:t>): выбирает все элементы, в которых атрибут </a:t>
            </a:r>
            <a:r>
              <a:rPr lang="ru-RU" dirty="0" err="1">
                <a:solidFill>
                  <a:schemeClr val="bg2"/>
                </a:solidFill>
              </a:rPr>
              <a:t>lang</a:t>
            </a:r>
            <a:r>
              <a:rPr lang="ru-RU" dirty="0">
                <a:solidFill>
                  <a:schemeClr val="bg2"/>
                </a:solidFill>
              </a:rPr>
              <a:t> имеет значение "</a:t>
            </a:r>
            <a:r>
              <a:rPr lang="ru-RU" dirty="0" err="1">
                <a:solidFill>
                  <a:schemeClr val="bg2"/>
                </a:solidFill>
              </a:rPr>
              <a:t>en</a:t>
            </a:r>
            <a:r>
              <a:rPr lang="ru-RU" dirty="0">
                <a:solidFill>
                  <a:schemeClr val="bg2"/>
                </a:solidFill>
              </a:rPr>
              <a:t>"</a:t>
            </a: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enabled</a:t>
            </a:r>
            <a:r>
              <a:rPr lang="ru-RU" dirty="0">
                <a:solidFill>
                  <a:schemeClr val="bg2"/>
                </a:solidFill>
              </a:rPr>
              <a:t>: выбирает все элементы форм, которые доступны для взаимодействия</a:t>
            </a: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disabled</a:t>
            </a:r>
            <a:r>
              <a:rPr lang="ru-RU" dirty="0">
                <a:solidFill>
                  <a:schemeClr val="bg2"/>
                </a:solidFill>
              </a:rPr>
              <a:t>: выбирает все элементы форм, которые НЕ доступны для взаимодействия</a:t>
            </a:r>
          </a:p>
          <a:p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err="1">
                <a:solidFill>
                  <a:schemeClr val="bg2"/>
                </a:solidFill>
              </a:rPr>
              <a:t>checked</a:t>
            </a:r>
            <a:r>
              <a:rPr lang="ru-RU" dirty="0">
                <a:solidFill>
                  <a:schemeClr val="bg2"/>
                </a:solidFill>
              </a:rPr>
              <a:t>: выбирает все флажки (чекбоксы) и радиокнопки, которые отмечены</a:t>
            </a:r>
          </a:p>
          <a:p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2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B9D52-53D5-BD0F-5A9A-C8C3705A7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Селекторы </a:t>
            </a:r>
            <a:r>
              <a:rPr lang="de-CH" dirty="0"/>
              <a:t>CSS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2C047-4DA0-6A36-75CC-FCC12F79E410}"/>
              </a:ext>
            </a:extLst>
          </p:cNvPr>
          <p:cNvSpPr txBox="1"/>
          <p:nvPr/>
        </p:nvSpPr>
        <p:spPr>
          <a:xfrm>
            <a:off x="1524000" y="1485900"/>
            <a:ext cx="106148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>
                <a:solidFill>
                  <a:schemeClr val="bg2"/>
                </a:solidFill>
              </a:rPr>
              <a:t>.class: выбирает все элементы с классом class</a:t>
            </a:r>
          </a:p>
          <a:p>
            <a:r>
              <a:rPr lang="ru-RU">
                <a:solidFill>
                  <a:schemeClr val="bg2"/>
                </a:solidFill>
              </a:rPr>
              <a:t>#id: выбирает все элементы с идентификтором id</a:t>
            </a:r>
          </a:p>
          <a:p>
            <a:r>
              <a:rPr lang="ru-RU">
                <a:solidFill>
                  <a:schemeClr val="bg2"/>
                </a:solidFill>
              </a:rPr>
              <a:t>:not(s): выбирает все элементы, которые не соответствуют селектору s</a:t>
            </a:r>
          </a:p>
          <a:p>
            <a:r>
              <a:rPr lang="ru-RU">
                <a:solidFill>
                  <a:schemeClr val="bg2"/>
                </a:solidFill>
              </a:rPr>
              <a:t>E F: выбирает все элементы типа F, которые встречаются в элементах типа E</a:t>
            </a:r>
          </a:p>
          <a:p>
            <a:r>
              <a:rPr lang="ru-RU">
                <a:solidFill>
                  <a:schemeClr val="bg2"/>
                </a:solidFill>
              </a:rPr>
              <a:t>E &gt; F: выбирает все элементы типа F, которые являются вложенными в элементы типа E</a:t>
            </a:r>
          </a:p>
          <a:p>
            <a:r>
              <a:rPr lang="ru-RU">
                <a:solidFill>
                  <a:schemeClr val="bg2"/>
                </a:solidFill>
              </a:rPr>
              <a:t>E + F: выбирает все элементы типа F, которые располагаются сразу после элементов типа E</a:t>
            </a:r>
          </a:p>
          <a:p>
            <a:r>
              <a:rPr lang="ru-RU">
                <a:solidFill>
                  <a:schemeClr val="bg2"/>
                </a:solidFill>
              </a:rPr>
              <a:t>E ~ F: ввыбирает все элементы типа F, которые являются сестринскими по отношению к элементам типа E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4777C-A3B7-3C74-C8CC-DB2ED2121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ru-RU" dirty="0" err="1"/>
              <a:t>Node</a:t>
            </a:r>
            <a:r>
              <a:rPr lang="ru-RU" dirty="0"/>
              <a:t>. Навигация по 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6A896-98DE-8868-C06A-24B3B12C1A93}"/>
              </a:ext>
            </a:extLst>
          </p:cNvPr>
          <p:cNvSpPr txBox="1"/>
          <p:nvPr/>
        </p:nvSpPr>
        <p:spPr>
          <a:xfrm>
            <a:off x="1009650" y="1319242"/>
            <a:ext cx="1339341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chemeClr val="bg2"/>
                </a:solidFill>
              </a:rPr>
              <a:t>childNodes</a:t>
            </a:r>
            <a:r>
              <a:rPr lang="ru-RU" dirty="0">
                <a:solidFill>
                  <a:schemeClr val="bg2"/>
                </a:solidFill>
              </a:rPr>
              <a:t>: содержит коллекцию дочерних узлов</a:t>
            </a:r>
          </a:p>
          <a:p>
            <a:r>
              <a:rPr lang="ru-RU" dirty="0" err="1">
                <a:solidFill>
                  <a:schemeClr val="bg2"/>
                </a:solidFill>
              </a:rPr>
              <a:t>children</a:t>
            </a:r>
            <a:r>
              <a:rPr lang="ru-RU" dirty="0">
                <a:solidFill>
                  <a:schemeClr val="bg2"/>
                </a:solidFill>
              </a:rPr>
              <a:t>: содержит коллекцию дочерних узлов, которые являются элементами</a:t>
            </a:r>
          </a:p>
          <a:p>
            <a:r>
              <a:rPr lang="ru-RU" dirty="0" err="1">
                <a:solidFill>
                  <a:schemeClr val="bg2"/>
                </a:solidFill>
              </a:rPr>
              <a:t>firstChild</a:t>
            </a:r>
            <a:r>
              <a:rPr lang="ru-RU" dirty="0">
                <a:solidFill>
                  <a:schemeClr val="bg2"/>
                </a:solidFill>
              </a:rPr>
              <a:t>: возвращает первый дочерний узел текущего узла</a:t>
            </a:r>
          </a:p>
          <a:p>
            <a:r>
              <a:rPr lang="ru-RU" dirty="0" err="1">
                <a:solidFill>
                  <a:schemeClr val="bg2"/>
                </a:solidFill>
              </a:rPr>
              <a:t>firstElementChild</a:t>
            </a:r>
            <a:r>
              <a:rPr lang="ru-RU" dirty="0">
                <a:solidFill>
                  <a:schemeClr val="bg2"/>
                </a:solidFill>
              </a:rPr>
              <a:t>: возвращает первый дочерний узел, который является элементом</a:t>
            </a:r>
          </a:p>
          <a:p>
            <a:r>
              <a:rPr lang="ru-RU" dirty="0" err="1">
                <a:solidFill>
                  <a:schemeClr val="bg2"/>
                </a:solidFill>
              </a:rPr>
              <a:t>lastChild</a:t>
            </a:r>
            <a:r>
              <a:rPr lang="ru-RU" dirty="0">
                <a:solidFill>
                  <a:schemeClr val="bg2"/>
                </a:solidFill>
              </a:rPr>
              <a:t>: возвращает последний дочерний узел текущего узла</a:t>
            </a:r>
          </a:p>
          <a:p>
            <a:r>
              <a:rPr lang="ru-RU" dirty="0" err="1">
                <a:solidFill>
                  <a:schemeClr val="bg2"/>
                </a:solidFill>
              </a:rPr>
              <a:t>lastElementChild</a:t>
            </a:r>
            <a:r>
              <a:rPr lang="ru-RU" dirty="0">
                <a:solidFill>
                  <a:schemeClr val="bg2"/>
                </a:solidFill>
              </a:rPr>
              <a:t>: возвращает последний дочерний узел, который является элементом</a:t>
            </a:r>
          </a:p>
          <a:p>
            <a:r>
              <a:rPr lang="ru-RU" dirty="0" err="1">
                <a:solidFill>
                  <a:schemeClr val="bg2"/>
                </a:solidFill>
              </a:rPr>
              <a:t>previousSibling</a:t>
            </a:r>
            <a:r>
              <a:rPr lang="ru-RU" dirty="0">
                <a:solidFill>
                  <a:schemeClr val="bg2"/>
                </a:solidFill>
              </a:rPr>
              <a:t>: возвращает предыдущий узел, который находится на одном уровне с текущим</a:t>
            </a:r>
          </a:p>
          <a:p>
            <a:r>
              <a:rPr lang="ru-RU" dirty="0" err="1">
                <a:solidFill>
                  <a:schemeClr val="bg2"/>
                </a:solidFill>
              </a:rPr>
              <a:t>nextSibling</a:t>
            </a:r>
            <a:r>
              <a:rPr lang="ru-RU" dirty="0">
                <a:solidFill>
                  <a:schemeClr val="bg2"/>
                </a:solidFill>
              </a:rPr>
              <a:t>: возвращает следующий узел, который находится на одном уровне с текущим</a:t>
            </a:r>
          </a:p>
          <a:p>
            <a:r>
              <a:rPr lang="ru-RU" dirty="0" err="1">
                <a:solidFill>
                  <a:schemeClr val="bg2"/>
                </a:solidFill>
              </a:rPr>
              <a:t>previousElementSibling</a:t>
            </a:r>
            <a:r>
              <a:rPr lang="ru-RU" dirty="0">
                <a:solidFill>
                  <a:schemeClr val="bg2"/>
                </a:solidFill>
              </a:rPr>
              <a:t>: возвращает предыдущий узел, который является элементом и который находится на одном уровне с текущим</a:t>
            </a:r>
          </a:p>
          <a:p>
            <a:r>
              <a:rPr lang="ru-RU" dirty="0" err="1">
                <a:solidFill>
                  <a:schemeClr val="bg2"/>
                </a:solidFill>
              </a:rPr>
              <a:t>nextElementSibling</a:t>
            </a:r>
            <a:r>
              <a:rPr lang="ru-RU" dirty="0">
                <a:solidFill>
                  <a:schemeClr val="bg2"/>
                </a:solidFill>
              </a:rPr>
              <a:t>: возвращает следующий узел, который является элементом и который находится на одном уровне с текущим</a:t>
            </a:r>
          </a:p>
          <a:p>
            <a:r>
              <a:rPr lang="ru-RU" dirty="0" err="1">
                <a:solidFill>
                  <a:schemeClr val="bg2"/>
                </a:solidFill>
              </a:rPr>
              <a:t>ownerDocument</a:t>
            </a:r>
            <a:r>
              <a:rPr lang="ru-RU" dirty="0">
                <a:solidFill>
                  <a:schemeClr val="bg2"/>
                </a:solidFill>
              </a:rPr>
              <a:t>: возвращает корневой узел документа</a:t>
            </a:r>
          </a:p>
          <a:p>
            <a:r>
              <a:rPr lang="ru-RU" dirty="0" err="1">
                <a:solidFill>
                  <a:schemeClr val="bg2"/>
                </a:solidFill>
              </a:rPr>
              <a:t>parentNode</a:t>
            </a:r>
            <a:r>
              <a:rPr lang="ru-RU" dirty="0">
                <a:solidFill>
                  <a:schemeClr val="bg2"/>
                </a:solidFill>
              </a:rPr>
              <a:t>: возвращает родительский узел для текущего узла</a:t>
            </a:r>
          </a:p>
          <a:p>
            <a:r>
              <a:rPr lang="ru-RU" dirty="0" err="1">
                <a:solidFill>
                  <a:schemeClr val="bg2"/>
                </a:solidFill>
              </a:rPr>
              <a:t>parentElement</a:t>
            </a:r>
            <a:r>
              <a:rPr lang="ru-RU" dirty="0">
                <a:solidFill>
                  <a:schemeClr val="bg2"/>
                </a:solidFill>
              </a:rPr>
              <a:t>: возвращает родительский узел, который является элементом</a:t>
            </a:r>
          </a:p>
          <a:p>
            <a:r>
              <a:rPr lang="ru-RU" dirty="0" err="1">
                <a:solidFill>
                  <a:schemeClr val="bg2"/>
                </a:solidFill>
              </a:rPr>
              <a:t>nodeName</a:t>
            </a:r>
            <a:r>
              <a:rPr lang="ru-RU" dirty="0">
                <a:solidFill>
                  <a:schemeClr val="bg2"/>
                </a:solidFill>
              </a:rPr>
              <a:t>: возвращает имя узла</a:t>
            </a:r>
          </a:p>
          <a:p>
            <a:r>
              <a:rPr lang="ru-RU" dirty="0" err="1">
                <a:solidFill>
                  <a:schemeClr val="bg2"/>
                </a:solidFill>
              </a:rPr>
              <a:t>nodeType</a:t>
            </a:r>
            <a:r>
              <a:rPr lang="ru-RU" dirty="0">
                <a:solidFill>
                  <a:schemeClr val="bg2"/>
                </a:solidFill>
              </a:rPr>
              <a:t>: возвращает тип узла в виде числа</a:t>
            </a:r>
          </a:p>
          <a:p>
            <a:r>
              <a:rPr lang="ru-RU" dirty="0" err="1">
                <a:solidFill>
                  <a:schemeClr val="bg2"/>
                </a:solidFill>
              </a:rPr>
              <a:t>nodeValue</a:t>
            </a:r>
            <a:r>
              <a:rPr lang="ru-RU" dirty="0">
                <a:solidFill>
                  <a:schemeClr val="bg2"/>
                </a:solidFill>
              </a:rPr>
              <a:t>: возвращает текст текстового узла</a:t>
            </a:r>
          </a:p>
        </p:txBody>
      </p:sp>
    </p:spTree>
    <p:extLst>
      <p:ext uri="{BB962C8B-B14F-4D97-AF65-F5344CB8AC3E}">
        <p14:creationId xmlns:p14="http://schemas.microsoft.com/office/powerpoint/2010/main" val="233261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7E2F2-D2DA-4E5A-7F2D-FC3745A2B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Элементы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EA72-9432-EC01-1F75-4FE0923C80F0}"/>
              </a:ext>
            </a:extLst>
          </p:cNvPr>
          <p:cNvSpPr txBox="1"/>
          <p:nvPr/>
        </p:nvSpPr>
        <p:spPr>
          <a:xfrm>
            <a:off x="790575" y="1158865"/>
            <a:ext cx="101536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chemeClr val="bg2"/>
                </a:solidFill>
                <a:effectLst/>
                <a:latin typeface="-apple-system"/>
              </a:rPr>
              <a:t>Для работы с элементами на веб-странице мы можем использовать как функциональность типа </a:t>
            </a:r>
            <a:r>
              <a:rPr lang="ru-RU" b="0" i="0" dirty="0" err="1">
                <a:solidFill>
                  <a:schemeClr val="bg2"/>
                </a:solidFill>
                <a:effectLst/>
                <a:latin typeface="-apple-system"/>
              </a:rPr>
              <a:t>Node</a:t>
            </a:r>
            <a:r>
              <a:rPr lang="ru-RU" b="0" i="0" dirty="0">
                <a:solidFill>
                  <a:schemeClr val="bg2"/>
                </a:solidFill>
                <a:effectLst/>
                <a:latin typeface="-apple-system"/>
              </a:rPr>
              <a:t>, который представляет любой узел веб-страницы, так и функциональность типа </a:t>
            </a:r>
            <a:r>
              <a:rPr lang="ru-RU" b="1" i="0" dirty="0" err="1">
                <a:solidFill>
                  <a:schemeClr val="bg2"/>
                </a:solidFill>
                <a:effectLst/>
                <a:latin typeface="-apple-system"/>
              </a:rPr>
              <a:t>HTMLElement</a:t>
            </a:r>
            <a:r>
              <a:rPr lang="ru-RU" b="0" i="0" dirty="0">
                <a:solidFill>
                  <a:schemeClr val="bg2"/>
                </a:solidFill>
                <a:effectLst/>
                <a:latin typeface="-apple-system"/>
              </a:rPr>
              <a:t>, который собственно представляет элемент. То есть объекты </a:t>
            </a:r>
            <a:r>
              <a:rPr lang="ru-RU" b="0" i="0" dirty="0" err="1">
                <a:solidFill>
                  <a:schemeClr val="bg2"/>
                </a:solidFill>
                <a:effectLst/>
                <a:latin typeface="-apple-system"/>
              </a:rPr>
              <a:t>HTMLElement</a:t>
            </a:r>
            <a:r>
              <a:rPr lang="ru-RU" b="0" i="0" dirty="0">
                <a:solidFill>
                  <a:schemeClr val="bg2"/>
                </a:solidFill>
                <a:effectLst/>
                <a:latin typeface="-apple-system"/>
              </a:rPr>
              <a:t> - это фактически те же самые узлы - объекты </a:t>
            </a:r>
            <a:r>
              <a:rPr lang="ru-RU" b="0" i="0" dirty="0" err="1">
                <a:solidFill>
                  <a:schemeClr val="bg2"/>
                </a:solidFill>
                <a:effectLst/>
                <a:latin typeface="-apple-system"/>
              </a:rPr>
              <a:t>Node</a:t>
            </a:r>
            <a:r>
              <a:rPr lang="ru-RU" b="0" i="0" dirty="0">
                <a:solidFill>
                  <a:schemeClr val="bg2"/>
                </a:solidFill>
                <a:effectLst/>
                <a:latin typeface="-apple-system"/>
              </a:rPr>
              <a:t>, у которых тип узла (свойство </a:t>
            </a:r>
            <a:r>
              <a:rPr lang="ru-RU" b="0" i="0" dirty="0" err="1">
                <a:solidFill>
                  <a:schemeClr val="bg2"/>
                </a:solidFill>
                <a:effectLst/>
                <a:latin typeface="-apple-system"/>
              </a:rPr>
              <a:t>nodeType</a:t>
            </a:r>
            <a:r>
              <a:rPr lang="ru-RU" b="0" i="0" dirty="0">
                <a:solidFill>
                  <a:schemeClr val="bg2"/>
                </a:solidFill>
                <a:effectLst/>
                <a:latin typeface="-apple-system"/>
              </a:rPr>
              <a:t>) равно 1.</a:t>
            </a:r>
          </a:p>
          <a:p>
            <a:pPr algn="l"/>
            <a:endParaRPr lang="ru-RU" b="0" i="0" dirty="0">
              <a:solidFill>
                <a:schemeClr val="bg2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chemeClr val="bg2"/>
                </a:solidFill>
                <a:effectLst/>
                <a:latin typeface="-apple-system"/>
              </a:rPr>
              <a:t>Каждый элемент веб-страницы соответствует определенному типу в JavaScript. Но все эти типы являются пол типами типа </a:t>
            </a:r>
            <a:r>
              <a:rPr lang="ru-RU" b="1" i="0" dirty="0" err="1">
                <a:solidFill>
                  <a:schemeClr val="bg2"/>
                </a:solidFill>
                <a:effectLst/>
                <a:latin typeface="-apple-system"/>
              </a:rPr>
              <a:t>HTMLElement</a:t>
            </a:r>
            <a:r>
              <a:rPr lang="ru-RU" b="0" i="0" dirty="0">
                <a:solidFill>
                  <a:schemeClr val="bg2"/>
                </a:solidFill>
                <a:effectLst/>
                <a:latin typeface="-apple-system"/>
              </a:rPr>
              <a:t>, который определяет базовую функциональность элементов. Вкратце перечислю актуальные типы элементов:</a:t>
            </a:r>
          </a:p>
        </p:txBody>
      </p:sp>
    </p:spTree>
    <p:extLst>
      <p:ext uri="{BB962C8B-B14F-4D97-AF65-F5344CB8AC3E}">
        <p14:creationId xmlns:p14="http://schemas.microsoft.com/office/powerpoint/2010/main" val="30394935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2" id="{E6F36E3B-2DF8-42B8-9447-32B387739FB1}" vid="{FBD9FB66-CDA0-48B0-8D42-4A2BBD22A0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65</TotalTime>
  <Words>1472</Words>
  <Application>Microsoft Office PowerPoint</Application>
  <PresentationFormat>Широкоэкранный</PresentationFormat>
  <Paragraphs>162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Calibri Light</vt:lpstr>
      <vt:lpstr>Тема2</vt:lpstr>
      <vt:lpstr>Введение в DOM</vt:lpstr>
      <vt:lpstr>Существует следующие виды узлов:</vt:lpstr>
      <vt:lpstr>Свойства объекта document</vt:lpstr>
      <vt:lpstr>Поиск элементов на веб-странице</vt:lpstr>
      <vt:lpstr>Селекторы CSS</vt:lpstr>
      <vt:lpstr>Селекторы CSS</vt:lpstr>
      <vt:lpstr>Селекторы CSS</vt:lpstr>
      <vt:lpstr>Объект Node. Навигация по DOM</vt:lpstr>
      <vt:lpstr>Элементы</vt:lpstr>
      <vt:lpstr>Элементы</vt:lpstr>
      <vt:lpstr>Создание элементов</vt:lpstr>
      <vt:lpstr>Добавление элементов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Еввгений</dc:creator>
  <cp:lastModifiedBy>Еввгений</cp:lastModifiedBy>
  <cp:revision>1</cp:revision>
  <dcterms:created xsi:type="dcterms:W3CDTF">2024-12-04T13:37:01Z</dcterms:created>
  <dcterms:modified xsi:type="dcterms:W3CDTF">2024-12-04T14:42:56Z</dcterms:modified>
</cp:coreProperties>
</file>