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8D841-E341-070F-BAB7-F11F1DFAE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C4C148-01DE-3E63-3318-C29085029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FE744-E484-0EAF-A134-E78D4764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AA86E-1317-6135-24E3-4BF05A21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C501E-5434-E79B-43A9-30BDD24C8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52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CC775-2D7F-1169-B40C-E5E9C625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E0FBC8-3FEC-AE27-63D2-9AFCAC543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BE1AD8-226E-6437-D277-035A0DA6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73C73F-97C9-DE96-FFB7-9B67D6CB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9BB0E9-590B-2A8F-F7EB-2A745754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43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2B20C2-A317-F894-79A7-96AB18E59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3927A3-9260-7363-4142-7221DBAF2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1E8FE-0B83-2CAF-8B23-6D8CC110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19661-651A-BD2B-77C7-865F1A5B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6C122-FF0C-1FCD-54E9-548DC605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8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479C1-431F-6458-3F2B-F74F2CB3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7DB426-1951-3654-F9F5-6CB72C10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DBE136-95C2-1F0D-E54A-1A357B4B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A8F972-B384-8F89-A15D-C3A81364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7D3CD-413C-675C-7937-BA139F38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56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AFBB18-B075-5C10-D89D-8B5955AC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30ED41-E8BA-293E-6389-3EA2B21A1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C1E45C-C83D-2154-358C-E18FCB66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9733F-B296-25CF-9F98-DC0964AD1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FD3A4-A85E-7B2F-9DF8-63053339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548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2E0D0-949A-A6FA-F17E-4BB9E93B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620A21-EC9A-548B-9A74-9409892C0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0907E2-FE2E-0C93-BFCA-351269689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D5361-91D6-6051-0E11-761BE22B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D8324C-A387-8A25-3FEC-B1DBA737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011D8F-9481-16E3-942D-4E3636F2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226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B379F-045A-38FB-ADAC-D93E51EB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888D5-2808-D480-1F42-529A394C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F82BB5-3553-2952-CC26-47223AF8A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D8B2F2-EB39-FEDE-427F-7633AC92C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B2AA710-D01C-47A2-214E-D79E7FA2F9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08099B9-ECD3-9ABE-9F37-AAA67ADD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DD2014-3C14-D571-DA78-2965A108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E2917D-3B98-6C83-98A5-C9E24B79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69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FC68C-0E22-F4E6-0B9B-4AA7B0C7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17BA089-59BB-AC04-D8B7-7DB37CDB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1B23CC-F9A1-662B-562B-9F4C7823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D09533-EB43-EC51-F594-5814058D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14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0B51F7C-197C-984A-DCF5-AA6009FC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EC16458-3619-4A95-0D51-3A510CCA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A604AB-B2D0-7D33-6635-04B4508E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71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B7421-467C-BBA1-D03D-BD38DDCE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24A26-BA7F-2A3F-1131-F04C51BB7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33E119-9292-106E-7779-061EC3E30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3FBD7A-ACAE-2528-F29D-4BEEEE57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6A9A71-9DF6-A4FB-B1D0-75FD57FCD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9ABD22-5F91-C899-1271-A0022BE9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448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8C184-C656-7B90-498F-FB3F6BEC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37F01C-5992-3823-2E2F-F20DF254E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68303B-4630-2C73-7F2B-D93CDF1E0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58C894-1A8C-E1E4-5CBE-6C647403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70E42D-8511-C011-2E76-12C6B44F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77A0EE-E9D9-F7C2-92BF-47587EB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69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86181-A6F4-702F-08B3-865E97B4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29FDA-2D46-9A53-B061-54E95EB2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9DC5CC-75F7-D27D-BC3A-8BAE372B4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D6B1B-1276-40EB-9F8A-6665114F61AC}" type="datetimeFigureOut">
              <a:rPr lang="ru-RU" smtClean="0"/>
              <a:t>27.12.2024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FCC30-3154-CAA5-A3C3-D320A87EF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B5186-BE17-126B-F15D-630FC41C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3B2D-A875-4524-8540-78D0A86C87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97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ECE96-A3C1-1CE7-D383-3DD3198C2D01}"/>
              </a:ext>
            </a:extLst>
          </p:cNvPr>
          <p:cNvSpPr txBox="1"/>
          <p:nvPr/>
        </p:nvSpPr>
        <p:spPr>
          <a:xfrm>
            <a:off x="3103211" y="458737"/>
            <a:ext cx="6984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0" i="0" u="none" strike="noStrike" baseline="0" dirty="0">
                <a:latin typeface="Roboto-Light"/>
              </a:rPr>
              <a:t>Синхронные и асинхронные запросы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BBD17-1C05-F8EF-DF85-05E4E43C768D}"/>
              </a:ext>
            </a:extLst>
          </p:cNvPr>
          <p:cNvSpPr txBox="1"/>
          <p:nvPr/>
        </p:nvSpPr>
        <p:spPr>
          <a:xfrm>
            <a:off x="825910" y="1692661"/>
            <a:ext cx="10644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Синхронные запросы — запросы, при отправке которых нужно дождаться ответа с сервера.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CA2D15-CA27-5F3B-5F10-38DDB41C3273}"/>
              </a:ext>
            </a:extLst>
          </p:cNvPr>
          <p:cNvSpPr txBox="1"/>
          <p:nvPr/>
        </p:nvSpPr>
        <p:spPr>
          <a:xfrm>
            <a:off x="825910" y="2803475"/>
            <a:ext cx="10146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Асинхронные</a:t>
            </a:r>
            <a:r>
              <a:rPr lang="ru-RU" dirty="0"/>
              <a:t> запросы — запросы, которые позволяют не дожидаться ответа с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173032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F2FCE-2D02-11B1-6AFB-B4FAEEB97C77}"/>
              </a:ext>
            </a:extLst>
          </p:cNvPr>
          <p:cNvSpPr txBox="1"/>
          <p:nvPr/>
        </p:nvSpPr>
        <p:spPr>
          <a:xfrm>
            <a:off x="1723292" y="527539"/>
            <a:ext cx="9378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b="1" i="0" u="none" strike="noStrike" baseline="0" dirty="0" err="1">
                <a:solidFill>
                  <a:srgbClr val="3D3C3B"/>
                </a:solidFill>
                <a:latin typeface="MinionPro-Bold"/>
              </a:rPr>
              <a:t>Ajax</a:t>
            </a:r>
            <a:r>
              <a:rPr lang="ru-RU" sz="2000" b="1" i="0" u="none" strike="noStrike" baseline="0" dirty="0">
                <a:solidFill>
                  <a:srgbClr val="3D3C3B"/>
                </a:solidFill>
                <a:latin typeface="MinionPro-Bold"/>
              </a:rPr>
              <a:t> </a:t>
            </a:r>
            <a:r>
              <a:rPr lang="ru-RU" sz="2000" b="0" i="0" u="none" strike="noStrike" baseline="0" dirty="0">
                <a:solidFill>
                  <a:srgbClr val="3D3C3B"/>
                </a:solidFill>
                <a:latin typeface="MinionPro-Regular"/>
              </a:rPr>
              <a:t>— технология для взаимодействия с сервером без перезагрузки страницы</a:t>
            </a:r>
            <a:r>
              <a:rPr lang="ru-RU" sz="2000" dirty="0"/>
              <a:t>.</a:t>
            </a:r>
          </a:p>
          <a:p>
            <a:pPr algn="l"/>
            <a:endParaRPr lang="ru-RU" sz="2000" dirty="0"/>
          </a:p>
          <a:p>
            <a:pPr algn="l"/>
            <a:r>
              <a:rPr lang="de-CH" sz="2000" b="0" i="1" u="none" strike="noStrike" baseline="0" dirty="0" err="1">
                <a:solidFill>
                  <a:srgbClr val="3D3C3B"/>
                </a:solidFill>
                <a:latin typeface="MinionPro-It"/>
              </a:rPr>
              <a:t>Asynchronous</a:t>
            </a:r>
            <a:r>
              <a:rPr lang="de-CH" sz="2000" b="0" i="1" u="none" strike="noStrike" baseline="0" dirty="0">
                <a:solidFill>
                  <a:srgbClr val="3D3C3B"/>
                </a:solidFill>
                <a:latin typeface="MinionPro-It"/>
              </a:rPr>
              <a:t> JavaScript And XML</a:t>
            </a:r>
            <a:endParaRPr lang="ru-RU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B28E8-1F69-13CE-5456-BAADF4A68989}"/>
              </a:ext>
            </a:extLst>
          </p:cNvPr>
          <p:cNvSpPr txBox="1"/>
          <p:nvPr/>
        </p:nvSpPr>
        <p:spPr>
          <a:xfrm>
            <a:off x="1723292" y="1899138"/>
            <a:ext cx="10070122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Запросы </a:t>
            </a:r>
            <a:r>
              <a:rPr lang="ru-RU" dirty="0" err="1"/>
              <a:t>Ajax</a:t>
            </a:r>
            <a:r>
              <a:rPr lang="ru-RU" dirty="0"/>
              <a:t> применяются в таких задачах, как: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Отправка данных из формы;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Для написания почтовой системы или чатов, чтобы принимать сообщения без перезагрузки страницы;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Когда нужно подгружать данные постепенно, а не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все сразу, например, загрузка товаров, комментариев, картинок;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Поисковые системы используют автозаполнение поисковой строки, предлагая наиболее популярные запросы.</a:t>
            </a:r>
          </a:p>
        </p:txBody>
      </p:sp>
    </p:spTree>
    <p:extLst>
      <p:ext uri="{BB962C8B-B14F-4D97-AF65-F5344CB8AC3E}">
        <p14:creationId xmlns:p14="http://schemas.microsoft.com/office/powerpoint/2010/main" val="379547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9B1C4F-DCF9-9072-A8EA-3CC86B728A52}"/>
              </a:ext>
            </a:extLst>
          </p:cNvPr>
          <p:cNvSpPr txBox="1"/>
          <p:nvPr/>
        </p:nvSpPr>
        <p:spPr>
          <a:xfrm>
            <a:off x="1125415" y="785446"/>
            <a:ext cx="9941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Сервер — это компьютер или программное обеспечение, которое обеспечивает взаимодействие пользователя</a:t>
            </a:r>
            <a:r>
              <a:rPr lang="en-US" sz="2000" dirty="0"/>
              <a:t> </a:t>
            </a:r>
            <a:r>
              <a:rPr lang="ru-RU" sz="2000" dirty="0"/>
              <a:t>и страницы сайта, принимает запросы, обрабатывает их,</a:t>
            </a:r>
            <a:r>
              <a:rPr lang="en-US" sz="2000" dirty="0"/>
              <a:t> </a:t>
            </a:r>
            <a:r>
              <a:rPr lang="ru-RU" sz="2000" dirty="0"/>
              <a:t>отправляет ответы на эти запросы, хранит данные, обеспечивает защиту этих данных и многое другое.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983587-02AD-7346-5E8A-FE7C0ECCB254}"/>
              </a:ext>
            </a:extLst>
          </p:cNvPr>
          <p:cNvSpPr txBox="1"/>
          <p:nvPr/>
        </p:nvSpPr>
        <p:spPr>
          <a:xfrm>
            <a:off x="1125415" y="2341639"/>
            <a:ext cx="9847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Удаленный сервер — специальный мощный компьютер, предназначенный для больших нагрузок, он, как</a:t>
            </a:r>
            <a:r>
              <a:rPr lang="en-US" sz="2000" dirty="0"/>
              <a:t> </a:t>
            </a:r>
            <a:r>
              <a:rPr lang="ru-RU" sz="2000" dirty="0"/>
              <a:t>правило, находится в специализированном месте и доступ к нему осуществляется по сети.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ACFBB-1200-4675-4101-AC304E8EA320}"/>
              </a:ext>
            </a:extLst>
          </p:cNvPr>
          <p:cNvSpPr txBox="1"/>
          <p:nvPr/>
        </p:nvSpPr>
        <p:spPr>
          <a:xfrm>
            <a:off x="1125415" y="3645114"/>
            <a:ext cx="95074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/>
              <a:t>Локальный сервер — может быть вашим собственным компьютером.</a:t>
            </a:r>
          </a:p>
          <a:p>
            <a:r>
              <a:rPr lang="ru-RU" sz="2000"/>
              <a:t>Локальные сервера, как правило, располагаются по адресу: http://127.0.0.1:5500.</a:t>
            </a:r>
          </a:p>
          <a:p>
            <a:r>
              <a:rPr lang="ru-RU" sz="2000"/>
              <a:t>127.0.0.1 — это зарезервированное доменное имя для локальной сети. Такая запись эквивалентна localhost. Когда в адресе указывается 127.0.0.1 или localhost, это значит, что компьютер по сети обращается к самому себе.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3786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2E78D9F-4C31-0417-6F5F-48B979B26B65}"/>
              </a:ext>
            </a:extLst>
          </p:cNvPr>
          <p:cNvSpPr txBox="1"/>
          <p:nvPr/>
        </p:nvSpPr>
        <p:spPr>
          <a:xfrm>
            <a:off x="4079631" y="457200"/>
            <a:ext cx="38449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/>
              <a:t>Объект </a:t>
            </a:r>
            <a:r>
              <a:rPr lang="de-CH" sz="2800"/>
              <a:t>XMLHttpRequest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8CD0B-41EE-8DCE-9802-EB5E2B928176}"/>
              </a:ext>
            </a:extLst>
          </p:cNvPr>
          <p:cNvSpPr txBox="1"/>
          <p:nvPr/>
        </p:nvSpPr>
        <p:spPr>
          <a:xfrm>
            <a:off x="1746738" y="1582615"/>
            <a:ext cx="90502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Все современные браузеры имеет встроенный объект </a:t>
            </a:r>
            <a:r>
              <a:rPr lang="ru-RU" sz="2000" dirty="0" err="1"/>
              <a:t>XMLHttpRequest</a:t>
            </a:r>
            <a:endParaRPr lang="en-US" sz="2000" dirty="0"/>
          </a:p>
          <a:p>
            <a:endParaRPr lang="en-US" sz="2000" dirty="0"/>
          </a:p>
          <a:p>
            <a:r>
              <a:rPr lang="de-CH" sz="1800" b="0" i="0" u="none" strike="noStrike" baseline="0" dirty="0" err="1">
                <a:latin typeface="CourierNewPSMT"/>
              </a:rPr>
              <a:t>let</a:t>
            </a:r>
            <a:r>
              <a:rPr lang="de-CH" sz="1800" b="0" i="0" u="none" strike="noStrike" baseline="0" dirty="0">
                <a:latin typeface="CourierNewPSMT"/>
              </a:rPr>
              <a:t> </a:t>
            </a:r>
            <a:r>
              <a:rPr lang="de-CH" sz="1800" b="0" i="0" u="none" strike="noStrike" baseline="0" dirty="0" err="1">
                <a:latin typeface="CourierNewPSMT"/>
              </a:rPr>
              <a:t>request</a:t>
            </a:r>
            <a:r>
              <a:rPr lang="de-CH" sz="1800" b="0" i="0" u="none" strike="noStrike" baseline="0" dirty="0">
                <a:latin typeface="CourierNewPSMT"/>
              </a:rPr>
              <a:t> = </a:t>
            </a:r>
            <a:r>
              <a:rPr lang="de-CH" sz="1800" b="0" i="0" u="none" strike="noStrike" baseline="0" dirty="0" err="1">
                <a:latin typeface="CourierNewPSMT"/>
              </a:rPr>
              <a:t>new</a:t>
            </a:r>
            <a:r>
              <a:rPr lang="de-CH" sz="1800" b="0" i="0" u="none" strike="noStrike" baseline="0" dirty="0">
                <a:latin typeface="CourierNewPSMT"/>
              </a:rPr>
              <a:t> </a:t>
            </a:r>
            <a:r>
              <a:rPr lang="de-CH" sz="1800" b="0" i="0" u="none" strike="noStrike" baseline="0" dirty="0" err="1">
                <a:latin typeface="CourierNewPSMT"/>
              </a:rPr>
              <a:t>XMLHttpRequest</a:t>
            </a:r>
            <a:r>
              <a:rPr lang="de-CH" sz="1800" b="0" i="0" u="none" strike="noStrike" baseline="0" dirty="0">
                <a:latin typeface="CourierNewPSMT"/>
              </a:rPr>
              <a:t>();</a:t>
            </a:r>
          </a:p>
          <a:p>
            <a:endParaRPr lang="de-CH" dirty="0">
              <a:latin typeface="CourierNewPSMT"/>
            </a:endParaRPr>
          </a:p>
          <a:p>
            <a:endParaRPr lang="de-CH" sz="2000" dirty="0">
              <a:latin typeface="CourierNewPSMT"/>
            </a:endParaRPr>
          </a:p>
          <a:p>
            <a:r>
              <a:rPr lang="ru-RU" sz="2000" dirty="0">
                <a:latin typeface="+mj-lt"/>
              </a:rPr>
              <a:t>Старые браузеры используют объект </a:t>
            </a:r>
            <a:r>
              <a:rPr lang="de-CH" sz="1800" b="0" i="0" u="none" strike="noStrike" baseline="0" dirty="0" err="1">
                <a:solidFill>
                  <a:srgbClr val="354D9D"/>
                </a:solidFill>
                <a:latin typeface="MinionPro-Regular"/>
              </a:rPr>
              <a:t>ActiveXObject</a:t>
            </a:r>
            <a:endParaRPr lang="ru-RU" sz="1800" b="0" i="0" u="none" strike="noStrike" baseline="0" dirty="0">
              <a:solidFill>
                <a:srgbClr val="354D9D"/>
              </a:solidFill>
              <a:latin typeface="MinionPro-Regular"/>
            </a:endParaRPr>
          </a:p>
          <a:p>
            <a:endParaRPr lang="ru-RU" dirty="0">
              <a:solidFill>
                <a:srgbClr val="354D9D"/>
              </a:solidFill>
              <a:latin typeface="MinionPro-Regular"/>
            </a:endParaRPr>
          </a:p>
          <a:p>
            <a:endParaRPr lang="ru-RU" sz="2000" dirty="0">
              <a:solidFill>
                <a:srgbClr val="354D9D"/>
              </a:solidFill>
              <a:latin typeface="MinionPro-Regular"/>
            </a:endParaRPr>
          </a:p>
          <a:p>
            <a:pPr algn="l"/>
            <a:r>
              <a:rPr lang="de-CH" sz="1800" b="0" i="0" u="none" strike="noStrike" baseline="0" dirty="0" err="1">
                <a:latin typeface="CourierNewPSMT"/>
              </a:rPr>
              <a:t>let</a:t>
            </a:r>
            <a:r>
              <a:rPr lang="de-CH" sz="1800" b="0" i="0" u="none" strike="noStrike" baseline="0" dirty="0">
                <a:latin typeface="CourierNewPSMT"/>
              </a:rPr>
              <a:t> </a:t>
            </a:r>
            <a:r>
              <a:rPr lang="de-CH" sz="1800" b="0" i="0" u="none" strike="noStrike" baseline="0" dirty="0" err="1">
                <a:latin typeface="CourierNewPSMT"/>
              </a:rPr>
              <a:t>request</a:t>
            </a:r>
            <a:r>
              <a:rPr lang="de-CH" sz="1800" b="0" i="0" u="none" strike="noStrike" baseline="0" dirty="0">
                <a:latin typeface="CourierNewPSMT"/>
              </a:rPr>
              <a:t>;</a:t>
            </a:r>
          </a:p>
          <a:p>
            <a:pPr algn="l"/>
            <a:r>
              <a:rPr lang="de-CH" sz="1800" b="0" i="0" u="none" strike="noStrike" baseline="0" dirty="0" err="1">
                <a:latin typeface="CourierNewPSMT"/>
              </a:rPr>
              <a:t>if</a:t>
            </a:r>
            <a:r>
              <a:rPr lang="de-CH" sz="1800" b="0" i="0" u="none" strike="noStrike" baseline="0" dirty="0">
                <a:latin typeface="CourierNewPSMT"/>
              </a:rPr>
              <a:t>(</a:t>
            </a:r>
            <a:r>
              <a:rPr lang="de-CH" sz="1800" b="0" i="0" u="none" strike="noStrike" baseline="0" dirty="0" err="1">
                <a:latin typeface="CourierNewPSMT"/>
              </a:rPr>
              <a:t>window.XMLHttpRequest</a:t>
            </a:r>
            <a:r>
              <a:rPr lang="de-CH" sz="1800" b="0" i="0" u="none" strike="noStrike" baseline="0" dirty="0">
                <a:latin typeface="CourierNewPSMT"/>
              </a:rPr>
              <a:t>){</a:t>
            </a:r>
          </a:p>
          <a:p>
            <a:pPr algn="l"/>
            <a:r>
              <a:rPr lang="de-CH" sz="1800" b="0" i="0" u="none" strike="noStrike" baseline="0" dirty="0" err="1">
                <a:latin typeface="CourierNewPSMT"/>
              </a:rPr>
              <a:t>request</a:t>
            </a:r>
            <a:r>
              <a:rPr lang="de-CH" sz="1800" b="0" i="0" u="none" strike="noStrike" baseline="0" dirty="0">
                <a:latin typeface="CourierNewPSMT"/>
              </a:rPr>
              <a:t> = </a:t>
            </a:r>
            <a:r>
              <a:rPr lang="de-CH" sz="1800" b="0" i="0" u="none" strike="noStrike" baseline="0" dirty="0" err="1">
                <a:latin typeface="CourierNewPSMT"/>
              </a:rPr>
              <a:t>new</a:t>
            </a:r>
            <a:r>
              <a:rPr lang="de-CH" sz="1800" b="0" i="0" u="none" strike="noStrike" baseline="0" dirty="0">
                <a:latin typeface="CourierNewPSMT"/>
              </a:rPr>
              <a:t> </a:t>
            </a:r>
            <a:r>
              <a:rPr lang="de-CH" sz="1800" b="0" i="0" u="none" strike="noStrike" baseline="0" dirty="0" err="1">
                <a:latin typeface="CourierNewPSMT"/>
              </a:rPr>
              <a:t>XMLHttpRequest</a:t>
            </a:r>
            <a:r>
              <a:rPr lang="de-CH" sz="1800" b="0" i="0" u="none" strike="noStrike" baseline="0" dirty="0">
                <a:latin typeface="CourierNewPSMT"/>
              </a:rPr>
              <a:t>();</a:t>
            </a:r>
          </a:p>
          <a:p>
            <a:pPr algn="l"/>
            <a:r>
              <a:rPr lang="ru-RU" sz="1800" b="0" i="0" u="none" strike="noStrike" baseline="0" dirty="0">
                <a:latin typeface="CourierNewPSMT"/>
              </a:rPr>
              <a:t>}</a:t>
            </a:r>
          </a:p>
          <a:p>
            <a:pPr algn="l"/>
            <a:r>
              <a:rPr lang="de-CH" sz="1800" b="0" i="0" u="none" strike="noStrike" baseline="0" dirty="0" err="1">
                <a:latin typeface="CourierNewPSMT"/>
              </a:rPr>
              <a:t>else</a:t>
            </a:r>
            <a:r>
              <a:rPr lang="de-CH" sz="1800" b="0" i="0" u="none" strike="noStrike" baseline="0" dirty="0">
                <a:latin typeface="CourierNewPSMT"/>
              </a:rPr>
              <a:t>{</a:t>
            </a:r>
          </a:p>
          <a:p>
            <a:pPr algn="l"/>
            <a:r>
              <a:rPr lang="de-CH" sz="1800" b="0" i="0" u="none" strike="noStrike" baseline="0" dirty="0" err="1">
                <a:latin typeface="CourierNewPSMT"/>
              </a:rPr>
              <a:t>request</a:t>
            </a:r>
            <a:r>
              <a:rPr lang="de-CH" sz="1800" b="0" i="0" u="none" strike="noStrike" baseline="0" dirty="0">
                <a:latin typeface="CourierNewPSMT"/>
              </a:rPr>
              <a:t> = </a:t>
            </a:r>
            <a:r>
              <a:rPr lang="de-CH" sz="1800" b="0" i="0" u="none" strike="noStrike" baseline="0" dirty="0" err="1">
                <a:latin typeface="CourierNewPSMT"/>
              </a:rPr>
              <a:t>new</a:t>
            </a:r>
            <a:r>
              <a:rPr lang="de-CH" sz="1800" b="0" i="0" u="none" strike="noStrike" baseline="0" dirty="0">
                <a:latin typeface="CourierNewPSMT"/>
              </a:rPr>
              <a:t> </a:t>
            </a:r>
            <a:r>
              <a:rPr lang="de-CH" sz="1800" b="0" i="0" u="none" strike="noStrike" baseline="0" dirty="0" err="1">
                <a:latin typeface="CourierNewPSMT"/>
              </a:rPr>
              <a:t>ActiveXObject</a:t>
            </a:r>
            <a:r>
              <a:rPr lang="de-CH" sz="1800" b="0" i="0" u="none" strike="noStrike" baseline="0" dirty="0">
                <a:latin typeface="CourierNewPSMT"/>
              </a:rPr>
              <a:t>("</a:t>
            </a:r>
            <a:r>
              <a:rPr lang="de-CH" sz="1800" b="0" i="0" u="none" strike="noStrike" baseline="0" dirty="0" err="1">
                <a:latin typeface="CourierNewPSMT"/>
              </a:rPr>
              <a:t>Microsoft.XMLHTTP</a:t>
            </a:r>
            <a:r>
              <a:rPr lang="de-CH" sz="1800" b="0" i="0" u="none" strike="noStrike" baseline="0" dirty="0">
                <a:latin typeface="CourierNewPSMT"/>
              </a:rPr>
              <a:t>");</a:t>
            </a:r>
          </a:p>
          <a:p>
            <a:pPr algn="l"/>
            <a:r>
              <a:rPr lang="ru-RU" sz="1800" b="0" i="0" u="none" strike="noStrike" baseline="0" dirty="0">
                <a:latin typeface="CourierNewPSMT"/>
              </a:rPr>
              <a:t>}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266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4B00D6-0DAB-F888-82FA-FF3EEECD7704}"/>
              </a:ext>
            </a:extLst>
          </p:cNvPr>
          <p:cNvSpPr txBox="1"/>
          <p:nvPr/>
        </p:nvSpPr>
        <p:spPr>
          <a:xfrm>
            <a:off x="4009293" y="375139"/>
            <a:ext cx="3832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Методы </a:t>
            </a:r>
            <a:r>
              <a:rPr lang="de-CH" sz="2800" dirty="0"/>
              <a:t>open() </a:t>
            </a:r>
            <a:r>
              <a:rPr lang="ru-RU" sz="2800" dirty="0"/>
              <a:t>и </a:t>
            </a:r>
            <a:r>
              <a:rPr lang="de-CH" sz="2800" dirty="0"/>
              <a:t>send().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8D256-7D7D-FEDA-CE38-DBFD6E59885E}"/>
              </a:ext>
            </a:extLst>
          </p:cNvPr>
          <p:cNvSpPr txBox="1"/>
          <p:nvPr/>
        </p:nvSpPr>
        <p:spPr>
          <a:xfrm>
            <a:off x="1031631" y="1383323"/>
            <a:ext cx="100935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open(</a:t>
            </a:r>
            <a:r>
              <a:rPr lang="de-CH" dirty="0" err="1"/>
              <a:t>method</a:t>
            </a:r>
            <a:r>
              <a:rPr lang="de-CH" dirty="0"/>
              <a:t>, URL, [</a:t>
            </a:r>
            <a:r>
              <a:rPr lang="de-CH" dirty="0" err="1"/>
              <a:t>async</a:t>
            </a:r>
            <a:r>
              <a:rPr lang="de-CH" dirty="0"/>
              <a:t>, </a:t>
            </a:r>
            <a:r>
              <a:rPr lang="de-CH" dirty="0" err="1"/>
              <a:t>user</a:t>
            </a:r>
            <a:r>
              <a:rPr lang="de-CH" dirty="0"/>
              <a:t>, </a:t>
            </a:r>
            <a:r>
              <a:rPr lang="de-CH" dirty="0" err="1"/>
              <a:t>password</a:t>
            </a:r>
            <a:r>
              <a:rPr lang="de-CH" dirty="0"/>
              <a:t>])</a:t>
            </a:r>
            <a:endParaRPr lang="ru-RU" dirty="0"/>
          </a:p>
          <a:p>
            <a:endParaRPr lang="ru-RU" dirty="0"/>
          </a:p>
          <a:p>
            <a:r>
              <a:rPr lang="ru-RU" dirty="0"/>
              <a:t>■ </a:t>
            </a:r>
            <a:r>
              <a:rPr lang="ru-RU" dirty="0" err="1"/>
              <a:t>method</a:t>
            </a:r>
            <a:r>
              <a:rPr lang="ru-RU" dirty="0"/>
              <a:t> — метод HTTP запроса. Обычно это «GET» или «POST» которые будут описаны далее, также может быть «PUT», «DELETE», и т.д.</a:t>
            </a:r>
          </a:p>
          <a:p>
            <a:r>
              <a:rPr lang="ru-RU" dirty="0"/>
              <a:t>■ URL — адрес сервера, куда будет отправлен запрос.</a:t>
            </a:r>
          </a:p>
          <a:p>
            <a:endParaRPr lang="ru-RU" dirty="0"/>
          </a:p>
          <a:p>
            <a:r>
              <a:rPr lang="ru-RU" dirty="0"/>
              <a:t>■ </a:t>
            </a:r>
            <a:r>
              <a:rPr lang="ru-RU" dirty="0" err="1"/>
              <a:t>async</a:t>
            </a:r>
            <a:r>
              <a:rPr lang="ru-RU" dirty="0"/>
              <a:t> — указывает, будет ли запрос асинхронным</a:t>
            </a:r>
          </a:p>
          <a:p>
            <a:r>
              <a:rPr lang="ru-RU" dirty="0"/>
              <a:t>или нет. По умолчанию значение этого параметра</a:t>
            </a:r>
          </a:p>
          <a:p>
            <a:r>
              <a:rPr lang="ru-RU" dirty="0" err="1"/>
              <a:t>true</a:t>
            </a:r>
            <a:r>
              <a:rPr lang="ru-RU" dirty="0"/>
              <a:t>, это значит, что запрос будет асинхронным.</a:t>
            </a:r>
          </a:p>
          <a:p>
            <a:r>
              <a:rPr lang="ru-RU" dirty="0"/>
              <a:t>■ </a:t>
            </a:r>
            <a:r>
              <a:rPr lang="ru-RU" dirty="0" err="1"/>
              <a:t>user</a:t>
            </a:r>
            <a:r>
              <a:rPr lang="ru-RU" dirty="0"/>
              <a:t> и </a:t>
            </a:r>
            <a:r>
              <a:rPr lang="ru-RU" dirty="0" err="1"/>
              <a:t>password</a:t>
            </a:r>
            <a:r>
              <a:rPr lang="ru-RU" dirty="0"/>
              <a:t> — имя пользователя и пароль, если</a:t>
            </a:r>
          </a:p>
          <a:p>
            <a:r>
              <a:rPr lang="ru-RU" dirty="0"/>
              <a:t>для запроса нужна аутентификация.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b="1" dirty="0">
                <a:solidFill>
                  <a:srgbClr val="FF0000"/>
                </a:solidFill>
              </a:rPr>
              <a:t>Метод </a:t>
            </a:r>
            <a:r>
              <a:rPr lang="ru-RU" b="1" dirty="0" err="1">
                <a:solidFill>
                  <a:srgbClr val="FF0000"/>
                </a:solidFill>
              </a:rPr>
              <a:t>open</a:t>
            </a:r>
            <a:r>
              <a:rPr lang="ru-RU" b="1" dirty="0">
                <a:solidFill>
                  <a:srgbClr val="FF0000"/>
                </a:solidFill>
              </a:rPr>
              <a:t>() только инициализирует запрос а не отправляет его, как может сначала показаться. Чтобы отправить запрос, используется метод </a:t>
            </a:r>
            <a:r>
              <a:rPr lang="ru-RU" b="1" dirty="0" err="1">
                <a:solidFill>
                  <a:srgbClr val="FF0000"/>
                </a:solidFill>
              </a:rPr>
              <a:t>send</a:t>
            </a:r>
            <a:r>
              <a:rPr lang="ru-RU" b="1" dirty="0">
                <a:solidFill>
                  <a:srgbClr val="FF0000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31031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2553F-03FA-B6DF-A2B8-50F927863FE2}"/>
              </a:ext>
            </a:extLst>
          </p:cNvPr>
          <p:cNvSpPr txBox="1"/>
          <p:nvPr/>
        </p:nvSpPr>
        <p:spPr>
          <a:xfrm>
            <a:off x="1863969" y="586153"/>
            <a:ext cx="9706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800" b="0" i="0" u="none" strike="noStrike" baseline="0" dirty="0">
                <a:latin typeface="MinionPro-Regular"/>
              </a:rPr>
              <a:t>Событие </a:t>
            </a:r>
            <a:r>
              <a:rPr lang="de-CH" sz="2800" b="0" u="none" strike="noStrike" baseline="0" dirty="0" err="1">
                <a:latin typeface="MinionPro-Regular"/>
              </a:rPr>
              <a:t>onreadystatechange</a:t>
            </a:r>
            <a:r>
              <a:rPr lang="ru-RU" sz="2800" b="0" i="0" u="none" strike="noStrike" baseline="0" dirty="0">
                <a:latin typeface="MinionPro-Regular"/>
              </a:rPr>
              <a:t> </a:t>
            </a:r>
            <a:r>
              <a:rPr lang="ru-RU" sz="2800" dirty="0">
                <a:latin typeface="MinionPro-Regular"/>
              </a:rPr>
              <a:t>объекта </a:t>
            </a:r>
            <a:r>
              <a:rPr lang="de-CH" sz="2800" dirty="0" err="1">
                <a:latin typeface="MinionPro-Regular"/>
              </a:rPr>
              <a:t>XMLHttpRequest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E1FE1-DBE7-0380-0312-A73DF2077EB2}"/>
              </a:ext>
            </a:extLst>
          </p:cNvPr>
          <p:cNvSpPr txBox="1"/>
          <p:nvPr/>
        </p:nvSpPr>
        <p:spPr>
          <a:xfrm>
            <a:off x="1863968" y="1441939"/>
            <a:ext cx="948396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000" dirty="0" err="1"/>
              <a:t>onreadystatechange</a:t>
            </a:r>
            <a:r>
              <a:rPr lang="ru-RU" sz="2000" dirty="0"/>
              <a:t> срабатывает каждый раз, когда </a:t>
            </a:r>
            <a:r>
              <a:rPr lang="ru-RU" sz="2000" dirty="0" err="1"/>
              <a:t>readyState</a:t>
            </a:r>
            <a:r>
              <a:rPr lang="ru-RU" sz="2000" dirty="0"/>
              <a:t> изменяется</a:t>
            </a:r>
          </a:p>
          <a:p>
            <a:pPr algn="l"/>
            <a:endParaRPr lang="ru-RU" sz="2000" dirty="0"/>
          </a:p>
          <a:p>
            <a:pPr algn="l"/>
            <a:r>
              <a:rPr lang="de-CH" sz="2000" dirty="0" err="1"/>
              <a:t>readyState</a:t>
            </a:r>
            <a:r>
              <a:rPr lang="ru-RU" sz="2000" dirty="0"/>
              <a:t> - </a:t>
            </a:r>
            <a:r>
              <a:rPr lang="ru-RU" sz="2000" b="0" i="0" u="none" strike="noStrike" baseline="0" dirty="0">
                <a:solidFill>
                  <a:srgbClr val="3D3C3B"/>
                </a:solidFill>
                <a:latin typeface="MinionPro-Regular"/>
              </a:rPr>
              <a:t>содержит число, обозначающее, на какой стадии находится запрос</a:t>
            </a:r>
          </a:p>
          <a:p>
            <a:pPr algn="l"/>
            <a:endParaRPr lang="ru-RU" sz="2000" dirty="0">
              <a:solidFill>
                <a:srgbClr val="3D3C3B"/>
              </a:solidFill>
              <a:latin typeface="MinionPro-Regular"/>
            </a:endParaRPr>
          </a:p>
          <a:p>
            <a:pPr algn="l">
              <a:lnSpc>
                <a:spcPct val="150000"/>
              </a:lnSpc>
            </a:pPr>
            <a:r>
              <a:rPr lang="ru-RU" sz="2000" b="0" i="0" u="none" strike="noStrike" baseline="0" dirty="0">
                <a:solidFill>
                  <a:srgbClr val="3D3C3B"/>
                </a:solidFill>
                <a:latin typeface="MinionPro-Regular"/>
              </a:rPr>
              <a:t>0 - Запрос не инициализирован</a:t>
            </a:r>
          </a:p>
          <a:p>
            <a:pPr algn="l">
              <a:lnSpc>
                <a:spcPct val="150000"/>
              </a:lnSpc>
            </a:pPr>
            <a:r>
              <a:rPr lang="ru-RU" sz="2000" b="0" i="0" u="none" strike="noStrike" baseline="0" dirty="0">
                <a:solidFill>
                  <a:srgbClr val="3D3C3B"/>
                </a:solidFill>
                <a:latin typeface="MinionPro-Regular"/>
              </a:rPr>
              <a:t>1 - Запрос инициализирован</a:t>
            </a:r>
          </a:p>
          <a:p>
            <a:pPr algn="l">
              <a:lnSpc>
                <a:spcPct val="150000"/>
              </a:lnSpc>
            </a:pPr>
            <a:r>
              <a:rPr lang="ru-RU" sz="2000" b="0" i="0" u="none" strike="noStrike" baseline="0" dirty="0">
                <a:solidFill>
                  <a:srgbClr val="3D3C3B"/>
                </a:solidFill>
                <a:latin typeface="MinionPro-Regular"/>
              </a:rPr>
              <a:t>2 - Запрос отправлен</a:t>
            </a:r>
          </a:p>
          <a:p>
            <a:pPr algn="l">
              <a:lnSpc>
                <a:spcPct val="150000"/>
              </a:lnSpc>
            </a:pPr>
            <a:r>
              <a:rPr lang="ru-RU" sz="2000" b="0" i="0" u="none" strike="noStrike" baseline="0" dirty="0">
                <a:solidFill>
                  <a:srgbClr val="3D3C3B"/>
                </a:solidFill>
                <a:latin typeface="MinionPro-Regular"/>
              </a:rPr>
              <a:t>3 - Запрос обрабатывается на сервере</a:t>
            </a:r>
          </a:p>
          <a:p>
            <a:pPr algn="l">
              <a:lnSpc>
                <a:spcPct val="150000"/>
              </a:lnSpc>
            </a:pPr>
            <a:r>
              <a:rPr lang="ru-RU" sz="2000" b="0" i="0" u="none" strike="noStrike" baseline="0" dirty="0">
                <a:solidFill>
                  <a:srgbClr val="3D3C3B"/>
                </a:solidFill>
                <a:latin typeface="MinionPro-Regular"/>
              </a:rPr>
              <a:t>4 - Запрос завершен, получен ответ с сервера</a:t>
            </a:r>
          </a:p>
          <a:p>
            <a:pPr algn="l"/>
            <a:endParaRPr lang="ru-RU" sz="2000" dirty="0">
              <a:solidFill>
                <a:srgbClr val="3D3C3B"/>
              </a:solidFill>
              <a:latin typeface="MinionPro-Regular"/>
            </a:endParaRPr>
          </a:p>
          <a:p>
            <a:pPr algn="l"/>
            <a:endParaRPr lang="ru-RU" sz="2000" dirty="0">
              <a:solidFill>
                <a:srgbClr val="3D3C3B"/>
              </a:solidFill>
              <a:latin typeface="MinionPro-Regular"/>
            </a:endParaRPr>
          </a:p>
          <a:p>
            <a:pPr algn="l"/>
            <a:endParaRPr lang="ru-RU" sz="2000" dirty="0">
              <a:solidFill>
                <a:srgbClr val="3D3C3B"/>
              </a:solidFill>
              <a:latin typeface="MinionPro-Regular"/>
            </a:endParaRPr>
          </a:p>
          <a:p>
            <a:pPr algn="l"/>
            <a:r>
              <a:rPr lang="ru-RU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75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BD103-285E-FEB5-93AE-D5CDF1DC9DF4}"/>
              </a:ext>
            </a:extLst>
          </p:cNvPr>
          <p:cNvSpPr txBox="1"/>
          <p:nvPr/>
        </p:nvSpPr>
        <p:spPr>
          <a:xfrm>
            <a:off x="1582614" y="468924"/>
            <a:ext cx="9906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</a:t>
            </a:r>
            <a:r>
              <a:rPr lang="ru-RU" sz="2800" dirty="0" err="1"/>
              <a:t>войство</a:t>
            </a:r>
            <a:r>
              <a:rPr lang="ru-RU" sz="2800" dirty="0"/>
              <a:t> </a:t>
            </a:r>
            <a:r>
              <a:rPr lang="ru-RU" sz="2800" dirty="0" err="1"/>
              <a:t>status</a:t>
            </a:r>
            <a:r>
              <a:rPr lang="ru-RU" sz="2800" dirty="0"/>
              <a:t>, которое</a:t>
            </a:r>
            <a:r>
              <a:rPr lang="en-US" sz="2800" dirty="0"/>
              <a:t> </a:t>
            </a:r>
            <a:r>
              <a:rPr lang="ru-RU" sz="2800" dirty="0"/>
              <a:t>указывает, успешно ли завершился запрос.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C2CAA-609F-3F04-F9A1-F1FB3D475734}"/>
              </a:ext>
            </a:extLst>
          </p:cNvPr>
          <p:cNvSpPr txBox="1"/>
          <p:nvPr/>
        </p:nvSpPr>
        <p:spPr>
          <a:xfrm>
            <a:off x="1582614" y="1719072"/>
            <a:ext cx="8321040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Информационные ответы (100 – 199)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Успешные ответы (200 – 299)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Сообщения о перенаправлении (300 – 399)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Ошибки клиента (400 – 499)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Ошибки сервера (500 – 599)</a:t>
            </a:r>
          </a:p>
        </p:txBody>
      </p:sp>
    </p:spTree>
    <p:extLst>
      <p:ext uri="{BB962C8B-B14F-4D97-AF65-F5344CB8AC3E}">
        <p14:creationId xmlns:p14="http://schemas.microsoft.com/office/powerpoint/2010/main" val="202796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C2E769-11C5-8F25-7281-B2C4A8325534}"/>
              </a:ext>
            </a:extLst>
          </p:cNvPr>
          <p:cNvSpPr txBox="1"/>
          <p:nvPr/>
        </p:nvSpPr>
        <p:spPr>
          <a:xfrm>
            <a:off x="1883664" y="886968"/>
            <a:ext cx="9098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responseType</a:t>
            </a:r>
            <a:r>
              <a:rPr lang="ru-RU" sz="2800" dirty="0"/>
              <a:t> — указывает, ответ какого типа нам</a:t>
            </a:r>
            <a:r>
              <a:rPr lang="en-US" sz="2800" dirty="0"/>
              <a:t> </a:t>
            </a:r>
            <a:r>
              <a:rPr lang="ru-RU" sz="2800" dirty="0"/>
              <a:t>пришел, также можно указать тип ожидаемого ответа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7AF62-C424-B646-4BF1-9756BD3B170B}"/>
              </a:ext>
            </a:extLst>
          </p:cNvPr>
          <p:cNvSpPr txBox="1"/>
          <p:nvPr/>
        </p:nvSpPr>
        <p:spPr>
          <a:xfrm>
            <a:off x="1883664" y="2368296"/>
            <a:ext cx="8970264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«“”» — строка, это значение по умолчанию;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«</a:t>
            </a:r>
            <a:r>
              <a:rPr lang="ru-RU" sz="2000" dirty="0" err="1"/>
              <a:t>text</a:t>
            </a:r>
            <a:r>
              <a:rPr lang="ru-RU" sz="2000" dirty="0"/>
              <a:t>» — строка;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«</a:t>
            </a:r>
            <a:r>
              <a:rPr lang="ru-RU" sz="2000" dirty="0" err="1"/>
              <a:t>arraybuffer</a:t>
            </a:r>
            <a:r>
              <a:rPr lang="ru-RU" sz="2000" dirty="0"/>
              <a:t>» и «</a:t>
            </a:r>
            <a:r>
              <a:rPr lang="ru-RU" sz="2000" dirty="0" err="1"/>
              <a:t>blob</a:t>
            </a:r>
            <a:r>
              <a:rPr lang="ru-RU" sz="2000" dirty="0"/>
              <a:t>» — для бинарных данных;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«</a:t>
            </a:r>
            <a:r>
              <a:rPr lang="ru-RU" sz="2000" dirty="0" err="1"/>
              <a:t>document</a:t>
            </a:r>
            <a:r>
              <a:rPr lang="ru-RU" sz="2000" dirty="0"/>
              <a:t>» — XML-документ;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/>
              <a:t>«</a:t>
            </a:r>
            <a:r>
              <a:rPr lang="ru-RU" sz="2000" dirty="0" err="1"/>
              <a:t>json</a:t>
            </a:r>
            <a:r>
              <a:rPr lang="ru-RU" sz="2000" dirty="0"/>
              <a:t>» — JSON, значение будет автоматически </a:t>
            </a:r>
            <a:r>
              <a:rPr lang="ru-RU" sz="2000" dirty="0" err="1"/>
              <a:t>десериализовано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06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9416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572</Words>
  <Application>Microsoft Office PowerPoint</Application>
  <PresentationFormat>Широкоэкранный</PresentationFormat>
  <Paragraphs>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CourierNewPSMT</vt:lpstr>
      <vt:lpstr>MinionPro-Bold</vt:lpstr>
      <vt:lpstr>MinionPro-It</vt:lpstr>
      <vt:lpstr>MinionPro-Regular</vt:lpstr>
      <vt:lpstr>Roboto-Light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1</cp:revision>
  <dcterms:created xsi:type="dcterms:W3CDTF">2024-12-27T10:34:48Z</dcterms:created>
  <dcterms:modified xsi:type="dcterms:W3CDTF">2024-12-27T15:10:26Z</dcterms:modified>
</cp:coreProperties>
</file>