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6" y="96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6C6A-8A8F-4F4F-C6AF-9B4054A0C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620B8B-EBA9-FCBA-3119-90E64803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060D13-453D-25A1-E060-BC14CDE4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F429-6B19-40D9-9245-CF9B2D1DD7E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FE6E3E-E5B8-272C-7899-189DEF93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5355C6-6877-DE03-1092-201605E3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F40-5FC2-498C-9ED7-61F2B4B87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66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B4D21-7C3A-0BA4-6FA1-356DA674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93ADCD-9EC7-C899-F52C-CF538AC72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7FDE8D-3F87-F16C-7B8F-49B33072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F429-6B19-40D9-9245-CF9B2D1DD7E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38C0BA-3F63-CF1A-736F-6B297E6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B5E227-6AB3-79A8-DA12-28BC8242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F40-5FC2-498C-9ED7-61F2B4B87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9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67C14A-3561-AA10-EF93-C172F8C09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633D01-738E-54E8-A8E0-273BA5DF9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9DDA25-07DF-A79E-AF94-9CFEDDB1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F429-6B19-40D9-9245-CF9B2D1DD7E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10024-BF09-88D7-3398-02D1F036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42867A-597B-ECDC-73A0-FF113E08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F40-5FC2-498C-9ED7-61F2B4B87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83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1293B-7EC1-75F2-7B9A-C30CBFA0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6078B-DD40-B844-8CA5-898F85E9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4D86ED-F79A-C693-5553-15A32956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F429-6B19-40D9-9245-CF9B2D1DD7E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743862-7213-D9A4-E84F-89C1665A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402B7-5D4A-1CA0-59CC-614D27EF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F40-5FC2-498C-9ED7-61F2B4B87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08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A93FA-7E56-97F6-5857-221B068E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86FC56-80D8-418B-8CF2-24494E5F1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87B69B-8063-916C-872D-CE323548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F429-6B19-40D9-9245-CF9B2D1DD7E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11B4F3-7AA1-0D73-163A-7A34009E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9009D-38C9-8300-F67F-91D85EF5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F40-5FC2-498C-9ED7-61F2B4B87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34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E0EE8-3498-622C-9E16-54668AAA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6A215-3592-6C3E-3A1E-73FF9FFE3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82EAFB-9BA0-D482-141B-A79749920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8DC217-490F-52EB-788D-CC6E6858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F429-6B19-40D9-9245-CF9B2D1DD7E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D9A9B-E44A-7DA9-C400-4978060F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2EA180-3A74-1E45-E69C-76F0CB0A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F40-5FC2-498C-9ED7-61F2B4B87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06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CF92-0E2F-3B60-0DAA-CFFE08F1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6CF620-41BB-F974-8E71-EAEB179BF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FDEF89-439D-589C-69AB-70D6900FC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81A037-AE5D-8A88-F4D3-5FF9A4E0D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2B1BFD-69E8-E1EA-68BB-D597E7C1E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DE4E59-2E89-CB08-9B67-76F71BAE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F429-6B19-40D9-9245-CF9B2D1DD7E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49AE27-9279-19B1-1EA7-5B0D424C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080920-1409-CF70-5E28-BD99C7A4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F40-5FC2-498C-9ED7-61F2B4B87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4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1894B-DA4D-A401-240F-BA9D6CC9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F709C7-BE35-AA06-A76F-BDB43653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F429-6B19-40D9-9245-CF9B2D1DD7E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9B9445-A04B-7944-7B7E-2A487641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7BC414-7E05-56F6-CD2D-7155B862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F40-5FC2-498C-9ED7-61F2B4B87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82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3413C0-0B5D-EBC8-BBAE-3B1CE339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F429-6B19-40D9-9245-CF9B2D1DD7E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777475-A01A-BD2B-D73E-D2ABD324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2E7588-35D4-F987-797C-0DFDF8FD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F40-5FC2-498C-9ED7-61F2B4B87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9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2D6FF-E07A-2AE9-ED63-93503DFA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26B6D-F769-6B35-8F0A-509CEBA2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B58B19-AAF0-F79F-248D-188D622B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D746E7-C765-5FFA-16F9-A59408A3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F429-6B19-40D9-9245-CF9B2D1DD7E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F5A635-B329-DE37-CD2B-F6B0A6D3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E4C0EC-326E-F908-BF84-06603BF5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F40-5FC2-498C-9ED7-61F2B4B87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51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68547-7F7A-0709-09B1-5915361B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DAC9CE-C64E-5EE1-4A10-C08606572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795629-2B7A-5D72-2979-083AE6415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B1B2AA-323F-1725-E547-12035F38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F429-6B19-40D9-9245-CF9B2D1DD7E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852E18-3FEF-4299-03A1-3D92C389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68E75C-CADE-5FFD-3D1A-3FB3C3B9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F40-5FC2-498C-9ED7-61F2B4B87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2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3777E-9295-FC68-8985-CFD6FE36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F0FB41-DE1C-BB84-B97D-3290624F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23F5F7-3541-539F-6795-27DF37E31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F429-6B19-40D9-9245-CF9B2D1DD7E3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828D7-6340-A5F1-5267-B5371C01D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ACC25-D314-149B-C351-BF74D99CD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5F40-5FC2-498C-9ED7-61F2B4B87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04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8%D0%BD%D1%82%D0%B0%D0%BA%D1%81%D0%B8%D1%81_(%D0%BF%D1%80%D0%BE%D0%B3%D1%80%D0%B0%D0%BC%D0%BC%D0%B8%D1%80%D0%BE%D0%B2%D0%B0%D0%BD%D0%B8%D0%B5)" TargetMode="External"/><Relationship Id="rId2" Type="http://schemas.openxmlformats.org/officeDocument/2006/relationships/hyperlink" Target="https://ru.wikipedia.org/wiki/W3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XML#cite_note-autogenerated1-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C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ACFF6-D633-A097-4105-39EECDFB00AE}"/>
              </a:ext>
            </a:extLst>
          </p:cNvPr>
          <p:cNvSpPr txBox="1"/>
          <p:nvPr/>
        </p:nvSpPr>
        <p:spPr>
          <a:xfrm>
            <a:off x="1463041" y="777241"/>
            <a:ext cx="986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XML (</a:t>
            </a:r>
            <a:r>
              <a:rPr lang="ru-RU"/>
              <a:t>МФА: [ˌ</a:t>
            </a:r>
            <a:r>
              <a:rPr lang="de-CH"/>
              <a:t>eks.emˈel], </a:t>
            </a:r>
            <a:r>
              <a:rPr lang="ru-RU"/>
              <a:t>аббр. от англ. </a:t>
            </a:r>
            <a:r>
              <a:rPr lang="de-CH"/>
              <a:t>eXtensible Markup Language) — «</a:t>
            </a:r>
            <a:r>
              <a:rPr lang="ru-RU"/>
              <a:t>расширяемый язык разметки».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2B191-073C-2316-00EC-7F3555085772}"/>
              </a:ext>
            </a:extLst>
          </p:cNvPr>
          <p:cNvSpPr txBox="1"/>
          <p:nvPr/>
        </p:nvSpPr>
        <p:spPr>
          <a:xfrm>
            <a:off x="1463041" y="1700784"/>
            <a:ext cx="640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Рекомендован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W3C"/>
              </a:rPr>
              <a:t>Консорциумом Всемирной паутины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(W3C).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686A0-5EDA-D9D6-F1AA-7209B26578CA}"/>
              </a:ext>
            </a:extLst>
          </p:cNvPr>
          <p:cNvSpPr txBox="1"/>
          <p:nvPr/>
        </p:nvSpPr>
        <p:spPr>
          <a:xfrm>
            <a:off x="1545337" y="2606040"/>
            <a:ext cx="9389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Спецификация XML описывает XML-документы и частично описывает поведение XML-процессоров (программ, читающих XML-документы и обеспечивающих доступ к их содержимому). XML разрабатывался как язык с простым формальным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Синтаксис (программирование)"/>
              </a:rPr>
              <a:t>синтаксисом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удобный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для 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создания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обработки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документов как 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программами,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так и 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человеком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с акцентом на использование в Интернете. Язык называется расширяемым, поскольку он не фиксирует разметку, используемую в документах: разработчик волен создать разметку в соответствии с потребностями к конкретной области, будучи ограниченным лишь синтаксическими правилами языка.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38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3EA099-DCB6-A0E2-81FE-9B6D469D6834}"/>
              </a:ext>
            </a:extLst>
          </p:cNvPr>
          <p:cNvSpPr txBox="1"/>
          <p:nvPr/>
        </p:nvSpPr>
        <p:spPr>
          <a:xfrm>
            <a:off x="1508760" y="950976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effectLst/>
                <a:latin typeface="inherit"/>
              </a:rPr>
              <a:t>Физическая структура</a:t>
            </a:r>
          </a:p>
          <a:p>
            <a:pPr algn="l"/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Сущность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мельчайшая часть в документе. Все сущности что-нибудь содержат, и у всех них есть имя (существуют исключения, напр. 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документная сущность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 Проще говоря, термин «сущность» описывает «сущую вещь», «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что-то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</a:t>
            </a:r>
            <a:r>
              <a:rPr lang="ru-RU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/>
              </a:rPr>
              <a:t>[6]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Документ состоит из сущностей, содержание которых — символы. Все символы разделены на два типа: символы данных (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Английский язык"/>
              </a:rPr>
              <a:t>англ.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character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и символы разметки. </a:t>
            </a:r>
          </a:p>
          <a:p>
            <a:pPr algn="l"/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 разметке относятся:</a:t>
            </a:r>
          </a:p>
          <a:p>
            <a:pPr algn="l"/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теги (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Английский язык"/>
              </a:rPr>
              <a:t>англ.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tags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&lt;- обозначают границы элементов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объявления и инструкции обработки, включая их 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атрибуты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Английский язык"/>
              </a:rPr>
              <a:t>англ.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attributes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ссылки на сущности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комментарии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 также последовательности символов, обрамляющие секции «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DATA"/>
              </a:rPr>
              <a:t>CDATA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</a:t>
            </a:r>
          </a:p>
          <a:p>
            <a:pPr algn="l"/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Часть документа, не принадлежащая разметке, составляет символьные данные документа.</a:t>
            </a:r>
          </a:p>
        </p:txBody>
      </p:sp>
    </p:spTree>
    <p:extLst>
      <p:ext uri="{BB962C8B-B14F-4D97-AF65-F5344CB8AC3E}">
        <p14:creationId xmlns:p14="http://schemas.microsoft.com/office/powerpoint/2010/main" val="180819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890E6-12C4-8B5A-DF35-B1613007D260}"/>
              </a:ext>
            </a:extLst>
          </p:cNvPr>
          <p:cNvSpPr txBox="1"/>
          <p:nvPr/>
        </p:nvSpPr>
        <p:spPr>
          <a:xfrm>
            <a:off x="941832" y="694944"/>
            <a:ext cx="10195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effectLst/>
                <a:latin typeface="inherit"/>
              </a:rPr>
              <a:t>Логическая структура</a:t>
            </a:r>
          </a:p>
          <a:p>
            <a:pPr algn="l"/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Все составляющие части документа обобщаются в </a:t>
            </a:r>
            <a:r>
              <a:rPr lang="ru-RU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пролог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 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корневой элемент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algn="l"/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Корневой элемент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обязательная часть документа, составляющая всю его суть (пролог, вообще говоря, может отсутствовать). Корневой элемент может включать (а может не включать) вложенные в него элементы, символьные данные и комментарии. Вложенные в корневой элемент элементы, в свою очередь, могут включать вложенные в них элементы, символьные данные и комментарии, и так далее. </a:t>
            </a:r>
          </a:p>
          <a:p>
            <a:pPr algn="l"/>
            <a:endParaRPr lang="ru-RU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Пролог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может включать 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объявления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инструкции обработки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комментарии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Его следует начинать с 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объявления XML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хотя в определённой ситуации допускается отсутствие этого объявления.</a:t>
            </a:r>
          </a:p>
          <a:p>
            <a:pPr algn="l"/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Элементы документа должны быть 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правильно вложены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любой элемент, начинающийся внутри другого элемента (то есть любой элемент документа, кроме корневого), должен заканчиваться внутри элемента, в котором он начался. </a:t>
            </a:r>
          </a:p>
        </p:txBody>
      </p:sp>
    </p:spTree>
    <p:extLst>
      <p:ext uri="{BB962C8B-B14F-4D97-AF65-F5344CB8AC3E}">
        <p14:creationId xmlns:p14="http://schemas.microsoft.com/office/powerpoint/2010/main" val="100341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C89C8-90CF-DA06-068B-B33D1FF33F53}"/>
              </a:ext>
            </a:extLst>
          </p:cNvPr>
          <p:cNvSpPr txBox="1"/>
          <p:nvPr/>
        </p:nvSpPr>
        <p:spPr>
          <a:xfrm>
            <a:off x="4469515" y="246888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Преобразование из строки в 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E6C9D-47B5-DDD2-82B6-FED7C4201778}"/>
              </a:ext>
            </a:extLst>
          </p:cNvPr>
          <p:cNvSpPr txBox="1"/>
          <p:nvPr/>
        </p:nvSpPr>
        <p:spPr>
          <a:xfrm>
            <a:off x="1069848" y="701802"/>
            <a:ext cx="89245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xmlString</a:t>
            </a:r>
            <a:r>
              <a:rPr lang="de-CH" dirty="0"/>
              <a:t> = `&lt;?</a:t>
            </a:r>
            <a:r>
              <a:rPr lang="de-CH" dirty="0" err="1"/>
              <a:t>xml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="1.0" </a:t>
            </a:r>
            <a:r>
              <a:rPr lang="de-CH" dirty="0" err="1"/>
              <a:t>encoding</a:t>
            </a:r>
            <a:r>
              <a:rPr lang="de-CH" dirty="0"/>
              <a:t>="UTF-8" ?&gt; </a:t>
            </a:r>
          </a:p>
          <a:p>
            <a:r>
              <a:rPr lang="de-CH" dirty="0"/>
              <a:t>    &lt;</a:t>
            </a:r>
            <a:r>
              <a:rPr lang="de-CH" dirty="0" err="1"/>
              <a:t>users</a:t>
            </a:r>
            <a:r>
              <a:rPr lang="de-CH" dirty="0"/>
              <a:t>&gt;</a:t>
            </a:r>
          </a:p>
          <a:p>
            <a:r>
              <a:rPr lang="de-CH" dirty="0"/>
              <a:t>        &lt;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="Tom" </a:t>
            </a:r>
            <a:r>
              <a:rPr lang="de-CH" dirty="0" err="1"/>
              <a:t>age</a:t>
            </a:r>
            <a:r>
              <a:rPr lang="de-CH" dirty="0"/>
              <a:t>="39"&gt;</a:t>
            </a:r>
          </a:p>
          <a:p>
            <a:r>
              <a:rPr lang="de-CH" dirty="0"/>
              <a:t>            &lt;</a:t>
            </a:r>
            <a:r>
              <a:rPr lang="de-CH" dirty="0" err="1"/>
              <a:t>company</a:t>
            </a:r>
            <a:r>
              <a:rPr lang="de-CH" dirty="0"/>
              <a:t>&gt;</a:t>
            </a:r>
          </a:p>
          <a:p>
            <a:r>
              <a:rPr lang="de-CH" dirty="0"/>
              <a:t>                &lt;title&gt;Microsoft&lt;/title&gt;</a:t>
            </a:r>
          </a:p>
          <a:p>
            <a:r>
              <a:rPr lang="de-CH" dirty="0"/>
              <a:t>            &lt;/</a:t>
            </a:r>
            <a:r>
              <a:rPr lang="de-CH" dirty="0" err="1"/>
              <a:t>company</a:t>
            </a:r>
            <a:r>
              <a:rPr lang="de-CH" dirty="0"/>
              <a:t>&gt;</a:t>
            </a:r>
          </a:p>
          <a:p>
            <a:r>
              <a:rPr lang="de-CH" dirty="0"/>
              <a:t>        &lt;/</a:t>
            </a:r>
            <a:r>
              <a:rPr lang="de-CH" dirty="0" err="1"/>
              <a:t>user</a:t>
            </a:r>
            <a:r>
              <a:rPr lang="de-CH" dirty="0"/>
              <a:t>&gt;</a:t>
            </a:r>
          </a:p>
          <a:p>
            <a:r>
              <a:rPr lang="de-CH" dirty="0"/>
              <a:t>        &lt;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="Bob" </a:t>
            </a:r>
            <a:r>
              <a:rPr lang="de-CH" dirty="0" err="1"/>
              <a:t>age</a:t>
            </a:r>
            <a:r>
              <a:rPr lang="de-CH" dirty="0"/>
              <a:t>="43"&gt;</a:t>
            </a:r>
          </a:p>
          <a:p>
            <a:r>
              <a:rPr lang="de-CH" dirty="0"/>
              <a:t>            &lt;</a:t>
            </a:r>
            <a:r>
              <a:rPr lang="de-CH" dirty="0" err="1"/>
              <a:t>company</a:t>
            </a:r>
            <a:r>
              <a:rPr lang="de-CH" dirty="0"/>
              <a:t>&gt;</a:t>
            </a:r>
          </a:p>
          <a:p>
            <a:r>
              <a:rPr lang="de-CH" dirty="0"/>
              <a:t>                &lt;title&gt;Google&lt;/title&gt;</a:t>
            </a:r>
          </a:p>
          <a:p>
            <a:r>
              <a:rPr lang="de-CH" dirty="0"/>
              <a:t>            &lt;/</a:t>
            </a:r>
            <a:r>
              <a:rPr lang="de-CH" dirty="0" err="1"/>
              <a:t>company</a:t>
            </a:r>
            <a:r>
              <a:rPr lang="de-CH" dirty="0"/>
              <a:t>&gt;</a:t>
            </a:r>
          </a:p>
          <a:p>
            <a:r>
              <a:rPr lang="de-CH" dirty="0"/>
              <a:t>        &lt;/</a:t>
            </a:r>
            <a:r>
              <a:rPr lang="de-CH" dirty="0" err="1"/>
              <a:t>user</a:t>
            </a:r>
            <a:r>
              <a:rPr lang="de-CH" dirty="0"/>
              <a:t>&gt;</a:t>
            </a:r>
          </a:p>
          <a:p>
            <a:r>
              <a:rPr lang="de-CH" dirty="0"/>
              <a:t>    &lt;/</a:t>
            </a:r>
            <a:r>
              <a:rPr lang="de-CH" dirty="0" err="1"/>
              <a:t>users</a:t>
            </a:r>
            <a:r>
              <a:rPr lang="de-CH" dirty="0"/>
              <a:t>&gt;`;</a:t>
            </a:r>
          </a:p>
          <a:p>
            <a:r>
              <a:rPr lang="de-CH" dirty="0"/>
              <a:t> 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domParser</a:t>
            </a:r>
            <a:r>
              <a:rPr lang="de-CH" dirty="0"/>
              <a:t> =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DOMParser</a:t>
            </a:r>
            <a:r>
              <a:rPr lang="de-CH" dirty="0"/>
              <a:t>();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xmlDOM</a:t>
            </a:r>
            <a:r>
              <a:rPr lang="de-CH" dirty="0"/>
              <a:t> = </a:t>
            </a:r>
            <a:r>
              <a:rPr lang="de-CH" dirty="0" err="1"/>
              <a:t>domParser.parseFromString</a:t>
            </a:r>
            <a:r>
              <a:rPr lang="de-CH" dirty="0"/>
              <a:t>(</a:t>
            </a:r>
            <a:r>
              <a:rPr lang="de-CH" dirty="0" err="1"/>
              <a:t>xmlString</a:t>
            </a:r>
            <a:r>
              <a:rPr lang="de-CH" dirty="0"/>
              <a:t>, "</a:t>
            </a:r>
            <a:r>
              <a:rPr lang="de-CH" dirty="0" err="1"/>
              <a:t>text</a:t>
            </a:r>
            <a:r>
              <a:rPr lang="de-CH" dirty="0"/>
              <a:t>/</a:t>
            </a:r>
            <a:r>
              <a:rPr lang="de-CH" dirty="0" err="1"/>
              <a:t>xml</a:t>
            </a:r>
            <a:r>
              <a:rPr lang="de-CH" dirty="0"/>
              <a:t>");</a:t>
            </a:r>
          </a:p>
          <a:p>
            <a:r>
              <a:rPr lang="de-CH" dirty="0"/>
              <a:t>// </a:t>
            </a:r>
            <a:r>
              <a:rPr lang="ru-RU" dirty="0"/>
              <a:t>обратимся к первому элементу </a:t>
            </a:r>
            <a:r>
              <a:rPr lang="de-CH" dirty="0" err="1"/>
              <a:t>user</a:t>
            </a:r>
            <a:endParaRPr lang="de-CH" dirty="0"/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firstUser</a:t>
            </a:r>
            <a:r>
              <a:rPr lang="de-CH" dirty="0"/>
              <a:t> = </a:t>
            </a:r>
            <a:r>
              <a:rPr lang="de-CH" dirty="0" err="1"/>
              <a:t>xmlDOM.querySelector</a:t>
            </a:r>
            <a:r>
              <a:rPr lang="de-CH" dirty="0"/>
              <a:t>("</a:t>
            </a:r>
            <a:r>
              <a:rPr lang="de-CH" dirty="0" err="1"/>
              <a:t>user</a:t>
            </a:r>
            <a:r>
              <a:rPr lang="de-CH" dirty="0"/>
              <a:t>");</a:t>
            </a:r>
          </a:p>
          <a:p>
            <a:r>
              <a:rPr lang="de-CH" dirty="0"/>
              <a:t>console.log(</a:t>
            </a:r>
            <a:r>
              <a:rPr lang="de-CH" dirty="0" err="1"/>
              <a:t>firstUser.getAttribute</a:t>
            </a:r>
            <a:r>
              <a:rPr lang="de-CH" dirty="0"/>
              <a:t>("</a:t>
            </a:r>
            <a:r>
              <a:rPr lang="de-CH" dirty="0" err="1"/>
              <a:t>name</a:t>
            </a:r>
            <a:r>
              <a:rPr lang="de-CH" dirty="0"/>
              <a:t>"));                  // Tom</a:t>
            </a:r>
          </a:p>
          <a:p>
            <a:r>
              <a:rPr lang="de-CH" dirty="0"/>
              <a:t>console.log(</a:t>
            </a:r>
            <a:r>
              <a:rPr lang="de-CH" dirty="0" err="1"/>
              <a:t>firstUser.getAttribute</a:t>
            </a:r>
            <a:r>
              <a:rPr lang="de-CH" dirty="0"/>
              <a:t>("</a:t>
            </a:r>
            <a:r>
              <a:rPr lang="de-CH" dirty="0" err="1"/>
              <a:t>age</a:t>
            </a:r>
            <a:r>
              <a:rPr lang="de-CH" dirty="0"/>
              <a:t>"));                  // 39</a:t>
            </a:r>
          </a:p>
          <a:p>
            <a:r>
              <a:rPr lang="de-CH" dirty="0"/>
              <a:t>console.log(</a:t>
            </a:r>
            <a:r>
              <a:rPr lang="de-CH" dirty="0" err="1"/>
              <a:t>firstUser.querySelector</a:t>
            </a:r>
            <a:r>
              <a:rPr lang="de-CH" dirty="0"/>
              <a:t>("title").</a:t>
            </a:r>
            <a:r>
              <a:rPr lang="de-CH" dirty="0" err="1"/>
              <a:t>textContent</a:t>
            </a:r>
            <a:r>
              <a:rPr lang="de-CH" dirty="0"/>
              <a:t>);    // Microsoft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49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CAF48-EBE5-3B4A-2848-8A23BECD2727}"/>
              </a:ext>
            </a:extLst>
          </p:cNvPr>
          <p:cNvSpPr txBox="1"/>
          <p:nvPr/>
        </p:nvSpPr>
        <p:spPr>
          <a:xfrm>
            <a:off x="1798926" y="557784"/>
            <a:ext cx="859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JSON (JavaScript Object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Notation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) представляет легковесный формат хранения данных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336F7-5427-944F-64C5-673CF54CB7C3}"/>
              </a:ext>
            </a:extLst>
          </p:cNvPr>
          <p:cNvSpPr txBox="1"/>
          <p:nvPr/>
        </p:nvSpPr>
        <p:spPr>
          <a:xfrm>
            <a:off x="1161288" y="1591056"/>
            <a:ext cx="612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JSON описывает структуру и организацию данных JavaScript.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F1FB2-DC73-956D-F5DE-2D66929904A1}"/>
              </a:ext>
            </a:extLst>
          </p:cNvPr>
          <p:cNvSpPr txBox="1"/>
          <p:nvPr/>
        </p:nvSpPr>
        <p:spPr>
          <a:xfrm>
            <a:off x="1225296" y="2624328"/>
            <a:ext cx="92317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JSON поддерживает три типа данных: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примитивные значения,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объекты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массивы. </a:t>
            </a:r>
          </a:p>
          <a:p>
            <a:endParaRPr lang="ru-RU" dirty="0"/>
          </a:p>
          <a:p>
            <a:r>
              <a:rPr lang="ru-RU" dirty="0"/>
              <a:t>Примитивные значения представляют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строки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числа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значение </a:t>
            </a:r>
            <a:r>
              <a:rPr lang="ru-RU" dirty="0" err="1"/>
              <a:t>null</a:t>
            </a:r>
            <a:r>
              <a:rPr lang="ru-RU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логические значения </a:t>
            </a:r>
            <a:r>
              <a:rPr lang="ru-RU" dirty="0" err="1"/>
              <a:t>true</a:t>
            </a:r>
            <a:r>
              <a:rPr lang="ru-RU" dirty="0"/>
              <a:t> и </a:t>
            </a:r>
            <a:r>
              <a:rPr lang="ru-RU" dirty="0" err="1"/>
              <a:t>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90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951228-2569-DC81-3613-5845B1CC03AB}"/>
              </a:ext>
            </a:extLst>
          </p:cNvPr>
          <p:cNvSpPr txBox="1"/>
          <p:nvPr/>
        </p:nvSpPr>
        <p:spPr>
          <a:xfrm>
            <a:off x="3124200" y="1197864"/>
            <a:ext cx="2642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"name": "Tom",</a:t>
            </a:r>
          </a:p>
          <a:p>
            <a:r>
              <a:rPr lang="en-US" dirty="0"/>
              <a:t>    "married": true,</a:t>
            </a:r>
          </a:p>
          <a:p>
            <a:r>
              <a:rPr lang="en-US" dirty="0"/>
              <a:t>    "age": 30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ru-RU" dirty="0"/>
              <a:t>Объект в </a:t>
            </a:r>
            <a:r>
              <a:rPr lang="en-US" dirty="0"/>
              <a:t>JavaScript</a:t>
            </a:r>
          </a:p>
          <a:p>
            <a:r>
              <a:rPr lang="en-US" dirty="0"/>
              <a:t>const user = {</a:t>
            </a:r>
          </a:p>
          <a:p>
            <a:r>
              <a:rPr lang="en-US" dirty="0"/>
              <a:t>    name: "Tom",</a:t>
            </a:r>
          </a:p>
          <a:p>
            <a:r>
              <a:rPr lang="en-US" dirty="0"/>
              <a:t>    married: true,</a:t>
            </a:r>
          </a:p>
          <a:p>
            <a:r>
              <a:rPr lang="en-US" dirty="0"/>
              <a:t>    age: 30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79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AB49A-476E-8B31-48A8-95A671835376}"/>
              </a:ext>
            </a:extLst>
          </p:cNvPr>
          <p:cNvSpPr txBox="1"/>
          <p:nvPr/>
        </p:nvSpPr>
        <p:spPr>
          <a:xfrm>
            <a:off x="5039108" y="35661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Вложенные объекты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B7385-C608-09DA-65A9-64BE77C41F3E}"/>
              </a:ext>
            </a:extLst>
          </p:cNvPr>
          <p:cNvSpPr txBox="1"/>
          <p:nvPr/>
        </p:nvSpPr>
        <p:spPr>
          <a:xfrm>
            <a:off x="2359152" y="1453896"/>
            <a:ext cx="32265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{</a:t>
            </a:r>
          </a:p>
          <a:p>
            <a:r>
              <a:rPr lang="en-US" dirty="0">
                <a:solidFill>
                  <a:schemeClr val="accent1"/>
                </a:solidFill>
              </a:rPr>
              <a:t>    "name": "Tom",</a:t>
            </a:r>
          </a:p>
          <a:p>
            <a:r>
              <a:rPr lang="en-US" dirty="0">
                <a:solidFill>
                  <a:schemeClr val="accent1"/>
                </a:solidFill>
              </a:rPr>
              <a:t>    "married": true,</a:t>
            </a:r>
          </a:p>
          <a:p>
            <a:r>
              <a:rPr lang="en-US" dirty="0">
                <a:solidFill>
                  <a:schemeClr val="accent1"/>
                </a:solidFill>
              </a:rPr>
              <a:t>    "age": 30,</a:t>
            </a:r>
          </a:p>
          <a:p>
            <a:r>
              <a:rPr lang="en-US" dirty="0">
                <a:solidFill>
                  <a:schemeClr val="accent1"/>
                </a:solidFill>
              </a:rPr>
              <a:t>    "company":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        "name": "Microsoft",</a:t>
            </a:r>
          </a:p>
          <a:p>
            <a:r>
              <a:rPr lang="en-US" dirty="0">
                <a:solidFill>
                  <a:srgbClr val="FF0000"/>
                </a:solidFill>
              </a:rPr>
              <a:t>        "address": "USA, Redmond"</a:t>
            </a:r>
          </a:p>
          <a:p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5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397C46-AF35-9368-60D9-F65D3671D61D}"/>
              </a:ext>
            </a:extLst>
          </p:cNvPr>
          <p:cNvSpPr txBox="1"/>
          <p:nvPr/>
        </p:nvSpPr>
        <p:spPr>
          <a:xfrm>
            <a:off x="4928052" y="502920"/>
            <a:ext cx="253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Сериализация в </a:t>
            </a:r>
            <a:r>
              <a:rPr lang="de-CH" b="1" i="0" dirty="0">
                <a:solidFill>
                  <a:srgbClr val="000000"/>
                </a:solidFill>
                <a:effectLst/>
                <a:latin typeface="-apple-system"/>
              </a:rPr>
              <a:t>JSON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62F30-D26F-307D-1A4B-BA78C747CC33}"/>
              </a:ext>
            </a:extLst>
          </p:cNvPr>
          <p:cNvSpPr txBox="1"/>
          <p:nvPr/>
        </p:nvSpPr>
        <p:spPr>
          <a:xfrm>
            <a:off x="840041" y="1481328"/>
            <a:ext cx="817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Для сериализации объекта javascript в json применяется функция JSON.stringify():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AF2AE-6907-B808-FD28-AE582D801ECD}"/>
              </a:ext>
            </a:extLst>
          </p:cNvPr>
          <p:cNvSpPr txBox="1"/>
          <p:nvPr/>
        </p:nvSpPr>
        <p:spPr>
          <a:xfrm>
            <a:off x="840041" y="2136338"/>
            <a:ext cx="7955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// объект </a:t>
            </a:r>
            <a:r>
              <a:rPr lang="de-CH" dirty="0" err="1"/>
              <a:t>javascript</a:t>
            </a:r>
            <a:endParaRPr lang="de-CH" dirty="0"/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= {</a:t>
            </a:r>
          </a:p>
          <a:p>
            <a:r>
              <a:rPr lang="de-CH" dirty="0"/>
              <a:t>    </a:t>
            </a:r>
            <a:r>
              <a:rPr lang="de-CH" dirty="0" err="1"/>
              <a:t>name</a:t>
            </a:r>
            <a:r>
              <a:rPr lang="de-CH" dirty="0"/>
              <a:t>: "Tom",</a:t>
            </a:r>
          </a:p>
          <a:p>
            <a:r>
              <a:rPr lang="de-CH" dirty="0"/>
              <a:t>    </a:t>
            </a:r>
            <a:r>
              <a:rPr lang="de-CH" dirty="0" err="1"/>
              <a:t>married</a:t>
            </a:r>
            <a:r>
              <a:rPr lang="de-CH" dirty="0"/>
              <a:t>: </a:t>
            </a:r>
            <a:r>
              <a:rPr lang="de-CH" dirty="0" err="1"/>
              <a:t>false</a:t>
            </a:r>
            <a:r>
              <a:rPr lang="de-CH" dirty="0"/>
              <a:t>,</a:t>
            </a:r>
          </a:p>
          <a:p>
            <a:r>
              <a:rPr lang="de-CH" dirty="0"/>
              <a:t>    </a:t>
            </a:r>
            <a:r>
              <a:rPr lang="de-CH" dirty="0" err="1"/>
              <a:t>age</a:t>
            </a:r>
            <a:r>
              <a:rPr lang="de-CH" dirty="0"/>
              <a:t>: 39</a:t>
            </a:r>
          </a:p>
          <a:p>
            <a:r>
              <a:rPr lang="de-CH" dirty="0"/>
              <a:t>};</a:t>
            </a:r>
          </a:p>
          <a:p>
            <a:r>
              <a:rPr lang="de-CH" dirty="0"/>
              <a:t>// </a:t>
            </a:r>
            <a:r>
              <a:rPr lang="ru-RU" dirty="0"/>
              <a:t>объект </a:t>
            </a:r>
            <a:r>
              <a:rPr lang="de-CH" dirty="0" err="1"/>
              <a:t>json</a:t>
            </a:r>
            <a:endParaRPr lang="de-CH" dirty="0"/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serializedUser</a:t>
            </a:r>
            <a:r>
              <a:rPr lang="de-CH" dirty="0"/>
              <a:t> = </a:t>
            </a:r>
            <a:r>
              <a:rPr lang="de-CH" dirty="0" err="1"/>
              <a:t>JSON.stringify</a:t>
            </a:r>
            <a:r>
              <a:rPr lang="de-CH" dirty="0"/>
              <a:t>(</a:t>
            </a:r>
            <a:r>
              <a:rPr lang="de-CH" dirty="0" err="1"/>
              <a:t>user</a:t>
            </a:r>
            <a:r>
              <a:rPr lang="de-CH" dirty="0"/>
              <a:t>);</a:t>
            </a:r>
          </a:p>
          <a:p>
            <a:r>
              <a:rPr lang="de-CH" dirty="0"/>
              <a:t>console.log(</a:t>
            </a:r>
            <a:r>
              <a:rPr lang="de-CH" dirty="0" err="1"/>
              <a:t>serializedUser</a:t>
            </a:r>
            <a:r>
              <a:rPr lang="de-CH" dirty="0"/>
              <a:t>); // {"name":"Tom","married":false,"age":39}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961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751</Words>
  <Application>Microsoft Office PowerPoint</Application>
  <PresentationFormat>Широкоэкранный</PresentationFormat>
  <Paragraphs>93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inherit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Еввгений</dc:creator>
  <cp:lastModifiedBy>Еввгений</cp:lastModifiedBy>
  <cp:revision>2</cp:revision>
  <dcterms:created xsi:type="dcterms:W3CDTF">2024-12-25T13:21:39Z</dcterms:created>
  <dcterms:modified xsi:type="dcterms:W3CDTF">2024-12-25T15:33:16Z</dcterms:modified>
</cp:coreProperties>
</file>