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sldIdLst>
    <p:sldId id="4778" r:id="rId2"/>
    <p:sldId id="1010" r:id="rId3"/>
    <p:sldId id="4780" r:id="rId4"/>
    <p:sldId id="4779" r:id="rId5"/>
    <p:sldId id="4781" r:id="rId6"/>
    <p:sldId id="4787" r:id="rId7"/>
    <p:sldId id="4788" r:id="rId8"/>
    <p:sldId id="4782" r:id="rId9"/>
    <p:sldId id="4783" r:id="rId10"/>
    <p:sldId id="4792" r:id="rId11"/>
    <p:sldId id="4784" r:id="rId12"/>
    <p:sldId id="4785" r:id="rId13"/>
    <p:sldId id="4786" r:id="rId14"/>
    <p:sldId id="4789" r:id="rId15"/>
    <p:sldId id="4790" r:id="rId16"/>
    <p:sldId id="4791" r:id="rId17"/>
    <p:sldId id="27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Roboto Light" panose="020B0604020202020204" charset="0"/>
      <p:regular r:id="rId28"/>
      <p:italic r:id="rId29"/>
    </p:embeddedFont>
    <p:embeddedFont>
      <p:font typeface="Roboto Medium" panose="020B0604020202020204" charset="0"/>
      <p:regular r:id="rId30"/>
      <p: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2"/>
            <p14:sldId id="4783"/>
            <p14:sldId id="4792"/>
            <p14:sldId id="4784"/>
            <p14:sldId id="4785"/>
            <p14:sldId id="4786"/>
            <p14:sldId id="4789"/>
            <p14:sldId id="4790"/>
            <p14:sldId id="4791"/>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283" autoAdjust="0"/>
  </p:normalViewPr>
  <p:slideViewPr>
    <p:cSldViewPr snapToGrid="0" showGuides="1">
      <p:cViewPr varScale="1">
        <p:scale>
          <a:sx n="72" d="100"/>
          <a:sy n="72" d="100"/>
        </p:scale>
        <p:origin x="660" y="6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6/12/2020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17</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54DFF5-971C-41AB-AD08-5A4C5911A28D}"/>
              </a:ext>
            </a:extLst>
          </p:cNvPr>
          <p:cNvSpPr>
            <a:spLocks noGrp="1"/>
          </p:cNvSpPr>
          <p:nvPr>
            <p:ph type="body" sz="quarter" idx="10"/>
          </p:nvPr>
        </p:nvSpPr>
        <p:spPr/>
        <p:txBody>
          <a:bodyPr/>
          <a:lstStyle/>
          <a:p>
            <a:r>
              <a:rPr lang="en-US" dirty="0"/>
              <a:t>Recommendations.</a:t>
            </a:r>
          </a:p>
          <a:p>
            <a:pPr marL="228600" indent="-228600">
              <a:buFont typeface="+mj-lt"/>
              <a:buAutoNum type="arabicPeriod"/>
            </a:pPr>
            <a:r>
              <a:rPr lang="en-AU" sz="1800" dirty="0">
                <a:ea typeface="Roboto Light" panose="02000000000000000000" pitchFamily="2" charset="0"/>
              </a:rPr>
              <a:t>It is advisable to stock up before med-December as this is when the rise is sales begins.</a:t>
            </a:r>
          </a:p>
          <a:p>
            <a:pPr marL="228600" indent="-228600">
              <a:buFont typeface="+mj-lt"/>
              <a:buAutoNum type="arabicPeriod"/>
            </a:pPr>
            <a:r>
              <a:rPr lang="en-AU" sz="1800" dirty="0">
                <a:ea typeface="Roboto Light" panose="02000000000000000000" pitchFamily="2" charset="0"/>
              </a:rPr>
              <a:t>Maintain a high stock of the most popular </a:t>
            </a:r>
            <a:r>
              <a:rPr lang="en-AU" sz="1800" dirty="0" err="1">
                <a:ea typeface="Roboto Light" panose="02000000000000000000" pitchFamily="2" charset="0"/>
              </a:rPr>
              <a:t>chips:Kettle</a:t>
            </a:r>
            <a:r>
              <a:rPr lang="en-AU" sz="1800" dirty="0">
                <a:ea typeface="Roboto Light" panose="02000000000000000000" pitchFamily="2" charset="0"/>
              </a:rPr>
              <a:t>, Smiths, Doritos and Pringles during this period.</a:t>
            </a:r>
          </a:p>
          <a:p>
            <a:pPr marL="228600" indent="-228600">
              <a:buFont typeface="+mj-lt"/>
              <a:buAutoNum type="arabicPeriod"/>
            </a:pPr>
            <a:r>
              <a:rPr lang="en-AU" sz="1800" dirty="0">
                <a:ea typeface="Roboto Light" panose="02000000000000000000" pitchFamily="2" charset="0"/>
              </a:rPr>
              <a:t>At least half your stock should have the following weights </a:t>
            </a:r>
            <a:r>
              <a:rPr lang="en-AU" sz="1800" dirty="0">
                <a:latin typeface="Roboto Light" panose="02000000000000000000" pitchFamily="2" charset="0"/>
                <a:ea typeface="Roboto Light" panose="02000000000000000000" pitchFamily="2" charset="0"/>
              </a:rPr>
              <a:t>175 at 25%, 150 at 16 %, 134 at 9%</a:t>
            </a:r>
            <a:endParaRPr lang="en-AU" sz="1800" dirty="0">
              <a:ea typeface="Roboto Light" panose="02000000000000000000" pitchFamily="2" charset="0"/>
            </a:endParaRPr>
          </a:p>
          <a:p>
            <a:pPr marL="228600" indent="-228600" algn="l">
              <a:buFont typeface="+mj-lt"/>
              <a:buAutoNum type="arabicPeriod"/>
            </a:pPr>
            <a:r>
              <a:rPr lang="en-US" sz="1800" dirty="0"/>
              <a:t>Mainstream </a:t>
            </a:r>
            <a:r>
              <a:rPr lang="en-US" sz="1800" dirty="0" err="1"/>
              <a:t>midage</a:t>
            </a:r>
            <a:r>
              <a:rPr lang="en-US" sz="1800" dirty="0"/>
              <a:t> and young singles and couples are more willing to pay more per packet of chips compared to their budget and premium counterparts. Manage needs to target these customers to </a:t>
            </a:r>
            <a:r>
              <a:rPr lang="en-US" sz="1800"/>
              <a:t>improve sales.</a:t>
            </a:r>
            <a:endParaRPr lang="en-US" sz="1800" dirty="0"/>
          </a:p>
        </p:txBody>
      </p:sp>
    </p:spTree>
    <p:extLst>
      <p:ext uri="{BB962C8B-B14F-4D97-AF65-F5344CB8AC3E}">
        <p14:creationId xmlns:p14="http://schemas.microsoft.com/office/powerpoint/2010/main" val="313365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CEA066E2-2CAB-4C59-8B4F-59074139316B}"/>
              </a:ext>
            </a:extLst>
          </p:cNvPr>
          <p:cNvSpPr txBox="1"/>
          <p:nvPr/>
        </p:nvSpPr>
        <p:spPr>
          <a:xfrm>
            <a:off x="1095324" y="848139"/>
            <a:ext cx="10738867" cy="1226321"/>
          </a:xfrm>
          <a:prstGeom prst="rect">
            <a:avLst/>
          </a:prstGeom>
          <a:noFill/>
        </p:spPr>
        <p:txBody>
          <a:bodyPr wrap="none" lIns="0" tIns="0" rIns="0" bIns="0" rtlCol="0" anchor="t">
            <a:noAutofit/>
          </a:bodyPr>
          <a:lstStyle/>
          <a:p>
            <a:pPr algn="l"/>
            <a:r>
              <a:rPr lang="en-US" sz="2000" dirty="0">
                <a:latin typeface="Roboto Light" panose="02000000000000000000" pitchFamily="2" charset="0"/>
                <a:ea typeface="Roboto Light" panose="02000000000000000000" pitchFamily="2" charset="0"/>
              </a:rPr>
              <a:t>In order to select a control store, we looked at the similarities between the stores based on sales and number of Customers </a:t>
            </a:r>
          </a:p>
          <a:p>
            <a:pPr algn="l"/>
            <a:r>
              <a:rPr lang="en-US" sz="2000" dirty="0">
                <a:latin typeface="Roboto Light" panose="02000000000000000000" pitchFamily="2" charset="0"/>
                <a:ea typeface="Roboto Light" panose="02000000000000000000" pitchFamily="2" charset="0"/>
              </a:rPr>
              <a:t>The selected store had the highest value that isn’t the control store.</a:t>
            </a:r>
          </a:p>
          <a:p>
            <a:pPr algn="l"/>
            <a:r>
              <a:rPr lang="en-US" sz="2000" dirty="0">
                <a:latin typeface="Roboto Light" panose="02000000000000000000" pitchFamily="2" charset="0"/>
                <a:ea typeface="Roboto Light" panose="02000000000000000000" pitchFamily="2" charset="0"/>
              </a:rPr>
              <a:t>In this case of trial store 77, the control store is 233, 86 had 155 and 88 had 237.</a:t>
            </a:r>
            <a:endParaRPr lang="en-GB" sz="2000" dirty="0" err="1">
              <a:latin typeface="Roboto Light" panose="02000000000000000000" pitchFamily="2" charset="0"/>
              <a:ea typeface="Roboto Light" panose="02000000000000000000" pitchFamily="2" charset="0"/>
            </a:endParaRPr>
          </a:p>
        </p:txBody>
      </p:sp>
      <p:pic>
        <p:nvPicPr>
          <p:cNvPr id="9" name="Picture 8">
            <a:extLst>
              <a:ext uri="{FF2B5EF4-FFF2-40B4-BE49-F238E27FC236}">
                <a16:creationId xmlns:a16="http://schemas.microsoft.com/office/drawing/2014/main" id="{DFBC94DD-47EC-4F29-A64D-32B087E4F6A2}"/>
              </a:ext>
            </a:extLst>
          </p:cNvPr>
          <p:cNvPicPr>
            <a:picLocks noChangeAspect="1"/>
          </p:cNvPicPr>
          <p:nvPr/>
        </p:nvPicPr>
        <p:blipFill>
          <a:blip r:embed="rId3"/>
          <a:stretch>
            <a:fillRect/>
          </a:stretch>
        </p:blipFill>
        <p:spPr>
          <a:xfrm>
            <a:off x="1196975" y="1984460"/>
            <a:ext cx="9899701" cy="428381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All trial Stores had an increase in the number of sales and customer </a:t>
            </a:r>
            <a:r>
              <a:rPr lang="en-AU" dirty="0" err="1"/>
              <a:t>vistist</a:t>
            </a:r>
            <a:r>
              <a:rPr lang="en-AU" dirty="0"/>
              <a:t> experienced in the trial period. Thus </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a:extLst>
              <a:ext uri="{FF2B5EF4-FFF2-40B4-BE49-F238E27FC236}">
                <a16:creationId xmlns:a16="http://schemas.microsoft.com/office/drawing/2014/main" id="{3006BB9E-E99D-4A4D-AA94-8FEDD47272E3}"/>
              </a:ext>
            </a:extLst>
          </p:cNvPr>
          <p:cNvPicPr/>
          <p:nvPr/>
        </p:nvPicPr>
        <p:blipFill>
          <a:blip r:embed="rId3"/>
          <a:stretch>
            <a:fillRect/>
          </a:stretch>
        </p:blipFill>
        <p:spPr bwMode="auto">
          <a:xfrm>
            <a:off x="5436275" y="1277771"/>
            <a:ext cx="6623203" cy="4327899"/>
          </a:xfrm>
          <a:prstGeom prst="rect">
            <a:avLst/>
          </a:prstGeom>
          <a:noFill/>
          <a:ln w="9525">
            <a:noFill/>
            <a:headEnd/>
            <a:tailEnd/>
          </a:ln>
        </p:spPr>
      </p:pic>
      <p:pic>
        <p:nvPicPr>
          <p:cNvPr id="6" name="Picture">
            <a:extLst>
              <a:ext uri="{FF2B5EF4-FFF2-40B4-BE49-F238E27FC236}">
                <a16:creationId xmlns:a16="http://schemas.microsoft.com/office/drawing/2014/main" id="{7442D3CC-0D10-4AD0-9325-A6C46CF3DC71}"/>
              </a:ext>
            </a:extLst>
          </p:cNvPr>
          <p:cNvPicPr/>
          <p:nvPr/>
        </p:nvPicPr>
        <p:blipFill rotWithShape="1">
          <a:blip r:embed="rId4"/>
          <a:srcRect r="40249"/>
          <a:stretch/>
        </p:blipFill>
        <p:spPr bwMode="auto">
          <a:xfrm>
            <a:off x="1085149" y="1277772"/>
            <a:ext cx="4351126" cy="4327898"/>
          </a:xfrm>
          <a:prstGeom prst="rect">
            <a:avLst/>
          </a:prstGeom>
          <a:noFill/>
          <a:ln w="9525">
            <a:noFill/>
            <a:headEnd/>
            <a:tailEnd/>
          </a:ln>
        </p:spPr>
      </p:pic>
      <p:sp>
        <p:nvSpPr>
          <p:cNvPr id="3" name="TextBox 2">
            <a:extLst>
              <a:ext uri="{FF2B5EF4-FFF2-40B4-BE49-F238E27FC236}">
                <a16:creationId xmlns:a16="http://schemas.microsoft.com/office/drawing/2014/main" id="{5285D375-A78B-4B60-9FDA-D89735B022C3}"/>
              </a:ext>
            </a:extLst>
          </p:cNvPr>
          <p:cNvSpPr txBox="1"/>
          <p:nvPr/>
        </p:nvSpPr>
        <p:spPr>
          <a:xfrm>
            <a:off x="1417982" y="5898640"/>
            <a:ext cx="583096" cy="278295"/>
          </a:xfrm>
          <a:prstGeom prst="rect">
            <a:avLst/>
          </a:prstGeom>
          <a:noFill/>
        </p:spPr>
        <p:txBody>
          <a:bodyPr wrap="none" lIns="0" tIns="0" rIns="0" bIns="0" rtlCol="0" anchor="t">
            <a:noAutofit/>
          </a:bodyPr>
          <a:lstStyle/>
          <a:p>
            <a:pPr algn="l"/>
            <a:r>
              <a:rPr lang="en-US" sz="1200" dirty="0">
                <a:latin typeface="Roboto Light" panose="02000000000000000000" pitchFamily="2" charset="0"/>
                <a:ea typeface="Roboto Light" panose="02000000000000000000" pitchFamily="2" charset="0"/>
              </a:rPr>
              <a:t>Store 77</a:t>
            </a:r>
            <a:endParaRPr lang="en-GB" sz="1200" dirty="0" err="1">
              <a:latin typeface="Roboto Light" panose="02000000000000000000" pitchFamily="2" charset="0"/>
              <a:ea typeface="Roboto Light" panose="02000000000000000000" pitchFamily="2" charset="0"/>
            </a:endParaRPr>
          </a:p>
        </p:txBody>
      </p:sp>
      <p:sp>
        <p:nvSpPr>
          <p:cNvPr id="7" name="TextBox 6">
            <a:extLst>
              <a:ext uri="{FF2B5EF4-FFF2-40B4-BE49-F238E27FC236}">
                <a16:creationId xmlns:a16="http://schemas.microsoft.com/office/drawing/2014/main" id="{6948375F-718F-49CC-B009-219BB67158CF}"/>
              </a:ext>
            </a:extLst>
          </p:cNvPr>
          <p:cNvSpPr txBox="1"/>
          <p:nvPr/>
        </p:nvSpPr>
        <p:spPr>
          <a:xfrm>
            <a:off x="5804452" y="5898639"/>
            <a:ext cx="583096" cy="278295"/>
          </a:xfrm>
          <a:prstGeom prst="rect">
            <a:avLst/>
          </a:prstGeom>
          <a:noFill/>
        </p:spPr>
        <p:txBody>
          <a:bodyPr wrap="none" lIns="0" tIns="0" rIns="0" bIns="0" rtlCol="0" anchor="t">
            <a:noAutofit/>
          </a:bodyPr>
          <a:lstStyle/>
          <a:p>
            <a:pPr algn="l"/>
            <a:r>
              <a:rPr lang="en-US" sz="1200" dirty="0">
                <a:latin typeface="Roboto Light" panose="02000000000000000000" pitchFamily="2" charset="0"/>
                <a:ea typeface="Roboto Light" panose="02000000000000000000" pitchFamily="2" charset="0"/>
              </a:rPr>
              <a:t>Store 88</a:t>
            </a:r>
            <a:endParaRPr lang="en-GB"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907EF-6750-48BF-9C32-C90648241614}"/>
              </a:ext>
            </a:extLst>
          </p:cNvPr>
          <p:cNvSpPr>
            <a:spLocks noGrp="1"/>
          </p:cNvSpPr>
          <p:nvPr>
            <p:ph type="body" sz="quarter" idx="10"/>
          </p:nvPr>
        </p:nvSpPr>
        <p:spPr/>
        <p:txBody>
          <a:bodyPr/>
          <a:lstStyle/>
          <a:p>
            <a:endParaRPr lang="en-GB"/>
          </a:p>
        </p:txBody>
      </p:sp>
      <p:pic>
        <p:nvPicPr>
          <p:cNvPr id="3" name="Picture 2">
            <a:extLst>
              <a:ext uri="{FF2B5EF4-FFF2-40B4-BE49-F238E27FC236}">
                <a16:creationId xmlns:a16="http://schemas.microsoft.com/office/drawing/2014/main" id="{52FF46D7-6EA2-4A71-A7DB-B5007A76B880}"/>
              </a:ext>
            </a:extLst>
          </p:cNvPr>
          <p:cNvPicPr>
            <a:picLocks noChangeAspect="1"/>
          </p:cNvPicPr>
          <p:nvPr/>
        </p:nvPicPr>
        <p:blipFill rotWithShape="1">
          <a:blip r:embed="rId2"/>
          <a:srcRect r="36454" b="1747"/>
          <a:stretch/>
        </p:blipFill>
        <p:spPr>
          <a:xfrm>
            <a:off x="848379" y="1391479"/>
            <a:ext cx="4319968" cy="4528730"/>
          </a:xfrm>
          <a:prstGeom prst="rect">
            <a:avLst/>
          </a:prstGeom>
        </p:spPr>
      </p:pic>
      <p:pic>
        <p:nvPicPr>
          <p:cNvPr id="4" name="Picture 3">
            <a:extLst>
              <a:ext uri="{FF2B5EF4-FFF2-40B4-BE49-F238E27FC236}">
                <a16:creationId xmlns:a16="http://schemas.microsoft.com/office/drawing/2014/main" id="{548A2B2C-5EC0-48D0-94F8-286E477EE56D}"/>
              </a:ext>
            </a:extLst>
          </p:cNvPr>
          <p:cNvPicPr>
            <a:picLocks noChangeAspect="1"/>
          </p:cNvPicPr>
          <p:nvPr/>
        </p:nvPicPr>
        <p:blipFill>
          <a:blip r:embed="rId3"/>
          <a:stretch>
            <a:fillRect/>
          </a:stretch>
        </p:blipFill>
        <p:spPr>
          <a:xfrm>
            <a:off x="5399600" y="1391479"/>
            <a:ext cx="6276975" cy="4340294"/>
          </a:xfrm>
          <a:prstGeom prst="rect">
            <a:avLst/>
          </a:prstGeom>
        </p:spPr>
      </p:pic>
      <p:sp>
        <p:nvSpPr>
          <p:cNvPr id="5" name="TextBox 4">
            <a:extLst>
              <a:ext uri="{FF2B5EF4-FFF2-40B4-BE49-F238E27FC236}">
                <a16:creationId xmlns:a16="http://schemas.microsoft.com/office/drawing/2014/main" id="{4E4F510F-2B9D-4205-8F15-04B239D0492C}"/>
              </a:ext>
            </a:extLst>
          </p:cNvPr>
          <p:cNvSpPr txBox="1"/>
          <p:nvPr/>
        </p:nvSpPr>
        <p:spPr>
          <a:xfrm>
            <a:off x="1537250" y="5898640"/>
            <a:ext cx="583096" cy="278295"/>
          </a:xfrm>
          <a:prstGeom prst="rect">
            <a:avLst/>
          </a:prstGeom>
          <a:noFill/>
        </p:spPr>
        <p:txBody>
          <a:bodyPr wrap="none" lIns="0" tIns="0" rIns="0" bIns="0" rtlCol="0" anchor="t">
            <a:noAutofit/>
          </a:bodyPr>
          <a:lstStyle/>
          <a:p>
            <a:pPr algn="l"/>
            <a:r>
              <a:rPr lang="en-US" sz="1200" dirty="0">
                <a:latin typeface="Roboto Light" panose="02000000000000000000" pitchFamily="2" charset="0"/>
                <a:ea typeface="Roboto Light" panose="02000000000000000000" pitchFamily="2" charset="0"/>
              </a:rPr>
              <a:t>Store 77</a:t>
            </a:r>
            <a:endParaRPr lang="en-GB"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C949742-B308-4FD1-BC0F-64C256954850}"/>
              </a:ext>
            </a:extLst>
          </p:cNvPr>
          <p:cNvSpPr txBox="1"/>
          <p:nvPr/>
        </p:nvSpPr>
        <p:spPr>
          <a:xfrm>
            <a:off x="5923720" y="5898639"/>
            <a:ext cx="583096" cy="278295"/>
          </a:xfrm>
          <a:prstGeom prst="rect">
            <a:avLst/>
          </a:prstGeom>
          <a:noFill/>
        </p:spPr>
        <p:txBody>
          <a:bodyPr wrap="none" lIns="0" tIns="0" rIns="0" bIns="0" rtlCol="0" anchor="t">
            <a:noAutofit/>
          </a:bodyPr>
          <a:lstStyle/>
          <a:p>
            <a:pPr algn="l"/>
            <a:r>
              <a:rPr lang="en-US" sz="1200" dirty="0">
                <a:latin typeface="Roboto Light" panose="02000000000000000000" pitchFamily="2" charset="0"/>
                <a:ea typeface="Roboto Light" panose="02000000000000000000" pitchFamily="2" charset="0"/>
              </a:rPr>
              <a:t>Store 88</a:t>
            </a:r>
            <a:endParaRPr lang="en-GB"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4278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AE7AC-C931-4734-98AF-C021BE508212}"/>
              </a:ext>
            </a:extLst>
          </p:cNvPr>
          <p:cNvPicPr>
            <a:picLocks noChangeAspect="1"/>
          </p:cNvPicPr>
          <p:nvPr/>
        </p:nvPicPr>
        <p:blipFill>
          <a:blip r:embed="rId2"/>
          <a:stretch>
            <a:fillRect/>
          </a:stretch>
        </p:blipFill>
        <p:spPr>
          <a:xfrm>
            <a:off x="1196975" y="609601"/>
            <a:ext cx="6970676" cy="4849646"/>
          </a:xfrm>
          <a:prstGeom prst="rect">
            <a:avLst/>
          </a:prstGeom>
        </p:spPr>
      </p:pic>
    </p:spTree>
    <p:extLst>
      <p:ext uri="{BB962C8B-B14F-4D97-AF65-F5344CB8AC3E}">
        <p14:creationId xmlns:p14="http://schemas.microsoft.com/office/powerpoint/2010/main" val="80342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8E46AD-DCFE-4CF1-B334-650975560BA4}"/>
              </a:ext>
            </a:extLst>
          </p:cNvPr>
          <p:cNvSpPr>
            <a:spLocks noGrp="1"/>
          </p:cNvSpPr>
          <p:nvPr>
            <p:ph type="body" sz="quarter" idx="10"/>
          </p:nvPr>
        </p:nvSpPr>
        <p:spPr>
          <a:xfrm>
            <a:off x="1196975" y="453371"/>
            <a:ext cx="10479600" cy="447777"/>
          </a:xfrm>
        </p:spPr>
        <p:txBody>
          <a:bodyPr/>
          <a:lstStyle/>
          <a:p>
            <a:r>
              <a:rPr lang="en-US" dirty="0"/>
              <a:t>Conclusion</a:t>
            </a:r>
          </a:p>
          <a:p>
            <a:pPr marL="285750" indent="-285750" algn="l">
              <a:buFont typeface="Arial" panose="020B0604020202020204" pitchFamily="34" charset="0"/>
              <a:buChar char="•"/>
            </a:pPr>
            <a:r>
              <a:rPr lang="en-US" sz="2000" b="0" i="0" dirty="0">
                <a:solidFill>
                  <a:srgbClr val="000000"/>
                </a:solidFill>
                <a:effectLst/>
                <a:latin typeface="+mj-lt"/>
              </a:rPr>
              <a:t>All trial </a:t>
            </a:r>
            <a:r>
              <a:rPr lang="en-US" sz="2000" b="0" i="0" dirty="0" err="1">
                <a:solidFill>
                  <a:srgbClr val="000000"/>
                </a:solidFill>
                <a:effectLst/>
                <a:latin typeface="+mj-lt"/>
              </a:rPr>
              <a:t>strores</a:t>
            </a:r>
            <a:r>
              <a:rPr lang="en-US" sz="2000" b="0" i="0" dirty="0">
                <a:solidFill>
                  <a:srgbClr val="000000"/>
                </a:solidFill>
                <a:effectLst/>
                <a:latin typeface="+mj-lt"/>
              </a:rPr>
              <a:t> have experienced an increase in the total sales and the number of Customers visiting the stores during the trial period.</a:t>
            </a:r>
          </a:p>
          <a:p>
            <a:pPr algn="l"/>
            <a:endParaRPr lang="en-US" sz="2000" b="0" i="0" dirty="0">
              <a:solidFill>
                <a:srgbClr val="000000"/>
              </a:solidFill>
              <a:effectLst/>
              <a:latin typeface="+mj-lt"/>
            </a:endParaRPr>
          </a:p>
          <a:p>
            <a:endParaRPr lang="en-GB" sz="2000" dirty="0"/>
          </a:p>
          <a:p>
            <a:endParaRPr lang="en-GB" dirty="0"/>
          </a:p>
        </p:txBody>
      </p:sp>
    </p:spTree>
    <p:extLst>
      <p:ext uri="{BB962C8B-B14F-4D97-AF65-F5344CB8AC3E}">
        <p14:creationId xmlns:p14="http://schemas.microsoft.com/office/powerpoint/2010/main" val="108918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Chips analysis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7"/>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Stores experience an increase in sales of chips leading up to Christmas, maxing out on Christmas even and returning to normal levels on Boxing day.</a:t>
            </a:r>
          </a:p>
          <a:p>
            <a:pPr marL="228600" indent="-22860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Pack size with highest purchase number is the 175g at 25 % of the total sales.</a:t>
            </a:r>
          </a:p>
          <a:p>
            <a:pPr marL="228600" indent="-22860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Customers make up a bulk of the customers, but Older families on Budget make up the highest purchase numbers, followed by Young Mainstream Customers, and Mainstream Retires close out the top 3.</a:t>
            </a:r>
          </a:p>
          <a:p>
            <a:pPr marL="228600" indent="-22860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Kettle Doritos and Pringles are the most popular chips in that order.</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t>The results for trial stores 77 ,86 and 88 during the trial period show a significant difference in at least two of the three trial months.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Customer Analysis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Sales over a one year period.</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a:extLst>
              <a:ext uri="{FF2B5EF4-FFF2-40B4-BE49-F238E27FC236}">
                <a16:creationId xmlns:a16="http://schemas.microsoft.com/office/drawing/2014/main" id="{B90390B3-38AE-4E30-8D85-44A20F1F4D5C}"/>
              </a:ext>
            </a:extLst>
          </p:cNvPr>
          <p:cNvPicPr/>
          <p:nvPr/>
        </p:nvPicPr>
        <p:blipFill>
          <a:blip r:embed="rId3"/>
          <a:stretch>
            <a:fillRect/>
          </a:stretch>
        </p:blipFill>
        <p:spPr bwMode="auto">
          <a:xfrm>
            <a:off x="1302991" y="2306472"/>
            <a:ext cx="10373584" cy="3913380"/>
          </a:xfrm>
          <a:prstGeom prst="rect">
            <a:avLst/>
          </a:prstGeom>
          <a:noFill/>
          <a:ln w="9525">
            <a:noFill/>
            <a:headEnd/>
            <a:tailEnd/>
          </a:ln>
        </p:spPr>
      </p:pic>
      <p:sp>
        <p:nvSpPr>
          <p:cNvPr id="2" name="TextBox 1">
            <a:extLst>
              <a:ext uri="{FF2B5EF4-FFF2-40B4-BE49-F238E27FC236}">
                <a16:creationId xmlns:a16="http://schemas.microsoft.com/office/drawing/2014/main" id="{93036AC7-AFB2-4285-AB58-EB43737708B8}"/>
              </a:ext>
            </a:extLst>
          </p:cNvPr>
          <p:cNvSpPr txBox="1"/>
          <p:nvPr/>
        </p:nvSpPr>
        <p:spPr>
          <a:xfrm>
            <a:off x="2160105" y="1392072"/>
            <a:ext cx="7761818" cy="914400"/>
          </a:xfrm>
          <a:prstGeom prst="rect">
            <a:avLst/>
          </a:prstGeom>
          <a:noFill/>
        </p:spPr>
        <p:txBody>
          <a:bodyPr wrap="none" lIns="0" tIns="0" rIns="0" bIns="0" rtlCol="0" anchor="t">
            <a:noAutofit/>
          </a:bodyPr>
          <a:lstStyle/>
          <a:p>
            <a:pPr algn="l"/>
            <a:r>
              <a:rPr lang="en-US" sz="2000" dirty="0">
                <a:latin typeface="Roboto Light" panose="02000000000000000000" pitchFamily="2" charset="0"/>
                <a:ea typeface="Roboto Light" panose="02000000000000000000" pitchFamily="2" charset="0"/>
              </a:rPr>
              <a:t>The increase in sales of chips start around mid December and max out on Christmas eve </a:t>
            </a:r>
          </a:p>
          <a:p>
            <a:pPr algn="l"/>
            <a:r>
              <a:rPr lang="en-US" sz="2000" dirty="0">
                <a:latin typeface="Roboto Light" panose="02000000000000000000" pitchFamily="2" charset="0"/>
                <a:ea typeface="Roboto Light" panose="02000000000000000000" pitchFamily="2" charset="0"/>
              </a:rPr>
              <a:t>before returning to normal levels.</a:t>
            </a:r>
            <a:endParaRPr lang="en-AU" sz="2000" dirty="0">
              <a:latin typeface="Roboto Light" panose="02000000000000000000" pitchFamily="2" charset="0"/>
              <a:ea typeface="Roboto Light" panose="02000000000000000000" pitchFamily="2" charset="0"/>
            </a:endParaRPr>
          </a:p>
          <a:p>
            <a:endParaRPr lang="en-AU" sz="2000" dirty="0">
              <a:latin typeface="Roboto Light" panose="02000000000000000000" pitchFamily="2" charset="0"/>
              <a:ea typeface="Roboto Light" panose="02000000000000000000" pitchFamily="2" charset="0"/>
            </a:endParaRPr>
          </a:p>
          <a:p>
            <a:endParaRPr lang="en-AU" sz="2000" dirty="0">
              <a:latin typeface="Roboto Light" panose="02000000000000000000" pitchFamily="2" charset="0"/>
              <a:ea typeface="Roboto Light" panose="02000000000000000000" pitchFamily="2" charset="0"/>
            </a:endParaRPr>
          </a:p>
          <a:p>
            <a:pPr algn="l"/>
            <a:endParaRPr lang="en-US" sz="20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8F7BE6-3CD8-4603-BD96-858E7A33C67E}"/>
              </a:ext>
            </a:extLst>
          </p:cNvPr>
          <p:cNvSpPr>
            <a:spLocks noGrp="1"/>
          </p:cNvSpPr>
          <p:nvPr>
            <p:ph type="body" sz="quarter" idx="10"/>
          </p:nvPr>
        </p:nvSpPr>
        <p:spPr/>
        <p:txBody>
          <a:bodyPr/>
          <a:lstStyle/>
          <a:p>
            <a:r>
              <a:rPr lang="en-US" dirty="0"/>
              <a:t>Chip type.</a:t>
            </a:r>
            <a:endParaRPr lang="en-GB" dirty="0"/>
          </a:p>
        </p:txBody>
      </p:sp>
      <p:pic>
        <p:nvPicPr>
          <p:cNvPr id="3" name="Picture">
            <a:extLst>
              <a:ext uri="{FF2B5EF4-FFF2-40B4-BE49-F238E27FC236}">
                <a16:creationId xmlns:a16="http://schemas.microsoft.com/office/drawing/2014/main" id="{7949361A-B54D-4A5B-AC3D-B56B6744FFBA}"/>
              </a:ext>
            </a:extLst>
          </p:cNvPr>
          <p:cNvPicPr/>
          <p:nvPr/>
        </p:nvPicPr>
        <p:blipFill>
          <a:blip r:embed="rId2"/>
          <a:stretch>
            <a:fillRect/>
          </a:stretch>
        </p:blipFill>
        <p:spPr bwMode="auto">
          <a:xfrm>
            <a:off x="2319130" y="2213114"/>
            <a:ext cx="8653670" cy="4191515"/>
          </a:xfrm>
          <a:prstGeom prst="rect">
            <a:avLst/>
          </a:prstGeom>
          <a:noFill/>
          <a:ln w="9525">
            <a:noFill/>
            <a:headEnd/>
            <a:tailEnd/>
          </a:ln>
        </p:spPr>
      </p:pic>
      <p:sp>
        <p:nvSpPr>
          <p:cNvPr id="4" name="TextBox 3">
            <a:extLst>
              <a:ext uri="{FF2B5EF4-FFF2-40B4-BE49-F238E27FC236}">
                <a16:creationId xmlns:a16="http://schemas.microsoft.com/office/drawing/2014/main" id="{855F67B6-231F-4479-9B18-2C85182AF4FC}"/>
              </a:ext>
            </a:extLst>
          </p:cNvPr>
          <p:cNvSpPr txBox="1"/>
          <p:nvPr/>
        </p:nvSpPr>
        <p:spPr>
          <a:xfrm>
            <a:off x="1219200" y="1555845"/>
            <a:ext cx="8238699" cy="914400"/>
          </a:xfrm>
          <a:prstGeom prst="rect">
            <a:avLst/>
          </a:prstGeom>
          <a:noFill/>
        </p:spPr>
        <p:txBody>
          <a:bodyPr wrap="none" lIns="0" tIns="0" rIns="0" bIns="0" rtlCol="0" anchor="t">
            <a:noAutofit/>
          </a:bodyPr>
          <a:lstStyle/>
          <a:p>
            <a:pPr algn="l"/>
            <a:r>
              <a:rPr lang="en-US" sz="2000" dirty="0">
                <a:latin typeface="Roboto Light" panose="02000000000000000000" pitchFamily="2" charset="0"/>
                <a:ea typeface="Roboto Light" panose="02000000000000000000" pitchFamily="2" charset="0"/>
              </a:rPr>
              <a:t>Kettle, Doritos and Pringles are the most popular with Smith coming in at fourth.</a:t>
            </a:r>
          </a:p>
          <a:p>
            <a:pPr algn="l"/>
            <a:endParaRPr lang="en-GB" sz="20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4399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BF5E97-9E48-4147-977D-240EE96207C9}"/>
              </a:ext>
            </a:extLst>
          </p:cNvPr>
          <p:cNvSpPr>
            <a:spLocks noGrp="1"/>
          </p:cNvSpPr>
          <p:nvPr>
            <p:ph type="body" sz="quarter" idx="10"/>
          </p:nvPr>
        </p:nvSpPr>
        <p:spPr/>
        <p:txBody>
          <a:bodyPr/>
          <a:lstStyle/>
          <a:p>
            <a:endParaRPr lang="en-GB"/>
          </a:p>
        </p:txBody>
      </p:sp>
      <p:pic>
        <p:nvPicPr>
          <p:cNvPr id="4" name="Picture 3">
            <a:extLst>
              <a:ext uri="{FF2B5EF4-FFF2-40B4-BE49-F238E27FC236}">
                <a16:creationId xmlns:a16="http://schemas.microsoft.com/office/drawing/2014/main" id="{84EC2AD6-CAAE-4993-AF3F-84BA24C93B82}"/>
              </a:ext>
            </a:extLst>
          </p:cNvPr>
          <p:cNvPicPr>
            <a:picLocks noChangeAspect="1"/>
          </p:cNvPicPr>
          <p:nvPr/>
        </p:nvPicPr>
        <p:blipFill>
          <a:blip r:embed="rId2"/>
          <a:stretch>
            <a:fillRect/>
          </a:stretch>
        </p:blipFill>
        <p:spPr>
          <a:xfrm>
            <a:off x="2469184" y="2472696"/>
            <a:ext cx="8212068" cy="3782528"/>
          </a:xfrm>
          <a:prstGeom prst="rect">
            <a:avLst/>
          </a:prstGeom>
        </p:spPr>
      </p:pic>
      <p:sp>
        <p:nvSpPr>
          <p:cNvPr id="6" name="TextBox 5">
            <a:extLst>
              <a:ext uri="{FF2B5EF4-FFF2-40B4-BE49-F238E27FC236}">
                <a16:creationId xmlns:a16="http://schemas.microsoft.com/office/drawing/2014/main" id="{79205A06-5A33-49C6-8955-D71D76F70E25}"/>
              </a:ext>
            </a:extLst>
          </p:cNvPr>
          <p:cNvSpPr txBox="1"/>
          <p:nvPr/>
        </p:nvSpPr>
        <p:spPr>
          <a:xfrm>
            <a:off x="2097008" y="1641699"/>
            <a:ext cx="9366122" cy="1015663"/>
          </a:xfrm>
          <a:prstGeom prst="rect">
            <a:avLst/>
          </a:prstGeom>
          <a:noFill/>
        </p:spPr>
        <p:txBody>
          <a:bodyPr wrap="square">
            <a:spAutoFit/>
          </a:bodyPr>
          <a:lstStyle/>
          <a:p>
            <a:r>
              <a:rPr lang="en-AU" sz="2000" dirty="0">
                <a:latin typeface="Roboto Light" panose="02000000000000000000" pitchFamily="2" charset="0"/>
                <a:ea typeface="Roboto Light" panose="02000000000000000000" pitchFamily="2" charset="0"/>
              </a:rPr>
              <a:t>Top 3 most popular weights are 175 at 25%, 150 at 16 %, 134  at 9% of the total sales.</a:t>
            </a:r>
          </a:p>
          <a:p>
            <a:r>
              <a:rPr lang="en-AU" sz="2000" dirty="0">
                <a:latin typeface="Roboto Light" panose="02000000000000000000" pitchFamily="2" charset="0"/>
                <a:ea typeface="Roboto Light" panose="02000000000000000000" pitchFamily="2" charset="0"/>
              </a:rPr>
              <a:t>These make up half of all sales.</a:t>
            </a:r>
          </a:p>
        </p:txBody>
      </p:sp>
    </p:spTree>
    <p:extLst>
      <p:ext uri="{BB962C8B-B14F-4D97-AF65-F5344CB8AC3E}">
        <p14:creationId xmlns:p14="http://schemas.microsoft.com/office/powerpoint/2010/main" val="366370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a:extLst>
              <a:ext uri="{FF2B5EF4-FFF2-40B4-BE49-F238E27FC236}">
                <a16:creationId xmlns:a16="http://schemas.microsoft.com/office/drawing/2014/main" id="{08FD2B76-8517-434D-ABBF-C562587EA049}"/>
              </a:ext>
            </a:extLst>
          </p:cNvPr>
          <p:cNvSpPr txBox="1"/>
          <p:nvPr/>
        </p:nvSpPr>
        <p:spPr>
          <a:xfrm>
            <a:off x="3591636" y="5212554"/>
            <a:ext cx="5008728" cy="824400"/>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Mainstream Families make up the largest faction of customers purchases.</a:t>
            </a:r>
          </a:p>
          <a:p>
            <a:pPr algn="l"/>
            <a:r>
              <a:rPr lang="en-GB" sz="1200" dirty="0">
                <a:latin typeface="Roboto Light" panose="02000000000000000000" pitchFamily="2" charset="0"/>
                <a:ea typeface="Roboto Light" panose="02000000000000000000" pitchFamily="2" charset="0"/>
              </a:rPr>
              <a:t>With premium customers making up the lowest percentage of Chips consumer.</a:t>
            </a:r>
          </a:p>
        </p:txBody>
      </p:sp>
      <p:pic>
        <p:nvPicPr>
          <p:cNvPr id="6" name="Picture 5">
            <a:extLst>
              <a:ext uri="{FF2B5EF4-FFF2-40B4-BE49-F238E27FC236}">
                <a16:creationId xmlns:a16="http://schemas.microsoft.com/office/drawing/2014/main" id="{96E7E673-6A74-402B-8F5A-3B2FE091D4E9}"/>
              </a:ext>
            </a:extLst>
          </p:cNvPr>
          <p:cNvPicPr>
            <a:picLocks noChangeAspect="1"/>
          </p:cNvPicPr>
          <p:nvPr/>
        </p:nvPicPr>
        <p:blipFill>
          <a:blip r:embed="rId3"/>
          <a:stretch>
            <a:fillRect/>
          </a:stretch>
        </p:blipFill>
        <p:spPr>
          <a:xfrm>
            <a:off x="1196974" y="1457070"/>
            <a:ext cx="8728903" cy="381273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l"/>
            <a:r>
              <a:rPr lang="en-US" sz="2000" dirty="0">
                <a:latin typeface="Roboto Light" panose="02000000000000000000" pitchFamily="2" charset="0"/>
                <a:ea typeface="Roboto Light" panose="02000000000000000000" pitchFamily="2" charset="0"/>
              </a:rPr>
              <a:t>Older families and retirees make up the majority of chips consumers. With Older Families Budget, Retirees Budget and Young budget consumer making the top 3.</a:t>
            </a:r>
            <a:endParaRPr lang="en-AU" sz="20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5" name="TextBox 4">
            <a:extLst>
              <a:ext uri="{FF2B5EF4-FFF2-40B4-BE49-F238E27FC236}">
                <a16:creationId xmlns:a16="http://schemas.microsoft.com/office/drawing/2014/main" id="{998C808E-EE57-4550-810C-7ACCD801D9D2}"/>
              </a:ext>
            </a:extLst>
          </p:cNvPr>
          <p:cNvSpPr txBox="1"/>
          <p:nvPr/>
        </p:nvSpPr>
        <p:spPr>
          <a:xfrm>
            <a:off x="8789158" y="1277770"/>
            <a:ext cx="914400" cy="914400"/>
          </a:xfrm>
          <a:prstGeom prst="rect">
            <a:avLst/>
          </a:prstGeom>
          <a:noFill/>
        </p:spPr>
        <p:txBody>
          <a:bodyPr wrap="none" lIns="0" tIns="0" rIns="0" bIns="0" rtlCol="0" anchor="t">
            <a:noAutofit/>
          </a:bodyPr>
          <a:lstStyle/>
          <a:p>
            <a:pPr algn="l"/>
            <a:r>
              <a:rPr lang="en-US" sz="1200" dirty="0">
                <a:latin typeface="Roboto Light" panose="02000000000000000000" pitchFamily="2" charset="0"/>
                <a:ea typeface="Roboto Light" panose="02000000000000000000" pitchFamily="2" charset="0"/>
              </a:rPr>
              <a:t>.</a:t>
            </a:r>
          </a:p>
        </p:txBody>
      </p:sp>
      <p:pic>
        <p:nvPicPr>
          <p:cNvPr id="6" name="Picture 5">
            <a:extLst>
              <a:ext uri="{FF2B5EF4-FFF2-40B4-BE49-F238E27FC236}">
                <a16:creationId xmlns:a16="http://schemas.microsoft.com/office/drawing/2014/main" id="{B099EA51-D1B8-456B-9D0E-A22BFB0696E7}"/>
              </a:ext>
            </a:extLst>
          </p:cNvPr>
          <p:cNvPicPr>
            <a:picLocks noChangeAspect="1"/>
          </p:cNvPicPr>
          <p:nvPr/>
        </p:nvPicPr>
        <p:blipFill>
          <a:blip r:embed="rId3"/>
          <a:stretch>
            <a:fillRect/>
          </a:stretch>
        </p:blipFill>
        <p:spPr>
          <a:xfrm>
            <a:off x="2025892" y="1277770"/>
            <a:ext cx="8140215" cy="484536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7766</TotalTime>
  <Words>766</Words>
  <Application>Microsoft Office PowerPoint</Application>
  <PresentationFormat>Widescreen</PresentationFormat>
  <Paragraphs>64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 Light</vt:lpstr>
      <vt:lpstr>Roboto</vt:lpstr>
      <vt:lpstr>Roboto Medium</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Jeremiah Junior Sigar</cp:lastModifiedBy>
  <cp:revision>486</cp:revision>
  <dcterms:created xsi:type="dcterms:W3CDTF">2018-02-07T23:23:24Z</dcterms:created>
  <dcterms:modified xsi:type="dcterms:W3CDTF">2020-12-07T00:51:03Z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