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0"/>
  </p:notesMasterIdLst>
  <p:handoutMasterIdLst>
    <p:handoutMasterId r:id="rId41"/>
  </p:handoutMasterIdLst>
  <p:sldIdLst>
    <p:sldId id="256" r:id="rId2"/>
    <p:sldId id="260" r:id="rId3"/>
    <p:sldId id="261" r:id="rId4"/>
    <p:sldId id="262" r:id="rId5"/>
    <p:sldId id="263" r:id="rId6"/>
    <p:sldId id="264" r:id="rId7"/>
    <p:sldId id="266" r:id="rId8"/>
    <p:sldId id="267" r:id="rId9"/>
    <p:sldId id="268" r:id="rId10"/>
    <p:sldId id="269" r:id="rId11"/>
    <p:sldId id="270" r:id="rId12"/>
    <p:sldId id="271" r:id="rId13"/>
    <p:sldId id="272" r:id="rId14"/>
    <p:sldId id="299" r:id="rId15"/>
    <p:sldId id="300" r:id="rId16"/>
    <p:sldId id="275" r:id="rId17"/>
    <p:sldId id="276" r:id="rId18"/>
    <p:sldId id="277" r:id="rId19"/>
    <p:sldId id="278" r:id="rId20"/>
    <p:sldId id="279" r:id="rId21"/>
    <p:sldId id="280" r:id="rId22"/>
    <p:sldId id="281" r:id="rId23"/>
    <p:sldId id="282" r:id="rId24"/>
    <p:sldId id="283" r:id="rId25"/>
    <p:sldId id="284" r:id="rId26"/>
    <p:sldId id="289" r:id="rId27"/>
    <p:sldId id="290" r:id="rId28"/>
    <p:sldId id="285" r:id="rId29"/>
    <p:sldId id="286" r:id="rId30"/>
    <p:sldId id="287" r:id="rId31"/>
    <p:sldId id="293" r:id="rId32"/>
    <p:sldId id="294" r:id="rId33"/>
    <p:sldId id="295" r:id="rId34"/>
    <p:sldId id="296" r:id="rId35"/>
    <p:sldId id="297" r:id="rId36"/>
    <p:sldId id="288" r:id="rId37"/>
    <p:sldId id="298" r:id="rId38"/>
    <p:sldId id="26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nuel Perez Quinones" initials="" lastIdx="4" clrIdx="0"/>
  <p:cmAuthor id="2" name="Andrew Luxton-Reilly" initials="" lastIdx="2" clrIdx="1"/>
  <p:cmAuthor id="3" name="Adrienne Decker" initials="" lastIdx="3"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E1E3"/>
    <a:srgbClr val="D8D8DA"/>
    <a:srgbClr val="818285"/>
    <a:srgbClr val="2484C6"/>
    <a:srgbClr val="D6D6D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7485" autoAdjust="0"/>
  </p:normalViewPr>
  <p:slideViewPr>
    <p:cSldViewPr snapToGrid="0">
      <p:cViewPr varScale="1">
        <p:scale>
          <a:sx n="95" d="100"/>
          <a:sy n="95" d="100"/>
        </p:scale>
        <p:origin x="1194" y="108"/>
      </p:cViewPr>
      <p:guideLst/>
    </p:cSldViewPr>
  </p:slideViewPr>
  <p:notesTextViewPr>
    <p:cViewPr>
      <p:scale>
        <a:sx n="1" d="1"/>
        <a:sy n="1" d="1"/>
      </p:scale>
      <p:origin x="0" y="0"/>
    </p:cViewPr>
  </p:notesTextViewPr>
  <p:notesViewPr>
    <p:cSldViewPr snapToGrid="0">
      <p:cViewPr varScale="1">
        <p:scale>
          <a:sx n="83" d="100"/>
          <a:sy n="83" d="100"/>
        </p:scale>
        <p:origin x="3078" y="9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commentAuthors" Target="commentAuthors.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drienne Decker" userId="ffd4aa50a0dea2bf" providerId="LiveId" clId="{7B730684-896F-4484-8897-31847821E2BF}"/>
    <pc:docChg chg="custSel addSld delSld modSld sldOrd">
      <pc:chgData name="Adrienne Decker" userId="ffd4aa50a0dea2bf" providerId="LiveId" clId="{7B730684-896F-4484-8897-31847821E2BF}" dt="2020-10-13T12:57:04.224" v="118" actId="2696"/>
      <pc:docMkLst>
        <pc:docMk/>
      </pc:docMkLst>
      <pc:sldChg chg="del">
        <pc:chgData name="Adrienne Decker" userId="ffd4aa50a0dea2bf" providerId="LiveId" clId="{7B730684-896F-4484-8897-31847821E2BF}" dt="2020-10-13T12:56:53.093" v="116" actId="2696"/>
        <pc:sldMkLst>
          <pc:docMk/>
          <pc:sldMk cId="0" sldId="273"/>
        </pc:sldMkLst>
      </pc:sldChg>
      <pc:sldChg chg="del">
        <pc:chgData name="Adrienne Decker" userId="ffd4aa50a0dea2bf" providerId="LiveId" clId="{7B730684-896F-4484-8897-31847821E2BF}" dt="2020-10-13T12:57:04.224" v="118" actId="2696"/>
        <pc:sldMkLst>
          <pc:docMk/>
          <pc:sldMk cId="0" sldId="274"/>
        </pc:sldMkLst>
      </pc:sldChg>
      <pc:sldChg chg="addSp delSp modSp">
        <pc:chgData name="Adrienne Decker" userId="ffd4aa50a0dea2bf" providerId="LiveId" clId="{7B730684-896F-4484-8897-31847821E2BF}" dt="2020-10-06T16:55:04.352" v="59" actId="1076"/>
        <pc:sldMkLst>
          <pc:docMk/>
          <pc:sldMk cId="0" sldId="287"/>
        </pc:sldMkLst>
        <pc:spChg chg="del">
          <ac:chgData name="Adrienne Decker" userId="ffd4aa50a0dea2bf" providerId="LiveId" clId="{7B730684-896F-4484-8897-31847821E2BF}" dt="2020-10-06T16:53:36.169" v="0"/>
          <ac:spMkLst>
            <pc:docMk/>
            <pc:sldMk cId="0" sldId="287"/>
            <ac:spMk id="3" creationId="{70C61911-5279-4A06-956F-AFC6A45780B8}"/>
          </ac:spMkLst>
        </pc:spChg>
        <pc:spChg chg="add del mod">
          <ac:chgData name="Adrienne Decker" userId="ffd4aa50a0dea2bf" providerId="LiveId" clId="{7B730684-896F-4484-8897-31847821E2BF}" dt="2020-10-06T16:54:57.706" v="58" actId="478"/>
          <ac:spMkLst>
            <pc:docMk/>
            <pc:sldMk cId="0" sldId="287"/>
            <ac:spMk id="4" creationId="{8A3FDC39-E25B-430D-9FF6-2DC659AA1DFA}"/>
          </ac:spMkLst>
        </pc:spChg>
        <pc:spChg chg="mod">
          <ac:chgData name="Adrienne Decker" userId="ffd4aa50a0dea2bf" providerId="LiveId" clId="{7B730684-896F-4484-8897-31847821E2BF}" dt="2020-10-06T16:55:04.352" v="59" actId="1076"/>
          <ac:spMkLst>
            <pc:docMk/>
            <pc:sldMk cId="0" sldId="287"/>
            <ac:spMk id="344" creationId="{00000000-0000-0000-0000-000000000000}"/>
          </ac:spMkLst>
        </pc:spChg>
      </pc:sldChg>
      <pc:sldChg chg="modSp">
        <pc:chgData name="Adrienne Decker" userId="ffd4aa50a0dea2bf" providerId="LiveId" clId="{7B730684-896F-4484-8897-31847821E2BF}" dt="2020-10-07T14:04:07.269" v="114" actId="20577"/>
        <pc:sldMkLst>
          <pc:docMk/>
          <pc:sldMk cId="0" sldId="288"/>
        </pc:sldMkLst>
        <pc:spChg chg="mod">
          <ac:chgData name="Adrienne Decker" userId="ffd4aa50a0dea2bf" providerId="LiveId" clId="{7B730684-896F-4484-8897-31847821E2BF}" dt="2020-10-07T14:04:07.269" v="114" actId="20577"/>
          <ac:spMkLst>
            <pc:docMk/>
            <pc:sldMk cId="0" sldId="288"/>
            <ac:spMk id="4" creationId="{E2718EA3-8E0E-4C15-948C-C684E7C7B0F2}"/>
          </ac:spMkLst>
        </pc:spChg>
      </pc:sldChg>
      <pc:sldChg chg="add ord">
        <pc:chgData name="Adrienne Decker" userId="ffd4aa50a0dea2bf" providerId="LiveId" clId="{7B730684-896F-4484-8897-31847821E2BF}" dt="2020-10-06T21:46:12.928" v="61"/>
        <pc:sldMkLst>
          <pc:docMk/>
          <pc:sldMk cId="2512122914" sldId="298"/>
        </pc:sldMkLst>
      </pc:sldChg>
      <pc:sldChg chg="add">
        <pc:chgData name="Adrienne Decker" userId="ffd4aa50a0dea2bf" providerId="LiveId" clId="{7B730684-896F-4484-8897-31847821E2BF}" dt="2020-10-13T12:56:48.479" v="115"/>
        <pc:sldMkLst>
          <pc:docMk/>
          <pc:sldMk cId="0" sldId="299"/>
        </pc:sldMkLst>
      </pc:sldChg>
      <pc:sldChg chg="add">
        <pc:chgData name="Adrienne Decker" userId="ffd4aa50a0dea2bf" providerId="LiveId" clId="{7B730684-896F-4484-8897-31847821E2BF}" dt="2020-10-13T12:57:00.145" v="117"/>
        <pc:sldMkLst>
          <pc:docMk/>
          <pc:sldMk cId="0" sldId="300"/>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Drive\current\2020-service\SIGCSE-Board\Treasurer\Andrew-working-notes\new-spreadsheet\FY2020-BoardMeeting-FinancialRepo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2"/>
                </a:solidFill>
                <a:latin typeface="+mn-lt"/>
                <a:ea typeface="+mn-ea"/>
                <a:cs typeface="+mn-cs"/>
              </a:defRPr>
            </a:pPr>
            <a:r>
              <a:rPr lang="en-US">
                <a:solidFill>
                  <a:schemeClr val="tx2"/>
                </a:solidFill>
              </a:rPr>
              <a:t>Total Membership</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2"/>
              </a:solidFill>
              <a:latin typeface="+mn-lt"/>
              <a:ea typeface="+mn-ea"/>
              <a:cs typeface="+mn-cs"/>
            </a:defRPr>
          </a:pPr>
          <a:endParaRPr lang="en-US"/>
        </a:p>
      </c:txPr>
    </c:title>
    <c:autoTitleDeleted val="0"/>
    <c:plotArea>
      <c:layout/>
      <c:scatterChart>
        <c:scatterStyle val="lineMarker"/>
        <c:varyColors val="0"/>
        <c:ser>
          <c:idx val="0"/>
          <c:order val="0"/>
          <c:tx>
            <c:strRef>
              <c:f>Membership!$A$11</c:f>
              <c:strCache>
                <c:ptCount val="1"/>
                <c:pt idx="0">
                  <c:v>Total all categories</c:v>
                </c:pt>
              </c:strCache>
            </c:strRef>
          </c:tx>
          <c:spPr>
            <a:ln w="19050" cap="rnd">
              <a:solidFill>
                <a:schemeClr val="accent1"/>
              </a:solidFill>
              <a:round/>
            </a:ln>
            <a:effectLst/>
          </c:spPr>
          <c:marker>
            <c:symbol val="none"/>
          </c:marker>
          <c:xVal>
            <c:numRef>
              <c:f>Membership!$B$1:$BL$1</c:f>
              <c:numCache>
                <c:formatCode>[$-409]mmm\-yy;@</c:formatCode>
                <c:ptCount val="63"/>
                <c:pt idx="0">
                  <c:v>40694</c:v>
                </c:pt>
                <c:pt idx="1">
                  <c:v>40724</c:v>
                </c:pt>
                <c:pt idx="2">
                  <c:v>40755</c:v>
                </c:pt>
                <c:pt idx="3">
                  <c:v>40786</c:v>
                </c:pt>
                <c:pt idx="4">
                  <c:v>40816</c:v>
                </c:pt>
                <c:pt idx="5">
                  <c:v>40847</c:v>
                </c:pt>
                <c:pt idx="6">
                  <c:v>40877</c:v>
                </c:pt>
                <c:pt idx="7">
                  <c:v>40922</c:v>
                </c:pt>
                <c:pt idx="8">
                  <c:v>40939</c:v>
                </c:pt>
                <c:pt idx="9">
                  <c:v>40968</c:v>
                </c:pt>
                <c:pt idx="10">
                  <c:v>40999</c:v>
                </c:pt>
                <c:pt idx="11">
                  <c:v>41029</c:v>
                </c:pt>
                <c:pt idx="12">
                  <c:v>41060</c:v>
                </c:pt>
                <c:pt idx="13">
                  <c:v>41090</c:v>
                </c:pt>
                <c:pt idx="14">
                  <c:v>41121</c:v>
                </c:pt>
                <c:pt idx="15">
                  <c:v>41152</c:v>
                </c:pt>
                <c:pt idx="16">
                  <c:v>41182</c:v>
                </c:pt>
                <c:pt idx="17">
                  <c:v>41213</c:v>
                </c:pt>
                <c:pt idx="18">
                  <c:v>41243</c:v>
                </c:pt>
                <c:pt idx="19">
                  <c:v>41288</c:v>
                </c:pt>
                <c:pt idx="20">
                  <c:v>41305</c:v>
                </c:pt>
                <c:pt idx="21">
                  <c:v>41333</c:v>
                </c:pt>
                <c:pt idx="22">
                  <c:v>41364</c:v>
                </c:pt>
                <c:pt idx="23">
                  <c:v>41394</c:v>
                </c:pt>
                <c:pt idx="24">
                  <c:v>41439</c:v>
                </c:pt>
                <c:pt idx="25" formatCode="mmm\-yy">
                  <c:v>41455</c:v>
                </c:pt>
                <c:pt idx="26" formatCode="mmm\-yy">
                  <c:v>41486</c:v>
                </c:pt>
                <c:pt idx="27" formatCode="mmm\-yy">
                  <c:v>41517</c:v>
                </c:pt>
                <c:pt idx="28" formatCode="mmm\-yy">
                  <c:v>41547</c:v>
                </c:pt>
                <c:pt idx="29" formatCode="mmm\-yy">
                  <c:v>41578</c:v>
                </c:pt>
                <c:pt idx="30" formatCode="mmm\-yy">
                  <c:v>41608</c:v>
                </c:pt>
                <c:pt idx="31" formatCode="mmm\-yy">
                  <c:v>41639</c:v>
                </c:pt>
                <c:pt idx="32" formatCode="mmm\-yy">
                  <c:v>41670</c:v>
                </c:pt>
                <c:pt idx="33" formatCode="mmm\-yy">
                  <c:v>41698</c:v>
                </c:pt>
                <c:pt idx="34" formatCode="mmm\-yy">
                  <c:v>41729</c:v>
                </c:pt>
                <c:pt idx="35" formatCode="mmm\-yy">
                  <c:v>41759</c:v>
                </c:pt>
                <c:pt idx="36" formatCode="mmm\-yy">
                  <c:v>41790</c:v>
                </c:pt>
                <c:pt idx="37" formatCode="mmm\-yy">
                  <c:v>41820</c:v>
                </c:pt>
                <c:pt idx="38" formatCode="mmm\-yy">
                  <c:v>41851</c:v>
                </c:pt>
                <c:pt idx="39" formatCode="mmm\-yy">
                  <c:v>41882</c:v>
                </c:pt>
                <c:pt idx="40" formatCode="mmm\-yy">
                  <c:v>41912</c:v>
                </c:pt>
                <c:pt idx="41" formatCode="mmm\-yy">
                  <c:v>41943</c:v>
                </c:pt>
                <c:pt idx="42" formatCode="mmm\-yy">
                  <c:v>41973</c:v>
                </c:pt>
                <c:pt idx="43" formatCode="mmm\-yy">
                  <c:v>42004</c:v>
                </c:pt>
                <c:pt idx="44" formatCode="mmm\-yy">
                  <c:v>42035</c:v>
                </c:pt>
                <c:pt idx="45" formatCode="mmm\-yy">
                  <c:v>42063</c:v>
                </c:pt>
                <c:pt idx="46" formatCode="mmm\-yy">
                  <c:v>42094</c:v>
                </c:pt>
                <c:pt idx="47" formatCode="mmm\-yy">
                  <c:v>42124</c:v>
                </c:pt>
                <c:pt idx="48" formatCode="mmm\-yy">
                  <c:v>42155</c:v>
                </c:pt>
                <c:pt idx="49" formatCode="mmm\-yy">
                  <c:v>42185</c:v>
                </c:pt>
                <c:pt idx="50" formatCode="mmm\-yy">
                  <c:v>42216</c:v>
                </c:pt>
                <c:pt idx="51" formatCode="mmm\-yy">
                  <c:v>42247</c:v>
                </c:pt>
                <c:pt idx="52" formatCode="mmm\-yy">
                  <c:v>42277</c:v>
                </c:pt>
                <c:pt idx="53" formatCode="mmm\-yy">
                  <c:v>42308</c:v>
                </c:pt>
                <c:pt idx="54" formatCode="mmm\-yy">
                  <c:v>42338</c:v>
                </c:pt>
                <c:pt idx="55" formatCode="mmm\-yy">
                  <c:v>42369</c:v>
                </c:pt>
                <c:pt idx="56" formatCode="mmm\-yy">
                  <c:v>42400</c:v>
                </c:pt>
                <c:pt idx="57" formatCode="mmm\-yy">
                  <c:v>42429</c:v>
                </c:pt>
                <c:pt idx="58" formatCode="mmm\-yy">
                  <c:v>42460</c:v>
                </c:pt>
                <c:pt idx="59" formatCode="mmm\-yy">
                  <c:v>42490</c:v>
                </c:pt>
                <c:pt idx="60" formatCode="mmm\-yy">
                  <c:v>42521</c:v>
                </c:pt>
                <c:pt idx="61" formatCode="mmm\-yy">
                  <c:v>42551</c:v>
                </c:pt>
                <c:pt idx="62" formatCode="mmm\-yy">
                  <c:v>42582</c:v>
                </c:pt>
              </c:numCache>
            </c:numRef>
          </c:xVal>
          <c:yVal>
            <c:numRef>
              <c:f>Membership!$B$11:$BL$11</c:f>
              <c:numCache>
                <c:formatCode>0</c:formatCode>
                <c:ptCount val="63"/>
                <c:pt idx="0">
                  <c:v>2315</c:v>
                </c:pt>
                <c:pt idx="1">
                  <c:v>2296</c:v>
                </c:pt>
                <c:pt idx="2">
                  <c:v>2289</c:v>
                </c:pt>
                <c:pt idx="3">
                  <c:v>2278</c:v>
                </c:pt>
                <c:pt idx="4">
                  <c:v>2284</c:v>
                </c:pt>
                <c:pt idx="5">
                  <c:v>2247</c:v>
                </c:pt>
                <c:pt idx="6">
                  <c:v>2259</c:v>
                </c:pt>
                <c:pt idx="7">
                  <c:v>2269</c:v>
                </c:pt>
                <c:pt idx="8">
                  <c:v>2425</c:v>
                </c:pt>
                <c:pt idx="9">
                  <c:v>2656</c:v>
                </c:pt>
                <c:pt idx="10">
                  <c:v>2542</c:v>
                </c:pt>
                <c:pt idx="11">
                  <c:v>2521</c:v>
                </c:pt>
                <c:pt idx="12">
                  <c:v>2528</c:v>
                </c:pt>
                <c:pt idx="13">
                  <c:v>2550</c:v>
                </c:pt>
                <c:pt idx="14">
                  <c:v>2566</c:v>
                </c:pt>
                <c:pt idx="15">
                  <c:v>2539</c:v>
                </c:pt>
                <c:pt idx="16">
                  <c:v>2552</c:v>
                </c:pt>
                <c:pt idx="17">
                  <c:v>2550</c:v>
                </c:pt>
                <c:pt idx="18">
                  <c:v>2553</c:v>
                </c:pt>
                <c:pt idx="19">
                  <c:v>2581</c:v>
                </c:pt>
                <c:pt idx="20">
                  <c:v>2346</c:v>
                </c:pt>
                <c:pt idx="21">
                  <c:v>2544</c:v>
                </c:pt>
                <c:pt idx="22">
                  <c:v>2522</c:v>
                </c:pt>
                <c:pt idx="23">
                  <c:v>2512</c:v>
                </c:pt>
                <c:pt idx="24">
                  <c:v>2535</c:v>
                </c:pt>
                <c:pt idx="25">
                  <c:v>2515</c:v>
                </c:pt>
                <c:pt idx="26">
                  <c:v>2542</c:v>
                </c:pt>
                <c:pt idx="27">
                  <c:v>2539</c:v>
                </c:pt>
                <c:pt idx="28">
                  <c:v>2551</c:v>
                </c:pt>
                <c:pt idx="29">
                  <c:v>2547</c:v>
                </c:pt>
                <c:pt idx="30">
                  <c:v>2552</c:v>
                </c:pt>
                <c:pt idx="31">
                  <c:v>2606</c:v>
                </c:pt>
                <c:pt idx="32">
                  <c:v>2582</c:v>
                </c:pt>
                <c:pt idx="33">
                  <c:v>3077</c:v>
                </c:pt>
                <c:pt idx="34">
                  <c:v>2757</c:v>
                </c:pt>
                <c:pt idx="35">
                  <c:v>2777</c:v>
                </c:pt>
                <c:pt idx="36">
                  <c:v>2786</c:v>
                </c:pt>
                <c:pt idx="37">
                  <c:v>2820</c:v>
                </c:pt>
                <c:pt idx="38">
                  <c:v>2812</c:v>
                </c:pt>
                <c:pt idx="39">
                  <c:v>2835</c:v>
                </c:pt>
                <c:pt idx="40">
                  <c:v>2846</c:v>
                </c:pt>
                <c:pt idx="41">
                  <c:v>2869</c:v>
                </c:pt>
                <c:pt idx="42">
                  <c:v>2903</c:v>
                </c:pt>
                <c:pt idx="43">
                  <c:v>2962</c:v>
                </c:pt>
                <c:pt idx="44">
                  <c:v>2987</c:v>
                </c:pt>
                <c:pt idx="45">
                  <c:v>2794</c:v>
                </c:pt>
                <c:pt idx="46">
                  <c:v>2772</c:v>
                </c:pt>
                <c:pt idx="47">
                  <c:v>2785</c:v>
                </c:pt>
                <c:pt idx="48">
                  <c:v>2785</c:v>
                </c:pt>
                <c:pt idx="49">
                  <c:v>2787</c:v>
                </c:pt>
                <c:pt idx="50">
                  <c:v>2805</c:v>
                </c:pt>
                <c:pt idx="51">
                  <c:v>2818</c:v>
                </c:pt>
                <c:pt idx="52">
                  <c:v>2819</c:v>
                </c:pt>
                <c:pt idx="53">
                  <c:v>2820</c:v>
                </c:pt>
                <c:pt idx="54">
                  <c:v>2820</c:v>
                </c:pt>
                <c:pt idx="55">
                  <c:v>2800</c:v>
                </c:pt>
                <c:pt idx="56">
                  <c:v>2730</c:v>
                </c:pt>
                <c:pt idx="57">
                  <c:v>2438</c:v>
                </c:pt>
                <c:pt idx="58">
                  <c:v>2390</c:v>
                </c:pt>
                <c:pt idx="59">
                  <c:v>2393</c:v>
                </c:pt>
                <c:pt idx="60">
                  <c:v>2423</c:v>
                </c:pt>
                <c:pt idx="61">
                  <c:v>2441</c:v>
                </c:pt>
                <c:pt idx="62">
                  <c:v>2429</c:v>
                </c:pt>
              </c:numCache>
            </c:numRef>
          </c:yVal>
          <c:smooth val="0"/>
          <c:extLst>
            <c:ext xmlns:c16="http://schemas.microsoft.com/office/drawing/2014/chart" uri="{C3380CC4-5D6E-409C-BE32-E72D297353CC}">
              <c16:uniqueId val="{00000000-DF2B-4AB0-8727-4F46919203C6}"/>
            </c:ext>
          </c:extLst>
        </c:ser>
        <c:dLbls>
          <c:showLegendKey val="0"/>
          <c:showVal val="0"/>
          <c:showCatName val="0"/>
          <c:showSerName val="0"/>
          <c:showPercent val="0"/>
          <c:showBubbleSize val="0"/>
        </c:dLbls>
        <c:axId val="1020251232"/>
        <c:axId val="894208560"/>
      </c:scatterChart>
      <c:valAx>
        <c:axId val="1020251232"/>
        <c:scaling>
          <c:orientation val="minMax"/>
          <c:max val="42600"/>
          <c:min val="40600"/>
        </c:scaling>
        <c:delete val="0"/>
        <c:axPos val="b"/>
        <c:majorGridlines>
          <c:spPr>
            <a:ln w="9525" cap="flat" cmpd="sng" algn="ctr">
              <a:solidFill>
                <a:schemeClr val="tx1">
                  <a:lumMod val="15000"/>
                  <a:lumOff val="85000"/>
                </a:schemeClr>
              </a:solidFill>
              <a:round/>
            </a:ln>
            <a:effectLst/>
          </c:spPr>
        </c:majorGridlines>
        <c:numFmt formatCode="[$-409]mmm\-yy;@"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1" i="0" u="none" strike="noStrike" kern="1200" baseline="0">
                <a:solidFill>
                  <a:schemeClr val="tx2"/>
                </a:solidFill>
                <a:latin typeface="+mn-lt"/>
                <a:ea typeface="+mn-ea"/>
                <a:cs typeface="+mn-cs"/>
              </a:defRPr>
            </a:pPr>
            <a:endParaRPr lang="en-US"/>
          </a:p>
        </c:txPr>
        <c:crossAx val="894208560"/>
        <c:crosses val="autoZero"/>
        <c:crossBetween val="midCat"/>
        <c:majorUnit val="200"/>
      </c:valAx>
      <c:valAx>
        <c:axId val="8942085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1200" b="0" i="0" u="none" strike="noStrike" kern="1200" baseline="0">
                <a:solidFill>
                  <a:schemeClr val="tx2"/>
                </a:solidFill>
                <a:latin typeface="+mn-lt"/>
                <a:ea typeface="+mn-ea"/>
                <a:cs typeface="+mn-cs"/>
              </a:defRPr>
            </a:pPr>
            <a:endParaRPr lang="en-US"/>
          </a:p>
        </c:txPr>
        <c:crossAx val="1020251232"/>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5484AAD-0998-47E4-88D6-FAEB53BCC96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D4BF6E0-74C3-4614-BA34-5B445D58E2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0F4047F-0B98-43B7-AB38-9A3C1788488B}" type="datetimeFigureOut">
              <a:rPr lang="en-US" smtClean="0"/>
              <a:t>10/13/2020</a:t>
            </a:fld>
            <a:endParaRPr lang="en-US"/>
          </a:p>
        </p:txBody>
      </p:sp>
      <p:sp>
        <p:nvSpPr>
          <p:cNvPr id="4" name="Footer Placeholder 3">
            <a:extLst>
              <a:ext uri="{FF2B5EF4-FFF2-40B4-BE49-F238E27FC236}">
                <a16:creationId xmlns:a16="http://schemas.microsoft.com/office/drawing/2014/main" id="{A21AFC35-656E-48FB-BA38-7658B00D5ED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075A50BE-164A-417C-AD4F-B407C6F5EB2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653ECA-B182-4FB6-8DDE-E3AB4F101D5E}" type="slidenum">
              <a:rPr lang="en-US" smtClean="0"/>
              <a:t>‹#›</a:t>
            </a:fld>
            <a:endParaRPr lang="en-US"/>
          </a:p>
        </p:txBody>
      </p:sp>
    </p:spTree>
    <p:extLst>
      <p:ext uri="{BB962C8B-B14F-4D97-AF65-F5344CB8AC3E}">
        <p14:creationId xmlns:p14="http://schemas.microsoft.com/office/powerpoint/2010/main" val="36273127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1E18E4D-BF8E-464B-8EFD-48A1552A71A2}" type="datetimeFigureOut">
              <a:rPr lang="en-US" smtClean="0"/>
              <a:t>10/13/2020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64891-7978-4B7F-99AC-99ABC08AAE37}" type="slidenum">
              <a:rPr lang="en-US" smtClean="0"/>
              <a:t>‹#›</a:t>
            </a:fld>
            <a:endParaRPr lang="en-US"/>
          </a:p>
        </p:txBody>
      </p:sp>
    </p:spTree>
    <p:extLst>
      <p:ext uri="{BB962C8B-B14F-4D97-AF65-F5344CB8AC3E}">
        <p14:creationId xmlns:p14="http://schemas.microsoft.com/office/powerpoint/2010/main" val="23458236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9dfabb0686_0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9dfabb0686_0_0: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6" name="Google Shape;156;g9dfabb0686_0_0: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2</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9" name="Google Shape;23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5" name="Google Shape;245;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NZ" dirty="0"/>
              <a:t>Despite recent disruption, SIGCSE organization has a healthy fund balance.</a:t>
            </a:r>
          </a:p>
          <a:p>
            <a:pPr marL="0" lvl="0" indent="0" algn="l" rtl="0">
              <a:lnSpc>
                <a:spcPct val="100000"/>
              </a:lnSpc>
              <a:spcBef>
                <a:spcPts val="0"/>
              </a:spcBef>
              <a:spcAft>
                <a:spcPts val="0"/>
              </a:spcAft>
              <a:buSzPts val="1400"/>
              <a:buNone/>
            </a:pPr>
            <a:r>
              <a:rPr lang="en-NZ" dirty="0"/>
              <a:t>FY 2020 includes revenue and expenses up until end June 2020</a:t>
            </a:r>
          </a:p>
          <a:p>
            <a:pPr marL="0" lvl="0" indent="0" algn="l" rtl="0">
              <a:lnSpc>
                <a:spcPct val="100000"/>
              </a:lnSpc>
              <a:spcBef>
                <a:spcPts val="0"/>
              </a:spcBef>
              <a:spcAft>
                <a:spcPts val="0"/>
              </a:spcAft>
              <a:buSzPts val="1400"/>
              <a:buNone/>
            </a:pPr>
            <a:r>
              <a:rPr lang="en-NZ" dirty="0"/>
              <a:t>But conference finances close around 6 months after the conference, so FY 2020 includes all 2019 conferences, but none of the 2020 conferences</a:t>
            </a:r>
            <a:endParaRPr dirty="0"/>
          </a:p>
          <a:p>
            <a:pPr marL="0" lvl="0" indent="0" algn="l" rtl="0">
              <a:lnSpc>
                <a:spcPct val="100000"/>
              </a:lnSpc>
              <a:spcBef>
                <a:spcPts val="0"/>
              </a:spcBef>
              <a:spcAft>
                <a:spcPts val="0"/>
              </a:spcAft>
              <a:buSzPts val="1400"/>
              <a:buNone/>
            </a:pPr>
            <a:endParaRPr lang="en-NZ" dirty="0"/>
          </a:p>
          <a:p>
            <a:pPr marL="0" lvl="0" indent="0" algn="l" rtl="0">
              <a:lnSpc>
                <a:spcPct val="100000"/>
              </a:lnSpc>
              <a:spcBef>
                <a:spcPts val="0"/>
              </a:spcBef>
              <a:spcAft>
                <a:spcPts val="0"/>
              </a:spcAft>
              <a:buSzPts val="1400"/>
              <a:buNone/>
            </a:pPr>
            <a:r>
              <a:rPr lang="en-NZ" dirty="0"/>
              <a:t>Some unevenness due to when conference closes, so the FY 2018 included SIGCSE TS 2017 and 2018, which means that the FY 2018 is higher than normal and FY 2018 is lower than normal</a:t>
            </a:r>
          </a:p>
          <a:p>
            <a:pPr marL="0" lvl="0" indent="0" algn="l" rtl="0">
              <a:lnSpc>
                <a:spcPct val="100000"/>
              </a:lnSpc>
              <a:spcBef>
                <a:spcPts val="0"/>
              </a:spcBef>
              <a:spcAft>
                <a:spcPts val="0"/>
              </a:spcAft>
              <a:buSzPts val="1400"/>
              <a:buNone/>
            </a:pPr>
            <a:endParaRPr lang="en-NZ"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p:txBody>
      </p:sp>
      <p:sp>
        <p:nvSpPr>
          <p:cNvPr id="246" name="Google Shape;246;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14</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2" name="Google Shape;252;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NZ" dirty="0"/>
              <a:t>Most income is from conferences</a:t>
            </a:r>
          </a:p>
          <a:p>
            <a:pPr marL="0" lvl="0" indent="0" algn="l" rtl="0">
              <a:lnSpc>
                <a:spcPct val="100000"/>
              </a:lnSpc>
              <a:spcBef>
                <a:spcPts val="0"/>
              </a:spcBef>
              <a:spcAft>
                <a:spcPts val="0"/>
              </a:spcAft>
              <a:buSzPts val="1400"/>
              <a:buNone/>
            </a:pPr>
            <a:r>
              <a:rPr lang="en-NZ" dirty="0"/>
              <a:t>Admin costs in 2020 are lower due to reduced travel costs</a:t>
            </a:r>
          </a:p>
          <a:p>
            <a:pPr marL="0" lvl="0" indent="0" algn="l" rtl="0">
              <a:lnSpc>
                <a:spcPct val="100000"/>
              </a:lnSpc>
              <a:spcBef>
                <a:spcPts val="0"/>
              </a:spcBef>
              <a:spcAft>
                <a:spcPts val="0"/>
              </a:spcAft>
              <a:buSzPts val="1400"/>
              <a:buNone/>
            </a:pPr>
            <a:r>
              <a:rPr lang="en-NZ" dirty="0"/>
              <a:t>TS Events cancelled which has reduced some of the FY 2020 expenses</a:t>
            </a:r>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ACM allocation starts at 16% and decreases by 0.8% for every $125K of expenses</a:t>
            </a:r>
            <a:endParaRPr dirty="0"/>
          </a:p>
        </p:txBody>
      </p:sp>
      <p:sp>
        <p:nvSpPr>
          <p:cNvPr id="253" name="Google Shape;253;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8" name="Google Shape;2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sz="1200" b="0" i="0" dirty="0" err="1">
                <a:solidFill>
                  <a:schemeClr val="dk1"/>
                </a:solidFill>
                <a:latin typeface="Calibri"/>
                <a:ea typeface="Calibri"/>
                <a:cs typeface="Calibri"/>
                <a:sym typeface="Calibri"/>
              </a:rPr>
              <a:t>CompEd</a:t>
            </a:r>
            <a:r>
              <a:rPr lang="en-US" sz="1200" b="0" i="0" dirty="0">
                <a:solidFill>
                  <a:schemeClr val="dk1"/>
                </a:solidFill>
                <a:latin typeface="Calibri"/>
                <a:ea typeface="Calibri"/>
                <a:cs typeface="Calibri"/>
                <a:sym typeface="Calibri"/>
              </a:rPr>
              <a:t> 2019: Steve Cooper and Andrew Luxton-Reilly</a:t>
            </a:r>
            <a:endParaRPr dirty="0"/>
          </a:p>
          <a:p>
            <a:pPr marL="0" lvl="0" indent="0" algn="l" rtl="0">
              <a:lnSpc>
                <a:spcPct val="100000"/>
              </a:lnSpc>
              <a:spcBef>
                <a:spcPts val="0"/>
              </a:spcBef>
              <a:spcAft>
                <a:spcPts val="0"/>
              </a:spcAft>
              <a:buSzPts val="1400"/>
              <a:buNone/>
            </a:pPr>
            <a:r>
              <a:rPr lang="en-US" sz="1200" b="0" i="0" dirty="0" err="1">
                <a:solidFill>
                  <a:schemeClr val="dk1"/>
                </a:solidFill>
                <a:latin typeface="Calibri"/>
                <a:ea typeface="Calibri"/>
                <a:cs typeface="Calibri"/>
                <a:sym typeface="Calibri"/>
              </a:rPr>
              <a:t>ITiCSE</a:t>
            </a:r>
            <a:r>
              <a:rPr lang="en-US" sz="1200" b="0" i="0" dirty="0">
                <a:solidFill>
                  <a:schemeClr val="dk1"/>
                </a:solidFill>
                <a:latin typeface="Calibri"/>
                <a:ea typeface="Calibri"/>
                <a:cs typeface="Calibri"/>
                <a:sym typeface="Calibri"/>
              </a:rPr>
              <a:t> 2019: Bruce </a:t>
            </a:r>
            <a:r>
              <a:rPr lang="en-US" sz="1200" b="0" i="0" dirty="0" err="1">
                <a:solidFill>
                  <a:schemeClr val="dk1"/>
                </a:solidFill>
                <a:latin typeface="Calibri"/>
                <a:ea typeface="Calibri"/>
                <a:cs typeface="Calibri"/>
                <a:sym typeface="Calibri"/>
              </a:rPr>
              <a:t>Scharlau</a:t>
            </a:r>
            <a:r>
              <a:rPr lang="en-US" dirty="0"/>
              <a:t> and </a:t>
            </a:r>
            <a:r>
              <a:rPr lang="en-US" sz="1200" b="0" i="0" dirty="0">
                <a:solidFill>
                  <a:schemeClr val="dk1"/>
                </a:solidFill>
                <a:latin typeface="Calibri"/>
                <a:ea typeface="Calibri"/>
                <a:cs typeface="Calibri"/>
                <a:sym typeface="Calibri"/>
              </a:rPr>
              <a:t>Roger McDermot</a:t>
            </a:r>
            <a:r>
              <a:rPr lang="en-US" dirty="0"/>
              <a:t>t</a:t>
            </a:r>
            <a:endParaRPr dirty="0"/>
          </a:p>
          <a:p>
            <a:pPr marL="0" lvl="0" indent="0" algn="l" rtl="0">
              <a:lnSpc>
                <a:spcPct val="100000"/>
              </a:lnSpc>
              <a:spcBef>
                <a:spcPts val="0"/>
              </a:spcBef>
              <a:spcAft>
                <a:spcPts val="0"/>
              </a:spcAft>
              <a:buSzPts val="1400"/>
              <a:buNone/>
            </a:pPr>
            <a:r>
              <a:rPr lang="en-US" sz="1200" b="0" i="0" dirty="0">
                <a:solidFill>
                  <a:schemeClr val="dk1"/>
                </a:solidFill>
                <a:latin typeface="Calibri"/>
                <a:ea typeface="Calibri"/>
                <a:cs typeface="Calibri"/>
                <a:sym typeface="Calibri"/>
              </a:rPr>
              <a:t>ICER 2019: Robert McCartney</a:t>
            </a:r>
            <a:r>
              <a:rPr lang="en-US" dirty="0"/>
              <a:t>, </a:t>
            </a:r>
            <a:r>
              <a:rPr lang="en-US" sz="1200" b="0" i="0" dirty="0">
                <a:solidFill>
                  <a:schemeClr val="dk1"/>
                </a:solidFill>
                <a:latin typeface="Calibri"/>
                <a:ea typeface="Calibri"/>
                <a:cs typeface="Calibri"/>
                <a:sym typeface="Calibri"/>
              </a:rPr>
              <a:t>Anthony Robins, Andrew Petersen, Adon Moskal</a:t>
            </a:r>
            <a:endParaRPr dirty="0"/>
          </a:p>
          <a:p>
            <a:pPr marL="0" lvl="0" indent="0" algn="l" rtl="0">
              <a:lnSpc>
                <a:spcPct val="100000"/>
              </a:lnSpc>
              <a:spcBef>
                <a:spcPts val="0"/>
              </a:spcBef>
              <a:spcAft>
                <a:spcPts val="0"/>
              </a:spcAft>
              <a:buSzPts val="1400"/>
              <a:buNone/>
            </a:pPr>
            <a:endParaRPr dirty="0"/>
          </a:p>
          <a:p>
            <a:pPr marL="0" lvl="0" indent="0" algn="l" rtl="0">
              <a:lnSpc>
                <a:spcPct val="100000"/>
              </a:lnSpc>
              <a:spcBef>
                <a:spcPts val="0"/>
              </a:spcBef>
              <a:spcAft>
                <a:spcPts val="0"/>
              </a:spcAft>
              <a:buSzPts val="1400"/>
              <a:buNone/>
            </a:pPr>
            <a:r>
              <a:rPr lang="en-US" dirty="0"/>
              <a:t>All conferences except ICER 2020 are closed.  Numbers updated Oct 2020</a:t>
            </a:r>
            <a:endParaRPr dirty="0"/>
          </a:p>
        </p:txBody>
      </p:sp>
      <p:sp>
        <p:nvSpPr>
          <p:cNvPr id="259" name="Google Shape;259;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16</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ALR: Updated Oct 2020</a:t>
            </a:r>
            <a:endParaRPr/>
          </a:p>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66" name="Google Shape;266;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ALR: Complete</a:t>
            </a:r>
            <a:endParaRPr/>
          </a:p>
          <a:p>
            <a:pPr marL="0" lvl="0" indent="0" algn="l" rtl="0">
              <a:lnSpc>
                <a:spcPct val="100000"/>
              </a:lnSpc>
              <a:spcBef>
                <a:spcPts val="0"/>
              </a:spcBef>
              <a:spcAft>
                <a:spcPts val="0"/>
              </a:spcAft>
              <a:buSzPts val="1400"/>
              <a:buNone/>
            </a:pPr>
            <a:endParaRPr/>
          </a:p>
        </p:txBody>
      </p:sp>
      <p:sp>
        <p:nvSpPr>
          <p:cNvPr id="273" name="Google Shape;273;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a:p>
            <a:pPr marL="0" lvl="0" indent="0" algn="l" rtl="0">
              <a:lnSpc>
                <a:spcPct val="100000"/>
              </a:lnSpc>
              <a:spcBef>
                <a:spcPts val="0"/>
              </a:spcBef>
              <a:spcAft>
                <a:spcPts val="0"/>
              </a:spcAft>
              <a:buSzPts val="1400"/>
              <a:buNone/>
            </a:pPr>
            <a:endParaRPr/>
          </a:p>
        </p:txBody>
      </p:sp>
      <p:sp>
        <p:nvSpPr>
          <p:cNvPr id="281" name="Google Shape;281;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9" name="Google Shape;28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2" name="Google Shape;162;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96" name="Google Shape;296;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endParaRPr/>
          </a:p>
          <a:p>
            <a:pPr marL="228600" marR="0" lvl="0" indent="0" algn="l" rtl="0">
              <a:lnSpc>
                <a:spcPct val="100000"/>
              </a:lnSpc>
              <a:spcBef>
                <a:spcPts val="0"/>
              </a:spcBef>
              <a:spcAft>
                <a:spcPts val="0"/>
              </a:spcAft>
              <a:buSzPts val="1400"/>
              <a:buNone/>
            </a:pPr>
            <a:endParaRPr/>
          </a:p>
          <a:p>
            <a:pPr marL="457200" marR="0" lvl="0" indent="-228600" algn="l" rtl="0">
              <a:lnSpc>
                <a:spcPct val="100000"/>
              </a:lnSpc>
              <a:spcBef>
                <a:spcPts val="0"/>
              </a:spcBef>
              <a:spcAft>
                <a:spcPts val="0"/>
              </a:spcAft>
              <a:buSzPts val="1400"/>
              <a:buNone/>
            </a:pPr>
            <a:endParaRPr/>
          </a:p>
        </p:txBody>
      </p:sp>
      <p:sp>
        <p:nvSpPr>
          <p:cNvPr id="297" name="Google Shape;297;p1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1200"/>
              <a:buNone/>
            </a:pPr>
            <a:fld id="{00000000-1234-1234-1234-123412341234}" type="slidenum">
              <a:rPr lang="en-US" sz="1200" b="0" i="0" u="none" strike="noStrike" cap="none">
                <a:solidFill>
                  <a:schemeClr val="dk1"/>
                </a:solidFill>
                <a:latin typeface="Calibri"/>
                <a:ea typeface="Calibri"/>
                <a:cs typeface="Calibri"/>
                <a:sym typeface="Calibri"/>
              </a:rPr>
              <a:t>21</a:t>
            </a:fld>
            <a:endParaRPr sz="1200" b="0" i="0" u="none" strike="noStrike" cap="none">
              <a:solidFill>
                <a:schemeClr val="dk1"/>
              </a:solidFill>
              <a:latin typeface="Calibri"/>
              <a:ea typeface="Calibri"/>
              <a:cs typeface="Calibri"/>
              <a:sym typeface="Calibri"/>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3" name="Google Shape;303;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9" name="Google Shape;30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6" name="Google Shape;316;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3" name="Google Shape;323;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6213783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9dfabb0686_0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9dfabb0686_0_6: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2" name="Google Shape;342;g9dfabb0686_0_6:notes"/>
          <p:cNvSpPr txBox="1">
            <a:spLocks noGrp="1"/>
          </p:cNvSpPr>
          <p:nvPr>
            <p:ph type="sldNum" idx="12"/>
          </p:nvPr>
        </p:nvSpPr>
        <p:spPr>
          <a:xfrm>
            <a:off x="3884613" y="8685213"/>
            <a:ext cx="2971800" cy="458700"/>
          </a:xfrm>
          <a:prstGeom prst="rect">
            <a:avLst/>
          </a:prstGeom>
        </p:spPr>
        <p:txBody>
          <a:bodyPr spcFirstLastPara="1" wrap="square" lIns="91425" tIns="45700" rIns="91425" bIns="45700" anchor="b" anchorCtr="0">
            <a:noAutofit/>
          </a:bodyPr>
          <a:lstStyle/>
          <a:p>
            <a:pPr marL="0" lvl="0" indent="0" algn="r" rtl="0">
              <a:spcBef>
                <a:spcPts val="0"/>
              </a:spcBef>
              <a:spcAft>
                <a:spcPts val="0"/>
              </a:spcAft>
              <a:buClr>
                <a:srgbClr val="000000"/>
              </a:buClr>
              <a:buSzPts val="1200"/>
              <a:buFont typeface="Arial"/>
              <a:buNone/>
            </a:pPr>
            <a:fld id="{00000000-1234-1234-1234-123412341234}" type="slidenum">
              <a:rPr lang="en-US"/>
              <a:t>30</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6"/>
        <p:cNvGrpSpPr/>
        <p:nvPr/>
      </p:nvGrpSpPr>
      <p:grpSpPr>
        <a:xfrm>
          <a:off x="0" y="0"/>
          <a:ext cx="0" cy="0"/>
          <a:chOff x="0" y="0"/>
          <a:chExt cx="0" cy="0"/>
        </a:xfrm>
      </p:grpSpPr>
      <p:sp>
        <p:nvSpPr>
          <p:cNvPr id="347" name="Google Shape;347;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8" name="Google Shape;3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8" name="Google Shape;16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7f1279524c_1_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5" name="Google Shape;185;g7f1279524c_1_6: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6" name="Google Shape;186;g7f1279524c_1_6: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200"/>
              <a:buFont typeface="Arial"/>
              <a:buNone/>
            </a:pPr>
            <a:fld id="{00000000-1234-1234-1234-123412341234}" type="slidenum">
              <a:rPr lang="en-US"/>
              <a:t>38</a:t>
            </a:fld>
            <a:endParaRPr/>
          </a:p>
        </p:txBody>
      </p:sp>
    </p:spTree>
    <p:extLst>
      <p:ext uri="{BB962C8B-B14F-4D97-AF65-F5344CB8AC3E}">
        <p14:creationId xmlns:p14="http://schemas.microsoft.com/office/powerpoint/2010/main" val="9605930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3" name="Google Shape;173;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9" name="Google Shape;179;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2" name="Google Shape;19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8" name="Google Shape;19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r>
              <a:rPr lang="en-US"/>
              <a:t>By comparison, TS 2019 had income 838,263 and expenses 697,268, giving profit of 140,994</a:t>
            </a:r>
            <a:endParaRPr/>
          </a:p>
          <a:p>
            <a:pPr marL="0" lvl="0" indent="0" algn="l" rtl="0">
              <a:spcBef>
                <a:spcPts val="0"/>
              </a:spcBef>
              <a:spcAft>
                <a:spcPts val="0"/>
              </a:spcAft>
              <a:buNone/>
            </a:pPr>
            <a:endParaRPr/>
          </a:p>
        </p:txBody>
      </p:sp>
      <p:sp>
        <p:nvSpPr>
          <p:cNvPr id="204" name="Google Shape;204;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microsoft.com/office/2007/relationships/hdphoto" Target="../media/hdphoto1.wdp"/></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gradFill flip="none" rotWithShape="1">
          <a:gsLst>
            <a:gs pos="0">
              <a:srgbClr val="D8D8DA"/>
            </a:gs>
            <a:gs pos="82000">
              <a:schemeClr val="accent2">
                <a:lumMod val="0"/>
                <a:lumOff val="100000"/>
              </a:schemeClr>
            </a:gs>
            <a:gs pos="100000">
              <a:srgbClr val="2484C6"/>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1C582A-B7A8-4F65-BBD6-963E0B061A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84ABAC7-CAE7-44F6-A500-53BA04D962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6290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6325B1-221A-4850-91ED-D811A8DA8B95}"/>
              </a:ext>
            </a:extLst>
          </p:cNvPr>
          <p:cNvSpPr>
            <a:spLocks noGrp="1"/>
          </p:cNvSpPr>
          <p:nvPr>
            <p:ph type="title"/>
          </p:nvPr>
        </p:nvSpPr>
        <p:spPr>
          <a:xfrm>
            <a:off x="838200" y="867728"/>
            <a:ext cx="10515600" cy="822960"/>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A4075D9-024C-4AFD-8BEB-BD04BB38EF7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8D022BCC-6DBA-4E16-81DF-1A24B98CC30F}"/>
              </a:ext>
            </a:extLst>
          </p:cNvPr>
          <p:cNvGrpSpPr/>
          <p:nvPr/>
        </p:nvGrpSpPr>
        <p:grpSpPr>
          <a:xfrm>
            <a:off x="-92361" y="-206017"/>
            <a:ext cx="12267175" cy="1188720"/>
            <a:chOff x="-92361" y="-206017"/>
            <a:chExt cx="12267175" cy="1188720"/>
          </a:xfrm>
        </p:grpSpPr>
        <p:sp>
          <p:nvSpPr>
            <p:cNvPr id="8" name="Rectangle 7">
              <a:extLst>
                <a:ext uri="{FF2B5EF4-FFF2-40B4-BE49-F238E27FC236}">
                  <a16:creationId xmlns:a16="http://schemas.microsoft.com/office/drawing/2014/main" id="{B22B8A9F-F41B-497B-B315-904DA62EF062}"/>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8909AD9-2730-4AEF-A84F-367C72CFFFB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3" name="Picture 12">
            <a:extLst>
              <a:ext uri="{FF2B5EF4-FFF2-40B4-BE49-F238E27FC236}">
                <a16:creationId xmlns:a16="http://schemas.microsoft.com/office/drawing/2014/main" id="{CFDD1802-0E92-49FA-ABEB-74AA27B7A782}"/>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0" name="Group 9">
            <a:extLst>
              <a:ext uri="{FF2B5EF4-FFF2-40B4-BE49-F238E27FC236}">
                <a16:creationId xmlns:a16="http://schemas.microsoft.com/office/drawing/2014/main" id="{5C7CC209-69B5-46B7-8ECE-7E4C532F6711}"/>
              </a:ext>
            </a:extLst>
          </p:cNvPr>
          <p:cNvGrpSpPr/>
          <p:nvPr userDrawn="1"/>
        </p:nvGrpSpPr>
        <p:grpSpPr>
          <a:xfrm>
            <a:off x="-92361" y="-206017"/>
            <a:ext cx="12267175" cy="1188720"/>
            <a:chOff x="-92361" y="-206017"/>
            <a:chExt cx="12267175" cy="1188720"/>
          </a:xfrm>
        </p:grpSpPr>
        <p:sp>
          <p:nvSpPr>
            <p:cNvPr id="11" name="Rectangle 10">
              <a:extLst>
                <a:ext uri="{FF2B5EF4-FFF2-40B4-BE49-F238E27FC236}">
                  <a16:creationId xmlns:a16="http://schemas.microsoft.com/office/drawing/2014/main" id="{A21B18DE-19DF-4952-B420-22C0B198E802}"/>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E423A90-7C09-4D12-9950-B59C18795E7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4" name="Picture 13">
            <a:extLst>
              <a:ext uri="{FF2B5EF4-FFF2-40B4-BE49-F238E27FC236}">
                <a16:creationId xmlns:a16="http://schemas.microsoft.com/office/drawing/2014/main" id="{18BD05F7-E9E0-42DA-BC07-6970C8BEC246}"/>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298174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gradFill flip="none" rotWithShape="1">
          <a:gsLst>
            <a:gs pos="1000">
              <a:schemeClr val="accent2">
                <a:lumMod val="0"/>
                <a:lumOff val="100000"/>
              </a:schemeClr>
            </a:gs>
            <a:gs pos="94000">
              <a:schemeClr val="accent2">
                <a:lumMod val="0"/>
                <a:lumOff val="100000"/>
              </a:schemeClr>
            </a:gs>
            <a:gs pos="100000">
              <a:srgbClr val="818285"/>
            </a:gs>
          </a:gsLst>
          <a:path path="circle">
            <a:fillToRect l="100000" b="100000"/>
          </a:path>
          <a:tileRect t="-100000" r="-100000"/>
        </a:gradFill>
        <a:effectLst/>
      </p:bgPr>
    </p:bg>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6A36F2-630F-4E48-9EE4-89D9B63E002F}"/>
              </a:ext>
            </a:extLst>
          </p:cNvPr>
          <p:cNvSpPr>
            <a:spLocks noGrp="1"/>
          </p:cNvSpPr>
          <p:nvPr>
            <p:ph type="title" orient="vert"/>
          </p:nvPr>
        </p:nvSpPr>
        <p:spPr>
          <a:xfrm>
            <a:off x="8724900" y="895925"/>
            <a:ext cx="2628900" cy="528103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60CF590-AB3E-4309-BCC0-0B3185E02525}"/>
              </a:ext>
            </a:extLst>
          </p:cNvPr>
          <p:cNvSpPr>
            <a:spLocks noGrp="1"/>
          </p:cNvSpPr>
          <p:nvPr>
            <p:ph type="body" orient="vert" idx="1"/>
          </p:nvPr>
        </p:nvSpPr>
        <p:spPr>
          <a:xfrm>
            <a:off x="838200" y="895927"/>
            <a:ext cx="7734300" cy="5281036"/>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7" name="Group 6">
            <a:extLst>
              <a:ext uri="{FF2B5EF4-FFF2-40B4-BE49-F238E27FC236}">
                <a16:creationId xmlns:a16="http://schemas.microsoft.com/office/drawing/2014/main" id="{3F754FBA-07D3-45F9-B636-A6E40275DF80}"/>
              </a:ext>
            </a:extLst>
          </p:cNvPr>
          <p:cNvGrpSpPr/>
          <p:nvPr/>
        </p:nvGrpSpPr>
        <p:grpSpPr>
          <a:xfrm>
            <a:off x="-92361" y="-206017"/>
            <a:ext cx="12267175" cy="1188720"/>
            <a:chOff x="-92361" y="-206017"/>
            <a:chExt cx="12267175" cy="1188720"/>
          </a:xfrm>
        </p:grpSpPr>
        <p:sp>
          <p:nvSpPr>
            <p:cNvPr id="8" name="Rectangle 7">
              <a:extLst>
                <a:ext uri="{FF2B5EF4-FFF2-40B4-BE49-F238E27FC236}">
                  <a16:creationId xmlns:a16="http://schemas.microsoft.com/office/drawing/2014/main" id="{768BE84B-3D5D-4041-A8F8-CCAA9A3ACAC5}"/>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8198A19-6170-48A4-A774-CD9B96B8939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0" name="Picture 9">
            <a:extLst>
              <a:ext uri="{FF2B5EF4-FFF2-40B4-BE49-F238E27FC236}">
                <a16:creationId xmlns:a16="http://schemas.microsoft.com/office/drawing/2014/main" id="{55840480-B783-415C-94D6-C8905D4F6AB5}"/>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1" name="Group 10">
            <a:extLst>
              <a:ext uri="{FF2B5EF4-FFF2-40B4-BE49-F238E27FC236}">
                <a16:creationId xmlns:a16="http://schemas.microsoft.com/office/drawing/2014/main" id="{8B504879-F812-4D9A-935E-C52C7351400A}"/>
              </a:ext>
            </a:extLst>
          </p:cNvPr>
          <p:cNvGrpSpPr/>
          <p:nvPr userDrawn="1"/>
        </p:nvGrpSpPr>
        <p:grpSpPr>
          <a:xfrm>
            <a:off x="-92361" y="-206017"/>
            <a:ext cx="12267175" cy="1188720"/>
            <a:chOff x="-92361" y="-206017"/>
            <a:chExt cx="12267175" cy="1188720"/>
          </a:xfrm>
        </p:grpSpPr>
        <p:sp>
          <p:nvSpPr>
            <p:cNvPr id="12" name="Rectangle 11">
              <a:extLst>
                <a:ext uri="{FF2B5EF4-FFF2-40B4-BE49-F238E27FC236}">
                  <a16:creationId xmlns:a16="http://schemas.microsoft.com/office/drawing/2014/main" id="{136DC847-0430-40B6-AD20-7DE000D2D5D3}"/>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854D9CF3-E1A1-4EEF-8ADB-95FEA3866A4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4" name="Picture 13">
            <a:extLst>
              <a:ext uri="{FF2B5EF4-FFF2-40B4-BE49-F238E27FC236}">
                <a16:creationId xmlns:a16="http://schemas.microsoft.com/office/drawing/2014/main" id="{3E440774-0167-427D-AFFB-8FAE7417C474}"/>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1893155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3"/>
        <p:cNvGrpSpPr/>
        <p:nvPr/>
      </p:nvGrpSpPr>
      <p:grpSpPr>
        <a:xfrm>
          <a:off x="0" y="0"/>
          <a:ext cx="0" cy="0"/>
          <a:chOff x="0" y="0"/>
          <a:chExt cx="0" cy="0"/>
        </a:xfrm>
      </p:grpSpPr>
      <p:sp>
        <p:nvSpPr>
          <p:cNvPr id="44" name="Google Shape;44;p3"/>
          <p:cNvSpPr txBox="1">
            <a:spLocks noGrp="1"/>
          </p:cNvSpPr>
          <p:nvPr>
            <p:ph type="title"/>
          </p:nvPr>
        </p:nvSpPr>
        <p:spPr>
          <a:xfrm>
            <a:off x="415600" y="59336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6D1D6B"/>
              </a:buClr>
              <a:buSzPts val="3600"/>
              <a:buFont typeface="Trebuchet MS"/>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3"/>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457200" lvl="0" indent="-320040" algn="l">
              <a:lnSpc>
                <a:spcPct val="100000"/>
              </a:lnSpc>
              <a:spcBef>
                <a:spcPts val="0"/>
              </a:spcBef>
              <a:spcAft>
                <a:spcPts val="0"/>
              </a:spcAft>
              <a:buSzPts val="1440"/>
              <a:buChar char="►"/>
              <a:defRPr/>
            </a:lvl1pPr>
            <a:lvl2pPr marL="914400" lvl="1" indent="-309880" algn="l">
              <a:lnSpc>
                <a:spcPct val="100000"/>
              </a:lnSpc>
              <a:spcBef>
                <a:spcPts val="0"/>
              </a:spcBef>
              <a:spcAft>
                <a:spcPts val="0"/>
              </a:spcAft>
              <a:buSzPts val="1280"/>
              <a:buChar char="►"/>
              <a:defRPr/>
            </a:lvl2pPr>
            <a:lvl3pPr marL="1371600" lvl="2" indent="-299719" algn="l">
              <a:lnSpc>
                <a:spcPct val="100000"/>
              </a:lnSpc>
              <a:spcBef>
                <a:spcPts val="0"/>
              </a:spcBef>
              <a:spcAft>
                <a:spcPts val="0"/>
              </a:spcAft>
              <a:buSzPts val="1120"/>
              <a:buChar char="►"/>
              <a:defRPr/>
            </a:lvl3pPr>
            <a:lvl4pPr marL="1828800" lvl="3" indent="-289560" algn="l">
              <a:lnSpc>
                <a:spcPct val="100000"/>
              </a:lnSpc>
              <a:spcBef>
                <a:spcPts val="0"/>
              </a:spcBef>
              <a:spcAft>
                <a:spcPts val="0"/>
              </a:spcAft>
              <a:buSzPts val="960"/>
              <a:buChar char="►"/>
              <a:defRPr/>
            </a:lvl4pPr>
            <a:lvl5pPr marL="2286000" lvl="4" indent="-289560" algn="l">
              <a:lnSpc>
                <a:spcPct val="100000"/>
              </a:lnSpc>
              <a:spcBef>
                <a:spcPts val="0"/>
              </a:spcBef>
              <a:spcAft>
                <a:spcPts val="0"/>
              </a:spcAft>
              <a:buSzPts val="960"/>
              <a:buChar char="►"/>
              <a:defRPr/>
            </a:lvl5pPr>
            <a:lvl6pPr marL="2743200" lvl="5" indent="-289560" algn="l">
              <a:lnSpc>
                <a:spcPct val="100000"/>
              </a:lnSpc>
              <a:spcBef>
                <a:spcPts val="0"/>
              </a:spcBef>
              <a:spcAft>
                <a:spcPts val="0"/>
              </a:spcAft>
              <a:buSzPts val="960"/>
              <a:buChar char="►"/>
              <a:defRPr/>
            </a:lvl6pPr>
            <a:lvl7pPr marL="3200400" lvl="6" indent="-289560" algn="l">
              <a:lnSpc>
                <a:spcPct val="100000"/>
              </a:lnSpc>
              <a:spcBef>
                <a:spcPts val="0"/>
              </a:spcBef>
              <a:spcAft>
                <a:spcPts val="0"/>
              </a:spcAft>
              <a:buSzPts val="960"/>
              <a:buChar char="►"/>
              <a:defRPr/>
            </a:lvl7pPr>
            <a:lvl8pPr marL="3657600" lvl="7" indent="-289559" algn="l">
              <a:lnSpc>
                <a:spcPct val="100000"/>
              </a:lnSpc>
              <a:spcBef>
                <a:spcPts val="0"/>
              </a:spcBef>
              <a:spcAft>
                <a:spcPts val="0"/>
              </a:spcAft>
              <a:buSzPts val="960"/>
              <a:buChar char="►"/>
              <a:defRPr/>
            </a:lvl8pPr>
            <a:lvl9pPr marL="4114800" lvl="8" indent="-289559" algn="l">
              <a:lnSpc>
                <a:spcPct val="100000"/>
              </a:lnSpc>
              <a:spcBef>
                <a:spcPts val="0"/>
              </a:spcBef>
              <a:spcAft>
                <a:spcPts val="0"/>
              </a:spcAft>
              <a:buSzPts val="960"/>
              <a:buChar char="►"/>
              <a:defRPr/>
            </a:lvl9pPr>
          </a:lstStyle>
          <a:p>
            <a:endParaRPr/>
          </a:p>
        </p:txBody>
      </p:sp>
      <p:sp>
        <p:nvSpPr>
          <p:cNvPr id="46" name="Google Shape;46;p3"/>
          <p:cNvSpPr txBox="1">
            <a:spLocks noGrp="1"/>
          </p:cNvSpPr>
          <p:nvPr>
            <p:ph type="sldNum" idx="12"/>
          </p:nvPr>
        </p:nvSpPr>
        <p:spPr>
          <a:xfrm>
            <a:off x="11296609" y="6217621"/>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6D1D6B"/>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189023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Default">
    <p:spTree>
      <p:nvGrpSpPr>
        <p:cNvPr id="1" name=""/>
        <p:cNvGrpSpPr/>
        <p:nvPr/>
      </p:nvGrpSpPr>
      <p:grpSpPr>
        <a:xfrm>
          <a:off x="0" y="0"/>
          <a:ext cx="0" cy="0"/>
          <a:chOff x="0" y="0"/>
          <a:chExt cx="0" cy="0"/>
        </a:xfrm>
      </p:grpSpPr>
      <p:sp>
        <p:nvSpPr>
          <p:cNvPr id="1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87966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F1C82-9104-4A5F-976A-83554DC265D2}"/>
              </a:ext>
            </a:extLst>
          </p:cNvPr>
          <p:cNvSpPr>
            <a:spLocks noGrp="1"/>
          </p:cNvSpPr>
          <p:nvPr>
            <p:ph type="title"/>
          </p:nvPr>
        </p:nvSpPr>
        <p:spPr>
          <a:xfrm>
            <a:off x="829607" y="821254"/>
            <a:ext cx="10515600" cy="105156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9AD4C15-D4B3-4BE0-8971-D132166616DE}"/>
              </a:ext>
            </a:extLst>
          </p:cNvPr>
          <p:cNvSpPr>
            <a:spLocks noGrp="1"/>
          </p:cNvSpPr>
          <p:nvPr>
            <p:ph idx="1"/>
          </p:nvPr>
        </p:nvSpPr>
        <p:spPr>
          <a:xfrm>
            <a:off x="838200" y="2004292"/>
            <a:ext cx="10515600" cy="41726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2B673B6E-9810-4C16-A1AB-901F29379179}"/>
              </a:ext>
            </a:extLst>
          </p:cNvPr>
          <p:cNvSpPr>
            <a:spLocks noGrp="1"/>
          </p:cNvSpPr>
          <p:nvPr>
            <p:ph type="sldNum" sz="quarter" idx="12"/>
          </p:nvPr>
        </p:nvSpPr>
        <p:spPr/>
        <p:txBody>
          <a:bodyPr/>
          <a:lstStyle>
            <a:lvl1pPr>
              <a:defRPr>
                <a:solidFill>
                  <a:schemeClr val="tx1"/>
                </a:solidFill>
              </a:defRPr>
            </a:lvl1pPr>
          </a:lstStyle>
          <a:p>
            <a:fld id="{BBE7E7E7-AE9A-43A2-9254-4A19B072010E}" type="slidenum">
              <a:rPr lang="en-US" smtClean="0"/>
              <a:pPr/>
              <a:t>‹#›</a:t>
            </a:fld>
            <a:endParaRPr lang="en-US" dirty="0"/>
          </a:p>
        </p:txBody>
      </p:sp>
      <p:grpSp>
        <p:nvGrpSpPr>
          <p:cNvPr id="7" name="Group 6">
            <a:extLst>
              <a:ext uri="{FF2B5EF4-FFF2-40B4-BE49-F238E27FC236}">
                <a16:creationId xmlns:a16="http://schemas.microsoft.com/office/drawing/2014/main" id="{649860AC-0075-4E40-95EB-39EC1EC8906D}"/>
              </a:ext>
            </a:extLst>
          </p:cNvPr>
          <p:cNvGrpSpPr/>
          <p:nvPr/>
        </p:nvGrpSpPr>
        <p:grpSpPr>
          <a:xfrm>
            <a:off x="-92361" y="-206017"/>
            <a:ext cx="12267175" cy="1188720"/>
            <a:chOff x="-92361" y="-206017"/>
            <a:chExt cx="12267175" cy="1188720"/>
          </a:xfrm>
        </p:grpSpPr>
        <p:sp>
          <p:nvSpPr>
            <p:cNvPr id="8" name="Rectangle 7">
              <a:extLst>
                <a:ext uri="{FF2B5EF4-FFF2-40B4-BE49-F238E27FC236}">
                  <a16:creationId xmlns:a16="http://schemas.microsoft.com/office/drawing/2014/main" id="{A2A2EBC0-4C7E-401E-9672-0C243AC3D0DB}"/>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A4C74455-AF52-4E01-A694-CE304E281D2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0" name="Picture 9">
            <a:extLst>
              <a:ext uri="{FF2B5EF4-FFF2-40B4-BE49-F238E27FC236}">
                <a16:creationId xmlns:a16="http://schemas.microsoft.com/office/drawing/2014/main" id="{BF6D0AE1-5BF0-4AC7-B9FB-8489F445882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5855177"/>
            <a:ext cx="822960" cy="822960"/>
          </a:xfrm>
          <a:prstGeom prst="rect">
            <a:avLst/>
          </a:prstGeom>
        </p:spPr>
      </p:pic>
      <p:grpSp>
        <p:nvGrpSpPr>
          <p:cNvPr id="11" name="Group 10">
            <a:extLst>
              <a:ext uri="{FF2B5EF4-FFF2-40B4-BE49-F238E27FC236}">
                <a16:creationId xmlns:a16="http://schemas.microsoft.com/office/drawing/2014/main" id="{4D6CCF28-3DE8-488E-97D9-4E246CF49819}"/>
              </a:ext>
            </a:extLst>
          </p:cNvPr>
          <p:cNvGrpSpPr/>
          <p:nvPr userDrawn="1"/>
        </p:nvGrpSpPr>
        <p:grpSpPr>
          <a:xfrm>
            <a:off x="-92361" y="-206017"/>
            <a:ext cx="12267175" cy="1188720"/>
            <a:chOff x="-92361" y="-206017"/>
            <a:chExt cx="12267175" cy="1188720"/>
          </a:xfrm>
        </p:grpSpPr>
        <p:sp>
          <p:nvSpPr>
            <p:cNvPr id="12" name="Rectangle 11">
              <a:extLst>
                <a:ext uri="{FF2B5EF4-FFF2-40B4-BE49-F238E27FC236}">
                  <a16:creationId xmlns:a16="http://schemas.microsoft.com/office/drawing/2014/main" id="{76943D07-4A11-479D-9626-7BC74E2E4F65}"/>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CA8EF82-7FFF-49CD-B0EE-3B9F0901777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4" name="Picture 13">
            <a:extLst>
              <a:ext uri="{FF2B5EF4-FFF2-40B4-BE49-F238E27FC236}">
                <a16:creationId xmlns:a16="http://schemas.microsoft.com/office/drawing/2014/main" id="{81DF592E-2293-4235-B258-A508F4945247}"/>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5855177"/>
            <a:ext cx="822960" cy="822960"/>
          </a:xfrm>
          <a:prstGeom prst="rect">
            <a:avLst/>
          </a:prstGeom>
        </p:spPr>
      </p:pic>
    </p:spTree>
    <p:extLst>
      <p:ext uri="{BB962C8B-B14F-4D97-AF65-F5344CB8AC3E}">
        <p14:creationId xmlns:p14="http://schemas.microsoft.com/office/powerpoint/2010/main" val="30853285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gradFill flip="none" rotWithShape="1">
          <a:gsLst>
            <a:gs pos="1000">
              <a:srgbClr val="E1E1E3"/>
            </a:gs>
            <a:gs pos="75000">
              <a:schemeClr val="accent2">
                <a:lumMod val="0"/>
                <a:lumOff val="100000"/>
              </a:schemeClr>
            </a:gs>
            <a:gs pos="100000">
              <a:srgbClr val="2484C6"/>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1399A6-1422-400B-B6F4-5796FCBBF9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11B2DA5-7E1E-4173-A9C2-B15DE1DFA2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pic>
        <p:nvPicPr>
          <p:cNvPr id="5" name="Picture 4">
            <a:extLst>
              <a:ext uri="{FF2B5EF4-FFF2-40B4-BE49-F238E27FC236}">
                <a16:creationId xmlns:a16="http://schemas.microsoft.com/office/drawing/2014/main" id="{5B20711A-5F2D-4A1D-A9FC-02C678424EC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365" y="193964"/>
            <a:ext cx="3657600" cy="1661596"/>
          </a:xfrm>
          <a:prstGeom prst="rect">
            <a:avLst/>
          </a:prstGeom>
        </p:spPr>
      </p:pic>
      <p:pic>
        <p:nvPicPr>
          <p:cNvPr id="6" name="Picture 5">
            <a:extLst>
              <a:ext uri="{FF2B5EF4-FFF2-40B4-BE49-F238E27FC236}">
                <a16:creationId xmlns:a16="http://schemas.microsoft.com/office/drawing/2014/main" id="{91873747-1464-4760-848F-CED0923F920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5" y="193964"/>
            <a:ext cx="3657600" cy="1661596"/>
          </a:xfrm>
          <a:prstGeom prst="rect">
            <a:avLst/>
          </a:prstGeom>
        </p:spPr>
      </p:pic>
    </p:spTree>
    <p:extLst>
      <p:ext uri="{BB962C8B-B14F-4D97-AF65-F5344CB8AC3E}">
        <p14:creationId xmlns:p14="http://schemas.microsoft.com/office/powerpoint/2010/main" val="795512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7C0A6-3AA9-48BF-8140-6FFD761FB151}"/>
              </a:ext>
            </a:extLst>
          </p:cNvPr>
          <p:cNvSpPr>
            <a:spLocks noGrp="1"/>
          </p:cNvSpPr>
          <p:nvPr>
            <p:ph type="title"/>
          </p:nvPr>
        </p:nvSpPr>
        <p:spPr>
          <a:xfrm>
            <a:off x="838200" y="822960"/>
            <a:ext cx="10515600" cy="105156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607CD02-5C48-4FDE-A7EC-FE1E250287F4}"/>
              </a:ext>
            </a:extLst>
          </p:cNvPr>
          <p:cNvSpPr>
            <a:spLocks noGrp="1"/>
          </p:cNvSpPr>
          <p:nvPr>
            <p:ph sz="half" idx="1"/>
          </p:nvPr>
        </p:nvSpPr>
        <p:spPr>
          <a:xfrm>
            <a:off x="838200" y="2087417"/>
            <a:ext cx="5181600" cy="40895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43E71-323A-4FAE-9660-660B9847B234}"/>
              </a:ext>
            </a:extLst>
          </p:cNvPr>
          <p:cNvSpPr>
            <a:spLocks noGrp="1"/>
          </p:cNvSpPr>
          <p:nvPr>
            <p:ph sz="half" idx="2"/>
          </p:nvPr>
        </p:nvSpPr>
        <p:spPr>
          <a:xfrm>
            <a:off x="6172200" y="2087417"/>
            <a:ext cx="5181600" cy="408954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6">
            <a:extLst>
              <a:ext uri="{FF2B5EF4-FFF2-40B4-BE49-F238E27FC236}">
                <a16:creationId xmlns:a16="http://schemas.microsoft.com/office/drawing/2014/main" id="{EFB7374A-8616-4174-A673-565E6731380C}"/>
              </a:ext>
            </a:extLst>
          </p:cNvPr>
          <p:cNvSpPr>
            <a:spLocks noGrp="1"/>
          </p:cNvSpPr>
          <p:nvPr>
            <p:ph type="sldNum" sz="quarter" idx="12"/>
          </p:nvPr>
        </p:nvSpPr>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8" name="Group 7">
            <a:extLst>
              <a:ext uri="{FF2B5EF4-FFF2-40B4-BE49-F238E27FC236}">
                <a16:creationId xmlns:a16="http://schemas.microsoft.com/office/drawing/2014/main" id="{80F4B43C-D13E-4E67-A761-E55BAD0F30AE}"/>
              </a:ext>
            </a:extLst>
          </p:cNvPr>
          <p:cNvGrpSpPr/>
          <p:nvPr/>
        </p:nvGrpSpPr>
        <p:grpSpPr>
          <a:xfrm>
            <a:off x="-92361" y="-206017"/>
            <a:ext cx="12267175" cy="1188720"/>
            <a:chOff x="-92361" y="-206017"/>
            <a:chExt cx="12267175" cy="1188720"/>
          </a:xfrm>
        </p:grpSpPr>
        <p:sp>
          <p:nvSpPr>
            <p:cNvPr id="9" name="Rectangle 8">
              <a:extLst>
                <a:ext uri="{FF2B5EF4-FFF2-40B4-BE49-F238E27FC236}">
                  <a16:creationId xmlns:a16="http://schemas.microsoft.com/office/drawing/2014/main" id="{D58561E6-688C-41FB-8559-FBA256DF3F60}"/>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FFBB834F-6852-4A5F-9305-63D199853FF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1" name="Picture 10">
            <a:extLst>
              <a:ext uri="{FF2B5EF4-FFF2-40B4-BE49-F238E27FC236}">
                <a16:creationId xmlns:a16="http://schemas.microsoft.com/office/drawing/2014/main" id="{CF6A54B1-DAB2-48E3-952D-B99F844AB083}"/>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2" name="Group 11">
            <a:extLst>
              <a:ext uri="{FF2B5EF4-FFF2-40B4-BE49-F238E27FC236}">
                <a16:creationId xmlns:a16="http://schemas.microsoft.com/office/drawing/2014/main" id="{D9F3B3F1-BA94-4D35-85EE-CFF2471AEFD2}"/>
              </a:ext>
            </a:extLst>
          </p:cNvPr>
          <p:cNvGrpSpPr/>
          <p:nvPr userDrawn="1"/>
        </p:nvGrpSpPr>
        <p:grpSpPr>
          <a:xfrm>
            <a:off x="-92361" y="-206017"/>
            <a:ext cx="12267175" cy="1188720"/>
            <a:chOff x="-92361" y="-206017"/>
            <a:chExt cx="12267175" cy="1188720"/>
          </a:xfrm>
        </p:grpSpPr>
        <p:sp>
          <p:nvSpPr>
            <p:cNvPr id="13" name="Rectangle 12">
              <a:extLst>
                <a:ext uri="{FF2B5EF4-FFF2-40B4-BE49-F238E27FC236}">
                  <a16:creationId xmlns:a16="http://schemas.microsoft.com/office/drawing/2014/main" id="{6ECB4FCC-9183-4A45-8E24-4CE5ABD6D982}"/>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CE6F3A7-7445-4F80-848C-F0BA7BBFFDC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5" name="Picture 14">
            <a:extLst>
              <a:ext uri="{FF2B5EF4-FFF2-40B4-BE49-F238E27FC236}">
                <a16:creationId xmlns:a16="http://schemas.microsoft.com/office/drawing/2014/main" id="{E6A728C9-C32B-4701-B9AA-08FFA24408B5}"/>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31866630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E6054-DA5B-4C7F-BAD7-A86948ADFF16}"/>
              </a:ext>
            </a:extLst>
          </p:cNvPr>
          <p:cNvSpPr>
            <a:spLocks noGrp="1"/>
          </p:cNvSpPr>
          <p:nvPr>
            <p:ph type="title"/>
          </p:nvPr>
        </p:nvSpPr>
        <p:spPr>
          <a:xfrm>
            <a:off x="827088" y="829851"/>
            <a:ext cx="10515600" cy="1051560"/>
          </a:xfrm>
        </p:spPr>
        <p:txBody>
          <a:bodyPr/>
          <a:lstStyle/>
          <a:p>
            <a:r>
              <a:rPr lang="en-US"/>
              <a:t>Click to edit Master title style</a:t>
            </a:r>
          </a:p>
        </p:txBody>
      </p:sp>
      <p:sp>
        <p:nvSpPr>
          <p:cNvPr id="3" name="Text Placeholder 2">
            <a:extLst>
              <a:ext uri="{FF2B5EF4-FFF2-40B4-BE49-F238E27FC236}">
                <a16:creationId xmlns:a16="http://schemas.microsoft.com/office/drawing/2014/main" id="{AE698409-4519-49F7-9BA8-C4695A154488}"/>
              </a:ext>
            </a:extLst>
          </p:cNvPr>
          <p:cNvSpPr>
            <a:spLocks noGrp="1"/>
          </p:cNvSpPr>
          <p:nvPr>
            <p:ph type="body" idx="1"/>
          </p:nvPr>
        </p:nvSpPr>
        <p:spPr>
          <a:xfrm>
            <a:off x="839788" y="1888301"/>
            <a:ext cx="5157787" cy="61677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01A9FA-9D92-4F8A-9C6F-541B426D1F66}"/>
              </a:ext>
            </a:extLst>
          </p:cNvPr>
          <p:cNvSpPr>
            <a:spLocks noGrp="1"/>
          </p:cNvSpPr>
          <p:nvPr>
            <p:ph sz="half" idx="2"/>
          </p:nvPr>
        </p:nvSpPr>
        <p:spPr>
          <a:xfrm>
            <a:off x="839788" y="2641599"/>
            <a:ext cx="5157787" cy="354806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C9A3489-4DE2-4106-8892-8DF7C565C3A3}"/>
              </a:ext>
            </a:extLst>
          </p:cNvPr>
          <p:cNvSpPr>
            <a:spLocks noGrp="1"/>
          </p:cNvSpPr>
          <p:nvPr>
            <p:ph type="body" sz="quarter" idx="3"/>
          </p:nvPr>
        </p:nvSpPr>
        <p:spPr>
          <a:xfrm>
            <a:off x="6172200" y="1881411"/>
            <a:ext cx="5183188" cy="623664"/>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F0A10C75-E792-482C-8964-7B27173E4244}"/>
              </a:ext>
            </a:extLst>
          </p:cNvPr>
          <p:cNvSpPr>
            <a:spLocks noGrp="1"/>
          </p:cNvSpPr>
          <p:nvPr>
            <p:ph sz="quarter" idx="4"/>
          </p:nvPr>
        </p:nvSpPr>
        <p:spPr>
          <a:xfrm>
            <a:off x="6172200" y="2641599"/>
            <a:ext cx="5183188" cy="354806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3DA4D5C9-FCE7-4BB1-B873-C768958C56FF}"/>
              </a:ext>
            </a:extLst>
          </p:cNvPr>
          <p:cNvSpPr>
            <a:spLocks noGrp="1"/>
          </p:cNvSpPr>
          <p:nvPr>
            <p:ph type="sldNum" sz="quarter" idx="12"/>
          </p:nvPr>
        </p:nvSpPr>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10" name="Group 9">
            <a:extLst>
              <a:ext uri="{FF2B5EF4-FFF2-40B4-BE49-F238E27FC236}">
                <a16:creationId xmlns:a16="http://schemas.microsoft.com/office/drawing/2014/main" id="{06D673E6-2DE9-4AFF-9D1B-EAECB1896E9A}"/>
              </a:ext>
            </a:extLst>
          </p:cNvPr>
          <p:cNvGrpSpPr/>
          <p:nvPr/>
        </p:nvGrpSpPr>
        <p:grpSpPr>
          <a:xfrm>
            <a:off x="-92361" y="-206017"/>
            <a:ext cx="12267175" cy="1188720"/>
            <a:chOff x="-92361" y="-206017"/>
            <a:chExt cx="12267175" cy="1188720"/>
          </a:xfrm>
        </p:grpSpPr>
        <p:sp>
          <p:nvSpPr>
            <p:cNvPr id="11" name="Rectangle 10">
              <a:extLst>
                <a:ext uri="{FF2B5EF4-FFF2-40B4-BE49-F238E27FC236}">
                  <a16:creationId xmlns:a16="http://schemas.microsoft.com/office/drawing/2014/main" id="{01F04F46-1FE5-49BC-91AC-FB43A58C78E9}"/>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6E3C02B3-F3A9-48F3-85D9-D481AB2CBCC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3" name="Picture 12">
            <a:extLst>
              <a:ext uri="{FF2B5EF4-FFF2-40B4-BE49-F238E27FC236}">
                <a16:creationId xmlns:a16="http://schemas.microsoft.com/office/drawing/2014/main" id="{CBCBD53A-73D1-475A-8162-382E87F2816D}"/>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4" name="Group 13">
            <a:extLst>
              <a:ext uri="{FF2B5EF4-FFF2-40B4-BE49-F238E27FC236}">
                <a16:creationId xmlns:a16="http://schemas.microsoft.com/office/drawing/2014/main" id="{F1ADD65E-2028-4634-B071-62EF538CE634}"/>
              </a:ext>
            </a:extLst>
          </p:cNvPr>
          <p:cNvGrpSpPr/>
          <p:nvPr userDrawn="1"/>
        </p:nvGrpSpPr>
        <p:grpSpPr>
          <a:xfrm>
            <a:off x="-92361" y="-206017"/>
            <a:ext cx="12267175" cy="1188720"/>
            <a:chOff x="-92361" y="-206017"/>
            <a:chExt cx="12267175" cy="1188720"/>
          </a:xfrm>
        </p:grpSpPr>
        <p:sp>
          <p:nvSpPr>
            <p:cNvPr id="15" name="Rectangle 14">
              <a:extLst>
                <a:ext uri="{FF2B5EF4-FFF2-40B4-BE49-F238E27FC236}">
                  <a16:creationId xmlns:a16="http://schemas.microsoft.com/office/drawing/2014/main" id="{BDFE63F4-B22E-41D9-A6EF-E50BEE9DB1EC}"/>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72A3A234-30BF-47A4-BCDF-0E2FA616F79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7" name="Picture 16">
            <a:extLst>
              <a:ext uri="{FF2B5EF4-FFF2-40B4-BE49-F238E27FC236}">
                <a16:creationId xmlns:a16="http://schemas.microsoft.com/office/drawing/2014/main" id="{BFD73D4C-9F04-4B86-A30C-95405943679A}"/>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7494070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E9B193-9095-4B10-9F93-EC9148033DCF}"/>
              </a:ext>
            </a:extLst>
          </p:cNvPr>
          <p:cNvSpPr>
            <a:spLocks noGrp="1"/>
          </p:cNvSpPr>
          <p:nvPr>
            <p:ph type="title"/>
          </p:nvPr>
        </p:nvSpPr>
        <p:spPr>
          <a:xfrm>
            <a:off x="829607" y="822960"/>
            <a:ext cx="10515600" cy="1051560"/>
          </a:xfrm>
        </p:spPr>
        <p:txBody>
          <a:bodyPr/>
          <a:lstStyle/>
          <a:p>
            <a:r>
              <a:rPr lang="en-US"/>
              <a:t>Click to edit Master title style</a:t>
            </a:r>
          </a:p>
        </p:txBody>
      </p:sp>
      <p:sp>
        <p:nvSpPr>
          <p:cNvPr id="5" name="Slide Number Placeholder 4">
            <a:extLst>
              <a:ext uri="{FF2B5EF4-FFF2-40B4-BE49-F238E27FC236}">
                <a16:creationId xmlns:a16="http://schemas.microsoft.com/office/drawing/2014/main" id="{0EA2778B-4713-4512-92C8-D3A6AE43634D}"/>
              </a:ext>
            </a:extLst>
          </p:cNvPr>
          <p:cNvSpPr>
            <a:spLocks noGrp="1"/>
          </p:cNvSpPr>
          <p:nvPr>
            <p:ph type="sldNum" sz="quarter" idx="12"/>
          </p:nvPr>
        </p:nvSpPr>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6" name="Group 5">
            <a:extLst>
              <a:ext uri="{FF2B5EF4-FFF2-40B4-BE49-F238E27FC236}">
                <a16:creationId xmlns:a16="http://schemas.microsoft.com/office/drawing/2014/main" id="{2839663C-604F-4A09-92C8-E4EE15338137}"/>
              </a:ext>
            </a:extLst>
          </p:cNvPr>
          <p:cNvGrpSpPr/>
          <p:nvPr/>
        </p:nvGrpSpPr>
        <p:grpSpPr>
          <a:xfrm>
            <a:off x="-92361" y="-206017"/>
            <a:ext cx="12267175" cy="1188720"/>
            <a:chOff x="-92361" y="-206017"/>
            <a:chExt cx="12267175" cy="1188720"/>
          </a:xfrm>
        </p:grpSpPr>
        <p:sp>
          <p:nvSpPr>
            <p:cNvPr id="7" name="Rectangle 6">
              <a:extLst>
                <a:ext uri="{FF2B5EF4-FFF2-40B4-BE49-F238E27FC236}">
                  <a16:creationId xmlns:a16="http://schemas.microsoft.com/office/drawing/2014/main" id="{DA3352A6-42DA-4976-93BF-4B5833506A75}"/>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615A29D-2879-483D-8AB6-3D59852D3B4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9" name="Picture 8">
            <a:extLst>
              <a:ext uri="{FF2B5EF4-FFF2-40B4-BE49-F238E27FC236}">
                <a16:creationId xmlns:a16="http://schemas.microsoft.com/office/drawing/2014/main" id="{7C5FBBD0-8421-4637-8CE9-B636341AA63F}"/>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0" name="Group 9">
            <a:extLst>
              <a:ext uri="{FF2B5EF4-FFF2-40B4-BE49-F238E27FC236}">
                <a16:creationId xmlns:a16="http://schemas.microsoft.com/office/drawing/2014/main" id="{193A4D74-1CBC-4480-9041-C05A759FE55C}"/>
              </a:ext>
            </a:extLst>
          </p:cNvPr>
          <p:cNvGrpSpPr/>
          <p:nvPr userDrawn="1"/>
        </p:nvGrpSpPr>
        <p:grpSpPr>
          <a:xfrm>
            <a:off x="-92361" y="-206017"/>
            <a:ext cx="12267175" cy="1188720"/>
            <a:chOff x="-92361" y="-206017"/>
            <a:chExt cx="12267175" cy="1188720"/>
          </a:xfrm>
        </p:grpSpPr>
        <p:sp>
          <p:nvSpPr>
            <p:cNvPr id="11" name="Rectangle 10">
              <a:extLst>
                <a:ext uri="{FF2B5EF4-FFF2-40B4-BE49-F238E27FC236}">
                  <a16:creationId xmlns:a16="http://schemas.microsoft.com/office/drawing/2014/main" id="{12EB01A3-2A0A-440E-B3EB-20B0A924FBE9}"/>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786819B8-47D9-4AA3-AF92-EC3B0064C7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3" name="Picture 12">
            <a:extLst>
              <a:ext uri="{FF2B5EF4-FFF2-40B4-BE49-F238E27FC236}">
                <a16:creationId xmlns:a16="http://schemas.microsoft.com/office/drawing/2014/main" id="{EE04D64B-EB88-4E01-880D-BDBB29DEBB5A}"/>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5624708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D49A3CB-458A-4E50-8018-0B92C4A04AAE}"/>
              </a:ext>
            </a:extLst>
          </p:cNvPr>
          <p:cNvSpPr>
            <a:spLocks noGrp="1"/>
          </p:cNvSpPr>
          <p:nvPr>
            <p:ph type="sldNum" sz="quarter" idx="12"/>
          </p:nvPr>
        </p:nvSpPr>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5" name="Group 4">
            <a:extLst>
              <a:ext uri="{FF2B5EF4-FFF2-40B4-BE49-F238E27FC236}">
                <a16:creationId xmlns:a16="http://schemas.microsoft.com/office/drawing/2014/main" id="{0B7E9628-75A6-451D-9533-70636551EC7B}"/>
              </a:ext>
            </a:extLst>
          </p:cNvPr>
          <p:cNvGrpSpPr/>
          <p:nvPr/>
        </p:nvGrpSpPr>
        <p:grpSpPr>
          <a:xfrm>
            <a:off x="-92361" y="-206017"/>
            <a:ext cx="12267175" cy="1188720"/>
            <a:chOff x="-92361" y="-206017"/>
            <a:chExt cx="12267175" cy="1188720"/>
          </a:xfrm>
        </p:grpSpPr>
        <p:sp>
          <p:nvSpPr>
            <p:cNvPr id="6" name="Rectangle 5">
              <a:extLst>
                <a:ext uri="{FF2B5EF4-FFF2-40B4-BE49-F238E27FC236}">
                  <a16:creationId xmlns:a16="http://schemas.microsoft.com/office/drawing/2014/main" id="{451F939C-BD89-4FB6-932F-E70932B5281F}"/>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27BC90E0-C113-449F-88F5-3D9DC683346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8" name="Picture 7">
            <a:extLst>
              <a:ext uri="{FF2B5EF4-FFF2-40B4-BE49-F238E27FC236}">
                <a16:creationId xmlns:a16="http://schemas.microsoft.com/office/drawing/2014/main" id="{E1033452-484F-4E2D-80F3-946FD3E7C4F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9" name="Group 8">
            <a:extLst>
              <a:ext uri="{FF2B5EF4-FFF2-40B4-BE49-F238E27FC236}">
                <a16:creationId xmlns:a16="http://schemas.microsoft.com/office/drawing/2014/main" id="{EB32049B-53EA-4263-8EEC-1251F71349B3}"/>
              </a:ext>
            </a:extLst>
          </p:cNvPr>
          <p:cNvGrpSpPr/>
          <p:nvPr userDrawn="1"/>
        </p:nvGrpSpPr>
        <p:grpSpPr>
          <a:xfrm>
            <a:off x="-92361" y="-206017"/>
            <a:ext cx="12267175" cy="1188720"/>
            <a:chOff x="-92361" y="-206017"/>
            <a:chExt cx="12267175" cy="1188720"/>
          </a:xfrm>
        </p:grpSpPr>
        <p:sp>
          <p:nvSpPr>
            <p:cNvPr id="10" name="Rectangle 9">
              <a:extLst>
                <a:ext uri="{FF2B5EF4-FFF2-40B4-BE49-F238E27FC236}">
                  <a16:creationId xmlns:a16="http://schemas.microsoft.com/office/drawing/2014/main" id="{58171595-3E99-42A1-BFBC-B5A9F4107016}"/>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12EC457D-B28A-4E2F-967D-03A1CFBCA9B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2" name="Picture 11">
            <a:extLst>
              <a:ext uri="{FF2B5EF4-FFF2-40B4-BE49-F238E27FC236}">
                <a16:creationId xmlns:a16="http://schemas.microsoft.com/office/drawing/2014/main" id="{77F97972-6B24-4B48-A317-A65AC5BAD120}"/>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580601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DB6D7-1352-4F00-BEA7-9E5BB0EDF5D5}"/>
              </a:ext>
            </a:extLst>
          </p:cNvPr>
          <p:cNvSpPr>
            <a:spLocks noGrp="1"/>
          </p:cNvSpPr>
          <p:nvPr>
            <p:ph type="title"/>
          </p:nvPr>
        </p:nvSpPr>
        <p:spPr>
          <a:xfrm>
            <a:off x="839788" y="822960"/>
            <a:ext cx="3932237" cy="1234440"/>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4020FDE4-0971-4ED2-A6E2-E5E7F26655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54BD80-36E8-41D3-82E2-BFD2626F4C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9E8367D-14FB-4970-960D-7728FE1F3EEA}"/>
              </a:ext>
            </a:extLst>
          </p:cNvPr>
          <p:cNvSpPr>
            <a:spLocks noGrp="1"/>
          </p:cNvSpPr>
          <p:nvPr>
            <p:ph type="sldNum" sz="quarter" idx="12"/>
          </p:nvPr>
        </p:nvSpPr>
        <p:spPr>
          <a:xfrm>
            <a:off x="8608654" y="6356350"/>
            <a:ext cx="2743200" cy="365125"/>
          </a:xfrm>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8" name="Group 7">
            <a:extLst>
              <a:ext uri="{FF2B5EF4-FFF2-40B4-BE49-F238E27FC236}">
                <a16:creationId xmlns:a16="http://schemas.microsoft.com/office/drawing/2014/main" id="{DF32ED13-1092-4C78-A1C8-2BAB70264ABC}"/>
              </a:ext>
            </a:extLst>
          </p:cNvPr>
          <p:cNvGrpSpPr/>
          <p:nvPr/>
        </p:nvGrpSpPr>
        <p:grpSpPr>
          <a:xfrm>
            <a:off x="-92361" y="-206017"/>
            <a:ext cx="12267175" cy="1188720"/>
            <a:chOff x="-92361" y="-206017"/>
            <a:chExt cx="12267175" cy="1188720"/>
          </a:xfrm>
        </p:grpSpPr>
        <p:sp>
          <p:nvSpPr>
            <p:cNvPr id="9" name="Rectangle 8">
              <a:extLst>
                <a:ext uri="{FF2B5EF4-FFF2-40B4-BE49-F238E27FC236}">
                  <a16:creationId xmlns:a16="http://schemas.microsoft.com/office/drawing/2014/main" id="{A1079752-8DF6-4BB4-B64A-40476E5F5351}"/>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0F33AB9E-07E8-4509-8107-98B0F0E3FCA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1" name="Picture 10">
            <a:extLst>
              <a:ext uri="{FF2B5EF4-FFF2-40B4-BE49-F238E27FC236}">
                <a16:creationId xmlns:a16="http://schemas.microsoft.com/office/drawing/2014/main" id="{404AC780-8706-47E3-8A40-A4BB61D44F07}"/>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2" name="Group 11">
            <a:extLst>
              <a:ext uri="{FF2B5EF4-FFF2-40B4-BE49-F238E27FC236}">
                <a16:creationId xmlns:a16="http://schemas.microsoft.com/office/drawing/2014/main" id="{390ABC3B-7644-4A29-AC0C-3B32406D5DDC}"/>
              </a:ext>
            </a:extLst>
          </p:cNvPr>
          <p:cNvGrpSpPr/>
          <p:nvPr userDrawn="1"/>
        </p:nvGrpSpPr>
        <p:grpSpPr>
          <a:xfrm>
            <a:off x="-92361" y="-206017"/>
            <a:ext cx="12267175" cy="1188720"/>
            <a:chOff x="-92361" y="-206017"/>
            <a:chExt cx="12267175" cy="1188720"/>
          </a:xfrm>
        </p:grpSpPr>
        <p:sp>
          <p:nvSpPr>
            <p:cNvPr id="13" name="Rectangle 12">
              <a:extLst>
                <a:ext uri="{FF2B5EF4-FFF2-40B4-BE49-F238E27FC236}">
                  <a16:creationId xmlns:a16="http://schemas.microsoft.com/office/drawing/2014/main" id="{19C475C3-D27F-4FB8-8D37-2B975FDB32E7}"/>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7A26072-A246-48B1-8ABF-A5A386FC7D37}"/>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5" name="Picture 14">
            <a:extLst>
              <a:ext uri="{FF2B5EF4-FFF2-40B4-BE49-F238E27FC236}">
                <a16:creationId xmlns:a16="http://schemas.microsoft.com/office/drawing/2014/main" id="{496EA765-2B05-4397-AF4E-4E26835AA63C}"/>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12040240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gradFill flip="none" rotWithShape="1">
          <a:gsLst>
            <a:gs pos="0">
              <a:schemeClr val="accent2">
                <a:lumMod val="0"/>
                <a:lumOff val="100000"/>
              </a:schemeClr>
            </a:gs>
            <a:gs pos="92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D55ED-B68B-4CD1-BC42-E2456B9A577F}"/>
              </a:ext>
            </a:extLst>
          </p:cNvPr>
          <p:cNvSpPr>
            <a:spLocks noGrp="1"/>
          </p:cNvSpPr>
          <p:nvPr>
            <p:ph type="title"/>
          </p:nvPr>
        </p:nvSpPr>
        <p:spPr>
          <a:xfrm>
            <a:off x="839788" y="868680"/>
            <a:ext cx="3932237" cy="118872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DA16F79-19B5-408F-9BDA-63E874052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95E3EFE0-5FA9-46B4-81D6-3AB273556F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7" name="Slide Number Placeholder 6">
            <a:extLst>
              <a:ext uri="{FF2B5EF4-FFF2-40B4-BE49-F238E27FC236}">
                <a16:creationId xmlns:a16="http://schemas.microsoft.com/office/drawing/2014/main" id="{13993E61-47ED-4897-B403-7B093A73E1ED}"/>
              </a:ext>
            </a:extLst>
          </p:cNvPr>
          <p:cNvSpPr>
            <a:spLocks noGrp="1"/>
          </p:cNvSpPr>
          <p:nvPr>
            <p:ph type="sldNum" sz="quarter" idx="12"/>
          </p:nvPr>
        </p:nvSpPr>
        <p:spPr/>
        <p:txBody>
          <a:bodyPr/>
          <a:lstStyle>
            <a:lvl1pPr>
              <a:defRPr>
                <a:solidFill>
                  <a:schemeClr val="tx1"/>
                </a:solidFill>
              </a:defRPr>
            </a:lvl1pPr>
          </a:lstStyle>
          <a:p>
            <a:fld id="{E708CD23-526C-4E70-8458-1F7D026C3C8A}" type="slidenum">
              <a:rPr lang="en-US" smtClean="0"/>
              <a:pPr/>
              <a:t>‹#›</a:t>
            </a:fld>
            <a:endParaRPr lang="en-US" dirty="0"/>
          </a:p>
        </p:txBody>
      </p:sp>
      <p:grpSp>
        <p:nvGrpSpPr>
          <p:cNvPr id="8" name="Group 7">
            <a:extLst>
              <a:ext uri="{FF2B5EF4-FFF2-40B4-BE49-F238E27FC236}">
                <a16:creationId xmlns:a16="http://schemas.microsoft.com/office/drawing/2014/main" id="{3C29716E-C9F3-4006-880C-9BCE1E452F26}"/>
              </a:ext>
            </a:extLst>
          </p:cNvPr>
          <p:cNvGrpSpPr/>
          <p:nvPr/>
        </p:nvGrpSpPr>
        <p:grpSpPr>
          <a:xfrm>
            <a:off x="-92361" y="-206017"/>
            <a:ext cx="12267175" cy="1188720"/>
            <a:chOff x="-92361" y="-206017"/>
            <a:chExt cx="12267175" cy="1188720"/>
          </a:xfrm>
        </p:grpSpPr>
        <p:sp>
          <p:nvSpPr>
            <p:cNvPr id="9" name="Rectangle 8">
              <a:extLst>
                <a:ext uri="{FF2B5EF4-FFF2-40B4-BE49-F238E27FC236}">
                  <a16:creationId xmlns:a16="http://schemas.microsoft.com/office/drawing/2014/main" id="{BB2506E3-42AF-45C9-BCAE-7906061929C5}"/>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40A81608-8CF4-45F6-A669-6D5F82ADE47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1" name="Picture 10">
            <a:extLst>
              <a:ext uri="{FF2B5EF4-FFF2-40B4-BE49-F238E27FC236}">
                <a16:creationId xmlns:a16="http://schemas.microsoft.com/office/drawing/2014/main" id="{0D5D3802-8FC6-4873-BA47-9F394BF26D41}"/>
              </a:ext>
            </a:extLst>
          </p:cNvPr>
          <p:cNvPicPr>
            <a:picLocks noChangeAspect="1"/>
          </p:cNvPicPr>
          <p:nvPr/>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grpSp>
        <p:nvGrpSpPr>
          <p:cNvPr id="12" name="Group 11">
            <a:extLst>
              <a:ext uri="{FF2B5EF4-FFF2-40B4-BE49-F238E27FC236}">
                <a16:creationId xmlns:a16="http://schemas.microsoft.com/office/drawing/2014/main" id="{3858CA56-DE9B-497B-A5D9-1218F6E62321}"/>
              </a:ext>
            </a:extLst>
          </p:cNvPr>
          <p:cNvGrpSpPr/>
          <p:nvPr userDrawn="1"/>
        </p:nvGrpSpPr>
        <p:grpSpPr>
          <a:xfrm>
            <a:off x="-92361" y="-206017"/>
            <a:ext cx="12267175" cy="1188720"/>
            <a:chOff x="-92361" y="-206017"/>
            <a:chExt cx="12267175" cy="1188720"/>
          </a:xfrm>
        </p:grpSpPr>
        <p:sp>
          <p:nvSpPr>
            <p:cNvPr id="13" name="Rectangle 12">
              <a:extLst>
                <a:ext uri="{FF2B5EF4-FFF2-40B4-BE49-F238E27FC236}">
                  <a16:creationId xmlns:a16="http://schemas.microsoft.com/office/drawing/2014/main" id="{0D13094C-7AF7-4FBD-A77F-69385112C6CA}"/>
                </a:ext>
              </a:extLst>
            </p:cNvPr>
            <p:cNvSpPr/>
            <p:nvPr userDrawn="1"/>
          </p:nvSpPr>
          <p:spPr>
            <a:xfrm>
              <a:off x="0" y="0"/>
              <a:ext cx="12174814" cy="822960"/>
            </a:xfrm>
            <a:prstGeom prst="rect">
              <a:avLst/>
            </a:prstGeom>
            <a:gradFill flip="none" rotWithShape="1">
              <a:gsLst>
                <a:gs pos="0">
                  <a:srgbClr val="2484C6"/>
                </a:gs>
                <a:gs pos="29000">
                  <a:srgbClr val="2484C6">
                    <a:alpha val="25000"/>
                  </a:srgbClr>
                </a:gs>
                <a:gs pos="100000">
                  <a:schemeClr val="accent1">
                    <a:tint val="23500"/>
                    <a:satMod val="160000"/>
                    <a:alpha val="39000"/>
                  </a:schemeClr>
                </a:gs>
              </a:gsLst>
              <a:path path="circle">
                <a:fillToRect l="100000" t="100000"/>
              </a:path>
              <a:tileRect r="-100000" b="-100000"/>
            </a:gradFill>
            <a:ln w="38100">
              <a:solidFill>
                <a:srgbClr val="2484C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F4F0B21-EAC7-438F-895B-D2E96890E2A0}"/>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2361" y="-206017"/>
              <a:ext cx="2616680" cy="1188720"/>
            </a:xfrm>
            <a:prstGeom prst="rect">
              <a:avLst/>
            </a:prstGeom>
          </p:spPr>
        </p:pic>
      </p:grpSp>
      <p:pic>
        <p:nvPicPr>
          <p:cNvPr id="15" name="Picture 14">
            <a:extLst>
              <a:ext uri="{FF2B5EF4-FFF2-40B4-BE49-F238E27FC236}">
                <a16:creationId xmlns:a16="http://schemas.microsoft.com/office/drawing/2014/main" id="{5CC76498-DC15-4F34-B510-ED3846E43217}"/>
              </a:ext>
            </a:extLst>
          </p:cNvPr>
          <p:cNvPicPr>
            <a:picLocks noChangeAspect="1"/>
          </p:cNvPicPr>
          <p:nvPr userDrawn="1"/>
        </p:nvPicPr>
        <p:blipFill>
          <a:blip r:embed="rId3">
            <a:extLst>
              <a:ext uri="{BEBA8EAE-BF5A-486C-A8C5-ECC9F3942E4B}">
                <a14:imgProps xmlns:a14="http://schemas.microsoft.com/office/drawing/2010/main">
                  <a14:imgLayer r:embed="rId4">
                    <a14:imgEffect>
                      <a14:artisticPhotocopy/>
                    </a14:imgEffect>
                  </a14:imgLayer>
                </a14:imgProps>
              </a:ext>
              <a:ext uri="{28A0092B-C50C-407E-A947-70E740481C1C}">
                <a14:useLocalDpi xmlns:a14="http://schemas.microsoft.com/office/drawing/2010/main" val="0"/>
              </a:ext>
            </a:extLst>
          </a:blip>
          <a:stretch>
            <a:fillRect/>
          </a:stretch>
        </p:blipFill>
        <p:spPr>
          <a:xfrm>
            <a:off x="11351854" y="6035040"/>
            <a:ext cx="822960" cy="822960"/>
          </a:xfrm>
          <a:prstGeom prst="rect">
            <a:avLst/>
          </a:prstGeom>
        </p:spPr>
      </p:pic>
    </p:spTree>
    <p:extLst>
      <p:ext uri="{BB962C8B-B14F-4D97-AF65-F5344CB8AC3E}">
        <p14:creationId xmlns:p14="http://schemas.microsoft.com/office/powerpoint/2010/main" val="12998412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rgbClr val="818285"/>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1BFE2F7-7FEC-42CD-8808-78177DA4B7C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07842C9-A5EF-4DC7-A0E3-70BE19E3E66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2AB6675F-A8FD-4AB9-BB96-BD5C101E93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5361D3B-2DCE-430F-BBF4-1E4299DFDF8F}" type="slidenum">
              <a:rPr lang="en-US" smtClean="0"/>
              <a:pPr/>
              <a:t>‹#›</a:t>
            </a:fld>
            <a:endParaRPr lang="en-US" dirty="0"/>
          </a:p>
        </p:txBody>
      </p:sp>
    </p:spTree>
    <p:extLst>
      <p:ext uri="{BB962C8B-B14F-4D97-AF65-F5344CB8AC3E}">
        <p14:creationId xmlns:p14="http://schemas.microsoft.com/office/powerpoint/2010/main" val="351092735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sigcse.org/sigcse/programs/special/index.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sigcse.org/sigcse/programs/speakers/list.html"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igcse.org/sigcse/programs/travel-grants/index.html"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hyperlink" Target="https://sigcse.org/sigcse/programs/committees/index.htm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mailto:chair@sigcse.org" TargetMode="External"/><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95F47DD-710D-4041-8CBC-A031EB1165B0}"/>
              </a:ext>
            </a:extLst>
          </p:cNvPr>
          <p:cNvSpPr>
            <a:spLocks noGrp="1"/>
          </p:cNvSpPr>
          <p:nvPr>
            <p:ph type="subTitle" idx="1"/>
          </p:nvPr>
        </p:nvSpPr>
        <p:spPr>
          <a:xfrm>
            <a:off x="1769918" y="4103638"/>
            <a:ext cx="9144000" cy="1998224"/>
          </a:xfrm>
        </p:spPr>
        <p:txBody>
          <a:bodyPr>
            <a:normAutofit/>
          </a:bodyPr>
          <a:lstStyle/>
          <a:p>
            <a:pPr algn="r"/>
            <a:r>
              <a:rPr lang="en-US" sz="3200" b="1" dirty="0">
                <a:latin typeface="Adobe Caslon Pro" panose="0205050205050A020403" pitchFamily="18" charset="0"/>
              </a:rPr>
              <a:t>Business Meeting</a:t>
            </a:r>
          </a:p>
          <a:p>
            <a:pPr lvl="0" algn="r">
              <a:lnSpc>
                <a:spcPct val="100000"/>
              </a:lnSpc>
              <a:spcBef>
                <a:spcPts val="0"/>
              </a:spcBef>
              <a:buSzPts val="1440"/>
            </a:pPr>
            <a:r>
              <a:rPr lang="en-US" sz="3200" strike="sngStrike" dirty="0">
                <a:latin typeface="Adobe Caslon Pro" panose="0205050205050A020403" pitchFamily="18" charset="0"/>
              </a:rPr>
              <a:t>March 13, 2020</a:t>
            </a:r>
            <a:endParaRPr lang="en-US" sz="3200" dirty="0">
              <a:latin typeface="Adobe Caslon Pro" panose="0205050205050A020403" pitchFamily="18" charset="0"/>
            </a:endParaRPr>
          </a:p>
          <a:p>
            <a:pPr lvl="0" algn="r">
              <a:lnSpc>
                <a:spcPct val="100000"/>
              </a:lnSpc>
              <a:spcBef>
                <a:spcPts val="0"/>
              </a:spcBef>
              <a:buSzPts val="1440"/>
            </a:pPr>
            <a:r>
              <a:rPr lang="en-US" sz="3200" dirty="0">
                <a:latin typeface="Adobe Caslon Pro" panose="0205050205050A020403" pitchFamily="18" charset="0"/>
              </a:rPr>
              <a:t>October 6, 2020</a:t>
            </a:r>
          </a:p>
          <a:p>
            <a:pPr lvl="0" algn="r">
              <a:lnSpc>
                <a:spcPct val="100000"/>
              </a:lnSpc>
              <a:spcBef>
                <a:spcPts val="0"/>
              </a:spcBef>
              <a:buSzPts val="1440"/>
            </a:pPr>
            <a:r>
              <a:rPr lang="en-US" sz="3200" dirty="0">
                <a:latin typeface="Adobe Caslon Pro" panose="0205050205050A020403" pitchFamily="18" charset="0"/>
              </a:rPr>
              <a:t>Repeated – October 13, 2020</a:t>
            </a:r>
          </a:p>
          <a:p>
            <a:pPr algn="r"/>
            <a:endParaRPr lang="en-US" sz="3200" dirty="0"/>
          </a:p>
        </p:txBody>
      </p:sp>
      <p:pic>
        <p:nvPicPr>
          <p:cNvPr id="7" name="Picture 6">
            <a:extLst>
              <a:ext uri="{FF2B5EF4-FFF2-40B4-BE49-F238E27FC236}">
                <a16:creationId xmlns:a16="http://schemas.microsoft.com/office/drawing/2014/main" id="{849FE70C-658B-43CC-8370-451076FD89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97891" y="0"/>
            <a:ext cx="9033164" cy="4103638"/>
          </a:xfrm>
          <a:prstGeom prst="rect">
            <a:avLst/>
          </a:prstGeom>
        </p:spPr>
      </p:pic>
    </p:spTree>
    <p:extLst>
      <p:ext uri="{BB962C8B-B14F-4D97-AF65-F5344CB8AC3E}">
        <p14:creationId xmlns:p14="http://schemas.microsoft.com/office/powerpoint/2010/main" val="28776492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9"/>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ITiCSE 2020</a:t>
            </a:r>
            <a:endParaRPr/>
          </a:p>
        </p:txBody>
      </p:sp>
      <p:sp>
        <p:nvSpPr>
          <p:cNvPr id="213" name="Google Shape;213;p29"/>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90000"/>
              </a:lnSpc>
              <a:spcBef>
                <a:spcPts val="0"/>
              </a:spcBef>
              <a:spcAft>
                <a:spcPts val="0"/>
              </a:spcAft>
              <a:buSzPts val="1440"/>
              <a:buFont typeface="Courier New" panose="02070309020205020404" pitchFamily="49" charset="0"/>
              <a:buChar char="o"/>
            </a:pPr>
            <a:r>
              <a:rPr lang="en-US" sz="2400" dirty="0"/>
              <a:t>March 2020: Decided that ITiCSE 2020 should be an online event held on original dates in June 2020</a:t>
            </a:r>
            <a:endParaRPr dirty="0"/>
          </a:p>
          <a:p>
            <a:pPr marL="571500" lvl="0" indent="-342900" algn="l" rtl="0">
              <a:lnSpc>
                <a:spcPct val="90000"/>
              </a:lnSpc>
              <a:spcBef>
                <a:spcPts val="0"/>
              </a:spcBef>
              <a:spcAft>
                <a:spcPts val="0"/>
              </a:spcAft>
              <a:buSzPts val="1440"/>
              <a:buFont typeface="Courier New" panose="02070309020205020404" pitchFamily="49" charset="0"/>
              <a:buChar char="o"/>
            </a:pPr>
            <a:endParaRPr sz="2400" dirty="0"/>
          </a:p>
          <a:p>
            <a:pPr marL="480060" lvl="0" indent="-342900" algn="l" rtl="0">
              <a:lnSpc>
                <a:spcPct val="90000"/>
              </a:lnSpc>
              <a:spcBef>
                <a:spcPts val="0"/>
              </a:spcBef>
              <a:spcAft>
                <a:spcPts val="0"/>
              </a:spcAft>
              <a:buSzPts val="1440"/>
              <a:buFont typeface="Courier New" panose="02070309020205020404" pitchFamily="49" charset="0"/>
              <a:buChar char="o"/>
            </a:pPr>
            <a:r>
              <a:rPr lang="en-US" sz="2400" dirty="0"/>
              <a:t>June 2020: Conference held online over Zoom with additional discussion in Moodle </a:t>
            </a:r>
            <a:endParaRPr dirty="0"/>
          </a:p>
          <a:p>
            <a:pPr marL="947420" lvl="1" indent="-342900" algn="l" rtl="0">
              <a:lnSpc>
                <a:spcPct val="90000"/>
              </a:lnSpc>
              <a:spcBef>
                <a:spcPts val="0"/>
              </a:spcBef>
              <a:spcAft>
                <a:spcPts val="0"/>
              </a:spcAft>
              <a:buSzPts val="1280"/>
              <a:buFont typeface="Courier New" panose="02070309020205020404" pitchFamily="49" charset="0"/>
              <a:buChar char="o"/>
            </a:pPr>
            <a:r>
              <a:rPr lang="en-US" sz="2200" dirty="0"/>
              <a:t>Top 5 ITiCSE Papers and Top 5 ITiCSE Working Group reports recognized</a:t>
            </a:r>
            <a:endParaRPr dirty="0"/>
          </a:p>
          <a:p>
            <a:pPr marL="571500" lvl="0" indent="-342900" algn="l" rtl="0">
              <a:lnSpc>
                <a:spcPct val="90000"/>
              </a:lnSpc>
              <a:spcBef>
                <a:spcPts val="0"/>
              </a:spcBef>
              <a:spcAft>
                <a:spcPts val="0"/>
              </a:spcAft>
              <a:buSzPts val="1440"/>
              <a:buFont typeface="Courier New" panose="02070309020205020404" pitchFamily="49" charset="0"/>
              <a:buChar char="o"/>
            </a:pPr>
            <a:endParaRPr sz="2400" dirty="0"/>
          </a:p>
          <a:p>
            <a:pPr marL="480060" lvl="0" indent="-342900" algn="l" rtl="0">
              <a:lnSpc>
                <a:spcPct val="90000"/>
              </a:lnSpc>
              <a:spcBef>
                <a:spcPts val="0"/>
              </a:spcBef>
              <a:spcAft>
                <a:spcPts val="0"/>
              </a:spcAft>
              <a:buSzPts val="1440"/>
              <a:buFont typeface="Courier New" panose="02070309020205020404" pitchFamily="49" charset="0"/>
              <a:buChar char="o"/>
            </a:pPr>
            <a:r>
              <a:rPr lang="en-US" sz="2400" dirty="0"/>
              <a:t>Support for ITiCSE Doctoral Consortium by ACM-Europe</a:t>
            </a:r>
            <a:endParaRPr dirty="0"/>
          </a:p>
          <a:p>
            <a:pPr marL="571500" lvl="0" indent="-342900" algn="l" rtl="0">
              <a:lnSpc>
                <a:spcPct val="90000"/>
              </a:lnSpc>
              <a:spcBef>
                <a:spcPts val="0"/>
              </a:spcBef>
              <a:spcAft>
                <a:spcPts val="0"/>
              </a:spcAft>
              <a:buSzPts val="1440"/>
              <a:buFont typeface="Courier New" panose="02070309020205020404" pitchFamily="49" charset="0"/>
              <a:buChar char="o"/>
            </a:pPr>
            <a:endParaRPr sz="2400" dirty="0"/>
          </a:p>
          <a:p>
            <a:pPr marL="480060" lvl="0" indent="-342900" algn="l" rtl="0">
              <a:lnSpc>
                <a:spcPct val="90000"/>
              </a:lnSpc>
              <a:spcBef>
                <a:spcPts val="0"/>
              </a:spcBef>
              <a:spcAft>
                <a:spcPts val="0"/>
              </a:spcAft>
              <a:buSzPts val="1440"/>
              <a:buFont typeface="Courier New" panose="02070309020205020404" pitchFamily="49" charset="0"/>
              <a:buChar char="o"/>
            </a:pPr>
            <a:r>
              <a:rPr lang="en-US" sz="2400" dirty="0"/>
              <a:t>Attendance: 391</a:t>
            </a:r>
            <a:endParaRPr dirty="0"/>
          </a:p>
          <a:p>
            <a:pPr marL="480060" lvl="0" indent="-342900" algn="l" rtl="0">
              <a:lnSpc>
                <a:spcPct val="90000"/>
              </a:lnSpc>
              <a:spcBef>
                <a:spcPts val="0"/>
              </a:spcBef>
              <a:spcAft>
                <a:spcPts val="0"/>
              </a:spcAft>
              <a:buSzPts val="1440"/>
              <a:buFont typeface="Courier New" panose="02070309020205020404" pitchFamily="49" charset="0"/>
              <a:buChar char="o"/>
            </a:pPr>
            <a:r>
              <a:rPr lang="en-US" sz="2400" dirty="0"/>
              <a:t>Surplus: $17K</a:t>
            </a:r>
            <a:endParaRPr dirty="0"/>
          </a:p>
          <a:p>
            <a:pPr marL="947420" lvl="1" indent="-342900" algn="l" rtl="0">
              <a:lnSpc>
                <a:spcPct val="90000"/>
              </a:lnSpc>
              <a:spcBef>
                <a:spcPts val="0"/>
              </a:spcBef>
              <a:spcAft>
                <a:spcPts val="0"/>
              </a:spcAft>
              <a:buSzPts val="1280"/>
              <a:buFont typeface="Courier New" panose="02070309020205020404" pitchFamily="49" charset="0"/>
              <a:buChar char="o"/>
            </a:pPr>
            <a:r>
              <a:rPr lang="en-US" sz="2000" dirty="0"/>
              <a:t>Any penalties incurred from the cancellation were absorbed by NTNU (former host institution - ~$15K)</a:t>
            </a:r>
            <a:endParaRPr dirty="0"/>
          </a:p>
        </p:txBody>
      </p:sp>
      <p:sp>
        <p:nvSpPr>
          <p:cNvPr id="2" name="Slide Number Placeholder 1">
            <a:extLst>
              <a:ext uri="{FF2B5EF4-FFF2-40B4-BE49-F238E27FC236}">
                <a16:creationId xmlns:a16="http://schemas.microsoft.com/office/drawing/2014/main" id="{6BFFAD3F-CB95-4E73-8FEE-86D50E902FB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3">
                                            <p:txEl>
                                              <p:pRg st="0" end="0"/>
                                            </p:txEl>
                                          </p:spTgt>
                                        </p:tgtEl>
                                        <p:attrNameLst>
                                          <p:attrName>style.visibility</p:attrName>
                                        </p:attrNameLst>
                                      </p:cBhvr>
                                      <p:to>
                                        <p:strVal val="visible"/>
                                      </p:to>
                                    </p:set>
                                    <p:animEffect transition="in" filter="fade">
                                      <p:cBhvr>
                                        <p:cTn id="7" dur="500"/>
                                        <p:tgtEl>
                                          <p:spTgt spid="21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3">
                                            <p:txEl>
                                              <p:pRg st="2" end="2"/>
                                            </p:txEl>
                                          </p:spTgt>
                                        </p:tgtEl>
                                        <p:attrNameLst>
                                          <p:attrName>style.visibility</p:attrName>
                                        </p:attrNameLst>
                                      </p:cBhvr>
                                      <p:to>
                                        <p:strVal val="visible"/>
                                      </p:to>
                                    </p:set>
                                    <p:animEffect transition="in" filter="fade">
                                      <p:cBhvr>
                                        <p:cTn id="12" dur="500"/>
                                        <p:tgtEl>
                                          <p:spTgt spid="213">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3">
                                            <p:txEl>
                                              <p:pRg st="3" end="3"/>
                                            </p:txEl>
                                          </p:spTgt>
                                        </p:tgtEl>
                                        <p:attrNameLst>
                                          <p:attrName>style.visibility</p:attrName>
                                        </p:attrNameLst>
                                      </p:cBhvr>
                                      <p:to>
                                        <p:strVal val="visible"/>
                                      </p:to>
                                    </p:set>
                                    <p:animEffect transition="in" filter="fade">
                                      <p:cBhvr>
                                        <p:cTn id="15" dur="500"/>
                                        <p:tgtEl>
                                          <p:spTgt spid="213">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3">
                                            <p:txEl>
                                              <p:pRg st="5" end="5"/>
                                            </p:txEl>
                                          </p:spTgt>
                                        </p:tgtEl>
                                        <p:attrNameLst>
                                          <p:attrName>style.visibility</p:attrName>
                                        </p:attrNameLst>
                                      </p:cBhvr>
                                      <p:to>
                                        <p:strVal val="visible"/>
                                      </p:to>
                                    </p:set>
                                    <p:animEffect transition="in" filter="fade">
                                      <p:cBhvr>
                                        <p:cTn id="18" dur="500"/>
                                        <p:tgtEl>
                                          <p:spTgt spid="21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13">
                                            <p:txEl>
                                              <p:pRg st="7" end="7"/>
                                            </p:txEl>
                                          </p:spTgt>
                                        </p:tgtEl>
                                        <p:attrNameLst>
                                          <p:attrName>style.visibility</p:attrName>
                                        </p:attrNameLst>
                                      </p:cBhvr>
                                      <p:to>
                                        <p:strVal val="visible"/>
                                      </p:to>
                                    </p:set>
                                    <p:animEffect transition="in" filter="fade">
                                      <p:cBhvr>
                                        <p:cTn id="23" dur="500"/>
                                        <p:tgtEl>
                                          <p:spTgt spid="213">
                                            <p:txEl>
                                              <p:pRg st="7" end="7"/>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13">
                                            <p:txEl>
                                              <p:pRg st="8" end="8"/>
                                            </p:txEl>
                                          </p:spTgt>
                                        </p:tgtEl>
                                        <p:attrNameLst>
                                          <p:attrName>style.visibility</p:attrName>
                                        </p:attrNameLst>
                                      </p:cBhvr>
                                      <p:to>
                                        <p:strVal val="visible"/>
                                      </p:to>
                                    </p:set>
                                    <p:animEffect transition="in" filter="fade">
                                      <p:cBhvr>
                                        <p:cTn id="26" dur="500"/>
                                        <p:tgtEl>
                                          <p:spTgt spid="213">
                                            <p:txEl>
                                              <p:pRg st="8" end="8"/>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3">
                                            <p:txEl>
                                              <p:pRg st="9" end="9"/>
                                            </p:txEl>
                                          </p:spTgt>
                                        </p:tgtEl>
                                        <p:attrNameLst>
                                          <p:attrName>style.visibility</p:attrName>
                                        </p:attrNameLst>
                                      </p:cBhvr>
                                      <p:to>
                                        <p:strVal val="visible"/>
                                      </p:to>
                                    </p:set>
                                    <p:animEffect transition="in" filter="fade">
                                      <p:cBhvr>
                                        <p:cTn id="29" dur="500"/>
                                        <p:tgtEl>
                                          <p:spTgt spid="21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30"/>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ICER 2020</a:t>
            </a:r>
            <a:endParaRPr/>
          </a:p>
        </p:txBody>
      </p:sp>
      <p:sp>
        <p:nvSpPr>
          <p:cNvPr id="219" name="Google Shape;219;p30"/>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March 2020: Decided ICER should be a virtual event</a:t>
            </a:r>
            <a:endParaRPr dirty="0"/>
          </a:p>
          <a:p>
            <a:pPr marL="57150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August 2020: ICER held online using Discord and Zoom</a:t>
            </a:r>
          </a:p>
          <a:p>
            <a:pPr marL="937260" lvl="1" indent="-342900">
              <a:lnSpc>
                <a:spcPct val="100000"/>
              </a:lnSpc>
              <a:spcBef>
                <a:spcPts val="0"/>
              </a:spcBef>
              <a:buSzPts val="1440"/>
              <a:buFont typeface="Courier New" panose="02070309020205020404" pitchFamily="49" charset="0"/>
              <a:buChar char="o"/>
            </a:pPr>
            <a:r>
              <a:rPr lang="en-US" sz="2000" dirty="0"/>
              <a:t>Doctoral Consortium held online in conjunction with conference as planned</a:t>
            </a:r>
            <a:endParaRPr sz="2000" dirty="0"/>
          </a:p>
          <a:p>
            <a:pPr marL="57150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Attendance: 319 (unofficial)</a:t>
            </a:r>
            <a:endParaRPr dirty="0"/>
          </a:p>
          <a:p>
            <a:pPr marL="57150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Announced the formation of the ICER Steering Committee</a:t>
            </a:r>
            <a:endParaRPr dirty="0"/>
          </a:p>
        </p:txBody>
      </p:sp>
      <p:sp>
        <p:nvSpPr>
          <p:cNvPr id="2" name="Slide Number Placeholder 1">
            <a:extLst>
              <a:ext uri="{FF2B5EF4-FFF2-40B4-BE49-F238E27FC236}">
                <a16:creationId xmlns:a16="http://schemas.microsoft.com/office/drawing/2014/main" id="{769F5C80-4C65-4670-A82E-D2B899205A1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9">
                                            <p:txEl>
                                              <p:pRg st="0" end="0"/>
                                            </p:txEl>
                                          </p:spTgt>
                                        </p:tgtEl>
                                        <p:attrNameLst>
                                          <p:attrName>style.visibility</p:attrName>
                                        </p:attrNameLst>
                                      </p:cBhvr>
                                      <p:to>
                                        <p:strVal val="visible"/>
                                      </p:to>
                                    </p:set>
                                    <p:animEffect transition="in" filter="fade">
                                      <p:cBhvr>
                                        <p:cTn id="7" dur="500"/>
                                        <p:tgtEl>
                                          <p:spTgt spid="2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19">
                                            <p:txEl>
                                              <p:pRg st="2" end="2"/>
                                            </p:txEl>
                                          </p:spTgt>
                                        </p:tgtEl>
                                        <p:attrNameLst>
                                          <p:attrName>style.visibility</p:attrName>
                                        </p:attrNameLst>
                                      </p:cBhvr>
                                      <p:to>
                                        <p:strVal val="visible"/>
                                      </p:to>
                                    </p:set>
                                    <p:animEffect transition="in" filter="fade">
                                      <p:cBhvr>
                                        <p:cTn id="12" dur="500"/>
                                        <p:tgtEl>
                                          <p:spTgt spid="219">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19">
                                            <p:txEl>
                                              <p:pRg st="3" end="3"/>
                                            </p:txEl>
                                          </p:spTgt>
                                        </p:tgtEl>
                                        <p:attrNameLst>
                                          <p:attrName>style.visibility</p:attrName>
                                        </p:attrNameLst>
                                      </p:cBhvr>
                                      <p:to>
                                        <p:strVal val="visible"/>
                                      </p:to>
                                    </p:set>
                                    <p:animEffect transition="in" filter="fade">
                                      <p:cBhvr>
                                        <p:cTn id="15" dur="500"/>
                                        <p:tgtEl>
                                          <p:spTgt spid="219">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19">
                                            <p:txEl>
                                              <p:pRg st="5" end="5"/>
                                            </p:txEl>
                                          </p:spTgt>
                                        </p:tgtEl>
                                        <p:attrNameLst>
                                          <p:attrName>style.visibility</p:attrName>
                                        </p:attrNameLst>
                                      </p:cBhvr>
                                      <p:to>
                                        <p:strVal val="visible"/>
                                      </p:to>
                                    </p:set>
                                    <p:animEffect transition="in" filter="fade">
                                      <p:cBhvr>
                                        <p:cTn id="18" dur="500"/>
                                        <p:tgtEl>
                                          <p:spTgt spid="219">
                                            <p:txEl>
                                              <p:pRg st="5" end="5"/>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19">
                                            <p:txEl>
                                              <p:pRg st="7" end="7"/>
                                            </p:txEl>
                                          </p:spTgt>
                                        </p:tgtEl>
                                        <p:attrNameLst>
                                          <p:attrName>style.visibility</p:attrName>
                                        </p:attrNameLst>
                                      </p:cBhvr>
                                      <p:to>
                                        <p:strVal val="visible"/>
                                      </p:to>
                                    </p:set>
                                    <p:animEffect transition="in" filter="fade">
                                      <p:cBhvr>
                                        <p:cTn id="21" dur="500"/>
                                        <p:tgtEl>
                                          <p:spTgt spid="219">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9"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31"/>
          <p:cNvSpPr/>
          <p:nvPr/>
        </p:nvSpPr>
        <p:spPr>
          <a:xfrm>
            <a:off x="0" y="855999"/>
            <a:ext cx="11615367" cy="6517167"/>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
        <p:nvSpPr>
          <p:cNvPr id="225" name="Google Shape;225;p31"/>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ICER Steering Committee</a:t>
            </a:r>
            <a:endParaRPr dirty="0"/>
          </a:p>
        </p:txBody>
      </p:sp>
      <p:sp>
        <p:nvSpPr>
          <p:cNvPr id="226" name="Google Shape;226;p31"/>
          <p:cNvSpPr txBox="1">
            <a:spLocks noGrp="1"/>
          </p:cNvSpPr>
          <p:nvPr>
            <p:ph idx="1"/>
          </p:nvPr>
        </p:nvSpPr>
        <p:spPr>
          <a:xfrm>
            <a:off x="2731426" y="1731235"/>
            <a:ext cx="1706877" cy="201844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440"/>
              <a:buNone/>
            </a:pPr>
            <a:r>
              <a:rPr lang="en-US" dirty="0"/>
              <a:t>Sally Fincher </a:t>
            </a:r>
            <a:r>
              <a:rPr lang="en-US" i="1" dirty="0"/>
              <a:t>University of Kent</a:t>
            </a:r>
            <a:endParaRPr i="1" dirty="0"/>
          </a:p>
        </p:txBody>
      </p:sp>
      <p:sp>
        <p:nvSpPr>
          <p:cNvPr id="2" name="Slide Number Placeholder 1">
            <a:extLst>
              <a:ext uri="{FF2B5EF4-FFF2-40B4-BE49-F238E27FC236}">
                <a16:creationId xmlns:a16="http://schemas.microsoft.com/office/drawing/2014/main" id="{BD2EAF84-9D59-4FCB-B35F-557A67BC4E81}"/>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232" name="Google Shape;232;p31"/>
          <p:cNvSpPr txBox="1">
            <a:spLocks noGrp="1"/>
          </p:cNvSpPr>
          <p:nvPr>
            <p:ph type="body" idx="4294967295"/>
          </p:nvPr>
        </p:nvSpPr>
        <p:spPr>
          <a:xfrm>
            <a:off x="6334390" y="1662109"/>
            <a:ext cx="1749425" cy="2238375"/>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440"/>
              <a:buNone/>
            </a:pPr>
            <a:r>
              <a:rPr lang="en-US" dirty="0"/>
              <a:t>Quintin Cutts</a:t>
            </a:r>
            <a:br>
              <a:rPr lang="en-US" dirty="0"/>
            </a:br>
            <a:r>
              <a:rPr lang="en-US" sz="2267" i="1" dirty="0"/>
              <a:t>University of Glasgow</a:t>
            </a:r>
            <a:endParaRPr sz="2267" i="1" dirty="0"/>
          </a:p>
        </p:txBody>
      </p:sp>
      <p:sp>
        <p:nvSpPr>
          <p:cNvPr id="233" name="Google Shape;233;p31"/>
          <p:cNvSpPr txBox="1">
            <a:spLocks noGrp="1"/>
          </p:cNvSpPr>
          <p:nvPr>
            <p:ph type="body" idx="4294967295"/>
          </p:nvPr>
        </p:nvSpPr>
        <p:spPr>
          <a:xfrm>
            <a:off x="10090159" y="1625001"/>
            <a:ext cx="1836737" cy="2239962"/>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440"/>
              <a:buNone/>
            </a:pPr>
            <a:r>
              <a:rPr lang="en-US" dirty="0"/>
              <a:t>Brian </a:t>
            </a:r>
            <a:br>
              <a:rPr lang="en-US" dirty="0"/>
            </a:br>
            <a:r>
              <a:rPr lang="en-US" dirty="0"/>
              <a:t>Dorn</a:t>
            </a:r>
            <a:br>
              <a:rPr lang="en-US" dirty="0"/>
            </a:br>
            <a:r>
              <a:rPr lang="en-US" sz="2267" i="1" dirty="0"/>
              <a:t>University of Nebraska Omaha</a:t>
            </a:r>
            <a:endParaRPr sz="2267" i="1" dirty="0"/>
          </a:p>
        </p:txBody>
      </p:sp>
      <p:sp>
        <p:nvSpPr>
          <p:cNvPr id="234" name="Google Shape;234;p31"/>
          <p:cNvSpPr txBox="1">
            <a:spLocks noGrp="1"/>
          </p:cNvSpPr>
          <p:nvPr>
            <p:ph type="body" idx="4294967295"/>
          </p:nvPr>
        </p:nvSpPr>
        <p:spPr>
          <a:xfrm>
            <a:off x="4786957" y="4435792"/>
            <a:ext cx="2041451" cy="2103120"/>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440"/>
              <a:buNone/>
            </a:pPr>
            <a:r>
              <a:rPr lang="en-US" dirty="0"/>
              <a:t>Mark Guzdial</a:t>
            </a:r>
            <a:br>
              <a:rPr lang="en-US" dirty="0"/>
            </a:br>
            <a:r>
              <a:rPr lang="en-US" i="1" dirty="0"/>
              <a:t>University of Michigan</a:t>
            </a:r>
            <a:endParaRPr i="1" dirty="0"/>
          </a:p>
        </p:txBody>
      </p:sp>
      <p:sp>
        <p:nvSpPr>
          <p:cNvPr id="235" name="Google Shape;235;p31"/>
          <p:cNvSpPr txBox="1">
            <a:spLocks noGrp="1"/>
          </p:cNvSpPr>
          <p:nvPr>
            <p:ph type="body" idx="4294967295"/>
          </p:nvPr>
        </p:nvSpPr>
        <p:spPr>
          <a:xfrm>
            <a:off x="9296409" y="4267677"/>
            <a:ext cx="1587500" cy="2238375"/>
          </a:xfrm>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2133"/>
              </a:spcAft>
              <a:buSzPts val="1440"/>
              <a:buNone/>
            </a:pPr>
            <a:r>
              <a:rPr lang="en-US" dirty="0"/>
              <a:t>Leo Porter</a:t>
            </a:r>
            <a:br>
              <a:rPr lang="en-US" dirty="0"/>
            </a:br>
            <a:r>
              <a:rPr lang="en-US" i="1" dirty="0"/>
              <a:t>SIGCSE Board Rep</a:t>
            </a:r>
            <a:endParaRPr i="1" dirty="0"/>
          </a:p>
        </p:txBody>
      </p:sp>
      <p:sp>
        <p:nvSpPr>
          <p:cNvPr id="236" name="Google Shape;236;p31"/>
          <p:cNvSpPr txBox="1">
            <a:spLocks noGrp="1"/>
          </p:cNvSpPr>
          <p:nvPr>
            <p:ph type="body" idx="4294967295"/>
          </p:nvPr>
        </p:nvSpPr>
        <p:spPr>
          <a:xfrm>
            <a:off x="0" y="3635375"/>
            <a:ext cx="2128838" cy="350838"/>
          </a:xfrm>
          <a:prstGeom prst="rect">
            <a:avLst/>
          </a:prstGeom>
          <a:noFill/>
          <a:ln>
            <a:noFill/>
          </a:ln>
        </p:spPr>
        <p:txBody>
          <a:bodyPr spcFirstLastPara="1" wrap="square" lIns="121900" tIns="121900" rIns="121900" bIns="121900" anchor="t" anchorCtr="0">
            <a:noAutofit/>
          </a:bodyPr>
          <a:lstStyle/>
          <a:p>
            <a:pPr marL="0" lvl="0" indent="0" algn="ctr" rtl="0">
              <a:lnSpc>
                <a:spcPct val="100000"/>
              </a:lnSpc>
              <a:spcBef>
                <a:spcPts val="0"/>
              </a:spcBef>
              <a:spcAft>
                <a:spcPts val="2133"/>
              </a:spcAft>
              <a:buSzPts val="1440"/>
              <a:buNone/>
            </a:pPr>
            <a:r>
              <a:rPr lang="en-US"/>
              <a:t>Chair</a:t>
            </a:r>
            <a:endParaRPr/>
          </a:p>
        </p:txBody>
      </p:sp>
      <p:pic>
        <p:nvPicPr>
          <p:cNvPr id="227" name="Google Shape;227;p31"/>
          <p:cNvPicPr preferRelativeResize="0">
            <a:picLocks noChangeAspect="1"/>
          </p:cNvPicPr>
          <p:nvPr/>
        </p:nvPicPr>
        <p:blipFill rotWithShape="1">
          <a:blip r:embed="rId3">
            <a:alphaModFix/>
          </a:blip>
          <a:srcRect r="10697"/>
          <a:stretch/>
        </p:blipFill>
        <p:spPr>
          <a:xfrm>
            <a:off x="2821773" y="4391245"/>
            <a:ext cx="1878052" cy="2103120"/>
          </a:xfrm>
          <a:prstGeom prst="rect">
            <a:avLst/>
          </a:prstGeom>
          <a:noFill/>
          <a:ln>
            <a:noFill/>
          </a:ln>
        </p:spPr>
      </p:pic>
      <p:pic>
        <p:nvPicPr>
          <p:cNvPr id="228" name="Google Shape;228;p31"/>
          <p:cNvPicPr preferRelativeResize="0">
            <a:picLocks noChangeAspect="1"/>
          </p:cNvPicPr>
          <p:nvPr/>
        </p:nvPicPr>
        <p:blipFill rotWithShape="1">
          <a:blip r:embed="rId4">
            <a:alphaModFix/>
          </a:blip>
          <a:srcRect l="14159" r="16394"/>
          <a:stretch/>
        </p:blipFill>
        <p:spPr>
          <a:xfrm>
            <a:off x="8165076" y="1605470"/>
            <a:ext cx="1862696" cy="2011680"/>
          </a:xfrm>
          <a:prstGeom prst="rect">
            <a:avLst/>
          </a:prstGeom>
          <a:noFill/>
          <a:ln>
            <a:noFill/>
          </a:ln>
        </p:spPr>
      </p:pic>
      <p:pic>
        <p:nvPicPr>
          <p:cNvPr id="229" name="Google Shape;229;p31"/>
          <p:cNvPicPr preferRelativeResize="0">
            <a:picLocks noChangeAspect="1"/>
          </p:cNvPicPr>
          <p:nvPr/>
        </p:nvPicPr>
        <p:blipFill rotWithShape="1">
          <a:blip r:embed="rId5">
            <a:alphaModFix/>
          </a:blip>
          <a:srcRect/>
          <a:stretch/>
        </p:blipFill>
        <p:spPr>
          <a:xfrm>
            <a:off x="689321" y="1731235"/>
            <a:ext cx="1951757" cy="2011680"/>
          </a:xfrm>
          <a:prstGeom prst="rect">
            <a:avLst/>
          </a:prstGeom>
          <a:noFill/>
          <a:ln>
            <a:noFill/>
          </a:ln>
        </p:spPr>
      </p:pic>
      <p:pic>
        <p:nvPicPr>
          <p:cNvPr id="230" name="Google Shape;230;p31"/>
          <p:cNvPicPr preferRelativeResize="0">
            <a:picLocks noChangeAspect="1"/>
          </p:cNvPicPr>
          <p:nvPr/>
        </p:nvPicPr>
        <p:blipFill rotWithShape="1">
          <a:blip r:embed="rId6">
            <a:alphaModFix/>
          </a:blip>
          <a:srcRect/>
          <a:stretch/>
        </p:blipFill>
        <p:spPr>
          <a:xfrm>
            <a:off x="4594812" y="1639795"/>
            <a:ext cx="1706877" cy="2194560"/>
          </a:xfrm>
          <a:prstGeom prst="rect">
            <a:avLst/>
          </a:prstGeom>
          <a:noFill/>
          <a:ln>
            <a:noFill/>
          </a:ln>
        </p:spPr>
      </p:pic>
      <p:pic>
        <p:nvPicPr>
          <p:cNvPr id="231" name="Google Shape;231;p31"/>
          <p:cNvPicPr preferRelativeResize="0">
            <a:picLocks noChangeAspect="1"/>
          </p:cNvPicPr>
          <p:nvPr/>
        </p:nvPicPr>
        <p:blipFill rotWithShape="1">
          <a:blip r:embed="rId7">
            <a:alphaModFix/>
          </a:blip>
          <a:srcRect t="13698"/>
          <a:stretch/>
        </p:blipFill>
        <p:spPr>
          <a:xfrm>
            <a:off x="7572738" y="4401502"/>
            <a:ext cx="1552589" cy="201168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2"/>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6D1D6B"/>
              </a:buClr>
              <a:buSzPts val="4000"/>
              <a:buFont typeface="Trebuchet MS"/>
              <a:buNone/>
            </a:pPr>
            <a:r>
              <a:rPr lang="en-US"/>
              <a:t>Treasurer’s Report</a:t>
            </a:r>
            <a:endParaRPr/>
          </a:p>
        </p:txBody>
      </p:sp>
      <p:sp>
        <p:nvSpPr>
          <p:cNvPr id="242" name="Google Shape;242;p32"/>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SzPts val="1120"/>
              <a:buNone/>
            </a:pPr>
            <a:r>
              <a:rPr lang="en-US" sz="1800" dirty="0"/>
              <a:t>Andrew Luxton-Reilly</a:t>
            </a:r>
            <a:endParaRPr sz="3200" dirty="0"/>
          </a:p>
          <a:p>
            <a:pPr marL="0" lvl="0" indent="0" algn="l" rtl="0">
              <a:lnSpc>
                <a:spcPct val="80000"/>
              </a:lnSpc>
              <a:spcBef>
                <a:spcPts val="1000"/>
              </a:spcBef>
              <a:spcAft>
                <a:spcPts val="0"/>
              </a:spcAft>
              <a:buSzPts val="1120"/>
              <a:buNone/>
            </a:pPr>
            <a:r>
              <a:rPr lang="en-US" sz="1800" dirty="0"/>
              <a:t>SIGCSE Business Meeting</a:t>
            </a:r>
            <a:endParaRPr sz="3200" dirty="0"/>
          </a:p>
        </p:txBody>
      </p:sp>
      <p:sp>
        <p:nvSpPr>
          <p:cNvPr id="2" name="Slide Number Placeholder 1">
            <a:extLst>
              <a:ext uri="{FF2B5EF4-FFF2-40B4-BE49-F238E27FC236}">
                <a16:creationId xmlns:a16="http://schemas.microsoft.com/office/drawing/2014/main" id="{81A1B343-1945-4491-9533-9A870B068C7A}"/>
              </a:ext>
            </a:extLst>
          </p:cNvPr>
          <p:cNvSpPr>
            <a:spLocks noGrp="1"/>
          </p:cNvSpPr>
          <p:nvPr>
            <p:ph type="sldNum" sz="quarter" idx="4294967295"/>
          </p:nvPr>
        </p:nvSpPr>
        <p:spPr>
          <a:xfrm>
            <a:off x="9448800" y="6356350"/>
            <a:ext cx="2743200" cy="365125"/>
          </a:xfrm>
        </p:spPr>
        <p:txBody>
          <a:bodyPr/>
          <a:lstStyle/>
          <a:p>
            <a:fld id="{E708CD23-526C-4E70-8458-1F7D026C3C8A}" type="slidenum">
              <a:rPr lang="en-US" smtClean="0"/>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3"/>
          <p:cNvSpPr txBox="1">
            <a:spLocks noGrp="1"/>
          </p:cNvSpPr>
          <p:nvPr>
            <p:ph type="title"/>
          </p:nvPr>
        </p:nvSpPr>
        <p:spPr>
          <a:xfrm>
            <a:off x="476367" y="814585"/>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Summary</a:t>
            </a:r>
            <a:endParaRPr dirty="0"/>
          </a:p>
        </p:txBody>
      </p:sp>
      <p:sp>
        <p:nvSpPr>
          <p:cNvPr id="2" name="Slide Number Placeholder 1">
            <a:extLst>
              <a:ext uri="{FF2B5EF4-FFF2-40B4-BE49-F238E27FC236}">
                <a16:creationId xmlns:a16="http://schemas.microsoft.com/office/drawing/2014/main" id="{9EA9B8F2-1F7A-4C5D-AAB9-69072285E3A1}"/>
              </a:ext>
            </a:extLst>
          </p:cNvPr>
          <p:cNvSpPr>
            <a:spLocks noGrp="1"/>
          </p:cNvSpPr>
          <p:nvPr>
            <p:ph type="sldNum" sz="quarter" idx="12"/>
          </p:nvPr>
        </p:nvSpPr>
        <p:spPr/>
        <p:txBody>
          <a:bodyPr/>
          <a:lstStyle/>
          <a:p>
            <a:fld id="{18EE7796-D537-4A15-B618-B98BC7289528}" type="slidenum">
              <a:rPr lang="en-US" smtClean="0"/>
              <a:t>14</a:t>
            </a:fld>
            <a:endParaRPr lang="en-US" dirty="0"/>
          </a:p>
        </p:txBody>
      </p:sp>
      <p:graphicFrame>
        <p:nvGraphicFramePr>
          <p:cNvPr id="249" name="Google Shape;249;p33"/>
          <p:cNvGraphicFramePr/>
          <p:nvPr>
            <p:extLst/>
          </p:nvPr>
        </p:nvGraphicFramePr>
        <p:xfrm>
          <a:off x="2035557" y="1711518"/>
          <a:ext cx="8120886" cy="4827394"/>
        </p:xfrm>
        <a:graphic>
          <a:graphicData uri="http://schemas.openxmlformats.org/drawingml/2006/table">
            <a:tbl>
              <a:tblPr firstRow="1" bandRow="1">
                <a:tableStyleId>{5DA37D80-6434-44D0-A028-1B22A696006F}</a:tableStyleId>
              </a:tblPr>
              <a:tblGrid>
                <a:gridCol w="1353481">
                  <a:extLst>
                    <a:ext uri="{9D8B030D-6E8A-4147-A177-3AD203B41FA5}">
                      <a16:colId xmlns:a16="http://schemas.microsoft.com/office/drawing/2014/main" val="20000"/>
                    </a:ext>
                  </a:extLst>
                </a:gridCol>
                <a:gridCol w="1353481">
                  <a:extLst>
                    <a:ext uri="{9D8B030D-6E8A-4147-A177-3AD203B41FA5}">
                      <a16:colId xmlns:a16="http://schemas.microsoft.com/office/drawing/2014/main" val="20001"/>
                    </a:ext>
                  </a:extLst>
                </a:gridCol>
                <a:gridCol w="1353481">
                  <a:extLst>
                    <a:ext uri="{9D8B030D-6E8A-4147-A177-3AD203B41FA5}">
                      <a16:colId xmlns:a16="http://schemas.microsoft.com/office/drawing/2014/main" val="20002"/>
                    </a:ext>
                  </a:extLst>
                </a:gridCol>
                <a:gridCol w="1353481">
                  <a:extLst>
                    <a:ext uri="{9D8B030D-6E8A-4147-A177-3AD203B41FA5}">
                      <a16:colId xmlns:a16="http://schemas.microsoft.com/office/drawing/2014/main" val="20003"/>
                    </a:ext>
                  </a:extLst>
                </a:gridCol>
                <a:gridCol w="1353481">
                  <a:extLst>
                    <a:ext uri="{9D8B030D-6E8A-4147-A177-3AD203B41FA5}">
                      <a16:colId xmlns:a16="http://schemas.microsoft.com/office/drawing/2014/main" val="20004"/>
                    </a:ext>
                  </a:extLst>
                </a:gridCol>
                <a:gridCol w="1353481">
                  <a:extLst>
                    <a:ext uri="{9D8B030D-6E8A-4147-A177-3AD203B41FA5}">
                      <a16:colId xmlns:a16="http://schemas.microsoft.com/office/drawing/2014/main" val="20005"/>
                    </a:ext>
                  </a:extLst>
                </a:gridCol>
              </a:tblGrid>
              <a:tr h="654731">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Year</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Revenue</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Expenses</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Net</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Fund balance</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Total ACM</a:t>
                      </a:r>
                      <a:endParaRPr sz="1800" u="none" strike="noStrike" cap="none"/>
                    </a:p>
                  </a:txBody>
                  <a:tcPr marL="90625" marR="90625" marT="45725" marB="45725" anchor="ctr"/>
                </a:tc>
                <a:extLst>
                  <a:ext uri="{0D108BD9-81ED-4DB2-BD59-A6C34878D82A}">
                    <a16:rowId xmlns:a16="http://schemas.microsoft.com/office/drawing/2014/main" val="10000"/>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2010</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$669,991</a:t>
                      </a:r>
                      <a:endParaRPr sz="1800" u="none" strike="noStrike" cap="none" dirty="0">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$718,181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($48,190)</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$439,869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$89,975 </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1"/>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2011</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$691,798</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$625,947 </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$65,851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$505,720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$79,271 </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2"/>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2012</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$273,772</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$260,402 </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$13,370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$519,090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$34,908 </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3"/>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2013</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$709,428</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$635,111</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$74,317</a:t>
                      </a:r>
                      <a:endParaRPr sz="18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$593,407</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$86,004</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extLst>
                  <a:ext uri="{0D108BD9-81ED-4DB2-BD59-A6C34878D82A}">
                    <a16:rowId xmlns:a16="http://schemas.microsoft.com/office/drawing/2014/main" val="10004"/>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2014</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$751,108</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$775,506</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($24,398)</a:t>
                      </a:r>
                      <a:endParaRPr sz="1800" u="none" strike="noStrike" cap="none" dirty="0">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$569,009</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$95,665</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extLst>
                  <a:ext uri="{0D108BD9-81ED-4DB2-BD59-A6C34878D82A}">
                    <a16:rowId xmlns:a16="http://schemas.microsoft.com/office/drawing/2014/main" val="10005"/>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2015</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$769,948</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$733,950</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$35,998</a:t>
                      </a:r>
                      <a:endParaRPr sz="1800" u="none" strike="noStrike" cap="none" dirty="0">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$605,007</a:t>
                      </a:r>
                      <a:endParaRPr sz="1800" u="none" strike="noStrike" cap="none" dirty="0">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$91,088</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extLst>
                  <a:ext uri="{0D108BD9-81ED-4DB2-BD59-A6C34878D82A}">
                    <a16:rowId xmlns:a16="http://schemas.microsoft.com/office/drawing/2014/main" val="10006"/>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2016</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US" sz="1800" u="none" strike="noStrike" cap="none">
                          <a:latin typeface="Calibri" panose="020F0502020204030204" pitchFamily="34" charset="0"/>
                          <a:cs typeface="Calibri" panose="020F0502020204030204" pitchFamily="34" charset="0"/>
                        </a:rPr>
                        <a:t>$833,465 </a:t>
                      </a:r>
                      <a:endParaRPr sz="14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US" sz="1800" u="none" strike="noStrike" cap="none">
                          <a:latin typeface="Calibri" panose="020F0502020204030204" pitchFamily="34" charset="0"/>
                          <a:cs typeface="Calibri" panose="020F0502020204030204" pitchFamily="34" charset="0"/>
                        </a:rPr>
                        <a:t>$755,149 </a:t>
                      </a:r>
                      <a:endParaRPr sz="14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chemeClr val="dk1"/>
                        </a:buClr>
                        <a:buSzPts val="1800"/>
                        <a:buFont typeface="Trebuchet MS"/>
                        <a:buNone/>
                      </a:pPr>
                      <a:r>
                        <a:rPr lang="en-US" sz="1800" u="none" strike="noStrike" cap="none">
                          <a:latin typeface="Calibri" panose="020F0502020204030204" pitchFamily="34" charset="0"/>
                          <a:cs typeface="Calibri" panose="020F0502020204030204" pitchFamily="34" charset="0"/>
                        </a:rPr>
                        <a:t>$78,316 </a:t>
                      </a:r>
                      <a:endParaRPr sz="1400" u="none" strike="noStrike" cap="none">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$683,324</a:t>
                      </a:r>
                      <a:endParaRPr sz="1800" u="none" strike="noStrike" cap="none" dirty="0">
                        <a:latin typeface="Calibri" panose="020F0502020204030204" pitchFamily="34" charset="0"/>
                        <a:cs typeface="Calibri" panose="020F0502020204030204" pitchFamily="34" charset="0"/>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$95,095</a:t>
                      </a:r>
                      <a:endParaRPr sz="1800" u="none" strike="noStrike" cap="none">
                        <a:latin typeface="Calibri" panose="020F0502020204030204" pitchFamily="34" charset="0"/>
                        <a:cs typeface="Calibri" panose="020F0502020204030204" pitchFamily="34" charset="0"/>
                      </a:endParaRPr>
                    </a:p>
                  </a:txBody>
                  <a:tcPr marL="90625" marR="90625" marT="45725" marB="45725" anchor="ctr"/>
                </a:tc>
                <a:extLst>
                  <a:ext uri="{0D108BD9-81ED-4DB2-BD59-A6C34878D82A}">
                    <a16:rowId xmlns:a16="http://schemas.microsoft.com/office/drawing/2014/main" val="10007"/>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2017</a:t>
                      </a:r>
                      <a:endParaRPr sz="16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$800,779</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$739,750</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$61,028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$744,352 </a:t>
                      </a:r>
                      <a:endParaRPr sz="18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$94,097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extLst>
                  <a:ext uri="{0D108BD9-81ED-4DB2-BD59-A6C34878D82A}">
                    <a16:rowId xmlns:a16="http://schemas.microsoft.com/office/drawing/2014/main" val="10008"/>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2018</a:t>
                      </a:r>
                      <a:endParaRPr sz="1800" u="none" strike="noStrike" cap="none"/>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$1,969,293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$1,659,267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$310,026</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$1,053,122</a:t>
                      </a:r>
                      <a:endParaRPr sz="18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$183,493 </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extLst>
                  <a:ext uri="{0D108BD9-81ED-4DB2-BD59-A6C34878D82A}">
                    <a16:rowId xmlns:a16="http://schemas.microsoft.com/office/drawing/2014/main" val="10009"/>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ym typeface="Trebuchet MS"/>
                        </a:rPr>
                        <a:t>FY 2019</a:t>
                      </a:r>
                      <a:endParaRPr sz="1800" u="none" strike="noStrike" cap="none">
                        <a:latin typeface="Trebuchet MS"/>
                        <a:ea typeface="Trebuchet MS"/>
                        <a:cs typeface="Trebuchet MS"/>
                        <a:sym typeface="Trebuchet MS"/>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$436,795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$406,911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$29,884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$1,082,505 </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$40,396 </a:t>
                      </a:r>
                      <a:endParaRPr sz="14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0"/>
                  </a:ext>
                </a:extLst>
              </a:tr>
              <a:tr h="37933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ym typeface="Trebuchet MS"/>
                        </a:rPr>
                        <a:t>FY 2020</a:t>
                      </a:r>
                      <a:endParaRPr sz="1800" u="none" strike="noStrike" cap="none">
                        <a:latin typeface="Trebuchet MS"/>
                        <a:ea typeface="Trebuchet MS"/>
                        <a:cs typeface="Trebuchet MS"/>
                        <a:sym typeface="Trebuchet MS"/>
                      </a:endParaRPr>
                    </a:p>
                  </a:txBody>
                  <a:tcPr marL="90625" marR="90625"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a:t>
                      </a:r>
                      <a:r>
                        <a:rPr lang="en-US" sz="1800">
                          <a:latin typeface="Calibri" panose="020F0502020204030204" pitchFamily="34" charset="0"/>
                          <a:cs typeface="Calibri" panose="020F0502020204030204" pitchFamily="34" charset="0"/>
                        </a:rPr>
                        <a:t>274,031</a:t>
                      </a:r>
                      <a:r>
                        <a:rPr lang="en-US" sz="1800" u="none" strike="noStrike" cap="none">
                          <a:latin typeface="Calibri" panose="020F0502020204030204" pitchFamily="34" charset="0"/>
                          <a:cs typeface="Calibri" panose="020F0502020204030204" pitchFamily="34" charset="0"/>
                          <a:sym typeface="Trebuchet MS"/>
                        </a:rPr>
                        <a:t>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a:t>
                      </a:r>
                      <a:r>
                        <a:rPr lang="en-US" sz="1800">
                          <a:latin typeface="Calibri" panose="020F0502020204030204" pitchFamily="34" charset="0"/>
                          <a:cs typeface="Calibri" panose="020F0502020204030204" pitchFamily="34" charset="0"/>
                        </a:rPr>
                        <a:t>045,780</a:t>
                      </a:r>
                      <a:endParaRPr sz="180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a:t>
                      </a:r>
                      <a:r>
                        <a:rPr lang="en-US" sz="1800">
                          <a:latin typeface="Calibri" panose="020F0502020204030204" pitchFamily="34" charset="0"/>
                          <a:cs typeface="Calibri" panose="020F0502020204030204" pitchFamily="34" charset="0"/>
                        </a:rPr>
                        <a:t>228,250</a:t>
                      </a:r>
                      <a:r>
                        <a:rPr lang="en-US" sz="1800" u="none" strike="noStrike" cap="none">
                          <a:latin typeface="Calibri" panose="020F0502020204030204" pitchFamily="34" charset="0"/>
                          <a:cs typeface="Calibri" panose="020F0502020204030204" pitchFamily="34" charset="0"/>
                          <a:sym typeface="Trebuchet MS"/>
                        </a:rPr>
                        <a:t> </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a:t>
                      </a:r>
                      <a:r>
                        <a:rPr lang="en-US" sz="1800" dirty="0">
                          <a:latin typeface="Calibri" panose="020F0502020204030204" pitchFamily="34" charset="0"/>
                          <a:cs typeface="Calibri" panose="020F0502020204030204" pitchFamily="34" charset="0"/>
                        </a:rPr>
                        <a:t>310</a:t>
                      </a:r>
                      <a:r>
                        <a:rPr lang="en-US" sz="1800" u="none" strike="noStrike" cap="none" dirty="0">
                          <a:latin typeface="Calibri" panose="020F0502020204030204" pitchFamily="34" charset="0"/>
                          <a:cs typeface="Calibri" panose="020F0502020204030204" pitchFamily="34" charset="0"/>
                          <a:sym typeface="Trebuchet MS"/>
                        </a:rPr>
                        <a:t>,</a:t>
                      </a:r>
                      <a:r>
                        <a:rPr lang="en-US" sz="1800" dirty="0">
                          <a:latin typeface="Calibri" panose="020F0502020204030204" pitchFamily="34" charset="0"/>
                          <a:cs typeface="Calibri" panose="020F0502020204030204" pitchFamily="34" charset="0"/>
                        </a:rPr>
                        <a:t>755</a:t>
                      </a:r>
                      <a:r>
                        <a:rPr lang="en-US" sz="1800" u="none" strike="noStrike" cap="none" dirty="0">
                          <a:latin typeface="Calibri" panose="020F0502020204030204" pitchFamily="34" charset="0"/>
                          <a:cs typeface="Calibri" panose="020F0502020204030204" pitchFamily="34" charset="0"/>
                          <a:sym typeface="Trebuchet MS"/>
                        </a:rPr>
                        <a:t> </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$135,899</a:t>
                      </a:r>
                    </a:p>
                  </a:txBody>
                  <a:tcPr marL="0" marR="0" marT="0" marB="0" anchor="ctr"/>
                </a:tc>
                <a:extLst>
                  <a:ext uri="{0D108BD9-81ED-4DB2-BD59-A6C34878D82A}">
                    <a16:rowId xmlns:a16="http://schemas.microsoft.com/office/drawing/2014/main" val="10011"/>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3" name="Rectangle 2">
            <a:extLst>
              <a:ext uri="{FF2B5EF4-FFF2-40B4-BE49-F238E27FC236}">
                <a16:creationId xmlns:a16="http://schemas.microsoft.com/office/drawing/2014/main" id="{D23997E2-E9FE-43E2-B9C1-EA139E15076A}"/>
              </a:ext>
            </a:extLst>
          </p:cNvPr>
          <p:cNvSpPr/>
          <p:nvPr/>
        </p:nvSpPr>
        <p:spPr>
          <a:xfrm>
            <a:off x="-80386" y="-80387"/>
            <a:ext cx="10681398" cy="693838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55" name="Google Shape;255;p34"/>
          <p:cNvGraphicFramePr/>
          <p:nvPr>
            <p:extLst/>
          </p:nvPr>
        </p:nvGraphicFramePr>
        <p:xfrm>
          <a:off x="1668526" y="301451"/>
          <a:ext cx="8450165" cy="6420017"/>
        </p:xfrm>
        <a:graphic>
          <a:graphicData uri="http://schemas.openxmlformats.org/drawingml/2006/table">
            <a:tbl>
              <a:tblPr firstRow="1" bandRow="1">
                <a:tableStyleId>{1FECB4D8-DB02-4DC6-A0A2-4F2EBAE1DC90}</a:tableStyleId>
              </a:tblPr>
              <a:tblGrid>
                <a:gridCol w="3662086">
                  <a:extLst>
                    <a:ext uri="{9D8B030D-6E8A-4147-A177-3AD203B41FA5}">
                      <a16:colId xmlns:a16="http://schemas.microsoft.com/office/drawing/2014/main" val="20000"/>
                    </a:ext>
                  </a:extLst>
                </a:gridCol>
                <a:gridCol w="1536707">
                  <a:extLst>
                    <a:ext uri="{9D8B030D-6E8A-4147-A177-3AD203B41FA5}">
                      <a16:colId xmlns:a16="http://schemas.microsoft.com/office/drawing/2014/main" val="20001"/>
                    </a:ext>
                  </a:extLst>
                </a:gridCol>
                <a:gridCol w="1625686">
                  <a:extLst>
                    <a:ext uri="{9D8B030D-6E8A-4147-A177-3AD203B41FA5}">
                      <a16:colId xmlns:a16="http://schemas.microsoft.com/office/drawing/2014/main" val="20002"/>
                    </a:ext>
                  </a:extLst>
                </a:gridCol>
                <a:gridCol w="1625686">
                  <a:extLst>
                    <a:ext uri="{9D8B030D-6E8A-4147-A177-3AD203B41FA5}">
                      <a16:colId xmlns:a16="http://schemas.microsoft.com/office/drawing/2014/main" val="20003"/>
                    </a:ext>
                  </a:extLst>
                </a:gridCol>
              </a:tblGrid>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Source</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2018</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2019</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FY 2020</a:t>
                      </a:r>
                      <a:endParaRPr sz="1800" u="none" strike="noStrike" cap="none"/>
                    </a:p>
                  </a:txBody>
                  <a:tcPr marL="91450" marR="91450" marT="45725" marB="45725"/>
                </a:tc>
                <a:extLst>
                  <a:ext uri="{0D108BD9-81ED-4DB2-BD59-A6C34878D82A}">
                    <a16:rowId xmlns:a16="http://schemas.microsoft.com/office/drawing/2014/main" val="10000"/>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Dues, subscriptions, etc.</a:t>
                      </a:r>
                      <a:endParaRPr sz="1800" u="none" strike="noStrike" cap="none" dirty="0"/>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$93,488</a:t>
                      </a:r>
                      <a:endParaRPr sz="18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$90,558</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a:t>
                      </a:r>
                      <a:r>
                        <a:rPr lang="en-US" sz="1800">
                          <a:latin typeface="Calibri" panose="020F0502020204030204" pitchFamily="34" charset="0"/>
                          <a:cs typeface="Calibri" panose="020F0502020204030204" pitchFamily="34" charset="0"/>
                        </a:rPr>
                        <a:t>84</a:t>
                      </a:r>
                      <a:r>
                        <a:rPr lang="en-US" sz="1800" u="none" strike="noStrike" cap="none">
                          <a:latin typeface="Calibri" panose="020F0502020204030204" pitchFamily="34" charset="0"/>
                          <a:cs typeface="Calibri" panose="020F0502020204030204" pitchFamily="34" charset="0"/>
                          <a:sym typeface="Trebuchet MS"/>
                        </a:rPr>
                        <a:t>,</a:t>
                      </a:r>
                      <a:r>
                        <a:rPr lang="en-US" sz="1800">
                          <a:latin typeface="Calibri" panose="020F0502020204030204" pitchFamily="34" charset="0"/>
                          <a:cs typeface="Calibri" panose="020F0502020204030204" pitchFamily="34" charset="0"/>
                        </a:rPr>
                        <a:t>609</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1"/>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Digital library</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$71,598</a:t>
                      </a:r>
                      <a:endParaRPr sz="18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$86,669</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a:t>
                      </a:r>
                      <a:r>
                        <a:rPr lang="en-US" sz="1800">
                          <a:latin typeface="Calibri" panose="020F0502020204030204" pitchFamily="34" charset="0"/>
                          <a:cs typeface="Calibri" panose="020F0502020204030204" pitchFamily="34" charset="0"/>
                        </a:rPr>
                        <a:t>79,226</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2"/>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Conferences</a:t>
                      </a:r>
                      <a:endParaRPr sz="18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$1,777,325</a:t>
                      </a:r>
                      <a:endParaRPr sz="18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$217,083 </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a:t>
                      </a:r>
                      <a:r>
                        <a:rPr lang="en-US" sz="1800">
                          <a:latin typeface="Calibri" panose="020F0502020204030204" pitchFamily="34" charset="0"/>
                          <a:cs typeface="Calibri" panose="020F0502020204030204" pitchFamily="34" charset="0"/>
                        </a:rPr>
                        <a:t>074</a:t>
                      </a:r>
                      <a:r>
                        <a:rPr lang="en-US" sz="1800" u="none" strike="noStrike" cap="none">
                          <a:latin typeface="Calibri" panose="020F0502020204030204" pitchFamily="34" charset="0"/>
                          <a:cs typeface="Calibri" panose="020F0502020204030204" pitchFamily="34" charset="0"/>
                          <a:sym typeface="Trebuchet MS"/>
                        </a:rPr>
                        <a:t>,45</a:t>
                      </a:r>
                      <a:r>
                        <a:rPr lang="en-US" sz="1800">
                          <a:latin typeface="Calibri" panose="020F0502020204030204" pitchFamily="34" charset="0"/>
                          <a:cs typeface="Calibri" panose="020F0502020204030204" pitchFamily="34" charset="0"/>
                        </a:rPr>
                        <a:t>0</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3"/>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Total income</a:t>
                      </a:r>
                      <a:endParaRPr sz="1800" u="none" strike="noStrike" cap="none">
                        <a:solidFill>
                          <a:schemeClr val="accent6"/>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$1,969,293</a:t>
                      </a:r>
                      <a:endParaRPr sz="1800" b="0" i="0" u="none" strike="noStrike" cap="none">
                        <a:solidFill>
                          <a:schemeClr val="accent6"/>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$436,794</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a:t>
                      </a:r>
                      <a:r>
                        <a:rPr lang="en-US" sz="1800">
                          <a:latin typeface="Calibri" panose="020F0502020204030204" pitchFamily="34" charset="0"/>
                          <a:cs typeface="Calibri" panose="020F0502020204030204" pitchFamily="34" charset="0"/>
                        </a:rPr>
                        <a:t>274,031</a:t>
                      </a:r>
                      <a:endParaRPr sz="1400" u="none" strike="noStrike" cap="none">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4"/>
                  </a:ext>
                </a:extLst>
              </a:tr>
              <a:tr h="181206">
                <a:tc>
                  <a:txBody>
                    <a:bodyPr/>
                    <a:lstStyle/>
                    <a:p>
                      <a:pPr marL="0" marR="0" lvl="0" indent="0" algn="ctr" rtl="0">
                        <a:lnSpc>
                          <a:spcPct val="100000"/>
                        </a:lnSpc>
                        <a:spcBef>
                          <a:spcPts val="0"/>
                        </a:spcBef>
                        <a:spcAft>
                          <a:spcPts val="0"/>
                        </a:spcAft>
                        <a:buClr>
                          <a:srgbClr val="000000"/>
                        </a:buClr>
                        <a:buSzPts val="100"/>
                        <a:buFont typeface="Arial"/>
                        <a:buNone/>
                      </a:pPr>
                      <a:endParaRPr sz="1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b="0" i="0" u="none" strike="noStrike" cap="none" dirty="0">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b="0" i="0" u="none" strike="noStrike" cap="none">
                        <a:latin typeface="Calibri" panose="020F0502020204030204" pitchFamily="34" charset="0"/>
                        <a:ea typeface="Trebuchet MS"/>
                        <a:cs typeface="Calibri" panose="020F0502020204030204" pitchFamily="34" charset="0"/>
                        <a:sym typeface="Trebuchet MS"/>
                      </a:endParaRPr>
                    </a:p>
                  </a:txBody>
                  <a:tcPr marL="0" marR="0" marT="0" marB="0" anchor="ctr"/>
                </a:tc>
                <a:extLst>
                  <a:ext uri="{0D108BD9-81ED-4DB2-BD59-A6C34878D82A}">
                    <a16:rowId xmlns:a16="http://schemas.microsoft.com/office/drawing/2014/main" val="10005"/>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rPr>
                        <a:t>Administrative</a:t>
                      </a:r>
                      <a:endParaRPr sz="1800" u="none" strike="noStrike" cap="none" dirty="0">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$32,401</a:t>
                      </a:r>
                      <a:endParaRPr sz="1800" b="0" i="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$26,662</a:t>
                      </a:r>
                      <a:endParaRPr sz="1400" u="none" strike="noStrike" cap="none" dirty="0">
                        <a:solidFill>
                          <a:srgbClr val="C00000"/>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a:t>
                      </a:r>
                      <a:r>
                        <a:rPr lang="en-US" sz="1800">
                          <a:solidFill>
                            <a:srgbClr val="C00000"/>
                          </a:solidFill>
                          <a:latin typeface="Calibri" panose="020F0502020204030204" pitchFamily="34" charset="0"/>
                          <a:cs typeface="Calibri" panose="020F0502020204030204" pitchFamily="34" charset="0"/>
                        </a:rPr>
                        <a:t>22,792</a:t>
                      </a:r>
                      <a:endParaRPr sz="1400" u="none" strike="noStrike" cap="none">
                        <a:solidFill>
                          <a:srgbClr val="C00000"/>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6"/>
                  </a:ext>
                </a:extLst>
              </a:tr>
              <a:tr h="93192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sym typeface="Trebuchet MS"/>
                        </a:rPr>
                        <a:t>SIGCSE Awards, ICER Doctoral Consortium, (New Ed &amp; Chairs) Roundtables, </a:t>
                      </a:r>
                      <a:r>
                        <a:rPr lang="en-US" sz="1800" u="none" strike="noStrike" cap="none" dirty="0" err="1">
                          <a:solidFill>
                            <a:srgbClr val="C00000"/>
                          </a:solidFill>
                          <a:sym typeface="Trebuchet MS"/>
                        </a:rPr>
                        <a:t>KidsCamp</a:t>
                      </a:r>
                      <a:endParaRPr sz="1800" u="none" strike="noStrike" cap="none" dirty="0">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$71,192</a:t>
                      </a:r>
                      <a:endParaRPr sz="1800" u="none" strike="noStrike" cap="none" dirty="0">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$72,082</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50,925</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7"/>
                  </a:ext>
                </a:extLst>
              </a:tr>
              <a:tr h="652353">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sym typeface="Trebuchet MS"/>
                        </a:rPr>
                        <a:t>Speaker’s Fund &amp; Special Projects Awards</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$22,962</a:t>
                      </a:r>
                      <a:endParaRPr sz="1800" u="none" strike="noStrike" cap="none" dirty="0">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$30,161</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39,283</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8"/>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sym typeface="Trebuchet MS"/>
                        </a:rPr>
                        <a:t>Inroads Production Costs</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$38,726</a:t>
                      </a:r>
                      <a:endParaRPr sz="180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$46,264</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44,041</a:t>
                      </a:r>
                      <a:endParaRPr sz="1400" u="none" strike="noStrike" cap="none" dirty="0">
                        <a:solidFill>
                          <a:srgbClr val="C00000"/>
                        </a:solidFill>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9"/>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rPr>
                        <a:t>Subtotal</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$172,407</a:t>
                      </a:r>
                      <a:endParaRPr sz="1800" b="0" i="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$179,286</a:t>
                      </a:r>
                      <a:endParaRPr sz="1400" u="none" strike="noStrike" cap="none">
                        <a:solidFill>
                          <a:srgbClr val="C00000"/>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157,041</a:t>
                      </a:r>
                      <a:endParaRPr sz="1400" u="none" strike="noStrike" cap="none" dirty="0">
                        <a:solidFill>
                          <a:srgbClr val="C00000"/>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0"/>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rPr>
                        <a:t>Conferences</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$1,303,366</a:t>
                      </a:r>
                      <a:endParaRPr sz="1800" b="0" i="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$162,745</a:t>
                      </a:r>
                      <a:endParaRPr sz="1400" u="none" strike="noStrike" cap="none">
                        <a:solidFill>
                          <a:srgbClr val="C00000"/>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875,828</a:t>
                      </a:r>
                      <a:endParaRPr sz="1400" u="none" strike="noStrike" cap="none" dirty="0">
                        <a:solidFill>
                          <a:srgbClr val="C00000"/>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1"/>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rPr>
                        <a:t>ACM allocations</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$183,493</a:t>
                      </a:r>
                      <a:endParaRPr sz="1800" b="0" i="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$64,879</a:t>
                      </a:r>
                      <a:endParaRPr sz="1400" u="none" strike="noStrike" cap="none">
                        <a:solidFill>
                          <a:srgbClr val="C00000"/>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a:t>
                      </a:r>
                      <a:r>
                        <a:rPr lang="en-US" sz="1800" dirty="0">
                          <a:solidFill>
                            <a:srgbClr val="C00000"/>
                          </a:solidFill>
                          <a:latin typeface="Calibri" panose="020F0502020204030204" pitchFamily="34" charset="0"/>
                          <a:cs typeface="Calibri" panose="020F0502020204030204" pitchFamily="34" charset="0"/>
                        </a:rPr>
                        <a:t>135,899</a:t>
                      </a:r>
                      <a:endParaRPr sz="1400" u="none" strike="noStrike" cap="none" dirty="0">
                        <a:solidFill>
                          <a:srgbClr val="C00000"/>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2"/>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rPr>
                        <a:t>Total expenses</a:t>
                      </a:r>
                      <a:endParaRPr sz="18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$1,659,267</a:t>
                      </a:r>
                      <a:endParaRPr sz="1800" b="0" i="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olidFill>
                            <a:srgbClr val="C00000"/>
                          </a:solidFill>
                          <a:latin typeface="Calibri" panose="020F0502020204030204" pitchFamily="34" charset="0"/>
                          <a:cs typeface="Calibri" panose="020F0502020204030204" pitchFamily="34" charset="0"/>
                          <a:sym typeface="Trebuchet MS"/>
                        </a:rPr>
                        <a:t>$406,910</a:t>
                      </a:r>
                      <a:endParaRPr sz="1400" u="none" strike="noStrike" cap="none">
                        <a:solidFill>
                          <a:srgbClr val="C00000"/>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rgbClr val="C00000"/>
                          </a:solidFill>
                          <a:latin typeface="Calibri" panose="020F0502020204030204" pitchFamily="34" charset="0"/>
                          <a:cs typeface="Calibri" panose="020F0502020204030204" pitchFamily="34" charset="0"/>
                          <a:sym typeface="Trebuchet MS"/>
                        </a:rPr>
                        <a:t>$1,</a:t>
                      </a:r>
                      <a:r>
                        <a:rPr lang="en-US" sz="1800" dirty="0">
                          <a:solidFill>
                            <a:srgbClr val="C00000"/>
                          </a:solidFill>
                          <a:latin typeface="Calibri" panose="020F0502020204030204" pitchFamily="34" charset="0"/>
                          <a:cs typeface="Calibri" panose="020F0502020204030204" pitchFamily="34" charset="0"/>
                        </a:rPr>
                        <a:t>045,780</a:t>
                      </a:r>
                      <a:endParaRPr sz="1400" u="none" strike="noStrike" cap="none" dirty="0">
                        <a:solidFill>
                          <a:srgbClr val="C00000"/>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3"/>
                  </a:ext>
                </a:extLst>
              </a:tr>
              <a:tr h="181206">
                <a:tc>
                  <a:txBody>
                    <a:bodyPr/>
                    <a:lstStyle/>
                    <a:p>
                      <a:pPr marL="0" marR="0" lvl="0" indent="0" algn="ctr" rtl="0">
                        <a:lnSpc>
                          <a:spcPct val="100000"/>
                        </a:lnSpc>
                        <a:spcBef>
                          <a:spcPts val="0"/>
                        </a:spcBef>
                        <a:spcAft>
                          <a:spcPts val="0"/>
                        </a:spcAft>
                        <a:buClr>
                          <a:srgbClr val="000000"/>
                        </a:buClr>
                        <a:buSzPts val="100"/>
                        <a:buFont typeface="Arial"/>
                        <a:buNone/>
                      </a:pPr>
                      <a:endParaRPr sz="100" u="none" strike="noStrike" cap="none">
                        <a:solidFill>
                          <a:srgbClr val="C00000"/>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u="none" strike="noStrike" cap="none">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00"/>
                        <a:buFont typeface="Arial"/>
                        <a:buNone/>
                      </a:pPr>
                      <a:endParaRPr sz="100" u="none" strike="noStrike" cap="none" dirty="0">
                        <a:solidFill>
                          <a:srgbClr val="C00000"/>
                        </a:solidFill>
                        <a:latin typeface="Calibri" panose="020F0502020204030204" pitchFamily="34" charset="0"/>
                        <a:ea typeface="Trebuchet MS"/>
                        <a:cs typeface="Calibri" panose="020F0502020204030204" pitchFamily="34" charset="0"/>
                        <a:sym typeface="Trebuchet MS"/>
                      </a:endParaRPr>
                    </a:p>
                  </a:txBody>
                  <a:tcPr marL="91450" marR="91450" marT="45725" marB="45725" anchor="ctr"/>
                </a:tc>
                <a:extLst>
                  <a:ext uri="{0D108BD9-81ED-4DB2-BD59-A6C34878D82A}">
                    <a16:rowId xmlns:a16="http://schemas.microsoft.com/office/drawing/2014/main" val="10014"/>
                  </a:ext>
                </a:extLst>
              </a:tr>
              <a:tr h="37277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rPr>
                        <a:t>Surplus/(Loss)</a:t>
                      </a:r>
                      <a:endParaRPr sz="1800" b="0" u="none" strike="noStrike" cap="none" dirty="0">
                        <a:solidFill>
                          <a:schemeClr val="tx2"/>
                        </a:solidFill>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$310,026</a:t>
                      </a:r>
                      <a:endParaRPr sz="1800" b="0" i="0" u="none" strike="noStrike" cap="none" dirty="0">
                        <a:solidFill>
                          <a:schemeClr val="tx2"/>
                        </a:solidFill>
                        <a:latin typeface="Calibri" panose="020F0502020204030204" pitchFamily="34" charset="0"/>
                        <a:ea typeface="Trebuchet MS"/>
                        <a:cs typeface="Calibri" panose="020F0502020204030204" pitchFamily="34" charset="0"/>
                        <a:sym typeface="Trebuchet MS"/>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$29,884</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a:t>
                      </a:r>
                      <a:r>
                        <a:rPr lang="en-US" sz="1800" dirty="0">
                          <a:solidFill>
                            <a:schemeClr val="tx2"/>
                          </a:solidFill>
                          <a:latin typeface="Calibri" panose="020F0502020204030204" pitchFamily="34" charset="0"/>
                          <a:cs typeface="Calibri" panose="020F0502020204030204" pitchFamily="34" charset="0"/>
                        </a:rPr>
                        <a:t>228,250</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5"/>
                  </a:ext>
                </a:extLst>
              </a:tr>
            </a:tbl>
          </a:graphicData>
        </a:graphic>
      </p:graphicFrame>
      <p:sp>
        <p:nvSpPr>
          <p:cNvPr id="2" name="Slide Number Placeholder 1">
            <a:extLst>
              <a:ext uri="{FF2B5EF4-FFF2-40B4-BE49-F238E27FC236}">
                <a16:creationId xmlns:a16="http://schemas.microsoft.com/office/drawing/2014/main" id="{370C22B6-1DC0-4FED-9CF2-B2D1E9DC10E4}"/>
              </a:ext>
            </a:extLst>
          </p:cNvPr>
          <p:cNvSpPr>
            <a:spLocks noGrp="1"/>
          </p:cNvSpPr>
          <p:nvPr>
            <p:ph type="sldNum" sz="quarter" idx="12"/>
          </p:nvPr>
        </p:nvSpPr>
        <p:spPr/>
        <p:txBody>
          <a:bodyPr/>
          <a:lstStyle/>
          <a:p>
            <a:fld id="{D1F37AD6-9E77-4A17-A256-8C89CE2911BD}" type="slidenum">
              <a:rPr lang="en-US" smtClean="0"/>
              <a:t>15</a:t>
            </a:fld>
            <a:endParaRPr lang="en-US" dirty="0"/>
          </a:p>
        </p:txBody>
      </p:sp>
      <p:sp>
        <p:nvSpPr>
          <p:cNvPr id="4" name="Rectangle 3">
            <a:extLst>
              <a:ext uri="{FF2B5EF4-FFF2-40B4-BE49-F238E27FC236}">
                <a16:creationId xmlns:a16="http://schemas.microsoft.com/office/drawing/2014/main" id="{BA8B5011-5746-4E05-A5F8-232E040189D0}"/>
              </a:ext>
            </a:extLst>
          </p:cNvPr>
          <p:cNvSpPr/>
          <p:nvPr/>
        </p:nvSpPr>
        <p:spPr>
          <a:xfrm>
            <a:off x="10389996" y="-136525"/>
            <a:ext cx="2029767" cy="13364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5"/>
          <p:cNvSpPr txBox="1">
            <a:spLocks noGrp="1"/>
          </p:cNvSpPr>
          <p:nvPr>
            <p:ph type="title"/>
          </p:nvPr>
        </p:nvSpPr>
        <p:spPr>
          <a:xfrm>
            <a:off x="517091" y="820614"/>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Conferences</a:t>
            </a:r>
            <a:endParaRPr dirty="0"/>
          </a:p>
        </p:txBody>
      </p:sp>
      <p:sp>
        <p:nvSpPr>
          <p:cNvPr id="2" name="Slide Number Placeholder 1">
            <a:extLst>
              <a:ext uri="{FF2B5EF4-FFF2-40B4-BE49-F238E27FC236}">
                <a16:creationId xmlns:a16="http://schemas.microsoft.com/office/drawing/2014/main" id="{371296A3-1464-45E4-B0E8-C7AFC2A54E1B}"/>
              </a:ext>
            </a:extLst>
          </p:cNvPr>
          <p:cNvSpPr>
            <a:spLocks noGrp="1"/>
          </p:cNvSpPr>
          <p:nvPr>
            <p:ph type="sldNum" sz="quarter" idx="12"/>
          </p:nvPr>
        </p:nvSpPr>
        <p:spPr/>
        <p:txBody>
          <a:bodyPr/>
          <a:lstStyle/>
          <a:p>
            <a:fld id="{F936AFCF-E279-4297-AFA1-533E7E13DCDB}" type="slidenum">
              <a:rPr lang="en-US" smtClean="0"/>
              <a:t>16</a:t>
            </a:fld>
            <a:endParaRPr lang="en-US" dirty="0"/>
          </a:p>
        </p:txBody>
      </p:sp>
      <p:graphicFrame>
        <p:nvGraphicFramePr>
          <p:cNvPr id="262" name="Google Shape;262;p35"/>
          <p:cNvGraphicFramePr/>
          <p:nvPr>
            <p:extLst>
              <p:ext uri="{D42A27DB-BD31-4B8C-83A1-F6EECF244321}">
                <p14:modId xmlns:p14="http://schemas.microsoft.com/office/powerpoint/2010/main" val="1006507342"/>
              </p:ext>
            </p:extLst>
          </p:nvPr>
        </p:nvGraphicFramePr>
        <p:xfrm>
          <a:off x="1283256" y="1707804"/>
          <a:ext cx="9548867" cy="4232781"/>
        </p:xfrm>
        <a:graphic>
          <a:graphicData uri="http://schemas.openxmlformats.org/drawingml/2006/table">
            <a:tbl>
              <a:tblPr firstRow="1" bandRow="1">
                <a:noFill/>
              </a:tblPr>
              <a:tblGrid>
                <a:gridCol w="1510815">
                  <a:extLst>
                    <a:ext uri="{9D8B030D-6E8A-4147-A177-3AD203B41FA5}">
                      <a16:colId xmlns:a16="http://schemas.microsoft.com/office/drawing/2014/main" val="20000"/>
                    </a:ext>
                  </a:extLst>
                </a:gridCol>
                <a:gridCol w="1173522">
                  <a:extLst>
                    <a:ext uri="{9D8B030D-6E8A-4147-A177-3AD203B41FA5}">
                      <a16:colId xmlns:a16="http://schemas.microsoft.com/office/drawing/2014/main" val="20001"/>
                    </a:ext>
                  </a:extLst>
                </a:gridCol>
                <a:gridCol w="3079601">
                  <a:extLst>
                    <a:ext uri="{9D8B030D-6E8A-4147-A177-3AD203B41FA5}">
                      <a16:colId xmlns:a16="http://schemas.microsoft.com/office/drawing/2014/main" val="20002"/>
                    </a:ext>
                  </a:extLst>
                </a:gridCol>
                <a:gridCol w="1837833">
                  <a:extLst>
                    <a:ext uri="{9D8B030D-6E8A-4147-A177-3AD203B41FA5}">
                      <a16:colId xmlns:a16="http://schemas.microsoft.com/office/drawing/2014/main" val="20003"/>
                    </a:ext>
                  </a:extLst>
                </a:gridCol>
                <a:gridCol w="1947096">
                  <a:extLst>
                    <a:ext uri="{9D8B030D-6E8A-4147-A177-3AD203B41FA5}">
                      <a16:colId xmlns:a16="http://schemas.microsoft.com/office/drawing/2014/main" val="20004"/>
                    </a:ext>
                  </a:extLst>
                </a:gridCol>
              </a:tblGrid>
              <a:tr h="392301">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dirty="0"/>
                    </a:p>
                  </a:txBody>
                  <a:tcPr marL="90625" marR="90625" marT="45725" marB="45725">
                    <a:lnL w="9525" cap="flat" cmpd="sng" algn="ctr">
                      <a:no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no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bg1"/>
                          </a:solidFill>
                        </a:rPr>
                        <a:t>Year</a:t>
                      </a:r>
                      <a:endParaRPr sz="1800" u="none" strike="noStrike" cap="none" dirty="0">
                        <a:solidFill>
                          <a:schemeClr val="bg1"/>
                        </a:solidFill>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bg1"/>
                          </a:solidFill>
                        </a:rPr>
                        <a:t>Location</a:t>
                      </a:r>
                      <a:endParaRPr sz="1800" u="none" strike="noStrike" cap="none" dirty="0">
                        <a:solidFill>
                          <a:schemeClr val="bg1"/>
                        </a:solidFill>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bg1"/>
                          </a:solidFill>
                        </a:rPr>
                        <a:t>Attendance</a:t>
                      </a:r>
                      <a:endParaRPr sz="1800" u="none" strike="noStrike" cap="none" dirty="0">
                        <a:solidFill>
                          <a:schemeClr val="bg1"/>
                        </a:solidFill>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bg1"/>
                          </a:solidFill>
                        </a:rPr>
                        <a:t>Surplus/(Loss)</a:t>
                      </a:r>
                      <a:endParaRPr sz="1800" u="none" strike="noStrike" cap="none" dirty="0">
                        <a:solidFill>
                          <a:schemeClr val="bg1"/>
                        </a:solidFill>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384048">
                <a:tc rowSpan="3">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Technical Symposium</a:t>
                      </a:r>
                      <a:endParaRPr sz="1800" u="none" strike="noStrike" cap="none" dirty="0"/>
                    </a:p>
                  </a:txBody>
                  <a:tcPr marL="90625" marR="90625" marT="45725" marB="457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2018</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Baltimore, USA</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1735</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$81,010</a:t>
                      </a:r>
                      <a:endParaRPr sz="1800" u="none" strike="noStrike" cap="none">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1"/>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2019</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Minneapolis, USA</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1870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$144,994</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2"/>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2020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Portland, USA</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panose="020F0502020204030204" pitchFamily="34" charset="0"/>
                          <a:cs typeface="Calibri" panose="020F0502020204030204" pitchFamily="34" charset="0"/>
                        </a:rPr>
                        <a:t>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panose="020F0502020204030204" pitchFamily="34" charset="0"/>
                          <a:cs typeface="Calibri" panose="020F0502020204030204" pitchFamily="34" charset="0"/>
                        </a:rPr>
                        <a:t>$14,568</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3"/>
                  </a:ext>
                </a:extLst>
              </a:tr>
              <a:tr h="384048">
                <a:tc rowSpan="3">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ITiCSE</a:t>
                      </a:r>
                      <a:endParaRPr sz="1800" u="none" strike="noStrike" cap="none" dirty="0"/>
                    </a:p>
                  </a:txBody>
                  <a:tcPr marL="90625" marR="90625" marT="45725" marB="457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2018</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err="1"/>
                        <a:t>Larnaka</a:t>
                      </a:r>
                      <a:r>
                        <a:rPr lang="en-US" sz="1800" u="none" strike="noStrike" cap="none" dirty="0"/>
                        <a:t>, CY</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180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$22,036</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2019</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Aberdeen, SCT</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panose="020F0502020204030204" pitchFamily="34" charset="0"/>
                          <a:cs typeface="Calibri" panose="020F0502020204030204" pitchFamily="34" charset="0"/>
                        </a:rPr>
                        <a:t>367</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31,395</a:t>
                      </a:r>
                      <a:endParaRPr sz="1800"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5"/>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2020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Trondheim, NO (online)</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dirty="0">
                          <a:latin typeface="Calibri" panose="020F0502020204030204" pitchFamily="34" charset="0"/>
                          <a:cs typeface="Calibri" panose="020F0502020204030204" pitchFamily="34" charset="0"/>
                        </a:rPr>
                        <a:t>391</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7,812</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6"/>
                  </a:ext>
                </a:extLst>
              </a:tr>
              <a:tr h="384048">
                <a:tc rowSpan="3">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ICER</a:t>
                      </a:r>
                      <a:endParaRPr sz="1800" u="none" strike="noStrike" cap="none" dirty="0"/>
                    </a:p>
                  </a:txBody>
                  <a:tcPr marL="90625" marR="90625" marT="45725" marB="45725"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2018</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Helsinki, FI</a:t>
                      </a:r>
                      <a:endParaRPr sz="1800" u="none" strike="noStrike" cap="none"/>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127</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($376.67)</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7"/>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2019</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Toronto, CA</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50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6,396</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8"/>
                  </a:ext>
                </a:extLst>
              </a:tr>
              <a:tr h="384048">
                <a:tc vMerge="1">
                  <a:txBody>
                    <a:bodyPr/>
                    <a:lstStyle/>
                    <a:p>
                      <a:endParaRPr lang="en-US"/>
                    </a:p>
                  </a:txBody>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2020</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Dunedin, NZ (online)</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95**</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$7,183**</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accent2">
                        <a:lumMod val="20000"/>
                        <a:lumOff val="80000"/>
                      </a:schemeClr>
                    </a:solidFill>
                  </a:tcPr>
                </a:tc>
                <a:extLst>
                  <a:ext uri="{0D108BD9-81ED-4DB2-BD59-A6C34878D82A}">
                    <a16:rowId xmlns:a16="http://schemas.microsoft.com/office/drawing/2014/main" val="10009"/>
                  </a:ext>
                </a:extLst>
              </a:tr>
              <a:tr h="384048">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err="1"/>
                        <a:t>CompEd</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2019</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Chengdu, CH</a:t>
                      </a:r>
                      <a:endParaRPr sz="1800" u="none" strike="noStrike" cap="none" dirty="0"/>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104</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$18,826</a:t>
                      </a:r>
                      <a:endParaRPr sz="1800" u="none" strike="noStrike" cap="none" dirty="0">
                        <a:latin typeface="Calibri" panose="020F0502020204030204" pitchFamily="34" charset="0"/>
                        <a:cs typeface="Calibri" panose="020F0502020204030204" pitchFamily="34" charset="0"/>
                      </a:endParaRPr>
                    </a:p>
                  </a:txBody>
                  <a:tcPr marL="90625" marR="90625" marT="45725" marB="45725">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63" name="Google Shape;263;p35"/>
          <p:cNvSpPr txBox="1"/>
          <p:nvPr/>
        </p:nvSpPr>
        <p:spPr>
          <a:xfrm>
            <a:off x="9518993" y="6396335"/>
            <a:ext cx="1472084" cy="92333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**Budgeted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6"/>
          <p:cNvSpPr txBox="1">
            <a:spLocks noGrp="1"/>
          </p:cNvSpPr>
          <p:nvPr>
            <p:ph type="title"/>
          </p:nvPr>
        </p:nvSpPr>
        <p:spPr>
          <a:xfrm>
            <a:off x="566803" y="901002"/>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Special Projects</a:t>
            </a:r>
            <a:endParaRPr dirty="0"/>
          </a:p>
        </p:txBody>
      </p:sp>
      <p:sp>
        <p:nvSpPr>
          <p:cNvPr id="2" name="Slide Number Placeholder 1">
            <a:extLst>
              <a:ext uri="{FF2B5EF4-FFF2-40B4-BE49-F238E27FC236}">
                <a16:creationId xmlns:a16="http://schemas.microsoft.com/office/drawing/2014/main" id="{760ADD62-EB39-4325-AB33-BF6AD2AFB281}"/>
              </a:ext>
            </a:extLst>
          </p:cNvPr>
          <p:cNvSpPr>
            <a:spLocks noGrp="1"/>
          </p:cNvSpPr>
          <p:nvPr>
            <p:ph type="sldNum" sz="quarter" idx="12"/>
          </p:nvPr>
        </p:nvSpPr>
        <p:spPr/>
        <p:txBody>
          <a:bodyPr/>
          <a:lstStyle/>
          <a:p>
            <a:fld id="{BF15BE24-583E-4A2A-895B-BE6EDB7D5CCE}" type="slidenum">
              <a:rPr lang="en-US" smtClean="0"/>
              <a:t>17</a:t>
            </a:fld>
            <a:endParaRPr lang="en-US" dirty="0"/>
          </a:p>
        </p:txBody>
      </p:sp>
      <p:graphicFrame>
        <p:nvGraphicFramePr>
          <p:cNvPr id="269" name="Google Shape;269;p36"/>
          <p:cNvGraphicFramePr/>
          <p:nvPr>
            <p:extLst>
              <p:ext uri="{D42A27DB-BD31-4B8C-83A1-F6EECF244321}">
                <p14:modId xmlns:p14="http://schemas.microsoft.com/office/powerpoint/2010/main" val="1762948229"/>
              </p:ext>
            </p:extLst>
          </p:nvPr>
        </p:nvGraphicFramePr>
        <p:xfrm>
          <a:off x="984062" y="1820082"/>
          <a:ext cx="4663425" cy="4297690"/>
        </p:xfrm>
        <a:graphic>
          <a:graphicData uri="http://schemas.openxmlformats.org/drawingml/2006/table">
            <a:tbl>
              <a:tblPr firstRow="1" bandRow="1">
                <a:tableStyleId>{5C22544A-7EE6-4342-B048-85BDC9FD1C3A}</a:tableStyleId>
              </a:tblPr>
              <a:tblGrid>
                <a:gridCol w="1554475">
                  <a:extLst>
                    <a:ext uri="{9D8B030D-6E8A-4147-A177-3AD203B41FA5}">
                      <a16:colId xmlns:a16="http://schemas.microsoft.com/office/drawing/2014/main" val="20000"/>
                    </a:ext>
                  </a:extLst>
                </a:gridCol>
                <a:gridCol w="1554475">
                  <a:extLst>
                    <a:ext uri="{9D8B030D-6E8A-4147-A177-3AD203B41FA5}">
                      <a16:colId xmlns:a16="http://schemas.microsoft.com/office/drawing/2014/main" val="20001"/>
                    </a:ext>
                  </a:extLst>
                </a:gridCol>
                <a:gridCol w="1554475">
                  <a:extLst>
                    <a:ext uri="{9D8B030D-6E8A-4147-A177-3AD203B41FA5}">
                      <a16:colId xmlns:a16="http://schemas.microsoft.com/office/drawing/2014/main" val="20002"/>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Year</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Total Amount</a:t>
                      </a:r>
                      <a:endParaRPr sz="1800"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Received/</a:t>
                      </a:r>
                      <a:endParaRPr sz="1400" u="none" strike="noStrike" cap="none"/>
                    </a:p>
                    <a:p>
                      <a:pPr marL="0" marR="0" lvl="0" indent="0" algn="ctr" rtl="0">
                        <a:lnSpc>
                          <a:spcPct val="100000"/>
                        </a:lnSpc>
                        <a:spcBef>
                          <a:spcPts val="0"/>
                        </a:spcBef>
                        <a:spcAft>
                          <a:spcPts val="0"/>
                        </a:spcAft>
                        <a:buClr>
                          <a:srgbClr val="000000"/>
                        </a:buClr>
                        <a:buSzPts val="1800"/>
                        <a:buFont typeface="Arial"/>
                        <a:buNone/>
                      </a:pPr>
                      <a:r>
                        <a:rPr lang="en-US" sz="1800" u="none" strike="noStrike" cap="none"/>
                        <a:t>Funded</a:t>
                      </a:r>
                      <a:endParaRPr sz="1800" u="none" strike="noStrike" cap="none"/>
                    </a:p>
                  </a:txBody>
                  <a:tcPr marL="91450" marR="91450" marT="45725" marB="45725"/>
                </a:tc>
                <a:extLst>
                  <a:ext uri="{0D108BD9-81ED-4DB2-BD59-A6C34878D82A}">
                    <a16:rowId xmlns:a16="http://schemas.microsoft.com/office/drawing/2014/main" val="10000"/>
                  </a:ext>
                </a:extLst>
              </a:tr>
              <a:tr h="9144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FY 2017</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$19,518</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24/5</a:t>
                      </a:r>
                      <a:endParaRPr sz="1800" u="none" strike="noStrike" cap="none">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1"/>
                  </a:ext>
                </a:extLst>
              </a:tr>
              <a:tr h="9144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FY 2018</a:t>
                      </a:r>
                      <a:endParaRPr sz="1800" u="none" strike="noStrike" cap="none">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$26,168</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27/6</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2"/>
                  </a:ext>
                </a:extLst>
              </a:tr>
              <a:tr h="9144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FY 2019</a:t>
                      </a:r>
                      <a:endParaRPr sz="1800" u="none" strike="noStrike" cap="none">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$40,998</a:t>
                      </a:r>
                      <a:endParaRPr sz="1800" u="none" strike="noStrike" cap="none">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66/9</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3"/>
                  </a:ext>
                </a:extLst>
              </a:tr>
              <a:tr h="91440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rPr>
                        <a:t>FY 2020</a:t>
                      </a:r>
                      <a:endParaRPr sz="1800" u="none" strike="noStrike" cap="none">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$23,285</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38/5</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4"/>
                  </a:ext>
                </a:extLst>
              </a:tr>
            </a:tbl>
          </a:graphicData>
        </a:graphic>
      </p:graphicFrame>
      <p:sp>
        <p:nvSpPr>
          <p:cNvPr id="270" name="Google Shape;270;p36"/>
          <p:cNvSpPr txBox="1"/>
          <p:nvPr/>
        </p:nvSpPr>
        <p:spPr>
          <a:xfrm>
            <a:off x="5968196" y="2709381"/>
            <a:ext cx="6019800" cy="923289"/>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May 2020 round cancelled due to fin</a:t>
            </a:r>
            <a:r>
              <a:rPr lang="en-US" sz="1800" dirty="0">
                <a:solidFill>
                  <a:schemeClr val="dk1"/>
                </a:solidFill>
                <a:latin typeface="Trebuchet MS"/>
                <a:ea typeface="Trebuchet MS"/>
                <a:cs typeface="Trebuchet MS"/>
                <a:sym typeface="Trebuchet MS"/>
              </a:rPr>
              <a:t>ancial uncertainty</a:t>
            </a:r>
            <a:r>
              <a:rPr lang="en-US" sz="1800" b="0" i="0" u="none" strike="noStrike" cap="none" dirty="0">
                <a:solidFill>
                  <a:schemeClr val="dk1"/>
                </a:solidFill>
                <a:latin typeface="Trebuchet MS"/>
                <a:ea typeface="Trebuchet MS"/>
                <a:cs typeface="Trebuchet MS"/>
                <a:sym typeface="Trebuchet MS"/>
              </a:rPr>
              <a:t> </a:t>
            </a:r>
            <a:br>
              <a:rPr lang="en-US" sz="1800" b="0" i="0" u="none" strike="noStrike" cap="none" dirty="0">
                <a:solidFill>
                  <a:schemeClr val="dk1"/>
                </a:solidFill>
                <a:latin typeface="Trebuchet MS"/>
                <a:ea typeface="Trebuchet MS"/>
                <a:cs typeface="Trebuchet MS"/>
                <a:sym typeface="Trebuchet MS"/>
              </a:rPr>
            </a:br>
            <a:r>
              <a:rPr lang="en-US" sz="1800" b="0" i="0" u="none" strike="noStrike" cap="none" dirty="0">
                <a:solidFill>
                  <a:schemeClr val="dk1"/>
                </a:solidFill>
                <a:latin typeface="Trebuchet MS"/>
                <a:ea typeface="Trebuchet MS"/>
                <a:cs typeface="Trebuchet MS"/>
                <a:sym typeface="Trebuchet MS"/>
              </a:rPr>
              <a:t>See all awards: </a:t>
            </a:r>
            <a:r>
              <a:rPr lang="en-US"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https://sigcse.org/sigcse/programs/special/index.html</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37"/>
          <p:cNvSpPr txBox="1">
            <a:spLocks noGrp="1"/>
          </p:cNvSpPr>
          <p:nvPr>
            <p:ph type="title"/>
          </p:nvPr>
        </p:nvSpPr>
        <p:spPr>
          <a:xfrm>
            <a:off x="697431" y="865893"/>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Speaker’s Fund</a:t>
            </a:r>
            <a:endParaRPr dirty="0"/>
          </a:p>
        </p:txBody>
      </p:sp>
      <p:sp>
        <p:nvSpPr>
          <p:cNvPr id="2" name="Slide Number Placeholder 1">
            <a:extLst>
              <a:ext uri="{FF2B5EF4-FFF2-40B4-BE49-F238E27FC236}">
                <a16:creationId xmlns:a16="http://schemas.microsoft.com/office/drawing/2014/main" id="{FC7EDFD9-D7ED-44A0-BAD7-A3905BF94C3C}"/>
              </a:ext>
            </a:extLst>
          </p:cNvPr>
          <p:cNvSpPr>
            <a:spLocks noGrp="1"/>
          </p:cNvSpPr>
          <p:nvPr>
            <p:ph type="sldNum" sz="quarter" idx="12"/>
          </p:nvPr>
        </p:nvSpPr>
        <p:spPr/>
        <p:txBody>
          <a:bodyPr/>
          <a:lstStyle/>
          <a:p>
            <a:fld id="{D3D35209-EF5A-4429-8054-94965EB6F736}" type="slidenum">
              <a:rPr lang="en-US" smtClean="0"/>
              <a:t>18</a:t>
            </a:fld>
            <a:endParaRPr lang="en-US" dirty="0"/>
          </a:p>
        </p:txBody>
      </p:sp>
      <p:sp>
        <p:nvSpPr>
          <p:cNvPr id="276" name="Google Shape;276;p37"/>
          <p:cNvSpPr txBox="1"/>
          <p:nvPr/>
        </p:nvSpPr>
        <p:spPr>
          <a:xfrm>
            <a:off x="1885951" y="5602110"/>
            <a:ext cx="6724649" cy="64629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See all previous awards: </a:t>
            </a:r>
            <a:r>
              <a:rPr lang="en-US"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https://sigcse.org/sigcse/programs/speakers/list.html</a:t>
            </a:r>
            <a:endParaRPr sz="1400" b="0" i="0" u="none" strike="noStrike" cap="none" dirty="0">
              <a:solidFill>
                <a:srgbClr val="000000"/>
              </a:solidFill>
              <a:latin typeface="Arial"/>
              <a:ea typeface="Arial"/>
              <a:cs typeface="Arial"/>
              <a:sym typeface="Arial"/>
            </a:endParaRPr>
          </a:p>
        </p:txBody>
      </p:sp>
      <p:graphicFrame>
        <p:nvGraphicFramePr>
          <p:cNvPr id="277" name="Google Shape;277;p37"/>
          <p:cNvGraphicFramePr/>
          <p:nvPr>
            <p:extLst>
              <p:ext uri="{D42A27DB-BD31-4B8C-83A1-F6EECF244321}">
                <p14:modId xmlns:p14="http://schemas.microsoft.com/office/powerpoint/2010/main" val="192468232"/>
              </p:ext>
            </p:extLst>
          </p:nvPr>
        </p:nvGraphicFramePr>
        <p:xfrm>
          <a:off x="1109803" y="1930400"/>
          <a:ext cx="8458200" cy="2900720"/>
        </p:xfrm>
        <a:graphic>
          <a:graphicData uri="http://schemas.openxmlformats.org/drawingml/2006/table">
            <a:tbl>
              <a:tblPr firstRow="1" bandRow="1">
                <a:tableStyleId>{5940675A-B579-460E-94D1-54222C63F5DA}</a:tableStyleId>
              </a:tblPr>
              <a:tblGrid>
                <a:gridCol w="829225">
                  <a:extLst>
                    <a:ext uri="{9D8B030D-6E8A-4147-A177-3AD203B41FA5}">
                      <a16:colId xmlns:a16="http://schemas.microsoft.com/office/drawing/2014/main" val="20000"/>
                    </a:ext>
                  </a:extLst>
                </a:gridCol>
                <a:gridCol w="1575550">
                  <a:extLst>
                    <a:ext uri="{9D8B030D-6E8A-4147-A177-3AD203B41FA5}">
                      <a16:colId xmlns:a16="http://schemas.microsoft.com/office/drawing/2014/main" val="20001"/>
                    </a:ext>
                  </a:extLst>
                </a:gridCol>
                <a:gridCol w="3691225">
                  <a:extLst>
                    <a:ext uri="{9D8B030D-6E8A-4147-A177-3AD203B41FA5}">
                      <a16:colId xmlns:a16="http://schemas.microsoft.com/office/drawing/2014/main" val="20002"/>
                    </a:ext>
                  </a:extLst>
                </a:gridCol>
                <a:gridCol w="1066800">
                  <a:extLst>
                    <a:ext uri="{9D8B030D-6E8A-4147-A177-3AD203B41FA5}">
                      <a16:colId xmlns:a16="http://schemas.microsoft.com/office/drawing/2014/main" val="20003"/>
                    </a:ext>
                  </a:extLst>
                </a:gridCol>
                <a:gridCol w="1295400">
                  <a:extLst>
                    <a:ext uri="{9D8B030D-6E8A-4147-A177-3AD203B41FA5}">
                      <a16:colId xmlns:a16="http://schemas.microsoft.com/office/drawing/2014/main" val="20004"/>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Year</a:t>
                      </a:r>
                      <a:endParaRPr sz="1800" u="none" strike="noStrike" cap="none"/>
                    </a:p>
                  </a:txBody>
                  <a:tcPr marL="91450" marR="91450" marT="45725" marB="45725">
                    <a:solidFill>
                      <a:schemeClr val="accent3">
                        <a:lumMod val="60000"/>
                        <a:lumOff val="4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Conference</a:t>
                      </a:r>
                      <a:endParaRPr sz="1800" u="none" strike="noStrike" cap="none"/>
                    </a:p>
                  </a:txBody>
                  <a:tcPr marL="91450" marR="91450" marT="45725" marB="45725">
                    <a:solidFill>
                      <a:schemeClr val="accent3">
                        <a:lumMod val="60000"/>
                        <a:lumOff val="4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Speaker/Title</a:t>
                      </a:r>
                      <a:endParaRPr sz="1800" u="none" strike="noStrike" cap="none" dirty="0"/>
                    </a:p>
                  </a:txBody>
                  <a:tcPr marL="91450" marR="91450" marT="45725" marB="45725">
                    <a:solidFill>
                      <a:schemeClr val="accent3">
                        <a:lumMod val="60000"/>
                        <a:lumOff val="4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Amount</a:t>
                      </a:r>
                      <a:endParaRPr sz="1800" u="none" strike="noStrike" cap="none"/>
                    </a:p>
                  </a:txBody>
                  <a:tcPr marL="91450" marR="91450" marT="45725" marB="45725">
                    <a:solidFill>
                      <a:schemeClr val="accent3">
                        <a:lumMod val="60000"/>
                        <a:lumOff val="4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Total</a:t>
                      </a:r>
                      <a:endParaRPr sz="1800" u="none" strike="noStrike" cap="none" dirty="0"/>
                    </a:p>
                  </a:txBody>
                  <a:tcPr marL="91450" marR="91450" marT="45725" marB="45725">
                    <a:solidFill>
                      <a:schemeClr val="accent3">
                        <a:lumMod val="60000"/>
                        <a:lumOff val="40000"/>
                      </a:schemeClr>
                    </a:solidFill>
                  </a:tcPr>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FY 2019</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CCSC-Central Plains</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David Hayes</a:t>
                      </a:r>
                      <a:br>
                        <a:rPr lang="en-US" sz="1600" u="none" strike="noStrike" cap="none"/>
                      </a:br>
                      <a:r>
                        <a:rPr lang="en-US" sz="1600" u="none" strike="noStrike" cap="none">
                          <a:sym typeface="Trebuchet MS"/>
                        </a:rPr>
                        <a:t>Mobile Web App Development for All!</a:t>
                      </a:r>
                      <a:endParaRPr sz="1600" i="1" u="none" strike="noStrike" cap="none"/>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alibri" panose="020F0502020204030204" pitchFamily="34" charset="0"/>
                          <a:cs typeface="Calibri" panose="020F0502020204030204" pitchFamily="34" charset="0"/>
                        </a:rPr>
                        <a:t>$324</a:t>
                      </a:r>
                      <a:endParaRPr sz="1600" u="none" strike="noStrike" cap="none" dirty="0">
                        <a:latin typeface="Calibri" panose="020F0502020204030204" pitchFamily="34" charset="0"/>
                        <a:cs typeface="Calibri" panose="020F0502020204030204" pitchFamily="34" charset="0"/>
                      </a:endParaRPr>
                    </a:p>
                  </a:txBody>
                  <a:tcPr marL="91450" marR="91450" marT="45725" marB="45725" anchor="ctr"/>
                </a:tc>
                <a:tc rowSpan="2">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latin typeface="Calibri" panose="020F0502020204030204" pitchFamily="34" charset="0"/>
                          <a:cs typeface="Calibri" panose="020F0502020204030204" pitchFamily="34" charset="0"/>
                        </a:rPr>
                        <a:t>$825</a:t>
                      </a:r>
                      <a:endParaRPr sz="1600" u="none" strike="noStrike" cap="none">
                        <a:latin typeface="Calibri" panose="020F0502020204030204" pitchFamily="34" charset="0"/>
                        <a:cs typeface="Calibri" panose="020F0502020204030204" pitchFamily="34" charset="0"/>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FY 2019</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a:t>JADIPRO</a:t>
                      </a:r>
                      <a:endParaRPr sz="1600" u="none" strike="noStrike" cap="none"/>
                    </a:p>
                  </a:txBody>
                  <a:tcPr marL="91450" marR="91450" marT="45725" marB="45725" anchor="ct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Jocelyn Simmonds</a:t>
                      </a:r>
                      <a:endParaRPr sz="1400" u="none" strike="noStrike" cap="none" dirty="0"/>
                    </a:p>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A Teacher Workshop for Introducing Computational Thinking in Rural and Vulnerable Environments</a:t>
                      </a:r>
                      <a:endParaRPr sz="1600" i="1" u="none" strike="noStrike" cap="none" dirty="0"/>
                    </a:p>
                  </a:txBody>
                  <a:tcPr marL="91450" marR="91450" marT="45725" marB="45725"/>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alibri" panose="020F0502020204030204" pitchFamily="34" charset="0"/>
                          <a:cs typeface="Calibri" panose="020F0502020204030204" pitchFamily="34" charset="0"/>
                        </a:rPr>
                        <a:t>$500</a:t>
                      </a:r>
                      <a:endParaRPr sz="1600" u="none" strike="noStrike" cap="none" dirty="0">
                        <a:latin typeface="Calibri" panose="020F0502020204030204" pitchFamily="34" charset="0"/>
                        <a:cs typeface="Calibri" panose="020F0502020204030204" pitchFamily="34" charset="0"/>
                      </a:endParaRPr>
                    </a:p>
                  </a:txBody>
                  <a:tcPr marL="91450" marR="91450" marT="45725" marB="45725" anchor="ctr"/>
                </a:tc>
                <a:tc vMerge="1">
                  <a:txBody>
                    <a:bodyPr/>
                    <a:lstStyle/>
                    <a:p>
                      <a:endParaRPr lang="en-US"/>
                    </a:p>
                  </a:txBody>
                  <a:tcPr/>
                </a:tc>
                <a:extLst>
                  <a:ext uri="{0D108BD9-81ED-4DB2-BD59-A6C34878D82A}">
                    <a16:rowId xmlns:a16="http://schemas.microsoft.com/office/drawing/2014/main" val="10002"/>
                  </a:ext>
                </a:extLst>
              </a:tr>
              <a:tr h="370850">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rPr>
                        <a:t>FY 2020</a:t>
                      </a:r>
                      <a:endParaRPr sz="1800" u="none" strike="noStrike" cap="none" dirty="0">
                        <a:latin typeface="Calibri" panose="020F0502020204030204" pitchFamily="34" charset="0"/>
                        <a:cs typeface="Calibri" panose="020F0502020204030204" pitchFamily="34" charset="0"/>
                      </a:endParaRPr>
                    </a:p>
                  </a:txBody>
                  <a:tcPr marL="91450" marR="91450" marT="45725" marB="45725" anchor="ctr">
                    <a:solidFill>
                      <a:schemeClr val="tx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CCSC-Central Plains</a:t>
                      </a:r>
                      <a:endParaRPr sz="1400" u="none" strike="noStrike" cap="none" dirty="0"/>
                    </a:p>
                  </a:txBody>
                  <a:tcPr marL="91450" marR="91450" marT="45725" marB="45725" anchor="ctr">
                    <a:solidFill>
                      <a:schemeClr val="tx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Brian Hare and David </a:t>
                      </a:r>
                      <a:r>
                        <a:rPr lang="en-US" sz="1600" u="none" strike="noStrike" cap="none" dirty="0" err="1"/>
                        <a:t>Heise</a:t>
                      </a:r>
                      <a:endParaRPr sz="1600" u="none" strike="noStrike" cap="none" dirty="0"/>
                    </a:p>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t>Booting Into AI: Startup Instructions for Teaching Artificial Intelligence</a:t>
                      </a:r>
                      <a:endParaRPr sz="1400" u="none" strike="noStrike" cap="none" dirty="0"/>
                    </a:p>
                  </a:txBody>
                  <a:tcPr marL="91450" marR="91450" marT="45725" marB="45725">
                    <a:solidFill>
                      <a:schemeClr val="tx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600"/>
                        <a:buFont typeface="Arial"/>
                        <a:buNone/>
                      </a:pPr>
                      <a:r>
                        <a:rPr lang="en-US" sz="1600" u="none" strike="noStrike" cap="none" dirty="0">
                          <a:latin typeface="Calibri" panose="020F0502020204030204" pitchFamily="34" charset="0"/>
                          <a:cs typeface="Calibri" panose="020F0502020204030204" pitchFamily="34" charset="0"/>
                        </a:rPr>
                        <a:t>$1,000*</a:t>
                      </a:r>
                      <a:endParaRPr sz="1600" u="none" strike="noStrike" cap="none" dirty="0">
                        <a:latin typeface="Calibri" panose="020F0502020204030204" pitchFamily="34" charset="0"/>
                        <a:cs typeface="Calibri" panose="020F0502020204030204" pitchFamily="34" charset="0"/>
                      </a:endParaRPr>
                    </a:p>
                  </a:txBody>
                  <a:tcPr marL="91450" marR="91450" marT="45725" marB="45725" anchor="ctr">
                    <a:solidFill>
                      <a:schemeClr val="tx1">
                        <a:lumMod val="20000"/>
                        <a:lumOff val="80000"/>
                      </a:schemeClr>
                    </a:solidFill>
                  </a:tcPr>
                </a:tc>
                <a:tc>
                  <a:txBody>
                    <a:bodyPr/>
                    <a:lstStyle/>
                    <a:p>
                      <a:pPr marL="0" marR="0" lvl="0" indent="0" algn="ctr" rtl="0">
                        <a:lnSpc>
                          <a:spcPct val="100000"/>
                        </a:lnSpc>
                        <a:spcBef>
                          <a:spcPts val="0"/>
                        </a:spcBef>
                        <a:spcAft>
                          <a:spcPts val="0"/>
                        </a:spcAft>
                        <a:buClr>
                          <a:srgbClr val="000000"/>
                        </a:buClr>
                        <a:buSzPts val="1600"/>
                        <a:buFont typeface="Arial"/>
                        <a:buNone/>
                      </a:pPr>
                      <a:endParaRPr sz="1600" u="none" strike="noStrike" cap="none" dirty="0">
                        <a:latin typeface="Calibri" panose="020F0502020204030204" pitchFamily="34" charset="0"/>
                        <a:cs typeface="Calibri" panose="020F0502020204030204" pitchFamily="34" charset="0"/>
                      </a:endParaRPr>
                    </a:p>
                  </a:txBody>
                  <a:tcPr marL="91450" marR="91450" marT="45725" marB="45725" anchor="ctr">
                    <a:solidFill>
                      <a:schemeClr val="tx1">
                        <a:lumMod val="20000"/>
                        <a:lumOff val="80000"/>
                      </a:schemeClr>
                    </a:solidFill>
                  </a:tcPr>
                </a:tc>
                <a:extLst>
                  <a:ext uri="{0D108BD9-81ED-4DB2-BD59-A6C34878D82A}">
                    <a16:rowId xmlns:a16="http://schemas.microsoft.com/office/drawing/2014/main" val="10003"/>
                  </a:ext>
                </a:extLst>
              </a:tr>
            </a:tbl>
          </a:graphicData>
        </a:graphic>
      </p:graphicFrame>
      <p:sp>
        <p:nvSpPr>
          <p:cNvPr id="278" name="Google Shape;278;p37"/>
          <p:cNvSpPr txBox="1"/>
          <p:nvPr/>
        </p:nvSpPr>
        <p:spPr>
          <a:xfrm>
            <a:off x="8999379" y="4847283"/>
            <a:ext cx="1372492" cy="36933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rgbClr val="000000"/>
                </a:solidFill>
                <a:latin typeface="Trebuchet MS"/>
                <a:ea typeface="Trebuchet MS"/>
                <a:cs typeface="Trebuchet MS"/>
                <a:sym typeface="Trebuchet MS"/>
              </a:rPr>
              <a:t>* Estimated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38"/>
          <p:cNvSpPr txBox="1">
            <a:spLocks noGrp="1"/>
          </p:cNvSpPr>
          <p:nvPr>
            <p:ph type="title"/>
          </p:nvPr>
        </p:nvSpPr>
        <p:spPr>
          <a:xfrm>
            <a:off x="584342" y="854717"/>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Travel Fund Program</a:t>
            </a:r>
            <a:endParaRPr dirty="0"/>
          </a:p>
        </p:txBody>
      </p:sp>
      <p:sp>
        <p:nvSpPr>
          <p:cNvPr id="2" name="Slide Number Placeholder 1">
            <a:extLst>
              <a:ext uri="{FF2B5EF4-FFF2-40B4-BE49-F238E27FC236}">
                <a16:creationId xmlns:a16="http://schemas.microsoft.com/office/drawing/2014/main" id="{AC5AE27A-C0BE-4F2A-95A8-380192550A11}"/>
              </a:ext>
            </a:extLst>
          </p:cNvPr>
          <p:cNvSpPr>
            <a:spLocks noGrp="1"/>
          </p:cNvSpPr>
          <p:nvPr>
            <p:ph type="sldNum" sz="quarter" idx="12"/>
          </p:nvPr>
        </p:nvSpPr>
        <p:spPr/>
        <p:txBody>
          <a:bodyPr/>
          <a:lstStyle/>
          <a:p>
            <a:fld id="{1DF72D10-5F97-408D-AAF3-1539D75FA45C}" type="slidenum">
              <a:rPr lang="en-US" smtClean="0"/>
              <a:t>19</a:t>
            </a:fld>
            <a:endParaRPr lang="en-US" dirty="0"/>
          </a:p>
        </p:txBody>
      </p:sp>
      <p:graphicFrame>
        <p:nvGraphicFramePr>
          <p:cNvPr id="284" name="Google Shape;284;p38"/>
          <p:cNvGraphicFramePr/>
          <p:nvPr>
            <p:extLst>
              <p:ext uri="{D42A27DB-BD31-4B8C-83A1-F6EECF244321}">
                <p14:modId xmlns:p14="http://schemas.microsoft.com/office/powerpoint/2010/main" val="1835107763"/>
              </p:ext>
            </p:extLst>
          </p:nvPr>
        </p:nvGraphicFramePr>
        <p:xfrm>
          <a:off x="1032055" y="2501519"/>
          <a:ext cx="8410675" cy="1651030"/>
        </p:xfrm>
        <a:graphic>
          <a:graphicData uri="http://schemas.openxmlformats.org/drawingml/2006/table">
            <a:tbl>
              <a:tblPr firstRow="1" bandRow="1">
                <a:tableStyleId>{85BE263C-DBD7-4A20-BB59-AAB30ACAA65A}</a:tableStyleId>
              </a:tblPr>
              <a:tblGrid>
                <a:gridCol w="992400">
                  <a:extLst>
                    <a:ext uri="{9D8B030D-6E8A-4147-A177-3AD203B41FA5}">
                      <a16:colId xmlns:a16="http://schemas.microsoft.com/office/drawing/2014/main" val="20000"/>
                    </a:ext>
                  </a:extLst>
                </a:gridCol>
                <a:gridCol w="1145125">
                  <a:extLst>
                    <a:ext uri="{9D8B030D-6E8A-4147-A177-3AD203B41FA5}">
                      <a16:colId xmlns:a16="http://schemas.microsoft.com/office/drawing/2014/main" val="20001"/>
                    </a:ext>
                  </a:extLst>
                </a:gridCol>
                <a:gridCol w="4400175">
                  <a:extLst>
                    <a:ext uri="{9D8B030D-6E8A-4147-A177-3AD203B41FA5}">
                      <a16:colId xmlns:a16="http://schemas.microsoft.com/office/drawing/2014/main" val="20002"/>
                    </a:ext>
                  </a:extLst>
                </a:gridCol>
                <a:gridCol w="1872975">
                  <a:extLst>
                    <a:ext uri="{9D8B030D-6E8A-4147-A177-3AD203B41FA5}">
                      <a16:colId xmlns:a16="http://schemas.microsoft.com/office/drawing/2014/main" val="20003"/>
                    </a:ext>
                  </a:extLst>
                </a:gridCol>
              </a:tblGrid>
              <a:tr h="370850">
                <a:tc>
                  <a:txBody>
                    <a:bodyPr/>
                    <a:lstStyle/>
                    <a:p>
                      <a:pPr marL="0" marR="0" lvl="0" indent="0" algn="ctr" rtl="0">
                        <a:lnSpc>
                          <a:spcPct val="100000"/>
                        </a:lnSpc>
                        <a:spcBef>
                          <a:spcPts val="0"/>
                        </a:spcBef>
                        <a:spcAft>
                          <a:spcPts val="0"/>
                        </a:spcAft>
                        <a:buClr>
                          <a:srgbClr val="000000"/>
                        </a:buClr>
                        <a:buSzPts val="1800"/>
                        <a:buFont typeface="Arial"/>
                        <a:buNone/>
                      </a:pPr>
                      <a:endParaRPr sz="1800" u="none" strike="noStrike" cap="none"/>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Number</a:t>
                      </a:r>
                      <a:endParaRPr sz="1800" u="none" strike="noStrike" cap="none"/>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Countries</a:t>
                      </a:r>
                      <a:endParaRPr sz="1800" u="none" strike="noStrike" cap="none" dirty="0"/>
                    </a:p>
                  </a:txBody>
                  <a:tcPr marL="91450" marR="91450" marT="45725" marB="45725" anchor="b"/>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Total</a:t>
                      </a:r>
                      <a:endParaRPr sz="1800" u="none" strike="noStrike" cap="none"/>
                    </a:p>
                  </a:txBody>
                  <a:tcPr marL="91450" marR="91450" marT="45725" marB="45725" anchor="b"/>
                </a:tc>
                <a:extLst>
                  <a:ext uri="{0D108BD9-81ED-4DB2-BD59-A6C34878D82A}">
                    <a16:rowId xmlns:a16="http://schemas.microsoft.com/office/drawing/2014/main" val="10000"/>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latin typeface="Calibri" panose="020F0502020204030204" pitchFamily="34" charset="0"/>
                          <a:cs typeface="Calibri" panose="020F0502020204030204" pitchFamily="34" charset="0"/>
                        </a:rPr>
                        <a:t>FY 2019</a:t>
                      </a:r>
                      <a:endParaRPr sz="2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latin typeface="Calibri" panose="020F0502020204030204" pitchFamily="34" charset="0"/>
                          <a:cs typeface="Calibri" panose="020F0502020204030204" pitchFamily="34" charset="0"/>
                        </a:rPr>
                        <a:t>50</a:t>
                      </a:r>
                      <a:endParaRPr sz="2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sym typeface="Trebuchet MS"/>
                        </a:rPr>
                        <a:t>Brazil, Canada, China, Finland, Ghana, Ireland, Kenya, Mexico, USA</a:t>
                      </a:r>
                      <a:endParaRPr sz="2400" u="none" strike="noStrike" cap="none" dirty="0">
                        <a:solidFill>
                          <a:schemeClr val="tx1"/>
                        </a:solidFill>
                      </a:endParaRPr>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$25,000 + </a:t>
                      </a:r>
                      <a:endParaRPr sz="1400" u="none" strike="noStrike" cap="none" dirty="0">
                        <a:latin typeface="Calibri" panose="020F0502020204030204" pitchFamily="34" charset="0"/>
                        <a:cs typeface="Calibri" panose="020F0502020204030204" pitchFamily="34" charset="0"/>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50 registrations</a:t>
                      </a:r>
                      <a:endParaRPr sz="1800" u="none" strike="noStrike" cap="none" dirty="0">
                        <a:latin typeface="Calibri" panose="020F0502020204030204" pitchFamily="34" charset="0"/>
                        <a:ea typeface="Trebuchet MS"/>
                        <a:cs typeface="Calibri" panose="020F0502020204030204" pitchFamily="34" charset="0"/>
                        <a:sym typeface="Trebuchet MS"/>
                      </a:endParaRPr>
                    </a:p>
                  </a:txBody>
                  <a:tcPr marL="91450" marR="91450" marT="45725" marB="45725" anchor="ctr"/>
                </a:tc>
                <a:extLst>
                  <a:ext uri="{0D108BD9-81ED-4DB2-BD59-A6C34878D82A}">
                    <a16:rowId xmlns:a16="http://schemas.microsoft.com/office/drawing/2014/main" val="10001"/>
                  </a:ext>
                </a:extLst>
              </a:tr>
              <a:tr h="370850">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a:latin typeface="Calibri" panose="020F0502020204030204" pitchFamily="34" charset="0"/>
                          <a:cs typeface="Calibri" panose="020F0502020204030204" pitchFamily="34" charset="0"/>
                        </a:rPr>
                        <a:t>FY 2020</a:t>
                      </a:r>
                      <a:endParaRPr sz="2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dirty="0">
                          <a:latin typeface="Calibri" panose="020F0502020204030204" pitchFamily="34" charset="0"/>
                          <a:cs typeface="Calibri" panose="020F0502020204030204" pitchFamily="34" charset="0"/>
                        </a:rPr>
                        <a:t>20</a:t>
                      </a:r>
                      <a:endParaRPr sz="20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ctr" rtl="0">
                        <a:lnSpc>
                          <a:spcPct val="100000"/>
                        </a:lnSpc>
                        <a:spcBef>
                          <a:spcPts val="0"/>
                        </a:spcBef>
                        <a:spcAft>
                          <a:spcPts val="0"/>
                        </a:spcAft>
                        <a:buClr>
                          <a:srgbClr val="000000"/>
                        </a:buClr>
                        <a:buSzPts val="2000"/>
                        <a:buFont typeface="Arial"/>
                        <a:buNone/>
                      </a:pPr>
                      <a:r>
                        <a:rPr lang="en-US" sz="2000" u="none" strike="noStrike" cap="none"/>
                        <a:t>USA, Brasil, Ireland, Netherlands, Sweden, India</a:t>
                      </a:r>
                      <a:endParaRPr sz="2000" u="none" strike="noStrike" cap="none"/>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$10,000 + </a:t>
                      </a:r>
                      <a:endParaRPr sz="1400" u="none" strike="noStrike" cap="none" dirty="0">
                        <a:latin typeface="Calibri" panose="020F0502020204030204" pitchFamily="34" charset="0"/>
                        <a:cs typeface="Calibri" panose="020F0502020204030204" pitchFamily="34" charset="0"/>
                      </a:endParaRPr>
                    </a:p>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20 registrations</a:t>
                      </a:r>
                      <a:endParaRPr sz="1800" u="none" strike="noStrike" cap="none" dirty="0">
                        <a:latin typeface="Calibri" panose="020F0502020204030204" pitchFamily="34" charset="0"/>
                        <a:ea typeface="Trebuchet MS"/>
                        <a:cs typeface="Calibri" panose="020F0502020204030204" pitchFamily="34" charset="0"/>
                        <a:sym typeface="Trebuchet MS"/>
                      </a:endParaRPr>
                    </a:p>
                  </a:txBody>
                  <a:tcPr marL="91450" marR="91450" marT="45725" marB="45725" anchor="ctr"/>
                </a:tc>
                <a:extLst>
                  <a:ext uri="{0D108BD9-81ED-4DB2-BD59-A6C34878D82A}">
                    <a16:rowId xmlns:a16="http://schemas.microsoft.com/office/drawing/2014/main" val="10002"/>
                  </a:ext>
                </a:extLst>
              </a:tr>
            </a:tbl>
          </a:graphicData>
        </a:graphic>
      </p:graphicFrame>
      <p:sp>
        <p:nvSpPr>
          <p:cNvPr id="285" name="Google Shape;285;p38"/>
          <p:cNvSpPr txBox="1"/>
          <p:nvPr/>
        </p:nvSpPr>
        <p:spPr>
          <a:xfrm>
            <a:off x="1166034" y="4835567"/>
            <a:ext cx="8410684" cy="646290"/>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See all recipients: </a:t>
            </a:r>
            <a:endParaRPr sz="1400" b="0" i="0" u="none" strike="noStrike" cap="none" dirty="0">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800"/>
              <a:buFont typeface="Arial"/>
              <a:buNone/>
            </a:pPr>
            <a:r>
              <a:rPr lang="en-US" sz="1800" b="0" i="0" u="sng" strike="noStrike" cap="none" dirty="0">
                <a:solidFill>
                  <a:srgbClr val="000000"/>
                </a:solidFill>
                <a:latin typeface="Arial"/>
                <a:ea typeface="Arial"/>
                <a:cs typeface="Arial"/>
                <a:sym typeface="Arial"/>
                <a:hlinkClick r:id="rId3">
                  <a:extLst>
                    <a:ext uri="{A12FA001-AC4F-418D-AE19-62706E023703}">
                      <ahyp:hlinkClr xmlns:ahyp="http://schemas.microsoft.com/office/drawing/2018/hyperlinkcolor" val="tx"/>
                    </a:ext>
                  </a:extLst>
                </a:hlinkClick>
              </a:rPr>
              <a:t>https://sigcse.org/sigcse/programs/travel-grants/index.html</a:t>
            </a:r>
            <a:endParaRPr sz="1400" b="0" i="0" u="none" strike="noStrike" cap="none" dirty="0">
              <a:solidFill>
                <a:srgbClr val="000000"/>
              </a:solidFill>
              <a:latin typeface="Arial"/>
              <a:ea typeface="Arial"/>
              <a:cs typeface="Arial"/>
              <a:sym typeface="Arial"/>
            </a:endParaRPr>
          </a:p>
        </p:txBody>
      </p:sp>
      <p:sp>
        <p:nvSpPr>
          <p:cNvPr id="286" name="Google Shape;286;p38"/>
          <p:cNvSpPr txBox="1"/>
          <p:nvPr/>
        </p:nvSpPr>
        <p:spPr>
          <a:xfrm>
            <a:off x="1109093" y="1869760"/>
            <a:ext cx="7927170" cy="46166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r>
              <a:rPr lang="en-US" sz="2400" b="0" i="0" u="none" strike="noStrike" cap="none" dirty="0">
                <a:solidFill>
                  <a:srgbClr val="000000"/>
                </a:solidFill>
                <a:latin typeface="Trebuchet MS"/>
                <a:ea typeface="Trebuchet MS"/>
                <a:cs typeface="Trebuchet MS"/>
                <a:sym typeface="Trebuchet MS"/>
              </a:rPr>
              <a:t>Recipients from K-12, community college and university</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0"/>
          <p:cNvSpPr txBox="1">
            <a:spLocks noGrp="1"/>
          </p:cNvSpPr>
          <p:nvPr>
            <p:ph type="title"/>
          </p:nvPr>
        </p:nvSpPr>
        <p:spPr>
          <a:prstGeom prst="rect">
            <a:avLst/>
          </a:prstGeom>
        </p:spPr>
        <p:txBody>
          <a:bodyPr spcFirstLastPara="1" wrap="square" lIns="91425" tIns="45700" rIns="91425" bIns="45700" anchor="b" anchorCtr="0">
            <a:noAutofit/>
          </a:bodyPr>
          <a:lstStyle/>
          <a:p>
            <a:pPr marL="0" lvl="0" indent="0" rtl="0">
              <a:spcBef>
                <a:spcPts val="0"/>
              </a:spcBef>
              <a:spcAft>
                <a:spcPts val="0"/>
              </a:spcAft>
              <a:buNone/>
            </a:pPr>
            <a:r>
              <a:rPr lang="en-US" dirty="0"/>
              <a:t>Logistics</a:t>
            </a:r>
            <a:endParaRPr dirty="0"/>
          </a:p>
        </p:txBody>
      </p:sp>
      <p:sp>
        <p:nvSpPr>
          <p:cNvPr id="2" name="Content Placeholder 1">
            <a:extLst>
              <a:ext uri="{FF2B5EF4-FFF2-40B4-BE49-F238E27FC236}">
                <a16:creationId xmlns:a16="http://schemas.microsoft.com/office/drawing/2014/main" id="{2E57B995-CDAE-48FD-8961-2BDC8F4968DD}"/>
              </a:ext>
            </a:extLst>
          </p:cNvPr>
          <p:cNvSpPr>
            <a:spLocks noGrp="1"/>
          </p:cNvSpPr>
          <p:nvPr>
            <p:ph idx="1"/>
          </p:nvPr>
        </p:nvSpPr>
        <p:spPr/>
        <p:txBody>
          <a:bodyPr/>
          <a:lstStyle/>
          <a:p>
            <a:r>
              <a:rPr lang="en-US" dirty="0">
                <a:latin typeface="Corbel" panose="020B0503020204020204" pitchFamily="34" charset="0"/>
              </a:rPr>
              <a:t>Non-presenter microphones are automatically muted</a:t>
            </a:r>
          </a:p>
          <a:p>
            <a:r>
              <a:rPr lang="en-US" dirty="0">
                <a:latin typeface="Corbel" panose="020B0503020204020204" pitchFamily="34" charset="0"/>
              </a:rPr>
              <a:t>Chat is available, please do not post questions in chat, please post questions in Q&amp;A</a:t>
            </a:r>
          </a:p>
          <a:p>
            <a:r>
              <a:rPr lang="en-US" dirty="0">
                <a:latin typeface="Corbel" panose="020B0503020204020204" pitchFamily="34" charset="0"/>
              </a:rPr>
              <a:t>Questions that are submitted to Q&amp;A may be addressed right away or at the end of presentations or appropriate breaks in the presentation. </a:t>
            </a:r>
          </a:p>
          <a:p>
            <a:r>
              <a:rPr lang="en-US" dirty="0">
                <a:latin typeface="Corbel" panose="020B0503020204020204" pitchFamily="34" charset="0"/>
              </a:rPr>
              <a:t>Questions in Q&amp;A may also be directly answered in Q&amp;A</a:t>
            </a:r>
          </a:p>
        </p:txBody>
      </p:sp>
      <p:sp>
        <p:nvSpPr>
          <p:cNvPr id="3" name="Slide Number Placeholder 2">
            <a:extLst>
              <a:ext uri="{FF2B5EF4-FFF2-40B4-BE49-F238E27FC236}">
                <a16:creationId xmlns:a16="http://schemas.microsoft.com/office/drawing/2014/main" id="{9ED63927-B75D-4D89-999F-C5380060182D}"/>
              </a:ext>
            </a:extLst>
          </p:cNvPr>
          <p:cNvSpPr>
            <a:spLocks noGrp="1"/>
          </p:cNvSpPr>
          <p:nvPr>
            <p:ph type="sldNum" sz="quarter" idx="12"/>
          </p:nvPr>
        </p:nvSpPr>
        <p:spPr/>
        <p:txBody>
          <a:bodyPr/>
          <a:lstStyle/>
          <a:p>
            <a:fld id="{96543C36-D1A5-4317-89A1-8EBBC7C40681}" type="slidenum">
              <a:rPr lang="en-US" smtClean="0"/>
              <a:t>2</a:t>
            </a:fld>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39"/>
          <p:cNvSpPr txBox="1">
            <a:spLocks noGrp="1"/>
          </p:cNvSpPr>
          <p:nvPr>
            <p:ph type="title"/>
          </p:nvPr>
        </p:nvSpPr>
        <p:spPr>
          <a:xfrm>
            <a:off x="554181" y="873069"/>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sz="4000" dirty="0"/>
              <a:t>Membership numbers</a:t>
            </a:r>
            <a:endParaRPr sz="4000" dirty="0"/>
          </a:p>
        </p:txBody>
      </p:sp>
      <p:sp>
        <p:nvSpPr>
          <p:cNvPr id="2" name="Slide Number Placeholder 1">
            <a:extLst>
              <a:ext uri="{FF2B5EF4-FFF2-40B4-BE49-F238E27FC236}">
                <a16:creationId xmlns:a16="http://schemas.microsoft.com/office/drawing/2014/main" id="{C30E128C-B292-49F2-ADDD-7F5303161479}"/>
              </a:ext>
            </a:extLst>
          </p:cNvPr>
          <p:cNvSpPr>
            <a:spLocks noGrp="1"/>
          </p:cNvSpPr>
          <p:nvPr>
            <p:ph type="sldNum" sz="quarter" idx="12"/>
          </p:nvPr>
        </p:nvSpPr>
        <p:spPr/>
        <p:txBody>
          <a:bodyPr/>
          <a:lstStyle/>
          <a:p>
            <a:fld id="{1D7231EF-9A8C-4732-990F-380BF756662B}" type="slidenum">
              <a:rPr lang="en-US" smtClean="0"/>
              <a:t>20</a:t>
            </a:fld>
            <a:endParaRPr lang="en-US" dirty="0"/>
          </a:p>
        </p:txBody>
      </p:sp>
      <p:graphicFrame>
        <p:nvGraphicFramePr>
          <p:cNvPr id="292" name="Google Shape;292;p39"/>
          <p:cNvGraphicFramePr/>
          <p:nvPr>
            <p:extLst>
              <p:ext uri="{D42A27DB-BD31-4B8C-83A1-F6EECF244321}">
                <p14:modId xmlns:p14="http://schemas.microsoft.com/office/powerpoint/2010/main" val="1658361170"/>
              </p:ext>
            </p:extLst>
          </p:nvPr>
        </p:nvGraphicFramePr>
        <p:xfrm>
          <a:off x="1658956" y="1790461"/>
          <a:ext cx="7789844" cy="4023470"/>
        </p:xfrm>
        <a:graphic>
          <a:graphicData uri="http://schemas.openxmlformats.org/drawingml/2006/table">
            <a:tbl>
              <a:tblPr firstRow="1" bandRow="1">
                <a:tableStyleId>{21E4AEA4-8DFA-4A89-87EB-49C32662AFE0}</a:tableStyleId>
              </a:tblPr>
              <a:tblGrid>
                <a:gridCol w="1864519">
                  <a:extLst>
                    <a:ext uri="{9D8B030D-6E8A-4147-A177-3AD203B41FA5}">
                      <a16:colId xmlns:a16="http://schemas.microsoft.com/office/drawing/2014/main" val="20000"/>
                    </a:ext>
                  </a:extLst>
                </a:gridCol>
                <a:gridCol w="846475">
                  <a:extLst>
                    <a:ext uri="{9D8B030D-6E8A-4147-A177-3AD203B41FA5}">
                      <a16:colId xmlns:a16="http://schemas.microsoft.com/office/drawing/2014/main" val="2988047953"/>
                    </a:ext>
                  </a:extLst>
                </a:gridCol>
                <a:gridCol w="846475">
                  <a:extLst>
                    <a:ext uri="{9D8B030D-6E8A-4147-A177-3AD203B41FA5}">
                      <a16:colId xmlns:a16="http://schemas.microsoft.com/office/drawing/2014/main" val="20001"/>
                    </a:ext>
                  </a:extLst>
                </a:gridCol>
                <a:gridCol w="846475">
                  <a:extLst>
                    <a:ext uri="{9D8B030D-6E8A-4147-A177-3AD203B41FA5}">
                      <a16:colId xmlns:a16="http://schemas.microsoft.com/office/drawing/2014/main" val="1489432021"/>
                    </a:ext>
                  </a:extLst>
                </a:gridCol>
                <a:gridCol w="846475">
                  <a:extLst>
                    <a:ext uri="{9D8B030D-6E8A-4147-A177-3AD203B41FA5}">
                      <a16:colId xmlns:a16="http://schemas.microsoft.com/office/drawing/2014/main" val="20006"/>
                    </a:ext>
                  </a:extLst>
                </a:gridCol>
                <a:gridCol w="846475">
                  <a:extLst>
                    <a:ext uri="{9D8B030D-6E8A-4147-A177-3AD203B41FA5}">
                      <a16:colId xmlns:a16="http://schemas.microsoft.com/office/drawing/2014/main" val="20007"/>
                    </a:ext>
                  </a:extLst>
                </a:gridCol>
                <a:gridCol w="846475">
                  <a:extLst>
                    <a:ext uri="{9D8B030D-6E8A-4147-A177-3AD203B41FA5}">
                      <a16:colId xmlns:a16="http://schemas.microsoft.com/office/drawing/2014/main" val="29774015"/>
                    </a:ext>
                  </a:extLst>
                </a:gridCol>
                <a:gridCol w="846475">
                  <a:extLst>
                    <a:ext uri="{9D8B030D-6E8A-4147-A177-3AD203B41FA5}">
                      <a16:colId xmlns:a16="http://schemas.microsoft.com/office/drawing/2014/main" val="1684526241"/>
                    </a:ext>
                  </a:extLst>
                </a:gridCol>
              </a:tblGrid>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Category</a:t>
                      </a:r>
                      <a:endParaRPr sz="1800" u="none" strike="noStrike" cap="none" dirty="0"/>
                    </a:p>
                  </a:txBody>
                  <a:tcPr marL="90625" marR="90625" marT="45725" marB="45725"/>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ym typeface="Trebuchet MS"/>
                        </a:rPr>
                        <a:t>Jan-19</a:t>
                      </a:r>
                      <a:endParaRPr sz="1800" b="1" i="0" u="none" strike="noStrike" cap="none" dirty="0">
                        <a:solidFill>
                          <a:schemeClr val="lt1"/>
                        </a:solidFill>
                        <a:latin typeface="Trebuchet MS"/>
                        <a:ea typeface="Trebuchet MS"/>
                        <a:cs typeface="Trebuchet MS"/>
                        <a:sym typeface="Trebuchet MS"/>
                      </a:endParaRPr>
                    </a:p>
                  </a:txBody>
                  <a:tcPr marL="0" marR="0" marT="0" marB="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sym typeface="Trebuchet MS"/>
                        </a:rPr>
                        <a:t>Jan-20</a:t>
                      </a:r>
                      <a:endParaRPr sz="1400" u="none" strike="noStrike" cap="none"/>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endParaRPr sz="1400" u="none" strike="noStrike" cap="none" dirty="0"/>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ym typeface="Trebuchet MS"/>
                        </a:rPr>
                        <a:t>Jun-19</a:t>
                      </a:r>
                      <a:endParaRPr sz="1400" u="none" strike="noStrike" cap="none" dirty="0"/>
                    </a:p>
                  </a:txBody>
                  <a:tcPr marL="0" marR="0" marT="0" marB="0" anchor="ctr">
                    <a:solidFill>
                      <a:schemeClr val="accent2">
                        <a:lumMod val="40000"/>
                        <a:lumOff val="60000"/>
                      </a:schemeClr>
                    </a:solidFill>
                  </a:tcPr>
                </a:tc>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ym typeface="Trebuchet MS"/>
                        </a:rPr>
                        <a:t>Jun-20</a:t>
                      </a:r>
                      <a:endParaRPr sz="1400" u="none" strike="noStrike" cap="none" dirty="0"/>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endParaRPr sz="1400" u="none" strike="noStrike" cap="none" dirty="0"/>
                    </a:p>
                  </a:txBody>
                  <a:tcPr marL="0" marR="0" marT="0" marB="0" anchor="ctr"/>
                </a:tc>
                <a:tc>
                  <a:txBody>
                    <a:bodyPr/>
                    <a:lstStyle/>
                    <a:p>
                      <a:pPr marL="0" marR="0" lvl="0" indent="0" algn="ctr" rtl="0">
                        <a:lnSpc>
                          <a:spcPct val="100000"/>
                        </a:lnSpc>
                        <a:spcBef>
                          <a:spcPts val="0"/>
                        </a:spcBef>
                        <a:spcAft>
                          <a:spcPts val="0"/>
                        </a:spcAft>
                        <a:buClr>
                          <a:srgbClr val="000000"/>
                        </a:buClr>
                        <a:buSzPts val="1800"/>
                        <a:buFont typeface="Arial"/>
                        <a:buNone/>
                      </a:pPr>
                      <a:r>
                        <a:rPr lang="en-NZ" sz="1800" u="none" strike="noStrike" cap="none" dirty="0"/>
                        <a:t>Aug-20</a:t>
                      </a:r>
                      <a:endParaRPr sz="1800" u="none" strike="noStrike" cap="none" dirty="0"/>
                    </a:p>
                  </a:txBody>
                  <a:tcPr marL="0" marR="0" marT="0" marB="0" anchor="ctr"/>
                </a:tc>
                <a:extLst>
                  <a:ext uri="{0D108BD9-81ED-4DB2-BD59-A6C34878D82A}">
                    <a16:rowId xmlns:a16="http://schemas.microsoft.com/office/drawing/2014/main" val="10000"/>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Prof., print</a:t>
                      </a:r>
                      <a:endParaRPr sz="1800" u="none" strike="noStrike" cap="none" dirty="0"/>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849</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794</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818</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749</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737</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1"/>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t>Prof., online</a:t>
                      </a:r>
                      <a:endParaRPr sz="1800" u="none" strike="noStrike" cap="none" dirty="0"/>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1056</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1118</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1112</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1056</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1061</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2"/>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rPr>
                        <a:t>Professional</a:t>
                      </a:r>
                      <a:endParaRPr sz="1800" b="1" u="none" strike="noStrike" cap="none" dirty="0">
                        <a:solidFill>
                          <a:schemeClr val="tx2"/>
                        </a:solidFill>
                      </a:endParaRPr>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1905</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1912</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1930</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1805</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solidFill>
                            <a:schemeClr val="tx2"/>
                          </a:solidFill>
                          <a:latin typeface="Calibri" panose="020F0502020204030204" pitchFamily="34" charset="0"/>
                          <a:cs typeface="Calibri" panose="020F0502020204030204" pitchFamily="34" charset="0"/>
                        </a:rPr>
                        <a:t>1798</a:t>
                      </a:r>
                      <a:endParaRPr sz="18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3"/>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Affiliate, print</a:t>
                      </a:r>
                      <a:endParaRPr sz="1800" u="none" strike="noStrike" cap="none"/>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111</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104</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106</a:t>
                      </a:r>
                      <a:endParaRPr sz="1400" u="none" strike="noStrike" cap="none">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92</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90</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4"/>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err="1"/>
                        <a:t>Affil</a:t>
                      </a:r>
                      <a:r>
                        <a:rPr lang="en-US" sz="1800" u="none" strike="noStrike" cap="none" dirty="0"/>
                        <a:t>, online</a:t>
                      </a:r>
                      <a:endParaRPr sz="1800" u="none" strike="noStrike" cap="none" dirty="0"/>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841</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685</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683</a:t>
                      </a:r>
                      <a:endParaRPr sz="1400" u="none" strike="noStrike" cap="none">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439</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455</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5"/>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rPr>
                        <a:t>Affiliate</a:t>
                      </a:r>
                      <a:endParaRPr sz="1800" b="1" u="none" strike="noStrike" cap="none" dirty="0">
                        <a:solidFill>
                          <a:schemeClr val="tx2"/>
                        </a:solidFill>
                      </a:endParaRPr>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952</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789</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789</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531</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solidFill>
                            <a:schemeClr val="tx2"/>
                          </a:solidFill>
                          <a:latin typeface="Calibri" panose="020F0502020204030204" pitchFamily="34" charset="0"/>
                          <a:cs typeface="Calibri" panose="020F0502020204030204" pitchFamily="34" charset="0"/>
                        </a:rPr>
                        <a:t>545</a:t>
                      </a:r>
                      <a:endParaRPr sz="18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6"/>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Student, print</a:t>
                      </a:r>
                      <a:endParaRPr sz="1800" u="none" strike="noStrike" cap="none"/>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14</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a:latin typeface="Calibri" panose="020F0502020204030204" pitchFamily="34" charset="0"/>
                          <a:cs typeface="Calibri" panose="020F0502020204030204" pitchFamily="34" charset="0"/>
                          <a:sym typeface="Trebuchet MS"/>
                        </a:rPr>
                        <a:t>18</a:t>
                      </a:r>
                      <a:endParaRPr sz="1400" u="none" strike="noStrike" cap="none">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18</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16</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15</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7"/>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a:t>Student, online</a:t>
                      </a:r>
                      <a:endParaRPr sz="1800" u="none" strike="noStrike" cap="none"/>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91</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81</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83</a:t>
                      </a:r>
                      <a:endParaRPr sz="1400" u="none" strike="noStrike" cap="none" dirty="0">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latin typeface="Calibri" panose="020F0502020204030204" pitchFamily="34" charset="0"/>
                          <a:cs typeface="Calibri" panose="020F0502020204030204" pitchFamily="34" charset="0"/>
                          <a:sym typeface="Trebuchet MS"/>
                        </a:rPr>
                        <a:t>71</a:t>
                      </a: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latin typeface="Calibri" panose="020F0502020204030204" pitchFamily="34" charset="0"/>
                          <a:cs typeface="Calibri" panose="020F0502020204030204" pitchFamily="34" charset="0"/>
                        </a:rPr>
                        <a:t>71</a:t>
                      </a:r>
                      <a:endParaRPr sz="1800" u="none" strike="noStrike" cap="none" dirty="0">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8"/>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rPr>
                        <a:t>Student</a:t>
                      </a:r>
                      <a:endParaRPr sz="1800" b="1" u="none" strike="noStrike" cap="none" dirty="0">
                        <a:solidFill>
                          <a:schemeClr val="tx2"/>
                        </a:solidFill>
                      </a:endParaRPr>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105</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99</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101</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u="none" strike="noStrike" cap="none" dirty="0">
                          <a:solidFill>
                            <a:schemeClr val="tx2"/>
                          </a:solidFill>
                          <a:latin typeface="Calibri" panose="020F0502020204030204" pitchFamily="34" charset="0"/>
                          <a:cs typeface="Calibri" panose="020F0502020204030204" pitchFamily="34" charset="0"/>
                          <a:sym typeface="Trebuchet MS"/>
                        </a:rPr>
                        <a:t>87</a:t>
                      </a: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u="none" strike="noStrike" cap="none" dirty="0">
                          <a:solidFill>
                            <a:schemeClr val="tx2"/>
                          </a:solidFill>
                          <a:latin typeface="Calibri" panose="020F0502020204030204" pitchFamily="34" charset="0"/>
                          <a:cs typeface="Calibri" panose="020F0502020204030204" pitchFamily="34" charset="0"/>
                        </a:rPr>
                        <a:t>86</a:t>
                      </a:r>
                      <a:endParaRPr sz="1800"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09"/>
                  </a:ext>
                </a:extLst>
              </a:tr>
              <a:tr h="337767">
                <a:tc>
                  <a:txBody>
                    <a:bodyPr/>
                    <a:lstStyle/>
                    <a:p>
                      <a:pPr marL="0" marR="0" lvl="0" indent="0" algn="ctr" rtl="0">
                        <a:lnSpc>
                          <a:spcPct val="100000"/>
                        </a:lnSpc>
                        <a:spcBef>
                          <a:spcPts val="0"/>
                        </a:spcBef>
                        <a:spcAft>
                          <a:spcPts val="0"/>
                        </a:spcAft>
                        <a:buClr>
                          <a:srgbClr val="000000"/>
                        </a:buClr>
                        <a:buSzPts val="1800"/>
                        <a:buFont typeface="Arial"/>
                        <a:buNone/>
                      </a:pPr>
                      <a:r>
                        <a:rPr lang="en-US" sz="1800" b="1" u="none" strike="noStrike" cap="none" dirty="0">
                          <a:solidFill>
                            <a:schemeClr val="tx2"/>
                          </a:solidFill>
                        </a:rPr>
                        <a:t>Total</a:t>
                      </a:r>
                      <a:endParaRPr sz="1800" b="1" u="none" strike="noStrike" cap="none" dirty="0">
                        <a:solidFill>
                          <a:schemeClr val="tx2"/>
                        </a:solidFill>
                      </a:endParaRPr>
                    </a:p>
                  </a:txBody>
                  <a:tcPr marL="90625" marR="90625" marT="45725" marB="45725"/>
                </a:tc>
                <a:tc>
                  <a:txBody>
                    <a:bodyPr/>
                    <a:lstStyle/>
                    <a:p>
                      <a:pPr marL="0" marR="0" lvl="0" indent="0" algn="r" rtl="0">
                        <a:lnSpc>
                          <a:spcPct val="100000"/>
                        </a:lnSpc>
                        <a:spcBef>
                          <a:spcPts val="0"/>
                        </a:spcBef>
                        <a:spcAft>
                          <a:spcPts val="0"/>
                        </a:spcAft>
                        <a:buClr>
                          <a:srgbClr val="000000"/>
                        </a:buClr>
                        <a:buSzPts val="1800"/>
                        <a:buFont typeface="Arial"/>
                        <a:buNone/>
                      </a:pPr>
                      <a:r>
                        <a:rPr lang="en-US" sz="1800" b="1" u="none" strike="noStrike" cap="none" dirty="0">
                          <a:solidFill>
                            <a:schemeClr val="tx2"/>
                          </a:solidFill>
                          <a:latin typeface="Calibri" panose="020F0502020204030204" pitchFamily="34" charset="0"/>
                          <a:cs typeface="Calibri" panose="020F0502020204030204" pitchFamily="34" charset="0"/>
                          <a:sym typeface="Trebuchet MS"/>
                        </a:rPr>
                        <a:t>2962</a:t>
                      </a: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b="1" u="none" strike="noStrike" cap="none" dirty="0">
                          <a:solidFill>
                            <a:schemeClr val="tx2"/>
                          </a:solidFill>
                          <a:latin typeface="Calibri" panose="020F0502020204030204" pitchFamily="34" charset="0"/>
                          <a:cs typeface="Calibri" panose="020F0502020204030204" pitchFamily="34" charset="0"/>
                          <a:sym typeface="Trebuchet MS"/>
                        </a:rPr>
                        <a:t>2800</a:t>
                      </a: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US" sz="1800" b="1" u="none" strike="noStrike" cap="none" dirty="0">
                          <a:solidFill>
                            <a:schemeClr val="tx2"/>
                          </a:solidFill>
                          <a:latin typeface="Calibri" panose="020F0502020204030204" pitchFamily="34" charset="0"/>
                          <a:cs typeface="Calibri" panose="020F0502020204030204" pitchFamily="34" charset="0"/>
                          <a:sym typeface="Trebuchet MS"/>
                        </a:rPr>
                        <a:t>2820</a:t>
                      </a: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solidFill>
                      <a:schemeClr val="accent2">
                        <a:lumMod val="40000"/>
                        <a:lumOff val="60000"/>
                      </a:schemeClr>
                    </a:solidFill>
                  </a:tcPr>
                </a:tc>
                <a:tc>
                  <a:txBody>
                    <a:bodyPr/>
                    <a:lstStyle/>
                    <a:p>
                      <a:pPr marL="0" marR="0" lvl="0" indent="0" algn="r" rtl="0">
                        <a:lnSpc>
                          <a:spcPct val="100000"/>
                        </a:lnSpc>
                        <a:spcBef>
                          <a:spcPts val="0"/>
                        </a:spcBef>
                        <a:spcAft>
                          <a:spcPts val="0"/>
                        </a:spcAft>
                        <a:buClr>
                          <a:srgbClr val="000000"/>
                        </a:buClr>
                        <a:buSzPts val="1800"/>
                        <a:buFont typeface="Arial"/>
                        <a:buNone/>
                      </a:pPr>
                      <a:r>
                        <a:rPr lang="en-US" sz="1800" b="1" u="none" strike="noStrike" cap="none" dirty="0">
                          <a:solidFill>
                            <a:schemeClr val="tx2"/>
                          </a:solidFill>
                          <a:latin typeface="Calibri" panose="020F0502020204030204" pitchFamily="34" charset="0"/>
                          <a:cs typeface="Calibri" panose="020F0502020204030204" pitchFamily="34" charset="0"/>
                          <a:sym typeface="Trebuchet MS"/>
                        </a:rPr>
                        <a:t>2423</a:t>
                      </a: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endParaRPr sz="14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tc>
                  <a:txBody>
                    <a:bodyPr/>
                    <a:lstStyle/>
                    <a:p>
                      <a:pPr marL="0" marR="0" lvl="0" indent="0" algn="r" rtl="0">
                        <a:lnSpc>
                          <a:spcPct val="100000"/>
                        </a:lnSpc>
                        <a:spcBef>
                          <a:spcPts val="0"/>
                        </a:spcBef>
                        <a:spcAft>
                          <a:spcPts val="0"/>
                        </a:spcAft>
                        <a:buClr>
                          <a:srgbClr val="000000"/>
                        </a:buClr>
                        <a:buSzPts val="1800"/>
                        <a:buFont typeface="Arial"/>
                        <a:buNone/>
                      </a:pPr>
                      <a:r>
                        <a:rPr lang="en-NZ" sz="1800" b="1" u="none" strike="noStrike" cap="none" dirty="0">
                          <a:solidFill>
                            <a:schemeClr val="tx2"/>
                          </a:solidFill>
                          <a:latin typeface="Calibri" panose="020F0502020204030204" pitchFamily="34" charset="0"/>
                          <a:cs typeface="Calibri" panose="020F0502020204030204" pitchFamily="34" charset="0"/>
                        </a:rPr>
                        <a:t>2429</a:t>
                      </a:r>
                      <a:endParaRPr sz="1800" b="1" u="none" strike="noStrike" cap="none" dirty="0">
                        <a:solidFill>
                          <a:schemeClr val="tx2"/>
                        </a:solidFill>
                        <a:latin typeface="Calibri" panose="020F0502020204030204" pitchFamily="34" charset="0"/>
                        <a:cs typeface="Calibri" panose="020F0502020204030204" pitchFamily="34" charset="0"/>
                      </a:endParaRPr>
                    </a:p>
                  </a:txBody>
                  <a:tcPr marL="0" marR="0" marT="0" marB="0" anchor="ctr"/>
                </a:tc>
                <a:extLst>
                  <a:ext uri="{0D108BD9-81ED-4DB2-BD59-A6C34878D82A}">
                    <a16:rowId xmlns:a16="http://schemas.microsoft.com/office/drawing/2014/main" val="10010"/>
                  </a:ext>
                </a:extLst>
              </a:tr>
            </a:tbl>
          </a:graphicData>
        </a:graphic>
      </p:graphicFrame>
      <p:sp>
        <p:nvSpPr>
          <p:cNvPr id="293" name="Google Shape;293;p39"/>
          <p:cNvSpPr txBox="1"/>
          <p:nvPr/>
        </p:nvSpPr>
        <p:spPr>
          <a:xfrm>
            <a:off x="1658956" y="5813931"/>
            <a:ext cx="7928149" cy="724981"/>
          </a:xfrm>
          <a:prstGeom prst="rect">
            <a:avLst/>
          </a:prstGeom>
          <a:noFill/>
          <a:ln>
            <a:noFill/>
          </a:ln>
        </p:spPr>
        <p:txBody>
          <a:bodyPr spcFirstLastPara="1" wrap="square" lIns="91425" tIns="45700" rIns="91425" bIns="45700" numCol="2" anchor="t" anchorCtr="0">
            <a:noAutofit/>
          </a:bodyPr>
          <a:lstStyle/>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2017 membership average: 2524</a:t>
            </a:r>
          </a:p>
          <a:p>
            <a:pPr lvl="0">
              <a:buClr>
                <a:srgbClr val="000000"/>
              </a:buClr>
              <a:buSzPts val="1800"/>
            </a:pPr>
            <a:r>
              <a:rPr lang="en-NZ" dirty="0">
                <a:solidFill>
                  <a:schemeClr val="dk1"/>
                </a:solidFill>
                <a:latin typeface="Trebuchet MS"/>
                <a:ea typeface="Trebuchet MS"/>
                <a:cs typeface="Trebuchet MS"/>
                <a:sym typeface="Trebuchet MS"/>
              </a:rPr>
              <a:t>2018 membership average: 2818</a:t>
            </a:r>
            <a:endParaRPr lang="en-NZ" sz="1400" dirty="0">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r>
              <a:rPr lang="en-US" sz="1800" b="0" i="0" u="none" strike="noStrike" cap="none" dirty="0">
                <a:solidFill>
                  <a:schemeClr val="dk1"/>
                </a:solidFill>
                <a:latin typeface="Trebuchet MS"/>
                <a:ea typeface="Trebuchet MS"/>
                <a:cs typeface="Trebuchet MS"/>
                <a:sym typeface="Trebuchet MS"/>
              </a:rPr>
              <a:t>2019 membership average: 2830</a:t>
            </a:r>
          </a:p>
          <a:p>
            <a:pPr marL="0" marR="0" lvl="0" indent="0" algn="l" rtl="0">
              <a:lnSpc>
                <a:spcPct val="100000"/>
              </a:lnSpc>
              <a:spcBef>
                <a:spcPts val="0"/>
              </a:spcBef>
              <a:spcAft>
                <a:spcPts val="0"/>
              </a:spcAft>
              <a:buClr>
                <a:srgbClr val="000000"/>
              </a:buClr>
              <a:buSzPts val="1800"/>
              <a:buFont typeface="Arial"/>
              <a:buNone/>
            </a:pPr>
            <a:r>
              <a:rPr lang="en-US" dirty="0">
                <a:solidFill>
                  <a:schemeClr val="dk1"/>
                </a:solidFill>
                <a:latin typeface="Trebuchet MS"/>
                <a:ea typeface="Trebuchet MS"/>
                <a:cs typeface="Trebuchet MS"/>
                <a:sym typeface="Trebuchet MS"/>
              </a:rPr>
              <a:t>2020 membership average: 2506</a:t>
            </a:r>
            <a:endParaRPr sz="1800" b="0" i="0" u="none" strike="noStrike" cap="none" dirty="0">
              <a:solidFill>
                <a:schemeClr val="dk1"/>
              </a:solidFill>
              <a:latin typeface="Trebuchet MS"/>
              <a:ea typeface="Trebuchet MS"/>
              <a:cs typeface="Trebuchet MS"/>
              <a:sym typeface="Trebuchet MS"/>
            </a:endParaRPr>
          </a:p>
        </p:txBody>
      </p:sp>
      <p:sp>
        <p:nvSpPr>
          <p:cNvPr id="3" name="TextBox 2">
            <a:extLst>
              <a:ext uri="{FF2B5EF4-FFF2-40B4-BE49-F238E27FC236}">
                <a16:creationId xmlns:a16="http://schemas.microsoft.com/office/drawing/2014/main" id="{1932ADC2-5B20-48C0-A7CB-93693CCF9167}"/>
              </a:ext>
            </a:extLst>
          </p:cNvPr>
          <p:cNvSpPr txBox="1"/>
          <p:nvPr/>
        </p:nvSpPr>
        <p:spPr>
          <a:xfrm>
            <a:off x="3699868" y="1421129"/>
            <a:ext cx="1353127" cy="369332"/>
          </a:xfrm>
          <a:prstGeom prst="rect">
            <a:avLst/>
          </a:prstGeom>
          <a:noFill/>
        </p:spPr>
        <p:txBody>
          <a:bodyPr wrap="none" rtlCol="0">
            <a:spAutoFit/>
          </a:bodyPr>
          <a:lstStyle/>
          <a:p>
            <a:r>
              <a:rPr lang="en-NZ" dirty="0"/>
              <a:t>Start of Year</a:t>
            </a:r>
          </a:p>
        </p:txBody>
      </p:sp>
      <p:sp>
        <p:nvSpPr>
          <p:cNvPr id="7" name="TextBox 6">
            <a:extLst>
              <a:ext uri="{FF2B5EF4-FFF2-40B4-BE49-F238E27FC236}">
                <a16:creationId xmlns:a16="http://schemas.microsoft.com/office/drawing/2014/main" id="{E3C13964-6714-4D61-B87B-875E9A473957}"/>
              </a:ext>
            </a:extLst>
          </p:cNvPr>
          <p:cNvSpPr txBox="1"/>
          <p:nvPr/>
        </p:nvSpPr>
        <p:spPr>
          <a:xfrm>
            <a:off x="6007100" y="1420890"/>
            <a:ext cx="1824410" cy="369332"/>
          </a:xfrm>
          <a:prstGeom prst="rect">
            <a:avLst/>
          </a:prstGeom>
          <a:noFill/>
        </p:spPr>
        <p:txBody>
          <a:bodyPr wrap="none" rtlCol="0">
            <a:spAutoFit/>
          </a:bodyPr>
          <a:lstStyle/>
          <a:p>
            <a:r>
              <a:rPr lang="en-NZ" dirty="0"/>
              <a:t>End of Fiscal Year</a:t>
            </a:r>
          </a:p>
        </p:txBody>
      </p:sp>
      <p:sp>
        <p:nvSpPr>
          <p:cNvPr id="8" name="TextBox 7">
            <a:extLst>
              <a:ext uri="{FF2B5EF4-FFF2-40B4-BE49-F238E27FC236}">
                <a16:creationId xmlns:a16="http://schemas.microsoft.com/office/drawing/2014/main" id="{0D513530-60A3-45A7-B2A2-F93DC302DB96}"/>
              </a:ext>
            </a:extLst>
          </p:cNvPr>
          <p:cNvSpPr txBox="1"/>
          <p:nvPr/>
        </p:nvSpPr>
        <p:spPr>
          <a:xfrm>
            <a:off x="8549387" y="1420890"/>
            <a:ext cx="912429" cy="369332"/>
          </a:xfrm>
          <a:prstGeom prst="rect">
            <a:avLst/>
          </a:prstGeom>
          <a:noFill/>
        </p:spPr>
        <p:txBody>
          <a:bodyPr wrap="none" rtlCol="0">
            <a:spAutoFit/>
          </a:bodyPr>
          <a:lstStyle/>
          <a:p>
            <a:r>
              <a:rPr lang="en-NZ" dirty="0"/>
              <a:t>Current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40"/>
          <p:cNvSpPr txBox="1">
            <a:spLocks noGrp="1"/>
          </p:cNvSpPr>
          <p:nvPr>
            <p:ph type="title"/>
          </p:nvPr>
        </p:nvSpPr>
        <p:spPr>
          <a:xfrm>
            <a:off x="677325" y="810567"/>
            <a:ext cx="8596668" cy="1320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rgbClr val="6D1D6B"/>
              </a:buClr>
              <a:buSzPts val="1800"/>
              <a:buNone/>
            </a:pPr>
            <a:r>
              <a:rPr lang="en-US" dirty="0"/>
              <a:t>Membership numbers</a:t>
            </a:r>
            <a:endParaRPr dirty="0"/>
          </a:p>
        </p:txBody>
      </p:sp>
      <p:sp>
        <p:nvSpPr>
          <p:cNvPr id="2" name="Slide Number Placeholder 1">
            <a:extLst>
              <a:ext uri="{FF2B5EF4-FFF2-40B4-BE49-F238E27FC236}">
                <a16:creationId xmlns:a16="http://schemas.microsoft.com/office/drawing/2014/main" id="{317FC245-1786-4D9E-959C-6DDA3D2C972F}"/>
              </a:ext>
            </a:extLst>
          </p:cNvPr>
          <p:cNvSpPr>
            <a:spLocks noGrp="1"/>
          </p:cNvSpPr>
          <p:nvPr>
            <p:ph type="sldNum" sz="quarter" idx="12"/>
          </p:nvPr>
        </p:nvSpPr>
        <p:spPr/>
        <p:txBody>
          <a:bodyPr/>
          <a:lstStyle/>
          <a:p>
            <a:fld id="{A8E33C9F-33AC-4596-953D-EA7A050DB370}" type="slidenum">
              <a:rPr lang="en-US" smtClean="0"/>
              <a:t>21</a:t>
            </a:fld>
            <a:endParaRPr lang="en-US" dirty="0"/>
          </a:p>
        </p:txBody>
      </p:sp>
      <p:graphicFrame>
        <p:nvGraphicFramePr>
          <p:cNvPr id="5" name="Chart 4">
            <a:extLst>
              <a:ext uri="{FF2B5EF4-FFF2-40B4-BE49-F238E27FC236}">
                <a16:creationId xmlns:a16="http://schemas.microsoft.com/office/drawing/2014/main" id="{22E1D786-7414-4B6B-808B-26A0E4F0A44B}"/>
              </a:ext>
            </a:extLst>
          </p:cNvPr>
          <p:cNvGraphicFramePr>
            <a:graphicFrameLocks/>
          </p:cNvGraphicFramePr>
          <p:nvPr>
            <p:extLst>
              <p:ext uri="{D42A27DB-BD31-4B8C-83A1-F6EECF244321}">
                <p14:modId xmlns:p14="http://schemas.microsoft.com/office/powerpoint/2010/main" val="908203549"/>
              </p:ext>
            </p:extLst>
          </p:nvPr>
        </p:nvGraphicFramePr>
        <p:xfrm>
          <a:off x="1189037" y="1714500"/>
          <a:ext cx="8716963" cy="4838700"/>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41"/>
          <p:cNvSpPr txBox="1">
            <a:spLocks noGrp="1"/>
          </p:cNvSpPr>
          <p:nvPr>
            <p:ph type="title"/>
          </p:nvPr>
        </p:nvSpPr>
        <p:spPr>
          <a:xfrm>
            <a:off x="677335" y="2700867"/>
            <a:ext cx="8596668" cy="1826581"/>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6D1D6B"/>
              </a:buClr>
              <a:buSzPts val="4000"/>
              <a:buFont typeface="Trebuchet MS"/>
              <a:buNone/>
            </a:pPr>
            <a:r>
              <a:rPr lang="en-US"/>
              <a:t>2021 Conferences</a:t>
            </a:r>
            <a:endParaRPr/>
          </a:p>
        </p:txBody>
      </p:sp>
      <p:sp>
        <p:nvSpPr>
          <p:cNvPr id="306" name="Google Shape;306;p41"/>
          <p:cNvSpPr txBox="1">
            <a:spLocks noGrp="1"/>
          </p:cNvSpPr>
          <p:nvPr>
            <p:ph type="body" idx="1"/>
          </p:nvPr>
        </p:nvSpPr>
        <p:spPr>
          <a:xfrm>
            <a:off x="677335" y="4527448"/>
            <a:ext cx="8596668" cy="860400"/>
          </a:xfrm>
          <a:prstGeom prst="rect">
            <a:avLst/>
          </a:prstGeom>
          <a:noFill/>
          <a:ln>
            <a:noFill/>
          </a:ln>
        </p:spPr>
        <p:txBody>
          <a:bodyPr spcFirstLastPara="1" wrap="square" lIns="91425" tIns="45700" rIns="91425" bIns="45700" anchor="t" anchorCtr="0">
            <a:noAutofit/>
          </a:bodyPr>
          <a:lstStyle/>
          <a:p>
            <a:pPr marL="457200" lvl="0" indent="-228600" algn="l" rtl="0">
              <a:lnSpc>
                <a:spcPct val="100000"/>
              </a:lnSpc>
              <a:spcBef>
                <a:spcPts val="1000"/>
              </a:spcBef>
              <a:spcAft>
                <a:spcPts val="0"/>
              </a:spcAft>
              <a:buSzPts val="1600"/>
              <a:buNone/>
            </a:pPr>
            <a:endParaRPr/>
          </a:p>
        </p:txBody>
      </p:sp>
      <p:sp>
        <p:nvSpPr>
          <p:cNvPr id="2" name="Slide Number Placeholder 1">
            <a:extLst>
              <a:ext uri="{FF2B5EF4-FFF2-40B4-BE49-F238E27FC236}">
                <a16:creationId xmlns:a16="http://schemas.microsoft.com/office/drawing/2014/main" id="{1499D453-FAF3-456F-B1A3-5785D87C4527}"/>
              </a:ext>
            </a:extLst>
          </p:cNvPr>
          <p:cNvSpPr>
            <a:spLocks noGrp="1"/>
          </p:cNvSpPr>
          <p:nvPr>
            <p:ph type="sldNum" sz="quarter" idx="4294967295"/>
          </p:nvPr>
        </p:nvSpPr>
        <p:spPr>
          <a:xfrm>
            <a:off x="9448800" y="6356350"/>
            <a:ext cx="2743200" cy="365125"/>
          </a:xfrm>
        </p:spPr>
        <p:txBody>
          <a:bodyPr/>
          <a:lstStyle/>
          <a:p>
            <a:fld id="{E708CD23-526C-4E70-8458-1F7D026C3C8A}" type="slidenum">
              <a:rPr lang="en-US" smtClean="0"/>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0"/>
        <p:cNvGrpSpPr/>
        <p:nvPr/>
      </p:nvGrpSpPr>
      <p:grpSpPr>
        <a:xfrm>
          <a:off x="0" y="0"/>
          <a:ext cx="0" cy="0"/>
          <a:chOff x="0" y="0"/>
          <a:chExt cx="0" cy="0"/>
        </a:xfrm>
      </p:grpSpPr>
      <p:sp>
        <p:nvSpPr>
          <p:cNvPr id="311" name="Google Shape;311;p42"/>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2021 Conferences</a:t>
            </a:r>
            <a:endParaRPr/>
          </a:p>
        </p:txBody>
      </p:sp>
      <p:sp>
        <p:nvSpPr>
          <p:cNvPr id="312" name="Google Shape;312;p42"/>
          <p:cNvSpPr txBox="1">
            <a:spLocks noGrp="1"/>
          </p:cNvSpPr>
          <p:nvPr>
            <p:ph sz="half" idx="1"/>
          </p:nvPr>
        </p:nvSpPr>
        <p:spPr>
          <a:prstGeom prst="rect">
            <a:avLst/>
          </a:prstGeom>
          <a:noFill/>
          <a:ln>
            <a:noFill/>
          </a:ln>
        </p:spPr>
        <p:txBody>
          <a:bodyPr spcFirstLastPara="1" wrap="square" lIns="91425" tIns="91425" rIns="91425" bIns="91425" anchor="t" anchorCtr="0">
            <a:noAutofit/>
          </a:bodyPr>
          <a:lstStyle/>
          <a:p>
            <a:pPr marL="480060" lvl="0" indent="-342900">
              <a:lnSpc>
                <a:spcPct val="100000"/>
              </a:lnSpc>
              <a:spcBef>
                <a:spcPts val="0"/>
              </a:spcBef>
              <a:buSzPts val="1440"/>
              <a:buFont typeface="Courier New" panose="02070309020205020404" pitchFamily="49" charset="0"/>
              <a:buChar char="o"/>
            </a:pPr>
            <a:r>
              <a:rPr lang="en-US" sz="2400" dirty="0"/>
              <a:t>SIGCSE Technical Symposium 2021</a:t>
            </a:r>
          </a:p>
          <a:p>
            <a:pPr marL="937260" lvl="1" indent="-342900">
              <a:lnSpc>
                <a:spcPct val="100000"/>
              </a:lnSpc>
              <a:spcBef>
                <a:spcPts val="0"/>
              </a:spcBef>
              <a:buSzPts val="1440"/>
              <a:buFont typeface="Courier New" panose="02070309020205020404" pitchFamily="49" charset="0"/>
              <a:buChar char="o"/>
            </a:pPr>
            <a:r>
              <a:rPr lang="en-US" sz="2000" dirty="0"/>
              <a:t>March 2021</a:t>
            </a:r>
          </a:p>
          <a:p>
            <a:pPr marL="937260" lvl="1" indent="-342900">
              <a:lnSpc>
                <a:spcPct val="100000"/>
              </a:lnSpc>
              <a:spcBef>
                <a:spcPts val="0"/>
              </a:spcBef>
              <a:buSzPts val="1440"/>
              <a:buFont typeface="Courier New" panose="02070309020205020404" pitchFamily="49" charset="0"/>
              <a:buChar char="o"/>
            </a:pPr>
            <a:r>
              <a:rPr lang="en-US" sz="2000" dirty="0"/>
              <a:t>Was: Toronto, Canada</a:t>
            </a:r>
          </a:p>
          <a:p>
            <a:pPr marL="937260" lvl="1" indent="-342900">
              <a:lnSpc>
                <a:spcPct val="100000"/>
              </a:lnSpc>
              <a:spcBef>
                <a:spcPts val="0"/>
              </a:spcBef>
              <a:buSzPts val="1440"/>
              <a:buFont typeface="Courier New" panose="02070309020205020404" pitchFamily="49" charset="0"/>
              <a:buChar char="o"/>
            </a:pPr>
            <a:r>
              <a:rPr lang="en-US" sz="2000" dirty="0"/>
              <a:t>Now: Virtual</a:t>
            </a:r>
          </a:p>
          <a:p>
            <a:pPr marL="480060" lvl="0" indent="-342900">
              <a:lnSpc>
                <a:spcPct val="100000"/>
              </a:lnSpc>
              <a:spcBef>
                <a:spcPts val="0"/>
              </a:spcBef>
              <a:buSzPts val="1440"/>
              <a:buFont typeface="Courier New" panose="02070309020205020404" pitchFamily="49" charset="0"/>
              <a:buChar char="o"/>
            </a:pPr>
            <a:endParaRPr lang="en-US" sz="2400" dirty="0"/>
          </a:p>
          <a:p>
            <a:pPr marL="480060" lvl="0" indent="-342900">
              <a:lnSpc>
                <a:spcPct val="100000"/>
              </a:lnSpc>
              <a:spcBef>
                <a:spcPts val="0"/>
              </a:spcBef>
              <a:buSzPts val="1440"/>
              <a:buFont typeface="Courier New" panose="02070309020205020404" pitchFamily="49" charset="0"/>
              <a:buChar char="o"/>
            </a:pPr>
            <a:endParaRPr lang="en-US" sz="2400" dirty="0"/>
          </a:p>
          <a:p>
            <a:pPr marL="480060" lvl="0" indent="-342900">
              <a:lnSpc>
                <a:spcPct val="100000"/>
              </a:lnSpc>
              <a:spcBef>
                <a:spcPts val="0"/>
              </a:spcBef>
              <a:buSzPts val="1440"/>
              <a:buFont typeface="Courier New" panose="02070309020205020404" pitchFamily="49" charset="0"/>
              <a:buChar char="o"/>
            </a:pPr>
            <a:endParaRPr lang="en-US" sz="2400" dirty="0"/>
          </a:p>
          <a:p>
            <a:pPr marL="480060" lvl="0" indent="-342900">
              <a:lnSpc>
                <a:spcPct val="100000"/>
              </a:lnSpc>
              <a:spcBef>
                <a:spcPts val="0"/>
              </a:spcBef>
              <a:buSzPts val="1440"/>
              <a:buFont typeface="Courier New" panose="02070309020205020404" pitchFamily="49" charset="0"/>
              <a:buChar char="o"/>
            </a:pPr>
            <a:r>
              <a:rPr lang="en-US" sz="2400" dirty="0"/>
              <a:t>ITiCSE 2021</a:t>
            </a:r>
          </a:p>
          <a:p>
            <a:pPr marL="937260" lvl="1" indent="-342900">
              <a:lnSpc>
                <a:spcPct val="100000"/>
              </a:lnSpc>
              <a:spcBef>
                <a:spcPts val="0"/>
              </a:spcBef>
              <a:buSzPts val="1440"/>
              <a:buFont typeface="Courier New" panose="02070309020205020404" pitchFamily="49" charset="0"/>
              <a:buChar char="o"/>
            </a:pPr>
            <a:r>
              <a:rPr lang="en-US" sz="2000" dirty="0"/>
              <a:t>June 2021</a:t>
            </a:r>
          </a:p>
          <a:p>
            <a:pPr marL="937260" lvl="1" indent="-342900">
              <a:lnSpc>
                <a:spcPct val="100000"/>
              </a:lnSpc>
              <a:spcBef>
                <a:spcPts val="0"/>
              </a:spcBef>
              <a:buSzPts val="1440"/>
              <a:buFont typeface="Courier New" panose="02070309020205020404" pitchFamily="49" charset="0"/>
              <a:buChar char="o"/>
            </a:pPr>
            <a:r>
              <a:rPr lang="en-US" sz="2000" dirty="0"/>
              <a:t>Was: Paderborn, Germany</a:t>
            </a:r>
          </a:p>
          <a:p>
            <a:pPr marL="937260" lvl="1" indent="-342900">
              <a:lnSpc>
                <a:spcPct val="100000"/>
              </a:lnSpc>
              <a:spcBef>
                <a:spcPts val="0"/>
              </a:spcBef>
              <a:buSzPts val="1440"/>
              <a:buFont typeface="Courier New" panose="02070309020205020404" pitchFamily="49" charset="0"/>
              <a:buChar char="o"/>
            </a:pPr>
            <a:r>
              <a:rPr lang="en-US" sz="2000" dirty="0"/>
              <a:t>Now: Virtual</a:t>
            </a:r>
          </a:p>
          <a:p>
            <a:pPr marL="914400" lvl="1" indent="-228600" algn="l" rtl="0">
              <a:lnSpc>
                <a:spcPct val="100000"/>
              </a:lnSpc>
              <a:spcBef>
                <a:spcPts val="0"/>
              </a:spcBef>
              <a:spcAft>
                <a:spcPts val="0"/>
              </a:spcAft>
              <a:buSzPts val="1280"/>
              <a:buNone/>
            </a:pPr>
            <a:endParaRPr dirty="0"/>
          </a:p>
          <a:p>
            <a:pPr marL="457200" lvl="0" indent="-228600" algn="l" rtl="0">
              <a:lnSpc>
                <a:spcPct val="100000"/>
              </a:lnSpc>
              <a:spcBef>
                <a:spcPts val="0"/>
              </a:spcBef>
              <a:spcAft>
                <a:spcPts val="0"/>
              </a:spcAft>
              <a:buSzPts val="1440"/>
              <a:buNone/>
            </a:pPr>
            <a:endParaRPr dirty="0"/>
          </a:p>
        </p:txBody>
      </p:sp>
      <p:sp>
        <p:nvSpPr>
          <p:cNvPr id="3" name="Content Placeholder 2">
            <a:extLst>
              <a:ext uri="{FF2B5EF4-FFF2-40B4-BE49-F238E27FC236}">
                <a16:creationId xmlns:a16="http://schemas.microsoft.com/office/drawing/2014/main" id="{3695815E-6584-4291-BC78-884A55B008CC}"/>
              </a:ext>
            </a:extLst>
          </p:cNvPr>
          <p:cNvSpPr>
            <a:spLocks noGrp="1"/>
          </p:cNvSpPr>
          <p:nvPr>
            <p:ph sz="half" idx="2"/>
          </p:nvPr>
        </p:nvSpPr>
        <p:spPr>
          <a:xfrm>
            <a:off x="6172200" y="2177852"/>
            <a:ext cx="5181600" cy="4089546"/>
          </a:xfrm>
        </p:spPr>
        <p:txBody>
          <a:bodyPr>
            <a:normAutofit/>
          </a:bodyPr>
          <a:lstStyle/>
          <a:p>
            <a:pPr>
              <a:buFont typeface="Courier New" panose="02070309020205020404" pitchFamily="49" charset="0"/>
              <a:buChar char="o"/>
            </a:pPr>
            <a:r>
              <a:rPr lang="en-US" sz="2400" dirty="0"/>
              <a:t>ICER 2021</a:t>
            </a:r>
          </a:p>
          <a:p>
            <a:pPr lvl="1">
              <a:buFont typeface="Courier New" panose="02070309020205020404" pitchFamily="49" charset="0"/>
              <a:buChar char="o"/>
            </a:pPr>
            <a:r>
              <a:rPr lang="en-US" sz="2000" dirty="0"/>
              <a:t>August 2021</a:t>
            </a:r>
          </a:p>
          <a:p>
            <a:pPr lvl="1">
              <a:buFont typeface="Courier New" panose="02070309020205020404" pitchFamily="49" charset="0"/>
              <a:buChar char="o"/>
            </a:pPr>
            <a:r>
              <a:rPr lang="en-US" sz="2000" dirty="0"/>
              <a:t>Charleston, SC</a:t>
            </a:r>
          </a:p>
          <a:p>
            <a:pPr>
              <a:buFont typeface="Courier New" panose="02070309020205020404" pitchFamily="49" charset="0"/>
              <a:buChar char="o"/>
            </a:pPr>
            <a:endParaRPr lang="en-US" sz="2400" dirty="0"/>
          </a:p>
          <a:p>
            <a:pPr>
              <a:buFont typeface="Courier New" panose="02070309020205020404" pitchFamily="49" charset="0"/>
              <a:buChar char="o"/>
            </a:pPr>
            <a:endParaRPr lang="en-US" sz="2400" dirty="0"/>
          </a:p>
          <a:p>
            <a:pPr>
              <a:buFont typeface="Courier New" panose="02070309020205020404" pitchFamily="49" charset="0"/>
              <a:buChar char="o"/>
            </a:pPr>
            <a:endParaRPr lang="en-US" sz="2400" dirty="0"/>
          </a:p>
          <a:p>
            <a:pPr>
              <a:buFont typeface="Courier New" panose="02070309020205020404" pitchFamily="49" charset="0"/>
              <a:buChar char="o"/>
            </a:pPr>
            <a:r>
              <a:rPr lang="en-US" sz="2400" dirty="0" err="1"/>
              <a:t>CompEd</a:t>
            </a:r>
            <a:r>
              <a:rPr lang="en-US" sz="2400" dirty="0"/>
              <a:t> 2021</a:t>
            </a:r>
          </a:p>
          <a:p>
            <a:pPr lvl="1">
              <a:buFont typeface="Courier New" panose="02070309020205020404" pitchFamily="49" charset="0"/>
              <a:buChar char="o"/>
            </a:pPr>
            <a:r>
              <a:rPr lang="en-US" sz="2000" dirty="0"/>
              <a:t>Was: December 2021</a:t>
            </a:r>
          </a:p>
          <a:p>
            <a:pPr lvl="1">
              <a:buFont typeface="Courier New" panose="02070309020205020404" pitchFamily="49" charset="0"/>
              <a:buChar char="o"/>
            </a:pPr>
            <a:r>
              <a:rPr lang="en-US" sz="2000" dirty="0"/>
              <a:t>Now: December 2022 in Hyderabad, India</a:t>
            </a:r>
          </a:p>
        </p:txBody>
      </p:sp>
      <p:sp>
        <p:nvSpPr>
          <p:cNvPr id="2" name="Slide Number Placeholder 1">
            <a:extLst>
              <a:ext uri="{FF2B5EF4-FFF2-40B4-BE49-F238E27FC236}">
                <a16:creationId xmlns:a16="http://schemas.microsoft.com/office/drawing/2014/main" id="{BCCC2DBD-AFCA-4848-8B69-2870FD95E6E6}"/>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Beyond 2021</a:t>
            </a:r>
            <a:endParaRPr/>
          </a:p>
        </p:txBody>
      </p:sp>
      <p:sp>
        <p:nvSpPr>
          <p:cNvPr id="2" name="Slide Number Placeholder 1">
            <a:extLst>
              <a:ext uri="{FF2B5EF4-FFF2-40B4-BE49-F238E27FC236}">
                <a16:creationId xmlns:a16="http://schemas.microsoft.com/office/drawing/2014/main" id="{A86708BE-4E41-4270-A279-476D61834F59}"/>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319" name="Google Shape;319;p43"/>
          <p:cNvSpPr txBox="1"/>
          <p:nvPr/>
        </p:nvSpPr>
        <p:spPr>
          <a:xfrm>
            <a:off x="840184" y="1634788"/>
            <a:ext cx="4856658" cy="4555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Technical Symposium 2022 </a:t>
            </a:r>
            <a:br>
              <a:rPr lang="en-US" sz="2400" b="1"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March 2-5</a:t>
            </a:r>
            <a:br>
              <a:rPr lang="en-US" sz="2400" b="0"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Providence, RI, USA</a:t>
            </a:r>
            <a:endParaRPr dirty="0"/>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ITiCSE 2022 (June)</a:t>
            </a:r>
            <a:br>
              <a:rPr lang="en-US" sz="2400" b="1"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Dublin, Ireland</a:t>
            </a:r>
            <a:endParaRPr dirty="0"/>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ICER 2022 (August)</a:t>
            </a:r>
            <a:br>
              <a:rPr lang="en-US" sz="2400" b="1"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Lugano, Switzerland</a:t>
            </a:r>
            <a:endParaRPr dirty="0"/>
          </a:p>
          <a:p>
            <a:pPr marL="0" marR="0" lvl="0" indent="0" algn="l" rtl="0">
              <a:lnSpc>
                <a:spcPct val="90000"/>
              </a:lnSpc>
              <a:spcBef>
                <a:spcPts val="1000"/>
              </a:spcBef>
              <a:spcAft>
                <a:spcPts val="0"/>
              </a:spcAft>
              <a:buClr>
                <a:schemeClr val="dk1"/>
              </a:buClr>
              <a:buSzPts val="1100"/>
              <a:buFont typeface="Arial"/>
              <a:buNone/>
            </a:pPr>
            <a:endParaRPr sz="2400" b="0" i="0" u="none" strike="noStrike" cap="none" dirty="0">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err="1">
                <a:latin typeface="Calibri"/>
                <a:ea typeface="Calibri"/>
                <a:cs typeface="Calibri"/>
                <a:sym typeface="Calibri"/>
              </a:rPr>
              <a:t>CompEd</a:t>
            </a:r>
            <a:r>
              <a:rPr lang="en-US" sz="2400" b="1" i="0" u="none" strike="noStrike" cap="none" dirty="0">
                <a:latin typeface="Calibri"/>
                <a:ea typeface="Calibri"/>
                <a:cs typeface="Calibri"/>
                <a:sym typeface="Calibri"/>
              </a:rPr>
              <a:t> 202</a:t>
            </a:r>
            <a:r>
              <a:rPr lang="en-US" sz="2400" b="1" dirty="0">
                <a:latin typeface="Calibri"/>
                <a:ea typeface="Calibri"/>
                <a:cs typeface="Calibri"/>
                <a:sym typeface="Calibri"/>
              </a:rPr>
              <a:t>2</a:t>
            </a:r>
            <a:r>
              <a:rPr lang="en-US" sz="2400" b="1" i="0" u="none" strike="noStrike" cap="none" dirty="0">
                <a:latin typeface="Calibri"/>
                <a:ea typeface="Calibri"/>
                <a:cs typeface="Calibri"/>
                <a:sym typeface="Calibri"/>
              </a:rPr>
              <a:t> (December)</a:t>
            </a:r>
            <a:br>
              <a:rPr lang="en-US" sz="2400" b="1" i="0" u="none" strike="noStrike" cap="none" dirty="0">
                <a:latin typeface="Calibri"/>
                <a:ea typeface="Calibri"/>
                <a:cs typeface="Calibri"/>
                <a:sym typeface="Calibri"/>
              </a:rPr>
            </a:br>
            <a:r>
              <a:rPr lang="en-US" sz="2400" i="0" u="none" strike="noStrike" cap="none" dirty="0">
                <a:latin typeface="Calibri"/>
                <a:ea typeface="Calibri"/>
                <a:cs typeface="Calibri"/>
                <a:sym typeface="Calibri"/>
              </a:rPr>
              <a:t>Hyderabad, India</a:t>
            </a:r>
            <a:endParaRPr sz="2400" i="0" u="none" strike="noStrike" cap="none" dirty="0">
              <a:latin typeface="Calibri"/>
              <a:ea typeface="Calibri"/>
              <a:cs typeface="Calibri"/>
              <a:sym typeface="Calibri"/>
            </a:endParaRPr>
          </a:p>
          <a:p>
            <a:pPr marL="0" marR="0" lvl="0" indent="0" algn="l" rtl="0">
              <a:lnSpc>
                <a:spcPct val="90000"/>
              </a:lnSpc>
              <a:spcBef>
                <a:spcPts val="500"/>
              </a:spcBef>
              <a:spcAft>
                <a:spcPts val="0"/>
              </a:spcAft>
              <a:buClr>
                <a:schemeClr val="dk1"/>
              </a:buClr>
              <a:buSzPts val="1100"/>
              <a:buFont typeface="Arial"/>
              <a:buNone/>
            </a:pPr>
            <a:endParaRPr sz="2400" b="0" i="0" u="none" strike="noStrike" cap="none" dirty="0">
              <a:solidFill>
                <a:schemeClr val="dk1"/>
              </a:solidFill>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6D1D6B"/>
              </a:buClr>
              <a:buSzPts val="1440"/>
              <a:buFont typeface="Noto Sans Symbols"/>
              <a:buNone/>
            </a:pPr>
            <a:endParaRPr sz="2800" b="0" i="0" u="none" strike="noStrike" cap="none" dirty="0">
              <a:solidFill>
                <a:schemeClr val="dk1"/>
              </a:solidFill>
              <a:latin typeface="Calibri"/>
              <a:ea typeface="Calibri"/>
              <a:cs typeface="Calibri"/>
              <a:sym typeface="Calibri"/>
            </a:endParaRPr>
          </a:p>
        </p:txBody>
      </p:sp>
      <p:sp>
        <p:nvSpPr>
          <p:cNvPr id="320" name="Google Shape;320;p43"/>
          <p:cNvSpPr txBox="1"/>
          <p:nvPr/>
        </p:nvSpPr>
        <p:spPr>
          <a:xfrm>
            <a:off x="6096000" y="1634788"/>
            <a:ext cx="3714000" cy="4555200"/>
          </a:xfrm>
          <a:prstGeom prst="rect">
            <a:avLst/>
          </a:prstGeom>
          <a:noFill/>
          <a:ln>
            <a:noFill/>
          </a:ln>
        </p:spPr>
        <p:txBody>
          <a:bodyPr spcFirstLastPara="1" wrap="square" lIns="91425" tIns="91425" rIns="91425" bIns="91425" anchor="t" anchorCtr="0">
            <a:noAutofit/>
          </a:bodyPr>
          <a:lstStyle/>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Technical Symposium 2023</a:t>
            </a:r>
            <a:br>
              <a:rPr lang="en-US" sz="2400" b="1"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March 16-19</a:t>
            </a:r>
            <a:br>
              <a:rPr lang="en-US" sz="2400" b="0" i="0" u="none" strike="noStrike" cap="none" dirty="0">
                <a:latin typeface="Calibri"/>
                <a:ea typeface="Calibri"/>
                <a:cs typeface="Calibri"/>
                <a:sym typeface="Calibri"/>
              </a:rPr>
            </a:br>
            <a:r>
              <a:rPr lang="en-US" sz="2400" b="0" i="0" u="none" strike="noStrike" cap="none" dirty="0">
                <a:latin typeface="Calibri"/>
                <a:ea typeface="Calibri"/>
                <a:cs typeface="Calibri"/>
                <a:sym typeface="Calibri"/>
              </a:rPr>
              <a:t>Toronto, Canada</a:t>
            </a:r>
            <a:endParaRPr dirty="0"/>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ITiCSE 2023</a:t>
            </a:r>
            <a:endParaRPr dirty="0"/>
          </a:p>
          <a:p>
            <a:pPr marL="0" marR="0" lvl="0" indent="0" algn="l" rtl="0">
              <a:lnSpc>
                <a:spcPct val="90000"/>
              </a:lnSpc>
              <a:spcBef>
                <a:spcPts val="500"/>
              </a:spcBef>
              <a:spcAft>
                <a:spcPts val="0"/>
              </a:spcAft>
              <a:buClr>
                <a:schemeClr val="dk1"/>
              </a:buClr>
              <a:buSzPts val="1100"/>
              <a:buFont typeface="Arial"/>
              <a:buNone/>
            </a:pPr>
            <a:r>
              <a:rPr lang="en-US" sz="2400" b="0" i="0" u="none" strike="noStrike" cap="none" dirty="0">
                <a:latin typeface="Calibri"/>
                <a:ea typeface="Calibri"/>
                <a:cs typeface="Calibri"/>
                <a:sym typeface="Calibri"/>
              </a:rPr>
              <a:t>TBA [Europe]</a:t>
            </a:r>
            <a:endParaRPr dirty="0"/>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latin typeface="Calibri"/>
              <a:ea typeface="Calibri"/>
              <a:cs typeface="Calibri"/>
              <a:sym typeface="Calibri"/>
            </a:endParaRPr>
          </a:p>
          <a:p>
            <a:pPr marL="0" marR="0" lvl="0" indent="0" algn="l" rtl="0">
              <a:lnSpc>
                <a:spcPct val="90000"/>
              </a:lnSpc>
              <a:spcBef>
                <a:spcPts val="1000"/>
              </a:spcBef>
              <a:spcAft>
                <a:spcPts val="0"/>
              </a:spcAft>
              <a:buClr>
                <a:schemeClr val="dk1"/>
              </a:buClr>
              <a:buSzPts val="1100"/>
              <a:buFont typeface="Arial"/>
              <a:buNone/>
            </a:pPr>
            <a:r>
              <a:rPr lang="en-US" sz="2400" b="1" i="0" u="none" strike="noStrike" cap="none" dirty="0">
                <a:latin typeface="Calibri"/>
                <a:ea typeface="Calibri"/>
                <a:cs typeface="Calibri"/>
                <a:sym typeface="Calibri"/>
              </a:rPr>
              <a:t>ICER 2023</a:t>
            </a:r>
            <a:endParaRPr dirty="0"/>
          </a:p>
          <a:p>
            <a:pPr marL="0" marR="0" lvl="0" indent="0" algn="l" rtl="0">
              <a:lnSpc>
                <a:spcPct val="90000"/>
              </a:lnSpc>
              <a:spcBef>
                <a:spcPts val="500"/>
              </a:spcBef>
              <a:spcAft>
                <a:spcPts val="0"/>
              </a:spcAft>
              <a:buClr>
                <a:schemeClr val="dk1"/>
              </a:buClr>
              <a:buSzPts val="1100"/>
              <a:buFont typeface="Arial"/>
              <a:buNone/>
            </a:pPr>
            <a:r>
              <a:rPr lang="en-US" sz="2400" b="0" i="0" u="none" strike="noStrike" cap="none" dirty="0">
                <a:latin typeface="Calibri"/>
                <a:ea typeface="Calibri"/>
                <a:cs typeface="Calibri"/>
                <a:sym typeface="Calibri"/>
              </a:rPr>
              <a:t>TBA [North America]</a:t>
            </a:r>
            <a:endParaRPr dirty="0"/>
          </a:p>
          <a:p>
            <a:pPr marL="0" marR="0" lvl="0" indent="0" algn="l" rtl="0">
              <a:lnSpc>
                <a:spcPct val="90000"/>
              </a:lnSpc>
              <a:spcBef>
                <a:spcPts val="1000"/>
              </a:spcBef>
              <a:spcAft>
                <a:spcPts val="0"/>
              </a:spcAft>
              <a:buClr>
                <a:schemeClr val="dk1"/>
              </a:buClr>
              <a:buSzPts val="1100"/>
              <a:buFont typeface="Arial"/>
              <a:buNone/>
            </a:pP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6D1D6B"/>
              </a:buClr>
              <a:buSzPts val="1440"/>
              <a:buFont typeface="Noto Sans Symbols"/>
              <a:buNone/>
            </a:pPr>
            <a:endParaRPr sz="28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2021 and Beyond</a:t>
            </a:r>
            <a:endParaRPr dirty="0"/>
          </a:p>
        </p:txBody>
      </p:sp>
      <p:sp>
        <p:nvSpPr>
          <p:cNvPr id="326" name="Google Shape;326;p44"/>
          <p:cNvSpPr txBox="1">
            <a:spLocks noGrp="1"/>
          </p:cNvSpPr>
          <p:nvPr>
            <p:ph idx="1"/>
          </p:nvPr>
        </p:nvSpPr>
        <p:spPr>
          <a:xfrm>
            <a:off x="838200" y="2004292"/>
            <a:ext cx="10888226" cy="4172672"/>
          </a:xfrm>
          <a:prstGeom prst="rect">
            <a:avLst/>
          </a:prstGeom>
          <a:noFill/>
          <a:ln>
            <a:noFill/>
          </a:ln>
        </p:spPr>
        <p:txBody>
          <a:bodyPr spcFirstLastPara="1" wrap="square" lIns="91425" tIns="91425" rIns="91425" bIns="91425" anchor="t" anchorCtr="0">
            <a:noAutofit/>
          </a:bodyPr>
          <a:lstStyle/>
          <a:p>
            <a:pPr marL="594360" lvl="0" indent="-457200" algn="l" rtl="0">
              <a:lnSpc>
                <a:spcPct val="100000"/>
              </a:lnSpc>
              <a:spcBef>
                <a:spcPts val="0"/>
              </a:spcBef>
              <a:spcAft>
                <a:spcPts val="0"/>
              </a:spcAft>
              <a:buSzPts val="1440"/>
              <a:buFont typeface="Courier New" panose="02070309020205020404" pitchFamily="49" charset="0"/>
              <a:buChar char="o"/>
            </a:pPr>
            <a:r>
              <a:rPr lang="en-US" sz="3200" dirty="0"/>
              <a:t>Current questions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800" dirty="0"/>
              <a:t>Hybrid conferences</a:t>
            </a:r>
          </a:p>
          <a:p>
            <a:pPr marL="947420" lvl="1" indent="-342900" algn="l" rtl="0">
              <a:lnSpc>
                <a:spcPct val="100000"/>
              </a:lnSpc>
              <a:spcBef>
                <a:spcPts val="0"/>
              </a:spcBef>
              <a:spcAft>
                <a:spcPts val="0"/>
              </a:spcAft>
              <a:buSzPts val="1280"/>
              <a:buFont typeface="Courier New" panose="02070309020205020404" pitchFamily="49" charset="0"/>
              <a:buChar char="o"/>
            </a:pPr>
            <a:r>
              <a:rPr lang="en-US" sz="2800" dirty="0"/>
              <a:t>Virtual conferences</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sz="2800" dirty="0"/>
          </a:p>
          <a:p>
            <a:pPr marL="594360" lvl="0" indent="-457200" algn="l" rtl="0">
              <a:lnSpc>
                <a:spcPct val="100000"/>
              </a:lnSpc>
              <a:spcBef>
                <a:spcPts val="0"/>
              </a:spcBef>
              <a:spcAft>
                <a:spcPts val="0"/>
              </a:spcAft>
              <a:buSzPts val="1440"/>
              <a:buFont typeface="Courier New" panose="02070309020205020404" pitchFamily="49" charset="0"/>
              <a:buChar char="o"/>
            </a:pPr>
            <a:r>
              <a:rPr lang="en-US" sz="3200" dirty="0"/>
              <a:t>Challenges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600" dirty="0"/>
              <a:t>Mitigating different levels of experience and engagement with hybrid events</a:t>
            </a:r>
            <a:endParaRPr sz="26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600" dirty="0"/>
              <a:t>Funding may not be available for virtual events </a:t>
            </a:r>
            <a:endParaRPr sz="26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600" dirty="0"/>
              <a:t>Are faculty able to take the time off needed to meaningfully engage with virtual events that happen during an academic term?</a:t>
            </a:r>
            <a:endParaRPr sz="26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600" dirty="0"/>
              <a:t>Suitable platforms that support hybrid or virtual events</a:t>
            </a:r>
            <a:endParaRPr sz="2600" dirty="0"/>
          </a:p>
          <a:p>
            <a:pPr marL="914400" lvl="1" indent="-228600" algn="l" rtl="0">
              <a:lnSpc>
                <a:spcPct val="100000"/>
              </a:lnSpc>
              <a:spcBef>
                <a:spcPts val="0"/>
              </a:spcBef>
              <a:spcAft>
                <a:spcPts val="0"/>
              </a:spcAft>
              <a:buSzPts val="1280"/>
              <a:buNone/>
            </a:pPr>
            <a:endParaRPr dirty="0"/>
          </a:p>
        </p:txBody>
      </p:sp>
      <p:sp>
        <p:nvSpPr>
          <p:cNvPr id="2" name="Slide Number Placeholder 1">
            <a:extLst>
              <a:ext uri="{FF2B5EF4-FFF2-40B4-BE49-F238E27FC236}">
                <a16:creationId xmlns:a16="http://schemas.microsoft.com/office/drawing/2014/main" id="{D1BF9708-356F-4CD7-B202-17DAB74094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animEffect transition="in" filter="fade">
                                      <p:cBhvr>
                                        <p:cTn id="7" dur="500"/>
                                        <p:tgtEl>
                                          <p:spTgt spid="32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6">
                                            <p:txEl>
                                              <p:pRg st="1" end="1"/>
                                            </p:txEl>
                                          </p:spTgt>
                                        </p:tgtEl>
                                        <p:attrNameLst>
                                          <p:attrName>style.visibility</p:attrName>
                                        </p:attrNameLst>
                                      </p:cBhvr>
                                      <p:to>
                                        <p:strVal val="visible"/>
                                      </p:to>
                                    </p:set>
                                    <p:animEffect transition="in" filter="fade">
                                      <p:cBhvr>
                                        <p:cTn id="10" dur="500"/>
                                        <p:tgtEl>
                                          <p:spTgt spid="326">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26">
                                            <p:txEl>
                                              <p:pRg st="2" end="2"/>
                                            </p:txEl>
                                          </p:spTgt>
                                        </p:tgtEl>
                                        <p:attrNameLst>
                                          <p:attrName>style.visibility</p:attrName>
                                        </p:attrNameLst>
                                      </p:cBhvr>
                                      <p:to>
                                        <p:strVal val="visible"/>
                                      </p:to>
                                    </p:set>
                                    <p:animEffect transition="in" filter="fade">
                                      <p:cBhvr>
                                        <p:cTn id="13" dur="500"/>
                                        <p:tgtEl>
                                          <p:spTgt spid="326">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26">
                                            <p:txEl>
                                              <p:pRg st="4" end="4"/>
                                            </p:txEl>
                                          </p:spTgt>
                                        </p:tgtEl>
                                        <p:attrNameLst>
                                          <p:attrName>style.visibility</p:attrName>
                                        </p:attrNameLst>
                                      </p:cBhvr>
                                      <p:to>
                                        <p:strVal val="visible"/>
                                      </p:to>
                                    </p:set>
                                    <p:animEffect transition="in" filter="fade">
                                      <p:cBhvr>
                                        <p:cTn id="18" dur="500"/>
                                        <p:tgtEl>
                                          <p:spTgt spid="326">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6">
                                            <p:txEl>
                                              <p:pRg st="5" end="5"/>
                                            </p:txEl>
                                          </p:spTgt>
                                        </p:tgtEl>
                                        <p:attrNameLst>
                                          <p:attrName>style.visibility</p:attrName>
                                        </p:attrNameLst>
                                      </p:cBhvr>
                                      <p:to>
                                        <p:strVal val="visible"/>
                                      </p:to>
                                    </p:set>
                                    <p:animEffect transition="in" filter="fade">
                                      <p:cBhvr>
                                        <p:cTn id="21" dur="500"/>
                                        <p:tgtEl>
                                          <p:spTgt spid="326">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26">
                                            <p:txEl>
                                              <p:pRg st="6" end="6"/>
                                            </p:txEl>
                                          </p:spTgt>
                                        </p:tgtEl>
                                        <p:attrNameLst>
                                          <p:attrName>style.visibility</p:attrName>
                                        </p:attrNameLst>
                                      </p:cBhvr>
                                      <p:to>
                                        <p:strVal val="visible"/>
                                      </p:to>
                                    </p:set>
                                    <p:animEffect transition="in" filter="fade">
                                      <p:cBhvr>
                                        <p:cTn id="24" dur="500"/>
                                        <p:tgtEl>
                                          <p:spTgt spid="326">
                                            <p:txEl>
                                              <p:pRg st="6" end="6"/>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26">
                                            <p:txEl>
                                              <p:pRg st="7" end="7"/>
                                            </p:txEl>
                                          </p:spTgt>
                                        </p:tgtEl>
                                        <p:attrNameLst>
                                          <p:attrName>style.visibility</p:attrName>
                                        </p:attrNameLst>
                                      </p:cBhvr>
                                      <p:to>
                                        <p:strVal val="visible"/>
                                      </p:to>
                                    </p:set>
                                    <p:animEffect transition="in" filter="fade">
                                      <p:cBhvr>
                                        <p:cTn id="27" dur="500"/>
                                        <p:tgtEl>
                                          <p:spTgt spid="326">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26">
                                            <p:txEl>
                                              <p:pRg st="8" end="8"/>
                                            </p:txEl>
                                          </p:spTgt>
                                        </p:tgtEl>
                                        <p:attrNameLst>
                                          <p:attrName>style.visibility</p:attrName>
                                        </p:attrNameLst>
                                      </p:cBhvr>
                                      <p:to>
                                        <p:strVal val="visible"/>
                                      </p:to>
                                    </p:set>
                                    <p:animEffect transition="in" filter="fade">
                                      <p:cBhvr>
                                        <p:cTn id="30" dur="500"/>
                                        <p:tgtEl>
                                          <p:spTgt spid="326">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4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lvl="0">
              <a:lnSpc>
                <a:spcPct val="100000"/>
              </a:lnSpc>
              <a:spcBef>
                <a:spcPts val="0"/>
              </a:spcBef>
              <a:buClr>
                <a:srgbClr val="6D1D6B"/>
              </a:buClr>
              <a:buSzPts val="3600"/>
            </a:pPr>
            <a:r>
              <a:rPr lang="en-US" dirty="0"/>
              <a:t>2021 and Beyond</a:t>
            </a:r>
            <a:endParaRPr dirty="0"/>
          </a:p>
        </p:txBody>
      </p:sp>
      <p:sp>
        <p:nvSpPr>
          <p:cNvPr id="326" name="Google Shape;326;p44"/>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594360" lvl="0" indent="-457200" algn="l" rtl="0">
              <a:lnSpc>
                <a:spcPct val="100000"/>
              </a:lnSpc>
              <a:spcBef>
                <a:spcPts val="0"/>
              </a:spcBef>
              <a:spcAft>
                <a:spcPts val="0"/>
              </a:spcAft>
              <a:buSzPts val="1440"/>
              <a:buFont typeface="Courier New" panose="02070309020205020404" pitchFamily="49" charset="0"/>
              <a:buChar char="o"/>
            </a:pPr>
            <a:r>
              <a:rPr lang="en-US" sz="3200" dirty="0"/>
              <a:t>Current questions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800" dirty="0"/>
              <a:t>Addressing inclusivity and calls for social justice within our community; more than broadening participation</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sz="2800" dirty="0"/>
          </a:p>
          <a:p>
            <a:pPr marL="594360" lvl="0" indent="-457200" algn="l" rtl="0">
              <a:lnSpc>
                <a:spcPct val="100000"/>
              </a:lnSpc>
              <a:spcBef>
                <a:spcPts val="0"/>
              </a:spcBef>
              <a:spcAft>
                <a:spcPts val="0"/>
              </a:spcAft>
              <a:buSzPts val="1440"/>
              <a:buFont typeface="Courier New" panose="02070309020205020404" pitchFamily="49" charset="0"/>
              <a:buChar char="o"/>
            </a:pPr>
            <a:r>
              <a:rPr lang="en-US" sz="3200" dirty="0"/>
              <a:t>Challenges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800" dirty="0"/>
              <a:t>Understanding and facing our weaknesses</a:t>
            </a:r>
          </a:p>
          <a:p>
            <a:pPr marL="947420" lvl="1" indent="-342900" algn="l" rtl="0">
              <a:lnSpc>
                <a:spcPct val="100000"/>
              </a:lnSpc>
              <a:spcBef>
                <a:spcPts val="0"/>
              </a:spcBef>
              <a:spcAft>
                <a:spcPts val="0"/>
              </a:spcAft>
              <a:buSzPts val="1280"/>
              <a:buFont typeface="Courier New" panose="02070309020205020404" pitchFamily="49" charset="0"/>
              <a:buChar char="o"/>
            </a:pPr>
            <a:r>
              <a:rPr lang="en-US" sz="2800" dirty="0"/>
              <a:t>Creating lasting and meaningful change</a:t>
            </a:r>
            <a:endParaRPr sz="2800" dirty="0"/>
          </a:p>
          <a:p>
            <a:pPr marL="914400" lvl="1" indent="-228600" algn="l" rtl="0">
              <a:lnSpc>
                <a:spcPct val="100000"/>
              </a:lnSpc>
              <a:spcBef>
                <a:spcPts val="0"/>
              </a:spcBef>
              <a:spcAft>
                <a:spcPts val="0"/>
              </a:spcAft>
              <a:buSzPts val="1280"/>
              <a:buNone/>
            </a:pPr>
            <a:endParaRPr dirty="0"/>
          </a:p>
        </p:txBody>
      </p:sp>
      <p:sp>
        <p:nvSpPr>
          <p:cNvPr id="2" name="Slide Number Placeholder 1">
            <a:extLst>
              <a:ext uri="{FF2B5EF4-FFF2-40B4-BE49-F238E27FC236}">
                <a16:creationId xmlns:a16="http://schemas.microsoft.com/office/drawing/2014/main" id="{D1BF9708-356F-4CD7-B202-17DAB740942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Tree>
    <p:extLst>
      <p:ext uri="{BB962C8B-B14F-4D97-AF65-F5344CB8AC3E}">
        <p14:creationId xmlns:p14="http://schemas.microsoft.com/office/powerpoint/2010/main" val="7486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animEffect transition="in" filter="fade">
                                      <p:cBhvr>
                                        <p:cTn id="7" dur="500"/>
                                        <p:tgtEl>
                                          <p:spTgt spid="326">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6">
                                            <p:txEl>
                                              <p:pRg st="1" end="1"/>
                                            </p:txEl>
                                          </p:spTgt>
                                        </p:tgtEl>
                                        <p:attrNameLst>
                                          <p:attrName>style.visibility</p:attrName>
                                        </p:attrNameLst>
                                      </p:cBhvr>
                                      <p:to>
                                        <p:strVal val="visible"/>
                                      </p:to>
                                    </p:set>
                                    <p:animEffect transition="in" filter="fade">
                                      <p:cBhvr>
                                        <p:cTn id="10" dur="500"/>
                                        <p:tgtEl>
                                          <p:spTgt spid="326">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26">
                                            <p:txEl>
                                              <p:pRg st="3" end="3"/>
                                            </p:txEl>
                                          </p:spTgt>
                                        </p:tgtEl>
                                        <p:attrNameLst>
                                          <p:attrName>style.visibility</p:attrName>
                                        </p:attrNameLst>
                                      </p:cBhvr>
                                      <p:to>
                                        <p:strVal val="visible"/>
                                      </p:to>
                                    </p:set>
                                    <p:animEffect transition="in" filter="fade">
                                      <p:cBhvr>
                                        <p:cTn id="15" dur="500"/>
                                        <p:tgtEl>
                                          <p:spTgt spid="326">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26">
                                            <p:txEl>
                                              <p:pRg st="4" end="4"/>
                                            </p:txEl>
                                          </p:spTgt>
                                        </p:tgtEl>
                                        <p:attrNameLst>
                                          <p:attrName>style.visibility</p:attrName>
                                        </p:attrNameLst>
                                      </p:cBhvr>
                                      <p:to>
                                        <p:strVal val="visible"/>
                                      </p:to>
                                    </p:set>
                                    <p:animEffect transition="in" filter="fade">
                                      <p:cBhvr>
                                        <p:cTn id="18" dur="500"/>
                                        <p:tgtEl>
                                          <p:spTgt spid="326">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26">
                                            <p:txEl>
                                              <p:pRg st="5" end="5"/>
                                            </p:txEl>
                                          </p:spTgt>
                                        </p:tgtEl>
                                        <p:attrNameLst>
                                          <p:attrName>style.visibility</p:attrName>
                                        </p:attrNameLst>
                                      </p:cBhvr>
                                      <p:to>
                                        <p:strVal val="visible"/>
                                      </p:to>
                                    </p:set>
                                    <p:animEffect transition="in" filter="fade">
                                      <p:cBhvr>
                                        <p:cTn id="21" dur="500"/>
                                        <p:tgtEl>
                                          <p:spTgt spid="3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6"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A42F1B-0E47-4DD0-B0BE-1D0706A67E34}"/>
              </a:ext>
            </a:extLst>
          </p:cNvPr>
          <p:cNvSpPr>
            <a:spLocks noGrp="1"/>
          </p:cNvSpPr>
          <p:nvPr>
            <p:ph type="title"/>
          </p:nvPr>
        </p:nvSpPr>
        <p:spPr/>
        <p:txBody>
          <a:bodyPr/>
          <a:lstStyle/>
          <a:p>
            <a:r>
              <a:rPr lang="en-US" dirty="0"/>
              <a:t>2021 and Beyond</a:t>
            </a:r>
          </a:p>
        </p:txBody>
      </p:sp>
      <p:sp>
        <p:nvSpPr>
          <p:cNvPr id="3" name="Content Placeholder 2">
            <a:extLst>
              <a:ext uri="{FF2B5EF4-FFF2-40B4-BE49-F238E27FC236}">
                <a16:creationId xmlns:a16="http://schemas.microsoft.com/office/drawing/2014/main" id="{D0A96E5B-00A4-4EB4-950D-67A78E998CFB}"/>
              </a:ext>
            </a:extLst>
          </p:cNvPr>
          <p:cNvSpPr>
            <a:spLocks noGrp="1"/>
          </p:cNvSpPr>
          <p:nvPr>
            <p:ph idx="1"/>
          </p:nvPr>
        </p:nvSpPr>
        <p:spPr/>
        <p:txBody>
          <a:bodyPr/>
          <a:lstStyle/>
          <a:p>
            <a:pPr marL="594360" lvl="0" indent="-457200">
              <a:lnSpc>
                <a:spcPct val="100000"/>
              </a:lnSpc>
              <a:spcBef>
                <a:spcPts val="0"/>
              </a:spcBef>
              <a:buSzPts val="1440"/>
              <a:buFont typeface="Courier New" panose="02070309020205020404" pitchFamily="49" charset="0"/>
              <a:buChar char="o"/>
            </a:pPr>
            <a:r>
              <a:rPr lang="en-US" sz="3200" b="1" dirty="0"/>
              <a:t>Challenge: </a:t>
            </a:r>
            <a:r>
              <a:rPr lang="en-US" sz="3200" dirty="0"/>
              <a:t>Maintaining a growing and changing SIGCSE community</a:t>
            </a:r>
          </a:p>
          <a:p>
            <a:pPr marL="947420" lvl="1" indent="-342900">
              <a:lnSpc>
                <a:spcPct val="100000"/>
              </a:lnSpc>
              <a:spcBef>
                <a:spcPts val="0"/>
              </a:spcBef>
              <a:buSzPts val="1280"/>
              <a:buFont typeface="Courier New" panose="02070309020205020404" pitchFamily="49" charset="0"/>
              <a:buChar char="o"/>
            </a:pPr>
            <a:r>
              <a:rPr lang="en-US" sz="2800" dirty="0"/>
              <a:t>Growth in events</a:t>
            </a:r>
          </a:p>
          <a:p>
            <a:pPr marL="947420" lvl="1" indent="-342900">
              <a:lnSpc>
                <a:spcPct val="100000"/>
              </a:lnSpc>
              <a:spcBef>
                <a:spcPts val="0"/>
              </a:spcBef>
              <a:buSzPts val="1280"/>
              <a:buFont typeface="Courier New" panose="02070309020205020404" pitchFamily="49" charset="0"/>
              <a:buChar char="o"/>
            </a:pPr>
            <a:r>
              <a:rPr lang="en-US" sz="2800" dirty="0"/>
              <a:t>Growth in participation</a:t>
            </a:r>
          </a:p>
          <a:p>
            <a:pPr marL="947420" lvl="1" indent="-342900">
              <a:lnSpc>
                <a:spcPct val="100000"/>
              </a:lnSpc>
              <a:spcBef>
                <a:spcPts val="0"/>
              </a:spcBef>
              <a:buSzPts val="1280"/>
              <a:buFont typeface="Courier New" panose="02070309020205020404" pitchFamily="49" charset="0"/>
              <a:buChar char="o"/>
            </a:pPr>
            <a:r>
              <a:rPr lang="en-US" sz="2800" dirty="0"/>
              <a:t>Supporting volunteers</a:t>
            </a:r>
          </a:p>
          <a:p>
            <a:pPr marL="947420" lvl="1" indent="-342900">
              <a:lnSpc>
                <a:spcPct val="100000"/>
              </a:lnSpc>
              <a:spcBef>
                <a:spcPts val="0"/>
              </a:spcBef>
              <a:buSzPts val="1280"/>
              <a:buFont typeface="Courier New" panose="02070309020205020404" pitchFamily="49" charset="0"/>
              <a:buChar char="o"/>
            </a:pPr>
            <a:r>
              <a:rPr lang="en-US" sz="2800" dirty="0"/>
              <a:t>Growing programs</a:t>
            </a:r>
          </a:p>
          <a:p>
            <a:endParaRPr lang="en-US" dirty="0"/>
          </a:p>
        </p:txBody>
      </p:sp>
      <p:sp>
        <p:nvSpPr>
          <p:cNvPr id="4" name="Slide Number Placeholder 3">
            <a:extLst>
              <a:ext uri="{FF2B5EF4-FFF2-40B4-BE49-F238E27FC236}">
                <a16:creationId xmlns:a16="http://schemas.microsoft.com/office/drawing/2014/main" id="{C3A25E12-0FEE-42F2-BE44-C397A5316570}"/>
              </a:ext>
            </a:extLst>
          </p:cNvPr>
          <p:cNvSpPr>
            <a:spLocks noGrp="1"/>
          </p:cNvSpPr>
          <p:nvPr>
            <p:ph type="sldNum" sz="quarter" idx="12"/>
          </p:nvPr>
        </p:nvSpPr>
        <p:spPr/>
        <p:txBody>
          <a:bodyPr/>
          <a:lstStyle/>
          <a:p>
            <a:fld id="{BBE7E7E7-AE9A-43A2-9254-4A19B072010E}" type="slidenum">
              <a:rPr lang="en-US" smtClean="0"/>
              <a:pPr/>
              <a:t>27</a:t>
            </a:fld>
            <a:endParaRPr lang="en-US" dirty="0"/>
          </a:p>
        </p:txBody>
      </p:sp>
    </p:spTree>
    <p:extLst>
      <p:ext uri="{BB962C8B-B14F-4D97-AF65-F5344CB8AC3E}">
        <p14:creationId xmlns:p14="http://schemas.microsoft.com/office/powerpoint/2010/main" val="28869540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5"/>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Other SIGCSE Programs</a:t>
            </a:r>
            <a:endParaRPr/>
          </a:p>
        </p:txBody>
      </p:sp>
      <p:sp>
        <p:nvSpPr>
          <p:cNvPr id="332" name="Google Shape;332;p45"/>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dirty="0"/>
              <a:t>Special Projects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May 2020 round was cancelled </a:t>
            </a:r>
            <a:endParaRPr sz="28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November 2020 round will proceed – applications due Nov 15</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dirty="0"/>
              <a:t>Travel Grants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Suspended for 2020 round (to fund travel for 2021)</a:t>
            </a:r>
            <a:endParaRPr sz="28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Awardees from 2019 who did not use funds will be able to use them in 2022</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dirty="0"/>
              <a:t>SIGCSE Committees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Committee work can and should continue</a:t>
            </a:r>
            <a:endParaRPr sz="2800" dirty="0"/>
          </a:p>
        </p:txBody>
      </p:sp>
      <p:sp>
        <p:nvSpPr>
          <p:cNvPr id="2" name="Slide Number Placeholder 1">
            <a:extLst>
              <a:ext uri="{FF2B5EF4-FFF2-40B4-BE49-F238E27FC236}">
                <a16:creationId xmlns:a16="http://schemas.microsoft.com/office/drawing/2014/main" id="{442BA150-E1CD-49E2-A3C4-FEF3B67B8E9E}"/>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animEffect transition="in" filter="fade">
                                      <p:cBhvr>
                                        <p:cTn id="7" dur="500"/>
                                        <p:tgtEl>
                                          <p:spTgt spid="33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2">
                                            <p:txEl>
                                              <p:pRg st="1" end="1"/>
                                            </p:txEl>
                                          </p:spTgt>
                                        </p:tgtEl>
                                        <p:attrNameLst>
                                          <p:attrName>style.visibility</p:attrName>
                                        </p:attrNameLst>
                                      </p:cBhvr>
                                      <p:to>
                                        <p:strVal val="visible"/>
                                      </p:to>
                                    </p:set>
                                    <p:animEffect transition="in" filter="fade">
                                      <p:cBhvr>
                                        <p:cTn id="10" dur="500"/>
                                        <p:tgtEl>
                                          <p:spTgt spid="33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32">
                                            <p:txEl>
                                              <p:pRg st="2" end="2"/>
                                            </p:txEl>
                                          </p:spTgt>
                                        </p:tgtEl>
                                        <p:attrNameLst>
                                          <p:attrName>style.visibility</p:attrName>
                                        </p:attrNameLst>
                                      </p:cBhvr>
                                      <p:to>
                                        <p:strVal val="visible"/>
                                      </p:to>
                                    </p:set>
                                    <p:animEffect transition="in" filter="fade">
                                      <p:cBhvr>
                                        <p:cTn id="13" dur="500"/>
                                        <p:tgtEl>
                                          <p:spTgt spid="332">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32">
                                            <p:txEl>
                                              <p:pRg st="4" end="4"/>
                                            </p:txEl>
                                          </p:spTgt>
                                        </p:tgtEl>
                                        <p:attrNameLst>
                                          <p:attrName>style.visibility</p:attrName>
                                        </p:attrNameLst>
                                      </p:cBhvr>
                                      <p:to>
                                        <p:strVal val="visible"/>
                                      </p:to>
                                    </p:set>
                                    <p:animEffect transition="in" filter="fade">
                                      <p:cBhvr>
                                        <p:cTn id="18" dur="500"/>
                                        <p:tgtEl>
                                          <p:spTgt spid="33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32">
                                            <p:txEl>
                                              <p:pRg st="5" end="5"/>
                                            </p:txEl>
                                          </p:spTgt>
                                        </p:tgtEl>
                                        <p:attrNameLst>
                                          <p:attrName>style.visibility</p:attrName>
                                        </p:attrNameLst>
                                      </p:cBhvr>
                                      <p:to>
                                        <p:strVal val="visible"/>
                                      </p:to>
                                    </p:set>
                                    <p:animEffect transition="in" filter="fade">
                                      <p:cBhvr>
                                        <p:cTn id="21" dur="500"/>
                                        <p:tgtEl>
                                          <p:spTgt spid="332">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2">
                                            <p:txEl>
                                              <p:pRg st="6" end="6"/>
                                            </p:txEl>
                                          </p:spTgt>
                                        </p:tgtEl>
                                        <p:attrNameLst>
                                          <p:attrName>style.visibility</p:attrName>
                                        </p:attrNameLst>
                                      </p:cBhvr>
                                      <p:to>
                                        <p:strVal val="visible"/>
                                      </p:to>
                                    </p:set>
                                    <p:animEffect transition="in" filter="fade">
                                      <p:cBhvr>
                                        <p:cTn id="24" dur="500"/>
                                        <p:tgtEl>
                                          <p:spTgt spid="33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32">
                                            <p:txEl>
                                              <p:pRg st="8" end="8"/>
                                            </p:txEl>
                                          </p:spTgt>
                                        </p:tgtEl>
                                        <p:attrNameLst>
                                          <p:attrName>style.visibility</p:attrName>
                                        </p:attrNameLst>
                                      </p:cBhvr>
                                      <p:to>
                                        <p:strVal val="visible"/>
                                      </p:to>
                                    </p:set>
                                    <p:animEffect transition="in" filter="fade">
                                      <p:cBhvr>
                                        <p:cTn id="29" dur="500"/>
                                        <p:tgtEl>
                                          <p:spTgt spid="332">
                                            <p:txEl>
                                              <p:pRg st="8" end="8"/>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32">
                                            <p:txEl>
                                              <p:pRg st="9" end="9"/>
                                            </p:txEl>
                                          </p:spTgt>
                                        </p:tgtEl>
                                        <p:attrNameLst>
                                          <p:attrName>style.visibility</p:attrName>
                                        </p:attrNameLst>
                                      </p:cBhvr>
                                      <p:to>
                                        <p:strVal val="visible"/>
                                      </p:to>
                                    </p:set>
                                    <p:animEffect transition="in" filter="fade">
                                      <p:cBhvr>
                                        <p:cTn id="32" dur="500"/>
                                        <p:tgtEl>
                                          <p:spTgt spid="332">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Other SIGCSE Programs</a:t>
            </a:r>
            <a:endParaRPr/>
          </a:p>
        </p:txBody>
      </p:sp>
      <p:sp>
        <p:nvSpPr>
          <p:cNvPr id="338" name="Google Shape;338;p46"/>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dirty="0"/>
              <a:t>In-Cooperation</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Virtual conferences are eligible for in-cooperation status</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dirty="0"/>
              <a:t>Speaker’s Fund</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Still available (funds can only be used for travel, not registration or honoraria)</a:t>
            </a:r>
            <a:endParaRPr sz="2800" dirty="0"/>
          </a:p>
          <a:p>
            <a:pPr marL="1028700" lvl="1" indent="-342900" algn="l" rtl="0">
              <a:lnSpc>
                <a:spcPct val="100000"/>
              </a:lnSpc>
              <a:spcBef>
                <a:spcPts val="0"/>
              </a:spcBef>
              <a:spcAft>
                <a:spcPts val="0"/>
              </a:spcAft>
              <a:buSzPts val="1280"/>
              <a:buFont typeface="Courier New" panose="02070309020205020404" pitchFamily="49" charset="0"/>
              <a:buChar char="o"/>
            </a:pPr>
            <a:endParaRPr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dirty="0"/>
              <a:t>Awards</a:t>
            </a:r>
            <a:endParaRPr sz="3200"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dirty="0"/>
              <a:t>Deadline Oct 1 (reviewing applications now)</a:t>
            </a:r>
            <a:endParaRPr sz="2800" dirty="0"/>
          </a:p>
        </p:txBody>
      </p:sp>
      <p:sp>
        <p:nvSpPr>
          <p:cNvPr id="2" name="Slide Number Placeholder 1">
            <a:extLst>
              <a:ext uri="{FF2B5EF4-FFF2-40B4-BE49-F238E27FC236}">
                <a16:creationId xmlns:a16="http://schemas.microsoft.com/office/drawing/2014/main" id="{946628F8-F00C-405B-97AD-7DCE9AA9DD5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38">
                                            <p:txEl>
                                              <p:pRg st="0" end="0"/>
                                            </p:txEl>
                                          </p:spTgt>
                                        </p:tgtEl>
                                        <p:attrNameLst>
                                          <p:attrName>style.visibility</p:attrName>
                                        </p:attrNameLst>
                                      </p:cBhvr>
                                      <p:to>
                                        <p:strVal val="visible"/>
                                      </p:to>
                                    </p:set>
                                    <p:animEffect transition="in" filter="fade">
                                      <p:cBhvr>
                                        <p:cTn id="7" dur="500"/>
                                        <p:tgtEl>
                                          <p:spTgt spid="33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8">
                                            <p:txEl>
                                              <p:pRg st="1" end="1"/>
                                            </p:txEl>
                                          </p:spTgt>
                                        </p:tgtEl>
                                        <p:attrNameLst>
                                          <p:attrName>style.visibility</p:attrName>
                                        </p:attrNameLst>
                                      </p:cBhvr>
                                      <p:to>
                                        <p:strVal val="visible"/>
                                      </p:to>
                                    </p:set>
                                    <p:animEffect transition="in" filter="fade">
                                      <p:cBhvr>
                                        <p:cTn id="10" dur="500"/>
                                        <p:tgtEl>
                                          <p:spTgt spid="338">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38">
                                            <p:txEl>
                                              <p:pRg st="3" end="3"/>
                                            </p:txEl>
                                          </p:spTgt>
                                        </p:tgtEl>
                                        <p:attrNameLst>
                                          <p:attrName>style.visibility</p:attrName>
                                        </p:attrNameLst>
                                      </p:cBhvr>
                                      <p:to>
                                        <p:strVal val="visible"/>
                                      </p:to>
                                    </p:set>
                                    <p:animEffect transition="in" filter="fade">
                                      <p:cBhvr>
                                        <p:cTn id="15" dur="500"/>
                                        <p:tgtEl>
                                          <p:spTgt spid="338">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38">
                                            <p:txEl>
                                              <p:pRg st="4" end="4"/>
                                            </p:txEl>
                                          </p:spTgt>
                                        </p:tgtEl>
                                        <p:attrNameLst>
                                          <p:attrName>style.visibility</p:attrName>
                                        </p:attrNameLst>
                                      </p:cBhvr>
                                      <p:to>
                                        <p:strVal val="visible"/>
                                      </p:to>
                                    </p:set>
                                    <p:animEffect transition="in" filter="fade">
                                      <p:cBhvr>
                                        <p:cTn id="18" dur="500"/>
                                        <p:tgtEl>
                                          <p:spTgt spid="338">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38">
                                            <p:txEl>
                                              <p:pRg st="6" end="6"/>
                                            </p:txEl>
                                          </p:spTgt>
                                        </p:tgtEl>
                                        <p:attrNameLst>
                                          <p:attrName>style.visibility</p:attrName>
                                        </p:attrNameLst>
                                      </p:cBhvr>
                                      <p:to>
                                        <p:strVal val="visible"/>
                                      </p:to>
                                    </p:set>
                                    <p:animEffect transition="in" filter="fade">
                                      <p:cBhvr>
                                        <p:cTn id="23" dur="500"/>
                                        <p:tgtEl>
                                          <p:spTgt spid="338">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38">
                                            <p:txEl>
                                              <p:pRg st="7" end="7"/>
                                            </p:txEl>
                                          </p:spTgt>
                                        </p:tgtEl>
                                        <p:attrNameLst>
                                          <p:attrName>style.visibility</p:attrName>
                                        </p:attrNameLst>
                                      </p:cBhvr>
                                      <p:to>
                                        <p:strVal val="visible"/>
                                      </p:to>
                                    </p:set>
                                    <p:animEffect transition="in" filter="fade">
                                      <p:cBhvr>
                                        <p:cTn id="26" dur="500"/>
                                        <p:tgtEl>
                                          <p:spTgt spid="33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1"/>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dirty="0"/>
              <a:t>Agenda</a:t>
            </a:r>
            <a:endParaRPr dirty="0"/>
          </a:p>
        </p:txBody>
      </p:sp>
      <p:sp>
        <p:nvSpPr>
          <p:cNvPr id="165" name="Google Shape;165;p21"/>
          <p:cNvSpPr txBox="1">
            <a:spLocks noGrp="1"/>
          </p:cNvSpPr>
          <p:nvPr>
            <p:ph idx="1"/>
          </p:nvPr>
        </p:nvSpPr>
        <p:spPr>
          <a:prstGeom prst="rect">
            <a:avLst/>
          </a:prstGeom>
          <a:noFill/>
          <a:ln>
            <a:noFill/>
          </a:ln>
        </p:spPr>
        <p:txBody>
          <a:bodyPr spcFirstLastPara="1" wrap="square" lIns="121900" tIns="121900" rIns="121900" bIns="121900" anchor="t" anchorCtr="0">
            <a:noAutofit/>
          </a:bodyPr>
          <a:lstStyle/>
          <a:p>
            <a:pPr marL="609596" lvl="0" indent="-457200" algn="l" rtl="0">
              <a:lnSpc>
                <a:spcPct val="100000"/>
              </a:lnSpc>
              <a:spcBef>
                <a:spcPts val="0"/>
              </a:spcBef>
              <a:spcAft>
                <a:spcPts val="0"/>
              </a:spcAft>
              <a:buSzPts val="1800"/>
              <a:buFont typeface="Courier New" panose="02070309020205020404" pitchFamily="49" charset="0"/>
              <a:buChar char="o"/>
            </a:pPr>
            <a:r>
              <a:rPr lang="en-US" dirty="0"/>
              <a:t>Introduction of 2019-2022 Board</a:t>
            </a:r>
            <a:endParaRPr dirty="0"/>
          </a:p>
          <a:p>
            <a:pPr marL="609596" lvl="0" indent="-457200" algn="l" rtl="0">
              <a:lnSpc>
                <a:spcPct val="100000"/>
              </a:lnSpc>
              <a:spcBef>
                <a:spcPts val="0"/>
              </a:spcBef>
              <a:spcAft>
                <a:spcPts val="0"/>
              </a:spcAft>
              <a:buSzPts val="1800"/>
              <a:buFont typeface="Courier New" panose="02070309020205020404" pitchFamily="49" charset="0"/>
              <a:buChar char="o"/>
            </a:pPr>
            <a:r>
              <a:rPr lang="en-US" dirty="0"/>
              <a:t>Some highlights of the first 1+ years</a:t>
            </a:r>
            <a:endParaRPr dirty="0"/>
          </a:p>
          <a:p>
            <a:pPr marL="609596" lvl="0" indent="-457200" algn="l" rtl="0">
              <a:lnSpc>
                <a:spcPct val="100000"/>
              </a:lnSpc>
              <a:spcBef>
                <a:spcPts val="0"/>
              </a:spcBef>
              <a:spcAft>
                <a:spcPts val="0"/>
              </a:spcAft>
              <a:buSzPts val="1800"/>
              <a:buFont typeface="Courier New" panose="02070309020205020404" pitchFamily="49" charset="0"/>
              <a:buChar char="o"/>
            </a:pPr>
            <a:r>
              <a:rPr lang="en-US" dirty="0"/>
              <a:t>Technical Symposium 2020</a:t>
            </a:r>
          </a:p>
          <a:p>
            <a:pPr marL="609596" lvl="0" indent="-457200" algn="l" rtl="0">
              <a:lnSpc>
                <a:spcPct val="100000"/>
              </a:lnSpc>
              <a:spcBef>
                <a:spcPts val="0"/>
              </a:spcBef>
              <a:spcAft>
                <a:spcPts val="0"/>
              </a:spcAft>
              <a:buSzPts val="1800"/>
              <a:buFont typeface="Courier New" panose="02070309020205020404" pitchFamily="49" charset="0"/>
              <a:buChar char="o"/>
            </a:pPr>
            <a:r>
              <a:rPr lang="en-US" dirty="0"/>
              <a:t>2020 Conferences</a:t>
            </a:r>
            <a:endParaRPr dirty="0"/>
          </a:p>
          <a:p>
            <a:pPr marL="571496" lvl="0" indent="-457200" algn="l" rtl="0">
              <a:lnSpc>
                <a:spcPct val="100000"/>
              </a:lnSpc>
              <a:spcBef>
                <a:spcPts val="0"/>
              </a:spcBef>
              <a:spcAft>
                <a:spcPts val="0"/>
              </a:spcAft>
              <a:buSzPts val="2400"/>
              <a:buFont typeface="Courier New" panose="02070309020205020404" pitchFamily="49" charset="0"/>
              <a:buChar char="o"/>
            </a:pPr>
            <a:r>
              <a:rPr lang="en-US" dirty="0"/>
              <a:t>Treasurer’s Report for FY 2019 and FY 2020</a:t>
            </a:r>
            <a:endParaRPr dirty="0"/>
          </a:p>
          <a:p>
            <a:pPr marL="571496" lvl="0" indent="-457200" algn="l" rtl="0">
              <a:lnSpc>
                <a:spcPct val="100000"/>
              </a:lnSpc>
              <a:spcBef>
                <a:spcPts val="0"/>
              </a:spcBef>
              <a:spcAft>
                <a:spcPts val="0"/>
              </a:spcAft>
              <a:buSzPts val="2400"/>
              <a:buFont typeface="Courier New" panose="02070309020205020404" pitchFamily="49" charset="0"/>
              <a:buChar char="o"/>
            </a:pPr>
            <a:r>
              <a:rPr lang="en-US" dirty="0"/>
              <a:t>2021 Conferences</a:t>
            </a:r>
            <a:endParaRPr dirty="0"/>
          </a:p>
          <a:p>
            <a:pPr marL="571496" lvl="0" indent="-457200" algn="l" rtl="0">
              <a:lnSpc>
                <a:spcPct val="100000"/>
              </a:lnSpc>
              <a:spcBef>
                <a:spcPts val="0"/>
              </a:spcBef>
              <a:spcAft>
                <a:spcPts val="0"/>
              </a:spcAft>
              <a:buSzPts val="2400"/>
              <a:buFont typeface="Courier New" panose="02070309020205020404" pitchFamily="49" charset="0"/>
              <a:buChar char="o"/>
            </a:pPr>
            <a:r>
              <a:rPr lang="en-US" dirty="0"/>
              <a:t>Beyond 2021</a:t>
            </a:r>
            <a:endParaRPr dirty="0"/>
          </a:p>
          <a:p>
            <a:pPr marL="571496" lvl="0" indent="-457200" algn="l" rtl="0">
              <a:lnSpc>
                <a:spcPct val="100000"/>
              </a:lnSpc>
              <a:spcBef>
                <a:spcPts val="0"/>
              </a:spcBef>
              <a:spcAft>
                <a:spcPts val="0"/>
              </a:spcAft>
              <a:buSzPts val="2400"/>
              <a:buFont typeface="Courier New" panose="02070309020205020404" pitchFamily="49" charset="0"/>
              <a:buChar char="o"/>
            </a:pPr>
            <a:r>
              <a:rPr lang="en-US" dirty="0"/>
              <a:t>Other SIGCSE Programs</a:t>
            </a:r>
            <a:endParaRPr dirty="0"/>
          </a:p>
          <a:p>
            <a:pPr marL="609596" lvl="0" indent="-457200" algn="l" rtl="0">
              <a:lnSpc>
                <a:spcPct val="100000"/>
              </a:lnSpc>
              <a:spcBef>
                <a:spcPts val="0"/>
              </a:spcBef>
              <a:spcAft>
                <a:spcPts val="0"/>
              </a:spcAft>
              <a:buSzPts val="1800"/>
              <a:buFont typeface="Courier New" panose="02070309020205020404" pitchFamily="49" charset="0"/>
              <a:buChar char="o"/>
            </a:pPr>
            <a:r>
              <a:rPr lang="en-US" dirty="0"/>
              <a:t>Questions?</a:t>
            </a:r>
            <a:endParaRPr dirty="0"/>
          </a:p>
        </p:txBody>
      </p:sp>
      <p:sp>
        <p:nvSpPr>
          <p:cNvPr id="2" name="Slide Number Placeholder 1">
            <a:extLst>
              <a:ext uri="{FF2B5EF4-FFF2-40B4-BE49-F238E27FC236}">
                <a16:creationId xmlns:a16="http://schemas.microsoft.com/office/drawing/2014/main" id="{32848BC3-456F-4326-AC20-FD46553AC11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43"/>
        <p:cNvGrpSpPr/>
        <p:nvPr/>
      </p:nvGrpSpPr>
      <p:grpSpPr>
        <a:xfrm>
          <a:off x="0" y="0"/>
          <a:ext cx="0" cy="0"/>
          <a:chOff x="0" y="0"/>
          <a:chExt cx="0" cy="0"/>
        </a:xfrm>
      </p:grpSpPr>
      <p:sp>
        <p:nvSpPr>
          <p:cNvPr id="344" name="Google Shape;344;p47"/>
          <p:cNvSpPr txBox="1">
            <a:spLocks noGrp="1"/>
          </p:cNvSpPr>
          <p:nvPr>
            <p:ph type="title"/>
          </p:nvPr>
        </p:nvSpPr>
        <p:spPr>
          <a:xfrm>
            <a:off x="1062962" y="2372930"/>
            <a:ext cx="10515600" cy="285273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Report from SIGCSE committee on Computing Education in Liberal Arts Colleges</a:t>
            </a:r>
            <a:endParaRPr dirty="0"/>
          </a:p>
        </p:txBody>
      </p:sp>
      <p:sp>
        <p:nvSpPr>
          <p:cNvPr id="2" name="Slide Number Placeholder 1">
            <a:extLst>
              <a:ext uri="{FF2B5EF4-FFF2-40B4-BE49-F238E27FC236}">
                <a16:creationId xmlns:a16="http://schemas.microsoft.com/office/drawing/2014/main" id="{61EE326E-776E-44DC-9308-2DD3C6B60856}"/>
              </a:ext>
            </a:extLst>
          </p:cNvPr>
          <p:cNvSpPr>
            <a:spLocks noGrp="1"/>
          </p:cNvSpPr>
          <p:nvPr>
            <p:ph type="sldNum" sz="quarter" idx="4294967295"/>
          </p:nvPr>
        </p:nvSpPr>
        <p:spPr>
          <a:xfrm>
            <a:off x="9448800" y="6356350"/>
            <a:ext cx="2743200" cy="365125"/>
          </a:xfrm>
        </p:spPr>
        <p:txBody>
          <a:bodyPr/>
          <a:lstStyle/>
          <a:p>
            <a:pPr marL="0" lvl="0" indent="0" algn="r" rtl="0">
              <a:spcBef>
                <a:spcPts val="0"/>
              </a:spcBef>
              <a:spcAft>
                <a:spcPts val="0"/>
              </a:spcAft>
              <a:buNone/>
            </a:pPr>
            <a:fld id="{00000000-1234-1234-1234-123412341234}" type="slidenum">
              <a:rPr lang="en-US" smtClean="0"/>
              <a:t>30</a:t>
            </a:fld>
            <a:endParaRPr 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06B3BD-D365-4C64-A618-8C16E72B0A71}"/>
              </a:ext>
            </a:extLst>
          </p:cNvPr>
          <p:cNvSpPr>
            <a:spLocks noGrp="1"/>
          </p:cNvSpPr>
          <p:nvPr>
            <p:ph type="title"/>
          </p:nvPr>
        </p:nvSpPr>
        <p:spPr>
          <a:xfrm>
            <a:off x="532563" y="821254"/>
            <a:ext cx="11224008" cy="1051560"/>
          </a:xfrm>
        </p:spPr>
        <p:txBody>
          <a:bodyPr>
            <a:noAutofit/>
          </a:bodyPr>
          <a:lstStyle/>
          <a:p>
            <a:r>
              <a:rPr lang="en-US" sz="3600" dirty="0"/>
              <a:t>SIGCSE Committee on Computing Education</a:t>
            </a:r>
            <a:br>
              <a:rPr lang="en-US" sz="3600" dirty="0"/>
            </a:br>
            <a:r>
              <a:rPr lang="en-US" sz="3600" dirty="0"/>
              <a:t> in Liberal Arts Colleges</a:t>
            </a:r>
          </a:p>
        </p:txBody>
      </p:sp>
      <p:sp>
        <p:nvSpPr>
          <p:cNvPr id="3" name="Content Placeholder 2">
            <a:extLst>
              <a:ext uri="{FF2B5EF4-FFF2-40B4-BE49-F238E27FC236}">
                <a16:creationId xmlns:a16="http://schemas.microsoft.com/office/drawing/2014/main" id="{1741DCA4-889C-4CC3-975A-2823EF0F1580}"/>
              </a:ext>
            </a:extLst>
          </p:cNvPr>
          <p:cNvSpPr>
            <a:spLocks noGrp="1"/>
          </p:cNvSpPr>
          <p:nvPr>
            <p:ph idx="1"/>
          </p:nvPr>
        </p:nvSpPr>
        <p:spPr/>
        <p:txBody>
          <a:bodyPr/>
          <a:lstStyle/>
          <a:p>
            <a:r>
              <a:rPr lang="en-US" dirty="0"/>
              <a:t>Presentation Outline (Historical)</a:t>
            </a:r>
          </a:p>
          <a:p>
            <a:pPr marL="926431" lvl="1" indent="-240631">
              <a:buSzPct val="100000"/>
            </a:pPr>
            <a:r>
              <a:rPr lang="en-US" dirty="0"/>
              <a:t>Pre History and 2016 Committee Formation</a:t>
            </a:r>
          </a:p>
          <a:p>
            <a:pPr marL="926431" lvl="1" indent="-240631">
              <a:buSzPct val="100000"/>
            </a:pPr>
            <a:r>
              <a:rPr lang="en-US" dirty="0"/>
              <a:t>2018 Report</a:t>
            </a:r>
          </a:p>
          <a:p>
            <a:pPr marL="926431" lvl="1" indent="-240631">
              <a:buSzPct val="100000"/>
            </a:pPr>
            <a:r>
              <a:rPr lang="en-US" dirty="0"/>
              <a:t>2019 Refocused Committee and SIGCSE 2020 Workshop</a:t>
            </a:r>
          </a:p>
          <a:p>
            <a:pPr marL="926431" lvl="1" indent="-240631">
              <a:buSzPct val="100000"/>
            </a:pPr>
            <a:r>
              <a:rPr lang="en-US" dirty="0"/>
              <a:t>Planned SIGCSE 2021 Workshop</a:t>
            </a:r>
          </a:p>
          <a:p>
            <a:endParaRPr lang="en-US" dirty="0"/>
          </a:p>
          <a:p>
            <a:r>
              <a:rPr lang="en-US" dirty="0"/>
              <a:t>Many details available at SIGCSE Committee Web page:</a:t>
            </a:r>
          </a:p>
          <a:p>
            <a:pPr lvl="1"/>
            <a:r>
              <a:rPr lang="en-US" u="sng" dirty="0">
                <a:solidFill>
                  <a:srgbClr val="0000FF"/>
                </a:solidFill>
                <a:uFill>
                  <a:solidFill>
                    <a:srgbClr val="0000FF"/>
                  </a:solidFill>
                </a:uFill>
                <a:hlinkClick r:id="rId2"/>
              </a:rPr>
              <a:t>https://sigcse.org/sigcse/programs/committees/index.html</a:t>
            </a:r>
          </a:p>
          <a:p>
            <a:endParaRPr lang="en-US" dirty="0"/>
          </a:p>
        </p:txBody>
      </p:sp>
      <p:sp>
        <p:nvSpPr>
          <p:cNvPr id="4" name="Slide Number Placeholder 3">
            <a:extLst>
              <a:ext uri="{FF2B5EF4-FFF2-40B4-BE49-F238E27FC236}">
                <a16:creationId xmlns:a16="http://schemas.microsoft.com/office/drawing/2014/main" id="{DB434B98-C2E3-4DD4-AD0D-4A895AD1EF7E}"/>
              </a:ext>
            </a:extLst>
          </p:cNvPr>
          <p:cNvSpPr>
            <a:spLocks noGrp="1"/>
          </p:cNvSpPr>
          <p:nvPr>
            <p:ph type="sldNum" sz="quarter" idx="12"/>
          </p:nvPr>
        </p:nvSpPr>
        <p:spPr/>
        <p:txBody>
          <a:bodyPr/>
          <a:lstStyle/>
          <a:p>
            <a:fld id="{BBE7E7E7-AE9A-43A2-9254-4A19B072010E}" type="slidenum">
              <a:rPr lang="en-US" smtClean="0"/>
              <a:pPr/>
              <a:t>31</a:t>
            </a:fld>
            <a:endParaRPr lang="en-US" dirty="0"/>
          </a:p>
        </p:txBody>
      </p:sp>
    </p:spTree>
    <p:extLst>
      <p:ext uri="{BB962C8B-B14F-4D97-AF65-F5344CB8AC3E}">
        <p14:creationId xmlns:p14="http://schemas.microsoft.com/office/powerpoint/2010/main" val="42836883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7CFA-53E2-4A62-ADA8-019C94539F97}"/>
              </a:ext>
            </a:extLst>
          </p:cNvPr>
          <p:cNvSpPr>
            <a:spLocks noGrp="1"/>
          </p:cNvSpPr>
          <p:nvPr>
            <p:ph type="title"/>
          </p:nvPr>
        </p:nvSpPr>
        <p:spPr>
          <a:xfrm>
            <a:off x="838200" y="681036"/>
            <a:ext cx="10515600" cy="1051560"/>
          </a:xfrm>
        </p:spPr>
        <p:txBody>
          <a:bodyPr>
            <a:normAutofit/>
          </a:bodyPr>
          <a:lstStyle/>
          <a:p>
            <a:r>
              <a:rPr lang="en-US" sz="3600" dirty="0"/>
              <a:t>Pre History and 2016 Committee Formation</a:t>
            </a:r>
          </a:p>
        </p:txBody>
      </p:sp>
      <p:sp>
        <p:nvSpPr>
          <p:cNvPr id="3" name="Content Placeholder 2">
            <a:extLst>
              <a:ext uri="{FF2B5EF4-FFF2-40B4-BE49-F238E27FC236}">
                <a16:creationId xmlns:a16="http://schemas.microsoft.com/office/drawing/2014/main" id="{32C88D44-714A-4FDB-9C06-67954058E26E}"/>
              </a:ext>
            </a:extLst>
          </p:cNvPr>
          <p:cNvSpPr>
            <a:spLocks noGrp="1"/>
          </p:cNvSpPr>
          <p:nvPr>
            <p:ph idx="1"/>
          </p:nvPr>
        </p:nvSpPr>
        <p:spPr>
          <a:xfrm>
            <a:off x="633046" y="1732596"/>
            <a:ext cx="10720754" cy="4444368"/>
          </a:xfrm>
        </p:spPr>
        <p:txBody>
          <a:bodyPr>
            <a:normAutofit fontScale="77500" lnSpcReduction="20000"/>
          </a:bodyPr>
          <a:lstStyle/>
          <a:p>
            <a:r>
              <a:rPr lang="en-US" dirty="0"/>
              <a:t>Informally, for many years prior to 2016, anecdotal discussions among CS faculty suggested </a:t>
            </a:r>
            <a:endParaRPr lang="en-US" sz="1200" dirty="0"/>
          </a:p>
          <a:p>
            <a:pPr marL="697831" lvl="1" indent="-240631">
              <a:buSzPct val="100000"/>
            </a:pPr>
            <a:r>
              <a:rPr lang="en-US" dirty="0"/>
              <a:t>a perceived sense of isolation</a:t>
            </a:r>
          </a:p>
          <a:p>
            <a:pPr marL="697831" lvl="1" indent="-240631">
              <a:buSzPct val="100000"/>
            </a:pPr>
            <a:r>
              <a:rPr lang="en-US" dirty="0"/>
              <a:t>an interest in networking</a:t>
            </a:r>
          </a:p>
          <a:p>
            <a:pPr marL="697831" lvl="1" indent="-240631">
              <a:buSzPct val="100000"/>
            </a:pPr>
            <a:r>
              <a:rPr lang="en-US" dirty="0"/>
              <a:t>involvement in national curricular discussions</a:t>
            </a:r>
            <a:br>
              <a:rPr lang="en-US" dirty="0"/>
            </a:br>
            <a:endParaRPr lang="en-US" dirty="0"/>
          </a:p>
          <a:p>
            <a:pPr algn="ctr">
              <a:defRPr sz="1000"/>
            </a:pPr>
            <a:endParaRPr lang="en-US" sz="1200" dirty="0"/>
          </a:p>
          <a:p>
            <a:r>
              <a:rPr lang="en-US" dirty="0"/>
              <a:t>SIGCSE Board established Committee in 2016 to explore 2 questions:</a:t>
            </a:r>
          </a:p>
          <a:p>
            <a:pPr>
              <a:defRPr sz="1000">
                <a:latin typeface="+mj-lt"/>
                <a:ea typeface="+mj-ea"/>
                <a:cs typeface="+mj-cs"/>
                <a:sym typeface="Helvetica"/>
              </a:defRPr>
            </a:pPr>
            <a:endParaRPr lang="en-US" sz="1200" dirty="0">
              <a:sym typeface="Helvetica"/>
            </a:endParaRPr>
          </a:p>
          <a:p>
            <a:pPr marL="133684" indent="-133684">
              <a:spcBef>
                <a:spcPts val="1200"/>
              </a:spcBef>
              <a:buSzPct val="100000"/>
              <a:defRPr>
                <a:latin typeface="+mj-lt"/>
                <a:ea typeface="+mj-ea"/>
                <a:cs typeface="+mj-cs"/>
                <a:sym typeface="Helvetica"/>
              </a:defRPr>
            </a:pPr>
            <a:r>
              <a:rPr lang="en-US" sz="4000" dirty="0">
                <a:sym typeface="Helvetica"/>
              </a:rPr>
              <a:t>Does the liberal arts computing education community need some sort of organization to support its activities? </a:t>
            </a:r>
          </a:p>
          <a:p>
            <a:pPr marL="133684" indent="-133684">
              <a:spcBef>
                <a:spcPts val="1200"/>
              </a:spcBef>
              <a:buSzPct val="100000"/>
              <a:defRPr>
                <a:latin typeface="+mj-lt"/>
                <a:ea typeface="+mj-ea"/>
                <a:cs typeface="+mj-cs"/>
                <a:sym typeface="Helvetica"/>
              </a:defRPr>
            </a:pPr>
            <a:r>
              <a:rPr lang="en-US" sz="4000" dirty="0">
                <a:sym typeface="Helvetica"/>
              </a:rPr>
              <a:t>Does the larger computing education community need some identified organization it can turn to as the voice of liberal arts computing? </a:t>
            </a:r>
          </a:p>
          <a:p>
            <a:pPr marL="0" indent="0">
              <a:buNone/>
            </a:pPr>
            <a:endParaRPr lang="en-US" dirty="0"/>
          </a:p>
        </p:txBody>
      </p:sp>
      <p:sp>
        <p:nvSpPr>
          <p:cNvPr id="4" name="Slide Number Placeholder 3">
            <a:extLst>
              <a:ext uri="{FF2B5EF4-FFF2-40B4-BE49-F238E27FC236}">
                <a16:creationId xmlns:a16="http://schemas.microsoft.com/office/drawing/2014/main" id="{E7ECB2D3-B2A0-4580-A169-FDDC76FBD659}"/>
              </a:ext>
            </a:extLst>
          </p:cNvPr>
          <p:cNvSpPr>
            <a:spLocks noGrp="1"/>
          </p:cNvSpPr>
          <p:nvPr>
            <p:ph type="sldNum" sz="quarter" idx="12"/>
          </p:nvPr>
        </p:nvSpPr>
        <p:spPr/>
        <p:txBody>
          <a:bodyPr/>
          <a:lstStyle/>
          <a:p>
            <a:fld id="{BBE7E7E7-AE9A-43A2-9254-4A19B072010E}" type="slidenum">
              <a:rPr lang="en-US" smtClean="0"/>
              <a:pPr/>
              <a:t>32</a:t>
            </a:fld>
            <a:endParaRPr lang="en-US" dirty="0"/>
          </a:p>
        </p:txBody>
      </p:sp>
    </p:spTree>
    <p:extLst>
      <p:ext uri="{BB962C8B-B14F-4D97-AF65-F5344CB8AC3E}">
        <p14:creationId xmlns:p14="http://schemas.microsoft.com/office/powerpoint/2010/main" val="3315649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B275F-91CA-4CCD-A155-CD43319E8D97}"/>
              </a:ext>
            </a:extLst>
          </p:cNvPr>
          <p:cNvSpPr>
            <a:spLocks noGrp="1"/>
          </p:cNvSpPr>
          <p:nvPr>
            <p:ph type="title"/>
          </p:nvPr>
        </p:nvSpPr>
        <p:spPr>
          <a:xfrm>
            <a:off x="3090486" y="-103194"/>
            <a:ext cx="10515600" cy="1051560"/>
          </a:xfrm>
        </p:spPr>
        <p:txBody>
          <a:bodyPr>
            <a:normAutofit/>
          </a:bodyPr>
          <a:lstStyle/>
          <a:p>
            <a:r>
              <a:rPr lang="en-US" dirty="0"/>
              <a:t>2018 Report</a:t>
            </a:r>
          </a:p>
        </p:txBody>
      </p:sp>
      <p:sp>
        <p:nvSpPr>
          <p:cNvPr id="3" name="Content Placeholder 2">
            <a:extLst>
              <a:ext uri="{FF2B5EF4-FFF2-40B4-BE49-F238E27FC236}">
                <a16:creationId xmlns:a16="http://schemas.microsoft.com/office/drawing/2014/main" id="{742012A9-31F3-46E2-A2F8-F58B45CF3736}"/>
              </a:ext>
            </a:extLst>
          </p:cNvPr>
          <p:cNvSpPr>
            <a:spLocks noGrp="1"/>
          </p:cNvSpPr>
          <p:nvPr>
            <p:ph idx="1"/>
          </p:nvPr>
        </p:nvSpPr>
        <p:spPr>
          <a:xfrm>
            <a:off x="432079" y="1195754"/>
            <a:ext cx="11354637" cy="5385916"/>
          </a:xfrm>
        </p:spPr>
        <p:txBody>
          <a:bodyPr>
            <a:normAutofit fontScale="85000" lnSpcReduction="20000"/>
          </a:bodyPr>
          <a:lstStyle/>
          <a:p>
            <a:r>
              <a:rPr lang="en-US" dirty="0"/>
              <a:t>Through 2016-2018, Committee</a:t>
            </a:r>
          </a:p>
          <a:p>
            <a:pPr marL="697831" lvl="1" indent="-240631">
              <a:buSzPct val="100000"/>
            </a:pPr>
            <a:r>
              <a:rPr lang="en-US" dirty="0"/>
              <a:t>developed SIGCSE email list</a:t>
            </a:r>
          </a:p>
          <a:p>
            <a:pPr marL="697831" lvl="1" indent="-240631">
              <a:buSzPct val="100000"/>
            </a:pPr>
            <a:r>
              <a:rPr lang="en-US" dirty="0"/>
              <a:t>surveyed all SIGCSE members</a:t>
            </a:r>
          </a:p>
          <a:p>
            <a:pPr marL="697831" lvl="1" indent="-240631">
              <a:buSzPct val="100000"/>
            </a:pPr>
            <a:r>
              <a:rPr lang="en-US" dirty="0"/>
              <a:t>held discussions and SIGCSE 2017, 2018, and 2017 </a:t>
            </a:r>
            <a:r>
              <a:rPr lang="en-US" dirty="0" err="1"/>
              <a:t>BoF</a:t>
            </a:r>
            <a:endParaRPr lang="en-US" dirty="0"/>
          </a:p>
          <a:p>
            <a:pPr marL="697831" lvl="1" indent="-240631">
              <a:buSzPct val="100000"/>
            </a:pPr>
            <a:r>
              <a:rPr lang="en-US" dirty="0"/>
              <a:t>reviewed computing education literature</a:t>
            </a:r>
          </a:p>
          <a:p>
            <a:r>
              <a:rPr lang="en-US" dirty="0"/>
              <a:t>Report developed by Doug Baldwin (SUNY Geneseo), Amanda Holland-Minkley (</a:t>
            </a:r>
            <a:r>
              <a:rPr lang="en-US" dirty="0" err="1"/>
              <a:t>Wash.&amp;Jefferson</a:t>
            </a:r>
            <a:r>
              <a:rPr lang="en-US" dirty="0"/>
              <a:t>), Grant Braught (Dickinson)</a:t>
            </a:r>
          </a:p>
          <a:p>
            <a:pPr marL="697831" lvl="1" indent="-240631">
              <a:buSzPct val="100000"/>
            </a:pPr>
            <a:r>
              <a:rPr lang="en-US" dirty="0"/>
              <a:t>Provided broad, working definition of "liberal arts"</a:t>
            </a:r>
          </a:p>
          <a:p>
            <a:pPr marL="697831" lvl="1" indent="-240631">
              <a:buSzPct val="100000"/>
            </a:pPr>
            <a:r>
              <a:rPr lang="en-US" dirty="0"/>
              <a:t>Identified characteristics of liberal arts computing programs</a:t>
            </a:r>
          </a:p>
          <a:p>
            <a:pPr>
              <a:defRPr sz="1000"/>
            </a:pPr>
            <a:endParaRPr lang="en-US" sz="1200" dirty="0"/>
          </a:p>
          <a:p>
            <a:r>
              <a:rPr lang="en-US" dirty="0"/>
              <a:t>Basic conclusions:</a:t>
            </a:r>
            <a:endParaRPr lang="en-US" sz="4000" dirty="0">
              <a:sym typeface="Helvetica"/>
            </a:endParaRPr>
          </a:p>
          <a:p>
            <a:pPr marL="457200" indent="-317500">
              <a:spcBef>
                <a:spcPts val="1300"/>
              </a:spcBef>
              <a:buClr>
                <a:srgbClr val="000000"/>
              </a:buClr>
              <a:buSzPct val="100000"/>
              <a:buFont typeface="Times New Roman"/>
              <a:buAutoNum type="arabicPeriod"/>
              <a:defRPr>
                <a:latin typeface="+mj-lt"/>
                <a:ea typeface="+mj-ea"/>
                <a:cs typeface="+mj-cs"/>
                <a:sym typeface="Helvetica"/>
              </a:defRPr>
            </a:pPr>
            <a:r>
              <a:rPr lang="en-US" sz="4000" dirty="0">
                <a:sym typeface="Helvetica"/>
              </a:rPr>
              <a:t>(Main) That an organization be created to support and represent liberal arts computing educators. </a:t>
            </a:r>
          </a:p>
          <a:p>
            <a:pPr marL="457200" indent="-317500">
              <a:spcBef>
                <a:spcPts val="1300"/>
              </a:spcBef>
              <a:buClr>
                <a:srgbClr val="000000"/>
              </a:buClr>
              <a:buSzPct val="100000"/>
              <a:buFont typeface="Times New Roman"/>
              <a:buAutoNum type="arabicPeriod"/>
              <a:defRPr>
                <a:latin typeface="+mj-lt"/>
                <a:ea typeface="+mj-ea"/>
                <a:cs typeface="+mj-cs"/>
                <a:sym typeface="Helvetica"/>
              </a:defRPr>
            </a:pPr>
            <a:r>
              <a:rPr lang="en-US" sz="3600" dirty="0">
                <a:latin typeface="+mj-lt"/>
                <a:sym typeface="Helvetica"/>
              </a:rPr>
              <a:t>(Subsidiary) That a small group immediately begin identifying and implementing specific ways to make the liberal arts computing organization a reality.</a:t>
            </a:r>
            <a:endParaRPr lang="en-US" dirty="0">
              <a:latin typeface="+mj-lt"/>
            </a:endParaRPr>
          </a:p>
        </p:txBody>
      </p:sp>
      <p:sp>
        <p:nvSpPr>
          <p:cNvPr id="4" name="Slide Number Placeholder 3">
            <a:extLst>
              <a:ext uri="{FF2B5EF4-FFF2-40B4-BE49-F238E27FC236}">
                <a16:creationId xmlns:a16="http://schemas.microsoft.com/office/drawing/2014/main" id="{F4431BEE-7262-45C7-B865-123CD5A4C573}"/>
              </a:ext>
            </a:extLst>
          </p:cNvPr>
          <p:cNvSpPr>
            <a:spLocks noGrp="1"/>
          </p:cNvSpPr>
          <p:nvPr>
            <p:ph type="sldNum" sz="quarter" idx="12"/>
          </p:nvPr>
        </p:nvSpPr>
        <p:spPr/>
        <p:txBody>
          <a:bodyPr/>
          <a:lstStyle/>
          <a:p>
            <a:fld id="{BBE7E7E7-AE9A-43A2-9254-4A19B072010E}" type="slidenum">
              <a:rPr lang="en-US" smtClean="0"/>
              <a:pPr/>
              <a:t>33</a:t>
            </a:fld>
            <a:endParaRPr lang="en-US" dirty="0"/>
          </a:p>
        </p:txBody>
      </p:sp>
    </p:spTree>
    <p:extLst>
      <p:ext uri="{BB962C8B-B14F-4D97-AF65-F5344CB8AC3E}">
        <p14:creationId xmlns:p14="http://schemas.microsoft.com/office/powerpoint/2010/main" val="119182630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B170B1-11CE-44E0-81B4-98AE073CE294}"/>
              </a:ext>
            </a:extLst>
          </p:cNvPr>
          <p:cNvSpPr>
            <a:spLocks noGrp="1"/>
          </p:cNvSpPr>
          <p:nvPr>
            <p:ph type="title"/>
          </p:nvPr>
        </p:nvSpPr>
        <p:spPr>
          <a:xfrm>
            <a:off x="231112" y="821254"/>
            <a:ext cx="12068070" cy="1051560"/>
          </a:xfrm>
        </p:spPr>
        <p:txBody>
          <a:bodyPr>
            <a:noAutofit/>
          </a:bodyPr>
          <a:lstStyle/>
          <a:p>
            <a:r>
              <a:rPr lang="en-US" sz="3600" dirty="0"/>
              <a:t>2019 Refocused Committee and SIGCSE 2020 Workshop</a:t>
            </a:r>
          </a:p>
        </p:txBody>
      </p:sp>
      <p:sp>
        <p:nvSpPr>
          <p:cNvPr id="3" name="Content Placeholder 2">
            <a:extLst>
              <a:ext uri="{FF2B5EF4-FFF2-40B4-BE49-F238E27FC236}">
                <a16:creationId xmlns:a16="http://schemas.microsoft.com/office/drawing/2014/main" id="{170E40F5-E299-4863-A89B-33A0BB7164A0}"/>
              </a:ext>
            </a:extLst>
          </p:cNvPr>
          <p:cNvSpPr>
            <a:spLocks noGrp="1"/>
          </p:cNvSpPr>
          <p:nvPr>
            <p:ph idx="1"/>
          </p:nvPr>
        </p:nvSpPr>
        <p:spPr>
          <a:xfrm>
            <a:off x="301451" y="1688123"/>
            <a:ext cx="11324492" cy="4953837"/>
          </a:xfrm>
        </p:spPr>
        <p:txBody>
          <a:bodyPr>
            <a:normAutofit fontScale="85000" lnSpcReduction="20000"/>
          </a:bodyPr>
          <a:lstStyle/>
          <a:p>
            <a:r>
              <a:rPr lang="en-US" dirty="0"/>
              <a:t>In 2018, charge to SIGCSE Committee evolved to consider how an organization might be developed and implemented.</a:t>
            </a:r>
          </a:p>
          <a:p>
            <a:pPr>
              <a:defRPr sz="1000"/>
            </a:pPr>
            <a:endParaRPr lang="en-US" sz="1200" dirty="0"/>
          </a:p>
          <a:p>
            <a:r>
              <a:rPr lang="en-US" dirty="0"/>
              <a:t>First main activity:  Half-day Pre-SIGCSE 2020 Event scheduled</a:t>
            </a:r>
          </a:p>
          <a:p>
            <a:pPr marL="697831" lvl="1" indent="-240631">
              <a:buSzPct val="100000"/>
            </a:pPr>
            <a:r>
              <a:rPr lang="en-US" dirty="0"/>
              <a:t>Core group of 5 on the program committee</a:t>
            </a:r>
          </a:p>
          <a:p>
            <a:pPr marL="697831" lvl="1" indent="-240631">
              <a:buSzPct val="100000"/>
            </a:pPr>
            <a:r>
              <a:rPr lang="en-US" dirty="0"/>
              <a:t>Event held day before SIGCSE 2020 canceled</a:t>
            </a:r>
          </a:p>
          <a:p>
            <a:pPr marL="697831" lvl="1" indent="-240631">
              <a:buSzPct val="100000"/>
            </a:pPr>
            <a:r>
              <a:rPr lang="en-US" dirty="0"/>
              <a:t>Two main topics</a:t>
            </a:r>
          </a:p>
          <a:p>
            <a:pPr marL="926431" lvl="1" indent="-240631">
              <a:buSzPct val="100000"/>
            </a:pPr>
            <a:r>
              <a:rPr lang="en-US" dirty="0"/>
              <a:t>Curricular innovations for CS in the liberal arts (16 submissions)</a:t>
            </a:r>
          </a:p>
          <a:p>
            <a:pPr marL="926431" lvl="1" indent="-240631">
              <a:buSzPct val="100000"/>
            </a:pPr>
            <a:r>
              <a:rPr lang="en-US" dirty="0"/>
              <a:t>Challenges and opportunities for computing with a liberal arts setting  (15 submissions)</a:t>
            </a:r>
          </a:p>
          <a:p>
            <a:pPr marL="1383631" lvl="2" indent="-240631">
              <a:buSzPct val="100000"/>
            </a:pPr>
            <a:r>
              <a:rPr lang="en-US" dirty="0"/>
              <a:t>For each topic, </a:t>
            </a:r>
          </a:p>
          <a:p>
            <a:pPr marL="1612231" lvl="2" indent="-240631">
              <a:buSzPct val="100000"/>
            </a:pPr>
            <a:r>
              <a:rPr lang="en-US" dirty="0"/>
              <a:t>mini-presentations and group discussions</a:t>
            </a:r>
          </a:p>
          <a:p>
            <a:pPr marL="1612231" lvl="2" indent="-240631">
              <a:buSzPct val="100000"/>
            </a:pPr>
            <a:r>
              <a:rPr lang="en-US" dirty="0"/>
              <a:t>"poster" session, videos</a:t>
            </a:r>
          </a:p>
          <a:p>
            <a:pPr marL="697831" lvl="1" indent="-240631">
              <a:buSzPct val="100000"/>
            </a:pPr>
            <a:r>
              <a:rPr lang="en-US" dirty="0"/>
              <a:t>Reporting back</a:t>
            </a:r>
          </a:p>
          <a:p>
            <a:pPr marL="697831" lvl="1" indent="-240631">
              <a:buSzPct val="100000"/>
            </a:pPr>
            <a:r>
              <a:rPr lang="en-US" dirty="0"/>
              <a:t>Further events and directions</a:t>
            </a:r>
          </a:p>
          <a:p>
            <a:pPr marL="240631" indent="-240631">
              <a:buSzPct val="100000"/>
            </a:pPr>
            <a:r>
              <a:rPr lang="en-US" dirty="0"/>
              <a:t>Wonderful discussion, brainstorming, engagement from 25 attendees  (58 expressed interest pre-pandemic)</a:t>
            </a:r>
          </a:p>
        </p:txBody>
      </p:sp>
      <p:sp>
        <p:nvSpPr>
          <p:cNvPr id="4" name="Slide Number Placeholder 3">
            <a:extLst>
              <a:ext uri="{FF2B5EF4-FFF2-40B4-BE49-F238E27FC236}">
                <a16:creationId xmlns:a16="http://schemas.microsoft.com/office/drawing/2014/main" id="{3AAC396E-0582-4614-82BA-1047B94196D2}"/>
              </a:ext>
            </a:extLst>
          </p:cNvPr>
          <p:cNvSpPr>
            <a:spLocks noGrp="1"/>
          </p:cNvSpPr>
          <p:nvPr>
            <p:ph type="sldNum" sz="quarter" idx="12"/>
          </p:nvPr>
        </p:nvSpPr>
        <p:spPr/>
        <p:txBody>
          <a:bodyPr/>
          <a:lstStyle/>
          <a:p>
            <a:fld id="{BBE7E7E7-AE9A-43A2-9254-4A19B072010E}" type="slidenum">
              <a:rPr lang="en-US" smtClean="0"/>
              <a:pPr/>
              <a:t>34</a:t>
            </a:fld>
            <a:endParaRPr lang="en-US" dirty="0"/>
          </a:p>
        </p:txBody>
      </p:sp>
    </p:spTree>
    <p:extLst>
      <p:ext uri="{BB962C8B-B14F-4D97-AF65-F5344CB8AC3E}">
        <p14:creationId xmlns:p14="http://schemas.microsoft.com/office/powerpoint/2010/main" val="220273109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1F0D37-6EC8-44B3-B759-DCC34342D971}"/>
              </a:ext>
            </a:extLst>
          </p:cNvPr>
          <p:cNvSpPr>
            <a:spLocks noGrp="1"/>
          </p:cNvSpPr>
          <p:nvPr>
            <p:ph type="title"/>
          </p:nvPr>
        </p:nvSpPr>
        <p:spPr>
          <a:xfrm>
            <a:off x="2678504" y="-93146"/>
            <a:ext cx="10515600" cy="1051560"/>
          </a:xfrm>
        </p:spPr>
        <p:txBody>
          <a:bodyPr>
            <a:normAutofit/>
          </a:bodyPr>
          <a:lstStyle/>
          <a:p>
            <a:r>
              <a:rPr lang="en-US" sz="4000" dirty="0"/>
              <a:t>Planned SIGCSE 2021 Workshop</a:t>
            </a:r>
          </a:p>
        </p:txBody>
      </p:sp>
      <p:sp>
        <p:nvSpPr>
          <p:cNvPr id="3" name="Content Placeholder 2">
            <a:extLst>
              <a:ext uri="{FF2B5EF4-FFF2-40B4-BE49-F238E27FC236}">
                <a16:creationId xmlns:a16="http://schemas.microsoft.com/office/drawing/2014/main" id="{0193FC57-C1EC-47DE-AC99-86412B92D081}"/>
              </a:ext>
            </a:extLst>
          </p:cNvPr>
          <p:cNvSpPr>
            <a:spLocks noGrp="1"/>
          </p:cNvSpPr>
          <p:nvPr>
            <p:ph idx="1"/>
          </p:nvPr>
        </p:nvSpPr>
        <p:spPr>
          <a:xfrm>
            <a:off x="371789" y="958415"/>
            <a:ext cx="11083331" cy="5583062"/>
          </a:xfrm>
        </p:spPr>
        <p:txBody>
          <a:bodyPr>
            <a:normAutofit fontScale="85000" lnSpcReduction="20000"/>
          </a:bodyPr>
          <a:lstStyle/>
          <a:p>
            <a:r>
              <a:rPr lang="en-US" dirty="0"/>
              <a:t>Accepted day-long event, divided into two half-days</a:t>
            </a:r>
          </a:p>
          <a:p>
            <a:pPr marL="240631" indent="-240631">
              <a:buSzPct val="100000"/>
            </a:pPr>
            <a:r>
              <a:rPr lang="en-US" dirty="0"/>
              <a:t>Organizing group expanded to 12</a:t>
            </a:r>
          </a:p>
          <a:p>
            <a:pPr marL="240631" indent="-240631">
              <a:buSzPct val="100000"/>
            </a:pPr>
            <a:r>
              <a:rPr lang="en-US" dirty="0"/>
              <a:t>In new virtual world</a:t>
            </a:r>
          </a:p>
          <a:p>
            <a:pPr marL="469231" indent="-240631">
              <a:buSzPct val="100000"/>
            </a:pPr>
            <a:r>
              <a:rPr lang="en-US" dirty="0"/>
              <a:t>likely to take place a week or so before SIGCSE 2021 itself</a:t>
            </a:r>
          </a:p>
          <a:p>
            <a:pPr marL="469231" indent="-240631">
              <a:buSzPct val="100000"/>
            </a:pPr>
            <a:r>
              <a:rPr lang="en-US" dirty="0"/>
              <a:t>scheduling details evolving</a:t>
            </a:r>
          </a:p>
          <a:p>
            <a:pPr>
              <a:defRPr sz="1000"/>
            </a:pPr>
            <a:endParaRPr lang="en-US" sz="1200" dirty="0"/>
          </a:p>
          <a:p>
            <a:r>
              <a:rPr lang="en-US" dirty="0"/>
              <a:t>Three Planned Sessions, reflecting 3 on-going Working Groups</a:t>
            </a:r>
          </a:p>
          <a:p>
            <a:pPr marL="778042" lvl="1" indent="-320842">
              <a:buSzPct val="100000"/>
              <a:buAutoNum type="arabicPeriod"/>
            </a:pPr>
            <a:r>
              <a:rPr lang="en-US" dirty="0"/>
              <a:t>Liberal Arts Approaches to Computing Curricula</a:t>
            </a:r>
          </a:p>
          <a:p>
            <a:pPr marL="778042" lvl="1" indent="-320842">
              <a:buSzPct val="100000"/>
              <a:buAutoNum type="arabicPeriod"/>
            </a:pPr>
            <a:r>
              <a:rPr lang="en-US" dirty="0"/>
              <a:t>CS + X Courses</a:t>
            </a:r>
          </a:p>
          <a:p>
            <a:pPr marL="778042" lvl="1" indent="-320842">
              <a:buSzPct val="100000"/>
              <a:buAutoNum type="arabicPeriod"/>
            </a:pPr>
            <a:r>
              <a:rPr lang="en-US" dirty="0"/>
              <a:t>Mentoring, Recruiting, Hiring for Liberal Arts CS Education</a:t>
            </a:r>
          </a:p>
          <a:p>
            <a:pPr>
              <a:defRPr sz="1000"/>
            </a:pPr>
            <a:endParaRPr lang="en-US" sz="1200" dirty="0"/>
          </a:p>
          <a:p>
            <a:r>
              <a:rPr lang="en-US" dirty="0"/>
              <a:t>As with SIGCSE 2020 event:</a:t>
            </a:r>
          </a:p>
          <a:p>
            <a:pPr marL="697831" lvl="1" indent="-240631">
              <a:buSzPct val="100000"/>
            </a:pPr>
            <a:r>
              <a:rPr lang="en-US" dirty="0"/>
              <a:t>plan to solicit 2 page statements (for 1, 2), 1-page  (for 3)</a:t>
            </a:r>
          </a:p>
          <a:p>
            <a:pPr marL="697831" lvl="1" indent="-240631">
              <a:buSzPct val="100000"/>
            </a:pPr>
            <a:r>
              <a:rPr lang="en-US" dirty="0"/>
              <a:t>"Submissions most suitable to adaptation/adoption across institutions will be given preference for presentation and discussion."  "All on-topic submissions ... shared"</a:t>
            </a:r>
          </a:p>
          <a:p>
            <a:pPr marL="240631" indent="-240631">
              <a:buSzPct val="100000"/>
            </a:pPr>
            <a:r>
              <a:rPr lang="en-US" dirty="0"/>
              <a:t>Expect announcements/details forthcoming (e.g., on SIGCSE-LIBARTS-COMM@LISTSERV.ACM.ORG0</a:t>
            </a:r>
            <a:endParaRPr lang="en-US" sz="1800" dirty="0"/>
          </a:p>
        </p:txBody>
      </p:sp>
      <p:sp>
        <p:nvSpPr>
          <p:cNvPr id="4" name="Slide Number Placeholder 3">
            <a:extLst>
              <a:ext uri="{FF2B5EF4-FFF2-40B4-BE49-F238E27FC236}">
                <a16:creationId xmlns:a16="http://schemas.microsoft.com/office/drawing/2014/main" id="{E580DD03-D452-4C29-A2E7-A326CCCB4FE1}"/>
              </a:ext>
            </a:extLst>
          </p:cNvPr>
          <p:cNvSpPr>
            <a:spLocks noGrp="1"/>
          </p:cNvSpPr>
          <p:nvPr>
            <p:ph type="sldNum" sz="quarter" idx="12"/>
          </p:nvPr>
        </p:nvSpPr>
        <p:spPr/>
        <p:txBody>
          <a:bodyPr/>
          <a:lstStyle/>
          <a:p>
            <a:fld id="{BBE7E7E7-AE9A-43A2-9254-4A19B072010E}" type="slidenum">
              <a:rPr lang="en-US" smtClean="0"/>
              <a:pPr/>
              <a:t>35</a:t>
            </a:fld>
            <a:endParaRPr lang="en-US" dirty="0"/>
          </a:p>
        </p:txBody>
      </p:sp>
    </p:spTree>
    <p:extLst>
      <p:ext uri="{BB962C8B-B14F-4D97-AF65-F5344CB8AC3E}">
        <p14:creationId xmlns:p14="http://schemas.microsoft.com/office/powerpoint/2010/main" val="185390089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49"/>
        <p:cNvGrpSpPr/>
        <p:nvPr/>
      </p:nvGrpSpPr>
      <p:grpSpPr>
        <a:xfrm>
          <a:off x="0" y="0"/>
          <a:ext cx="0" cy="0"/>
          <a:chOff x="0" y="0"/>
          <a:chExt cx="0" cy="0"/>
        </a:xfrm>
      </p:grpSpPr>
      <p:sp>
        <p:nvSpPr>
          <p:cNvPr id="350" name="Google Shape;350;p48"/>
          <p:cNvSpPr txBox="1">
            <a:spLocks noGrp="1"/>
          </p:cNvSpPr>
          <p:nvPr>
            <p:ph type="title"/>
          </p:nvPr>
        </p:nvSpPr>
        <p:spPr>
          <a:prstGeom prst="rect">
            <a:avLst/>
          </a:prstGeom>
          <a:noFill/>
          <a:ln>
            <a:noFill/>
          </a:ln>
        </p:spPr>
        <p:txBody>
          <a:bodyPr spcFirstLastPara="1" wrap="square" lIns="121900" tIns="121900" rIns="121900" bIns="121900" anchor="t" anchorCtr="0">
            <a:noAutofit/>
          </a:bodyPr>
          <a:lstStyle/>
          <a:p>
            <a:pPr marL="0" lvl="0" indent="0" algn="l" rtl="0">
              <a:lnSpc>
                <a:spcPct val="100000"/>
              </a:lnSpc>
              <a:spcBef>
                <a:spcPts val="0"/>
              </a:spcBef>
              <a:spcAft>
                <a:spcPts val="0"/>
              </a:spcAft>
              <a:buClr>
                <a:srgbClr val="6D1D6B"/>
              </a:buClr>
              <a:buSzPts val="3600"/>
              <a:buFont typeface="Trebuchet MS"/>
              <a:buNone/>
            </a:pPr>
            <a:br>
              <a:rPr lang="en-US" dirty="0"/>
            </a:br>
            <a:r>
              <a:rPr lang="en-US" dirty="0"/>
              <a:t>Questions? Comments?</a:t>
            </a:r>
            <a:endParaRPr dirty="0"/>
          </a:p>
        </p:txBody>
      </p:sp>
      <p:sp>
        <p:nvSpPr>
          <p:cNvPr id="4" name="Text Placeholder 3">
            <a:extLst>
              <a:ext uri="{FF2B5EF4-FFF2-40B4-BE49-F238E27FC236}">
                <a16:creationId xmlns:a16="http://schemas.microsoft.com/office/drawing/2014/main" id="{E2718EA3-8E0E-4C15-948C-C684E7C7B0F2}"/>
              </a:ext>
            </a:extLst>
          </p:cNvPr>
          <p:cNvSpPr>
            <a:spLocks noGrp="1"/>
          </p:cNvSpPr>
          <p:nvPr>
            <p:ph type="body" idx="1"/>
          </p:nvPr>
        </p:nvSpPr>
        <p:spPr/>
        <p:txBody>
          <a:bodyPr/>
          <a:lstStyle/>
          <a:p>
            <a:r>
              <a:rPr lang="en-US" dirty="0">
                <a:hlinkClick r:id="rId3"/>
              </a:rPr>
              <a:t>chair@sigcse.org</a:t>
            </a:r>
            <a:r>
              <a:rPr lang="en-US" dirty="0"/>
              <a:t> – for comments or </a:t>
            </a:r>
            <a:r>
              <a:rPr lang="en-US"/>
              <a:t>questions later</a:t>
            </a:r>
          </a:p>
        </p:txBody>
      </p:sp>
      <p:sp>
        <p:nvSpPr>
          <p:cNvPr id="2" name="Slide Number Placeholder 1">
            <a:extLst>
              <a:ext uri="{FF2B5EF4-FFF2-40B4-BE49-F238E27FC236}">
                <a16:creationId xmlns:a16="http://schemas.microsoft.com/office/drawing/2014/main" id="{3F607A6A-0850-4B63-B77A-0D3522DC0A49}"/>
              </a:ext>
            </a:extLst>
          </p:cNvPr>
          <p:cNvSpPr>
            <a:spLocks noGrp="1"/>
          </p:cNvSpPr>
          <p:nvPr>
            <p:ph type="sldNum" sz="quarter" idx="4294967295"/>
          </p:nvPr>
        </p:nvSpPr>
        <p:spPr>
          <a:xfrm>
            <a:off x="9448800" y="6356350"/>
            <a:ext cx="2743200" cy="365125"/>
          </a:xfrm>
        </p:spPr>
        <p:txBody>
          <a:bodyPr/>
          <a:lstStyle/>
          <a:p>
            <a:fld id="{E708CD23-526C-4E70-8458-1F7D026C3C8A}" type="slidenum">
              <a:rPr lang="en-US" smtClean="0"/>
              <a:pPr/>
              <a:t>36</a:t>
            </a:fld>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F5F74-073F-4E87-8B03-A850DCB091B2}"/>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E49AA101-A9EE-455A-84D0-A199417CE82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5121229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187"/>
        <p:cNvGrpSpPr/>
        <p:nvPr/>
      </p:nvGrpSpPr>
      <p:grpSpPr>
        <a:xfrm>
          <a:off x="0" y="0"/>
          <a:ext cx="0" cy="0"/>
          <a:chOff x="0" y="0"/>
          <a:chExt cx="0" cy="0"/>
        </a:xfrm>
      </p:grpSpPr>
      <p:sp>
        <p:nvSpPr>
          <p:cNvPr id="188" name="Google Shape;188;p25"/>
          <p:cNvSpPr txBox="1">
            <a:spLocks noGrp="1"/>
          </p:cNvSpPr>
          <p:nvPr>
            <p:ph type="title"/>
          </p:nvPr>
        </p:nvSpPr>
        <p:spPr>
          <a:xfrm>
            <a:off x="838200" y="821254"/>
            <a:ext cx="11038952" cy="105156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3600"/>
              <a:buNone/>
            </a:pPr>
            <a:r>
              <a:rPr lang="en-US" sz="3600" dirty="0"/>
              <a:t>Statement about SIGCSE Technical Symposium 2020</a:t>
            </a:r>
            <a:endParaRPr sz="3600" dirty="0"/>
          </a:p>
        </p:txBody>
      </p:sp>
      <p:sp>
        <p:nvSpPr>
          <p:cNvPr id="189" name="Google Shape;189;p25"/>
          <p:cNvSpPr txBox="1">
            <a:spLocks noGrp="1"/>
          </p:cNvSpPr>
          <p:nvPr>
            <p:ph idx="1"/>
          </p:nvPr>
        </p:nvSpPr>
        <p:spPr>
          <a:xfrm>
            <a:off x="838200" y="1532020"/>
            <a:ext cx="10515600" cy="4172672"/>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40"/>
              <a:buNone/>
            </a:pPr>
            <a:r>
              <a:rPr lang="en-US" sz="2000" dirty="0"/>
              <a:t>In making the decision on whether or not to hold the SIGCSE 2020 Technical Symposium the SIGCSE Board considered many factors:</a:t>
            </a:r>
            <a:endParaRPr sz="2000" dirty="0"/>
          </a:p>
          <a:p>
            <a:pPr marL="457200" lvl="0" indent="-320040" algn="l" rtl="0">
              <a:lnSpc>
                <a:spcPct val="100000"/>
              </a:lnSpc>
              <a:spcBef>
                <a:spcPts val="0"/>
              </a:spcBef>
              <a:spcAft>
                <a:spcPts val="0"/>
              </a:spcAft>
              <a:buSzPts val="1440"/>
              <a:buChar char="►"/>
            </a:pPr>
            <a:r>
              <a:rPr lang="en-US" sz="2000" dirty="0"/>
              <a:t>Health and safety of the participants at the conference following advice from health professionals and recommendations from the Oregon Department of Health</a:t>
            </a:r>
            <a:endParaRPr sz="2000" dirty="0"/>
          </a:p>
          <a:p>
            <a:pPr marL="457200" lvl="0" indent="-320040" algn="l" rtl="0">
              <a:lnSpc>
                <a:spcPct val="100000"/>
              </a:lnSpc>
              <a:spcBef>
                <a:spcPts val="0"/>
              </a:spcBef>
              <a:spcAft>
                <a:spcPts val="0"/>
              </a:spcAft>
              <a:buSzPts val="1440"/>
              <a:buChar char="►"/>
            </a:pPr>
            <a:r>
              <a:rPr lang="en-US" sz="2000" dirty="0"/>
              <a:t>Economic impact of cancellation on the Portland area</a:t>
            </a:r>
            <a:endParaRPr sz="2000" dirty="0"/>
          </a:p>
          <a:p>
            <a:pPr marL="457200" lvl="0" indent="-320040" algn="l" rtl="0">
              <a:lnSpc>
                <a:spcPct val="100000"/>
              </a:lnSpc>
              <a:spcBef>
                <a:spcPts val="0"/>
              </a:spcBef>
              <a:spcAft>
                <a:spcPts val="0"/>
              </a:spcAft>
              <a:buSzPts val="1440"/>
              <a:buChar char="►"/>
            </a:pPr>
            <a:r>
              <a:rPr lang="en-US" sz="2000" dirty="0"/>
              <a:t>Financial impact on and continued viability of the SIGCSE organization</a:t>
            </a:r>
            <a:endParaRPr sz="2000" dirty="0"/>
          </a:p>
          <a:p>
            <a:pPr marL="457200" lvl="0" indent="-320040" algn="l" rtl="0">
              <a:lnSpc>
                <a:spcPct val="100000"/>
              </a:lnSpc>
              <a:spcBef>
                <a:spcPts val="0"/>
              </a:spcBef>
              <a:spcAft>
                <a:spcPts val="0"/>
              </a:spcAft>
              <a:buSzPts val="1440"/>
              <a:buChar char="►"/>
            </a:pPr>
            <a:r>
              <a:rPr lang="en-US" sz="2000" dirty="0"/>
              <a:t>Financial impact on attendees</a:t>
            </a:r>
            <a:endParaRPr sz="2000" dirty="0"/>
          </a:p>
          <a:p>
            <a:pPr marL="457200" lvl="0" indent="-320040" algn="l" rtl="0">
              <a:lnSpc>
                <a:spcPct val="100000"/>
              </a:lnSpc>
              <a:spcBef>
                <a:spcPts val="0"/>
              </a:spcBef>
              <a:spcAft>
                <a:spcPts val="0"/>
              </a:spcAft>
              <a:buSzPts val="1440"/>
              <a:buChar char="►"/>
            </a:pPr>
            <a:r>
              <a:rPr lang="en-US" sz="2000" dirty="0"/>
              <a:t>Supporting personal choice and agency</a:t>
            </a:r>
            <a:endParaRPr sz="2000" dirty="0"/>
          </a:p>
          <a:p>
            <a:pPr marL="0" lvl="0" indent="0" algn="l" rtl="0">
              <a:lnSpc>
                <a:spcPct val="100000"/>
              </a:lnSpc>
              <a:spcBef>
                <a:spcPts val="0"/>
              </a:spcBef>
              <a:spcAft>
                <a:spcPts val="0"/>
              </a:spcAft>
              <a:buSzPts val="1440"/>
              <a:buNone/>
            </a:pPr>
            <a:endParaRPr sz="2000" dirty="0"/>
          </a:p>
          <a:p>
            <a:pPr marL="0" lvl="0" indent="0" algn="l" rtl="0">
              <a:lnSpc>
                <a:spcPct val="100000"/>
              </a:lnSpc>
              <a:spcBef>
                <a:spcPts val="0"/>
              </a:spcBef>
              <a:spcAft>
                <a:spcPts val="0"/>
              </a:spcAft>
              <a:buSzPts val="1440"/>
              <a:buNone/>
            </a:pPr>
            <a:r>
              <a:rPr lang="en-US" sz="2000" dirty="0"/>
              <a:t>It was not a decision taken lightly. The situation rapidly evolved producing a high level of uncertainty. We considered multiple alternatives and implemented those that were feasible.</a:t>
            </a:r>
            <a:endParaRPr sz="2000" dirty="0"/>
          </a:p>
          <a:p>
            <a:pPr marL="0" lvl="0" indent="0" algn="l" rtl="0">
              <a:lnSpc>
                <a:spcPct val="100000"/>
              </a:lnSpc>
              <a:spcBef>
                <a:spcPts val="0"/>
              </a:spcBef>
              <a:spcAft>
                <a:spcPts val="0"/>
              </a:spcAft>
              <a:buSzPts val="1440"/>
              <a:buNone/>
            </a:pPr>
            <a:r>
              <a:rPr lang="en-US" sz="2000" dirty="0"/>
              <a:t> </a:t>
            </a:r>
            <a:endParaRPr sz="2000" dirty="0"/>
          </a:p>
          <a:p>
            <a:pPr marL="0" lvl="0" indent="0" algn="l" rtl="0">
              <a:lnSpc>
                <a:spcPct val="100000"/>
              </a:lnSpc>
              <a:spcBef>
                <a:spcPts val="0"/>
              </a:spcBef>
              <a:spcAft>
                <a:spcPts val="0"/>
              </a:spcAft>
              <a:buSzPts val="1440"/>
              <a:buNone/>
            </a:pPr>
            <a:r>
              <a:rPr lang="en-US" sz="2000" dirty="0"/>
              <a:t>Given all of this, we made the decision to hold the Symposium while supporting individuals to make their own choices. We owe a debt of gratitude to the Symposium and program chairs this year who have been asked to work under unbelievable circumstances and have shown tremendous grace under pressure.</a:t>
            </a:r>
            <a:endParaRPr sz="2000" dirty="0"/>
          </a:p>
        </p:txBody>
      </p:sp>
      <p:sp>
        <p:nvSpPr>
          <p:cNvPr id="2" name="Slide Number Placeholder 1">
            <a:extLst>
              <a:ext uri="{FF2B5EF4-FFF2-40B4-BE49-F238E27FC236}">
                <a16:creationId xmlns:a16="http://schemas.microsoft.com/office/drawing/2014/main" id="{B866C53D-881C-4B6A-A4E7-685F5B8186B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38</a:t>
            </a:fld>
            <a:endParaRPr lang="en-US"/>
          </a:p>
        </p:txBody>
      </p:sp>
    </p:spTree>
    <p:extLst>
      <p:ext uri="{BB962C8B-B14F-4D97-AF65-F5344CB8AC3E}">
        <p14:creationId xmlns:p14="http://schemas.microsoft.com/office/powerpoint/2010/main" val="30899455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pic>
        <p:nvPicPr>
          <p:cNvPr id="170" name="Google Shape;170;p22"/>
          <p:cNvPicPr preferRelativeResize="0"/>
          <p:nvPr/>
        </p:nvPicPr>
        <p:blipFill rotWithShape="1">
          <a:blip r:embed="rId3">
            <a:alphaModFix/>
          </a:blip>
          <a:srcRect/>
          <a:stretch/>
        </p:blipFill>
        <p:spPr>
          <a:xfrm>
            <a:off x="565639" y="842337"/>
            <a:ext cx="10723685" cy="5879138"/>
          </a:xfrm>
          <a:prstGeom prst="rect">
            <a:avLst/>
          </a:prstGeom>
          <a:noFill/>
          <a:ln>
            <a:noFill/>
          </a:ln>
        </p:spPr>
      </p:pic>
      <p:sp>
        <p:nvSpPr>
          <p:cNvPr id="2" name="Slide Number Placeholder 1">
            <a:extLst>
              <a:ext uri="{FF2B5EF4-FFF2-40B4-BE49-F238E27FC236}">
                <a16:creationId xmlns:a16="http://schemas.microsoft.com/office/drawing/2014/main" id="{E2143AB9-30A7-41B5-AC41-38261C4F349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3"/>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sz="4000" dirty="0"/>
              <a:t>Board Highlights July 2019-September 2020</a:t>
            </a:r>
            <a:endParaRPr sz="4000" dirty="0"/>
          </a:p>
        </p:txBody>
      </p:sp>
      <p:sp>
        <p:nvSpPr>
          <p:cNvPr id="176" name="Google Shape;176;p23"/>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594360" lvl="0" indent="-457200" algn="l" rtl="0">
              <a:lnSpc>
                <a:spcPct val="100000"/>
              </a:lnSpc>
              <a:spcBef>
                <a:spcPts val="0"/>
              </a:spcBef>
              <a:spcAft>
                <a:spcPts val="0"/>
              </a:spcAft>
              <a:buSzPts val="1440"/>
              <a:buFont typeface="Courier New" panose="02070309020205020404" pitchFamily="49" charset="0"/>
              <a:buChar char="o"/>
            </a:pPr>
            <a:r>
              <a:rPr lang="en-US" sz="2800" dirty="0"/>
              <a:t>Redesigned website was launched</a:t>
            </a:r>
            <a:endParaRPr dirty="0"/>
          </a:p>
          <a:p>
            <a:pPr marL="594360" indent="-457200">
              <a:lnSpc>
                <a:spcPct val="100000"/>
              </a:lnSpc>
              <a:spcBef>
                <a:spcPts val="0"/>
              </a:spcBef>
              <a:buSzPts val="1440"/>
              <a:buFont typeface="Courier New" panose="02070309020205020404" pitchFamily="49" charset="0"/>
              <a:buChar char="o"/>
            </a:pPr>
            <a:endParaRPr sz="2800" dirty="0"/>
          </a:p>
          <a:p>
            <a:pPr marL="594360" lvl="0" indent="-457200" algn="l" rtl="0">
              <a:lnSpc>
                <a:spcPct val="100000"/>
              </a:lnSpc>
              <a:spcBef>
                <a:spcPts val="0"/>
              </a:spcBef>
              <a:spcAft>
                <a:spcPts val="0"/>
              </a:spcAft>
              <a:buSzPts val="1440"/>
              <a:buFont typeface="Courier New" panose="02070309020205020404" pitchFamily="49" charset="0"/>
              <a:buChar char="o"/>
            </a:pPr>
            <a:r>
              <a:rPr lang="en-US" sz="2800" dirty="0"/>
              <a:t>SIGCSE Historian appointed</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400" dirty="0"/>
              <a:t>Briana Morrison, University of Nebraska Omaha</a:t>
            </a:r>
            <a:endParaRPr dirty="0"/>
          </a:p>
          <a:p>
            <a:pPr marL="571500" indent="-342900">
              <a:lnSpc>
                <a:spcPct val="100000"/>
              </a:lnSpc>
              <a:spcBef>
                <a:spcPts val="0"/>
              </a:spcBef>
              <a:buSzPts val="1440"/>
              <a:buFont typeface="Courier New" panose="02070309020205020404" pitchFamily="49" charset="0"/>
              <a:buChar char="o"/>
            </a:pPr>
            <a:endParaRPr sz="2400" dirty="0"/>
          </a:p>
          <a:p>
            <a:pPr marL="594360" lvl="0" indent="-457200" algn="l" rtl="0">
              <a:lnSpc>
                <a:spcPct val="100000"/>
              </a:lnSpc>
              <a:spcBef>
                <a:spcPts val="0"/>
              </a:spcBef>
              <a:spcAft>
                <a:spcPts val="0"/>
              </a:spcAft>
              <a:buSzPts val="1440"/>
              <a:buFont typeface="Courier New" panose="02070309020205020404" pitchFamily="49" charset="0"/>
              <a:buChar char="o"/>
            </a:pPr>
            <a:r>
              <a:rPr lang="en-US" sz="2800" dirty="0"/>
              <a:t>SIGCSE Social Media Director position created</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200" dirty="0"/>
              <a:t>Zahra </a:t>
            </a:r>
            <a:r>
              <a:rPr lang="en-US" sz="2200" dirty="0" err="1"/>
              <a:t>Atiq</a:t>
            </a:r>
            <a:r>
              <a:rPr lang="en-US" sz="2200" dirty="0"/>
              <a:t>, Ohio State University</a:t>
            </a:r>
            <a:endParaRPr dirty="0"/>
          </a:p>
        </p:txBody>
      </p:sp>
      <p:sp>
        <p:nvSpPr>
          <p:cNvPr id="2" name="Slide Number Placeholder 1">
            <a:extLst>
              <a:ext uri="{FF2B5EF4-FFF2-40B4-BE49-F238E27FC236}">
                <a16:creationId xmlns:a16="http://schemas.microsoft.com/office/drawing/2014/main" id="{8F35FC1A-8F9F-4E0A-ABAD-5826D9A3CAE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6">
                                            <p:txEl>
                                              <p:pRg st="0" end="0"/>
                                            </p:txEl>
                                          </p:spTgt>
                                        </p:tgtEl>
                                        <p:attrNameLst>
                                          <p:attrName>style.visibility</p:attrName>
                                        </p:attrNameLst>
                                      </p:cBhvr>
                                      <p:to>
                                        <p:strVal val="visible"/>
                                      </p:to>
                                    </p:set>
                                    <p:animEffect transition="in" filter="fade">
                                      <p:cBhvr>
                                        <p:cTn id="7" dur="500"/>
                                        <p:tgtEl>
                                          <p:spTgt spid="17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76">
                                            <p:txEl>
                                              <p:pRg st="2" end="2"/>
                                            </p:txEl>
                                          </p:spTgt>
                                        </p:tgtEl>
                                        <p:attrNameLst>
                                          <p:attrName>style.visibility</p:attrName>
                                        </p:attrNameLst>
                                      </p:cBhvr>
                                      <p:to>
                                        <p:strVal val="visible"/>
                                      </p:to>
                                    </p:set>
                                    <p:animEffect transition="in" filter="fade">
                                      <p:cBhvr>
                                        <p:cTn id="12" dur="500"/>
                                        <p:tgtEl>
                                          <p:spTgt spid="176">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6">
                                            <p:txEl>
                                              <p:pRg st="3" end="3"/>
                                            </p:txEl>
                                          </p:spTgt>
                                        </p:tgtEl>
                                        <p:attrNameLst>
                                          <p:attrName>style.visibility</p:attrName>
                                        </p:attrNameLst>
                                      </p:cBhvr>
                                      <p:to>
                                        <p:strVal val="visible"/>
                                      </p:to>
                                    </p:set>
                                    <p:animEffect transition="in" filter="fade">
                                      <p:cBhvr>
                                        <p:cTn id="15" dur="500"/>
                                        <p:tgtEl>
                                          <p:spTgt spid="176">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76">
                                            <p:txEl>
                                              <p:pRg st="5" end="5"/>
                                            </p:txEl>
                                          </p:spTgt>
                                        </p:tgtEl>
                                        <p:attrNameLst>
                                          <p:attrName>style.visibility</p:attrName>
                                        </p:attrNameLst>
                                      </p:cBhvr>
                                      <p:to>
                                        <p:strVal val="visible"/>
                                      </p:to>
                                    </p:set>
                                    <p:animEffect transition="in" filter="fade">
                                      <p:cBhvr>
                                        <p:cTn id="20" dur="500"/>
                                        <p:tgtEl>
                                          <p:spTgt spid="176">
                                            <p:txEl>
                                              <p:pRg st="5" end="5"/>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76">
                                            <p:txEl>
                                              <p:pRg st="6" end="6"/>
                                            </p:txEl>
                                          </p:spTgt>
                                        </p:tgtEl>
                                        <p:attrNameLst>
                                          <p:attrName>style.visibility</p:attrName>
                                        </p:attrNameLst>
                                      </p:cBhvr>
                                      <p:to>
                                        <p:strVal val="visible"/>
                                      </p:to>
                                    </p:set>
                                    <p:animEffect transition="in" filter="fade">
                                      <p:cBhvr>
                                        <p:cTn id="23" dur="500"/>
                                        <p:tgtEl>
                                          <p:spTgt spid="17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6"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4"/>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sz="4000" dirty="0"/>
              <a:t>Board Highlights July 2019-September 2020</a:t>
            </a:r>
            <a:endParaRPr sz="4000" dirty="0"/>
          </a:p>
        </p:txBody>
      </p:sp>
      <p:sp>
        <p:nvSpPr>
          <p:cNvPr id="182" name="Google Shape;182;p24"/>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594360" lvl="0" indent="-457200" algn="l" rtl="0">
              <a:lnSpc>
                <a:spcPct val="100000"/>
              </a:lnSpc>
              <a:spcBef>
                <a:spcPts val="0"/>
              </a:spcBef>
              <a:spcAft>
                <a:spcPts val="0"/>
              </a:spcAft>
              <a:buSzPts val="1440"/>
              <a:buFont typeface="Courier New" panose="02070309020205020404" pitchFamily="49" charset="0"/>
              <a:buChar char="o"/>
            </a:pPr>
            <a:r>
              <a:rPr lang="en-US" sz="2800" dirty="0"/>
              <a:t>Issued a call for leadership for the formation of a SIGCSE Committee on Diversity, Equity, Inclusion and Anti-Racist work for the SIG</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400" dirty="0"/>
              <a:t>Leadership: Nicki Washington, Leigh Ann DeLyser, Matt Jadud</a:t>
            </a:r>
            <a:endParaRPr dirty="0"/>
          </a:p>
          <a:p>
            <a:pPr marL="685800" indent="-457200">
              <a:lnSpc>
                <a:spcPct val="100000"/>
              </a:lnSpc>
              <a:spcBef>
                <a:spcPts val="0"/>
              </a:spcBef>
              <a:buSzPts val="1440"/>
              <a:buFont typeface="Courier New" panose="02070309020205020404" pitchFamily="49" charset="0"/>
              <a:buChar char="o"/>
            </a:pPr>
            <a:endParaRPr sz="2600" dirty="0"/>
          </a:p>
          <a:p>
            <a:pPr marL="594360" lvl="0" indent="-457200" algn="l" rtl="0">
              <a:lnSpc>
                <a:spcPct val="100000"/>
              </a:lnSpc>
              <a:spcBef>
                <a:spcPts val="0"/>
              </a:spcBef>
              <a:spcAft>
                <a:spcPts val="0"/>
              </a:spcAft>
              <a:buSzPts val="1440"/>
              <a:buFont typeface="Courier New" panose="02070309020205020404" pitchFamily="49" charset="0"/>
              <a:buChar char="o"/>
            </a:pPr>
            <a:r>
              <a:rPr lang="en-US" sz="2800" dirty="0"/>
              <a:t>Issued a call for participation in SIGCSE-wide Reviewing Task Force</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400" dirty="0"/>
              <a:t>In the queue</a:t>
            </a:r>
            <a:endParaRPr dirty="0"/>
          </a:p>
        </p:txBody>
      </p:sp>
      <p:sp>
        <p:nvSpPr>
          <p:cNvPr id="2" name="Slide Number Placeholder 1">
            <a:extLst>
              <a:ext uri="{FF2B5EF4-FFF2-40B4-BE49-F238E27FC236}">
                <a16:creationId xmlns:a16="http://schemas.microsoft.com/office/drawing/2014/main" id="{55115EC1-86E6-4F6A-8A5E-0559B1F94084}"/>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2">
                                            <p:txEl>
                                              <p:pRg st="0" end="0"/>
                                            </p:txEl>
                                          </p:spTgt>
                                        </p:tgtEl>
                                        <p:attrNameLst>
                                          <p:attrName>style.visibility</p:attrName>
                                        </p:attrNameLst>
                                      </p:cBhvr>
                                      <p:to>
                                        <p:strVal val="visible"/>
                                      </p:to>
                                    </p:set>
                                    <p:animEffect transition="in" filter="fade">
                                      <p:cBhvr>
                                        <p:cTn id="7" dur="500"/>
                                        <p:tgtEl>
                                          <p:spTgt spid="18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2">
                                            <p:txEl>
                                              <p:pRg st="1" end="1"/>
                                            </p:txEl>
                                          </p:spTgt>
                                        </p:tgtEl>
                                        <p:attrNameLst>
                                          <p:attrName>style.visibility</p:attrName>
                                        </p:attrNameLst>
                                      </p:cBhvr>
                                      <p:to>
                                        <p:strVal val="visible"/>
                                      </p:to>
                                    </p:set>
                                    <p:animEffect transition="in" filter="fade">
                                      <p:cBhvr>
                                        <p:cTn id="10" dur="500"/>
                                        <p:tgtEl>
                                          <p:spTgt spid="18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82">
                                            <p:txEl>
                                              <p:pRg st="3" end="3"/>
                                            </p:txEl>
                                          </p:spTgt>
                                        </p:tgtEl>
                                        <p:attrNameLst>
                                          <p:attrName>style.visibility</p:attrName>
                                        </p:attrNameLst>
                                      </p:cBhvr>
                                      <p:to>
                                        <p:strVal val="visible"/>
                                      </p:to>
                                    </p:set>
                                    <p:animEffect transition="in" filter="fade">
                                      <p:cBhvr>
                                        <p:cTn id="15" dur="500"/>
                                        <p:tgtEl>
                                          <p:spTgt spid="18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82">
                                            <p:txEl>
                                              <p:pRg st="4" end="4"/>
                                            </p:txEl>
                                          </p:spTgt>
                                        </p:tgtEl>
                                        <p:attrNameLst>
                                          <p:attrName>style.visibility</p:attrName>
                                        </p:attrNameLst>
                                      </p:cBhvr>
                                      <p:to>
                                        <p:strVal val="visible"/>
                                      </p:to>
                                    </p:set>
                                    <p:animEffect transition="in" filter="fade">
                                      <p:cBhvr>
                                        <p:cTn id="18" dur="500"/>
                                        <p:tgtEl>
                                          <p:spTgt spid="18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2"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26"/>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SIGCSE TS 2020 Timeline</a:t>
            </a:r>
            <a:endParaRPr/>
          </a:p>
        </p:txBody>
      </p:sp>
      <p:sp>
        <p:nvSpPr>
          <p:cNvPr id="195" name="Google Shape;195;p26"/>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Wednesday, March 11 – </a:t>
            </a:r>
            <a:r>
              <a:rPr lang="en-US" sz="2400" dirty="0" err="1"/>
              <a:t>Pre-symposium</a:t>
            </a:r>
            <a:r>
              <a:rPr lang="en-US" sz="2400" dirty="0"/>
              <a:t> events started in Portland; Exhibit hall set up and exhibitors moved in, venue is prepared for conference</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Late evening March 11 – Governor of Oregon declared that assemblies of more than 250 persons are not allowed</a:t>
            </a:r>
            <a:endParaRPr dirty="0"/>
          </a:p>
          <a:p>
            <a:pPr marL="1028700" lvl="1" indent="-342900">
              <a:lnSpc>
                <a:spcPct val="100000"/>
              </a:lnSpc>
              <a:spcBef>
                <a:spcPts val="0"/>
              </a:spcBef>
              <a:buSzPts val="1280"/>
              <a:buFont typeface="Courier New" panose="02070309020205020404" pitchFamily="49" charset="0"/>
              <a:buChar char="o"/>
            </a:pPr>
            <a:endParaRPr sz="20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Thursday, March 12 – Conference Leadership informed attendees that Symposium is cancelled</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Exhibit hall is torn down, exhibits moved out, all other conference setups dismantled, conference leadership and attendees return home</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At this point, we have not been released from any financial obligations associated with the conference (~$1M)</a:t>
            </a:r>
            <a:endParaRPr dirty="0"/>
          </a:p>
        </p:txBody>
      </p:sp>
      <p:sp>
        <p:nvSpPr>
          <p:cNvPr id="2" name="Slide Number Placeholder 1">
            <a:extLst>
              <a:ext uri="{FF2B5EF4-FFF2-40B4-BE49-F238E27FC236}">
                <a16:creationId xmlns:a16="http://schemas.microsoft.com/office/drawing/2014/main" id="{6FCFD48E-169B-4C63-9422-FCFE67F7C71C}"/>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5">
                                            <p:txEl>
                                              <p:pRg st="0" end="0"/>
                                            </p:txEl>
                                          </p:spTgt>
                                        </p:tgtEl>
                                        <p:attrNameLst>
                                          <p:attrName>style.visibility</p:attrName>
                                        </p:attrNameLst>
                                      </p:cBhvr>
                                      <p:to>
                                        <p:strVal val="visible"/>
                                      </p:to>
                                    </p:set>
                                    <p:animEffect transition="in" filter="fade">
                                      <p:cBhvr>
                                        <p:cTn id="7" dur="500"/>
                                        <p:tgtEl>
                                          <p:spTgt spid="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5">
                                            <p:txEl>
                                              <p:pRg st="1" end="1"/>
                                            </p:txEl>
                                          </p:spTgt>
                                        </p:tgtEl>
                                        <p:attrNameLst>
                                          <p:attrName>style.visibility</p:attrName>
                                        </p:attrNameLst>
                                      </p:cBhvr>
                                      <p:to>
                                        <p:strVal val="visible"/>
                                      </p:to>
                                    </p:set>
                                    <p:animEffect transition="in" filter="fade">
                                      <p:cBhvr>
                                        <p:cTn id="10" dur="500"/>
                                        <p:tgtEl>
                                          <p:spTgt spid="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5">
                                            <p:txEl>
                                              <p:pRg st="3" end="3"/>
                                            </p:txEl>
                                          </p:spTgt>
                                        </p:tgtEl>
                                        <p:attrNameLst>
                                          <p:attrName>style.visibility</p:attrName>
                                        </p:attrNameLst>
                                      </p:cBhvr>
                                      <p:to>
                                        <p:strVal val="visible"/>
                                      </p:to>
                                    </p:set>
                                    <p:animEffect transition="in" filter="fade">
                                      <p:cBhvr>
                                        <p:cTn id="15" dur="500"/>
                                        <p:tgtEl>
                                          <p:spTgt spid="195">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5">
                                            <p:txEl>
                                              <p:pRg st="4" end="4"/>
                                            </p:txEl>
                                          </p:spTgt>
                                        </p:tgtEl>
                                        <p:attrNameLst>
                                          <p:attrName>style.visibility</p:attrName>
                                        </p:attrNameLst>
                                      </p:cBhvr>
                                      <p:to>
                                        <p:strVal val="visible"/>
                                      </p:to>
                                    </p:set>
                                    <p:animEffect transition="in" filter="fade">
                                      <p:cBhvr>
                                        <p:cTn id="18" dur="500"/>
                                        <p:tgtEl>
                                          <p:spTgt spid="195">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95">
                                            <p:txEl>
                                              <p:pRg st="5" end="5"/>
                                            </p:txEl>
                                          </p:spTgt>
                                        </p:tgtEl>
                                        <p:attrNameLst>
                                          <p:attrName>style.visibility</p:attrName>
                                        </p:attrNameLst>
                                      </p:cBhvr>
                                      <p:to>
                                        <p:strVal val="visible"/>
                                      </p:to>
                                    </p:set>
                                    <p:animEffect transition="in" filter="fade">
                                      <p:cBhvr>
                                        <p:cTn id="21" dur="500"/>
                                        <p:tgtEl>
                                          <p:spTgt spid="1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7"/>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SIGCSE TS 2020 Timeline</a:t>
            </a:r>
            <a:endParaRPr/>
          </a:p>
        </p:txBody>
      </p:sp>
      <p:sp>
        <p:nvSpPr>
          <p:cNvPr id="201" name="Google Shape;201;p27"/>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March 25: ACM completed negotiations with Portland Convention Center and Hotels on behalf of SIGCSE to ease financial obligations</a:t>
            </a:r>
            <a:endParaRPr dirty="0"/>
          </a:p>
          <a:p>
            <a:pPr marL="57150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March-April: </a:t>
            </a:r>
            <a:r>
              <a:rPr lang="en-US" sz="2400" dirty="0" err="1"/>
              <a:t>dLPlan</a:t>
            </a:r>
            <a:r>
              <a:rPr lang="en-US" sz="2400" dirty="0"/>
              <a:t> (Conference Exhibits Management) works with supporters and exhibitors to refund or forward support from conference</a:t>
            </a:r>
            <a:endParaRPr dirty="0"/>
          </a:p>
          <a:p>
            <a:pPr marL="57150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April: Attendees who requested refund (less $100 fee) have refund processed</a:t>
            </a:r>
            <a:endParaRPr dirty="0"/>
          </a:p>
          <a:p>
            <a:pPr marL="137160" lvl="0" indent="0" algn="l" rtl="0">
              <a:lnSpc>
                <a:spcPct val="100000"/>
              </a:lnSpc>
              <a:spcBef>
                <a:spcPts val="0"/>
              </a:spcBef>
              <a:spcAft>
                <a:spcPts val="0"/>
              </a:spcAft>
              <a:buSzPts val="1440"/>
              <a:buNone/>
            </a:pPr>
            <a:endParaRPr dirty="0"/>
          </a:p>
        </p:txBody>
      </p:sp>
      <p:sp>
        <p:nvSpPr>
          <p:cNvPr id="2" name="Slide Number Placeholder 1">
            <a:extLst>
              <a:ext uri="{FF2B5EF4-FFF2-40B4-BE49-F238E27FC236}">
                <a16:creationId xmlns:a16="http://schemas.microsoft.com/office/drawing/2014/main" id="{21F9FA93-2840-4F33-935A-FD69B86D1F8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1">
                                            <p:txEl>
                                              <p:pRg st="0" end="0"/>
                                            </p:txEl>
                                          </p:spTgt>
                                        </p:tgtEl>
                                        <p:attrNameLst>
                                          <p:attrName>style.visibility</p:attrName>
                                        </p:attrNameLst>
                                      </p:cBhvr>
                                      <p:to>
                                        <p:strVal val="visible"/>
                                      </p:to>
                                    </p:set>
                                    <p:animEffect transition="in" filter="fade">
                                      <p:cBhvr>
                                        <p:cTn id="7" dur="500"/>
                                        <p:tgtEl>
                                          <p:spTgt spid="20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1">
                                            <p:txEl>
                                              <p:pRg st="2" end="2"/>
                                            </p:txEl>
                                          </p:spTgt>
                                        </p:tgtEl>
                                        <p:attrNameLst>
                                          <p:attrName>style.visibility</p:attrName>
                                        </p:attrNameLst>
                                      </p:cBhvr>
                                      <p:to>
                                        <p:strVal val="visible"/>
                                      </p:to>
                                    </p:set>
                                    <p:animEffect transition="in" filter="fade">
                                      <p:cBhvr>
                                        <p:cTn id="12" dur="500"/>
                                        <p:tgtEl>
                                          <p:spTgt spid="201">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01">
                                            <p:txEl>
                                              <p:pRg st="4" end="4"/>
                                            </p:txEl>
                                          </p:spTgt>
                                        </p:tgtEl>
                                        <p:attrNameLst>
                                          <p:attrName>style.visibility</p:attrName>
                                        </p:attrNameLst>
                                      </p:cBhvr>
                                      <p:to>
                                        <p:strVal val="visible"/>
                                      </p:to>
                                    </p:set>
                                    <p:animEffect transition="in" filter="fade">
                                      <p:cBhvr>
                                        <p:cTn id="17" dur="500"/>
                                        <p:tgtEl>
                                          <p:spTgt spid="201">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Clr>
                <a:srgbClr val="6D1D6B"/>
              </a:buClr>
              <a:buSzPts val="3600"/>
              <a:buFont typeface="Trebuchet MS"/>
              <a:buNone/>
            </a:pPr>
            <a:r>
              <a:rPr lang="en-US"/>
              <a:t>SIGCSE TS 2020 Timeline</a:t>
            </a:r>
            <a:endParaRPr/>
          </a:p>
        </p:txBody>
      </p:sp>
      <p:sp>
        <p:nvSpPr>
          <p:cNvPr id="207" name="Google Shape;207;p28"/>
          <p:cNvSpPr txBox="1">
            <a:spLocks noGrp="1"/>
          </p:cNvSpPr>
          <p:nvPr>
            <p:ph idx="1"/>
          </p:nvPr>
        </p:nvSpPr>
        <p:spPr>
          <a:prstGeom prst="rect">
            <a:avLst/>
          </a:prstGeom>
          <a:noFill/>
          <a:ln>
            <a:noFill/>
          </a:ln>
        </p:spPr>
        <p:txBody>
          <a:bodyPr spcFirstLastPara="1" wrap="square" lIns="91425" tIns="91425" rIns="91425" bIns="91425" anchor="t" anchorCtr="0">
            <a:noAutofit/>
          </a:bodyPr>
          <a:lstStyle/>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May 4: SIGCSE TS 2020 online content available</a:t>
            </a:r>
            <a:endParaRPr dirty="0"/>
          </a:p>
          <a:p>
            <a:pPr marL="480060" lvl="0" indent="-342900" algn="l" rtl="0">
              <a:lnSpc>
                <a:spcPct val="100000"/>
              </a:lnSpc>
              <a:spcBef>
                <a:spcPts val="0"/>
              </a:spcBef>
              <a:spcAft>
                <a:spcPts val="0"/>
              </a:spcAft>
              <a:buSzPts val="1440"/>
              <a:buFont typeface="Courier New" panose="02070309020205020404" pitchFamily="49" charset="0"/>
              <a:buChar char="o"/>
            </a:pPr>
            <a:endParaRPr sz="2400" dirty="0"/>
          </a:p>
          <a:p>
            <a:pPr marL="480060" lvl="0" indent="-342900" algn="l" rtl="0">
              <a:lnSpc>
                <a:spcPct val="100000"/>
              </a:lnSpc>
              <a:spcBef>
                <a:spcPts val="0"/>
              </a:spcBef>
              <a:spcAft>
                <a:spcPts val="0"/>
              </a:spcAft>
              <a:buSzPts val="1440"/>
              <a:buFont typeface="Courier New" panose="02070309020205020404" pitchFamily="49" charset="0"/>
              <a:buChar char="o"/>
            </a:pPr>
            <a:r>
              <a:rPr lang="en-US" sz="2400" dirty="0"/>
              <a:t>June: SIGCSE TS 2020 Financials settled</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Expenses: $323K</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Supporter income: $170K (includes money donated and money credited toward 2021 support ~$100K)</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Registration: $200K</a:t>
            </a:r>
            <a:endParaRPr dirty="0"/>
          </a:p>
          <a:p>
            <a:pPr marL="947420" lvl="1" indent="-342900" algn="l" rtl="0">
              <a:lnSpc>
                <a:spcPct val="100000"/>
              </a:lnSpc>
              <a:spcBef>
                <a:spcPts val="0"/>
              </a:spcBef>
              <a:spcAft>
                <a:spcPts val="0"/>
              </a:spcAft>
              <a:buSzPts val="1280"/>
              <a:buFont typeface="Courier New" panose="02070309020205020404" pitchFamily="49" charset="0"/>
              <a:buChar char="o"/>
            </a:pPr>
            <a:r>
              <a:rPr lang="en-US" sz="2000" dirty="0"/>
              <a:t>Surplus: $14K </a:t>
            </a:r>
            <a:endParaRPr dirty="0"/>
          </a:p>
        </p:txBody>
      </p:sp>
      <p:sp>
        <p:nvSpPr>
          <p:cNvPr id="2" name="Slide Number Placeholder 1">
            <a:extLst>
              <a:ext uri="{FF2B5EF4-FFF2-40B4-BE49-F238E27FC236}">
                <a16:creationId xmlns:a16="http://schemas.microsoft.com/office/drawing/2014/main" id="{3E0C6BF8-9C87-4EC0-9628-A38502799E2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animEffect transition="in" filter="fade">
                                      <p:cBhvr>
                                        <p:cTn id="7" dur="500"/>
                                        <p:tgtEl>
                                          <p:spTgt spid="20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7">
                                            <p:txEl>
                                              <p:pRg st="2" end="2"/>
                                            </p:txEl>
                                          </p:spTgt>
                                        </p:tgtEl>
                                        <p:attrNameLst>
                                          <p:attrName>style.visibility</p:attrName>
                                        </p:attrNameLst>
                                      </p:cBhvr>
                                      <p:to>
                                        <p:strVal val="visible"/>
                                      </p:to>
                                    </p:set>
                                    <p:animEffect transition="in" filter="fade">
                                      <p:cBhvr>
                                        <p:cTn id="12" dur="500"/>
                                        <p:tgtEl>
                                          <p:spTgt spid="207">
                                            <p:txEl>
                                              <p:pRg st="2" end="2"/>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07">
                                            <p:txEl>
                                              <p:pRg st="3" end="3"/>
                                            </p:txEl>
                                          </p:spTgt>
                                        </p:tgtEl>
                                        <p:attrNameLst>
                                          <p:attrName>style.visibility</p:attrName>
                                        </p:attrNameLst>
                                      </p:cBhvr>
                                      <p:to>
                                        <p:strVal val="visible"/>
                                      </p:to>
                                    </p:set>
                                    <p:animEffect transition="in" filter="fade">
                                      <p:cBhvr>
                                        <p:cTn id="15" dur="500"/>
                                        <p:tgtEl>
                                          <p:spTgt spid="207">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07">
                                            <p:txEl>
                                              <p:pRg st="4" end="4"/>
                                            </p:txEl>
                                          </p:spTgt>
                                        </p:tgtEl>
                                        <p:attrNameLst>
                                          <p:attrName>style.visibility</p:attrName>
                                        </p:attrNameLst>
                                      </p:cBhvr>
                                      <p:to>
                                        <p:strVal val="visible"/>
                                      </p:to>
                                    </p:set>
                                    <p:animEffect transition="in" filter="fade">
                                      <p:cBhvr>
                                        <p:cTn id="18" dur="500"/>
                                        <p:tgtEl>
                                          <p:spTgt spid="207">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7">
                                            <p:txEl>
                                              <p:pRg st="5" end="5"/>
                                            </p:txEl>
                                          </p:spTgt>
                                        </p:tgtEl>
                                        <p:attrNameLst>
                                          <p:attrName>style.visibility</p:attrName>
                                        </p:attrNameLst>
                                      </p:cBhvr>
                                      <p:to>
                                        <p:strVal val="visible"/>
                                      </p:to>
                                    </p:set>
                                    <p:animEffect transition="in" filter="fade">
                                      <p:cBhvr>
                                        <p:cTn id="21" dur="500"/>
                                        <p:tgtEl>
                                          <p:spTgt spid="207">
                                            <p:txEl>
                                              <p:pRg st="5" end="5"/>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07">
                                            <p:txEl>
                                              <p:pRg st="6" end="6"/>
                                            </p:txEl>
                                          </p:spTgt>
                                        </p:tgtEl>
                                        <p:attrNameLst>
                                          <p:attrName>style.visibility</p:attrName>
                                        </p:attrNameLst>
                                      </p:cBhvr>
                                      <p:to>
                                        <p:strVal val="visible"/>
                                      </p:to>
                                    </p:set>
                                    <p:animEffect transition="in" filter="fade">
                                      <p:cBhvr>
                                        <p:cTn id="24" dur="500"/>
                                        <p:tgtEl>
                                          <p:spTgt spid="2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7" grpId="0" build="p"/>
    </p:bldLst>
  </p:timing>
</p:sld>
</file>

<file path=ppt/theme/theme1.xml><?xml version="1.0" encoding="utf-8"?>
<a:theme xmlns:a="http://schemas.openxmlformats.org/drawingml/2006/main" name="SIGCSE">
  <a:themeElements>
    <a:clrScheme name="Custom 13">
      <a:dk1>
        <a:srgbClr val="808285"/>
      </a:dk1>
      <a:lt1>
        <a:sysClr val="window" lastClr="FFFFFF"/>
      </a:lt1>
      <a:dk2>
        <a:srgbClr val="000000"/>
      </a:dk2>
      <a:lt2>
        <a:srgbClr val="EAE5EB"/>
      </a:lt2>
      <a:accent1>
        <a:srgbClr val="09357A"/>
      </a:accent1>
      <a:accent2>
        <a:srgbClr val="2484C6"/>
      </a:accent2>
      <a:accent3>
        <a:srgbClr val="83CEE2"/>
      </a:accent3>
      <a:accent4>
        <a:srgbClr val="A6BC09"/>
      </a:accent4>
      <a:accent5>
        <a:srgbClr val="FFD600"/>
      </a:accent5>
      <a:accent6>
        <a:srgbClr val="65016B"/>
      </a:accent6>
      <a:hlink>
        <a:srgbClr val="2484C6"/>
      </a:hlink>
      <a:folHlink>
        <a:srgbClr val="09357A"/>
      </a:folHlink>
    </a:clrScheme>
    <a:fontScheme name="Custom 3">
      <a:majorFont>
        <a:latin typeface="Linotte SemBold"/>
        <a:ea typeface=""/>
        <a:cs typeface=""/>
      </a:majorFont>
      <a:minorFont>
        <a:latin typeface="Corbe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GCSE.potx" id="{89E03411-4050-4E56-83C7-2E62B118818F}" vid="{CA777F94-4CC2-4A2E-BE29-8AEBCBB4D9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SIGCSE</Template>
  <TotalTime>1350</TotalTime>
  <Words>2531</Words>
  <Application>Microsoft Office PowerPoint</Application>
  <PresentationFormat>Widescreen</PresentationFormat>
  <Paragraphs>621</Paragraphs>
  <Slides>38</Slides>
  <Notes>30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38</vt:i4>
      </vt:variant>
    </vt:vector>
  </HeadingPairs>
  <TitlesOfParts>
    <vt:vector size="49" baseType="lpstr">
      <vt:lpstr>Adobe Caslon Pro</vt:lpstr>
      <vt:lpstr>Arial</vt:lpstr>
      <vt:lpstr>Calibri</vt:lpstr>
      <vt:lpstr>Corbel</vt:lpstr>
      <vt:lpstr>Courier New</vt:lpstr>
      <vt:lpstr>Helvetica</vt:lpstr>
      <vt:lpstr>Linotte SemBold</vt:lpstr>
      <vt:lpstr>Noto Sans Symbols</vt:lpstr>
      <vt:lpstr>Times New Roman</vt:lpstr>
      <vt:lpstr>Trebuchet MS</vt:lpstr>
      <vt:lpstr>SIGCSE</vt:lpstr>
      <vt:lpstr>PowerPoint Presentation</vt:lpstr>
      <vt:lpstr>Logistics</vt:lpstr>
      <vt:lpstr>Agenda</vt:lpstr>
      <vt:lpstr>PowerPoint Presentation</vt:lpstr>
      <vt:lpstr>Board Highlights July 2019-September 2020</vt:lpstr>
      <vt:lpstr>Board Highlights July 2019-September 2020</vt:lpstr>
      <vt:lpstr>SIGCSE TS 2020 Timeline</vt:lpstr>
      <vt:lpstr>SIGCSE TS 2020 Timeline</vt:lpstr>
      <vt:lpstr>SIGCSE TS 2020 Timeline</vt:lpstr>
      <vt:lpstr>ITiCSE 2020</vt:lpstr>
      <vt:lpstr>ICER 2020</vt:lpstr>
      <vt:lpstr>ICER Steering Committee</vt:lpstr>
      <vt:lpstr>Treasurer’s Report</vt:lpstr>
      <vt:lpstr>Summary</vt:lpstr>
      <vt:lpstr>PowerPoint Presentation</vt:lpstr>
      <vt:lpstr>Conferences</vt:lpstr>
      <vt:lpstr>Special Projects</vt:lpstr>
      <vt:lpstr>Speaker’s Fund</vt:lpstr>
      <vt:lpstr>Travel Fund Program</vt:lpstr>
      <vt:lpstr>Membership numbers</vt:lpstr>
      <vt:lpstr>Membership numbers</vt:lpstr>
      <vt:lpstr>2021 Conferences</vt:lpstr>
      <vt:lpstr>2021 Conferences</vt:lpstr>
      <vt:lpstr>Beyond 2021</vt:lpstr>
      <vt:lpstr>2021 and Beyond</vt:lpstr>
      <vt:lpstr>2021 and Beyond</vt:lpstr>
      <vt:lpstr>2021 and Beyond</vt:lpstr>
      <vt:lpstr>Other SIGCSE Programs</vt:lpstr>
      <vt:lpstr>Other SIGCSE Programs</vt:lpstr>
      <vt:lpstr>Report from SIGCSE committee on Computing Education in Liberal Arts Colleges</vt:lpstr>
      <vt:lpstr>SIGCSE Committee on Computing Education  in Liberal Arts Colleges</vt:lpstr>
      <vt:lpstr>Pre History and 2016 Committee Formation</vt:lpstr>
      <vt:lpstr>2018 Report</vt:lpstr>
      <vt:lpstr>2019 Refocused Committee and SIGCSE 2020 Workshop</vt:lpstr>
      <vt:lpstr>Planned SIGCSE 2021 Workshop</vt:lpstr>
      <vt:lpstr> Questions? Comments?</vt:lpstr>
      <vt:lpstr>PowerPoint Presentation</vt:lpstr>
      <vt:lpstr>Statement about SIGCSE Technical Symposium 2020</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Adrienne Decker</dc:creator>
  <cp:lastModifiedBy>Adrienne Decker</cp:lastModifiedBy>
  <cp:revision>22</cp:revision>
  <dcterms:created xsi:type="dcterms:W3CDTF">2020-10-05T19:01:01Z</dcterms:created>
  <dcterms:modified xsi:type="dcterms:W3CDTF">2020-10-13T12:57:12Z</dcterms:modified>
</cp:coreProperties>
</file>