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60" r:id="rId1"/>
    <p:sldMasterId id="2147483689" r:id="rId2"/>
  </p:sldMasterIdLst>
  <p:notesMasterIdLst>
    <p:notesMasterId r:id="rId32"/>
  </p:notesMasterIdLst>
  <p:sldIdLst>
    <p:sldId id="275" r:id="rId3"/>
    <p:sldId id="307" r:id="rId4"/>
    <p:sldId id="353" r:id="rId5"/>
    <p:sldId id="332" r:id="rId6"/>
    <p:sldId id="361" r:id="rId7"/>
    <p:sldId id="365" r:id="rId8"/>
    <p:sldId id="369" r:id="rId9"/>
    <p:sldId id="370" r:id="rId10"/>
    <p:sldId id="371" r:id="rId11"/>
    <p:sldId id="374" r:id="rId12"/>
    <p:sldId id="375" r:id="rId13"/>
    <p:sldId id="376" r:id="rId14"/>
    <p:sldId id="378" r:id="rId15"/>
    <p:sldId id="379" r:id="rId16"/>
    <p:sldId id="380" r:id="rId17"/>
    <p:sldId id="381" r:id="rId18"/>
    <p:sldId id="383" r:id="rId19"/>
    <p:sldId id="387" r:id="rId20"/>
    <p:sldId id="388" r:id="rId21"/>
    <p:sldId id="385" r:id="rId22"/>
    <p:sldId id="386" r:id="rId23"/>
    <p:sldId id="286" r:id="rId24"/>
    <p:sldId id="363" r:id="rId25"/>
    <p:sldId id="364" r:id="rId26"/>
    <p:sldId id="362" r:id="rId27"/>
    <p:sldId id="354" r:id="rId28"/>
    <p:sldId id="390" r:id="rId29"/>
    <p:sldId id="389" r:id="rId30"/>
    <p:sldId id="382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7867"/>
  </p:normalViewPr>
  <p:slideViewPr>
    <p:cSldViewPr snapToGrid="0" showGuides="1">
      <p:cViewPr varScale="1">
        <p:scale>
          <a:sx n="302" d="100"/>
          <a:sy n="302" d="100"/>
        </p:scale>
        <p:origin x="920" y="184"/>
      </p:cViewPr>
      <p:guideLst>
        <p:guide orient="horz" pos="1619"/>
        <p:guide pos="2880"/>
        <p:guide orient="horz" pos="8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80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6AB6F84B-BE8D-F141-9766-2CE37E10E6F8}" type="datetime1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6590D00C-2D75-334E-9C38-4199274B57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94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55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8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27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55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31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- Interestingly, improvements in half-train set are higher than the ones in the low-resource.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- This is because (1) the huge gap of performance between half-train set and normal and (2) the need of some degree of real traffic to utilize the synthetic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69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67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6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8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7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82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00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6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2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4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55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40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01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74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6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4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4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62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17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590D00C-2D75-334E-9C38-4199274B57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3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6DB4DC7-F301-6B4A-8D23-3EC741858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04143" y="-2035493"/>
            <a:ext cx="6680200" cy="551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21F4AF-8334-A547-B893-40C0F9E61F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63" y="1200150"/>
            <a:ext cx="6388100" cy="5511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380C1D5-1DB4-4341-8E75-85491FD89B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0141" y="2235515"/>
            <a:ext cx="4140803" cy="688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994043"/>
            <a:ext cx="6025035" cy="597484"/>
          </a:xfrm>
        </p:spPr>
        <p:txBody>
          <a:bodyPr anchor="b"/>
          <a:lstStyle>
            <a:lvl1pPr algn="l">
              <a:defRPr sz="16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657717"/>
            <a:ext cx="6033760" cy="262149"/>
          </a:xfrm>
        </p:spPr>
        <p:txBody>
          <a:bodyPr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9885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59198"/>
            <a:ext cx="4735748" cy="2297754"/>
          </a:xfrm>
        </p:spPr>
        <p:txBody>
          <a:bodyPr anchor="t" anchorCtr="0"/>
          <a:lstStyle>
            <a:lvl1pPr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3229583"/>
            <a:ext cx="2774576" cy="636148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3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CE34A19-937C-4917-92E7-D4B16B4F2C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1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ulle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400050"/>
            <a:ext cx="2792506" cy="711574"/>
          </a:xfrm>
        </p:spPr>
        <p:txBody>
          <a:bodyPr anchor="t" anchorCtr="0"/>
          <a:lstStyle>
            <a:lvl1pPr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76600" y="405694"/>
            <a:ext cx="5486400" cy="411550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1" y="923544"/>
            <a:ext cx="2774576" cy="3201591"/>
          </a:xfrm>
        </p:spPr>
        <p:txBody>
          <a:bodyPr/>
          <a:lstStyle>
            <a:lvl1pPr marL="137160" indent="-137160">
              <a:lnSpc>
                <a:spcPts val="13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E7C6B2-9C14-3144-B4F4-D26A1242F2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1433" y="-1950897"/>
            <a:ext cx="6358255" cy="523621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481E54C-92AE-4EC9-9F13-6BD164A9D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11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2386070-92D1-3949-9A6E-FD21B1547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1433" y="-1950897"/>
            <a:ext cx="6358255" cy="5236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00050"/>
            <a:ext cx="8381999" cy="415738"/>
          </a:xfrm>
        </p:spPr>
        <p:txBody>
          <a:bodyPr anchor="t" anchorCtr="0"/>
          <a:lstStyle>
            <a:lvl1pPr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842682"/>
            <a:ext cx="8382000" cy="367851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BC3F6A-EF63-46D9-8476-9E4A1A7427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8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one corner ornament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00050"/>
            <a:ext cx="8381999" cy="415738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b="0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0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27A9780-093B-401E-9F04-CAA9EBC3AC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43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2 corner ornament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DF9183-44D0-064C-AF2E-8F111293BF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 flipV="1">
            <a:off x="-3100199" y="1652141"/>
            <a:ext cx="6358255" cy="5236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3B65F-5DCF-5942-AE83-819F9CC4C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281660" y="-1824022"/>
            <a:ext cx="6358255" cy="52362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2F1A94E-BE2A-4359-8447-25F86F1BC9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49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1 corner ornament - blank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6E008-0870-0244-8419-34766B5CC9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048797" y="-1361309"/>
            <a:ext cx="6358255" cy="523621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B2C7386-DF57-478E-BBED-5D89B710DC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93AC014-1291-4AC7-BD01-F9DE80D73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33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953C9F-F3EB-4540-914E-6A0D25CC14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48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00050"/>
            <a:ext cx="8135541" cy="867966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AB80E0B-8BC1-4720-A4E6-AC56DF213E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49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14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headers tiered siz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F7D9BFC-E0CE-4B88-BD95-5BCCFF2C7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304" y="1346790"/>
            <a:ext cx="7010400" cy="667540"/>
          </a:xfrm>
        </p:spPr>
        <p:txBody>
          <a:bodyPr>
            <a:noAutofit/>
          </a:bodyPr>
          <a:lstStyle>
            <a:lvl1pPr marL="137160" indent="-137160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defRPr sz="13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defRPr sz="8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>
              <a:spcBef>
                <a:spcPts val="600"/>
              </a:spcBef>
              <a:defRPr b="0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>
              <a:spcBef>
                <a:spcPts val="600"/>
              </a:spcBef>
              <a:defRPr b="0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 dirty="0"/>
              <a:t>Document title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4F95B1-CC34-474F-8803-E571B3AE6D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6304" y="2648146"/>
            <a:ext cx="7013448" cy="666193"/>
          </a:xfrm>
        </p:spPr>
        <p:txBody>
          <a:bodyPr/>
          <a:lstStyle>
            <a:lvl1pPr marL="137160" indent="-137160">
              <a:lnSpc>
                <a:spcPts val="1500"/>
              </a:lnSpc>
              <a:spcBef>
                <a:spcPts val="120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3CEAD5-1935-C74D-9677-FC503A418B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66304" y="3757612"/>
            <a:ext cx="7013448" cy="661988"/>
          </a:xfrm>
        </p:spPr>
        <p:txBody>
          <a:bodyPr/>
          <a:lstStyle>
            <a:lvl1pPr marL="137160" indent="-137160">
              <a:lnSpc>
                <a:spcPts val="1200"/>
              </a:lnSpc>
              <a:spcBef>
                <a:spcPts val="1200"/>
              </a:spcBef>
              <a:spcAft>
                <a:spcPts val="0"/>
              </a:spcAft>
              <a:defRPr sz="8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defRPr sz="8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defRPr sz="8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7EBDA9-17CF-E446-9F36-624E75E685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304" y="1035049"/>
            <a:ext cx="7010400" cy="274320"/>
          </a:xfrm>
        </p:spPr>
        <p:txBody>
          <a:bodyPr/>
          <a:lstStyle>
            <a:lvl1pPr>
              <a:buNone/>
              <a:defRPr sz="16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D1035C-E5E5-B749-BD56-C6C86DF92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304" y="2352805"/>
            <a:ext cx="7010400" cy="274320"/>
          </a:xfrm>
        </p:spPr>
        <p:txBody>
          <a:bodyPr/>
          <a:lstStyle>
            <a:lvl1pPr>
              <a:lnSpc>
                <a:spcPts val="1500"/>
              </a:lnSpc>
              <a:buNone/>
              <a:defRPr sz="13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7DF3CF96-976B-6546-A045-E4CEA315EC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304" y="3471035"/>
            <a:ext cx="7010400" cy="274320"/>
          </a:xfrm>
        </p:spPr>
        <p:txBody>
          <a:bodyPr/>
          <a:lstStyle>
            <a:lvl1pPr>
              <a:lnSpc>
                <a:spcPts val="1500"/>
              </a:lnSpc>
              <a:buNone/>
              <a:defRPr sz="1000" b="1" i="0" cap="none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54E5DB-24D0-918D-44E1-FA523350F9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44199" y="-2326674"/>
            <a:ext cx="6358255" cy="52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hank you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8C418C0-E52A-4E10-BD1A-A42B26A7B0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7976" y="4698697"/>
            <a:ext cx="1316069" cy="218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CC6F58-88D7-374A-A83B-FE09E711BB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2353" y="1387814"/>
            <a:ext cx="6388100" cy="551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F2A0E6-B4C3-7440-8D67-0738E27611D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436964" y="-1472119"/>
            <a:ext cx="6346190" cy="5236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48" y="1602819"/>
            <a:ext cx="8382000" cy="1044129"/>
          </a:xfrm>
        </p:spPr>
        <p:txBody>
          <a:bodyPr anchor="b" anchorCtr="0"/>
          <a:lstStyle>
            <a:lvl1pPr algn="ctr"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Large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97774"/>
            <a:ext cx="8382000" cy="506226"/>
          </a:xfrm>
          <a:noFill/>
        </p:spPr>
        <p:txBody>
          <a:bodyPr/>
          <a:lstStyle>
            <a:lvl1pPr marL="0" indent="0" algn="ctr">
              <a:lnSpc>
                <a:spcPts val="1500"/>
              </a:lnSpc>
              <a:buNone/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10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defRPr sz="21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>
              <a:defRPr sz="18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>
              <a:defRPr sz="15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>
              <a:defRPr sz="15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361155E-9B08-4473-ACA1-0B77B2FAC6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4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994043"/>
            <a:ext cx="6025035" cy="597484"/>
          </a:xfrm>
        </p:spPr>
        <p:txBody>
          <a:bodyPr anchor="b"/>
          <a:lstStyle>
            <a:lvl1pPr algn="l">
              <a:defRPr sz="16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657717"/>
            <a:ext cx="6033760" cy="262149"/>
          </a:xfrm>
        </p:spPr>
        <p:txBody>
          <a:bodyPr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0150255-6833-4B28-8F8A-0E13019BAF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00141" y="2241659"/>
            <a:ext cx="4140803" cy="6757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7007E5-55DA-FEB0-E8D2-E84E61F3CB1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04143" y="-2035493"/>
            <a:ext cx="6680200" cy="551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B8ED2F-4DEC-656D-1630-CF76F097DD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63" y="1200150"/>
            <a:ext cx="63881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418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1033922"/>
            <a:ext cx="7696200" cy="2907792"/>
          </a:xfrm>
        </p:spPr>
        <p:txBody>
          <a:bodyPr anchor="ctr" anchorCtr="0"/>
          <a:lstStyle>
            <a:lvl1pPr algn="l"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Section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6847289-B76D-E841-AC2B-49319458EB64}"/>
              </a:ext>
            </a:extLst>
          </p:cNvPr>
          <p:cNvSpPr txBox="1">
            <a:spLocks/>
          </p:cNvSpPr>
          <p:nvPr userDrawn="1"/>
        </p:nvSpPr>
        <p:spPr>
          <a:xfrm>
            <a:off x="1066800" y="4749473"/>
            <a:ext cx="31165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en-US" sz="600" b="0" i="0" kern="1200" smtClean="0">
                <a:solidFill>
                  <a:schemeClr val="tx1"/>
                </a:solidFill>
                <a:effectLst/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title · © 2021 Amazon.com, Inc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3FF22EA-0268-4C29-81D2-3DBF26EC4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516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tatem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2571750"/>
            <a:ext cx="4191000" cy="840275"/>
          </a:xfrm>
        </p:spPr>
        <p:txBody>
          <a:bodyPr anchor="t" anchorCtr="0"/>
          <a:lstStyle>
            <a:lvl1pPr algn="l">
              <a:lnSpc>
                <a:spcPts val="1800"/>
              </a:lnSpc>
              <a:defRPr sz="16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statement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866675"/>
            <a:ext cx="3505200" cy="1744235"/>
          </a:xfrm>
        </p:spPr>
        <p:txBody>
          <a:bodyPr/>
          <a:lstStyle>
            <a:lvl1pPr marL="0" indent="0" algn="l">
              <a:lnSpc>
                <a:spcPts val="1500"/>
              </a:lnSpc>
              <a:spcBef>
                <a:spcPts val="600"/>
              </a:spcBef>
              <a:buNone/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D44351C-712F-4663-B08A-F2A8AF05D9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90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 dark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1508-F3AF-5348-8D14-B20DAA996A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DC786-C2E7-8347-9D84-B9D84BF0A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FC60B04-0F29-4A77-A624-3DB531E1B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937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1046892"/>
            <a:ext cx="7010400" cy="2907792"/>
          </a:xfrm>
        </p:spPr>
        <p:txBody>
          <a:bodyPr anchor="ctr" anchorCtr="0"/>
          <a:lstStyle>
            <a:lvl1pPr algn="l">
              <a:lnSpc>
                <a:spcPts val="4200"/>
              </a:lnSpc>
              <a:defRPr sz="34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statement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059936"/>
            <a:ext cx="7010400" cy="502920"/>
          </a:xfrm>
        </p:spPr>
        <p:txBody>
          <a:bodyPr/>
          <a:lstStyle>
            <a:lvl1pPr marL="0" indent="0" algn="l">
              <a:buNone/>
              <a:defRPr sz="15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52DFDD-1B92-3744-8203-DEC67FD17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016341" y="-1540240"/>
            <a:ext cx="6358255" cy="523621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3E3FCA7-45BB-479B-AA46-EFC60E4BBD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481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one corner ornam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3B65F-5DCF-5942-AE83-819F9CC4C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84970" y="-1997413"/>
            <a:ext cx="6692900" cy="55118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B831EE-0EBC-4DC8-8BED-72B1930939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9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2 corner ornament - dark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D0E0E4D-BB49-4CDC-9306-C3B72EB57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434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one corner ornament - blank -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3B65F-5DCF-5942-AE83-819F9CC4C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048797" y="-1361309"/>
            <a:ext cx="6358255" cy="523621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5FC33D-0A43-4952-AB3C-E847365FAA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0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headers all 16 p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304" y="1346790"/>
            <a:ext cx="7010400" cy="674167"/>
          </a:xfrm>
        </p:spPr>
        <p:txBody>
          <a:bodyPr>
            <a:noAutofit/>
          </a:bodyPr>
          <a:lstStyle>
            <a:lvl1pPr marL="137160" indent="-137160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defRPr sz="13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defRPr sz="8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>
              <a:spcBef>
                <a:spcPts val="600"/>
              </a:spcBef>
              <a:defRPr b="0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>
              <a:spcBef>
                <a:spcPts val="600"/>
              </a:spcBef>
              <a:defRPr b="0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 dirty="0"/>
              <a:t>Document title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4F95B1-CC34-474F-8803-E571B3AE6D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6304" y="2571750"/>
            <a:ext cx="7013448" cy="764117"/>
          </a:xfrm>
        </p:spPr>
        <p:txBody>
          <a:bodyPr/>
          <a:lstStyle>
            <a:lvl1pPr marL="137160" indent="-137160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defRPr sz="13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3CEAD5-1935-C74D-9677-FC503A418B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66304" y="3757612"/>
            <a:ext cx="7013448" cy="668614"/>
          </a:xfrm>
        </p:spPr>
        <p:txBody>
          <a:bodyPr/>
          <a:lstStyle>
            <a:lvl1pPr marL="137160" indent="-137160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defRPr sz="13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defRPr sz="8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7EBDA9-17CF-E446-9F36-624E75E685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304" y="1035049"/>
            <a:ext cx="7010400" cy="274320"/>
          </a:xfrm>
        </p:spPr>
        <p:txBody>
          <a:bodyPr/>
          <a:lstStyle>
            <a:lvl1pPr>
              <a:buNone/>
              <a:defRPr sz="16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D1035C-E5E5-B749-BD56-C6C86DF92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304" y="2263439"/>
            <a:ext cx="7010400" cy="274320"/>
          </a:xfrm>
        </p:spPr>
        <p:txBody>
          <a:bodyPr/>
          <a:lstStyle>
            <a:lvl1pPr>
              <a:lnSpc>
                <a:spcPts val="1800"/>
              </a:lnSpc>
              <a:buNone/>
              <a:defRPr sz="16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7DF3CF96-976B-6546-A045-E4CEA315EC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304" y="3445095"/>
            <a:ext cx="7010400" cy="274320"/>
          </a:xfrm>
        </p:spPr>
        <p:txBody>
          <a:bodyPr/>
          <a:lstStyle>
            <a:lvl1pPr>
              <a:buNone/>
              <a:defRPr sz="1600" b="1" i="0" cap="none" baseline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4E11ED2-C55C-4AA1-AD11-190DEDF46A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EA3DB-7B1D-6779-EBEF-00D62BD169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44199" y="-2326674"/>
            <a:ext cx="6358255" cy="52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835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73FFDE-E65B-EC42-8FD9-D182D8C2F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3229583"/>
            <a:ext cx="2774576" cy="636148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3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EB3E24E-A20F-A240-A2CD-6062D430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59198"/>
            <a:ext cx="4735748" cy="2297754"/>
          </a:xfrm>
        </p:spPr>
        <p:txBody>
          <a:bodyPr anchor="t" anchorCtr="0"/>
          <a:lstStyle>
            <a:lvl1pPr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0A7BDF9-122F-4D0C-9098-5AB0B21241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418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713CEB2-66CA-48C8-9102-F72E222B5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521958-B3EC-701E-702A-F37A26F452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2353" y="1387814"/>
            <a:ext cx="6388100" cy="551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B4E5FD-E28C-1F14-D1AE-2C7FB050CE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436964" y="-1472119"/>
            <a:ext cx="6346190" cy="52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802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hank you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48" y="1602819"/>
            <a:ext cx="8382000" cy="1044129"/>
          </a:xfrm>
        </p:spPr>
        <p:txBody>
          <a:bodyPr anchor="b" anchorCtr="0"/>
          <a:lstStyle>
            <a:lvl1pPr algn="ctr"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Large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97774"/>
            <a:ext cx="8382000" cy="506226"/>
          </a:xfrm>
          <a:noFill/>
        </p:spPr>
        <p:txBody>
          <a:bodyPr/>
          <a:lstStyle>
            <a:lvl1pPr marL="0" indent="0" algn="ctr">
              <a:lnSpc>
                <a:spcPts val="1500"/>
              </a:lnSpc>
              <a:buNone/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673ACF-62AE-4562-AAEB-8591C481A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917976" y="4700650"/>
            <a:ext cx="1316069" cy="214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51E938-9FC3-5E71-896E-0D921C2EB5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2353" y="1387814"/>
            <a:ext cx="6388100" cy="551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26AA9A-EF91-0A9A-FCE3-4E48B70AC21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436964" y="-1472119"/>
            <a:ext cx="6346190" cy="52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4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eavy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304" y="1346790"/>
            <a:ext cx="7010896" cy="2937343"/>
          </a:xfrm>
        </p:spPr>
        <p:txBody>
          <a:bodyPr>
            <a:noAutofit/>
          </a:bodyPr>
          <a:lstStyle>
            <a:lvl1pPr marL="137160" indent="-137160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defRPr sz="13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defRPr sz="8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>
              <a:spcBef>
                <a:spcPts val="600"/>
              </a:spcBef>
              <a:defRPr b="0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>
              <a:spcBef>
                <a:spcPts val="600"/>
              </a:spcBef>
              <a:defRPr b="0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7EBDA9-17CF-E446-9F36-624E75E685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304" y="1035049"/>
            <a:ext cx="7010400" cy="274320"/>
          </a:xfrm>
        </p:spPr>
        <p:txBody>
          <a:bodyPr/>
          <a:lstStyle>
            <a:lvl1pPr>
              <a:buNone/>
              <a:defRPr sz="16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0C470A-9D31-6B41-908F-790725982D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44199" y="-2326674"/>
            <a:ext cx="6358255" cy="523621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28D4730-7137-436C-87AF-16C311D0DA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5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column heavy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6790"/>
            <a:ext cx="4038600" cy="2937343"/>
          </a:xfrm>
        </p:spPr>
        <p:txBody>
          <a:bodyPr>
            <a:noAutofit/>
          </a:bodyPr>
          <a:lstStyle>
            <a:lvl1pPr marL="137160" indent="-137160">
              <a:lnSpc>
                <a:spcPts val="1500"/>
              </a:lnSpc>
              <a:spcBef>
                <a:spcPts val="120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defRPr sz="8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>
              <a:spcBef>
                <a:spcPts val="600"/>
              </a:spcBef>
              <a:defRPr b="0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>
              <a:spcBef>
                <a:spcPts val="600"/>
              </a:spcBef>
              <a:defRPr b="0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7EBDA9-17CF-E446-9F36-624E75E685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1035049"/>
            <a:ext cx="4038600" cy="274320"/>
          </a:xfrm>
        </p:spPr>
        <p:txBody>
          <a:bodyPr/>
          <a:lstStyle>
            <a:lvl1pPr>
              <a:buNone/>
              <a:defRPr sz="13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0C470A-9D31-6B41-908F-790725982D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44199" y="-2326674"/>
            <a:ext cx="6358255" cy="523621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0CDFD8-3741-F645-AFDB-3BBA59691F0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3904" y="1374731"/>
            <a:ext cx="4041648" cy="2937343"/>
          </a:xfrm>
        </p:spPr>
        <p:txBody>
          <a:bodyPr>
            <a:noAutofit/>
          </a:bodyPr>
          <a:lstStyle>
            <a:lvl1pPr marL="137160" indent="-137160">
              <a:lnSpc>
                <a:spcPts val="1500"/>
              </a:lnSpc>
              <a:spcBef>
                <a:spcPts val="120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defRPr sz="8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>
              <a:spcBef>
                <a:spcPts val="600"/>
              </a:spcBef>
              <a:defRPr b="0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>
              <a:spcBef>
                <a:spcPts val="600"/>
              </a:spcBef>
              <a:defRPr b="0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C100B15C-4508-6C45-9B3C-1EAE1D0D22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23904" y="1062990"/>
            <a:ext cx="4041648" cy="274320"/>
          </a:xfrm>
        </p:spPr>
        <p:txBody>
          <a:bodyPr/>
          <a:lstStyle>
            <a:lvl1pPr>
              <a:buNone/>
              <a:defRPr sz="13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9C4526F-7DDD-469E-9F18-7C97A6E810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9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and statement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69724"/>
            <a:ext cx="3900791" cy="530158"/>
          </a:xfrm>
        </p:spPr>
        <p:txBody>
          <a:bodyPr>
            <a:noAutofit/>
          </a:bodyPr>
          <a:lstStyle>
            <a:lvl1pPr>
              <a:lnSpc>
                <a:spcPts val="1800"/>
              </a:lnSpc>
              <a:defRPr sz="16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872902"/>
            <a:ext cx="3505200" cy="1579322"/>
          </a:xfrm>
        </p:spPr>
        <p:txBody>
          <a:bodyPr>
            <a:noAutofit/>
          </a:bodyPr>
          <a:lstStyle>
            <a:lvl1pPr marL="137160" indent="-137160">
              <a:lnSpc>
                <a:spcPts val="1500"/>
              </a:lnSpc>
              <a:spcBef>
                <a:spcPts val="600"/>
              </a:spcBef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>
              <a:lnSpc>
                <a:spcPts val="1500"/>
              </a:lnSpc>
              <a:spcBef>
                <a:spcPts val="600"/>
              </a:spcBef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685800" indent="-137160">
              <a:lnSpc>
                <a:spcPts val="1500"/>
              </a:lnSpc>
              <a:spcBef>
                <a:spcPts val="400"/>
              </a:spcBef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indent="-137160">
              <a:lnSpc>
                <a:spcPts val="1500"/>
              </a:lnSpc>
              <a:spcBef>
                <a:spcPts val="400"/>
              </a:spcBef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indent="-137160">
              <a:lnSpc>
                <a:spcPts val="1500"/>
              </a:lnSpc>
              <a:spcBef>
                <a:spcPts val="400"/>
              </a:spcBef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29AF80-1F5D-1A42-B524-8CA713BDF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63695" y="-1141378"/>
            <a:ext cx="6692900" cy="55118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1C8F325-2567-4318-B844-654377611D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1037640"/>
            <a:ext cx="7696200" cy="2905685"/>
          </a:xfrm>
        </p:spPr>
        <p:txBody>
          <a:bodyPr anchor="ctr" anchorCtr="0"/>
          <a:lstStyle>
            <a:lvl1pPr algn="l"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Large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E20823-A05A-E642-BC2B-B9108AE6ED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066895" y="-1628380"/>
            <a:ext cx="5473700" cy="55118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4EA12C3-AEB5-4730-A779-6EF7E7C917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 -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1046892"/>
            <a:ext cx="7010400" cy="2907792"/>
          </a:xfrm>
        </p:spPr>
        <p:txBody>
          <a:bodyPr anchor="ctr" anchorCtr="0"/>
          <a:lstStyle>
            <a:lvl1pPr algn="l">
              <a:lnSpc>
                <a:spcPts val="4200"/>
              </a:lnSpc>
              <a:defRPr sz="34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statement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059936"/>
            <a:ext cx="7010400" cy="502920"/>
          </a:xfrm>
        </p:spPr>
        <p:txBody>
          <a:bodyPr/>
          <a:lstStyle>
            <a:lvl1pPr marL="0" indent="0" algn="l">
              <a:buNone/>
              <a:defRPr sz="15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52DFDD-1B92-3744-8203-DEC67FD17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016341" y="-1540240"/>
            <a:ext cx="6358255" cy="523621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9B5AC9-4196-4633-96E9-37F9C777C9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5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1508-F3AF-5348-8D14-B20DAA996A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DC786-C2E7-8347-9D84-B9D84BF0A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FBD377-212F-47AE-8275-0C5340B82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8724" y="4761060"/>
            <a:ext cx="1316069" cy="2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1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00050"/>
            <a:ext cx="8382000" cy="6039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200150"/>
            <a:ext cx="7696200" cy="3252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4749473"/>
            <a:ext cx="31165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600" b="0" smtClean="0">
                <a:effectLst/>
                <a:latin typeface="+mj-lt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4749473"/>
            <a:ext cx="47853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>
                <a:solidFill>
                  <a:schemeClr val="tx1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1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62" r:id="rId2"/>
    <p:sldLayoutId id="2147483710" r:id="rId3"/>
    <p:sldLayoutId id="2147483718" r:id="rId4"/>
    <p:sldLayoutId id="2147483719" r:id="rId5"/>
    <p:sldLayoutId id="2147483688" r:id="rId6"/>
    <p:sldLayoutId id="2147483679" r:id="rId7"/>
    <p:sldLayoutId id="2147483677" r:id="rId8"/>
    <p:sldLayoutId id="2147483680" r:id="rId9"/>
    <p:sldLayoutId id="2147483669" r:id="rId10"/>
    <p:sldLayoutId id="2147483683" r:id="rId11"/>
    <p:sldLayoutId id="2147483684" r:id="rId12"/>
    <p:sldLayoutId id="2147483685" r:id="rId13"/>
    <p:sldLayoutId id="2147483714" r:id="rId14"/>
    <p:sldLayoutId id="2147483716" r:id="rId15"/>
    <p:sldLayoutId id="2147483666" r:id="rId16"/>
    <p:sldLayoutId id="2147483664" r:id="rId17"/>
    <p:sldLayoutId id="2147483665" r:id="rId18"/>
    <p:sldLayoutId id="2147483667" r:id="rId19"/>
    <p:sldLayoutId id="2147483717" r:id="rId20"/>
    <p:sldLayoutId id="2147483668" r:id="rId21"/>
  </p:sldLayoutIdLst>
  <p:hf hdr="0" dt="0"/>
  <p:txStyles>
    <p:titleStyle>
      <a:lvl1pPr algn="l" defTabSz="685800" rtl="0" eaLnBrk="1" latinLnBrk="0" hangingPunct="1">
        <a:lnSpc>
          <a:spcPts val="2300"/>
        </a:lnSpc>
        <a:spcBef>
          <a:spcPct val="0"/>
        </a:spcBef>
        <a:buNone/>
        <a:defRPr sz="2100" b="0" i="0" kern="1200">
          <a:solidFill>
            <a:srgbClr val="1C2430"/>
          </a:solidFill>
          <a:latin typeface="Amazon Ember Thin" panose="020B0303020204020204" pitchFamily="34" charset="0"/>
          <a:ea typeface="Amazon Ember Thin" panose="020B0303020204020204" pitchFamily="34" charset="0"/>
          <a:cs typeface="Amazon Ember Thin" panose="020B03030202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ts val="1800"/>
        </a:lnSpc>
        <a:spcBef>
          <a:spcPts val="900"/>
        </a:spcBef>
        <a:buFont typeface="Arial" panose="020B0604020202020204" pitchFamily="34" charset="0"/>
        <a:buChar char="•"/>
        <a:defRPr sz="13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1pPr>
      <a:lvl2pPr marL="514350" indent="-171450" algn="l" defTabSz="685800" rtl="0" eaLnBrk="1" latinLnBrk="0" hangingPunct="1">
        <a:lnSpc>
          <a:spcPts val="1500"/>
        </a:lnSpc>
        <a:spcBef>
          <a:spcPts val="900"/>
        </a:spcBef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2pPr>
      <a:lvl3pPr marL="8572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3pPr>
      <a:lvl4pPr marL="12001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4pPr>
      <a:lvl5pPr marL="15430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 Light" panose="020B0403020204020204" pitchFamily="34" charset="0"/>
          <a:ea typeface="Amazon Ember Light" panose="020B0403020204020204" pitchFamily="34" charset="0"/>
          <a:cs typeface="Amazon Ember Light" panose="020B04030202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orient="horz" pos="252" userDrawn="1">
          <p15:clr>
            <a:srgbClr val="F26B43"/>
          </p15:clr>
        </p15:guide>
        <p15:guide id="5" pos="672" userDrawn="1">
          <p15:clr>
            <a:srgbClr val="F26B43"/>
          </p15:clr>
        </p15:guide>
        <p15:guide id="6" orient="horz" pos="756" userDrawn="1">
          <p15:clr>
            <a:srgbClr val="F26B43"/>
          </p15:clr>
        </p15:guide>
        <p15:guide id="7" pos="5520" userDrawn="1">
          <p15:clr>
            <a:srgbClr val="F26B43"/>
          </p15:clr>
        </p15:guide>
        <p15:guide id="8" pos="50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00050"/>
            <a:ext cx="8382000" cy="6039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200150"/>
            <a:ext cx="7696200" cy="3252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4749473"/>
            <a:ext cx="31165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600" b="0" smtClean="0">
                <a:effectLst/>
                <a:latin typeface="+mj-lt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4749473"/>
            <a:ext cx="47853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>
                <a:solidFill>
                  <a:schemeClr val="tx1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3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697" r:id="rId3"/>
    <p:sldLayoutId id="2147483698" r:id="rId4"/>
    <p:sldLayoutId id="2147483711" r:id="rId5"/>
    <p:sldLayoutId id="2147483702" r:id="rId6"/>
    <p:sldLayoutId id="2147483713" r:id="rId7"/>
    <p:sldLayoutId id="2147483715" r:id="rId8"/>
    <p:sldLayoutId id="2147483703" r:id="rId9"/>
    <p:sldLayoutId id="2147483707" r:id="rId10"/>
    <p:sldLayoutId id="2147483709" r:id="rId11"/>
  </p:sldLayoutIdLst>
  <p:hf hdr="0" dt="0"/>
  <p:txStyles>
    <p:titleStyle>
      <a:lvl1pPr algn="l" defTabSz="685800" rtl="0" eaLnBrk="1" latinLnBrk="0" hangingPunct="1">
        <a:lnSpc>
          <a:spcPts val="2300"/>
        </a:lnSpc>
        <a:spcBef>
          <a:spcPct val="0"/>
        </a:spcBef>
        <a:buNone/>
        <a:defRPr sz="21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ts val="1800"/>
        </a:lnSpc>
        <a:spcBef>
          <a:spcPts val="900"/>
        </a:spcBef>
        <a:buFont typeface="Arial" panose="020B0604020202020204" pitchFamily="34" charset="0"/>
        <a:buChar char="•"/>
        <a:defRPr sz="13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514350" indent="-171450" algn="l" defTabSz="685800" rtl="0" eaLnBrk="1" latinLnBrk="0" hangingPunct="1">
        <a:lnSpc>
          <a:spcPts val="1500"/>
        </a:lnSpc>
        <a:spcBef>
          <a:spcPts val="900"/>
        </a:spcBef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8572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2001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5430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orient="horz" pos="252" userDrawn="1">
          <p15:clr>
            <a:srgbClr val="F26B43"/>
          </p15:clr>
        </p15:guide>
        <p15:guide id="5" pos="672" userDrawn="1">
          <p15:clr>
            <a:srgbClr val="F26B43"/>
          </p15:clr>
        </p15:guide>
        <p15:guide id="6" orient="horz" pos="756" userDrawn="1">
          <p15:clr>
            <a:srgbClr val="F26B43"/>
          </p15:clr>
        </p15:guide>
        <p15:guide id="7" pos="5520" userDrawn="1">
          <p15:clr>
            <a:srgbClr val="F26B43"/>
          </p15:clr>
        </p15:guide>
        <p15:guide id="8" pos="5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oduself.github.io/daeyonhwa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7/01/generative-adversarial-networks-hot-topic-machine-learning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C4B1-C79E-DE4D-92C7-82B3A899E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3842790"/>
            <a:ext cx="6033760" cy="59748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GAN-LM: Generative Adversarial Network using Language Models for Downstream Applications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altLang="ja-JP" sz="1100" i="1" dirty="0" err="1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34" charset="-128"/>
                <a:cs typeface="Segoe UI" panose="020B0502040204020203" pitchFamily="34" charset="0"/>
              </a:rPr>
              <a:t>Dae</a:t>
            </a:r>
            <a:r>
              <a:rPr lang="en-US" altLang="ja-JP" sz="1100" i="1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34" charset="-128"/>
                <a:cs typeface="Segoe UI" panose="020B0502040204020203" pitchFamily="34" charset="0"/>
              </a:rPr>
              <a:t> Yon Hwang, </a:t>
            </a:r>
            <a:r>
              <a:rPr lang="en-US" altLang="ja-JP" sz="1100" i="1" dirty="0" err="1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34" charset="-128"/>
                <a:cs typeface="Segoe UI" panose="020B0502040204020203" pitchFamily="34" charset="0"/>
              </a:rPr>
              <a:t>Yaroslav</a:t>
            </a:r>
            <a:r>
              <a:rPr lang="en-US" altLang="ja-JP" sz="1100" i="1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34" charset="-128"/>
                <a:cs typeface="Segoe UI" panose="020B0502040204020203" pitchFamily="34" charset="0"/>
              </a:rPr>
              <a:t> </a:t>
            </a:r>
            <a:r>
              <a:rPr lang="en-US" altLang="ja-JP" sz="1100" i="1" dirty="0" err="1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34" charset="-128"/>
                <a:cs typeface="Segoe UI" panose="020B0502040204020203" pitchFamily="34" charset="0"/>
              </a:rPr>
              <a:t>Nechaev</a:t>
            </a:r>
            <a:r>
              <a:rPr lang="en-US" altLang="ja-JP" sz="1100" i="1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34" charset="-128"/>
                <a:cs typeface="Segoe UI" panose="020B0502040204020203" pitchFamily="34" charset="0"/>
              </a:rPr>
              <a:t>, </a:t>
            </a:r>
            <a:r>
              <a:rPr lang="en-US" altLang="ja-JP" sz="1100" i="1" dirty="0" err="1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34" charset="-128"/>
                <a:cs typeface="Segoe UI" panose="020B0502040204020203" pitchFamily="34" charset="0"/>
              </a:rPr>
              <a:t>Cyprien</a:t>
            </a:r>
            <a:r>
              <a:rPr lang="en-US" altLang="ja-JP" sz="1100" i="1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34" charset="-128"/>
                <a:cs typeface="Segoe UI" panose="020B0502040204020203" pitchFamily="34" charset="0"/>
              </a:rPr>
              <a:t> De </a:t>
            </a:r>
            <a:r>
              <a:rPr lang="en-US" altLang="ja-JP" sz="1100" i="1" dirty="0" err="1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34" charset="-128"/>
                <a:cs typeface="Segoe UI" panose="020B0502040204020203" pitchFamily="34" charset="0"/>
              </a:rPr>
              <a:t>Lichy</a:t>
            </a:r>
            <a:r>
              <a:rPr lang="en-US" altLang="ja-JP" sz="1100" i="1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34" charset="-128"/>
                <a:cs typeface="Segoe UI" panose="020B0502040204020203" pitchFamily="34" charset="0"/>
              </a:rPr>
              <a:t>, </a:t>
            </a:r>
            <a:r>
              <a:rPr lang="en-US" altLang="ja-JP" sz="1100" i="1" dirty="0" err="1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34" charset="-128"/>
                <a:cs typeface="Segoe UI" panose="020B0502040204020203" pitchFamily="34" charset="0"/>
              </a:rPr>
              <a:t>Renxian</a:t>
            </a:r>
            <a:r>
              <a:rPr lang="en-US" altLang="ja-JP" sz="1100" i="1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34" charset="-128"/>
                <a:cs typeface="Segoe UI" panose="020B0502040204020203" pitchFamily="34" charset="0"/>
              </a:rPr>
              <a:t> Zhang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EBCBA-E0B8-7E40-96E1-800FA4DDD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4588967"/>
            <a:ext cx="6033760" cy="262149"/>
          </a:xfrm>
        </p:spPr>
        <p:txBody>
          <a:bodyPr/>
          <a:lstStyle/>
          <a:p>
            <a:r>
              <a:rPr lang="en-US" sz="900" dirty="0"/>
              <a:t>September 15, 2023</a:t>
            </a:r>
          </a:p>
        </p:txBody>
      </p:sp>
    </p:spTree>
    <p:extLst>
      <p:ext uri="{BB962C8B-B14F-4D97-AF65-F5344CB8AC3E}">
        <p14:creationId xmlns:p14="http://schemas.microsoft.com/office/powerpoint/2010/main" val="7939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25"/>
    </mc:Choice>
    <mc:Fallback xmlns="">
      <p:transition spd="slow" advTm="215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Methodologies - GAN-LM #3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5DE9-FA3B-7A28-9523-13D69B222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817" y="990250"/>
            <a:ext cx="4411669" cy="6868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- In training part, we encode the input text into embeddings using pre-trained LM encoder.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- Then, we add Gaussian noise on top and input the resulting embeddings to the generator. 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- Next, the generator produces synthetic embeddings which should resemble real ones.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- Lastly, we feed those to the discriminator which tries to distinguish between real and synthetic ones.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86A3F7-0EF6-2BC1-EA31-808FAE239900}"/>
              </a:ext>
            </a:extLst>
          </p:cNvPr>
          <p:cNvGrpSpPr/>
          <p:nvPr/>
        </p:nvGrpSpPr>
        <p:grpSpPr>
          <a:xfrm>
            <a:off x="381000" y="990250"/>
            <a:ext cx="3748548" cy="2658922"/>
            <a:chOff x="1856079" y="851192"/>
            <a:chExt cx="5431841" cy="35402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D48CD9A-D240-3D14-D1F2-A073471C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079" y="851192"/>
              <a:ext cx="5431841" cy="3217360"/>
            </a:xfrm>
            <a:prstGeom prst="rect">
              <a:avLst/>
            </a:prstGeom>
          </p:spPr>
        </p:pic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0FC6FEC3-3550-37F8-4D4C-8B77BCB228DA}"/>
                </a:ext>
              </a:extLst>
            </p:cNvPr>
            <p:cNvSpPr txBox="1">
              <a:spLocks/>
            </p:cNvSpPr>
            <p:nvPr/>
          </p:nvSpPr>
          <p:spPr>
            <a:xfrm>
              <a:off x="2837048" y="4179817"/>
              <a:ext cx="3469902" cy="211623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37160" indent="-137160" algn="l" defTabSz="685800" rtl="0" eaLnBrk="1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3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1pPr>
              <a:lvl2pPr marL="457200" indent="-137160" algn="l" defTabSz="685800" rtl="0" eaLnBrk="1" latinLnBrk="0" hangingPunct="1">
                <a:lnSpc>
                  <a:spcPts val="15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0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2pPr>
              <a:lvl3pPr marL="685800" indent="-13716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4pPr>
              <a:lvl5pPr marL="1543050" indent="-17145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None/>
              </a:pPr>
              <a:r>
                <a:rPr lang="en-US" sz="1000" dirty="0"/>
                <a:t>Figure 1. GAN-LM with pre-trained LM. </a:t>
              </a:r>
            </a:p>
          </p:txBody>
        </p:sp>
      </p:grp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D20F512-CBEF-91E9-AC46-A96F7E92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4749473"/>
            <a:ext cx="3116580" cy="273844"/>
          </a:xfrm>
        </p:spPr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</p:spTree>
    <p:extLst>
      <p:ext uri="{BB962C8B-B14F-4D97-AF65-F5344CB8AC3E}">
        <p14:creationId xmlns:p14="http://schemas.microsoft.com/office/powerpoint/2010/main" val="36696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Methodologies - GAN-LM #4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11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2F5936-B544-3DCA-D962-24207D8AA65F}"/>
              </a:ext>
            </a:extLst>
          </p:cNvPr>
          <p:cNvGrpSpPr/>
          <p:nvPr/>
        </p:nvGrpSpPr>
        <p:grpSpPr>
          <a:xfrm>
            <a:off x="381000" y="990250"/>
            <a:ext cx="3748548" cy="2658922"/>
            <a:chOff x="1856079" y="851192"/>
            <a:chExt cx="5431841" cy="35402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144A90-B811-61B6-FBD5-AB1DEA214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079" y="851192"/>
              <a:ext cx="5431841" cy="3217360"/>
            </a:xfrm>
            <a:prstGeom prst="rect">
              <a:avLst/>
            </a:prstGeom>
          </p:spPr>
        </p:pic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11A2C40E-3294-2CED-0C5A-F8D99A11BEE7}"/>
                </a:ext>
              </a:extLst>
            </p:cNvPr>
            <p:cNvSpPr txBox="1">
              <a:spLocks/>
            </p:cNvSpPr>
            <p:nvPr/>
          </p:nvSpPr>
          <p:spPr>
            <a:xfrm>
              <a:off x="2837048" y="4179817"/>
              <a:ext cx="3469902" cy="211623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37160" indent="-137160" algn="l" defTabSz="685800" rtl="0" eaLnBrk="1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3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1pPr>
              <a:lvl2pPr marL="457200" indent="-137160" algn="l" defTabSz="685800" rtl="0" eaLnBrk="1" latinLnBrk="0" hangingPunct="1">
                <a:lnSpc>
                  <a:spcPts val="15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0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2pPr>
              <a:lvl3pPr marL="685800" indent="-13716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4pPr>
              <a:lvl5pPr marL="1543050" indent="-17145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None/>
              </a:pPr>
              <a:r>
                <a:rPr lang="en-US" sz="1000" dirty="0"/>
                <a:t>Figure 1. GAN-LM with pre-trained LM. </a:t>
              </a: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0E4A52-3182-95B3-8E3D-B82F6D84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817" y="990250"/>
            <a:ext cx="4411669" cy="6868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- In synthetic data generation, we feed the target text to the encoder and add Gaussian noise on it.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- The generator will produce the synthetic embedding for that target text. 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- Then, we average the original and synthetic embeddings to maintain the structure of original text.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- To decode, we perform nearest neighbor search for each token using generated synthetic embeddings. 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- Finally, we introduce similarity thresholds to find tokens that are diverse with similar semantics.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572FE6E7-6491-DDD6-36B2-E1751B0F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4749473"/>
            <a:ext cx="3116580" cy="273844"/>
          </a:xfrm>
        </p:spPr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</p:spTree>
    <p:extLst>
      <p:ext uri="{BB962C8B-B14F-4D97-AF65-F5344CB8AC3E}">
        <p14:creationId xmlns:p14="http://schemas.microsoft.com/office/powerpoint/2010/main" val="381737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Experimental Setting - Datasets and Employed Models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626-7416-1C4D-98F2-F602A74C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04" y="1039181"/>
            <a:ext cx="7010400" cy="67416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(1) ZESHEL [13]: Zero-shot learning dataset for entity linking (EL) which is based on </a:t>
            </a:r>
            <a:r>
              <a:rPr lang="en-US" sz="1400" dirty="0" err="1"/>
              <a:t>Wikia</a:t>
            </a:r>
            <a:r>
              <a:rPr lang="en-US" sz="1400" dirty="0"/>
              <a:t> where there are non-overlapping domains in train/validation/test sets.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(2) TREC [14]: Text retrieval dataset for question classification (QC) where questions were manually created with 50 fine class labels.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(3) </a:t>
            </a:r>
            <a:r>
              <a:rPr lang="en-US" sz="1400" dirty="0" err="1"/>
              <a:t>mSTS</a:t>
            </a:r>
            <a:r>
              <a:rPr lang="en-US" sz="1400" dirty="0"/>
              <a:t> [15]: Multilingual version of semantic textual similarity (STS) task which has sentence pairs in 8 different languages.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44CBBF-DDA6-2617-C54A-4AF754AC2489}"/>
              </a:ext>
            </a:extLst>
          </p:cNvPr>
          <p:cNvSpPr txBox="1">
            <a:spLocks/>
          </p:cNvSpPr>
          <p:nvPr/>
        </p:nvSpPr>
        <p:spPr>
          <a:xfrm>
            <a:off x="620268" y="4307039"/>
            <a:ext cx="7781212" cy="444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37160" indent="-137160" algn="l" defTabSz="685800" rtl="0" eaLnBrk="1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 algn="l" defTabSz="685800" rtl="0" eaLnBrk="1" latinLnBrk="0" hangingPunct="1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 algn="l" defTabSz="685800" rtl="0" eaLnBrk="1" latinLnBrk="0" hangingPunct="1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[13] </a:t>
            </a:r>
            <a:r>
              <a:rPr lang="en-US" sz="600" dirty="0" err="1"/>
              <a:t>Logeswaran</a:t>
            </a:r>
            <a:r>
              <a:rPr lang="en-US" sz="600" dirty="0"/>
              <a:t>, </a:t>
            </a:r>
            <a:r>
              <a:rPr lang="en-US" sz="600" dirty="0" err="1"/>
              <a:t>Lajanugen</a:t>
            </a:r>
            <a:r>
              <a:rPr lang="en-US" sz="600" dirty="0"/>
              <a:t> et al. “Zero-Shot Entity Linking by Reading Entity Descriptions.” </a:t>
            </a:r>
            <a:r>
              <a:rPr lang="en-US" sz="600" dirty="0" err="1"/>
              <a:t>ArXiv</a:t>
            </a:r>
            <a:r>
              <a:rPr lang="en-US" sz="600" dirty="0"/>
              <a:t> abs/1906.07348 (2019): n. </a:t>
            </a:r>
            <a:r>
              <a:rPr lang="en-US" sz="600" dirty="0" err="1"/>
              <a:t>pag</a:t>
            </a:r>
            <a:r>
              <a:rPr lang="en-US" sz="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[14] Li, Xin and Dan Roth. “Learning Question Classifiers.” International Conference on Computational Linguistics (2002).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[15] </a:t>
            </a:r>
            <a:r>
              <a:rPr lang="en-US" sz="600" dirty="0" err="1"/>
              <a:t>Cer</a:t>
            </a:r>
            <a:r>
              <a:rPr lang="en-US" sz="600" dirty="0"/>
              <a:t>, Daniel Matthew et al. “SemEval-2017 Task 1: Semantic Textual Similarity Multilingual and </a:t>
            </a:r>
            <a:r>
              <a:rPr lang="en-US" sz="600" dirty="0" err="1"/>
              <a:t>Crosslingual</a:t>
            </a:r>
            <a:r>
              <a:rPr lang="en-US" sz="600" dirty="0"/>
              <a:t> Focused Evaluation.” International Workshop on Semantic Evaluation (2017).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5239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Experimental Setting - More....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626-7416-1C4D-98F2-F602A74C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04" y="1039181"/>
            <a:ext cx="7010400" cy="67416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For all downstream tasks, we construct a low-resource version (i.e. limited train set) to highlight augmentation impact.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In EL task, ZESHEL contains rich textual context for both entity mentions and catalog entities. To isolate the impact of DA, we test model with and without those contexts.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For EL task we used </a:t>
            </a:r>
            <a:r>
              <a:rPr lang="en-US" sz="1400" dirty="0" err="1"/>
              <a:t>recall@k</a:t>
            </a:r>
            <a:r>
              <a:rPr lang="en-US" sz="1400" dirty="0"/>
              <a:t>, for QC task F1 score, for STS task the spearman’s rank correlation (SRC).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In all experiments, we retrained target model 3 times with different seeds and reported average results with 95% confidence interval (CI).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7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Results and Discussion - Entity Linking #1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14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1A31B5-3210-0834-FC2B-F7E1264E8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818" y="990250"/>
            <a:ext cx="4369530" cy="6868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</a:t>
            </a:r>
            <a:r>
              <a:rPr lang="en-US" sz="1200" i="1" dirty="0"/>
              <a:t>Target: </a:t>
            </a:r>
            <a:r>
              <a:rPr lang="en-US" sz="1200" dirty="0"/>
              <a:t>Find the generalized augmentations for zero-shot learning task.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There are large improvements, especially with contextual-level.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GAN-LM mostly outperforms, except for GPT and OPT.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In this case, EL model has been trained on only entity in train set to infer the entity with its contexts in test set.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We further investigated the combination between GAN-LM and GPT, called GAN-LM-GPT.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We observed improvements after combinations of both methods, especially in the low-resource case.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0F97AA-A069-A3DD-460C-7C8C8A88363B}"/>
              </a:ext>
            </a:extLst>
          </p:cNvPr>
          <p:cNvGrpSpPr/>
          <p:nvPr/>
        </p:nvGrpSpPr>
        <p:grpSpPr>
          <a:xfrm>
            <a:off x="620267" y="838549"/>
            <a:ext cx="3448035" cy="3904901"/>
            <a:chOff x="392720" y="745869"/>
            <a:chExt cx="3711544" cy="40945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41E16E-8997-92A7-3A12-5FE64D138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266"/>
            <a:stretch/>
          </p:blipFill>
          <p:spPr>
            <a:xfrm>
              <a:off x="392720" y="879369"/>
              <a:ext cx="3711544" cy="3961001"/>
            </a:xfrm>
            <a:prstGeom prst="rect">
              <a:avLst/>
            </a:prstGeom>
          </p:spPr>
        </p:pic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ED9FAD31-15F8-7D78-764B-A161C11B0946}"/>
                </a:ext>
              </a:extLst>
            </p:cNvPr>
            <p:cNvSpPr txBox="1">
              <a:spLocks/>
            </p:cNvSpPr>
            <p:nvPr/>
          </p:nvSpPr>
          <p:spPr>
            <a:xfrm>
              <a:off x="546106" y="745869"/>
              <a:ext cx="3404771" cy="13350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37160" indent="-137160" algn="l" defTabSz="685800" rtl="0" eaLnBrk="1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3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1pPr>
              <a:lvl2pPr marL="457200" indent="-137160" algn="l" defTabSz="685800" rtl="0" eaLnBrk="1" latinLnBrk="0" hangingPunct="1">
                <a:lnSpc>
                  <a:spcPts val="15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0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2pPr>
              <a:lvl3pPr marL="685800" indent="-13716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4pPr>
              <a:lvl5pPr marL="1543050" indent="-17145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None/>
              </a:pPr>
              <a:r>
                <a:rPr lang="en-US" sz="1000" dirty="0"/>
                <a:t>Table 1. Recall values in ZESHEL without contexts.</a:t>
              </a:r>
            </a:p>
          </p:txBody>
        </p:sp>
      </p:grp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2866A11F-0DAA-058F-B5F6-D808DA90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4749473"/>
            <a:ext cx="3116580" cy="273844"/>
          </a:xfrm>
        </p:spPr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</p:spTree>
    <p:extLst>
      <p:ext uri="{BB962C8B-B14F-4D97-AF65-F5344CB8AC3E}">
        <p14:creationId xmlns:p14="http://schemas.microsoft.com/office/powerpoint/2010/main" val="6492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Results and Discussion - Entity Linking #2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15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54D8F9A-11AC-8451-AA0F-B7CFB6D7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817" y="990250"/>
            <a:ext cx="4361103" cy="6868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For scenarios with context, most augmentations decrease the performance.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This is because synthetic data is less related to the available contexts.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However, GAN-LM always promises the improvements.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We observed that GAN-LM and its complement, GAN-LM-GPT, are the best choices for entity linking task.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AA8947-F4F5-3783-29C3-3212F297D7CC}"/>
              </a:ext>
            </a:extLst>
          </p:cNvPr>
          <p:cNvGrpSpPr/>
          <p:nvPr/>
        </p:nvGrpSpPr>
        <p:grpSpPr>
          <a:xfrm>
            <a:off x="581013" y="838548"/>
            <a:ext cx="3447404" cy="3821941"/>
            <a:chOff x="381000" y="870547"/>
            <a:chExt cx="3756976" cy="384472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67C8B6A-0EC6-1105-53FE-9DE8CD951B58}"/>
                </a:ext>
              </a:extLst>
            </p:cNvPr>
            <p:cNvGrpSpPr/>
            <p:nvPr/>
          </p:nvGrpSpPr>
          <p:grpSpPr>
            <a:xfrm>
              <a:off x="381000" y="987117"/>
              <a:ext cx="3756976" cy="3728153"/>
              <a:chOff x="381000" y="776426"/>
              <a:chExt cx="3756976" cy="3728153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BAB913C3-ED26-7D6A-6029-9C242C8CA5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583" b="11457"/>
              <a:stretch/>
            </p:blipFill>
            <p:spPr>
              <a:xfrm>
                <a:off x="426432" y="776426"/>
                <a:ext cx="3711544" cy="3679992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9159B71-222A-96A9-C9E7-62D56C9D256D}"/>
                  </a:ext>
                </a:extLst>
              </p:cNvPr>
              <p:cNvSpPr/>
              <p:nvPr/>
            </p:nvSpPr>
            <p:spPr>
              <a:xfrm>
                <a:off x="381000" y="3918857"/>
                <a:ext cx="175225" cy="5857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392F0904-61F5-AF86-7441-70BCA3C28909}"/>
                </a:ext>
              </a:extLst>
            </p:cNvPr>
            <p:cNvSpPr txBox="1">
              <a:spLocks/>
            </p:cNvSpPr>
            <p:nvPr/>
          </p:nvSpPr>
          <p:spPr>
            <a:xfrm>
              <a:off x="477706" y="870547"/>
              <a:ext cx="3608995" cy="13350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37160" indent="-137160" algn="l" defTabSz="685800" rtl="0" eaLnBrk="1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3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1pPr>
              <a:lvl2pPr marL="457200" indent="-137160" algn="l" defTabSz="685800" rtl="0" eaLnBrk="1" latinLnBrk="0" hangingPunct="1">
                <a:lnSpc>
                  <a:spcPts val="15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0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2pPr>
              <a:lvl3pPr marL="685800" indent="-13716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4pPr>
              <a:lvl5pPr marL="1543050" indent="-17145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None/>
              </a:pPr>
              <a:r>
                <a:rPr lang="en-US" sz="1000" dirty="0"/>
                <a:t>Table 2. Recall values in ZESHEL with contexts.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51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Results and Discussion - Question Classification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16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29976B-6ADF-2D64-DD58-51D2DA2FCA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" r="50990" b="1"/>
          <a:stretch/>
        </p:blipFill>
        <p:spPr>
          <a:xfrm>
            <a:off x="637122" y="1034159"/>
            <a:ext cx="3290162" cy="355469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962CD97-2332-5A9B-DB1D-104853DC34C6}"/>
              </a:ext>
            </a:extLst>
          </p:cNvPr>
          <p:cNvSpPr txBox="1">
            <a:spLocks/>
          </p:cNvSpPr>
          <p:nvPr/>
        </p:nvSpPr>
        <p:spPr>
          <a:xfrm>
            <a:off x="477706" y="875756"/>
            <a:ext cx="3608995" cy="133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37160" indent="-137160" algn="l" defTabSz="685800" rtl="0" eaLnBrk="1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 algn="l" defTabSz="685800" rtl="0" eaLnBrk="1" latinLnBrk="0" hangingPunct="1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 algn="l" defTabSz="685800" rtl="0" eaLnBrk="1" latinLnBrk="0" hangingPunct="1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000" dirty="0"/>
              <a:t>Table 3. F1 values in TREC.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FDEB8B0-CAD5-0A2A-F601-417AB29AA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817" y="990250"/>
            <a:ext cx="4297061" cy="6868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</a:t>
            </a:r>
            <a:r>
              <a:rPr lang="en-US" sz="1200" i="1" dirty="0"/>
              <a:t>Target: </a:t>
            </a:r>
            <a:r>
              <a:rPr lang="en-US" sz="1200" dirty="0"/>
              <a:t>Find label-invariant augmentations to improve the performance.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Contextual-level augmentations mostly outperforms the non-contextual ones.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GAN-LM is always the best performing approach which has 7.17% F1 improvement against Baseline - Normal.</a:t>
            </a:r>
          </a:p>
        </p:txBody>
      </p:sp>
    </p:spTree>
    <p:extLst>
      <p:ext uri="{BB962C8B-B14F-4D97-AF65-F5344CB8AC3E}">
        <p14:creationId xmlns:p14="http://schemas.microsoft.com/office/powerpoint/2010/main" val="112091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Results and Discussion - Multilingual STS #1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17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5299E0-5034-F7A3-94AA-967873410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45" y="962905"/>
            <a:ext cx="6609306" cy="221774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CB29B1-9ED3-F64D-7702-EFE7DE5BC42C}"/>
              </a:ext>
            </a:extLst>
          </p:cNvPr>
          <p:cNvSpPr txBox="1">
            <a:spLocks/>
          </p:cNvSpPr>
          <p:nvPr/>
        </p:nvSpPr>
        <p:spPr>
          <a:xfrm>
            <a:off x="2767501" y="858903"/>
            <a:ext cx="3608995" cy="133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37160" indent="-137160" algn="l" defTabSz="685800" rtl="0" eaLnBrk="1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 algn="l" defTabSz="685800" rtl="0" eaLnBrk="1" latinLnBrk="0" hangingPunct="1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 algn="l" defTabSz="685800" rtl="0" eaLnBrk="1" latinLnBrk="0" hangingPunct="1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000" dirty="0"/>
              <a:t>Table 4. SRC values in </a:t>
            </a:r>
            <a:r>
              <a:rPr lang="en-US" sz="1000" dirty="0" err="1"/>
              <a:t>mSTS</a:t>
            </a:r>
            <a:r>
              <a:rPr lang="en-US" sz="1000" dirty="0"/>
              <a:t>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43BABF-ECD5-3EAE-2C64-4ACCCCD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11" y="3313076"/>
            <a:ext cx="7397374" cy="6868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 dirty="0"/>
              <a:t>- </a:t>
            </a:r>
            <a:r>
              <a:rPr lang="en-US" sz="1200" i="1" dirty="0"/>
              <a:t>Target:</a:t>
            </a:r>
            <a:r>
              <a:rPr lang="en-US" sz="1200" dirty="0"/>
              <a:t> Find diverse and semantically consistent augmented samples in multilingual.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 dirty="0"/>
              <a:t>- In low-resource, all augmentations improve the overall performance, especially with GAN-LM.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 dirty="0"/>
              <a:t>- Improvement in normal is lower but still, GAN-LM mostly gives the best results, except for EN-AR. </a:t>
            </a:r>
          </a:p>
        </p:txBody>
      </p:sp>
    </p:spTree>
    <p:extLst>
      <p:ext uri="{BB962C8B-B14F-4D97-AF65-F5344CB8AC3E}">
        <p14:creationId xmlns:p14="http://schemas.microsoft.com/office/powerpoint/2010/main" val="110848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Results and Discussion - Multilingual STS #2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18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43BABF-ECD5-3EAE-2C64-4ACCCCD3C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11" y="3313076"/>
            <a:ext cx="7397374" cy="6868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 dirty="0"/>
              <a:t>- GAN-LM is mostly trained on Indo-European languages (i.e. EN, DE, NL, FR, ES, IT) which enhances the generation ability for these languages.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 dirty="0"/>
              <a:t>- Back-translation works the best in EN-AR because it directly uses the well-defined translation models and this decreases the unsuitable assigned languages (e.g. code-switching).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 dirty="0"/>
              <a:t>- We combined GAN-LM with back-translation, GAN-LM-Back, to enhance further.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B2E54-980E-2B9C-1E02-B21763A21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45" y="962905"/>
            <a:ext cx="6609306" cy="221774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66E77F-B2A7-91B1-5B87-7E93CC907E9E}"/>
              </a:ext>
            </a:extLst>
          </p:cNvPr>
          <p:cNvSpPr txBox="1">
            <a:spLocks/>
          </p:cNvSpPr>
          <p:nvPr/>
        </p:nvSpPr>
        <p:spPr>
          <a:xfrm>
            <a:off x="2767501" y="858903"/>
            <a:ext cx="3608995" cy="133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37160" indent="-137160" algn="l" defTabSz="685800" rtl="0" eaLnBrk="1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 algn="l" defTabSz="685800" rtl="0" eaLnBrk="1" latinLnBrk="0" hangingPunct="1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 algn="l" defTabSz="685800" rtl="0" eaLnBrk="1" latinLnBrk="0" hangingPunct="1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000" dirty="0"/>
              <a:t>Table 4. SRC values in </a:t>
            </a:r>
            <a:r>
              <a:rPr lang="en-US" sz="1000" dirty="0" err="1"/>
              <a:t>mSTS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67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Results and Discussion – Example of Augmented Data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19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CB29B1-9ED3-F64D-7702-EFE7DE5BC42C}"/>
              </a:ext>
            </a:extLst>
          </p:cNvPr>
          <p:cNvSpPr txBox="1">
            <a:spLocks/>
          </p:cNvSpPr>
          <p:nvPr/>
        </p:nvSpPr>
        <p:spPr>
          <a:xfrm>
            <a:off x="1860402" y="1014813"/>
            <a:ext cx="5423192" cy="133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37160" indent="-137160" algn="l" defTabSz="685800" rtl="0" eaLnBrk="1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 algn="l" defTabSz="685800" rtl="0" eaLnBrk="1" latinLnBrk="0" hangingPunct="1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 algn="l" defTabSz="685800" rtl="0" eaLnBrk="1" latinLnBrk="0" hangingPunct="1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000" dirty="0"/>
              <a:t>Table 5. Examples of generated augmentations. Bold texts in each cell mean the changed parts.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9E2930-626B-A8DA-DD0B-E3AA5CDD6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74" y="1176813"/>
            <a:ext cx="5085651" cy="32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3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3400-D033-EF49-B449-7FAF7BBF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Meet your 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4E4E-7A48-8E41-AE58-328AEE21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F88516-27B9-3FA0-ABBC-E2FF4C57D1AD}"/>
              </a:ext>
            </a:extLst>
          </p:cNvPr>
          <p:cNvGrpSpPr/>
          <p:nvPr/>
        </p:nvGrpSpPr>
        <p:grpSpPr>
          <a:xfrm>
            <a:off x="3376420" y="924303"/>
            <a:ext cx="2391159" cy="3404138"/>
            <a:chOff x="3577912" y="1377033"/>
            <a:chExt cx="2062888" cy="29407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E5563C5-175B-334F-BD74-50CA93D8AF21}"/>
                </a:ext>
              </a:extLst>
            </p:cNvPr>
            <p:cNvGrpSpPr/>
            <p:nvPr/>
          </p:nvGrpSpPr>
          <p:grpSpPr>
            <a:xfrm>
              <a:off x="3577912" y="3102430"/>
              <a:ext cx="2062888" cy="1215354"/>
              <a:chOff x="3577912" y="3102430"/>
              <a:chExt cx="2062888" cy="121535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A8562-F7CF-2C40-9E6C-12F5DF4B406A}"/>
                  </a:ext>
                </a:extLst>
              </p:cNvPr>
              <p:cNvSpPr txBox="1"/>
              <p:nvPr/>
            </p:nvSpPr>
            <p:spPr>
              <a:xfrm>
                <a:off x="3577912" y="3770938"/>
                <a:ext cx="1993398" cy="546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ts val="1200"/>
                  </a:lnSpc>
                </a:pPr>
                <a:r>
                  <a:rPr lang="en-US" sz="1100" b="1" dirty="0" err="1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Dae</a:t>
                </a:r>
                <a:r>
                  <a:rPr lang="en-US" sz="1100" b="1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 Yon Hwang</a:t>
                </a:r>
              </a:p>
              <a:p>
                <a:pPr>
                  <a:lnSpc>
                    <a:spcPts val="1200"/>
                  </a:lnSpc>
                </a:pPr>
                <a:r>
                  <a:rPr lang="en-US" sz="1000" dirty="0">
                    <a:latin typeface="Amazon Ember Light" panose="020B0403020204020204" pitchFamily="34" charset="0"/>
                    <a:ea typeface="Amazon Ember Light" panose="020B0403020204020204" pitchFamily="34" charset="0"/>
                    <a:cs typeface="Amazon Ember Light" panose="020B0403020204020204" pitchFamily="34" charset="0"/>
                  </a:rPr>
                  <a:t>Applied Scientist, Amazon Alexa AI</a:t>
                </a:r>
              </a:p>
              <a:p>
                <a:pPr>
                  <a:lnSpc>
                    <a:spcPts val="1200"/>
                  </a:lnSpc>
                </a:pPr>
                <a:r>
                  <a:rPr lang="en-US" sz="1000" dirty="0">
                    <a:latin typeface="Amazon Ember Light" panose="020B0403020204020204" pitchFamily="34" charset="0"/>
                    <a:ea typeface="Amazon Ember Light" panose="020B0403020204020204" pitchFamily="34" charset="0"/>
                    <a:cs typeface="Amazon Ember Light" panose="020B0403020204020204" pitchFamily="34" charset="0"/>
                    <a:hlinkClick r:id="rId3"/>
                  </a:rPr>
                  <a:t>https://eoduself.github.io/daeyonhwang</a:t>
                </a:r>
                <a:endParaRPr lang="en-US" sz="1000" dirty="0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endParaRPr>
              </a:p>
              <a:p>
                <a:pPr>
                  <a:lnSpc>
                    <a:spcPts val="1200"/>
                  </a:lnSpc>
                </a:pPr>
                <a:endParaRPr lang="en-US" sz="1000" dirty="0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endParaRPr>
              </a:p>
              <a:p>
                <a:pPr>
                  <a:lnSpc>
                    <a:spcPts val="1200"/>
                  </a:lnSpc>
                </a:pPr>
                <a:endParaRPr lang="en-US" sz="1000" dirty="0"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endParaRPr>
              </a:p>
            </p:txBody>
          </p:sp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FEE4033A-0714-3A43-B47D-14C7CCDFC65A}"/>
                  </a:ext>
                </a:extLst>
              </p:cNvPr>
              <p:cNvSpPr/>
              <p:nvPr/>
            </p:nvSpPr>
            <p:spPr>
              <a:xfrm flipH="1">
                <a:off x="5290469" y="3102430"/>
                <a:ext cx="350331" cy="574764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48B95D2-D46E-9F9B-D104-364956698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179" y="1377033"/>
              <a:ext cx="1794864" cy="2176272"/>
            </a:xfrm>
            <a:prstGeom prst="rect">
              <a:avLst/>
            </a:prstGeom>
          </p:spPr>
        </p:pic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CFFE5FA-EA16-DED2-2C8D-6D9F9AE0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4749473"/>
            <a:ext cx="3116580" cy="273844"/>
          </a:xfrm>
        </p:spPr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</p:spTree>
    <p:extLst>
      <p:ext uri="{BB962C8B-B14F-4D97-AF65-F5344CB8AC3E}">
        <p14:creationId xmlns:p14="http://schemas.microsoft.com/office/powerpoint/2010/main" val="241647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70"/>
    </mc:Choice>
    <mc:Fallback xmlns="">
      <p:transition spd="slow" advTm="1717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Conclusion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626-7416-1C4D-98F2-F602A74C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04" y="1039181"/>
            <a:ext cx="7010400" cy="67416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In this work, we investigated the effect of different DAs to improve the performance on various tasks.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We studied both techniques found in the literature as well as the proposed GAN-LM.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We subsampled training sets to study model performance under low-resource conditions and used half or full training set to understand under different conditions.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In most experiments, GAN-LM clearly gives the better results than non-contextual and contextual-level augmentations.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In addition to apply GAN-LM solely, we combined it with GPT and back-translation to supplement the performance.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Limitation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626-7416-1C4D-98F2-F602A74C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04" y="1039181"/>
            <a:ext cx="7010400" cy="67416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There are three predictable limitations in the developed GAN-LM.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(1) The convergence of training process in GAN-LM should be investigated carefully. We may need a few iterations of training to confirm the suitable epochs for each task.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(2) There can be a machine bias since each downstream model is trained on machine generated synthetic data. Thus, searching the suitable pre-trained model is important.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(3) GAN-LM is a general-purpose approach and its effectiveness on specific tasks or domains may vary even if we did a thorough evaluation on four downstream tasks.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D112-2FA6-F644-8352-EB3988BF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5416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8"/>
    </mc:Choice>
    <mc:Fallback xmlns="">
      <p:transition spd="slow" advTm="68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Related Works #1 - Appendix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626-7416-1C4D-98F2-F602A74C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04" y="1039181"/>
            <a:ext cx="7010400" cy="67416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There are relatively few works using GANs for text generation even if it is one of the most notable approaches in other domains.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GAN model with Gumbel-</a:t>
            </a:r>
            <a:r>
              <a:rPr lang="en-US" sz="1400" dirty="0" err="1"/>
              <a:t>Softmax</a:t>
            </a:r>
            <a:r>
              <a:rPr lang="en-US" sz="1400" dirty="0"/>
              <a:t> was developed to have a differentiable sampling distribution for approximating a categorical one *.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GANs with recurrent and convolutional architectures were developed for text augmentation at word and character-levels **.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Sequence GAN with reinforcement learning was suggested to address the problem of assessing a partially generated sequence ***.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2E8EBA-F865-6752-491B-A80DF0CD33E0}"/>
              </a:ext>
            </a:extLst>
          </p:cNvPr>
          <p:cNvSpPr txBox="1">
            <a:spLocks/>
          </p:cNvSpPr>
          <p:nvPr/>
        </p:nvSpPr>
        <p:spPr>
          <a:xfrm>
            <a:off x="620268" y="4219769"/>
            <a:ext cx="7781212" cy="4617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37160" indent="-137160" algn="l" defTabSz="685800" rtl="0" eaLnBrk="1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 algn="l" defTabSz="685800" rtl="0" eaLnBrk="1" latinLnBrk="0" hangingPunct="1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 algn="l" defTabSz="685800" rtl="0" eaLnBrk="1" latinLnBrk="0" hangingPunct="1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800" dirty="0"/>
              <a:t>* </a:t>
            </a:r>
            <a:r>
              <a:rPr lang="en-US" sz="800" dirty="0" err="1"/>
              <a:t>Kusner</a:t>
            </a:r>
            <a:r>
              <a:rPr lang="en-US" sz="800" dirty="0"/>
              <a:t>, Matt J. and José Miguel Hernández-Lobato. “GANS for Sequences of Discrete Elements with the Gumbel-</a:t>
            </a:r>
            <a:r>
              <a:rPr lang="en-US" sz="800" dirty="0" err="1"/>
              <a:t>softmax</a:t>
            </a:r>
            <a:r>
              <a:rPr lang="en-US" sz="800" dirty="0"/>
              <a:t> Distribution.” </a:t>
            </a:r>
            <a:r>
              <a:rPr lang="en-US" sz="800" dirty="0" err="1"/>
              <a:t>ArXiv</a:t>
            </a:r>
            <a:r>
              <a:rPr lang="en-US" sz="800" dirty="0"/>
              <a:t> abs/1611.04051 (2016): n. </a:t>
            </a:r>
            <a:r>
              <a:rPr lang="en-US" sz="800" dirty="0" err="1"/>
              <a:t>pag</a:t>
            </a:r>
            <a:r>
              <a:rPr lang="en-US" sz="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800" dirty="0"/>
              <a:t>** Subramanian, Sandeep et al. “Adversarial Generation of Natural Language.” </a:t>
            </a:r>
            <a:r>
              <a:rPr lang="en-US" sz="800" dirty="0" err="1"/>
              <a:t>ArXiv</a:t>
            </a:r>
            <a:r>
              <a:rPr lang="en-US" sz="800" dirty="0"/>
              <a:t> abs/1705.10929 (2017): n. </a:t>
            </a:r>
            <a:r>
              <a:rPr lang="en-US" sz="800" dirty="0" err="1"/>
              <a:t>pag</a:t>
            </a:r>
            <a:r>
              <a:rPr lang="en-US" sz="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800" dirty="0"/>
              <a:t>*** Yu, </a:t>
            </a:r>
            <a:r>
              <a:rPr lang="en-US" sz="800" dirty="0" err="1"/>
              <a:t>Lantao</a:t>
            </a:r>
            <a:r>
              <a:rPr lang="en-US" sz="800" dirty="0"/>
              <a:t> et al. “</a:t>
            </a:r>
            <a:r>
              <a:rPr lang="en-US" sz="800" dirty="0" err="1"/>
              <a:t>SeqGAN</a:t>
            </a:r>
            <a:r>
              <a:rPr lang="en-US" sz="800" dirty="0"/>
              <a:t>: Sequence Generative Adversarial Nets with Policy Gradient.” </a:t>
            </a:r>
            <a:r>
              <a:rPr lang="en-US" sz="800" dirty="0" err="1"/>
              <a:t>ArXiv</a:t>
            </a:r>
            <a:r>
              <a:rPr lang="en-US" sz="800" dirty="0"/>
              <a:t> abs/1609.05473 (2016): n. </a:t>
            </a:r>
            <a:r>
              <a:rPr lang="en-US" sz="800" dirty="0" err="1"/>
              <a:t>pag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68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Related Works #2</a:t>
            </a:r>
            <a:r>
              <a:rPr lang="en-US" altLang="ja-JP" sz="2000" b="1" dirty="0"/>
              <a:t> </a:t>
            </a:r>
            <a:r>
              <a:rPr lang="en-US" altLang="ja-JP" sz="2400" b="1" dirty="0"/>
              <a:t>- Appendix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626-7416-1C4D-98F2-F602A74C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04" y="1039181"/>
            <a:ext cx="7010400" cy="67416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Sequential GAN was explored as a data generation for the bootstrapping of a new language and the handling of low-resource features *.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As far as we know, t</a:t>
            </a:r>
            <a:r>
              <a:rPr lang="en-CA" altLang="ko-KR" sz="1400" dirty="0"/>
              <a:t>he work in </a:t>
            </a:r>
            <a:r>
              <a:rPr lang="en-US" sz="1400" dirty="0"/>
              <a:t>** was the first work to consider GAN with pre-trained LM (BERT) but it was mainly for reducing the time consumption of annotating the data.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In ***, out-of-domain data generation with a sequential GAN was suggested to build the robust dialog system.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GAN-LM combines LLM and GAN with tunable thresholds to suitably control the diversity and similarity of generated data. This extends the applicability to various tasks.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334C68-7F62-10FE-E0A0-F5345580A17F}"/>
              </a:ext>
            </a:extLst>
          </p:cNvPr>
          <p:cNvSpPr txBox="1">
            <a:spLocks/>
          </p:cNvSpPr>
          <p:nvPr/>
        </p:nvSpPr>
        <p:spPr>
          <a:xfrm>
            <a:off x="620268" y="4226521"/>
            <a:ext cx="7781212" cy="6039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37160" indent="-137160" algn="l" defTabSz="685800" rtl="0" eaLnBrk="1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 algn="l" defTabSz="685800" rtl="0" eaLnBrk="1" latinLnBrk="0" hangingPunct="1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 algn="l" defTabSz="685800" rtl="0" eaLnBrk="1" latinLnBrk="0" hangingPunct="1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800" dirty="0"/>
              <a:t>* </a:t>
            </a:r>
            <a:r>
              <a:rPr lang="en-US" sz="800" dirty="0" err="1"/>
              <a:t>Golovneva</a:t>
            </a:r>
            <a:r>
              <a:rPr lang="en-US" sz="800" dirty="0"/>
              <a:t>, O. Yu. and </a:t>
            </a:r>
            <a:r>
              <a:rPr lang="en-US" sz="800" dirty="0" err="1"/>
              <a:t>Charith</a:t>
            </a:r>
            <a:r>
              <a:rPr lang="en-US" sz="800" dirty="0"/>
              <a:t> S. Peris. “Generative Adversarial Networks for Annotated Data Augmentation in Data Sparse NLU.” </a:t>
            </a:r>
            <a:r>
              <a:rPr lang="en-US" sz="800" dirty="0" err="1"/>
              <a:t>ArXiv</a:t>
            </a:r>
            <a:r>
              <a:rPr lang="en-US" sz="800" dirty="0"/>
              <a:t> abs/2012.05302 (2020): n. </a:t>
            </a:r>
            <a:r>
              <a:rPr lang="en-US" sz="800" dirty="0" err="1"/>
              <a:t>pag</a:t>
            </a:r>
            <a:r>
              <a:rPr lang="en-US" sz="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800" dirty="0"/>
              <a:t>** Croce, Danilo et al. “GAN-BERT: Generative Adversarial Learning for Robust Text Classification with a Bunch of Labeled Examples.” Annual Meeting of the Association for Computational Linguistics (2020).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800" dirty="0"/>
              <a:t>*** Marek, Petro et al. “</a:t>
            </a:r>
            <a:r>
              <a:rPr lang="en-US" sz="800" dirty="0" err="1"/>
              <a:t>OodGAN</a:t>
            </a:r>
            <a:r>
              <a:rPr lang="en-US" sz="800" dirty="0"/>
              <a:t>: Generative Adversarial Network for Out-of-Domain Data Generation.” </a:t>
            </a:r>
            <a:r>
              <a:rPr lang="en-US" sz="800" dirty="0" err="1"/>
              <a:t>ArXiv</a:t>
            </a:r>
            <a:r>
              <a:rPr lang="en-US" sz="800" dirty="0"/>
              <a:t> abs/2104.02484 (2021): n. </a:t>
            </a:r>
            <a:r>
              <a:rPr lang="en-US" sz="800" dirty="0" err="1"/>
              <a:t>pag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95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Backgrounds</a:t>
            </a:r>
            <a:r>
              <a:rPr lang="en-US" altLang="ja-JP" sz="2000" b="1" dirty="0"/>
              <a:t> </a:t>
            </a:r>
            <a:r>
              <a:rPr lang="en-US" altLang="ja-JP" sz="2400" b="1" dirty="0"/>
              <a:t>- Appendix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626-7416-1C4D-98F2-F602A74C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04" y="1039181"/>
            <a:ext cx="7010400" cy="67416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GAN-LM employs an adversarial training with the offered data in each task to learn the different characteristic which generates suitable synthetic data for each task.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Even if we used pre-trained LM in GAN-LM, we do not use its generation ability (e.g. paraphrase, summarization) for downstream tasks.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Also, we mixed GAN-LM with other DAs (e.g. Back-translation) to enhance further in low-resource languages and limited entity linking task.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4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Methodologies - What is GAN?</a:t>
            </a:r>
            <a:r>
              <a:rPr lang="en-US" altLang="ja-JP" sz="2000" b="1" dirty="0"/>
              <a:t> </a:t>
            </a:r>
            <a:r>
              <a:rPr lang="en-US" altLang="ja-JP" sz="2400" b="1" dirty="0"/>
              <a:t>- Appendix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626-7416-1C4D-98F2-F602A74C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04" y="1039181"/>
            <a:ext cx="7010400" cy="67416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- Generative Adversarial Network (GAN) is based on the adversarial learning which aims to trick the model by providing deceptive input. 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- It consists of two neural networks, generator and discriminator, where each of them tries to outplay the other. 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- The goal of generator is to manufacture outputs that could be hard to distinguish from real data. The discriminator aims to differentiate between real and synthetic data.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8180F3-B1C5-2686-2A80-757E3FDB50B4}"/>
              </a:ext>
            </a:extLst>
          </p:cNvPr>
          <p:cNvSpPr txBox="1">
            <a:spLocks/>
          </p:cNvSpPr>
          <p:nvPr/>
        </p:nvSpPr>
        <p:spPr>
          <a:xfrm>
            <a:off x="6263354" y="3947008"/>
            <a:ext cx="2316768" cy="674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37160" indent="-137160" algn="l" defTabSz="685800" rtl="0" eaLnBrk="1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 algn="l" defTabSz="685800" rtl="0" eaLnBrk="1" latinLnBrk="0" hangingPunct="1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 algn="l" defTabSz="685800" rtl="0" eaLnBrk="1" latinLnBrk="0" hangingPunct="1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800" dirty="0">
                <a:hlinkClick r:id="rId3"/>
              </a:rPr>
              <a:t>https://www.kdnuggets.com/2017/01/generative-adversarial-networks-hot-topic-machine-learning.html</a:t>
            </a:r>
            <a:endParaRPr lang="en-US" sz="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en-US" sz="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B6074E-6FB2-2BBB-067F-78F831CC2EC6}"/>
              </a:ext>
            </a:extLst>
          </p:cNvPr>
          <p:cNvGrpSpPr/>
          <p:nvPr/>
        </p:nvGrpSpPr>
        <p:grpSpPr>
          <a:xfrm>
            <a:off x="2879652" y="2890683"/>
            <a:ext cx="3383702" cy="1995712"/>
            <a:chOff x="2879652" y="2890683"/>
            <a:chExt cx="3383702" cy="1995712"/>
          </a:xfrm>
        </p:grpSpPr>
        <p:pic>
          <p:nvPicPr>
            <p:cNvPr id="10250" name="Picture 10" descr="generative-adversarial-network">
              <a:extLst>
                <a:ext uri="{FF2B5EF4-FFF2-40B4-BE49-F238E27FC236}">
                  <a16:creationId xmlns:a16="http://schemas.microsoft.com/office/drawing/2014/main" id="{68FA90EF-147C-449A-6558-0ABA9890ED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81"/>
            <a:stretch/>
          </p:blipFill>
          <p:spPr bwMode="auto">
            <a:xfrm>
              <a:off x="2879652" y="2890683"/>
              <a:ext cx="3383702" cy="1807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EC982F05-1201-3CA6-BA58-D9359006AD53}"/>
                </a:ext>
              </a:extLst>
            </p:cNvPr>
            <p:cNvSpPr txBox="1">
              <a:spLocks/>
            </p:cNvSpPr>
            <p:nvPr/>
          </p:nvSpPr>
          <p:spPr>
            <a:xfrm>
              <a:off x="3590135" y="4674773"/>
              <a:ext cx="2072293" cy="211622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37160" indent="-137160" algn="l" defTabSz="685800" rtl="0" eaLnBrk="1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3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1pPr>
              <a:lvl2pPr marL="457200" indent="-137160" algn="l" defTabSz="685800" rtl="0" eaLnBrk="1" latinLnBrk="0" hangingPunct="1">
                <a:lnSpc>
                  <a:spcPts val="15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0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2pPr>
              <a:lvl3pPr marL="685800" indent="-13716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4pPr>
              <a:lvl5pPr marL="1543050" indent="-17145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None/>
              </a:pPr>
              <a:r>
                <a:rPr lang="en-US" sz="1000" dirty="0"/>
                <a:t>Figure 1. The introduction of GAN.</a:t>
              </a:r>
            </a:p>
          </p:txBody>
        </p:sp>
      </p:grp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AB7F94C-3BB2-0257-992B-45AAA20D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4749473"/>
            <a:ext cx="3116580" cy="273844"/>
          </a:xfrm>
        </p:spPr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</p:spTree>
    <p:extLst>
      <p:ext uri="{BB962C8B-B14F-4D97-AF65-F5344CB8AC3E}">
        <p14:creationId xmlns:p14="http://schemas.microsoft.com/office/powerpoint/2010/main" val="4636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000" b="1" dirty="0"/>
              <a:t>Experimental Setting - Datasets and Employed Models - Appendix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626-7416-1C4D-98F2-F602A74C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04" y="1039181"/>
            <a:ext cx="7010400" cy="67416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(1) ZESHEL *: Zero-shot learning dataset for entity linking (EL) which is based on </a:t>
            </a:r>
            <a:r>
              <a:rPr lang="en-US" sz="1400" dirty="0" err="1"/>
              <a:t>Wikia</a:t>
            </a:r>
            <a:r>
              <a:rPr lang="en-US" sz="1400" dirty="0"/>
              <a:t> where there are non-overlapping domains in train/validation/test sets. For this, we employed BLINK ** bi-encoder model from scratch.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(2) TREC ***: Text retrieval dataset for question classification (QC) where questions were manually created with 50 fine class labels. For this application, we used fine-tuned BERT-Tiny **** with training data in TREC.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(3) </a:t>
            </a:r>
            <a:r>
              <a:rPr lang="en-US" sz="1400" dirty="0" err="1"/>
              <a:t>mSTS</a:t>
            </a:r>
            <a:r>
              <a:rPr lang="en-US" sz="1400" dirty="0"/>
              <a:t> *****: Multilingual version of semantic textual similarity (STS) task which has sentence pairs in 8 different languages. For this task, we employed the mean pooling of the pre-trained multilingual BERT (</a:t>
            </a:r>
            <a:r>
              <a:rPr lang="en-US" sz="1400" dirty="0" err="1"/>
              <a:t>mBERT</a:t>
            </a:r>
            <a:r>
              <a:rPr lang="en-US" sz="1400" dirty="0"/>
              <a:t>) ****** with fine-tuning from train set.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8526AD-B39E-CCC5-EAA0-8886E4887B3F}"/>
              </a:ext>
            </a:extLst>
          </p:cNvPr>
          <p:cNvSpPr txBox="1">
            <a:spLocks/>
          </p:cNvSpPr>
          <p:nvPr/>
        </p:nvSpPr>
        <p:spPr>
          <a:xfrm>
            <a:off x="620268" y="4104778"/>
            <a:ext cx="7781212" cy="444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37160" indent="-137160" algn="l" defTabSz="685800" rtl="0" eaLnBrk="1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 algn="l" defTabSz="685800" rtl="0" eaLnBrk="1" latinLnBrk="0" hangingPunct="1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 algn="l" defTabSz="685800" rtl="0" eaLnBrk="1" latinLnBrk="0" hangingPunct="1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* </a:t>
            </a:r>
            <a:r>
              <a:rPr lang="en-US" sz="600" dirty="0" err="1"/>
              <a:t>Logeswaran</a:t>
            </a:r>
            <a:r>
              <a:rPr lang="en-US" sz="600" dirty="0"/>
              <a:t>, </a:t>
            </a:r>
            <a:r>
              <a:rPr lang="en-US" sz="600" dirty="0" err="1"/>
              <a:t>Lajanugen</a:t>
            </a:r>
            <a:r>
              <a:rPr lang="en-US" sz="600" dirty="0"/>
              <a:t> et al. “Zero-Shot Entity Linking by Reading Entity Descriptions.” </a:t>
            </a:r>
            <a:r>
              <a:rPr lang="en-US" sz="600" dirty="0" err="1"/>
              <a:t>ArXiv</a:t>
            </a:r>
            <a:r>
              <a:rPr lang="en-US" sz="600" dirty="0"/>
              <a:t> abs/1906.07348 (2019): n. </a:t>
            </a:r>
            <a:r>
              <a:rPr lang="en-US" sz="600" dirty="0" err="1"/>
              <a:t>pag</a:t>
            </a:r>
            <a:r>
              <a:rPr lang="en-US" sz="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** Wu, Ledell Yu et al. “Zero-shot Entity Linking with Dense Entity Retrieval.” </a:t>
            </a:r>
            <a:r>
              <a:rPr lang="en-US" sz="600" dirty="0" err="1"/>
              <a:t>ArXiv</a:t>
            </a:r>
            <a:r>
              <a:rPr lang="en-US" sz="600" dirty="0"/>
              <a:t> abs/1911.03814 (2019): n. </a:t>
            </a:r>
            <a:r>
              <a:rPr lang="en-US" sz="600" dirty="0" err="1"/>
              <a:t>pag</a:t>
            </a:r>
            <a:r>
              <a:rPr lang="en-US" sz="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*** Li, Xin and Dan Roth. “Learning Question Classifiers.” International Conference on Computational Linguistics (2002).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**** </a:t>
            </a:r>
            <a:r>
              <a:rPr lang="en-US" sz="600" dirty="0" err="1"/>
              <a:t>Turc</a:t>
            </a:r>
            <a:r>
              <a:rPr lang="en-US" sz="600" dirty="0"/>
              <a:t>, Iulia et al. “Well-Read Students Learn Better: On the Importance of Pre-training Compact Models.” </a:t>
            </a:r>
            <a:r>
              <a:rPr lang="en-US" sz="600" dirty="0" err="1"/>
              <a:t>arXiv</a:t>
            </a:r>
            <a:r>
              <a:rPr lang="en-US" sz="600" dirty="0"/>
              <a:t>: Computation and Language (2019): n. </a:t>
            </a:r>
            <a:r>
              <a:rPr lang="en-US" sz="600" dirty="0" err="1"/>
              <a:t>pag</a:t>
            </a:r>
            <a:r>
              <a:rPr lang="en-US" sz="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***** </a:t>
            </a:r>
            <a:r>
              <a:rPr lang="en-US" sz="600" dirty="0" err="1"/>
              <a:t>Cer</a:t>
            </a:r>
            <a:r>
              <a:rPr lang="en-US" sz="600" dirty="0"/>
              <a:t>, Daniel Matthew et al. “SemEval-2017 Task 1: Semantic Textual Similarity Multilingual and </a:t>
            </a:r>
            <a:r>
              <a:rPr lang="en-US" sz="600" dirty="0" err="1"/>
              <a:t>Crosslingual</a:t>
            </a:r>
            <a:r>
              <a:rPr lang="en-US" sz="600" dirty="0"/>
              <a:t> Focused Evaluation.” International Workshop on Semantic Evaluation (2017).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****** Devlin, Jacob et al. “BERT: Pre-training of Deep Bidirectional Transformers for Language Understanding.” </a:t>
            </a:r>
            <a:r>
              <a:rPr lang="en-US" sz="600" dirty="0" err="1"/>
              <a:t>ArXiv</a:t>
            </a:r>
            <a:r>
              <a:rPr lang="en-US" sz="600" dirty="0"/>
              <a:t> abs/1810.04805 (2019): n. </a:t>
            </a:r>
            <a:r>
              <a:rPr lang="en-US" sz="600" dirty="0" err="1"/>
              <a:t>pag</a:t>
            </a:r>
            <a:r>
              <a:rPr lang="en-US" sz="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9397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000" b="1" dirty="0"/>
              <a:t>Experimental Setting - Datasets and Employed Models - Appendix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626-7416-1C4D-98F2-F602A74C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04" y="1039181"/>
            <a:ext cx="7010400" cy="67416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(3) STS-B *: Integrated version of semantic textual similarity (STS) task which includes news headlines, image captions and user forum posts.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/>
              <a:t>   For this task, we used </a:t>
            </a:r>
            <a:r>
              <a:rPr lang="en-US" sz="1400" dirty="0" err="1"/>
              <a:t>SentenceTransformers</a:t>
            </a:r>
            <a:r>
              <a:rPr lang="en-US" sz="1400" dirty="0"/>
              <a:t> ** from scratch using the mean pooling layer with the pre-trained XLM-</a:t>
            </a:r>
            <a:r>
              <a:rPr lang="en-US" sz="1400" dirty="0" err="1"/>
              <a:t>RoBERTa</a:t>
            </a:r>
            <a:r>
              <a:rPr lang="en-US" sz="1400" dirty="0"/>
              <a:t> ***.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(4) </a:t>
            </a:r>
            <a:r>
              <a:rPr lang="en-US" sz="1400" dirty="0" err="1"/>
              <a:t>mSTS</a:t>
            </a:r>
            <a:r>
              <a:rPr lang="en-US" sz="1400" dirty="0"/>
              <a:t> *: Multilingual version of STS task which has sentence pairs in 8 different languages.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/>
              <a:t>For this application, we employed the mean pooling of the pre-trained multilingual BERT (</a:t>
            </a:r>
            <a:r>
              <a:rPr lang="en-US" sz="1400" dirty="0" err="1"/>
              <a:t>mBERT</a:t>
            </a:r>
            <a:r>
              <a:rPr lang="en-US" sz="1400" dirty="0"/>
              <a:t>) **** with fine-tuning from train set.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8526AD-B39E-CCC5-EAA0-8886E4887B3F}"/>
              </a:ext>
            </a:extLst>
          </p:cNvPr>
          <p:cNvSpPr txBox="1">
            <a:spLocks/>
          </p:cNvSpPr>
          <p:nvPr/>
        </p:nvSpPr>
        <p:spPr>
          <a:xfrm>
            <a:off x="620268" y="4341973"/>
            <a:ext cx="7781212" cy="444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37160" indent="-137160" algn="l" defTabSz="685800" rtl="0" eaLnBrk="1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 algn="l" defTabSz="685800" rtl="0" eaLnBrk="1" latinLnBrk="0" hangingPunct="1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 algn="l" defTabSz="685800" rtl="0" eaLnBrk="1" latinLnBrk="0" hangingPunct="1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* </a:t>
            </a:r>
            <a:r>
              <a:rPr lang="en-US" sz="600" dirty="0" err="1"/>
              <a:t>Cer</a:t>
            </a:r>
            <a:r>
              <a:rPr lang="en-US" sz="600" dirty="0"/>
              <a:t>, Daniel Matthew et al. “SemEval-2017 Task 1: Semantic Textual Similarity Multilingual and </a:t>
            </a:r>
            <a:r>
              <a:rPr lang="en-US" sz="600" dirty="0" err="1"/>
              <a:t>Crosslingual</a:t>
            </a:r>
            <a:r>
              <a:rPr lang="en-US" sz="600" dirty="0"/>
              <a:t> Focused Evaluation.” International Workshop on Semantic Evaluation (2017).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** Reimers, Nils and Iryna </a:t>
            </a:r>
            <a:r>
              <a:rPr lang="en-US" sz="600" dirty="0" err="1"/>
              <a:t>Gurevych</a:t>
            </a:r>
            <a:r>
              <a:rPr lang="en-US" sz="600" dirty="0"/>
              <a:t>. “Sentence-BERT: Sentence Embeddings using Siamese BERT-Networks.” Conference on Empirical Methods in Natural Language Processing (2019).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*** </a:t>
            </a:r>
            <a:r>
              <a:rPr lang="en-US" sz="600" dirty="0" err="1"/>
              <a:t>Conneau</a:t>
            </a:r>
            <a:r>
              <a:rPr lang="en-US" sz="600" dirty="0"/>
              <a:t>, Alexis et al. “Unsupervised Cross-lingual Representation Learning at Scale.” Annual Meeting of the Association for Computational Linguistics (2019).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**** Devlin, Jacob et al. “BERT: Pre-training of Deep Bidirectional Transformers for Language Understanding.” </a:t>
            </a:r>
            <a:r>
              <a:rPr lang="en-US" sz="600" dirty="0" err="1"/>
              <a:t>ArXiv</a:t>
            </a:r>
            <a:r>
              <a:rPr lang="en-US" sz="600" dirty="0"/>
              <a:t> abs/1810.04805 (2019): n. </a:t>
            </a:r>
            <a:r>
              <a:rPr lang="en-US" sz="600" dirty="0" err="1"/>
              <a:t>pag</a:t>
            </a:r>
            <a:r>
              <a:rPr lang="en-US" sz="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827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000" b="1" dirty="0"/>
              <a:t>Results and Discussion - Semantic Textual Similarity - Appendix</a:t>
            </a:r>
            <a:endParaRPr lang="en-US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29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BA69C7-E8A3-44C6-BDB2-106978756AA9}"/>
              </a:ext>
            </a:extLst>
          </p:cNvPr>
          <p:cNvSpPr txBox="1">
            <a:spLocks/>
          </p:cNvSpPr>
          <p:nvPr/>
        </p:nvSpPr>
        <p:spPr>
          <a:xfrm>
            <a:off x="477706" y="875756"/>
            <a:ext cx="3608995" cy="133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37160" indent="-137160" algn="l" defTabSz="685800" rtl="0" eaLnBrk="1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 algn="l" defTabSz="685800" rtl="0" eaLnBrk="1" latinLnBrk="0" hangingPunct="1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 algn="l" defTabSz="685800" rtl="0" eaLnBrk="1" latinLnBrk="0" hangingPunct="1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000" dirty="0"/>
              <a:t>Table 4. SRC values in STS-B.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05F0F5-B083-A448-BA5D-D2E636FF9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818" y="990250"/>
            <a:ext cx="4289468" cy="6868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</a:t>
            </a:r>
            <a:r>
              <a:rPr lang="en-US" sz="1200" i="1" dirty="0"/>
              <a:t>Target: </a:t>
            </a:r>
            <a:r>
              <a:rPr lang="en-CA" sz="1200" dirty="0"/>
              <a:t>Get </a:t>
            </a:r>
            <a:r>
              <a:rPr lang="en-US" sz="1200" dirty="0"/>
              <a:t>various and semantically closed augmented data to improve the result.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In low-resource, we could achieve great improvements, especially with contextual-level and GAN-LM.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In half-train set, the improvement is smaller than the one in low-resource setting.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Again, contextual-level outperforms non-contextual-level.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/>
              <a:t>- GAN-LM yields the best performance which gives a closed performance as Baseline - Normal.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0728CB-2D94-D417-964D-4941E49289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0" t="816" b="1"/>
          <a:stretch/>
        </p:blipFill>
        <p:spPr>
          <a:xfrm>
            <a:off x="686852" y="1029331"/>
            <a:ext cx="3290162" cy="359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Table of Contents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626-7416-1C4D-98F2-F602A74C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04" y="1039181"/>
            <a:ext cx="7010400" cy="67416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dirty="0"/>
              <a:t>- Backgrounds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dirty="0"/>
              <a:t>- Methodologies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dirty="0"/>
              <a:t>- Experimental Setting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dirty="0"/>
              <a:t>- Results and Discussion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dirty="0"/>
              <a:t>- Conclusion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800" dirty="0"/>
              <a:t>- Limitation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" y="4749473"/>
            <a:ext cx="478536" cy="273844"/>
          </a:xfrm>
        </p:spPr>
        <p:txBody>
          <a:bodyPr/>
          <a:lstStyle/>
          <a:p>
            <a:fld id="{37A8A410-2624-46C7-9CE6-E56AAD504E3C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88CDC5-E51B-44DC-D044-AAAD79E327C7}"/>
              </a:ext>
            </a:extLst>
          </p:cNvPr>
          <p:cNvSpPr txBox="1">
            <a:spLocks/>
          </p:cNvSpPr>
          <p:nvPr/>
        </p:nvSpPr>
        <p:spPr>
          <a:xfrm>
            <a:off x="1066800" y="1043395"/>
            <a:ext cx="7010400" cy="674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37160" indent="-137160" algn="l" defTabSz="685800" rtl="0" eaLnBrk="1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 algn="l" defTabSz="685800" rtl="0" eaLnBrk="1" latinLnBrk="0" hangingPunct="1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 algn="l" defTabSz="685800" rtl="0" eaLnBrk="1" latinLnBrk="0" hangingPunct="1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/>
              <a:t>- Backgrounds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/>
              <a:t>- Methodologies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/>
              <a:t>- Experimental Setting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/>
              <a:t>- Results and Discussion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/>
              <a:t>- Conclusion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sz="1800"/>
              <a:t>- Limitation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37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Backgrounds #1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626-7416-1C4D-98F2-F602A74C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04" y="1039181"/>
            <a:ext cx="7010400" cy="67416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Large corpora and computational resources have led to development of large language models (LLMs) ubiquitous in a wide variety of tasks.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The performance loss in no- or low-resource settings can be substantial compared to their high-resource counterparts.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A large amount of data is important to ensure the generalization of a model but it is not always possible due to cost and time constraints or lack of target language data, experts.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Data augmentation (DA) can be a solution which allows to artificially increase the size of a dataset which ensures the generalization of a model. 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3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Backgrounds #2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626-7416-1C4D-98F2-F602A74C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04" y="1039181"/>
            <a:ext cx="7010400" cy="67416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As a novel data generation, we propose </a:t>
            </a:r>
            <a:r>
              <a:rPr lang="en-US" sz="1400" b="1" i="1" dirty="0"/>
              <a:t>Generative Adversarial Network using Language Models (GAN-LM).</a:t>
            </a:r>
            <a:endParaRPr lang="en-US" sz="14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Introduce tunable thresholds and a decoding method to control the diversity and lexical similarity of synthetic data to mitigate the mode collapse problem in GAN.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GAN-LM employs an adversarial training with the offered data in each task to learn the different characteristic which generates suitable synthetic data for each task.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Also, we mixed GAN-LM with other DAs (e.g. Back-translation) to enhance further in low-resource languages and limited entity linking task.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2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Methodologies - Baseline #1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626-7416-1C4D-98F2-F602A74C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04" y="1039181"/>
            <a:ext cx="7010400" cy="67416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Four different non-contextual-level augmentations are considered.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(1) Lexical: Use WordNet [</a:t>
            </a:r>
            <a:r>
              <a:rPr lang="en-US" altLang="ko-KR" sz="1400" dirty="0"/>
              <a:t>1</a:t>
            </a:r>
            <a:r>
              <a:rPr lang="en-US" sz="1400" dirty="0"/>
              <a:t>] to replace each word in the original text with a synonym. 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(2) Spelling: Generate alternate texts from common misspellings of the original words [</a:t>
            </a:r>
            <a:r>
              <a:rPr lang="en-US" altLang="ko-KR" sz="1400" dirty="0"/>
              <a:t>2</a:t>
            </a:r>
            <a:r>
              <a:rPr lang="en-US" sz="1400" dirty="0"/>
              <a:t>].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(3) Character: Randomly change characters in the original tokens with four different ways: Insertions, substitutions, swaps and deletions [</a:t>
            </a:r>
            <a:r>
              <a:rPr lang="en-US" altLang="ko-KR" sz="1400" dirty="0"/>
              <a:t>3</a:t>
            </a:r>
            <a:r>
              <a:rPr lang="en-US" sz="1400" dirty="0"/>
              <a:t>]. 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(4) Token-LM: Use LM to get token for input text and then, perform nearest neighbor search for each token to find alternate tokens. BART [</a:t>
            </a:r>
            <a:r>
              <a:rPr lang="en-US" altLang="ko-KR" sz="1400" dirty="0"/>
              <a:t>4</a:t>
            </a:r>
            <a:r>
              <a:rPr lang="en-US" sz="1400" dirty="0"/>
              <a:t>] and </a:t>
            </a:r>
            <a:r>
              <a:rPr lang="en-US" sz="1400" dirty="0" err="1"/>
              <a:t>mBART</a:t>
            </a:r>
            <a:r>
              <a:rPr lang="en-US" sz="1400" dirty="0"/>
              <a:t> [</a:t>
            </a:r>
            <a:r>
              <a:rPr lang="en-US" altLang="ko-KR" sz="1400" dirty="0"/>
              <a:t>5</a:t>
            </a:r>
            <a:r>
              <a:rPr lang="en-US" sz="1400" dirty="0"/>
              <a:t>] are considered.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77DE52-E85C-282A-EB0B-F55638899895}"/>
              </a:ext>
            </a:extLst>
          </p:cNvPr>
          <p:cNvSpPr txBox="1">
            <a:spLocks/>
          </p:cNvSpPr>
          <p:nvPr/>
        </p:nvSpPr>
        <p:spPr>
          <a:xfrm>
            <a:off x="620268" y="4240840"/>
            <a:ext cx="7781212" cy="5544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37160" indent="-137160" algn="l" defTabSz="685800" rtl="0" eaLnBrk="1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 algn="l" defTabSz="685800" rtl="0" eaLnBrk="1" latinLnBrk="0" hangingPunct="1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 algn="l" defTabSz="685800" rtl="0" eaLnBrk="1" latinLnBrk="0" hangingPunct="1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[</a:t>
            </a:r>
            <a:r>
              <a:rPr lang="en-US" altLang="ko-KR" sz="600" dirty="0"/>
              <a:t>1</a:t>
            </a:r>
            <a:r>
              <a:rPr lang="en-US" sz="600" dirty="0"/>
              <a:t>] Miller, George A. et al. “Introduction to WordNet: An On-line Lexical Database.” International Journal of Lexicography 3 (1990): 235-244.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[</a:t>
            </a:r>
            <a:r>
              <a:rPr lang="en-US" altLang="ko-KR" sz="600" dirty="0"/>
              <a:t>2</a:t>
            </a:r>
            <a:r>
              <a:rPr lang="en-US" sz="600" dirty="0"/>
              <a:t>] Coulombe, Claude. “Text Data Augmentation Made Simple By Leveraging NLP Cloud APIs.” </a:t>
            </a:r>
            <a:r>
              <a:rPr lang="en-US" sz="600" dirty="0" err="1"/>
              <a:t>ArXiv</a:t>
            </a:r>
            <a:r>
              <a:rPr lang="en-US" sz="600" dirty="0"/>
              <a:t> abs/1812.04718 (2018): n. </a:t>
            </a:r>
            <a:r>
              <a:rPr lang="en-US" sz="600" dirty="0" err="1"/>
              <a:t>pag</a:t>
            </a:r>
            <a:r>
              <a:rPr lang="en-US" sz="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[</a:t>
            </a:r>
            <a:r>
              <a:rPr lang="en-US" altLang="ko-KR" sz="600" dirty="0"/>
              <a:t>3</a:t>
            </a:r>
            <a:r>
              <a:rPr lang="en-US" sz="600" dirty="0"/>
              <a:t>] </a:t>
            </a:r>
            <a:r>
              <a:rPr lang="en-US" sz="600" dirty="0" err="1"/>
              <a:t>Pruthi</a:t>
            </a:r>
            <a:r>
              <a:rPr lang="en-US" sz="600" dirty="0"/>
              <a:t>, Danish et al. “Combating Adversarial Misspellings with Robust Word Recognition.” Annual Meeting of the Association for Computational Linguistics (2019).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[</a:t>
            </a:r>
            <a:r>
              <a:rPr lang="en-US" altLang="ko-KR" sz="600" dirty="0"/>
              <a:t>4</a:t>
            </a:r>
            <a:r>
              <a:rPr lang="en-US" sz="600" dirty="0"/>
              <a:t>] Lewis, Mike et al. “BART: Denoising Sequence-to-Sequence Pre-training for Natural Language Generation, Translation, and Comprehension.” Annual Meeting of the Association for Computational Linguistics (2019).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[</a:t>
            </a:r>
            <a:r>
              <a:rPr lang="en-US" altLang="ko-KR" sz="600" dirty="0"/>
              <a:t>5</a:t>
            </a:r>
            <a:r>
              <a:rPr lang="en-US" sz="600" dirty="0"/>
              <a:t>] Tang, Y. et al. “Multilingual Translation with Extensible Multilingual Pretraining and Finetuning.” </a:t>
            </a:r>
            <a:r>
              <a:rPr lang="en-US" sz="600" dirty="0" err="1"/>
              <a:t>ArXiv</a:t>
            </a:r>
            <a:r>
              <a:rPr lang="en-US" sz="600" dirty="0"/>
              <a:t> abs/2008.00401 (2020): n. </a:t>
            </a:r>
            <a:r>
              <a:rPr lang="en-US" sz="600" dirty="0" err="1"/>
              <a:t>pag</a:t>
            </a:r>
            <a:r>
              <a:rPr lang="en-US" sz="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43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Methodologies - Baseline #2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626-7416-1C4D-98F2-F602A74C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04" y="1039181"/>
            <a:ext cx="7010400" cy="67416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- Three different contextual-level augmentations are explored.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(1) Text Generation: Use the original text as the initial context and extend it. GPT-2 [</a:t>
            </a:r>
            <a:r>
              <a:rPr lang="en-US" altLang="ko-KR" sz="1400" dirty="0"/>
              <a:t>6</a:t>
            </a:r>
            <a:r>
              <a:rPr lang="en-US" sz="1400" dirty="0"/>
              <a:t>], OPT [</a:t>
            </a:r>
            <a:r>
              <a:rPr lang="en-US" altLang="ko-KR" sz="1400" dirty="0"/>
              <a:t>7</a:t>
            </a:r>
            <a:r>
              <a:rPr lang="en-US" sz="1400" dirty="0"/>
              <a:t>] and </a:t>
            </a:r>
            <a:r>
              <a:rPr lang="en-US" sz="1400" dirty="0" err="1"/>
              <a:t>mGPT</a:t>
            </a:r>
            <a:r>
              <a:rPr lang="en-US" sz="1400" dirty="0"/>
              <a:t> [</a:t>
            </a:r>
            <a:r>
              <a:rPr lang="en-US" altLang="ko-KR" sz="1400" dirty="0"/>
              <a:t>8</a:t>
            </a:r>
            <a:r>
              <a:rPr lang="en-US" sz="1400" dirty="0"/>
              <a:t>] are considered.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(2) Paraphrase: Transform a sentence with similar semantic meaning but a different syntactic form where T5 [</a:t>
            </a:r>
            <a:r>
              <a:rPr lang="en-US" altLang="ko-KR" sz="1400" dirty="0"/>
              <a:t>9</a:t>
            </a:r>
            <a:r>
              <a:rPr lang="en-US" sz="1400" dirty="0"/>
              <a:t>] and Prism model [1</a:t>
            </a:r>
            <a:r>
              <a:rPr lang="en-US" altLang="ko-KR" sz="1400" dirty="0"/>
              <a:t>0</a:t>
            </a:r>
            <a:r>
              <a:rPr lang="en-US" sz="1400" dirty="0"/>
              <a:t>] are employed.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400" dirty="0"/>
              <a:t>(3) Back-translation: Retranslate content from target language back to its source language to generate a sentence variant. Multiple pre-trained neural translation models are applied [1</a:t>
            </a:r>
            <a:r>
              <a:rPr lang="en-US" altLang="ko-KR" sz="1400" dirty="0"/>
              <a:t>1</a:t>
            </a:r>
            <a:r>
              <a:rPr lang="en-US" sz="1400" dirty="0"/>
              <a:t>].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90BC3-4861-6945-9800-EC110FA5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0930E0-C0FA-D31C-6B93-1528CD20FC6B}"/>
              </a:ext>
            </a:extLst>
          </p:cNvPr>
          <p:cNvSpPr txBox="1">
            <a:spLocks/>
          </p:cNvSpPr>
          <p:nvPr/>
        </p:nvSpPr>
        <p:spPr>
          <a:xfrm>
            <a:off x="620268" y="4186061"/>
            <a:ext cx="7781212" cy="6741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37160" indent="-137160" algn="l" defTabSz="685800" rtl="0" eaLnBrk="1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 algn="l" defTabSz="685800" rtl="0" eaLnBrk="1" latinLnBrk="0" hangingPunct="1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 algn="l" defTabSz="685800" rtl="0" eaLnBrk="1" latinLnBrk="0" hangingPunct="1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[</a:t>
            </a:r>
            <a:r>
              <a:rPr lang="en-US" altLang="ko-KR" sz="600" dirty="0"/>
              <a:t>6</a:t>
            </a:r>
            <a:r>
              <a:rPr lang="en-US" sz="600" dirty="0"/>
              <a:t>] Radford, Alec et al. “Language Models are Unsupervised Multitask Learners.” (2019).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[</a:t>
            </a:r>
            <a:r>
              <a:rPr lang="en-US" altLang="ko-KR" sz="600" dirty="0"/>
              <a:t>7</a:t>
            </a:r>
            <a:r>
              <a:rPr lang="en-US" sz="600" dirty="0"/>
              <a:t>] Zhang, Susan et al. “OPT: Open Pre-trained Transformer Language Models.” </a:t>
            </a:r>
            <a:r>
              <a:rPr lang="en-US" sz="600" dirty="0" err="1"/>
              <a:t>ArXiv</a:t>
            </a:r>
            <a:r>
              <a:rPr lang="en-US" sz="600" dirty="0"/>
              <a:t> abs/2205.01068 (2022): n. </a:t>
            </a:r>
            <a:r>
              <a:rPr lang="en-US" sz="600" dirty="0" err="1"/>
              <a:t>pag</a:t>
            </a:r>
            <a:r>
              <a:rPr lang="en-US" sz="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[</a:t>
            </a:r>
            <a:r>
              <a:rPr lang="en-US" altLang="ko-KR" sz="600" dirty="0"/>
              <a:t>8</a:t>
            </a:r>
            <a:r>
              <a:rPr lang="en-US" sz="600" dirty="0"/>
              <a:t>] Tan, </a:t>
            </a:r>
            <a:r>
              <a:rPr lang="en-US" sz="600" dirty="0" err="1"/>
              <a:t>Zhixing</a:t>
            </a:r>
            <a:r>
              <a:rPr lang="en-US" sz="600" dirty="0"/>
              <a:t> et al. “MSP: Multi-Stage Prompting for Making Pre-trained Language Models Better Translators.” </a:t>
            </a:r>
            <a:r>
              <a:rPr lang="en-US" sz="600" dirty="0" err="1"/>
              <a:t>ArXiv</a:t>
            </a:r>
            <a:r>
              <a:rPr lang="en-US" sz="600" dirty="0"/>
              <a:t> abs/2110.06609 (2021): n. </a:t>
            </a:r>
            <a:r>
              <a:rPr lang="en-US" sz="600" dirty="0" err="1"/>
              <a:t>pag</a:t>
            </a:r>
            <a:r>
              <a:rPr lang="en-US" sz="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[</a:t>
            </a:r>
            <a:r>
              <a:rPr lang="en-US" altLang="ko-KR" sz="600" dirty="0"/>
              <a:t>9</a:t>
            </a:r>
            <a:r>
              <a:rPr lang="en-US" sz="600" dirty="0"/>
              <a:t>] </a:t>
            </a:r>
            <a:r>
              <a:rPr lang="en-US" sz="600" dirty="0" err="1"/>
              <a:t>Raffel</a:t>
            </a:r>
            <a:r>
              <a:rPr lang="en-US" sz="600" dirty="0"/>
              <a:t>, Colin et al. “Exploring the Limits of Transfer Learning with a Unified Text-to-Text Transformer.” </a:t>
            </a:r>
            <a:r>
              <a:rPr lang="en-US" sz="600" dirty="0" err="1"/>
              <a:t>ArXiv</a:t>
            </a:r>
            <a:r>
              <a:rPr lang="en-US" sz="600" dirty="0"/>
              <a:t> abs/1910.10683 (2019): n. </a:t>
            </a:r>
            <a:r>
              <a:rPr lang="en-US" sz="600" dirty="0" err="1"/>
              <a:t>pag</a:t>
            </a:r>
            <a:r>
              <a:rPr lang="en-US" sz="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[</a:t>
            </a:r>
            <a:r>
              <a:rPr lang="en-US" altLang="ko-KR" sz="600" dirty="0"/>
              <a:t>10</a:t>
            </a:r>
            <a:r>
              <a:rPr lang="en-US" sz="600" dirty="0"/>
              <a:t>] Thompson, Brian and Matt Post. “Automatic Machine Translation Evaluation in Many Languages via Zero-Shot Paraphrasing.” </a:t>
            </a:r>
            <a:r>
              <a:rPr lang="en-US" sz="600" dirty="0" err="1"/>
              <a:t>ArXiv</a:t>
            </a:r>
            <a:r>
              <a:rPr lang="en-US" sz="600" dirty="0"/>
              <a:t> abs/2004.14564 (2020): n. </a:t>
            </a:r>
            <a:r>
              <a:rPr lang="en-US" sz="600" dirty="0" err="1"/>
              <a:t>pag</a:t>
            </a:r>
            <a:r>
              <a:rPr lang="en-US" sz="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[1</a:t>
            </a:r>
            <a:r>
              <a:rPr lang="en-US" altLang="ko-KR" sz="600" dirty="0"/>
              <a:t>1</a:t>
            </a:r>
            <a:r>
              <a:rPr lang="en-US" sz="600" dirty="0"/>
              <a:t>] Helsinki-NLP. 2023. </a:t>
            </a:r>
            <a:r>
              <a:rPr lang="en-US" sz="600" dirty="0" err="1"/>
              <a:t>Github</a:t>
            </a:r>
            <a:r>
              <a:rPr lang="en-US" sz="600" dirty="0"/>
              <a:t> - </a:t>
            </a:r>
            <a:r>
              <a:rPr lang="en-US" sz="600" dirty="0" err="1"/>
              <a:t>helsinki-nlp</a:t>
            </a:r>
            <a:r>
              <a:rPr lang="en-US" sz="600" dirty="0"/>
              <a:t>/opus-mt: Open neural machine translation models and web services.</a:t>
            </a:r>
          </a:p>
        </p:txBody>
      </p:sp>
    </p:spTree>
    <p:extLst>
      <p:ext uri="{BB962C8B-B14F-4D97-AF65-F5344CB8AC3E}">
        <p14:creationId xmlns:p14="http://schemas.microsoft.com/office/powerpoint/2010/main" val="133494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Methodologies - GAN-LM #1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626-7416-1C4D-98F2-F602A74C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04" y="1039181"/>
            <a:ext cx="7010400" cy="67416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- To extend the usability of GAN in NLP domain, we propose GAN-LM which combines GAN with pre-trained LM regardless of non-contextualized and contextualized models. 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- We considered a WGAN-GP [1</a:t>
            </a:r>
            <a:r>
              <a:rPr lang="en-US" altLang="ko-KR" sz="1400" dirty="0"/>
              <a:t>2</a:t>
            </a:r>
            <a:r>
              <a:rPr lang="en-US" sz="1400" dirty="0"/>
              <a:t>] which uses the Wasserstein distance as loss to capitalize on the probability distributions from fake and real data. </a:t>
            </a:r>
          </a:p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400" dirty="0"/>
              <a:t>- Compared to the vanilla GAN, it is robust to vanishing gradient and mode collapse.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DA68D5-4C20-9781-43E4-44B3818C17BF}"/>
              </a:ext>
            </a:extLst>
          </p:cNvPr>
          <p:cNvSpPr txBox="1">
            <a:spLocks/>
          </p:cNvSpPr>
          <p:nvPr/>
        </p:nvSpPr>
        <p:spPr>
          <a:xfrm>
            <a:off x="620268" y="4656278"/>
            <a:ext cx="7781212" cy="1618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37160" indent="-137160" algn="l" defTabSz="685800" rtl="0" eaLnBrk="1" latinLnBrk="0" hangingPunct="1">
              <a:lnSpc>
                <a:spcPts val="18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-137160" algn="l" defTabSz="685800" rtl="0" eaLnBrk="1" latinLnBrk="0" hangingPunct="1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685800" indent="-137160" algn="l" defTabSz="685800" rtl="0" eaLnBrk="1" latinLnBrk="0" hangingPunct="1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</a:pPr>
            <a:r>
              <a:rPr lang="en-US" sz="600" dirty="0"/>
              <a:t>[1</a:t>
            </a:r>
            <a:r>
              <a:rPr lang="en-US" altLang="ko-KR" sz="600" dirty="0"/>
              <a:t>2</a:t>
            </a:r>
            <a:r>
              <a:rPr lang="en-US" sz="600" dirty="0"/>
              <a:t>]</a:t>
            </a:r>
            <a:r>
              <a:rPr lang="ko-KR" altLang="en-US" sz="600" dirty="0"/>
              <a:t> </a:t>
            </a:r>
            <a:r>
              <a:rPr lang="en-CA" altLang="ko-KR" sz="600" dirty="0" err="1"/>
              <a:t>Gulrajani</a:t>
            </a:r>
            <a:r>
              <a:rPr lang="en-CA" altLang="ko-KR" sz="600" dirty="0"/>
              <a:t>, Ishaan et al. “Improved Training of Wasserstein GANs.” NIPS (2017).</a:t>
            </a:r>
            <a:endParaRPr lang="en-US" sz="600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5E5757C-E2D7-2CD6-3829-AC410C0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4749473"/>
            <a:ext cx="3116580" cy="273844"/>
          </a:xfrm>
        </p:spPr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</p:spTree>
    <p:extLst>
      <p:ext uri="{BB962C8B-B14F-4D97-AF65-F5344CB8AC3E}">
        <p14:creationId xmlns:p14="http://schemas.microsoft.com/office/powerpoint/2010/main" val="311172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2536-9CEE-084A-B830-C5E648D3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b="1" dirty="0"/>
              <a:t>Methodologies - GAN-LM #2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75AB-48A3-5043-A4DA-42685DEB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E61691-C23E-A8B9-AF80-09E00084A134}"/>
              </a:ext>
            </a:extLst>
          </p:cNvPr>
          <p:cNvGrpSpPr/>
          <p:nvPr/>
        </p:nvGrpSpPr>
        <p:grpSpPr>
          <a:xfrm>
            <a:off x="1856079" y="1023958"/>
            <a:ext cx="5431841" cy="3546927"/>
            <a:chOff x="1856079" y="851192"/>
            <a:chExt cx="5431841" cy="35469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90CD46-7324-DBD5-156F-961FC3E13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079" y="851192"/>
              <a:ext cx="5431841" cy="3217360"/>
            </a:xfrm>
            <a:prstGeom prst="rect">
              <a:avLst/>
            </a:prstGeom>
          </p:spPr>
        </p:pic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D9206B4F-9782-95A0-7EC4-244F5BEC038B}"/>
                </a:ext>
              </a:extLst>
            </p:cNvPr>
            <p:cNvSpPr txBox="1">
              <a:spLocks/>
            </p:cNvSpPr>
            <p:nvPr/>
          </p:nvSpPr>
          <p:spPr>
            <a:xfrm>
              <a:off x="3312043" y="4186497"/>
              <a:ext cx="2519911" cy="211622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37160" indent="-137160" algn="l" defTabSz="685800" rtl="0" eaLnBrk="1" latinLnBrk="0" hangingPunct="1">
                <a:lnSpc>
                  <a:spcPts val="18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3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1pPr>
              <a:lvl2pPr marL="457200" indent="-137160" algn="l" defTabSz="685800" rtl="0" eaLnBrk="1" latinLnBrk="0" hangingPunct="1">
                <a:lnSpc>
                  <a:spcPts val="15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0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2pPr>
              <a:lvl3pPr marL="685800" indent="-13716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defRPr>
              </a:lvl3pPr>
              <a:lvl4pPr marL="1200150" indent="-17145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4pPr>
              <a:lvl5pPr marL="1543050" indent="-171450" algn="l" defTabSz="685800" rtl="0" eaLnBrk="1" latinLnBrk="0" hangingPunct="1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800" b="0" i="0" kern="120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None/>
              </a:pPr>
              <a:r>
                <a:rPr lang="en-US" sz="1000" dirty="0"/>
                <a:t>Figure 1. GAN-LM with pre-trained LM. </a:t>
              </a:r>
            </a:p>
          </p:txBody>
        </p:sp>
      </p:grp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81A2AAEF-3B9E-37A2-70B2-AC5701AA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4749473"/>
            <a:ext cx="3116580" cy="273844"/>
          </a:xfrm>
        </p:spPr>
        <p:txBody>
          <a:bodyPr/>
          <a:lstStyle/>
          <a:p>
            <a:r>
              <a:rPr lang="en-US" dirty="0"/>
              <a:t>GAN-LM · © 2023 </a:t>
            </a:r>
            <a:r>
              <a:rPr lang="en-US" dirty="0" err="1"/>
              <a:t>Amazon.com</a:t>
            </a:r>
            <a:r>
              <a:rPr lang="en-US" dirty="0"/>
              <a:t>, Inc</a:t>
            </a:r>
          </a:p>
        </p:txBody>
      </p:sp>
    </p:spTree>
    <p:extLst>
      <p:ext uri="{BB962C8B-B14F-4D97-AF65-F5344CB8AC3E}">
        <p14:creationId xmlns:p14="http://schemas.microsoft.com/office/powerpoint/2010/main" val="157655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49"/>
    </mc:Choice>
    <mc:Fallback xmlns="">
      <p:transition spd="slow" advTm="43349"/>
    </mc:Fallback>
  </mc:AlternateContent>
</p:sld>
</file>

<file path=ppt/theme/theme1.xml><?xml version="1.0" encoding="utf-8"?>
<a:theme xmlns:a="http://schemas.openxmlformats.org/drawingml/2006/main" name="Amazon Academics -light">
  <a:themeElements>
    <a:clrScheme name="Custom 13">
      <a:dk1>
        <a:srgbClr val="1C2430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1C2430"/>
      </a:accent2>
      <a:accent3>
        <a:srgbClr val="F1522C"/>
      </a:accent3>
      <a:accent4>
        <a:srgbClr val="5873AA"/>
      </a:accent4>
      <a:accent5>
        <a:srgbClr val="52C0CC"/>
      </a:accent5>
      <a:accent6>
        <a:srgbClr val="13A39D"/>
      </a:accent6>
      <a:hlink>
        <a:srgbClr val="007CB6"/>
      </a:hlink>
      <a:folHlink>
        <a:srgbClr val="FF9900"/>
      </a:folHlink>
    </a:clrScheme>
    <a:fontScheme name="Amazon 2021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lIns="0" tIns="0" rIns="0" bIns="0"/>
      <a:lstStyle>
        <a:defPPr algn="l">
          <a:defRPr dirty="0" smtClean="0">
            <a:latin typeface="Amazon Ember Thin"/>
            <a:ea typeface="Amazon Ember Thin"/>
            <a:cs typeface="Amazon Ember Thi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mazon Academics - dark">
  <a:themeElements>
    <a:clrScheme name="Custom 12">
      <a:dk1>
        <a:srgbClr val="FFFFFF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1C2430"/>
      </a:accent2>
      <a:accent3>
        <a:srgbClr val="F1522C"/>
      </a:accent3>
      <a:accent4>
        <a:srgbClr val="5873AA"/>
      </a:accent4>
      <a:accent5>
        <a:srgbClr val="52C0CC"/>
      </a:accent5>
      <a:accent6>
        <a:srgbClr val="13A39D"/>
      </a:accent6>
      <a:hlink>
        <a:srgbClr val="FFFFFF"/>
      </a:hlink>
      <a:folHlink>
        <a:srgbClr val="FF9900"/>
      </a:folHlink>
    </a:clrScheme>
    <a:fontScheme name="Amazon 2021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39163</TotalTime>
  <Words>3617</Words>
  <Application>Microsoft Macintosh PowerPoint</Application>
  <PresentationFormat>On-screen Show (16:9)</PresentationFormat>
  <Paragraphs>267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Amazon Ember</vt:lpstr>
      <vt:lpstr>Amazon Ember Light</vt:lpstr>
      <vt:lpstr>Amazon Ember Thin</vt:lpstr>
      <vt:lpstr>Arial</vt:lpstr>
      <vt:lpstr>Calibri</vt:lpstr>
      <vt:lpstr>Segoe UI</vt:lpstr>
      <vt:lpstr>Amazon Academics -light</vt:lpstr>
      <vt:lpstr>Amazon Academics - dark</vt:lpstr>
      <vt:lpstr>GAN-LM: Generative Adversarial Network using Language Models for Downstream Applications  Dae Yon Hwang, Yaroslav Nechaev, Cyprien De Lichy, Renxian Zhang</vt:lpstr>
      <vt:lpstr>Meet your host</vt:lpstr>
      <vt:lpstr>Table of Contents</vt:lpstr>
      <vt:lpstr>Backgrounds #1 </vt:lpstr>
      <vt:lpstr>Backgrounds #2</vt:lpstr>
      <vt:lpstr>Methodologies - Baseline #1</vt:lpstr>
      <vt:lpstr>Methodologies - Baseline #2</vt:lpstr>
      <vt:lpstr>Methodologies - GAN-LM #1</vt:lpstr>
      <vt:lpstr>Methodologies - GAN-LM #2</vt:lpstr>
      <vt:lpstr>Methodologies - GAN-LM #3</vt:lpstr>
      <vt:lpstr>Methodologies - GAN-LM #4</vt:lpstr>
      <vt:lpstr>Experimental Setting - Datasets and Employed Models</vt:lpstr>
      <vt:lpstr>Experimental Setting - More....</vt:lpstr>
      <vt:lpstr>Results and Discussion - Entity Linking #1</vt:lpstr>
      <vt:lpstr>Results and Discussion - Entity Linking #2</vt:lpstr>
      <vt:lpstr>Results and Discussion - Question Classification</vt:lpstr>
      <vt:lpstr>Results and Discussion - Multilingual STS #1</vt:lpstr>
      <vt:lpstr>Results and Discussion - Multilingual STS #2</vt:lpstr>
      <vt:lpstr>Results and Discussion – Example of Augmented Data</vt:lpstr>
      <vt:lpstr>Conclusion </vt:lpstr>
      <vt:lpstr>Limitation </vt:lpstr>
      <vt:lpstr>Thank You.</vt:lpstr>
      <vt:lpstr>Related Works #1 - Appendix</vt:lpstr>
      <vt:lpstr>Related Works #2 - Appendix</vt:lpstr>
      <vt:lpstr>Backgrounds - Appendix</vt:lpstr>
      <vt:lpstr>Methodologies - What is GAN? - Appendix</vt:lpstr>
      <vt:lpstr>Experimental Setting - Datasets and Employed Models - Appendix</vt:lpstr>
      <vt:lpstr>Experimental Setting - Datasets and Employed Models - Appendix</vt:lpstr>
      <vt:lpstr>Results and Discussion - Semantic Textual Similarity - Appendix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Veen</dc:creator>
  <cp:lastModifiedBy>Microsoft Office User</cp:lastModifiedBy>
  <cp:revision>353</cp:revision>
  <dcterms:created xsi:type="dcterms:W3CDTF">2021-01-21T13:00:28Z</dcterms:created>
  <dcterms:modified xsi:type="dcterms:W3CDTF">2023-09-07T16:25:33Z</dcterms:modified>
  <cp:version/>
</cp:coreProperties>
</file>