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sldIdLst>
    <p:sldId id="256" r:id="rId2"/>
    <p:sldId id="257" r:id="rId3"/>
    <p:sldId id="258" r:id="rId4"/>
    <p:sldId id="324" r:id="rId5"/>
    <p:sldId id="259" r:id="rId6"/>
    <p:sldId id="261" r:id="rId7"/>
    <p:sldId id="262" r:id="rId8"/>
    <p:sldId id="263" r:id="rId9"/>
    <p:sldId id="326" r:id="rId10"/>
    <p:sldId id="327" r:id="rId11"/>
    <p:sldId id="328" r:id="rId12"/>
    <p:sldId id="330" r:id="rId13"/>
    <p:sldId id="264" r:id="rId14"/>
    <p:sldId id="265" r:id="rId15"/>
    <p:sldId id="267" r:id="rId16"/>
    <p:sldId id="268" r:id="rId17"/>
    <p:sldId id="269" r:id="rId18"/>
    <p:sldId id="270" r:id="rId19"/>
    <p:sldId id="271" r:id="rId20"/>
    <p:sldId id="272" r:id="rId21"/>
    <p:sldId id="273" r:id="rId22"/>
    <p:sldId id="274" r:id="rId23"/>
    <p:sldId id="329" r:id="rId24"/>
    <p:sldId id="335" r:id="rId25"/>
    <p:sldId id="334" r:id="rId26"/>
    <p:sldId id="277" r:id="rId27"/>
    <p:sldId id="331" r:id="rId28"/>
    <p:sldId id="278" r:id="rId29"/>
    <p:sldId id="279" r:id="rId30"/>
    <p:sldId id="280" r:id="rId31"/>
    <p:sldId id="281" r:id="rId32"/>
    <p:sldId id="282" r:id="rId33"/>
    <p:sldId id="283" r:id="rId34"/>
    <p:sldId id="284" r:id="rId35"/>
    <p:sldId id="285" r:id="rId36"/>
    <p:sldId id="286" r:id="rId37"/>
    <p:sldId id="288" r:id="rId38"/>
    <p:sldId id="333" r:id="rId39"/>
    <p:sldId id="289"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2DE7E8D-AA71-3214-F8D5-1D1825F0C48F}" name="Judith Sieker" initials="JS" userId="S::j.sieker@uni-bielefeld.de::17e3fe74-783a-4eaf-a57f-030e721b462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32FF"/>
    <a:srgbClr val="FF2F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6">
              <a:lumOff val="5098"/>
            </a:schemeClr>
          </a:solidFill>
        </a:fill>
      </a:tcStyle>
    </a:band2H>
    <a:firstCo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lastRow>
    <a:firstRow>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Arial"/>
          <a:ea typeface="Arial"/>
          <a:cs typeface="Arial"/>
        </a:font>
        <a:srgbClr val="000000"/>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firstCol>
    <a:la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381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lastRow>
    <a:fir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381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3"/>
          </a:solidFill>
        </a:fill>
      </a:tcStyle>
    </a:firstCol>
    <a:la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381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3"/>
          </a:solidFill>
        </a:fill>
      </a:tcStyle>
    </a:lastRow>
    <a:fir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381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3"/>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FAFAFA"/>
          </a:solidFill>
        </a:fill>
      </a:tcStyle>
    </a:wholeTbl>
    <a:band2H>
      <a:tcTxStyle/>
      <a:tcStyle>
        <a:tcBdr/>
        <a:fill>
          <a:solidFill>
            <a:srgbClr val="FCFCFC"/>
          </a:solidFill>
        </a:fill>
      </a:tcStyle>
    </a:band2H>
    <a:firstCol>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firstCol>
    <a:la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381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lastRow>
    <a:fir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381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6">
              <a:lumOff val="5098"/>
            </a:schemeClr>
          </a:solidFill>
        </a:fill>
      </a:tcStyle>
    </a:band2H>
    <a:firstCol>
      <a:tcTxStyle b="on" i="off">
        <a:font>
          <a:latin typeface="Arial"/>
          <a:ea typeface="Arial"/>
          <a:cs typeface="Arial"/>
        </a:font>
        <a:schemeClr val="accent6">
          <a:lumOff val="5098"/>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6">
              <a:lumOff val="5098"/>
            </a:schemeClr>
          </a:solidFill>
        </a:fill>
      </a:tcStyle>
    </a:lastRow>
    <a:firstRow>
      <a:tcTxStyle b="on" i="off">
        <a:font>
          <a:latin typeface="Arial"/>
          <a:ea typeface="Arial"/>
          <a:cs typeface="Arial"/>
        </a:font>
        <a:schemeClr val="accent6">
          <a:lumOff val="5098"/>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firstCol>
    <a:la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381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lastRow>
    <a:fir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381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000000"/>
          </a:solidFill>
        </a:fill>
      </a:tcStyle>
    </a:firstRow>
  </a:tblStyle>
  <a:tblStyle styleId="{8F44A2F1-9E1F-4B54-A3A2-5F16C0AD49E2}" styleName="">
    <a:tblBg/>
    <a:wholeTbl>
      <a:tcTxStyle b="off" i="off">
        <a:font>
          <a:latin typeface="Arial"/>
          <a:ea typeface="Arial"/>
          <a:cs typeface="Arial"/>
        </a:font>
        <a:srgbClr val="000000"/>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rgbClr val="FAFAFA"/>
          </a:solidFill>
        </a:fill>
      </a:tcStyle>
    </a:wholeTbl>
    <a:band2H>
      <a:tcTxStyle/>
      <a:tcStyle>
        <a:tcBdr/>
        <a:fill>
          <a:solidFill>
            <a:srgbClr val="FCFCFC"/>
          </a:solidFill>
        </a:fill>
      </a:tcStyle>
    </a:band2H>
    <a:firstCol>
      <a:tcTxStyle b="on" i="off">
        <a:font>
          <a:latin typeface="Arial"/>
          <a:ea typeface="Arial"/>
          <a:cs typeface="Arial"/>
        </a:font>
        <a:schemeClr val="accent6">
          <a:lumOff val="5098"/>
        </a:schemeClr>
      </a:tcTxStyle>
      <a:tcStyle>
        <a:tcBdr>
          <a:left>
            <a:ln w="12700" cap="flat">
              <a:solidFill>
                <a:srgbClr val="000000"/>
              </a:solidFill>
              <a:prstDash val="solid"/>
              <a:miter lim="400000"/>
            </a:ln>
          </a:left>
          <a:right>
            <a:ln w="12700" cap="flat">
              <a:solidFill>
                <a:schemeClr val="accent6">
                  <a:lumOff val="5098"/>
                </a:schemeClr>
              </a:solidFill>
              <a:prstDash val="solid"/>
              <a:round/>
            </a:ln>
          </a:right>
          <a:top>
            <a:ln w="12700" cap="flat">
              <a:solidFill>
                <a:schemeClr val="accent6">
                  <a:lumOff val="5098"/>
                </a:schemeClr>
              </a:solidFill>
              <a:prstDash val="solid"/>
              <a:round/>
            </a:ln>
          </a:top>
          <a:bottom>
            <a:ln w="127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firstCol>
    <a:la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38100" cap="flat">
              <a:solidFill>
                <a:schemeClr val="accent6">
                  <a:lumOff val="5098"/>
                </a:schemeClr>
              </a:solidFill>
              <a:prstDash val="solid"/>
              <a:round/>
            </a:ln>
          </a:top>
          <a:bottom>
            <a:ln w="12700" cap="flat">
              <a:solidFill>
                <a:srgbClr val="000000"/>
              </a:solidFill>
              <a:prstDash val="solid"/>
              <a:miter lim="400000"/>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lastRow>
    <a:firstRow>
      <a:tcTxStyle b="on" i="off">
        <a:font>
          <a:latin typeface="Arial"/>
          <a:ea typeface="Arial"/>
          <a:cs typeface="Arial"/>
        </a:font>
        <a:schemeClr val="accent6">
          <a:lumOff val="5098"/>
        </a:schemeClr>
      </a:tcTxStyle>
      <a:tcStyle>
        <a:tcBdr>
          <a:left>
            <a:ln w="12700" cap="flat">
              <a:solidFill>
                <a:schemeClr val="accent6">
                  <a:lumOff val="5098"/>
                </a:schemeClr>
              </a:solidFill>
              <a:prstDash val="solid"/>
              <a:round/>
            </a:ln>
          </a:left>
          <a:right>
            <a:ln w="12700" cap="flat">
              <a:solidFill>
                <a:schemeClr val="accent6">
                  <a:lumOff val="5098"/>
                </a:schemeClr>
              </a:solidFill>
              <a:prstDash val="solid"/>
              <a:round/>
            </a:ln>
          </a:right>
          <a:top>
            <a:ln w="12700" cap="flat">
              <a:solidFill>
                <a:srgbClr val="000000"/>
              </a:solidFill>
              <a:prstDash val="solid"/>
              <a:miter lim="400000"/>
            </a:ln>
          </a:top>
          <a:bottom>
            <a:ln w="38100" cap="flat">
              <a:solidFill>
                <a:schemeClr val="accent6">
                  <a:lumOff val="5098"/>
                </a:schemeClr>
              </a:solidFill>
              <a:prstDash val="solid"/>
              <a:round/>
            </a:ln>
          </a:bottom>
          <a:insideH>
            <a:ln w="12700" cap="flat">
              <a:solidFill>
                <a:schemeClr val="accent6">
                  <a:lumOff val="5098"/>
                </a:schemeClr>
              </a:solidFill>
              <a:prstDash val="solid"/>
              <a:round/>
            </a:ln>
          </a:insideH>
          <a:insideV>
            <a:ln w="12700" cap="flat">
              <a:solidFill>
                <a:schemeClr val="accent6">
                  <a:lumOff val="5098"/>
                </a:schemeClr>
              </a:solidFill>
              <a:prstDash val="solid"/>
              <a:round/>
            </a:ln>
          </a:insideV>
        </a:tcBdr>
        <a:fill>
          <a:solidFill>
            <a:schemeClr val="accent6"/>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Designformatvorlage 2 - Akz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Designformatvorlage 2 - Akz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Helle Formatvorlage 1 - Akz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Helle Formatvorlage 1 - Akz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Helle Formatvorlage 1 - Akz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Helle Formatvorlage 2 - Akz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Helle Formatvorlage 2 - Akz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Helle Formatvorlage 3 - Akz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8B1032C-EA38-4F05-BA0D-38AFFFC7BED3}" styleName="Helle Formatvorlage 3 - Akz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E171933-4619-4E11-9A3F-F7608DF75F80}" styleName="Mittlere Formatvorlage 1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ittlere Formatvorlage 1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ittlere Formatvorlage 1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ittlere Formatvorlage 4 - Akz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ittlere Formatvorlage 4 - Akz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AF606853-7671-496A-8E4F-DF71F8EC918B}" styleName="Dunkle Formatvorlage 1 - Akz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unkle Formatvorlage 1 - Akz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unkle Formatvorlage 1 - Akz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unkle Formatvorlage 1 - Akz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unkle Formatvorlage 1 - Akz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unkle Formatvorlage 1 - Akz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unkle Formatvorlag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unkle Formatvorlage 2 - Akzent 5/Akz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unkle Formatvorlage 2 - Akzent 3/Akz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02"/>
    <p:restoredTop sz="91381"/>
  </p:normalViewPr>
  <p:slideViewPr>
    <p:cSldViewPr snapToGrid="0">
      <p:cViewPr>
        <p:scale>
          <a:sx n="110" d="100"/>
          <a:sy n="110" d="100"/>
        </p:scale>
        <p:origin x="448" y="936"/>
      </p:cViewPr>
      <p:guideLst/>
    </p:cSldViewPr>
  </p:slideViewPr>
  <p:notesTextViewPr>
    <p:cViewPr>
      <p:scale>
        <a:sx n="85" d="100"/>
        <a:sy n="8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4" name="Shape 154"/>
          <p:cNvSpPr>
            <a:spLocks noGrp="1" noRot="1" noChangeAspect="1"/>
          </p:cNvSpPr>
          <p:nvPr>
            <p:ph type="sldImg"/>
          </p:nvPr>
        </p:nvSpPr>
        <p:spPr>
          <a:xfrm>
            <a:off x="1143000" y="685800"/>
            <a:ext cx="4572000" cy="3429000"/>
          </a:xfrm>
          <a:prstGeom prst="rect">
            <a:avLst/>
          </a:prstGeom>
        </p:spPr>
        <p:txBody>
          <a:bodyPr/>
          <a:lstStyle/>
          <a:p>
            <a:endParaRPr/>
          </a:p>
        </p:txBody>
      </p:sp>
      <p:sp>
        <p:nvSpPr>
          <p:cNvPr id="155" name="Shape 15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2200">
        <a:latin typeface="+mj-lt"/>
        <a:ea typeface="+mj-ea"/>
        <a:cs typeface="+mj-cs"/>
        <a:sym typeface="Calibri"/>
      </a:defRPr>
    </a:lvl1pPr>
    <a:lvl2pPr indent="228600" latinLnBrk="0">
      <a:defRPr sz="2200">
        <a:latin typeface="+mj-lt"/>
        <a:ea typeface="+mj-ea"/>
        <a:cs typeface="+mj-cs"/>
        <a:sym typeface="Calibri"/>
      </a:defRPr>
    </a:lvl2pPr>
    <a:lvl3pPr indent="457200" latinLnBrk="0">
      <a:defRPr sz="2200">
        <a:latin typeface="+mj-lt"/>
        <a:ea typeface="+mj-ea"/>
        <a:cs typeface="+mj-cs"/>
        <a:sym typeface="Calibri"/>
      </a:defRPr>
    </a:lvl3pPr>
    <a:lvl4pPr indent="685800" latinLnBrk="0">
      <a:defRPr sz="2200">
        <a:latin typeface="+mj-lt"/>
        <a:ea typeface="+mj-ea"/>
        <a:cs typeface="+mj-cs"/>
        <a:sym typeface="Calibri"/>
      </a:defRPr>
    </a:lvl4pPr>
    <a:lvl5pPr indent="914400" latinLnBrk="0">
      <a:defRPr sz="2200">
        <a:latin typeface="+mj-lt"/>
        <a:ea typeface="+mj-ea"/>
        <a:cs typeface="+mj-cs"/>
        <a:sym typeface="Calibri"/>
      </a:defRPr>
    </a:lvl5pPr>
    <a:lvl6pPr indent="1143000" latinLnBrk="0">
      <a:defRPr sz="2200">
        <a:latin typeface="+mj-lt"/>
        <a:ea typeface="+mj-ea"/>
        <a:cs typeface="+mj-cs"/>
        <a:sym typeface="Calibri"/>
      </a:defRPr>
    </a:lvl6pPr>
    <a:lvl7pPr indent="1371600" latinLnBrk="0">
      <a:defRPr sz="2200">
        <a:latin typeface="+mj-lt"/>
        <a:ea typeface="+mj-ea"/>
        <a:cs typeface="+mj-cs"/>
        <a:sym typeface="Calibri"/>
      </a:defRPr>
    </a:lvl7pPr>
    <a:lvl8pPr indent="1600200" latinLnBrk="0">
      <a:defRPr sz="2200">
        <a:latin typeface="+mj-lt"/>
        <a:ea typeface="+mj-ea"/>
        <a:cs typeface="+mj-cs"/>
        <a:sym typeface="Calibri"/>
      </a:defRPr>
    </a:lvl8pPr>
    <a:lvl9pPr indent="1828800" latinLnBrk="0">
      <a:defRPr sz="2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a:spLocks noGrp="1" noRot="1" noChangeAspect="1"/>
          </p:cNvSpPr>
          <p:nvPr>
            <p:ph type="sldImg"/>
          </p:nvPr>
        </p:nvSpPr>
        <p:spPr>
          <a:xfrm>
            <a:off x="381000" y="685800"/>
            <a:ext cx="6096000" cy="3429000"/>
          </a:xfrm>
          <a:prstGeom prst="rect">
            <a:avLst/>
          </a:prstGeom>
        </p:spPr>
        <p:txBody>
          <a:bodyPr/>
          <a:lstStyle/>
          <a:p>
            <a:endParaRPr/>
          </a:p>
        </p:txBody>
      </p:sp>
      <p:sp>
        <p:nvSpPr>
          <p:cNvPr id="162" name="Shape 162"/>
          <p:cNvSpPr>
            <a:spLocks noGrp="1"/>
          </p:cNvSpPr>
          <p:nvPr>
            <p:ph type="body" sz="quarter" idx="1"/>
          </p:nvPr>
        </p:nvSpPr>
        <p:spPr>
          <a:prstGeom prst="rect">
            <a:avLst/>
          </a:prstGeom>
        </p:spPr>
        <p:txBody>
          <a:bodyPr/>
          <a:lstStyle/>
          <a:p>
            <a:pPr lvl="1"/>
            <a:r>
              <a:rPr sz="6600" dirty="0"/>
              <a:t>Hello everyone, my Name is Judith </a:t>
            </a:r>
            <a:r>
              <a:rPr sz="6600" dirty="0" err="1"/>
              <a:t>Sieker</a:t>
            </a:r>
            <a:r>
              <a:rPr sz="6600" dirty="0"/>
              <a:t> and I am from Bielefeld University. </a:t>
            </a:r>
          </a:p>
          <a:p>
            <a:pPr lvl="1"/>
            <a:endParaRPr sz="6600" dirty="0"/>
          </a:p>
          <a:p>
            <a:pPr lvl="1"/>
            <a:r>
              <a:rPr sz="7200" dirty="0"/>
              <a:t>Together with Oliver Bott, </a:t>
            </a:r>
            <a:r>
              <a:rPr sz="7200" dirty="0" err="1"/>
              <a:t>Torgrim</a:t>
            </a:r>
            <a:r>
              <a:rPr sz="7200" dirty="0"/>
              <a:t> </a:t>
            </a:r>
            <a:r>
              <a:rPr sz="7200" dirty="0" err="1"/>
              <a:t>Solstad</a:t>
            </a:r>
            <a:r>
              <a:rPr sz="7200" dirty="0"/>
              <a:t> and </a:t>
            </a:r>
            <a:r>
              <a:rPr sz="7200" dirty="0" err="1"/>
              <a:t>Sina</a:t>
            </a:r>
            <a:r>
              <a:rPr sz="7200" dirty="0"/>
              <a:t> </a:t>
            </a:r>
            <a:r>
              <a:rPr sz="7200" dirty="0" err="1"/>
              <a:t>Zarrieß</a:t>
            </a:r>
            <a:r>
              <a:rPr sz="7200" dirty="0"/>
              <a:t> I conducted a study to </a:t>
            </a:r>
            <a:r>
              <a:rPr sz="7200" dirty="0" err="1"/>
              <a:t>analyse</a:t>
            </a:r>
            <a:r>
              <a:rPr sz="7200" dirty="0"/>
              <a:t> the generation capabilities of Large Language Models with the use of Implicit Causality prompts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lang="de-DE" dirty="0"/>
              <a:t>This </a:t>
            </a:r>
            <a:r>
              <a:rPr lang="de-DE" dirty="0" err="1"/>
              <a:t>is</a:t>
            </a:r>
            <a:r>
              <a:rPr lang="de-DE" dirty="0"/>
              <a:t> </a:t>
            </a:r>
            <a:r>
              <a:rPr lang="de-DE" dirty="0" err="1"/>
              <a:t>because</a:t>
            </a:r>
            <a:r>
              <a:rPr lang="de-DE" dirty="0"/>
              <a:t>, </a:t>
            </a:r>
            <a:r>
              <a:rPr lang="de-DE" dirty="0" err="1"/>
              <a:t>verbs</a:t>
            </a:r>
            <a:r>
              <a:rPr lang="de-DE" dirty="0"/>
              <a:t> such at “</a:t>
            </a:r>
            <a:r>
              <a:rPr lang="de-DE" dirty="0" err="1"/>
              <a:t>admire</a:t>
            </a:r>
            <a:r>
              <a:rPr lang="de-DE" dirty="0"/>
              <a:t>“ </a:t>
            </a:r>
            <a:r>
              <a:rPr lang="de-DE" dirty="0" err="1"/>
              <a:t>are</a:t>
            </a:r>
            <a:r>
              <a:rPr lang="de-DE" dirty="0"/>
              <a:t> </a:t>
            </a:r>
            <a:r>
              <a:rPr lang="de-DE" dirty="0" err="1"/>
              <a:t>prone</a:t>
            </a:r>
            <a:r>
              <a:rPr lang="de-DE" dirty="0"/>
              <a:t> </a:t>
            </a:r>
            <a:r>
              <a:rPr lang="de-DE" dirty="0" err="1"/>
              <a:t>to</a:t>
            </a:r>
            <a:r>
              <a:rPr lang="de-DE" dirty="0"/>
              <a:t> </a:t>
            </a:r>
            <a:r>
              <a:rPr lang="de-DE" dirty="0" err="1"/>
              <a:t>trigger</a:t>
            </a:r>
            <a:r>
              <a:rPr lang="de-DE" dirty="0"/>
              <a:t> </a:t>
            </a:r>
            <a:r>
              <a:rPr lang="de-DE" dirty="0" err="1"/>
              <a:t>explanations</a:t>
            </a:r>
            <a:r>
              <a:rPr lang="de-DE" dirty="0"/>
              <a:t> in subsequent </a:t>
            </a:r>
            <a:r>
              <a:rPr lang="de-DE" dirty="0" err="1"/>
              <a:t>discourse</a:t>
            </a:r>
            <a:r>
              <a:rPr lang="de-DE" dirty="0"/>
              <a:t>  </a:t>
            </a:r>
          </a:p>
          <a:p>
            <a:endParaRPr lang="de-DE" dirty="0"/>
          </a:p>
          <a:p>
            <a:endParaRPr lang="de-DE" dirty="0"/>
          </a:p>
          <a:p>
            <a:endParaRPr lang="de-DE" dirty="0"/>
          </a:p>
          <a:p>
            <a:r>
              <a:rPr lang="de-DE" dirty="0"/>
              <a:t>////</a:t>
            </a:r>
          </a:p>
          <a:p>
            <a:pPr marL="0" marR="0" lvl="0" indent="0" defTabSz="914400" eaLnBrk="1" fontAlgn="auto" latinLnBrk="0" hangingPunct="1">
              <a:lnSpc>
                <a:spcPct val="100000"/>
              </a:lnSpc>
              <a:spcBef>
                <a:spcPts val="0"/>
              </a:spcBef>
              <a:spcAft>
                <a:spcPts val="0"/>
              </a:spcAft>
              <a:buClrTx/>
              <a:buSzTx/>
              <a:buFontTx/>
              <a:buNone/>
              <a:tabLst/>
              <a:defRPr/>
            </a:pPr>
            <a:r>
              <a:rPr lang="de-DE" dirty="0" err="1">
                <a:solidFill>
                  <a:srgbClr val="000000"/>
                </a:solidFill>
                <a:effectLst/>
                <a:latin typeface="Helvetica" pitchFamily="2" charset="0"/>
              </a:rPr>
              <a:t>Furthermore</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the</a:t>
            </a:r>
            <a:r>
              <a:rPr lang="de-DE" dirty="0">
                <a:solidFill>
                  <a:srgbClr val="000000"/>
                </a:solidFill>
                <a:effectLst/>
                <a:latin typeface="Helvetica" pitchFamily="2" charset="0"/>
              </a:rPr>
              <a:t> </a:t>
            </a:r>
            <a:r>
              <a:rPr lang="de-DE" dirty="0" err="1">
                <a:solidFill>
                  <a:srgbClr val="000000"/>
                </a:solidFill>
                <a:effectLst/>
                <a:latin typeface="Helvetica" pitchFamily="2" charset="0"/>
              </a:rPr>
              <a:t>verbs</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that</a:t>
            </a:r>
            <a:r>
              <a:rPr lang="de-DE" dirty="0">
                <a:solidFill>
                  <a:srgbClr val="000000"/>
                </a:solidFill>
                <a:effectLst/>
                <a:latin typeface="Helvetica" pitchFamily="2" charset="0"/>
              </a:rPr>
              <a:t> </a:t>
            </a:r>
            <a:r>
              <a:rPr lang="de-DE" dirty="0" err="1">
                <a:solidFill>
                  <a:srgbClr val="000000"/>
                </a:solidFill>
                <a:effectLst/>
                <a:latin typeface="Helvetica" pitchFamily="2" charset="0"/>
              </a:rPr>
              <a:t>exhibit</a:t>
            </a:r>
            <a:r>
              <a:rPr lang="de-DE" dirty="0">
                <a:solidFill>
                  <a:srgbClr val="000000"/>
                </a:solidFill>
                <a:effectLst/>
                <a:latin typeface="Helvetica" pitchFamily="2" charset="0"/>
              </a:rPr>
              <a:t> a </a:t>
            </a:r>
            <a:r>
              <a:rPr lang="de-DE" dirty="0" err="1">
                <a:solidFill>
                  <a:srgbClr val="000000"/>
                </a:solidFill>
                <a:effectLst/>
                <a:latin typeface="Helvetica" pitchFamily="2" charset="0"/>
              </a:rPr>
              <a:t>pronounced</a:t>
            </a:r>
            <a:r>
              <a:rPr lang="de-DE" dirty="0">
                <a:solidFill>
                  <a:srgbClr val="000000"/>
                </a:solidFill>
                <a:effectLst/>
                <a:latin typeface="Helvetica" pitchFamily="2" charset="0"/>
              </a:rPr>
              <a:t> </a:t>
            </a:r>
            <a:r>
              <a:rPr lang="de-DE" dirty="0" err="1">
                <a:solidFill>
                  <a:srgbClr val="000000"/>
                </a:solidFill>
                <a:effectLst/>
                <a:latin typeface="Helvetica" pitchFamily="2" charset="0"/>
              </a:rPr>
              <a:t>Implicit</a:t>
            </a:r>
            <a:r>
              <a:rPr lang="de-DE" dirty="0">
                <a:solidFill>
                  <a:srgbClr val="000000"/>
                </a:solidFill>
                <a:effectLst/>
                <a:latin typeface="Helvetica" pitchFamily="2" charset="0"/>
              </a:rPr>
              <a:t> </a:t>
            </a:r>
            <a:r>
              <a:rPr lang="de-DE" dirty="0" err="1">
                <a:solidFill>
                  <a:srgbClr val="000000"/>
                </a:solidFill>
                <a:effectLst/>
                <a:latin typeface="Helvetica" pitchFamily="2" charset="0"/>
              </a:rPr>
              <a:t>Causality</a:t>
            </a:r>
            <a:r>
              <a:rPr lang="de-DE" dirty="0">
                <a:solidFill>
                  <a:srgbClr val="000000"/>
                </a:solidFill>
                <a:effectLst/>
                <a:latin typeface="Helvetica" pitchFamily="2" charset="0"/>
              </a:rPr>
              <a:t> </a:t>
            </a:r>
            <a:r>
              <a:rPr lang="de-DE" dirty="0" err="1">
                <a:solidFill>
                  <a:srgbClr val="000000"/>
                </a:solidFill>
                <a:effectLst/>
                <a:latin typeface="Helvetica" pitchFamily="2" charset="0"/>
              </a:rPr>
              <a:t>bias</a:t>
            </a:r>
            <a:r>
              <a:rPr lang="de-DE" dirty="0">
                <a:solidFill>
                  <a:srgbClr val="000000"/>
                </a:solidFill>
                <a:effectLst/>
                <a:latin typeface="Helvetica" pitchFamily="2" charset="0"/>
              </a:rPr>
              <a:t> also </a:t>
            </a:r>
            <a:r>
              <a:rPr lang="de-DE" dirty="0" err="1">
                <a:solidFill>
                  <a:srgbClr val="000000"/>
                </a:solidFill>
                <a:effectLst/>
                <a:latin typeface="Helvetica" pitchFamily="2" charset="0"/>
              </a:rPr>
              <a:t>tend</a:t>
            </a:r>
            <a:r>
              <a:rPr lang="de-DE" dirty="0">
                <a:solidFill>
                  <a:srgbClr val="000000"/>
                </a:solidFill>
                <a:effectLst/>
                <a:latin typeface="Helvetica" pitchFamily="2" charset="0"/>
              </a:rPr>
              <a:t> </a:t>
            </a:r>
            <a:r>
              <a:rPr lang="de-DE" dirty="0" err="1">
                <a:solidFill>
                  <a:srgbClr val="000000"/>
                </a:solidFill>
                <a:effectLst/>
                <a:latin typeface="Helvetica" pitchFamily="2" charset="0"/>
              </a:rPr>
              <a:t>to</a:t>
            </a:r>
            <a:r>
              <a:rPr lang="de-DE" dirty="0">
                <a:solidFill>
                  <a:srgbClr val="000000"/>
                </a:solidFill>
                <a:effectLst/>
                <a:latin typeface="Helvetica" pitchFamily="2" charset="0"/>
              </a:rPr>
              <a:t> </a:t>
            </a:r>
            <a:r>
              <a:rPr lang="de-DE" dirty="0" err="1">
                <a:solidFill>
                  <a:srgbClr val="000000"/>
                </a:solidFill>
                <a:effectLst/>
                <a:latin typeface="Helvetica" pitchFamily="2" charset="0"/>
              </a:rPr>
              <a:t>display</a:t>
            </a:r>
            <a:r>
              <a:rPr lang="de-DE" dirty="0">
                <a:solidFill>
                  <a:srgbClr val="000000"/>
                </a:solidFill>
                <a:effectLst/>
                <a:latin typeface="Helvetica" pitchFamily="2" charset="0"/>
              </a:rPr>
              <a:t> a </a:t>
            </a:r>
            <a:r>
              <a:rPr lang="de-DE" dirty="0" err="1">
                <a:solidFill>
                  <a:srgbClr val="000000"/>
                </a:solidFill>
                <a:effectLst/>
                <a:latin typeface="Helvetica" pitchFamily="2" charset="0"/>
              </a:rPr>
              <a:t>coherence</a:t>
            </a:r>
            <a:r>
              <a:rPr lang="de-DE" dirty="0">
                <a:solidFill>
                  <a:srgbClr val="000000"/>
                </a:solidFill>
                <a:effectLst/>
                <a:latin typeface="Helvetica" pitchFamily="2" charset="0"/>
              </a:rPr>
              <a:t> </a:t>
            </a:r>
            <a:r>
              <a:rPr lang="de-DE" dirty="0" err="1">
                <a:solidFill>
                  <a:srgbClr val="000000"/>
                </a:solidFill>
                <a:effectLst/>
                <a:latin typeface="Helvetica" pitchFamily="2" charset="0"/>
              </a:rPr>
              <a:t>bias</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this</a:t>
            </a:r>
            <a:r>
              <a:rPr lang="de-DE" dirty="0">
                <a:solidFill>
                  <a:srgbClr val="000000"/>
                </a:solidFill>
                <a:effectLst/>
                <a:latin typeface="Helvetica" pitchFamily="2" charset="0"/>
              </a:rPr>
              <a:t> </a:t>
            </a:r>
            <a:r>
              <a:rPr lang="de-DE" dirty="0" err="1">
                <a:solidFill>
                  <a:srgbClr val="000000"/>
                </a:solidFill>
                <a:effectLst/>
                <a:latin typeface="Helvetica" pitchFamily="2" charset="0"/>
              </a:rPr>
              <a:t>means</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that</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they</a:t>
            </a:r>
            <a:r>
              <a:rPr lang="de-DE" dirty="0">
                <a:solidFill>
                  <a:srgbClr val="000000"/>
                </a:solidFill>
                <a:effectLst/>
                <a:latin typeface="Helvetica" pitchFamily="2" charset="0"/>
              </a:rPr>
              <a:t> </a:t>
            </a:r>
            <a:r>
              <a:rPr lang="de-DE" dirty="0" err="1">
                <a:solidFill>
                  <a:srgbClr val="000000"/>
                </a:solidFill>
                <a:effectLst/>
                <a:latin typeface="Helvetica" pitchFamily="2" charset="0"/>
              </a:rPr>
              <a:t>are</a:t>
            </a:r>
            <a:r>
              <a:rPr lang="de-DE" dirty="0">
                <a:solidFill>
                  <a:srgbClr val="000000"/>
                </a:solidFill>
                <a:effectLst/>
                <a:latin typeface="Helvetica" pitchFamily="2" charset="0"/>
              </a:rPr>
              <a:t> </a:t>
            </a:r>
            <a:r>
              <a:rPr lang="de-DE" dirty="0" err="1">
                <a:solidFill>
                  <a:srgbClr val="000000"/>
                </a:solidFill>
                <a:effectLst/>
                <a:latin typeface="Helvetica" pitchFamily="2" charset="0"/>
              </a:rPr>
              <a:t>prone</a:t>
            </a:r>
            <a:r>
              <a:rPr lang="de-DE" dirty="0">
                <a:solidFill>
                  <a:srgbClr val="000000"/>
                </a:solidFill>
                <a:effectLst/>
                <a:latin typeface="Helvetica" pitchFamily="2" charset="0"/>
              </a:rPr>
              <a:t> </a:t>
            </a:r>
            <a:r>
              <a:rPr lang="de-DE" dirty="0" err="1">
                <a:solidFill>
                  <a:srgbClr val="000000"/>
                </a:solidFill>
                <a:effectLst/>
                <a:latin typeface="Helvetica" pitchFamily="2" charset="0"/>
              </a:rPr>
              <a:t>to</a:t>
            </a:r>
            <a:r>
              <a:rPr lang="de-DE" dirty="0">
                <a:solidFill>
                  <a:srgbClr val="000000"/>
                </a:solidFill>
                <a:effectLst/>
                <a:latin typeface="Helvetica" pitchFamily="2" charset="0"/>
              </a:rPr>
              <a:t> </a:t>
            </a:r>
            <a:r>
              <a:rPr lang="de-DE" dirty="0" err="1">
                <a:solidFill>
                  <a:srgbClr val="000000"/>
                </a:solidFill>
                <a:effectLst/>
                <a:latin typeface="Helvetica" pitchFamily="2" charset="0"/>
              </a:rPr>
              <a:t>trigger</a:t>
            </a:r>
            <a:r>
              <a:rPr lang="de-DE" dirty="0">
                <a:solidFill>
                  <a:srgbClr val="000000"/>
                </a:solidFill>
                <a:effectLst/>
                <a:latin typeface="Helvetica" pitchFamily="2" charset="0"/>
              </a:rPr>
              <a:t> </a:t>
            </a:r>
            <a:r>
              <a:rPr lang="de-DE" u="sng" dirty="0" err="1">
                <a:solidFill>
                  <a:srgbClr val="000000"/>
                </a:solidFill>
                <a:effectLst/>
                <a:latin typeface="Helvetica" pitchFamily="2" charset="0"/>
              </a:rPr>
              <a:t>explanations</a:t>
            </a:r>
            <a:r>
              <a:rPr lang="de-DE" dirty="0">
                <a:solidFill>
                  <a:srgbClr val="000000"/>
                </a:solidFill>
                <a:effectLst/>
                <a:latin typeface="Helvetica" pitchFamily="2" charset="0"/>
              </a:rPr>
              <a:t> in subsequent </a:t>
            </a:r>
            <a:r>
              <a:rPr lang="de-DE" dirty="0" err="1">
                <a:solidFill>
                  <a:srgbClr val="000000"/>
                </a:solidFill>
                <a:effectLst/>
                <a:latin typeface="Helvetica" pitchFamily="2" charset="0"/>
              </a:rPr>
              <a:t>discourse</a:t>
            </a:r>
            <a:r>
              <a:rPr lang="de-DE" dirty="0">
                <a:solidFill>
                  <a:srgbClr val="000000"/>
                </a:solidFill>
                <a:effectLst/>
                <a:latin typeface="Helvetica" pitchFamily="2" charset="0"/>
              </a:rPr>
              <a:t> </a:t>
            </a:r>
          </a:p>
          <a:p>
            <a:endParaRPr lang="de-DE" dirty="0"/>
          </a:p>
          <a:p>
            <a:r>
              <a:rPr lang="de-DE" dirty="0"/>
              <a:t> In Kehler et al. (2008), </a:t>
            </a:r>
            <a:r>
              <a:rPr lang="de-DE" dirty="0" err="1"/>
              <a:t>participants</a:t>
            </a:r>
            <a:r>
              <a:rPr lang="de-DE" dirty="0"/>
              <a:t> </a:t>
            </a:r>
            <a:r>
              <a:rPr lang="de-DE" dirty="0" err="1"/>
              <a:t>were</a:t>
            </a:r>
            <a:r>
              <a:rPr lang="de-DE" dirty="0"/>
              <a:t> </a:t>
            </a:r>
            <a:r>
              <a:rPr lang="de-DE" dirty="0" err="1"/>
              <a:t>prompted</a:t>
            </a:r>
            <a:r>
              <a:rPr lang="de-DE" dirty="0"/>
              <a:t> </a:t>
            </a:r>
            <a:r>
              <a:rPr lang="de-DE" dirty="0" err="1"/>
              <a:t>to</a:t>
            </a:r>
            <a:r>
              <a:rPr lang="de-DE" dirty="0"/>
              <a:t> </a:t>
            </a:r>
            <a:r>
              <a:rPr lang="de-DE" dirty="0" err="1"/>
              <a:t>continue</a:t>
            </a:r>
            <a:r>
              <a:rPr lang="de-DE" dirty="0"/>
              <a:t> </a:t>
            </a:r>
            <a:r>
              <a:rPr lang="de-DE" dirty="0" err="1"/>
              <a:t>sequences</a:t>
            </a:r>
            <a:r>
              <a:rPr lang="de-DE" dirty="0"/>
              <a:t> such </a:t>
            </a:r>
            <a:r>
              <a:rPr lang="de-DE" dirty="0" err="1"/>
              <a:t>as</a:t>
            </a:r>
            <a:r>
              <a:rPr lang="de-DE" dirty="0"/>
              <a:t> Peter </a:t>
            </a:r>
            <a:r>
              <a:rPr lang="de-DE" dirty="0" err="1"/>
              <a:t>annoyed</a:t>
            </a:r>
            <a:r>
              <a:rPr lang="de-DE" dirty="0"/>
              <a:t> Mary after a </a:t>
            </a:r>
            <a:r>
              <a:rPr lang="de-DE" dirty="0" err="1"/>
              <a:t>full</a:t>
            </a:r>
            <a:r>
              <a:rPr lang="de-DE" dirty="0"/>
              <a:t> </a:t>
            </a:r>
            <a:r>
              <a:rPr lang="de-DE" dirty="0" err="1"/>
              <a:t>stop</a:t>
            </a:r>
            <a:r>
              <a:rPr lang="de-DE" dirty="0"/>
              <a:t> (</a:t>
            </a:r>
            <a:r>
              <a:rPr lang="de-DE" dirty="0" err="1"/>
              <a:t>no</a:t>
            </a:r>
            <a:r>
              <a:rPr lang="de-DE" dirty="0"/>
              <a:t> </a:t>
            </a:r>
            <a:r>
              <a:rPr lang="de-DE" dirty="0" err="1"/>
              <a:t>because</a:t>
            </a:r>
            <a:r>
              <a:rPr lang="de-DE" dirty="0"/>
              <a:t> </a:t>
            </a:r>
            <a:r>
              <a:rPr lang="de-DE" dirty="0" err="1"/>
              <a:t>pre</a:t>
            </a:r>
            <a:r>
              <a:rPr lang="de-DE" dirty="0"/>
              <a:t>- </a:t>
            </a:r>
            <a:r>
              <a:rPr lang="de-DE" dirty="0" err="1"/>
              <a:t>sent</a:t>
            </a:r>
            <a:r>
              <a:rPr lang="de-DE" dirty="0"/>
              <a:t>). In such </a:t>
            </a:r>
            <a:r>
              <a:rPr lang="de-DE" dirty="0" err="1"/>
              <a:t>cases</a:t>
            </a:r>
            <a:r>
              <a:rPr lang="de-DE" dirty="0"/>
              <a:t>, IC </a:t>
            </a:r>
            <a:r>
              <a:rPr lang="de-DE" dirty="0" err="1"/>
              <a:t>verbs</a:t>
            </a:r>
            <a:r>
              <a:rPr lang="de-DE" dirty="0"/>
              <a:t> </a:t>
            </a:r>
            <a:r>
              <a:rPr lang="de-DE" dirty="0" err="1"/>
              <a:t>triggered</a:t>
            </a:r>
            <a:r>
              <a:rPr lang="de-DE" dirty="0"/>
              <a:t> 60% </a:t>
            </a:r>
            <a:r>
              <a:rPr lang="de-DE" dirty="0" err="1"/>
              <a:t>explanations</a:t>
            </a:r>
            <a:r>
              <a:rPr lang="de-DE" dirty="0"/>
              <a:t> – </a:t>
            </a:r>
            <a:r>
              <a:rPr lang="de-DE" dirty="0" err="1"/>
              <a:t>sentence</a:t>
            </a:r>
            <a:r>
              <a:rPr lang="de-DE" dirty="0"/>
              <a:t> </a:t>
            </a:r>
            <a:r>
              <a:rPr lang="de-DE" dirty="0" err="1"/>
              <a:t>continuations</a:t>
            </a:r>
            <a:r>
              <a:rPr lang="de-DE" dirty="0"/>
              <a:t> </a:t>
            </a:r>
            <a:r>
              <a:rPr lang="de-DE" dirty="0" err="1"/>
              <a:t>that</a:t>
            </a:r>
            <a:r>
              <a:rPr lang="de-DE" dirty="0"/>
              <a:t> in a </a:t>
            </a:r>
            <a:r>
              <a:rPr lang="de-DE" dirty="0" err="1"/>
              <a:t>broad</a:t>
            </a:r>
            <a:r>
              <a:rPr lang="de-DE" dirty="0"/>
              <a:t> sense </a:t>
            </a:r>
            <a:r>
              <a:rPr lang="de-DE" dirty="0" err="1"/>
              <a:t>were</a:t>
            </a:r>
            <a:r>
              <a:rPr lang="de-DE" dirty="0"/>
              <a:t> </a:t>
            </a:r>
            <a:r>
              <a:rPr lang="de-DE" dirty="0" err="1"/>
              <a:t>causes</a:t>
            </a:r>
            <a:r>
              <a:rPr lang="de-DE" dirty="0"/>
              <a:t> </a:t>
            </a:r>
            <a:r>
              <a:rPr lang="de-DE" dirty="0" err="1"/>
              <a:t>of</a:t>
            </a:r>
            <a:r>
              <a:rPr lang="de-DE" dirty="0"/>
              <a:t> </a:t>
            </a:r>
            <a:r>
              <a:rPr lang="de-DE" dirty="0" err="1"/>
              <a:t>the</a:t>
            </a:r>
            <a:r>
              <a:rPr lang="de-DE" dirty="0"/>
              <a:t> </a:t>
            </a:r>
            <a:r>
              <a:rPr lang="de-DE" dirty="0" err="1"/>
              <a:t>state</a:t>
            </a:r>
            <a:r>
              <a:rPr lang="de-DE" dirty="0"/>
              <a:t> </a:t>
            </a:r>
            <a:r>
              <a:rPr lang="de-DE" dirty="0" err="1"/>
              <a:t>of</a:t>
            </a:r>
            <a:r>
              <a:rPr lang="de-DE" dirty="0"/>
              <a:t> </a:t>
            </a:r>
            <a:r>
              <a:rPr lang="de-DE" dirty="0" err="1"/>
              <a:t>affairs</a:t>
            </a:r>
            <a:r>
              <a:rPr lang="de-DE" dirty="0"/>
              <a:t> </a:t>
            </a:r>
            <a:r>
              <a:rPr lang="de-DE" dirty="0" err="1"/>
              <a:t>offered</a:t>
            </a:r>
            <a:r>
              <a:rPr lang="de-DE" dirty="0"/>
              <a:t> in </a:t>
            </a:r>
            <a:r>
              <a:rPr lang="de-DE" dirty="0" err="1"/>
              <a:t>the</a:t>
            </a:r>
            <a:r>
              <a:rPr lang="de-DE" dirty="0"/>
              <a:t> prompt –, </a:t>
            </a:r>
            <a:r>
              <a:rPr lang="de-DE" dirty="0" err="1"/>
              <a:t>whereas</a:t>
            </a:r>
            <a:r>
              <a:rPr lang="de-DE" dirty="0"/>
              <a:t> “non-IC </a:t>
            </a:r>
            <a:r>
              <a:rPr lang="de-DE" dirty="0" err="1"/>
              <a:t>verbs</a:t>
            </a:r>
            <a:r>
              <a:rPr lang="de-DE" dirty="0"/>
              <a:t>” </a:t>
            </a:r>
            <a:r>
              <a:rPr lang="de-DE" dirty="0" err="1"/>
              <a:t>were</a:t>
            </a:r>
            <a:r>
              <a:rPr lang="de-DE" dirty="0"/>
              <a:t> </a:t>
            </a:r>
            <a:r>
              <a:rPr lang="de-DE" dirty="0" err="1"/>
              <a:t>followed</a:t>
            </a:r>
            <a:r>
              <a:rPr lang="de-DE" dirty="0"/>
              <a:t> </a:t>
            </a:r>
            <a:r>
              <a:rPr lang="de-DE" dirty="0" err="1"/>
              <a:t>by</a:t>
            </a:r>
            <a:r>
              <a:rPr lang="de-DE" dirty="0"/>
              <a:t> </a:t>
            </a:r>
            <a:r>
              <a:rPr lang="de-DE" dirty="0" err="1"/>
              <a:t>only</a:t>
            </a:r>
            <a:r>
              <a:rPr lang="de-DE" dirty="0"/>
              <a:t> 25% </a:t>
            </a:r>
            <a:r>
              <a:rPr lang="de-DE" dirty="0" err="1"/>
              <a:t>explanations</a:t>
            </a:r>
            <a:r>
              <a:rPr lang="de-DE" dirty="0"/>
              <a:t> (</a:t>
            </a:r>
            <a:r>
              <a:rPr lang="de-DE" dirty="0" err="1"/>
              <a:t>see</a:t>
            </a:r>
            <a:r>
              <a:rPr lang="de-DE" dirty="0"/>
              <a:t> Bott and </a:t>
            </a:r>
            <a:r>
              <a:rPr lang="de-DE" dirty="0" err="1"/>
              <a:t>Solstad</a:t>
            </a:r>
            <a:r>
              <a:rPr lang="de-DE" dirty="0"/>
              <a:t> 2014 </a:t>
            </a:r>
            <a:r>
              <a:rPr lang="de-DE" dirty="0" err="1"/>
              <a:t>for</a:t>
            </a:r>
            <a:r>
              <a:rPr lang="de-DE" dirty="0"/>
              <a:t> </a:t>
            </a:r>
            <a:r>
              <a:rPr lang="de-DE" dirty="0" err="1"/>
              <a:t>the</a:t>
            </a:r>
            <a:r>
              <a:rPr lang="de-DE" dirty="0"/>
              <a:t> same </a:t>
            </a:r>
            <a:r>
              <a:rPr lang="de-DE" dirty="0" err="1"/>
              <a:t>result</a:t>
            </a:r>
            <a:r>
              <a:rPr lang="de-DE" dirty="0"/>
              <a:t> in German and </a:t>
            </a:r>
            <a:r>
              <a:rPr lang="de-DE" dirty="0" err="1"/>
              <a:t>Norwegian</a:t>
            </a:r>
            <a:r>
              <a:rPr lang="de-DE" dirty="0"/>
              <a:t>).</a:t>
            </a:r>
          </a:p>
        </p:txBody>
      </p:sp>
    </p:spTree>
    <p:extLst>
      <p:ext uri="{BB962C8B-B14F-4D97-AF65-F5344CB8AC3E}">
        <p14:creationId xmlns:p14="http://schemas.microsoft.com/office/powerpoint/2010/main" val="1950944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err="1">
                <a:solidFill>
                  <a:srgbClr val="000000"/>
                </a:solidFill>
                <a:effectLst/>
                <a:latin typeface="Helvetica" pitchFamily="2" charset="0"/>
              </a:rPr>
              <a:t>Furthermore</a:t>
            </a:r>
            <a:r>
              <a:rPr lang="de-DE" dirty="0">
                <a:solidFill>
                  <a:srgbClr val="000000"/>
                </a:solidFill>
                <a:effectLst/>
                <a:latin typeface="Helvetica" pitchFamily="2" charset="0"/>
              </a:rPr>
              <a:t>, in </a:t>
            </a:r>
            <a:r>
              <a:rPr lang="de-DE" dirty="0" err="1">
                <a:solidFill>
                  <a:srgbClr val="000000"/>
                </a:solidFill>
                <a:effectLst/>
                <a:latin typeface="Helvetica" pitchFamily="2" charset="0"/>
              </a:rPr>
              <a:t>sentence</a:t>
            </a:r>
            <a:r>
              <a:rPr lang="de-DE" dirty="0">
                <a:solidFill>
                  <a:srgbClr val="000000"/>
                </a:solidFill>
                <a:effectLst/>
                <a:latin typeface="Helvetica" pitchFamily="2" charset="0"/>
              </a:rPr>
              <a:t> </a:t>
            </a:r>
            <a:r>
              <a:rPr lang="de-DE" dirty="0" err="1">
                <a:solidFill>
                  <a:srgbClr val="000000"/>
                </a:solidFill>
                <a:effectLst/>
                <a:latin typeface="Helvetica" pitchFamily="2" charset="0"/>
              </a:rPr>
              <a:t>contination</a:t>
            </a:r>
            <a:r>
              <a:rPr lang="de-DE" dirty="0">
                <a:solidFill>
                  <a:srgbClr val="000000"/>
                </a:solidFill>
                <a:effectLst/>
                <a:latin typeface="Helvetica" pitchFamily="2" charset="0"/>
              </a:rPr>
              <a:t> </a:t>
            </a:r>
            <a:r>
              <a:rPr lang="de-DE" dirty="0" err="1">
                <a:solidFill>
                  <a:srgbClr val="000000"/>
                </a:solidFill>
                <a:effectLst/>
                <a:latin typeface="Helvetica" pitchFamily="2" charset="0"/>
              </a:rPr>
              <a:t>tasks</a:t>
            </a:r>
            <a:r>
              <a:rPr lang="de-DE" dirty="0">
                <a:solidFill>
                  <a:srgbClr val="000000"/>
                </a:solidFill>
                <a:effectLst/>
                <a:latin typeface="Helvetica" pitchFamily="2" charset="0"/>
              </a:rPr>
              <a:t> like </a:t>
            </a:r>
            <a:r>
              <a:rPr lang="de-DE" dirty="0" err="1">
                <a:solidFill>
                  <a:srgbClr val="000000"/>
                </a:solidFill>
                <a:effectLst/>
                <a:latin typeface="Helvetica" pitchFamily="2" charset="0"/>
              </a:rPr>
              <a:t>these</a:t>
            </a:r>
            <a:r>
              <a:rPr lang="de-DE" dirty="0">
                <a:solidFill>
                  <a:srgbClr val="000000"/>
                </a:solidFill>
                <a:effectLst/>
                <a:latin typeface="Helvetica" pitchFamily="2" charset="0"/>
              </a:rPr>
              <a:t>, </a:t>
            </a:r>
            <a:r>
              <a:rPr lang="de-DE" dirty="0" err="1">
                <a:solidFill>
                  <a:srgbClr val="000000"/>
                </a:solidFill>
                <a:effectLst/>
                <a:latin typeface="Helvetica" pitchFamily="2" charset="0"/>
              </a:rPr>
              <a:t>about</a:t>
            </a:r>
            <a:r>
              <a:rPr lang="de-DE" dirty="0">
                <a:solidFill>
                  <a:srgbClr val="000000"/>
                </a:solidFill>
                <a:effectLst/>
                <a:latin typeface="Helvetica" pitchFamily="2" charset="0"/>
              </a:rPr>
              <a:t> 90% </a:t>
            </a:r>
            <a:r>
              <a:rPr lang="de-DE" dirty="0" err="1">
                <a:solidFill>
                  <a:srgbClr val="000000"/>
                </a:solidFill>
                <a:effectLst/>
                <a:latin typeface="Helvetica" pitchFamily="2" charset="0"/>
              </a:rPr>
              <a:t>of</a:t>
            </a:r>
            <a:r>
              <a:rPr lang="de-DE" dirty="0">
                <a:solidFill>
                  <a:srgbClr val="000000"/>
                </a:solidFill>
                <a:effectLst/>
                <a:latin typeface="Helvetica" pitchFamily="2" charset="0"/>
              </a:rPr>
              <a:t> </a:t>
            </a:r>
            <a:r>
              <a:rPr lang="de-DE" dirty="0" err="1">
                <a:solidFill>
                  <a:srgbClr val="000000"/>
                </a:solidFill>
                <a:effectLst/>
                <a:latin typeface="Helvetica" pitchFamily="2" charset="0"/>
              </a:rPr>
              <a:t>participants</a:t>
            </a:r>
            <a:r>
              <a:rPr lang="de-DE" dirty="0">
                <a:solidFill>
                  <a:srgbClr val="000000"/>
                </a:solidFill>
                <a:effectLst/>
                <a:latin typeface="Helvetica" pitchFamily="2" charset="0"/>
              </a:rPr>
              <a:t> </a:t>
            </a:r>
            <a:r>
              <a:rPr lang="de-DE" dirty="0" err="1">
                <a:solidFill>
                  <a:srgbClr val="000000"/>
                </a:solidFill>
                <a:effectLst/>
                <a:latin typeface="Helvetica" pitchFamily="2" charset="0"/>
              </a:rPr>
              <a:t>would</a:t>
            </a:r>
            <a:r>
              <a:rPr lang="de-DE" dirty="0">
                <a:solidFill>
                  <a:srgbClr val="000000"/>
                </a:solidFill>
                <a:effectLst/>
                <a:latin typeface="Helvetica" pitchFamily="2" charset="0"/>
              </a:rPr>
              <a:t> also </a:t>
            </a:r>
            <a:r>
              <a:rPr lang="de-DE" dirty="0" err="1">
                <a:solidFill>
                  <a:srgbClr val="000000"/>
                </a:solidFill>
                <a:effectLst/>
                <a:latin typeface="Helvetica" pitchFamily="2" charset="0"/>
              </a:rPr>
              <a:t>continue</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the</a:t>
            </a:r>
            <a:r>
              <a:rPr lang="de-DE" dirty="0">
                <a:solidFill>
                  <a:srgbClr val="000000"/>
                </a:solidFill>
                <a:effectLst/>
                <a:latin typeface="Helvetica" pitchFamily="2" charset="0"/>
              </a:rPr>
              <a:t> </a:t>
            </a:r>
            <a:r>
              <a:rPr lang="de-DE" dirty="0" err="1">
                <a:solidFill>
                  <a:srgbClr val="000000"/>
                </a:solidFill>
                <a:effectLst/>
                <a:latin typeface="Helvetica" pitchFamily="2" charset="0"/>
              </a:rPr>
              <a:t>sentence</a:t>
            </a:r>
            <a:r>
              <a:rPr lang="de-DE" dirty="0">
                <a:solidFill>
                  <a:srgbClr val="000000"/>
                </a:solidFill>
                <a:effectLst/>
                <a:latin typeface="Helvetica" pitchFamily="2" charset="0"/>
              </a:rPr>
              <a:t> </a:t>
            </a:r>
            <a:r>
              <a:rPr lang="de-DE" dirty="0" err="1">
                <a:solidFill>
                  <a:srgbClr val="000000"/>
                </a:solidFill>
                <a:effectLst/>
                <a:latin typeface="Helvetica" pitchFamily="2" charset="0"/>
              </a:rPr>
              <a:t>with</a:t>
            </a:r>
            <a:r>
              <a:rPr lang="de-DE" dirty="0">
                <a:solidFill>
                  <a:srgbClr val="000000"/>
                </a:solidFill>
                <a:effectLst/>
                <a:latin typeface="Helvetica" pitchFamily="2" charset="0"/>
              </a:rPr>
              <a:t> a </a:t>
            </a:r>
            <a:r>
              <a:rPr lang="de-DE" dirty="0" err="1">
                <a:solidFill>
                  <a:srgbClr val="000000"/>
                </a:solidFill>
                <a:effectLst/>
                <a:latin typeface="Helvetica" pitchFamily="2" charset="0"/>
              </a:rPr>
              <a:t>mention</a:t>
            </a:r>
            <a:r>
              <a:rPr lang="de-DE" dirty="0">
                <a:solidFill>
                  <a:srgbClr val="000000"/>
                </a:solidFill>
                <a:effectLst/>
                <a:latin typeface="Helvetica" pitchFamily="2" charset="0"/>
              </a:rPr>
              <a:t> </a:t>
            </a:r>
            <a:r>
              <a:rPr lang="de-DE" dirty="0" err="1">
                <a:solidFill>
                  <a:srgbClr val="000000"/>
                </a:solidFill>
                <a:effectLst/>
                <a:latin typeface="Helvetica" pitchFamily="2" charset="0"/>
              </a:rPr>
              <a:t>of</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the</a:t>
            </a:r>
            <a:r>
              <a:rPr lang="de-DE" dirty="0">
                <a:solidFill>
                  <a:srgbClr val="000000"/>
                </a:solidFill>
                <a:effectLst/>
                <a:latin typeface="Helvetica" pitchFamily="2" charset="0"/>
              </a:rPr>
              <a:t> </a:t>
            </a:r>
            <a:r>
              <a:rPr lang="de-DE" dirty="0" err="1">
                <a:solidFill>
                  <a:srgbClr val="000000"/>
                </a:solidFill>
                <a:effectLst/>
                <a:latin typeface="Helvetica" pitchFamily="2" charset="0"/>
              </a:rPr>
              <a:t>verbs</a:t>
            </a:r>
            <a:r>
              <a:rPr lang="de-DE" dirty="0">
                <a:solidFill>
                  <a:srgbClr val="000000"/>
                </a:solidFill>
                <a:effectLst/>
                <a:latin typeface="Helvetica" pitchFamily="2" charset="0"/>
              </a:rPr>
              <a:t> </a:t>
            </a:r>
            <a:r>
              <a:rPr lang="de-DE" dirty="0" err="1">
                <a:solidFill>
                  <a:srgbClr val="000000"/>
                </a:solidFill>
                <a:effectLst/>
                <a:latin typeface="Helvetica" pitchFamily="2" charset="0"/>
              </a:rPr>
              <a:t>object</a:t>
            </a:r>
            <a:r>
              <a:rPr lang="de-DE" dirty="0">
                <a:solidFill>
                  <a:srgbClr val="000000"/>
                </a:solidFill>
                <a:effectLst/>
                <a:latin typeface="Helvetica" pitchFamily="2" charset="0"/>
              </a:rPr>
              <a:t>, so </a:t>
            </a:r>
            <a:r>
              <a:rPr lang="de-DE" dirty="0" err="1">
                <a:solidFill>
                  <a:srgbClr val="000000"/>
                </a:solidFill>
                <a:effectLst/>
                <a:latin typeface="Helvetica" pitchFamily="2" charset="0"/>
              </a:rPr>
              <a:t>with</a:t>
            </a:r>
            <a:r>
              <a:rPr lang="de-DE" dirty="0">
                <a:solidFill>
                  <a:srgbClr val="000000"/>
                </a:solidFill>
                <a:effectLst/>
                <a:latin typeface="Helvetica" pitchFamily="2" charset="0"/>
              </a:rPr>
              <a:t> Isabel in </a:t>
            </a:r>
            <a:r>
              <a:rPr lang="de-DE" dirty="0" err="1">
                <a:solidFill>
                  <a:srgbClr val="000000"/>
                </a:solidFill>
                <a:effectLst/>
                <a:latin typeface="Helvetica" pitchFamily="2" charset="0"/>
              </a:rPr>
              <a:t>this</a:t>
            </a:r>
            <a:r>
              <a:rPr lang="de-DE" dirty="0">
                <a:solidFill>
                  <a:srgbClr val="000000"/>
                </a:solidFill>
                <a:effectLst/>
                <a:latin typeface="Helvetica" pitchFamily="2" charset="0"/>
              </a:rPr>
              <a:t> </a:t>
            </a:r>
            <a:r>
              <a:rPr lang="de-DE" dirty="0" err="1">
                <a:solidFill>
                  <a:srgbClr val="000000"/>
                </a:solidFill>
                <a:effectLst/>
                <a:latin typeface="Helvetica" pitchFamily="2" charset="0"/>
              </a:rPr>
              <a:t>case</a:t>
            </a:r>
            <a:r>
              <a:rPr lang="de-DE" dirty="0">
                <a:solidFill>
                  <a:srgbClr val="000000"/>
                </a:solidFill>
                <a:effectLst/>
                <a:latin typeface="Helvetica" pitchFamily="2" charset="0"/>
              </a:rPr>
              <a:t> </a:t>
            </a:r>
          </a:p>
          <a:p>
            <a:pPr marL="0" marR="0" lvl="0" indent="0" defTabSz="914400" eaLnBrk="1" fontAlgn="auto" latinLnBrk="0" hangingPunct="1">
              <a:lnSpc>
                <a:spcPct val="100000"/>
              </a:lnSpc>
              <a:spcBef>
                <a:spcPts val="0"/>
              </a:spcBef>
              <a:spcAft>
                <a:spcPts val="0"/>
              </a:spcAft>
              <a:buClrTx/>
              <a:buSzTx/>
              <a:buFontTx/>
              <a:buNone/>
              <a:tabLst/>
              <a:defRPr/>
            </a:pPr>
            <a:endParaRPr lang="de-DE" dirty="0">
              <a:solidFill>
                <a:srgbClr val="000000"/>
              </a:solidFill>
              <a:effectLst/>
              <a:latin typeface="Helvetica" pitchFamily="2" charset="0"/>
            </a:endParaRPr>
          </a:p>
        </p:txBody>
      </p:sp>
    </p:spTree>
    <p:extLst>
      <p:ext uri="{BB962C8B-B14F-4D97-AF65-F5344CB8AC3E}">
        <p14:creationId xmlns:p14="http://schemas.microsoft.com/office/powerpoint/2010/main" val="1615921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lang="de-DE" dirty="0"/>
              <a:t>This </a:t>
            </a:r>
            <a:r>
              <a:rPr lang="de-DE" dirty="0" err="1"/>
              <a:t>is</a:t>
            </a:r>
            <a:r>
              <a:rPr lang="de-DE" dirty="0"/>
              <a:t> </a:t>
            </a:r>
            <a:r>
              <a:rPr lang="de-DE" dirty="0" err="1"/>
              <a:t>bacause</a:t>
            </a:r>
            <a:r>
              <a:rPr lang="de-DE" dirty="0"/>
              <a:t> </a:t>
            </a:r>
            <a:r>
              <a:rPr lang="de-DE" dirty="0" err="1"/>
              <a:t>verbs</a:t>
            </a:r>
            <a:r>
              <a:rPr lang="de-DE" dirty="0"/>
              <a:t> such </a:t>
            </a:r>
            <a:r>
              <a:rPr lang="de-DE" dirty="0" err="1"/>
              <a:t>as</a:t>
            </a:r>
            <a:r>
              <a:rPr lang="de-DE" dirty="0"/>
              <a:t> „</a:t>
            </a:r>
            <a:r>
              <a:rPr lang="de-DE" dirty="0" err="1"/>
              <a:t>admire</a:t>
            </a:r>
            <a:r>
              <a:rPr lang="de-DE" dirty="0"/>
              <a:t>“ also </a:t>
            </a:r>
            <a:r>
              <a:rPr lang="de-DE" dirty="0" err="1"/>
              <a:t>come</a:t>
            </a:r>
            <a:r>
              <a:rPr lang="de-DE" dirty="0"/>
              <a:t> </a:t>
            </a:r>
            <a:r>
              <a:rPr lang="de-DE" dirty="0" err="1"/>
              <a:t>with</a:t>
            </a:r>
            <a:r>
              <a:rPr lang="de-DE" dirty="0"/>
              <a:t> a </a:t>
            </a:r>
            <a:r>
              <a:rPr lang="de-DE" dirty="0" err="1"/>
              <a:t>very</a:t>
            </a:r>
            <a:r>
              <a:rPr lang="de-DE" dirty="0"/>
              <a:t> strong </a:t>
            </a:r>
            <a:r>
              <a:rPr lang="de-DE" dirty="0" err="1"/>
              <a:t>next</a:t>
            </a:r>
            <a:r>
              <a:rPr lang="de-DE" dirty="0"/>
              <a:t> </a:t>
            </a:r>
            <a:r>
              <a:rPr lang="de-DE" dirty="0" err="1"/>
              <a:t>mention</a:t>
            </a:r>
            <a:r>
              <a:rPr lang="de-DE" dirty="0"/>
              <a:t> </a:t>
            </a:r>
            <a:r>
              <a:rPr lang="de-DE" dirty="0" err="1"/>
              <a:t>bias</a:t>
            </a:r>
            <a:endParaRPr lang="de-DE" dirty="0"/>
          </a:p>
          <a:p>
            <a:pPr marL="0" marR="0" lvl="0" indent="0" defTabSz="914400" eaLnBrk="1" fontAlgn="auto" latinLnBrk="0" hangingPunct="1">
              <a:lnSpc>
                <a:spcPct val="100000"/>
              </a:lnSpc>
              <a:spcBef>
                <a:spcPts val="0"/>
              </a:spcBef>
              <a:spcAft>
                <a:spcPts val="0"/>
              </a:spcAft>
              <a:buClrTx/>
              <a:buSzTx/>
              <a:buFontTx/>
              <a:buNone/>
              <a:tabLst/>
              <a:defRPr/>
            </a:pPr>
            <a:endParaRPr lang="de-DE" dirty="0">
              <a:solidFill>
                <a:srgbClr val="000000"/>
              </a:solidFill>
              <a:effectLst/>
              <a:latin typeface="Helvetica" pitchFamily="2" charset="0"/>
            </a:endParaRPr>
          </a:p>
          <a:p>
            <a:pPr marL="0" marR="0" lvl="0" indent="0" defTabSz="914400" eaLnBrk="1" fontAlgn="auto" latinLnBrk="0" hangingPunct="1">
              <a:lnSpc>
                <a:spcPct val="100000"/>
              </a:lnSpc>
              <a:spcBef>
                <a:spcPts val="0"/>
              </a:spcBef>
              <a:spcAft>
                <a:spcPts val="0"/>
              </a:spcAft>
              <a:buClrTx/>
              <a:buSzTx/>
              <a:buFontTx/>
              <a:buNone/>
              <a:tabLst/>
              <a:defRPr/>
            </a:pPr>
            <a:r>
              <a:rPr lang="de-DE" dirty="0">
                <a:solidFill>
                  <a:srgbClr val="000000"/>
                </a:solidFill>
                <a:effectLst/>
                <a:latin typeface="Helvetica" pitchFamily="2" charset="0"/>
              </a:rPr>
              <a:t>And </a:t>
            </a:r>
            <a:r>
              <a:rPr lang="de-DE" dirty="0" err="1">
                <a:solidFill>
                  <a:srgbClr val="000000"/>
                </a:solidFill>
                <a:effectLst/>
                <a:latin typeface="Helvetica" pitchFamily="2" charset="0"/>
              </a:rPr>
              <a:t>this</a:t>
            </a:r>
            <a:r>
              <a:rPr lang="de-DE" dirty="0">
                <a:solidFill>
                  <a:srgbClr val="000000"/>
                </a:solidFill>
                <a:effectLst/>
                <a:latin typeface="Helvetica" pitchFamily="2" charset="0"/>
              </a:rPr>
              <a:t> strong </a:t>
            </a:r>
            <a:r>
              <a:rPr lang="de-DE" dirty="0" err="1">
                <a:solidFill>
                  <a:srgbClr val="000000"/>
                </a:solidFill>
                <a:effectLst/>
                <a:latin typeface="Helvetica" pitchFamily="2" charset="0"/>
              </a:rPr>
              <a:t>next-mention</a:t>
            </a:r>
            <a:r>
              <a:rPr lang="de-DE" dirty="0">
                <a:solidFill>
                  <a:srgbClr val="000000"/>
                </a:solidFill>
                <a:effectLst/>
                <a:latin typeface="Helvetica" pitchFamily="2" charset="0"/>
              </a:rPr>
              <a:t> </a:t>
            </a:r>
            <a:r>
              <a:rPr lang="de-DE" dirty="0" err="1">
                <a:solidFill>
                  <a:srgbClr val="000000"/>
                </a:solidFill>
                <a:effectLst/>
                <a:latin typeface="Helvetica" pitchFamily="2" charset="0"/>
              </a:rPr>
              <a:t>bias</a:t>
            </a:r>
            <a:r>
              <a:rPr lang="de-DE" dirty="0">
                <a:solidFill>
                  <a:srgbClr val="000000"/>
                </a:solidFill>
                <a:effectLst/>
                <a:latin typeface="Helvetica" pitchFamily="2" charset="0"/>
              </a:rPr>
              <a:t> </a:t>
            </a:r>
            <a:r>
              <a:rPr lang="de-DE" dirty="0" err="1">
                <a:solidFill>
                  <a:srgbClr val="000000"/>
                </a:solidFill>
                <a:effectLst/>
                <a:latin typeface="Helvetica" pitchFamily="2" charset="0"/>
              </a:rPr>
              <a:t>is</a:t>
            </a:r>
            <a:r>
              <a:rPr lang="de-DE" dirty="0">
                <a:solidFill>
                  <a:srgbClr val="000000"/>
                </a:solidFill>
                <a:effectLst/>
                <a:latin typeface="Helvetica" pitchFamily="2" charset="0"/>
              </a:rPr>
              <a:t> </a:t>
            </a:r>
            <a:r>
              <a:rPr lang="de-DE" dirty="0" err="1">
                <a:solidFill>
                  <a:srgbClr val="000000"/>
                </a:solidFill>
                <a:effectLst/>
                <a:latin typeface="Helvetica" pitchFamily="2" charset="0"/>
              </a:rPr>
              <a:t>what</a:t>
            </a:r>
            <a:r>
              <a:rPr lang="de-DE" dirty="0">
                <a:solidFill>
                  <a:srgbClr val="000000"/>
                </a:solidFill>
                <a:effectLst/>
                <a:latin typeface="Helvetica" pitchFamily="2" charset="0"/>
              </a:rPr>
              <a:t> </a:t>
            </a:r>
            <a:r>
              <a:rPr lang="de-DE" dirty="0" err="1">
                <a:solidFill>
                  <a:srgbClr val="000000"/>
                </a:solidFill>
                <a:effectLst/>
                <a:latin typeface="Helvetica" pitchFamily="2" charset="0"/>
              </a:rPr>
              <a:t>is</a:t>
            </a:r>
            <a:r>
              <a:rPr lang="de-DE" dirty="0">
                <a:solidFill>
                  <a:srgbClr val="000000"/>
                </a:solidFill>
                <a:effectLst/>
                <a:latin typeface="Helvetica" pitchFamily="2" charset="0"/>
              </a:rPr>
              <a:t> </a:t>
            </a:r>
            <a:r>
              <a:rPr lang="de-DE" dirty="0" err="1">
                <a:solidFill>
                  <a:srgbClr val="000000"/>
                </a:solidFill>
                <a:effectLst/>
                <a:latin typeface="Helvetica" pitchFamily="2" charset="0"/>
              </a:rPr>
              <a:t>refered</a:t>
            </a:r>
            <a:r>
              <a:rPr lang="de-DE" dirty="0">
                <a:solidFill>
                  <a:srgbClr val="000000"/>
                </a:solidFill>
                <a:effectLst/>
                <a:latin typeface="Helvetica" pitchFamily="2" charset="0"/>
              </a:rPr>
              <a:t> </a:t>
            </a:r>
            <a:r>
              <a:rPr lang="de-DE" dirty="0" err="1">
                <a:solidFill>
                  <a:srgbClr val="000000"/>
                </a:solidFill>
                <a:effectLst/>
                <a:latin typeface="Helvetica" pitchFamily="2" charset="0"/>
              </a:rPr>
              <a:t>to</a:t>
            </a:r>
            <a:r>
              <a:rPr lang="de-DE" dirty="0">
                <a:solidFill>
                  <a:srgbClr val="000000"/>
                </a:solidFill>
                <a:effectLst/>
                <a:latin typeface="Helvetica" pitchFamily="2" charset="0"/>
              </a:rPr>
              <a:t> </a:t>
            </a:r>
            <a:r>
              <a:rPr lang="de-DE" dirty="0" err="1">
                <a:solidFill>
                  <a:srgbClr val="000000"/>
                </a:solidFill>
                <a:effectLst/>
                <a:latin typeface="Helvetica" pitchFamily="2" charset="0"/>
              </a:rPr>
              <a:t>as</a:t>
            </a:r>
            <a:r>
              <a:rPr lang="de-DE" dirty="0">
                <a:solidFill>
                  <a:srgbClr val="000000"/>
                </a:solidFill>
                <a:effectLst/>
                <a:latin typeface="Helvetica" pitchFamily="2" charset="0"/>
              </a:rPr>
              <a:t> </a:t>
            </a:r>
            <a:r>
              <a:rPr lang="de-DE" dirty="0" err="1">
                <a:solidFill>
                  <a:srgbClr val="000000"/>
                </a:solidFill>
                <a:effectLst/>
                <a:latin typeface="Helvetica" pitchFamily="2" charset="0"/>
              </a:rPr>
              <a:t>the</a:t>
            </a:r>
            <a:r>
              <a:rPr lang="de-DE" dirty="0">
                <a:solidFill>
                  <a:srgbClr val="000000"/>
                </a:solidFill>
                <a:effectLst/>
                <a:latin typeface="Helvetica" pitchFamily="2" charset="0"/>
              </a:rPr>
              <a:t> </a:t>
            </a:r>
            <a:r>
              <a:rPr lang="de-DE" dirty="0" err="1">
                <a:solidFill>
                  <a:srgbClr val="000000"/>
                </a:solidFill>
                <a:effectLst/>
                <a:latin typeface="Helvetica" pitchFamily="2" charset="0"/>
              </a:rPr>
              <a:t>Implicit</a:t>
            </a:r>
            <a:r>
              <a:rPr lang="de-DE" dirty="0">
                <a:solidFill>
                  <a:srgbClr val="000000"/>
                </a:solidFill>
                <a:effectLst/>
                <a:latin typeface="Helvetica" pitchFamily="2" charset="0"/>
              </a:rPr>
              <a:t> </a:t>
            </a:r>
            <a:r>
              <a:rPr lang="de-DE" dirty="0" err="1">
                <a:solidFill>
                  <a:srgbClr val="000000"/>
                </a:solidFill>
                <a:effectLst/>
                <a:latin typeface="Helvetica" pitchFamily="2" charset="0"/>
              </a:rPr>
              <a:t>Causality</a:t>
            </a:r>
            <a:r>
              <a:rPr lang="de-DE" dirty="0">
                <a:solidFill>
                  <a:srgbClr val="000000"/>
                </a:solidFill>
                <a:effectLst/>
                <a:latin typeface="Helvetica" pitchFamily="2" charset="0"/>
              </a:rPr>
              <a:t> </a:t>
            </a:r>
            <a:r>
              <a:rPr lang="de-DE" dirty="0" err="1">
                <a:solidFill>
                  <a:srgbClr val="000000"/>
                </a:solidFill>
                <a:effectLst/>
                <a:latin typeface="Helvetica" pitchFamily="2" charset="0"/>
              </a:rPr>
              <a:t>bias</a:t>
            </a:r>
            <a:endParaRPr lang="de-DE" dirty="0">
              <a:solidFill>
                <a:srgbClr val="000000"/>
              </a:solidFill>
              <a:effectLst/>
              <a:latin typeface="Helvetica" pitchFamily="2" charset="0"/>
            </a:endParaRPr>
          </a:p>
        </p:txBody>
      </p:sp>
    </p:spTree>
    <p:extLst>
      <p:ext uri="{BB962C8B-B14F-4D97-AF65-F5344CB8AC3E}">
        <p14:creationId xmlns:p14="http://schemas.microsoft.com/office/powerpoint/2010/main" val="966134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a:spLocks noGrp="1" noRot="1" noChangeAspect="1"/>
          </p:cNvSpPr>
          <p:nvPr>
            <p:ph type="sldImg"/>
          </p:nvPr>
        </p:nvSpPr>
        <p:spPr>
          <a:xfrm>
            <a:off x="381000" y="685800"/>
            <a:ext cx="6096000" cy="3429000"/>
          </a:xfrm>
          <a:prstGeom prst="rect">
            <a:avLst/>
          </a:prstGeom>
        </p:spPr>
        <p:txBody>
          <a:bodyPr/>
          <a:lstStyle/>
          <a:p>
            <a:endParaRPr/>
          </a:p>
        </p:txBody>
      </p:sp>
      <p:sp>
        <p:nvSpPr>
          <p:cNvPr id="252" name="Shape 252"/>
          <p:cNvSpPr>
            <a:spLocks noGrp="1"/>
          </p:cNvSpPr>
          <p:nvPr>
            <p:ph type="body" sz="quarter" idx="1"/>
          </p:nvPr>
        </p:nvSpPr>
        <p:spPr>
          <a:prstGeom prst="rect">
            <a:avLst/>
          </a:prstGeom>
        </p:spPr>
        <p:txBody>
          <a:bodyPr/>
          <a:lstStyle/>
          <a:p>
            <a:r>
              <a:rPr dirty="0"/>
              <a:t>More </a:t>
            </a:r>
            <a:r>
              <a:rPr dirty="0" err="1"/>
              <a:t>spefically</a:t>
            </a:r>
            <a:r>
              <a:rPr dirty="0"/>
              <a:t>: </a:t>
            </a:r>
            <a:endParaRPr lang="de-DE" dirty="0"/>
          </a:p>
          <a:p>
            <a:r>
              <a:rPr dirty="0"/>
              <a:t>Implicit Causality (or: IC) is a property of a broad range of interpersonal verbs that show strong preferences for establishing coreference to one of the verb’s arguments over the other</a:t>
            </a:r>
          </a:p>
          <a:p>
            <a:r>
              <a:rPr dirty="0"/>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Shape 268"/>
          <p:cNvSpPr>
            <a:spLocks noGrp="1" noRot="1" noChangeAspect="1"/>
          </p:cNvSpPr>
          <p:nvPr>
            <p:ph type="sldImg"/>
          </p:nvPr>
        </p:nvSpPr>
        <p:spPr>
          <a:xfrm>
            <a:off x="381000" y="685800"/>
            <a:ext cx="6096000" cy="3429000"/>
          </a:xfrm>
          <a:prstGeom prst="rect">
            <a:avLst/>
          </a:prstGeom>
        </p:spPr>
        <p:txBody>
          <a:bodyPr/>
          <a:lstStyle/>
          <a:p>
            <a:endParaRPr/>
          </a:p>
        </p:txBody>
      </p:sp>
      <p:sp>
        <p:nvSpPr>
          <p:cNvPr id="269" name="Shape 269"/>
          <p:cNvSpPr>
            <a:spLocks noGrp="1"/>
          </p:cNvSpPr>
          <p:nvPr>
            <p:ph type="body" sz="quarter" idx="1"/>
          </p:nvPr>
        </p:nvSpPr>
        <p:spPr>
          <a:prstGeom prst="rect">
            <a:avLst/>
          </a:prstGeom>
        </p:spPr>
        <p:txBody>
          <a:bodyPr/>
          <a:lstStyle/>
          <a:p>
            <a:r>
              <a:rPr dirty="0"/>
              <a:t>Some of these verbs exhibit a coreference bias towards the object, like</a:t>
            </a:r>
            <a:r>
              <a:rPr lang="de-DE" dirty="0"/>
              <a:t> </a:t>
            </a:r>
            <a:r>
              <a:rPr dirty="0"/>
              <a:t>"admire"</a:t>
            </a:r>
          </a:p>
          <a:p>
            <a:endParaRPr dirty="0"/>
          </a:p>
          <a:p>
            <a:r>
              <a:rPr dirty="0"/>
              <a:t>And other verbs trigger a coreference bias towards the subject, like "fascinate"</a:t>
            </a:r>
          </a:p>
          <a:p>
            <a:endParaRPr dirty="0"/>
          </a:p>
          <a:p>
            <a:r>
              <a:rPr dirty="0"/>
              <a:t>Several studies from psychology and psycholinguistics have shown that the Implicit Causality bias is not</a:t>
            </a:r>
            <a:r>
              <a:rPr lang="de-DE" dirty="0"/>
              <a:t> </a:t>
            </a:r>
            <a:r>
              <a:rPr lang="de-DE" dirty="0" err="1"/>
              <a:t>only</a:t>
            </a:r>
            <a:r>
              <a:rPr dirty="0"/>
              <a:t> highly reliable but also robust across different languages</a:t>
            </a:r>
          </a:p>
          <a:p>
            <a:endParaRPr dirty="0"/>
          </a:p>
          <a:p>
            <a:r>
              <a:rPr dirty="0"/>
              <a:t>So, IC prompts such as these offer a well-controlled diagnostic of discourse knowledge</a:t>
            </a:r>
          </a:p>
          <a:p>
            <a:endParaRPr lang="de-DE" dirty="0"/>
          </a:p>
          <a:p>
            <a:endParaRPr dirty="0"/>
          </a:p>
          <a:p>
            <a:r>
              <a:rPr dirty="0"/>
              <a:t>//////////////////////////////</a:t>
            </a:r>
          </a:p>
          <a:p>
            <a:pPr>
              <a:defRPr sz="2000"/>
            </a:pPr>
            <a:r>
              <a:rPr u="sng" dirty="0"/>
              <a:t>Experiencer-stimulus verbs</a:t>
            </a:r>
            <a:r>
              <a:rPr dirty="0"/>
              <a:t> (or ES verbs) exhibit a coreference bias towards the object;</a:t>
            </a:r>
          </a:p>
          <a:p>
            <a:pPr>
              <a:defRPr sz="2000"/>
            </a:pPr>
            <a:r>
              <a:rPr dirty="0"/>
              <a:t> also: "hate" or "respect"</a:t>
            </a:r>
          </a:p>
          <a:p>
            <a:pPr>
              <a:defRPr sz="2000"/>
            </a:pPr>
            <a:endParaRPr dirty="0"/>
          </a:p>
          <a:p>
            <a:pPr>
              <a:defRPr sz="2000"/>
            </a:pPr>
            <a:r>
              <a:rPr dirty="0"/>
              <a:t>S</a:t>
            </a:r>
            <a:r>
              <a:rPr u="sng" dirty="0"/>
              <a:t>timulus-experiencer verbs </a:t>
            </a:r>
            <a:r>
              <a:rPr dirty="0"/>
              <a:t>(or SE verbs) exhibit a coreference bias towards the subject, which is Paul here: </a:t>
            </a:r>
          </a:p>
          <a:p>
            <a:pPr>
              <a:defRPr sz="2000"/>
            </a:pPr>
            <a:r>
              <a:rPr dirty="0"/>
              <a:t> or also "shock" "disappoint"</a:t>
            </a:r>
          </a:p>
          <a:p>
            <a:endParaRPr dirty="0"/>
          </a:p>
          <a:p>
            <a:pPr>
              <a:defRPr sz="2000"/>
            </a:pPr>
            <a:r>
              <a:rPr dirty="0"/>
              <a:t>Furthermore, the verbs that exhibit a pronounced Implicit Causality bias also tend to display a coherence bias, this means that they are prone to trigger </a:t>
            </a:r>
            <a:r>
              <a:rPr u="sng" dirty="0"/>
              <a:t>explanations</a:t>
            </a:r>
            <a:r>
              <a:rPr dirty="0"/>
              <a:t> in subsequent discourse </a:t>
            </a:r>
          </a:p>
          <a:p>
            <a:pPr>
              <a:defRPr sz="2000"/>
            </a:pPr>
            <a:endParaRPr dirty="0"/>
          </a:p>
          <a:p>
            <a:pPr>
              <a:defRPr sz="2000"/>
            </a:pPr>
            <a:r>
              <a:rPr dirty="0"/>
              <a:t>Also, we refer to continuations like the ones in these example as </a:t>
            </a:r>
            <a:r>
              <a:rPr u="sng" dirty="0"/>
              <a:t>bias-congruent</a:t>
            </a:r>
            <a:r>
              <a:rPr dirty="0"/>
              <a:t>, as these continuations align with the coreference bias.  Continuations that go against the bias are referred to as</a:t>
            </a:r>
            <a:r>
              <a:rPr u="sng" dirty="0"/>
              <a:t> bias-incongruent</a:t>
            </a:r>
          </a:p>
          <a:p>
            <a:endParaRPr u="sng" dirty="0"/>
          </a:p>
          <a:p>
            <a:endParaRPr u="sng" dirty="0"/>
          </a:p>
          <a:p>
            <a:pPr marL="627529" lvl="1" indent="-246529">
              <a:buSzPct val="100000"/>
              <a:buChar char="-"/>
            </a:pPr>
            <a:endParaRPr u="sng" dirty="0"/>
          </a:p>
          <a:p>
            <a:pPr marL="246529" indent="-246529">
              <a:buSzPct val="100000"/>
              <a:buChar char="-"/>
            </a:pPr>
            <a:endParaRPr u="sng" dirty="0"/>
          </a:p>
          <a:p>
            <a:pPr marL="246529" indent="-246529">
              <a:buSzPct val="100000"/>
              <a:buChar char="-"/>
            </a:pPr>
            <a:endParaRPr u="sng" dirty="0"/>
          </a:p>
          <a:p>
            <a:endParaRPr u="sng" dirty="0"/>
          </a:p>
          <a:p>
            <a:pPr marL="246529" indent="-246529">
              <a:buSzPct val="100000"/>
              <a:buChar char="-"/>
            </a:pPr>
            <a:endParaRPr u="sng" dirty="0"/>
          </a:p>
          <a:p>
            <a:pPr marL="246529" indent="-246529">
              <a:buSzPct val="100000"/>
              <a:buChar char="-"/>
            </a:pPr>
            <a:endParaRPr u="sng" dirty="0"/>
          </a:p>
          <a:p>
            <a:endParaRPr u="sng" dirty="0"/>
          </a:p>
          <a:p>
            <a:pPr marL="246529" indent="-246529">
              <a:buSzPct val="100000"/>
              <a:buChar char="-"/>
            </a:pPr>
            <a:endParaRPr u="sng" dirty="0"/>
          </a:p>
          <a:p>
            <a:pPr marL="246529" indent="-246529">
              <a:buSzPct val="100000"/>
              <a:buChar char="-"/>
            </a:pPr>
            <a:endParaRPr u="sng" dirty="0"/>
          </a:p>
          <a:p>
            <a:pPr marL="220578" indent="-220578">
              <a:buSzPct val="100000"/>
              <a:buChar char="-"/>
            </a:pPr>
            <a:endParaRPr u="sng" dirty="0"/>
          </a:p>
          <a:p>
            <a:r>
              <a:rPr dirty="0"/>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Shape 281"/>
          <p:cNvSpPr>
            <a:spLocks noGrp="1" noRot="1" noChangeAspect="1"/>
          </p:cNvSpPr>
          <p:nvPr>
            <p:ph type="sldImg"/>
          </p:nvPr>
        </p:nvSpPr>
        <p:spPr>
          <a:xfrm>
            <a:off x="381000" y="685800"/>
            <a:ext cx="6096000" cy="3429000"/>
          </a:xfrm>
          <a:prstGeom prst="rect">
            <a:avLst/>
          </a:prstGeom>
        </p:spPr>
        <p:txBody>
          <a:bodyPr/>
          <a:lstStyle/>
          <a:p>
            <a:endParaRPr/>
          </a:p>
        </p:txBody>
      </p:sp>
      <p:sp>
        <p:nvSpPr>
          <p:cNvPr id="282" name="Shape 282"/>
          <p:cNvSpPr>
            <a:spLocks noGrp="1"/>
          </p:cNvSpPr>
          <p:nvPr>
            <p:ph type="body" sz="quarter" idx="1"/>
          </p:nvPr>
        </p:nvSpPr>
        <p:spPr>
          <a:prstGeom prst="rect">
            <a:avLst/>
          </a:prstGeom>
        </p:spPr>
        <p:txBody>
          <a:bodyPr/>
          <a:lstStyle/>
          <a:p>
            <a:r>
              <a:rPr lang="de-DE" dirty="0" err="1"/>
              <a:t>Therefore</a:t>
            </a:r>
            <a:r>
              <a:rPr lang="de-DE" dirty="0"/>
              <a:t> </a:t>
            </a:r>
            <a:r>
              <a:rPr lang="de-DE" dirty="0" err="1"/>
              <a:t>the</a:t>
            </a:r>
            <a:r>
              <a:rPr lang="de-DE" dirty="0"/>
              <a:t> IC </a:t>
            </a:r>
            <a:r>
              <a:rPr lang="de-DE" dirty="0" err="1"/>
              <a:t>bias</a:t>
            </a:r>
            <a:r>
              <a:rPr lang="de-DE" dirty="0"/>
              <a:t> </a:t>
            </a:r>
            <a:r>
              <a:rPr lang="de-DE" dirty="0" err="1"/>
              <a:t>has</a:t>
            </a:r>
            <a:r>
              <a:rPr lang="de-DE" dirty="0"/>
              <a:t> </a:t>
            </a:r>
            <a:r>
              <a:rPr lang="de-DE" dirty="0" err="1"/>
              <a:t>become</a:t>
            </a:r>
            <a:r>
              <a:rPr lang="de-DE" dirty="0"/>
              <a:t> an </a:t>
            </a:r>
            <a:r>
              <a:rPr lang="de-DE" dirty="0" err="1"/>
              <a:t>intriguing</a:t>
            </a:r>
            <a:r>
              <a:rPr lang="de-DE" dirty="0"/>
              <a:t> </a:t>
            </a:r>
            <a:r>
              <a:rPr lang="de-DE" dirty="0" err="1"/>
              <a:t>domain</a:t>
            </a:r>
            <a:r>
              <a:rPr lang="de-DE" dirty="0"/>
              <a:t> </a:t>
            </a:r>
            <a:r>
              <a:rPr lang="de-DE" dirty="0" err="1"/>
              <a:t>for</a:t>
            </a:r>
            <a:r>
              <a:rPr lang="de-DE" dirty="0"/>
              <a:t> </a:t>
            </a:r>
            <a:r>
              <a:rPr lang="de-DE" dirty="0" err="1"/>
              <a:t>probing</a:t>
            </a:r>
            <a:r>
              <a:rPr lang="de-DE" dirty="0"/>
              <a:t> </a:t>
            </a:r>
            <a:r>
              <a:rPr lang="de-DE" dirty="0" err="1"/>
              <a:t>discourse</a:t>
            </a:r>
            <a:r>
              <a:rPr lang="de-DE" dirty="0"/>
              <a:t> </a:t>
            </a:r>
            <a:r>
              <a:rPr lang="de-DE" dirty="0" err="1"/>
              <a:t>knowledge</a:t>
            </a:r>
            <a:r>
              <a:rPr lang="de-DE" dirty="0"/>
              <a:t> in </a:t>
            </a:r>
            <a:r>
              <a:rPr lang="de-DE" dirty="0" err="1"/>
              <a:t>language</a:t>
            </a:r>
            <a:r>
              <a:rPr lang="de-DE" dirty="0"/>
              <a:t> </a:t>
            </a:r>
            <a:r>
              <a:rPr lang="de-DE" dirty="0" err="1"/>
              <a:t>models</a:t>
            </a:r>
            <a:endParaRPr lang="de-DE" dirty="0"/>
          </a:p>
          <a:p>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a:spLocks noGrp="1" noRot="1" noChangeAspect="1"/>
          </p:cNvSpPr>
          <p:nvPr>
            <p:ph type="sldImg"/>
          </p:nvPr>
        </p:nvSpPr>
        <p:spPr>
          <a:xfrm>
            <a:off x="381000" y="685800"/>
            <a:ext cx="6096000" cy="3429000"/>
          </a:xfrm>
          <a:prstGeom prst="rect">
            <a:avLst/>
          </a:prstGeom>
        </p:spPr>
        <p:txBody>
          <a:bodyPr/>
          <a:lstStyle/>
          <a:p>
            <a:endParaRPr/>
          </a:p>
        </p:txBody>
      </p:sp>
      <p:sp>
        <p:nvSpPr>
          <p:cNvPr id="294" name="Shape 294"/>
          <p:cNvSpPr>
            <a:spLocks noGrp="1"/>
          </p:cNvSpPr>
          <p:nvPr>
            <p:ph type="body" sz="quarter" idx="1"/>
          </p:nvPr>
        </p:nvSpPr>
        <p:spPr>
          <a:prstGeom prst="rect">
            <a:avLst/>
          </a:prstGeom>
        </p:spPr>
        <p:txBody>
          <a:bodyPr/>
          <a:lstStyle/>
          <a:p>
            <a:r>
              <a:rPr dirty="0"/>
              <a:t>Prior research has mostly </a:t>
            </a:r>
            <a:r>
              <a:rPr u="sng" dirty="0"/>
              <a:t>focused on single-word prediction tasks</a:t>
            </a:r>
          </a:p>
          <a:p>
            <a:endParaRPr u="sng" dirty="0"/>
          </a:p>
          <a:p>
            <a:r>
              <a:rPr dirty="0"/>
              <a:t>that is, they investigated the predictions of language models in examples like this one here and examined whether these predictions follow the same coreference bias that we find in human data</a:t>
            </a:r>
          </a:p>
          <a:p>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Shape 305"/>
          <p:cNvSpPr>
            <a:spLocks noGrp="1" noRot="1" noChangeAspect="1"/>
          </p:cNvSpPr>
          <p:nvPr>
            <p:ph type="sldImg"/>
          </p:nvPr>
        </p:nvSpPr>
        <p:spPr>
          <a:xfrm>
            <a:off x="381000" y="685800"/>
            <a:ext cx="6096000" cy="3429000"/>
          </a:xfrm>
          <a:prstGeom prst="rect">
            <a:avLst/>
          </a:prstGeom>
        </p:spPr>
        <p:txBody>
          <a:bodyPr/>
          <a:lstStyle/>
          <a:p>
            <a:endParaRPr/>
          </a:p>
        </p:txBody>
      </p:sp>
      <p:sp>
        <p:nvSpPr>
          <p:cNvPr id="306" name="Shape 306"/>
          <p:cNvSpPr>
            <a:spLocks noGrp="1"/>
          </p:cNvSpPr>
          <p:nvPr>
            <p:ph type="body" sz="quarter" idx="1"/>
          </p:nvPr>
        </p:nvSpPr>
        <p:spPr>
          <a:prstGeom prst="rect">
            <a:avLst/>
          </a:prstGeom>
        </p:spPr>
        <p:txBody>
          <a:bodyPr/>
          <a:lstStyle/>
          <a:p>
            <a:r>
              <a:rPr dirty="0"/>
              <a:t>And t</a:t>
            </a:r>
            <a:r>
              <a:rPr lang="de-DE" dirty="0" err="1"/>
              <a:t>heir</a:t>
            </a:r>
            <a:r>
              <a:rPr lang="de-DE" dirty="0"/>
              <a:t> </a:t>
            </a:r>
            <a:r>
              <a:rPr lang="de-DE" dirty="0" err="1"/>
              <a:t>findings</a:t>
            </a:r>
            <a:r>
              <a:rPr lang="de-DE" dirty="0"/>
              <a:t> </a:t>
            </a:r>
            <a:r>
              <a:rPr lang="de-DE" dirty="0" err="1"/>
              <a:t>suggest</a:t>
            </a:r>
            <a:r>
              <a:rPr lang="de-DE" dirty="0"/>
              <a:t> </a:t>
            </a:r>
            <a:r>
              <a:rPr dirty="0"/>
              <a:t>that language models only display limited ability to incorporate </a:t>
            </a:r>
            <a:r>
              <a:rPr dirty="0" err="1"/>
              <a:t>th</a:t>
            </a:r>
            <a:r>
              <a:rPr lang="de-DE" dirty="0" err="1"/>
              <a:t>is</a:t>
            </a:r>
            <a:r>
              <a:rPr lang="de-DE" dirty="0"/>
              <a:t> </a:t>
            </a:r>
            <a:r>
              <a:rPr dirty="0"/>
              <a:t>coreference bias in their continuations, indicating difficulties in discourse understanding</a:t>
            </a:r>
          </a:p>
          <a:p>
            <a:endParaRPr dirty="0"/>
          </a:p>
          <a:p>
            <a:endParaRPr dirty="0"/>
          </a:p>
          <a:p>
            <a:endParaRPr dirty="0"/>
          </a:p>
          <a:p>
            <a:r>
              <a:rPr dirty="0"/>
              <a:t>//////////////////////////////</a:t>
            </a:r>
          </a:p>
          <a:p>
            <a:pPr>
              <a:defRPr sz="1900"/>
            </a:pPr>
            <a:r>
              <a:rPr dirty="0"/>
              <a:t>but see Cai et al., 2023 (</a:t>
            </a:r>
            <a:r>
              <a:rPr dirty="0" err="1"/>
              <a:t>ChatGPT</a:t>
            </a:r>
            <a:r>
              <a:rPr dirty="0"/>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Shape 311"/>
          <p:cNvSpPr>
            <a:spLocks noGrp="1" noRot="1" noChangeAspect="1"/>
          </p:cNvSpPr>
          <p:nvPr>
            <p:ph type="sldImg"/>
          </p:nvPr>
        </p:nvSpPr>
        <p:spPr>
          <a:xfrm>
            <a:off x="381000" y="685800"/>
            <a:ext cx="6096000" cy="3429000"/>
          </a:xfrm>
          <a:prstGeom prst="rect">
            <a:avLst/>
          </a:prstGeom>
        </p:spPr>
        <p:txBody>
          <a:bodyPr/>
          <a:lstStyle/>
          <a:p>
            <a:endParaRPr/>
          </a:p>
        </p:txBody>
      </p:sp>
      <p:sp>
        <p:nvSpPr>
          <p:cNvPr id="312" name="Shape 312"/>
          <p:cNvSpPr>
            <a:spLocks noGrp="1"/>
          </p:cNvSpPr>
          <p:nvPr>
            <p:ph type="body" sz="quarter" idx="1"/>
          </p:nvPr>
        </p:nvSpPr>
        <p:spPr>
          <a:prstGeom prst="rect">
            <a:avLst/>
          </a:prstGeom>
        </p:spPr>
        <p:txBody>
          <a:bodyPr/>
          <a:lstStyle/>
          <a:p>
            <a:r>
              <a:rPr dirty="0"/>
              <a:t>This now brings us the the focus of our study</a:t>
            </a:r>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Shape 318"/>
          <p:cNvSpPr>
            <a:spLocks noGrp="1" noRot="1" noChangeAspect="1"/>
          </p:cNvSpPr>
          <p:nvPr>
            <p:ph type="sldImg"/>
          </p:nvPr>
        </p:nvSpPr>
        <p:spPr>
          <a:xfrm>
            <a:off x="381000" y="685800"/>
            <a:ext cx="6096000" cy="3429000"/>
          </a:xfrm>
          <a:prstGeom prst="rect">
            <a:avLst/>
          </a:prstGeom>
        </p:spPr>
        <p:txBody>
          <a:bodyPr/>
          <a:lstStyle/>
          <a:p>
            <a:endParaRPr/>
          </a:p>
        </p:txBody>
      </p:sp>
      <p:sp>
        <p:nvSpPr>
          <p:cNvPr id="319" name="Shape 319"/>
          <p:cNvSpPr>
            <a:spLocks noGrp="1"/>
          </p:cNvSpPr>
          <p:nvPr>
            <p:ph type="body" sz="quarter" idx="1"/>
          </p:nvPr>
        </p:nvSpPr>
        <p:spPr>
          <a:prstGeom prst="rect">
            <a:avLst/>
          </a:prstGeom>
        </p:spPr>
        <p:txBody>
          <a:bodyPr/>
          <a:lstStyle/>
          <a:p>
            <a:r>
              <a:rPr dirty="0"/>
              <a:t>In this work, we propose that such IC prompts cannot only be used for analyzing the </a:t>
            </a:r>
            <a:r>
              <a:rPr u="sng" dirty="0"/>
              <a:t>comprehension</a:t>
            </a:r>
            <a:r>
              <a:rPr dirty="0"/>
              <a:t> in language models but that </a:t>
            </a:r>
            <a:r>
              <a:rPr lang="de-DE" dirty="0" err="1"/>
              <a:t>these</a:t>
            </a:r>
            <a:r>
              <a:rPr lang="de-DE" dirty="0"/>
              <a:t> </a:t>
            </a:r>
            <a:r>
              <a:rPr lang="de-DE" dirty="0" err="1"/>
              <a:t>prompts</a:t>
            </a:r>
            <a:r>
              <a:rPr dirty="0"/>
              <a:t> also are well-suited for evaluating their </a:t>
            </a:r>
            <a:r>
              <a:rPr u="sng" dirty="0"/>
              <a:t>generation</a:t>
            </a:r>
            <a:r>
              <a:rPr dirty="0"/>
              <a:t> capabilities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a:spLocks noGrp="1" noRot="1" noChangeAspect="1"/>
          </p:cNvSpPr>
          <p:nvPr>
            <p:ph type="sldImg"/>
          </p:nvPr>
        </p:nvSpPr>
        <p:spPr>
          <a:xfrm>
            <a:off x="381000" y="685800"/>
            <a:ext cx="6096000" cy="3429000"/>
          </a:xfrm>
          <a:prstGeom prst="rect">
            <a:avLst/>
          </a:prstGeom>
        </p:spPr>
        <p:txBody>
          <a:bodyPr/>
          <a:lstStyle/>
          <a:p>
            <a:endParaRPr/>
          </a:p>
        </p:txBody>
      </p:sp>
      <p:sp>
        <p:nvSpPr>
          <p:cNvPr id="177" name="Shape 177"/>
          <p:cNvSpPr>
            <a:spLocks noGrp="1"/>
          </p:cNvSpPr>
          <p:nvPr>
            <p:ph type="body" sz="quarter" idx="1"/>
          </p:nvPr>
        </p:nvSpPr>
        <p:spPr>
          <a:prstGeom prst="rect">
            <a:avLst/>
          </a:prstGeom>
        </p:spPr>
        <p:txBody>
          <a:bodyPr/>
          <a:lstStyle/>
          <a:p>
            <a:pPr algn="l"/>
            <a:r>
              <a:rPr lang="de-DE" b="0" i="0" dirty="0">
                <a:effectLst/>
                <a:latin typeface="Söhne"/>
              </a:rPr>
              <a:t>Large </a:t>
            </a:r>
            <a:r>
              <a:rPr lang="de-DE" b="0" i="0" dirty="0" err="1">
                <a:effectLst/>
                <a:latin typeface="Söhne"/>
              </a:rPr>
              <a:t>language</a:t>
            </a:r>
            <a:r>
              <a:rPr lang="de-DE" b="0" i="0" dirty="0">
                <a:effectLst/>
                <a:latin typeface="Söhne"/>
              </a:rPr>
              <a:t> </a:t>
            </a:r>
            <a:r>
              <a:rPr lang="de-DE" b="0" i="0" dirty="0" err="1">
                <a:effectLst/>
                <a:latin typeface="Söhne"/>
              </a:rPr>
              <a:t>models</a:t>
            </a:r>
            <a:r>
              <a:rPr lang="de-DE" b="0" i="0" dirty="0">
                <a:effectLst/>
                <a:latin typeface="Söhne"/>
              </a:rPr>
              <a:t> </a:t>
            </a:r>
            <a:r>
              <a:rPr lang="de-DE" b="0" i="0" dirty="0" err="1">
                <a:effectLst/>
                <a:latin typeface="Söhne"/>
              </a:rPr>
              <a:t>are</a:t>
            </a:r>
            <a:r>
              <a:rPr lang="de-DE" b="0" i="0" dirty="0">
                <a:effectLst/>
                <a:latin typeface="Söhne"/>
              </a:rPr>
              <a:t> </a:t>
            </a:r>
            <a:r>
              <a:rPr lang="de-DE" b="0" i="0" dirty="0" err="1">
                <a:effectLst/>
                <a:latin typeface="Söhne"/>
              </a:rPr>
              <a:t>increasingly</a:t>
            </a:r>
            <a:r>
              <a:rPr lang="de-DE" b="0" i="0" dirty="0">
                <a:effectLst/>
                <a:latin typeface="Söhne"/>
              </a:rPr>
              <a:t> </a:t>
            </a:r>
            <a:r>
              <a:rPr lang="de-DE" b="0" i="0" dirty="0" err="1">
                <a:effectLst/>
                <a:latin typeface="Söhne"/>
              </a:rPr>
              <a:t>used</a:t>
            </a:r>
            <a:r>
              <a:rPr lang="de-DE" b="0" i="0" dirty="0">
                <a:effectLst/>
                <a:latin typeface="Söhne"/>
              </a:rPr>
              <a:t> </a:t>
            </a:r>
            <a:r>
              <a:rPr lang="de-DE" b="0" i="0" dirty="0" err="1">
                <a:effectLst/>
                <a:latin typeface="Söhne"/>
              </a:rPr>
              <a:t>for</a:t>
            </a:r>
            <a:r>
              <a:rPr lang="de-DE" b="0" i="0" dirty="0">
                <a:effectLst/>
                <a:latin typeface="Söhne"/>
              </a:rPr>
              <a:t> </a:t>
            </a:r>
            <a:r>
              <a:rPr lang="de-DE" b="0" i="0" dirty="0" err="1">
                <a:effectLst/>
                <a:latin typeface="Söhne"/>
              </a:rPr>
              <a:t>text</a:t>
            </a:r>
            <a:r>
              <a:rPr lang="de-DE" b="0" i="0" dirty="0">
                <a:effectLst/>
                <a:latin typeface="Söhne"/>
              </a:rPr>
              <a:t> </a:t>
            </a:r>
            <a:r>
              <a:rPr lang="de-DE" b="0" i="0" dirty="0" err="1">
                <a:effectLst/>
                <a:latin typeface="Söhne"/>
              </a:rPr>
              <a:t>generation</a:t>
            </a:r>
            <a:r>
              <a:rPr lang="de-DE" b="0" i="0" dirty="0">
                <a:effectLst/>
                <a:latin typeface="Söhne"/>
              </a:rPr>
              <a:t>.</a:t>
            </a:r>
          </a:p>
          <a:p>
            <a:pPr algn="l"/>
            <a:endParaRPr lang="de-DE" b="0" i="0" dirty="0">
              <a:effectLst/>
              <a:latin typeface="Söhne"/>
            </a:endParaRPr>
          </a:p>
          <a:p>
            <a:pPr algn="l"/>
            <a:r>
              <a:rPr lang="de-DE" b="0" i="0" dirty="0" err="1">
                <a:effectLst/>
                <a:latin typeface="Söhne"/>
              </a:rPr>
              <a:t>However</a:t>
            </a:r>
            <a:r>
              <a:rPr lang="de-DE" b="0" i="0" dirty="0">
                <a:effectLst/>
                <a:latin typeface="Söhne"/>
              </a:rPr>
              <a:t>, </a:t>
            </a:r>
            <a:r>
              <a:rPr lang="de-DE" b="0" i="0" dirty="0" err="1">
                <a:effectLst/>
                <a:latin typeface="Söhne"/>
              </a:rPr>
              <a:t>t</a:t>
            </a:r>
            <a:r>
              <a:rPr lang="de-DE" b="0" i="0" dirty="0" err="1">
                <a:solidFill>
                  <a:srgbClr val="374151"/>
                </a:solidFill>
                <a:effectLst/>
                <a:latin typeface="Söhne"/>
              </a:rPr>
              <a:t>heir</a:t>
            </a:r>
            <a:r>
              <a:rPr lang="de-DE" b="0" i="0" dirty="0">
                <a:solidFill>
                  <a:srgbClr val="374151"/>
                </a:solidFill>
                <a:effectLst/>
                <a:latin typeface="Söhne"/>
              </a:rPr>
              <a:t> </a:t>
            </a:r>
            <a:r>
              <a:rPr lang="de-DE" b="0" i="0" dirty="0" err="1">
                <a:solidFill>
                  <a:srgbClr val="374151"/>
                </a:solidFill>
                <a:effectLst/>
                <a:latin typeface="Söhne"/>
              </a:rPr>
              <a:t>black</a:t>
            </a:r>
            <a:r>
              <a:rPr lang="de-DE" b="0" i="0" dirty="0">
                <a:solidFill>
                  <a:srgbClr val="374151"/>
                </a:solidFill>
                <a:effectLst/>
                <a:latin typeface="Söhne"/>
              </a:rPr>
              <a:t>-box </a:t>
            </a:r>
            <a:r>
              <a:rPr lang="de-DE" b="0" i="0" dirty="0" err="1">
                <a:solidFill>
                  <a:srgbClr val="374151"/>
                </a:solidFill>
                <a:effectLst/>
                <a:latin typeface="Söhne"/>
              </a:rPr>
              <a:t>nature</a:t>
            </a:r>
            <a:r>
              <a:rPr lang="de-DE" b="0" i="0" dirty="0">
                <a:solidFill>
                  <a:srgbClr val="374151"/>
                </a:solidFill>
                <a:effectLst/>
                <a:latin typeface="Söhne"/>
              </a:rPr>
              <a:t> </a:t>
            </a:r>
            <a:r>
              <a:rPr lang="de-DE" b="0" i="0" dirty="0" err="1">
                <a:solidFill>
                  <a:srgbClr val="374151"/>
                </a:solidFill>
                <a:effectLst/>
                <a:latin typeface="Söhne"/>
              </a:rPr>
              <a:t>makes</a:t>
            </a:r>
            <a:r>
              <a:rPr lang="de-DE" b="0" i="0" dirty="0">
                <a:solidFill>
                  <a:srgbClr val="374151"/>
                </a:solidFill>
                <a:effectLst/>
                <a:latin typeface="Söhne"/>
              </a:rPr>
              <a:t> </a:t>
            </a:r>
            <a:r>
              <a:rPr lang="de-DE" b="0" i="0" dirty="0" err="1">
                <a:solidFill>
                  <a:srgbClr val="374151"/>
                </a:solidFill>
                <a:effectLst/>
                <a:latin typeface="Söhne"/>
              </a:rPr>
              <a:t>their</a:t>
            </a:r>
            <a:r>
              <a:rPr lang="de-DE" b="0" i="0" dirty="0">
                <a:solidFill>
                  <a:srgbClr val="374151"/>
                </a:solidFill>
                <a:effectLst/>
                <a:latin typeface="Söhne"/>
              </a:rPr>
              <a:t> </a:t>
            </a:r>
            <a:r>
              <a:rPr lang="de-DE" b="0" i="0" dirty="0" err="1">
                <a:solidFill>
                  <a:srgbClr val="374151"/>
                </a:solidFill>
                <a:effectLst/>
                <a:latin typeface="Söhne"/>
              </a:rPr>
              <a:t>generated</a:t>
            </a:r>
            <a:r>
              <a:rPr lang="de-DE" b="0" i="0" dirty="0">
                <a:solidFill>
                  <a:srgbClr val="374151"/>
                </a:solidFill>
                <a:effectLst/>
                <a:latin typeface="Söhne"/>
              </a:rPr>
              <a:t> </a:t>
            </a:r>
            <a:r>
              <a:rPr lang="de-DE" b="0" i="0" dirty="0" err="1">
                <a:solidFill>
                  <a:srgbClr val="374151"/>
                </a:solidFill>
                <a:effectLst/>
                <a:latin typeface="Söhne"/>
              </a:rPr>
              <a:t>texts</a:t>
            </a:r>
            <a:r>
              <a:rPr lang="de-DE" b="0" i="0" dirty="0">
                <a:solidFill>
                  <a:srgbClr val="374151"/>
                </a:solidFill>
                <a:effectLst/>
                <a:latin typeface="Söhne"/>
              </a:rPr>
              <a:t> </a:t>
            </a:r>
            <a:r>
              <a:rPr lang="de-DE" b="0" i="0" dirty="0" err="1">
                <a:solidFill>
                  <a:srgbClr val="374151"/>
                </a:solidFill>
                <a:effectLst/>
                <a:latin typeface="Söhne"/>
              </a:rPr>
              <a:t>unpredictable</a:t>
            </a:r>
            <a:endParaRPr lang="de-DE" b="0" i="0" dirty="0">
              <a:solidFill>
                <a:srgbClr val="374151"/>
              </a:solidFill>
              <a:effectLst/>
              <a:latin typeface="Söhne"/>
            </a:endParaRPr>
          </a:p>
          <a:p>
            <a:pPr algn="l"/>
            <a:endParaRPr lang="de-DE" b="0" i="0" dirty="0">
              <a:solidFill>
                <a:srgbClr val="374151"/>
              </a:solidFill>
              <a:effectLst/>
              <a:latin typeface="Söhne"/>
            </a:endParaRPr>
          </a:p>
          <a:p>
            <a:pPr algn="l"/>
            <a:r>
              <a:rPr lang="de-DE" b="0" i="0" dirty="0">
                <a:solidFill>
                  <a:srgbClr val="343541"/>
                </a:solidFill>
                <a:effectLst/>
                <a:latin typeface="Söhne"/>
              </a:rPr>
              <a:t>So, </a:t>
            </a:r>
            <a:r>
              <a:rPr lang="de-DE" b="0" i="0" dirty="0" err="1">
                <a:solidFill>
                  <a:srgbClr val="343541"/>
                </a:solidFill>
                <a:effectLst/>
                <a:latin typeface="Söhne"/>
              </a:rPr>
              <a:t>it</a:t>
            </a:r>
            <a:r>
              <a:rPr lang="de-DE" b="0" i="0" dirty="0">
                <a:solidFill>
                  <a:srgbClr val="343541"/>
                </a:solidFill>
                <a:effectLst/>
                <a:latin typeface="Söhne"/>
              </a:rPr>
              <a:t> </a:t>
            </a:r>
            <a:r>
              <a:rPr lang="de-DE" b="0" i="0" dirty="0" err="1">
                <a:solidFill>
                  <a:srgbClr val="343541"/>
                </a:solidFill>
                <a:effectLst/>
                <a:latin typeface="Söhne"/>
              </a:rPr>
              <a:t>becomes</a:t>
            </a:r>
            <a:r>
              <a:rPr lang="de-DE" b="0" i="0" dirty="0">
                <a:solidFill>
                  <a:srgbClr val="343541"/>
                </a:solidFill>
                <a:effectLst/>
                <a:latin typeface="Söhne"/>
              </a:rPr>
              <a:t> </a:t>
            </a:r>
            <a:r>
              <a:rPr lang="de-DE" b="0" i="0" dirty="0" err="1">
                <a:solidFill>
                  <a:srgbClr val="343541"/>
                </a:solidFill>
                <a:effectLst/>
                <a:latin typeface="Söhne"/>
              </a:rPr>
              <a:t>more</a:t>
            </a:r>
            <a:r>
              <a:rPr lang="de-DE" b="0" i="0" dirty="0">
                <a:solidFill>
                  <a:srgbClr val="343541"/>
                </a:solidFill>
                <a:effectLst/>
                <a:latin typeface="Söhne"/>
              </a:rPr>
              <a:t> and </a:t>
            </a:r>
            <a:r>
              <a:rPr lang="de-DE" b="0" i="0" dirty="0" err="1">
                <a:solidFill>
                  <a:srgbClr val="343541"/>
                </a:solidFill>
                <a:effectLst/>
                <a:latin typeface="Söhne"/>
              </a:rPr>
              <a:t>more</a:t>
            </a:r>
            <a:r>
              <a:rPr lang="de-DE" b="0" i="0" dirty="0">
                <a:solidFill>
                  <a:srgbClr val="343541"/>
                </a:solidFill>
                <a:effectLst/>
                <a:latin typeface="Söhne"/>
              </a:rPr>
              <a:t> </a:t>
            </a:r>
            <a:r>
              <a:rPr lang="de-DE" b="0" i="0" dirty="0" err="1">
                <a:solidFill>
                  <a:srgbClr val="343541"/>
                </a:solidFill>
                <a:effectLst/>
                <a:latin typeface="Söhne"/>
              </a:rPr>
              <a:t>important</a:t>
            </a:r>
            <a:r>
              <a:rPr lang="de-DE" b="0" i="0" dirty="0">
                <a:solidFill>
                  <a:srgbClr val="343541"/>
                </a:solidFill>
                <a:effectLst/>
                <a:latin typeface="Söhne"/>
              </a:rPr>
              <a:t> </a:t>
            </a:r>
            <a:r>
              <a:rPr lang="de-DE" b="0" i="0" dirty="0" err="1">
                <a:solidFill>
                  <a:srgbClr val="343541"/>
                </a:solidFill>
                <a:effectLst/>
                <a:latin typeface="Söhne"/>
              </a:rPr>
              <a:t>to</a:t>
            </a:r>
            <a:r>
              <a:rPr lang="de-DE" b="0" i="0" dirty="0">
                <a:solidFill>
                  <a:srgbClr val="343541"/>
                </a:solidFill>
                <a:effectLst/>
                <a:latin typeface="Söhne"/>
              </a:rPr>
              <a:t> </a:t>
            </a:r>
            <a:r>
              <a:rPr lang="de-DE" b="0" i="0" dirty="0" err="1">
                <a:solidFill>
                  <a:srgbClr val="343541"/>
                </a:solidFill>
                <a:effectLst/>
                <a:latin typeface="Söhne"/>
              </a:rPr>
              <a:t>understand</a:t>
            </a:r>
            <a:r>
              <a:rPr lang="de-DE" b="0" i="0" dirty="0">
                <a:solidFill>
                  <a:srgbClr val="343541"/>
                </a:solidFill>
                <a:effectLst/>
                <a:latin typeface="Söhne"/>
              </a:rPr>
              <a:t> </a:t>
            </a:r>
            <a:r>
              <a:rPr lang="de-DE" b="0" i="0" dirty="0" err="1">
                <a:solidFill>
                  <a:srgbClr val="343541"/>
                </a:solidFill>
                <a:effectLst/>
                <a:latin typeface="Söhne"/>
              </a:rPr>
              <a:t>the</a:t>
            </a:r>
            <a:r>
              <a:rPr lang="de-DE" b="0" i="0" dirty="0">
                <a:solidFill>
                  <a:srgbClr val="343541"/>
                </a:solidFill>
                <a:effectLst/>
                <a:latin typeface="Söhne"/>
              </a:rPr>
              <a:t> </a:t>
            </a:r>
            <a:r>
              <a:rPr lang="de-DE" b="0" i="0" dirty="0" err="1">
                <a:solidFill>
                  <a:srgbClr val="343541"/>
                </a:solidFill>
                <a:effectLst/>
                <a:latin typeface="Söhne"/>
              </a:rPr>
              <a:t>strengths</a:t>
            </a:r>
            <a:r>
              <a:rPr lang="de-DE" b="0" i="0" dirty="0">
                <a:solidFill>
                  <a:srgbClr val="343541"/>
                </a:solidFill>
                <a:effectLst/>
                <a:latin typeface="Söhne"/>
              </a:rPr>
              <a:t> and </a:t>
            </a:r>
            <a:r>
              <a:rPr lang="de-DE" b="0" i="0" dirty="0" err="1">
                <a:solidFill>
                  <a:srgbClr val="343541"/>
                </a:solidFill>
                <a:effectLst/>
                <a:latin typeface="Söhne"/>
              </a:rPr>
              <a:t>limitations</a:t>
            </a:r>
            <a:r>
              <a:rPr lang="de-DE" b="0" i="0" dirty="0">
                <a:solidFill>
                  <a:srgbClr val="343541"/>
                </a:solidFill>
                <a:effectLst/>
                <a:latin typeface="Söhne"/>
              </a:rPr>
              <a:t> </a:t>
            </a:r>
            <a:r>
              <a:rPr lang="de-DE" b="0" i="0" dirty="0" err="1">
                <a:solidFill>
                  <a:srgbClr val="343541"/>
                </a:solidFill>
                <a:effectLst/>
                <a:latin typeface="Söhne"/>
              </a:rPr>
              <a:t>of</a:t>
            </a:r>
            <a:r>
              <a:rPr lang="de-DE" b="0" i="0" dirty="0">
                <a:solidFill>
                  <a:srgbClr val="343541"/>
                </a:solidFill>
                <a:effectLst/>
                <a:latin typeface="Söhne"/>
              </a:rPr>
              <a:t> </a:t>
            </a:r>
            <a:r>
              <a:rPr lang="de-DE" b="0" i="0" dirty="0" err="1">
                <a:solidFill>
                  <a:srgbClr val="343541"/>
                </a:solidFill>
                <a:effectLst/>
                <a:latin typeface="Söhne"/>
              </a:rPr>
              <a:t>these</a:t>
            </a:r>
            <a:r>
              <a:rPr lang="de-DE" b="0" i="0" dirty="0">
                <a:solidFill>
                  <a:srgbClr val="343541"/>
                </a:solidFill>
                <a:effectLst/>
                <a:latin typeface="Söhne"/>
              </a:rPr>
              <a:t> </a:t>
            </a:r>
            <a:r>
              <a:rPr lang="de-DE" b="0" i="0" dirty="0" err="1">
                <a:solidFill>
                  <a:srgbClr val="343541"/>
                </a:solidFill>
                <a:effectLst/>
                <a:latin typeface="Söhne"/>
              </a:rPr>
              <a:t>models</a:t>
            </a:r>
            <a:r>
              <a:rPr lang="de-DE" b="0" i="0" dirty="0">
                <a:solidFill>
                  <a:srgbClr val="374151"/>
                </a:solidFill>
                <a:effectLst/>
                <a:latin typeface="Söhne"/>
              </a:rPr>
              <a:t> </a:t>
            </a:r>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a:spLocks noGrp="1" noRot="1" noChangeAspect="1"/>
          </p:cNvSpPr>
          <p:nvPr>
            <p:ph type="sldImg"/>
          </p:nvPr>
        </p:nvSpPr>
        <p:spPr>
          <a:xfrm>
            <a:off x="381000" y="685800"/>
            <a:ext cx="6096000" cy="3429000"/>
          </a:xfrm>
          <a:prstGeom prst="rect">
            <a:avLst/>
          </a:prstGeom>
        </p:spPr>
        <p:txBody>
          <a:bodyPr/>
          <a:lstStyle/>
          <a:p>
            <a:endParaRPr/>
          </a:p>
        </p:txBody>
      </p:sp>
      <p:sp>
        <p:nvSpPr>
          <p:cNvPr id="328" name="Shape 328"/>
          <p:cNvSpPr>
            <a:spLocks noGrp="1"/>
          </p:cNvSpPr>
          <p:nvPr>
            <p:ph type="body" sz="quarter" idx="1"/>
          </p:nvPr>
        </p:nvSpPr>
        <p:spPr>
          <a:prstGeom prst="rect">
            <a:avLst/>
          </a:prstGeom>
        </p:spPr>
        <p:txBody>
          <a:bodyPr/>
          <a:lstStyle/>
          <a:p>
            <a:r>
              <a:rPr dirty="0"/>
              <a:t>That is, in contrast to most previous studies, we are not only interested in the next mention but, beyond, in what comes after it</a:t>
            </a:r>
            <a:endParaRPr lang="de-DE" dirty="0"/>
          </a:p>
          <a:p>
            <a:r>
              <a:rPr lang="de-DE" dirty="0"/>
              <a:t>-- so </a:t>
            </a:r>
            <a:r>
              <a:rPr lang="de-DE" dirty="0" err="1"/>
              <a:t>we</a:t>
            </a:r>
            <a:r>
              <a:rPr lang="de-DE" dirty="0"/>
              <a:t> </a:t>
            </a:r>
            <a:r>
              <a:rPr lang="de-DE" dirty="0" err="1"/>
              <a:t>go</a:t>
            </a:r>
            <a:r>
              <a:rPr lang="de-DE" dirty="0"/>
              <a:t> </a:t>
            </a:r>
            <a:r>
              <a:rPr lang="de-DE" dirty="0" err="1"/>
              <a:t>beyond</a:t>
            </a:r>
            <a:r>
              <a:rPr lang="de-DE" dirty="0"/>
              <a:t> </a:t>
            </a:r>
            <a:r>
              <a:rPr lang="de-DE" dirty="0" err="1"/>
              <a:t>the</a:t>
            </a:r>
            <a:r>
              <a:rPr lang="de-DE" dirty="0"/>
              <a:t> </a:t>
            </a:r>
            <a:r>
              <a:rPr lang="de-DE" dirty="0" err="1"/>
              <a:t>bias</a:t>
            </a:r>
            <a:endParaRPr lang="de-DE" dirty="0"/>
          </a:p>
          <a:p>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Shape 334"/>
          <p:cNvSpPr>
            <a:spLocks noGrp="1" noRot="1" noChangeAspect="1"/>
          </p:cNvSpPr>
          <p:nvPr>
            <p:ph type="sldImg"/>
          </p:nvPr>
        </p:nvSpPr>
        <p:spPr>
          <a:xfrm>
            <a:off x="381000" y="685800"/>
            <a:ext cx="6096000" cy="3429000"/>
          </a:xfrm>
          <a:prstGeom prst="rect">
            <a:avLst/>
          </a:prstGeom>
        </p:spPr>
        <p:txBody>
          <a:bodyPr/>
          <a:lstStyle/>
          <a:p>
            <a:endParaRPr/>
          </a:p>
        </p:txBody>
      </p:sp>
      <p:sp>
        <p:nvSpPr>
          <p:cNvPr id="335" name="Shape 335"/>
          <p:cNvSpPr>
            <a:spLocks noGrp="1"/>
          </p:cNvSpPr>
          <p:nvPr>
            <p:ph type="body" sz="quarter" idx="1"/>
          </p:nvPr>
        </p:nvSpPr>
        <p:spPr>
          <a:prstGeom prst="rect">
            <a:avLst/>
          </a:prstGeom>
        </p:spPr>
        <p:txBody>
          <a:bodyPr/>
          <a:lstStyle/>
          <a:p>
            <a:r>
              <a:rPr dirty="0"/>
              <a:t>For instance, </a:t>
            </a:r>
            <a:r>
              <a:rPr lang="de-DE" dirty="0" err="1"/>
              <a:t>consider</a:t>
            </a:r>
            <a:r>
              <a:rPr dirty="0"/>
              <a:t> these continuations that were produced by human participants </a:t>
            </a:r>
          </a:p>
          <a:p>
            <a:endParaRPr dirty="0"/>
          </a:p>
          <a:p>
            <a:r>
              <a:rPr dirty="0"/>
              <a:t>What we can find here are prototypical and sensible explanations for the given prompts </a:t>
            </a:r>
            <a:r>
              <a:rPr lang="de-DE" dirty="0"/>
              <a:t>(</a:t>
            </a:r>
            <a:r>
              <a:rPr lang="de-DE" dirty="0" err="1"/>
              <a:t>similar</a:t>
            </a:r>
            <a:r>
              <a:rPr lang="de-DE" dirty="0"/>
              <a:t> </a:t>
            </a:r>
            <a:r>
              <a:rPr lang="de-DE" dirty="0" err="1"/>
              <a:t>to</a:t>
            </a:r>
            <a:r>
              <a:rPr lang="de-DE" dirty="0"/>
              <a:t> </a:t>
            </a:r>
            <a:r>
              <a:rPr lang="de-DE" dirty="0" err="1"/>
              <a:t>those</a:t>
            </a:r>
            <a:r>
              <a:rPr lang="de-DE" dirty="0"/>
              <a:t> </a:t>
            </a:r>
            <a:r>
              <a:rPr lang="de-DE" dirty="0" err="1"/>
              <a:t>that</a:t>
            </a:r>
            <a:r>
              <a:rPr lang="de-DE" dirty="0"/>
              <a:t> </a:t>
            </a:r>
            <a:r>
              <a:rPr lang="de-DE" dirty="0" err="1"/>
              <a:t>we</a:t>
            </a:r>
            <a:r>
              <a:rPr lang="de-DE" dirty="0"/>
              <a:t> </a:t>
            </a:r>
            <a:r>
              <a:rPr lang="de-DE" dirty="0" err="1"/>
              <a:t>saw</a:t>
            </a:r>
            <a:r>
              <a:rPr lang="de-DE" dirty="0"/>
              <a:t> </a:t>
            </a:r>
            <a:r>
              <a:rPr lang="de-DE" dirty="0" err="1"/>
              <a:t>some</a:t>
            </a:r>
            <a:r>
              <a:rPr lang="de-DE" dirty="0"/>
              <a:t> </a:t>
            </a:r>
            <a:r>
              <a:rPr lang="de-DE" dirty="0" err="1"/>
              <a:t>slides</a:t>
            </a:r>
            <a:r>
              <a:rPr lang="de-DE" dirty="0"/>
              <a:t> </a:t>
            </a:r>
            <a:r>
              <a:rPr lang="de-DE" dirty="0" err="1"/>
              <a:t>ago</a:t>
            </a:r>
            <a:r>
              <a:rPr lang="de-DE" dirty="0"/>
              <a:t>)</a:t>
            </a:r>
          </a:p>
          <a:p>
            <a:endParaRPr lang="de-DE" dirty="0"/>
          </a:p>
          <a:p>
            <a:endParaRPr lang="de-DE" dirty="0"/>
          </a:p>
          <a:p>
            <a:pPr marL="0" marR="0" lvl="0" indent="0" defTabSz="91440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example</a:t>
            </a:r>
            <a:r>
              <a:rPr lang="de-DE" dirty="0"/>
              <a:t>, </a:t>
            </a:r>
            <a:r>
              <a:rPr lang="de-DE" dirty="0" err="1"/>
              <a:t>it</a:t>
            </a:r>
            <a:r>
              <a:rPr lang="de-DE" dirty="0"/>
              <a:t> </a:t>
            </a:r>
            <a:r>
              <a:rPr lang="de-DE" dirty="0" err="1"/>
              <a:t>is</a:t>
            </a:r>
            <a:r>
              <a:rPr lang="de-DE" dirty="0"/>
              <a:t> </a:t>
            </a:r>
            <a:r>
              <a:rPr lang="de-DE" dirty="0" err="1"/>
              <a:t>totally</a:t>
            </a:r>
            <a:r>
              <a:rPr lang="de-DE" dirty="0"/>
              <a:t> </a:t>
            </a:r>
            <a:r>
              <a:rPr lang="de-DE" dirty="0" err="1"/>
              <a:t>natural</a:t>
            </a:r>
            <a:r>
              <a:rPr lang="de-DE" dirty="0"/>
              <a:t> </a:t>
            </a:r>
            <a:r>
              <a:rPr lang="de-DE" dirty="0" err="1"/>
              <a:t>to</a:t>
            </a:r>
            <a:r>
              <a:rPr lang="de-DE" dirty="0"/>
              <a:t> </a:t>
            </a:r>
            <a:r>
              <a:rPr lang="de-DE" dirty="0" err="1"/>
              <a:t>inspire</a:t>
            </a:r>
            <a:r>
              <a:rPr lang="de-DE" dirty="0"/>
              <a:t> </a:t>
            </a:r>
            <a:r>
              <a:rPr lang="de-DE" dirty="0" err="1"/>
              <a:t>someone</a:t>
            </a:r>
            <a:r>
              <a:rPr lang="de-DE" dirty="0"/>
              <a:t> </a:t>
            </a:r>
            <a:r>
              <a:rPr lang="de-DE" dirty="0" err="1"/>
              <a:t>by</a:t>
            </a:r>
            <a:r>
              <a:rPr lang="de-DE" dirty="0"/>
              <a:t> </a:t>
            </a:r>
            <a:r>
              <a:rPr lang="de-DE" dirty="0" err="1"/>
              <a:t>having</a:t>
            </a:r>
            <a:r>
              <a:rPr lang="de-DE" dirty="0"/>
              <a:t> </a:t>
            </a:r>
            <a:r>
              <a:rPr lang="de-DE" dirty="0" err="1"/>
              <a:t>many</a:t>
            </a:r>
            <a:r>
              <a:rPr lang="de-DE" dirty="0"/>
              <a:t> </a:t>
            </a:r>
            <a:r>
              <a:rPr lang="de-DE" dirty="0" err="1"/>
              <a:t>talents</a:t>
            </a:r>
            <a:r>
              <a:rPr lang="de-DE" dirty="0"/>
              <a:t> </a:t>
            </a:r>
            <a:r>
              <a:rPr dirty="0"/>
              <a:t>and it is also natural to admire someone because he or she is </a:t>
            </a:r>
            <a:r>
              <a:rPr dirty="0" err="1"/>
              <a:t>particulary</a:t>
            </a:r>
            <a:r>
              <a:rPr dirty="0"/>
              <a:t> good at something</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xfrm>
            <a:off x="381000" y="685800"/>
            <a:ext cx="6096000" cy="3429000"/>
          </a:xfrm>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r>
              <a:rPr sz="2400" dirty="0"/>
              <a:t>Now, let's look at what </a:t>
            </a:r>
            <a:r>
              <a:rPr lang="de-DE" sz="2400" dirty="0"/>
              <a:t>l</a:t>
            </a:r>
            <a:r>
              <a:rPr sz="2400" dirty="0" err="1"/>
              <a:t>arge</a:t>
            </a:r>
            <a:r>
              <a:rPr sz="2400" dirty="0"/>
              <a:t> language model</a:t>
            </a:r>
            <a:r>
              <a:rPr lang="de-DE" sz="2400" dirty="0"/>
              <a:t>s</a:t>
            </a:r>
            <a:r>
              <a:rPr sz="2400" dirty="0"/>
              <a:t> produce when prompted with the same sentence beginnings</a:t>
            </a:r>
          </a:p>
          <a:p>
            <a:endParaRPr sz="2400" dirty="0"/>
          </a:p>
          <a:p>
            <a:r>
              <a:rPr lang="de-DE" sz="2400" dirty="0"/>
              <a:t>Here, </a:t>
            </a:r>
            <a:r>
              <a:rPr lang="de-DE" sz="2400" dirty="0" err="1"/>
              <a:t>w</a:t>
            </a:r>
            <a:r>
              <a:rPr sz="2400" dirty="0"/>
              <a:t>e can see that the models tend to produce continuations that lack coherence and meaning with regard to the given prompt</a:t>
            </a:r>
          </a:p>
          <a:p>
            <a:endParaRPr sz="2400" dirty="0"/>
          </a:p>
          <a:p>
            <a:r>
              <a:rPr sz="2400" dirty="0"/>
              <a:t>It, thus, seems that language models fail to produce continuations that are sensible, despite the fact that this task is </a:t>
            </a:r>
            <a:r>
              <a:rPr lang="de-DE" sz="2400" dirty="0" err="1"/>
              <a:t>really</a:t>
            </a:r>
            <a:r>
              <a:rPr sz="2400" dirty="0"/>
              <a:t> simple </a:t>
            </a:r>
            <a:endParaRPr lang="de-DE" sz="2400" dirty="0"/>
          </a:p>
          <a:p>
            <a:endParaRPr lang="de-DE" sz="2400" dirty="0"/>
          </a:p>
          <a:p>
            <a:endParaRPr lang="de-DE" sz="2400"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xfrm>
            <a:off x="381000" y="685800"/>
            <a:ext cx="6096000" cy="3429000"/>
          </a:xfrm>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2400" dirty="0" err="1"/>
              <a:t>Therefore</a:t>
            </a:r>
            <a:r>
              <a:rPr lang="de-DE" sz="2400" dirty="0"/>
              <a:t>, </a:t>
            </a:r>
            <a:r>
              <a:rPr lang="de-DE" sz="2400" dirty="0" err="1"/>
              <a:t>wha</a:t>
            </a:r>
            <a:r>
              <a:rPr lang="de-DE" sz="2400" dirty="0"/>
              <a:t> </a:t>
            </a:r>
            <a:r>
              <a:rPr lang="de-DE" sz="2400" dirty="0" err="1"/>
              <a:t>we</a:t>
            </a:r>
            <a:r>
              <a:rPr lang="de-DE" sz="2400" dirty="0"/>
              <a:t> </a:t>
            </a:r>
            <a:r>
              <a:rPr lang="de-DE" sz="2400" dirty="0" err="1"/>
              <a:t>are</a:t>
            </a:r>
            <a:r>
              <a:rPr lang="de-DE" sz="2400" dirty="0"/>
              <a:t> </a:t>
            </a:r>
            <a:r>
              <a:rPr lang="de-DE" sz="2400" dirty="0" err="1"/>
              <a:t>primarily</a:t>
            </a:r>
            <a:r>
              <a:rPr lang="de-DE" sz="2400" dirty="0"/>
              <a:t> </a:t>
            </a:r>
            <a:r>
              <a:rPr lang="de-DE" sz="2400" dirty="0" err="1"/>
              <a:t>interested</a:t>
            </a:r>
            <a:r>
              <a:rPr lang="de-DE" sz="2400" dirty="0"/>
              <a:t> in in </a:t>
            </a:r>
            <a:r>
              <a:rPr lang="de-DE" sz="2400" dirty="0" err="1"/>
              <a:t>this</a:t>
            </a:r>
            <a:r>
              <a:rPr lang="de-DE" sz="2400" dirty="0"/>
              <a:t> </a:t>
            </a:r>
            <a:r>
              <a:rPr lang="de-DE" sz="2400" dirty="0" err="1"/>
              <a:t>study</a:t>
            </a:r>
            <a:r>
              <a:rPr lang="de-DE" sz="2400" dirty="0"/>
              <a:t> </a:t>
            </a:r>
            <a:r>
              <a:rPr lang="de-DE" sz="2400" dirty="0" err="1"/>
              <a:t>is</a:t>
            </a:r>
            <a:r>
              <a:rPr lang="de-DE" sz="2400" dirty="0"/>
              <a:t>, </a:t>
            </a:r>
            <a:r>
              <a:rPr lang="de-DE" sz="2400" dirty="0" err="1"/>
              <a:t>is</a:t>
            </a:r>
            <a:r>
              <a:rPr lang="de-DE" sz="2400" dirty="0"/>
              <a:t> </a:t>
            </a:r>
            <a:r>
              <a:rPr lang="de-DE" sz="2400" dirty="0" err="1"/>
              <a:t>to</a:t>
            </a:r>
            <a:r>
              <a:rPr lang="de-DE" sz="2400" dirty="0"/>
              <a:t> </a:t>
            </a:r>
            <a:r>
              <a:rPr lang="de-DE" sz="2400" dirty="0" err="1"/>
              <a:t>evaluate</a:t>
            </a:r>
            <a:r>
              <a:rPr lang="de-DE" sz="2400" dirty="0"/>
              <a:t> </a:t>
            </a:r>
            <a:r>
              <a:rPr lang="de-DE" sz="2400" dirty="0" err="1"/>
              <a:t>whether</a:t>
            </a:r>
            <a:r>
              <a:rPr lang="de-DE" sz="2400" dirty="0"/>
              <a:t> </a:t>
            </a:r>
            <a:r>
              <a:rPr lang="de-DE" sz="2400" dirty="0" err="1"/>
              <a:t>language</a:t>
            </a:r>
            <a:r>
              <a:rPr lang="de-DE" sz="2400" dirty="0"/>
              <a:t> </a:t>
            </a:r>
            <a:r>
              <a:rPr lang="de-DE" sz="2400" dirty="0" err="1"/>
              <a:t>models</a:t>
            </a:r>
            <a:r>
              <a:rPr lang="de-DE" sz="2400" dirty="0"/>
              <a:t> </a:t>
            </a:r>
            <a:r>
              <a:rPr lang="de-DE" sz="2400" dirty="0" err="1"/>
              <a:t>are</a:t>
            </a:r>
            <a:r>
              <a:rPr lang="de-DE" sz="2400" dirty="0"/>
              <a:t> </a:t>
            </a:r>
            <a:r>
              <a:rPr lang="de-DE" sz="2400" dirty="0" err="1"/>
              <a:t>able</a:t>
            </a:r>
            <a:r>
              <a:rPr lang="de-DE" sz="2400" dirty="0"/>
              <a:t> </a:t>
            </a:r>
            <a:r>
              <a:rPr lang="de-DE" sz="2400" dirty="0" err="1"/>
              <a:t>to</a:t>
            </a:r>
            <a:r>
              <a:rPr lang="de-DE" sz="2400" dirty="0"/>
              <a:t> </a:t>
            </a:r>
            <a:r>
              <a:rPr lang="de-DE" sz="2400" dirty="0" err="1"/>
              <a:t>generate</a:t>
            </a:r>
            <a:r>
              <a:rPr lang="de-DE" sz="2400" dirty="0"/>
              <a:t> </a:t>
            </a:r>
            <a:r>
              <a:rPr lang="de-DE" sz="2400" dirty="0" err="1"/>
              <a:t>explanations</a:t>
            </a:r>
            <a:r>
              <a:rPr lang="de-DE" sz="2400" dirty="0"/>
              <a:t> </a:t>
            </a:r>
            <a:r>
              <a:rPr lang="de-DE" sz="2400" dirty="0" err="1"/>
              <a:t>that</a:t>
            </a:r>
            <a:r>
              <a:rPr lang="de-DE" sz="2400" dirty="0"/>
              <a:t> </a:t>
            </a:r>
            <a:r>
              <a:rPr lang="de-DE" sz="2400" dirty="0" err="1"/>
              <a:t>are</a:t>
            </a:r>
            <a:r>
              <a:rPr lang="de-DE" sz="2400" dirty="0"/>
              <a:t> </a:t>
            </a:r>
            <a:r>
              <a:rPr lang="de-DE" sz="2400" dirty="0" err="1"/>
              <a:t>similar</a:t>
            </a:r>
            <a:r>
              <a:rPr lang="de-DE" sz="2400" dirty="0"/>
              <a:t> </a:t>
            </a:r>
            <a:r>
              <a:rPr lang="de-DE" sz="2400" dirty="0" err="1"/>
              <a:t>to</a:t>
            </a:r>
            <a:r>
              <a:rPr lang="de-DE" sz="2400" dirty="0"/>
              <a:t> </a:t>
            </a:r>
            <a:r>
              <a:rPr lang="de-DE" sz="2400" dirty="0" err="1"/>
              <a:t>those</a:t>
            </a:r>
            <a:r>
              <a:rPr lang="de-DE" sz="2400" dirty="0"/>
              <a:t> </a:t>
            </a:r>
            <a:r>
              <a:rPr lang="de-DE" sz="2400" dirty="0" err="1"/>
              <a:t>of</a:t>
            </a:r>
            <a:r>
              <a:rPr lang="de-DE" sz="2400" dirty="0"/>
              <a:t> </a:t>
            </a:r>
            <a:r>
              <a:rPr lang="de-DE" sz="2400" dirty="0" err="1"/>
              <a:t>the</a:t>
            </a:r>
            <a:r>
              <a:rPr lang="de-DE" sz="2400" dirty="0"/>
              <a:t> </a:t>
            </a:r>
            <a:r>
              <a:rPr lang="de-DE" sz="2400" dirty="0" err="1"/>
              <a:t>humans</a:t>
            </a:r>
            <a:endParaRPr lang="de-DE" sz="2400" dirty="0"/>
          </a:p>
          <a:p>
            <a:pPr marL="0" marR="0" lvl="0" indent="0" defTabSz="914400" eaLnBrk="1" fontAlgn="auto" latinLnBrk="0" hangingPunct="1">
              <a:lnSpc>
                <a:spcPct val="100000"/>
              </a:lnSpc>
              <a:spcBef>
                <a:spcPts val="0"/>
              </a:spcBef>
              <a:spcAft>
                <a:spcPts val="0"/>
              </a:spcAft>
              <a:buClrTx/>
              <a:buSzTx/>
              <a:buFontTx/>
              <a:buNone/>
              <a:tabLst/>
              <a:defRPr/>
            </a:pPr>
            <a:endParaRPr lang="de-DE" sz="2400" dirty="0"/>
          </a:p>
          <a:p>
            <a:pPr marL="0" marR="0" lvl="0" indent="0" defTabSz="914400" eaLnBrk="1" fontAlgn="auto" latinLnBrk="0" hangingPunct="1">
              <a:lnSpc>
                <a:spcPct val="100000"/>
              </a:lnSpc>
              <a:spcBef>
                <a:spcPts val="0"/>
              </a:spcBef>
              <a:spcAft>
                <a:spcPts val="0"/>
              </a:spcAft>
              <a:buClrTx/>
              <a:buSzTx/>
              <a:buFontTx/>
              <a:buNone/>
              <a:tabLst/>
              <a:defRPr/>
            </a:pPr>
            <a:endParaRPr lang="de-DE" sz="2400" dirty="0"/>
          </a:p>
          <a:p>
            <a:pPr marL="0" marR="0" lvl="0" indent="0" defTabSz="914400" eaLnBrk="1" fontAlgn="auto" latinLnBrk="0" hangingPunct="1">
              <a:lnSpc>
                <a:spcPct val="100000"/>
              </a:lnSpc>
              <a:spcBef>
                <a:spcPts val="0"/>
              </a:spcBef>
              <a:spcAft>
                <a:spcPts val="0"/>
              </a:spcAft>
              <a:buClrTx/>
              <a:buSzTx/>
              <a:buFontTx/>
              <a:buNone/>
              <a:tabLst/>
              <a:defRPr/>
            </a:pPr>
            <a:r>
              <a:rPr lang="de-DE" sz="2400" dirty="0"/>
              <a:t>///</a:t>
            </a:r>
          </a:p>
          <a:p>
            <a:pPr marL="0" marR="0" lvl="0" indent="0" defTabSz="914400" eaLnBrk="1" fontAlgn="auto" latinLnBrk="0" hangingPunct="1">
              <a:lnSpc>
                <a:spcPct val="100000"/>
              </a:lnSpc>
              <a:spcBef>
                <a:spcPts val="0"/>
              </a:spcBef>
              <a:spcAft>
                <a:spcPts val="0"/>
              </a:spcAft>
              <a:buClrTx/>
              <a:buSzTx/>
              <a:buFontTx/>
              <a:buNone/>
              <a:tabLst/>
              <a:defRPr/>
            </a:pPr>
            <a:r>
              <a:rPr lang="de-DE" sz="2400" dirty="0"/>
              <a:t>And </a:t>
            </a:r>
            <a:r>
              <a:rPr lang="de-DE" sz="2400" dirty="0" err="1"/>
              <a:t>with</a:t>
            </a:r>
            <a:r>
              <a:rPr lang="de-DE" sz="2400" dirty="0"/>
              <a:t> </a:t>
            </a:r>
            <a:r>
              <a:rPr lang="de-DE" sz="2400" dirty="0" err="1"/>
              <a:t>this</a:t>
            </a:r>
            <a:r>
              <a:rPr lang="de-DE" sz="2400" dirty="0"/>
              <a:t> also </a:t>
            </a:r>
            <a:r>
              <a:rPr lang="de-DE" sz="2400" dirty="0" err="1"/>
              <a:t>to</a:t>
            </a:r>
            <a:r>
              <a:rPr lang="de-DE" sz="2400" dirty="0"/>
              <a:t> </a:t>
            </a:r>
            <a:r>
              <a:rPr lang="de-DE" sz="2400" dirty="0" err="1"/>
              <a:t>investigate</a:t>
            </a:r>
            <a:r>
              <a:rPr lang="de-DE" sz="2400" dirty="0"/>
              <a:t> </a:t>
            </a:r>
            <a:r>
              <a:rPr lang="de-DE" sz="2400" dirty="0" err="1"/>
              <a:t>the</a:t>
            </a:r>
            <a:r>
              <a:rPr lang="de-DE" sz="2400" dirty="0"/>
              <a:t> </a:t>
            </a:r>
            <a:r>
              <a:rPr lang="de-DE" sz="2400" dirty="0" err="1"/>
              <a:t>factors</a:t>
            </a:r>
            <a:r>
              <a:rPr lang="de-DE" sz="2400" dirty="0"/>
              <a:t> </a:t>
            </a:r>
            <a:r>
              <a:rPr lang="de-DE" sz="2400" dirty="0" err="1"/>
              <a:t>that</a:t>
            </a:r>
            <a:r>
              <a:rPr lang="de-DE" sz="2400" dirty="0"/>
              <a:t> </a:t>
            </a:r>
            <a:r>
              <a:rPr lang="de-DE" sz="2400" dirty="0" err="1"/>
              <a:t>influence</a:t>
            </a:r>
            <a:r>
              <a:rPr lang="de-DE" sz="2400" dirty="0"/>
              <a:t> </a:t>
            </a:r>
            <a:r>
              <a:rPr lang="de-DE" sz="2400" dirty="0" err="1"/>
              <a:t>the</a:t>
            </a:r>
            <a:r>
              <a:rPr lang="de-DE" sz="2400" dirty="0"/>
              <a:t> </a:t>
            </a:r>
            <a:r>
              <a:rPr lang="de-DE" sz="2400" dirty="0" err="1"/>
              <a:t>quality</a:t>
            </a:r>
            <a:r>
              <a:rPr lang="de-DE" sz="2400" dirty="0"/>
              <a:t> </a:t>
            </a:r>
            <a:r>
              <a:rPr lang="de-DE" sz="2400" dirty="0" err="1"/>
              <a:t>of</a:t>
            </a:r>
            <a:r>
              <a:rPr lang="de-DE" sz="2400" dirty="0"/>
              <a:t> </a:t>
            </a:r>
            <a:r>
              <a:rPr lang="de-DE" sz="2400" dirty="0" err="1"/>
              <a:t>the</a:t>
            </a:r>
            <a:r>
              <a:rPr lang="de-DE" sz="2400" dirty="0"/>
              <a:t> model-</a:t>
            </a:r>
            <a:r>
              <a:rPr lang="de-DE" sz="2400" dirty="0" err="1"/>
              <a:t>generated</a:t>
            </a:r>
            <a:r>
              <a:rPr lang="de-DE" sz="2400" dirty="0"/>
              <a:t> </a:t>
            </a:r>
            <a:r>
              <a:rPr lang="de-DE" sz="2400" dirty="0" err="1"/>
              <a:t>texts</a:t>
            </a:r>
            <a:r>
              <a:rPr lang="de-DE" sz="2400" dirty="0"/>
              <a:t> </a:t>
            </a:r>
          </a:p>
          <a:p>
            <a:endParaRPr lang="de-DE" sz="2400" dirty="0"/>
          </a:p>
        </p:txBody>
      </p:sp>
    </p:spTree>
    <p:extLst>
      <p:ext uri="{BB962C8B-B14F-4D97-AF65-F5344CB8AC3E}">
        <p14:creationId xmlns:p14="http://schemas.microsoft.com/office/powerpoint/2010/main" val="32568115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Shape 343"/>
          <p:cNvSpPr>
            <a:spLocks noGrp="1" noRot="1" noChangeAspect="1"/>
          </p:cNvSpPr>
          <p:nvPr>
            <p:ph type="sldImg"/>
          </p:nvPr>
        </p:nvSpPr>
        <p:spPr>
          <a:xfrm>
            <a:off x="381000" y="685800"/>
            <a:ext cx="6096000" cy="3429000"/>
          </a:xfrm>
          <a:prstGeom prst="rect">
            <a:avLst/>
          </a:prstGeom>
        </p:spPr>
        <p:txBody>
          <a:bodyPr/>
          <a:lstStyle/>
          <a:p>
            <a:endParaRPr/>
          </a:p>
        </p:txBody>
      </p:sp>
      <p:sp>
        <p:nvSpPr>
          <p:cNvPr id="344" name="Shape 344"/>
          <p:cNvSpPr>
            <a:spLocks noGrp="1"/>
          </p:cNvSpPr>
          <p:nvPr>
            <p:ph type="body" sz="quarter" idx="1"/>
          </p:nvPr>
        </p:nvSpPr>
        <p:spPr>
          <a:prstGeom prst="rect">
            <a:avLst/>
          </a:prstGeom>
        </p:spPr>
        <p:txBody>
          <a:bodyPr/>
          <a:lstStyle/>
          <a:p>
            <a:r>
              <a:rPr lang="de-DE" sz="2400" dirty="0" err="1"/>
              <a:t>Furthermore</a:t>
            </a:r>
            <a:r>
              <a:rPr lang="de-DE" sz="2400" dirty="0"/>
              <a:t>, </a:t>
            </a:r>
            <a:r>
              <a:rPr lang="de-DE" sz="2400" dirty="0" err="1"/>
              <a:t>there</a:t>
            </a:r>
            <a:r>
              <a:rPr lang="de-DE" sz="2400" dirty="0"/>
              <a:t> </a:t>
            </a:r>
            <a:r>
              <a:rPr lang="de-DE" sz="2400" dirty="0" err="1"/>
              <a:t>is</a:t>
            </a:r>
            <a:r>
              <a:rPr lang="de-DE" sz="2400" dirty="0"/>
              <a:t> </a:t>
            </a:r>
            <a:r>
              <a:rPr lang="de-DE" sz="2400" dirty="0" err="1"/>
              <a:t>another</a:t>
            </a:r>
            <a:r>
              <a:rPr lang="de-DE" sz="2400" dirty="0"/>
              <a:t> </a:t>
            </a:r>
            <a:r>
              <a:rPr lang="de-DE" sz="2400" dirty="0" err="1"/>
              <a:t>interesting</a:t>
            </a:r>
            <a:r>
              <a:rPr lang="de-DE" sz="2400" dirty="0"/>
              <a:t> </a:t>
            </a:r>
            <a:r>
              <a:rPr lang="de-DE" sz="2400" dirty="0" err="1"/>
              <a:t>thing</a:t>
            </a:r>
            <a:r>
              <a:rPr lang="de-DE" sz="2400" dirty="0"/>
              <a:t> </a:t>
            </a:r>
            <a:r>
              <a:rPr lang="de-DE" sz="2400" dirty="0" err="1"/>
              <a:t>that</a:t>
            </a:r>
            <a:r>
              <a:rPr lang="de-DE" sz="2400" dirty="0"/>
              <a:t> </a:t>
            </a:r>
            <a:r>
              <a:rPr lang="de-DE" sz="2400" dirty="0" err="1"/>
              <a:t>we</a:t>
            </a:r>
            <a:r>
              <a:rPr lang="de-DE" sz="2400" dirty="0"/>
              <a:t> </a:t>
            </a:r>
            <a:r>
              <a:rPr lang="de-DE" sz="2400" dirty="0" err="1"/>
              <a:t>can</a:t>
            </a:r>
            <a:r>
              <a:rPr lang="de-DE" sz="2400" dirty="0"/>
              <a:t> </a:t>
            </a:r>
            <a:r>
              <a:rPr lang="de-DE" sz="2400" dirty="0" err="1"/>
              <a:t>see</a:t>
            </a:r>
            <a:r>
              <a:rPr lang="de-DE" sz="2400" dirty="0"/>
              <a:t> </a:t>
            </a:r>
            <a:r>
              <a:rPr lang="de-DE" sz="2400" dirty="0" err="1"/>
              <a:t>here</a:t>
            </a:r>
            <a:endParaRPr lang="de-DE" sz="2400" dirty="0"/>
          </a:p>
        </p:txBody>
      </p:sp>
    </p:spTree>
    <p:extLst>
      <p:ext uri="{BB962C8B-B14F-4D97-AF65-F5344CB8AC3E}">
        <p14:creationId xmlns:p14="http://schemas.microsoft.com/office/powerpoint/2010/main" val="3061643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Shape 360"/>
          <p:cNvSpPr>
            <a:spLocks noGrp="1" noRot="1" noChangeAspect="1"/>
          </p:cNvSpPr>
          <p:nvPr>
            <p:ph type="sldImg"/>
          </p:nvPr>
        </p:nvSpPr>
        <p:spPr>
          <a:xfrm>
            <a:off x="381000" y="685800"/>
            <a:ext cx="6096000" cy="3429000"/>
          </a:xfrm>
          <a:prstGeom prst="rect">
            <a:avLst/>
          </a:prstGeom>
        </p:spPr>
        <p:txBody>
          <a:bodyPr/>
          <a:lstStyle/>
          <a:p>
            <a:endParaRPr/>
          </a:p>
        </p:txBody>
      </p:sp>
      <p:sp>
        <p:nvSpPr>
          <p:cNvPr id="361" name="Shape 361"/>
          <p:cNvSpPr>
            <a:spLocks noGrp="1"/>
          </p:cNvSpPr>
          <p:nvPr>
            <p:ph type="body" sz="quarter" idx="1"/>
          </p:nvPr>
        </p:nvSpPr>
        <p:spPr>
          <a:prstGeom prst="rect">
            <a:avLst/>
          </a:prstGeom>
        </p:spPr>
        <p:txBody>
          <a:bodyPr/>
          <a:lstStyle/>
          <a:p>
            <a:r>
              <a:rPr lang="de-DE" dirty="0" err="1"/>
              <a:t>That</a:t>
            </a:r>
            <a:r>
              <a:rPr lang="de-DE" dirty="0"/>
              <a:t> </a:t>
            </a:r>
            <a:r>
              <a:rPr lang="de-DE" dirty="0" err="1"/>
              <a:t>is</a:t>
            </a:r>
            <a:r>
              <a:rPr lang="de-DE" dirty="0"/>
              <a:t>, </a:t>
            </a:r>
            <a:r>
              <a:rPr dirty="0"/>
              <a:t>the IC bias can be violated without any loss of discourse coherence</a:t>
            </a:r>
            <a:r>
              <a:rPr lang="de-DE" dirty="0"/>
              <a:t> (like in </a:t>
            </a:r>
            <a:r>
              <a:rPr lang="de-DE" dirty="0" err="1"/>
              <a:t>the</a:t>
            </a:r>
            <a:r>
              <a:rPr lang="de-DE" dirty="0"/>
              <a:t> </a:t>
            </a:r>
            <a:r>
              <a:rPr lang="de-DE" dirty="0" err="1"/>
              <a:t>example</a:t>
            </a:r>
            <a:r>
              <a:rPr lang="de-DE" dirty="0"/>
              <a:t> on </a:t>
            </a:r>
            <a:r>
              <a:rPr lang="de-DE" dirty="0" err="1"/>
              <a:t>the</a:t>
            </a:r>
            <a:r>
              <a:rPr lang="de-DE" dirty="0"/>
              <a:t> </a:t>
            </a:r>
            <a:r>
              <a:rPr lang="de-DE" dirty="0" err="1"/>
              <a:t>left</a:t>
            </a:r>
            <a:r>
              <a:rPr lang="de-DE" dirty="0"/>
              <a:t>)</a:t>
            </a:r>
          </a:p>
          <a:p>
            <a:endParaRPr dirty="0"/>
          </a:p>
          <a:p>
            <a:r>
              <a:rPr dirty="0"/>
              <a:t>And, vice versa, a bias-congruent continuation does not guarantee that this continuation is also coherent</a:t>
            </a:r>
            <a:r>
              <a:rPr lang="de-DE" dirty="0"/>
              <a:t> (like in </a:t>
            </a:r>
            <a:r>
              <a:rPr lang="de-DE" dirty="0" err="1"/>
              <a:t>the</a:t>
            </a:r>
            <a:r>
              <a:rPr lang="de-DE" dirty="0"/>
              <a:t> </a:t>
            </a:r>
            <a:r>
              <a:rPr lang="de-DE" dirty="0" err="1"/>
              <a:t>example</a:t>
            </a:r>
            <a:r>
              <a:rPr lang="de-DE" dirty="0"/>
              <a:t> on </a:t>
            </a:r>
            <a:r>
              <a:rPr lang="de-DE" dirty="0" err="1"/>
              <a:t>the</a:t>
            </a:r>
            <a:r>
              <a:rPr lang="de-DE" dirty="0"/>
              <a:t> </a:t>
            </a:r>
            <a:r>
              <a:rPr lang="de-DE" dirty="0" err="1"/>
              <a:t>right</a:t>
            </a:r>
            <a:r>
              <a:rPr lang="de-DE" dirty="0"/>
              <a:t>)</a:t>
            </a:r>
            <a:endParaRPr dirty="0"/>
          </a:p>
          <a:p>
            <a:endParaRPr dirty="0"/>
          </a:p>
          <a:p>
            <a:r>
              <a:rPr dirty="0"/>
              <a:t>This is an</a:t>
            </a:r>
            <a:r>
              <a:rPr lang="de-DE" dirty="0" err="1"/>
              <a:t>other</a:t>
            </a:r>
            <a:r>
              <a:rPr dirty="0"/>
              <a:t> aspect to which, to date, only little consideration, has been given to in the study of IC in large language models</a:t>
            </a:r>
          </a:p>
          <a:p>
            <a:endParaRPr dirty="0"/>
          </a:p>
          <a:p>
            <a:r>
              <a:rPr dirty="0"/>
              <a:t>Therefore, in our study, we further investigate the</a:t>
            </a:r>
            <a:r>
              <a:rPr u="sng" dirty="0"/>
              <a:t> extent to which bias congruency is related with the quality of the generated continuations</a:t>
            </a:r>
          </a:p>
          <a:p>
            <a:endParaRPr u="sng" dirty="0"/>
          </a:p>
          <a:p>
            <a:endParaRPr u="sng" dirty="0"/>
          </a:p>
          <a:p>
            <a:r>
              <a:rPr dirty="0"/>
              <a:t>//////////////////////////////</a:t>
            </a:r>
            <a:endParaRPr u="sng" dirty="0"/>
          </a:p>
          <a:p>
            <a:pPr>
              <a:defRPr sz="1800"/>
            </a:pPr>
            <a:r>
              <a:rPr u="sng" dirty="0"/>
              <a:t>But see Huynh et al., 2022: </a:t>
            </a:r>
            <a:r>
              <a:rPr dirty="0"/>
              <a:t>In addition to examining the IC bias, Huynh et al., 2022 conducted a human evaluation of the quality of the continuations predicted by an English GPT-2 model. Asking the participants to judge the "reasonability" of the generated continuations on a 5-point Likert scale (with 5 being strongly reasonable), their results showed that only 32% of all the continuations retained an average rating greater than or equal to 4.</a:t>
            </a:r>
          </a:p>
        </p:txBody>
      </p:sp>
    </p:spTree>
    <p:extLst>
      <p:ext uri="{BB962C8B-B14F-4D97-AF65-F5344CB8AC3E}">
        <p14:creationId xmlns:p14="http://schemas.microsoft.com/office/powerpoint/2010/main" val="19060366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xfrm>
            <a:off x="381000" y="685800"/>
            <a:ext cx="6096000" cy="3429000"/>
          </a:xfrm>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p>
            <a:r>
              <a:rPr lang="de-DE" dirty="0" err="1"/>
              <a:t>We</a:t>
            </a:r>
            <a:r>
              <a:rPr lang="de-DE" dirty="0"/>
              <a:t> carry out an </a:t>
            </a:r>
            <a:r>
              <a:rPr lang="de-DE" dirty="0" err="1"/>
              <a:t>evaluation</a:t>
            </a:r>
            <a:r>
              <a:rPr lang="de-DE" dirty="0"/>
              <a:t> </a:t>
            </a:r>
            <a:r>
              <a:rPr lang="de-DE" dirty="0" err="1"/>
              <a:t>study</a:t>
            </a:r>
            <a:r>
              <a:rPr lang="de-DE" dirty="0"/>
              <a:t> </a:t>
            </a:r>
            <a:r>
              <a:rPr lang="de-DE" dirty="0" err="1"/>
              <a:t>with</a:t>
            </a:r>
            <a:r>
              <a:rPr lang="de-DE" dirty="0"/>
              <a:t> human </a:t>
            </a:r>
            <a:r>
              <a:rPr lang="de-DE" dirty="0" err="1"/>
              <a:t>ratings</a:t>
            </a:r>
            <a:r>
              <a:rPr lang="de-DE" dirty="0"/>
              <a:t> </a:t>
            </a:r>
            <a:r>
              <a:rPr lang="de-DE" dirty="0" err="1"/>
              <a:t>to</a:t>
            </a:r>
            <a:r>
              <a:rPr lang="de-DE" dirty="0"/>
              <a:t> </a:t>
            </a:r>
            <a:r>
              <a:rPr lang="de-DE" dirty="0" err="1"/>
              <a:t>assess</a:t>
            </a:r>
            <a:r>
              <a:rPr lang="de-DE" dirty="0"/>
              <a:t> </a:t>
            </a:r>
            <a:r>
              <a:rPr lang="de-DE" dirty="0" err="1"/>
              <a:t>the</a:t>
            </a:r>
            <a:r>
              <a:rPr lang="de-DE" dirty="0"/>
              <a:t> </a:t>
            </a:r>
            <a:r>
              <a:rPr lang="de-DE" dirty="0" err="1"/>
              <a:t>quality</a:t>
            </a:r>
            <a:r>
              <a:rPr lang="de-DE" dirty="0"/>
              <a:t> </a:t>
            </a:r>
            <a:r>
              <a:rPr lang="de-DE" dirty="0" err="1"/>
              <a:t>of</a:t>
            </a:r>
            <a:r>
              <a:rPr lang="de-DE" dirty="0"/>
              <a:t> </a:t>
            </a:r>
            <a:r>
              <a:rPr lang="de-DE" dirty="0" err="1"/>
              <a:t>generated</a:t>
            </a:r>
            <a:r>
              <a:rPr lang="de-DE" dirty="0"/>
              <a:t> IC </a:t>
            </a:r>
            <a:r>
              <a:rPr lang="de-DE" dirty="0" err="1"/>
              <a:t>continuations</a:t>
            </a:r>
            <a:endParaRPr lang="de-DE" dirty="0"/>
          </a:p>
          <a:p>
            <a:endParaRPr lang="de-DE" dirty="0"/>
          </a:p>
          <a:p>
            <a:r>
              <a:rPr lang="de-DE" dirty="0"/>
              <a:t>////</a:t>
            </a:r>
          </a:p>
          <a:p>
            <a:pPr marL="0" marR="0" lvl="0" indent="0" defTabSz="914400" eaLnBrk="1" fontAlgn="auto" latinLnBrk="0" hangingPunct="1">
              <a:lnSpc>
                <a:spcPct val="100000"/>
              </a:lnSpc>
              <a:spcBef>
                <a:spcPts val="0"/>
              </a:spcBef>
              <a:spcAft>
                <a:spcPts val="0"/>
              </a:spcAft>
              <a:buClrTx/>
              <a:buSzTx/>
              <a:buFontTx/>
              <a:buNone/>
              <a:tabLst/>
              <a:defRPr/>
            </a:pPr>
            <a:r>
              <a:rPr lang="de-DE" sz="2200" dirty="0" err="1"/>
              <a:t>With</a:t>
            </a:r>
            <a:r>
              <a:rPr lang="de-DE" sz="2200" dirty="0"/>
              <a:t> </a:t>
            </a:r>
            <a:r>
              <a:rPr lang="de-DE" sz="2200" dirty="0" err="1"/>
              <a:t>this</a:t>
            </a:r>
            <a:r>
              <a:rPr lang="de-DE" sz="2200" dirty="0"/>
              <a:t> </a:t>
            </a:r>
            <a:r>
              <a:rPr lang="de-DE" sz="2200" dirty="0" err="1"/>
              <a:t>study</a:t>
            </a:r>
            <a:r>
              <a:rPr lang="de-DE" sz="2200" dirty="0"/>
              <a:t>, </a:t>
            </a:r>
            <a:r>
              <a:rPr lang="de-DE" sz="2200" dirty="0" err="1"/>
              <a:t>w</a:t>
            </a:r>
            <a:r>
              <a:rPr lang="de-DE" sz="2000" dirty="0" err="1"/>
              <a:t>e</a:t>
            </a:r>
            <a:r>
              <a:rPr lang="de-DE" sz="2000" dirty="0"/>
              <a:t> </a:t>
            </a:r>
            <a:r>
              <a:rPr lang="de-DE" sz="2000" dirty="0" err="1"/>
              <a:t>are</a:t>
            </a:r>
            <a:r>
              <a:rPr lang="de-DE" sz="2000" dirty="0"/>
              <a:t> </a:t>
            </a:r>
            <a:r>
              <a:rPr lang="de-DE" sz="2000" dirty="0" err="1"/>
              <a:t>primarily</a:t>
            </a:r>
            <a:r>
              <a:rPr lang="de-DE" sz="2000" dirty="0"/>
              <a:t> </a:t>
            </a:r>
            <a:r>
              <a:rPr lang="de-DE" sz="2000" dirty="0" err="1"/>
              <a:t>interested</a:t>
            </a:r>
            <a:r>
              <a:rPr lang="de-DE" sz="2000" dirty="0"/>
              <a:t> in </a:t>
            </a:r>
            <a:r>
              <a:rPr lang="de-DE" sz="2000" dirty="0" err="1"/>
              <a:t>evaluating</a:t>
            </a:r>
            <a:r>
              <a:rPr lang="de-DE" sz="2000" dirty="0"/>
              <a:t> </a:t>
            </a:r>
            <a:r>
              <a:rPr lang="de-DE" sz="2000" dirty="0" err="1"/>
              <a:t>whether</a:t>
            </a:r>
            <a:r>
              <a:rPr lang="de-DE" sz="2000" dirty="0"/>
              <a:t> </a:t>
            </a:r>
            <a:r>
              <a:rPr lang="de-DE" sz="2000" dirty="0" err="1"/>
              <a:t>th</a:t>
            </a:r>
            <a:r>
              <a:rPr lang="de-DE" sz="2000" dirty="0"/>
              <a:t> </a:t>
            </a:r>
            <a:r>
              <a:rPr lang="de-DE" sz="2000" dirty="0" err="1"/>
              <a:t>e</a:t>
            </a:r>
            <a:r>
              <a:rPr lang="de-DE" sz="2000" dirty="0"/>
              <a:t> </a:t>
            </a:r>
            <a:r>
              <a:rPr lang="de-DE" sz="2000" dirty="0" err="1"/>
              <a:t>language</a:t>
            </a:r>
            <a:r>
              <a:rPr lang="de-DE" sz="2000" dirty="0"/>
              <a:t> </a:t>
            </a:r>
            <a:r>
              <a:rPr lang="de-DE" sz="2000" dirty="0" err="1"/>
              <a:t>are</a:t>
            </a:r>
            <a:r>
              <a:rPr lang="de-DE" sz="2000" dirty="0"/>
              <a:t> </a:t>
            </a:r>
            <a:r>
              <a:rPr lang="de-DE" sz="2000" dirty="0" err="1"/>
              <a:t>able</a:t>
            </a:r>
            <a:r>
              <a:rPr lang="de-DE" sz="2000" dirty="0"/>
              <a:t> </a:t>
            </a:r>
            <a:r>
              <a:rPr lang="de-DE" sz="2000" dirty="0" err="1"/>
              <a:t>to</a:t>
            </a:r>
            <a:r>
              <a:rPr lang="de-DE" sz="2000" dirty="0"/>
              <a:t> </a:t>
            </a:r>
            <a:r>
              <a:rPr lang="de-DE" sz="2000" dirty="0" err="1"/>
              <a:t>generate</a:t>
            </a:r>
            <a:r>
              <a:rPr lang="de-DE" sz="2000" dirty="0"/>
              <a:t> </a:t>
            </a:r>
            <a:r>
              <a:rPr lang="de-DE" sz="2000" dirty="0" err="1"/>
              <a:t>explanations</a:t>
            </a:r>
            <a:r>
              <a:rPr lang="de-DE" sz="2000" dirty="0"/>
              <a:t> </a:t>
            </a:r>
            <a:r>
              <a:rPr lang="de-DE" sz="2000" dirty="0" err="1"/>
              <a:t>that</a:t>
            </a:r>
            <a:r>
              <a:rPr lang="de-DE" sz="2000" dirty="0"/>
              <a:t> </a:t>
            </a:r>
            <a:r>
              <a:rPr lang="de-DE" sz="2000" dirty="0" err="1"/>
              <a:t>are</a:t>
            </a:r>
            <a:r>
              <a:rPr lang="de-DE" sz="2000" dirty="0"/>
              <a:t> </a:t>
            </a:r>
            <a:r>
              <a:rPr lang="de-DE" sz="2000" dirty="0" err="1"/>
              <a:t>similar</a:t>
            </a:r>
            <a:r>
              <a:rPr lang="de-DE" sz="2000" dirty="0"/>
              <a:t> </a:t>
            </a:r>
            <a:r>
              <a:rPr lang="de-DE" sz="2000" dirty="0" err="1"/>
              <a:t>to</a:t>
            </a:r>
            <a:r>
              <a:rPr lang="de-DE" sz="2000" dirty="0"/>
              <a:t> </a:t>
            </a:r>
            <a:r>
              <a:rPr lang="de-DE" sz="2000" dirty="0" err="1"/>
              <a:t>those</a:t>
            </a:r>
            <a:r>
              <a:rPr lang="de-DE" sz="2000" dirty="0"/>
              <a:t> </a:t>
            </a:r>
            <a:r>
              <a:rPr lang="de-DE" sz="2000" dirty="0" err="1"/>
              <a:t>of</a:t>
            </a:r>
            <a:r>
              <a:rPr lang="de-DE" sz="2000" dirty="0"/>
              <a:t> </a:t>
            </a:r>
            <a:r>
              <a:rPr lang="de-DE" sz="2000" dirty="0" err="1"/>
              <a:t>the</a:t>
            </a:r>
            <a:r>
              <a:rPr lang="de-DE" sz="2000" dirty="0"/>
              <a:t> </a:t>
            </a:r>
            <a:r>
              <a:rPr lang="de-DE" sz="2000" dirty="0" err="1"/>
              <a:t>humans</a:t>
            </a:r>
            <a:endParaRPr lang="de-DE" sz="2000" dirty="0"/>
          </a:p>
          <a:p>
            <a:endParaRPr lang="de-DE" dirty="0"/>
          </a:p>
          <a:p>
            <a:pPr lvl="1"/>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Shape 374"/>
          <p:cNvSpPr>
            <a:spLocks noGrp="1" noRot="1" noChangeAspect="1"/>
          </p:cNvSpPr>
          <p:nvPr>
            <p:ph type="sldImg"/>
          </p:nvPr>
        </p:nvSpPr>
        <p:spPr>
          <a:xfrm>
            <a:off x="381000" y="685800"/>
            <a:ext cx="6096000" cy="3429000"/>
          </a:xfrm>
          <a:prstGeom prst="rect">
            <a:avLst/>
          </a:prstGeom>
        </p:spPr>
        <p:txBody>
          <a:bodyPr/>
          <a:lstStyle/>
          <a:p>
            <a:endParaRPr/>
          </a:p>
        </p:txBody>
      </p:sp>
      <p:sp>
        <p:nvSpPr>
          <p:cNvPr id="375" name="Shape 375"/>
          <p:cNvSpPr>
            <a:spLocks noGrp="1"/>
          </p:cNvSpPr>
          <p:nvPr>
            <p:ph type="body" sz="quarter" idx="1"/>
          </p:nvPr>
        </p:nvSpPr>
        <p:spPr>
          <a:prstGeom prst="rect">
            <a:avLst/>
          </a:prstGeom>
        </p:spPr>
        <p:txBody>
          <a:bodyPr/>
          <a:lstStyle/>
          <a:p>
            <a:pPr lvl="1"/>
            <a:r>
              <a:rPr dirty="0"/>
              <a:t>We </a:t>
            </a:r>
            <a:r>
              <a:rPr lang="de-DE" dirty="0" err="1"/>
              <a:t>ground</a:t>
            </a:r>
            <a:r>
              <a:rPr lang="de-DE" dirty="0"/>
              <a:t> </a:t>
            </a:r>
            <a:r>
              <a:rPr lang="de-DE" dirty="0" err="1"/>
              <a:t>our</a:t>
            </a:r>
            <a:r>
              <a:rPr lang="de-DE" dirty="0"/>
              <a:t> </a:t>
            </a:r>
            <a:r>
              <a:rPr lang="de-DE" dirty="0" err="1"/>
              <a:t>study</a:t>
            </a:r>
            <a:r>
              <a:rPr lang="de-DE" dirty="0"/>
              <a:t> </a:t>
            </a:r>
            <a:r>
              <a:rPr dirty="0"/>
              <a:t>on German IC data from Oliver Bott and </a:t>
            </a:r>
            <a:r>
              <a:rPr dirty="0" err="1"/>
              <a:t>Torgrim</a:t>
            </a:r>
            <a:r>
              <a:rPr dirty="0"/>
              <a:t> </a:t>
            </a:r>
            <a:r>
              <a:rPr dirty="0" err="1"/>
              <a:t>Solstad</a:t>
            </a:r>
            <a:r>
              <a:rPr dirty="0"/>
              <a:t> from 2021 </a:t>
            </a:r>
          </a:p>
          <a:p>
            <a:pPr lvl="1"/>
            <a:endParaRPr dirty="0"/>
          </a:p>
          <a:p>
            <a:pPr lvl="1"/>
            <a:r>
              <a:rPr dirty="0"/>
              <a:t>and use their experimental items to generate prompts to be completed by the language models</a:t>
            </a:r>
          </a:p>
          <a:p>
            <a:pPr lvl="1"/>
            <a:endParaRPr lang="de-DE" dirty="0"/>
          </a:p>
          <a:p>
            <a:pPr lvl="1"/>
            <a:endParaRPr lang="de-DE" dirty="0"/>
          </a:p>
          <a:p>
            <a:pPr lvl="1"/>
            <a:endParaRPr dirty="0"/>
          </a:p>
          <a:p>
            <a:pPr lvl="1"/>
            <a:r>
              <a:rPr dirty="0"/>
              <a:t>////////////////////////////// </a:t>
            </a:r>
          </a:p>
          <a:p>
            <a:pPr lvl="1">
              <a:defRPr sz="2000"/>
            </a:pPr>
            <a:r>
              <a:rPr dirty="0"/>
              <a:t>Also, their data provide us with human-produced sentence continuations, which offer a valuable reference point to evaluate the continuations generated by the language models</a:t>
            </a:r>
          </a:p>
        </p:txBody>
      </p:sp>
    </p:spTree>
    <p:extLst>
      <p:ext uri="{BB962C8B-B14F-4D97-AF65-F5344CB8AC3E}">
        <p14:creationId xmlns:p14="http://schemas.microsoft.com/office/powerpoint/2010/main" val="34868510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Shape 383"/>
          <p:cNvSpPr>
            <a:spLocks noGrp="1" noRot="1" noChangeAspect="1"/>
          </p:cNvSpPr>
          <p:nvPr>
            <p:ph type="sldImg"/>
          </p:nvPr>
        </p:nvSpPr>
        <p:spPr>
          <a:xfrm>
            <a:off x="381000" y="685800"/>
            <a:ext cx="6096000" cy="3429000"/>
          </a:xfrm>
          <a:prstGeom prst="rect">
            <a:avLst/>
          </a:prstGeom>
        </p:spPr>
        <p:txBody>
          <a:bodyPr/>
          <a:lstStyle/>
          <a:p>
            <a:endParaRPr/>
          </a:p>
        </p:txBody>
      </p:sp>
      <p:sp>
        <p:nvSpPr>
          <p:cNvPr id="384" name="Shape 384"/>
          <p:cNvSpPr>
            <a:spLocks noGrp="1"/>
          </p:cNvSpPr>
          <p:nvPr>
            <p:ph type="body" sz="quarter" idx="1"/>
          </p:nvPr>
        </p:nvSpPr>
        <p:spPr>
          <a:prstGeom prst="rect">
            <a:avLst/>
          </a:prstGeom>
        </p:spPr>
        <p:txBody>
          <a:bodyPr/>
          <a:lstStyle/>
          <a:p>
            <a:r>
              <a:rPr dirty="0"/>
              <a:t>We investigate different prompt conditions;</a:t>
            </a:r>
          </a:p>
          <a:p>
            <a:endParaRPr dirty="0"/>
          </a:p>
          <a:p>
            <a:r>
              <a:rPr dirty="0"/>
              <a:t>On the hand, we are using the "standard" IC Prompts, like the ones that we have seen so far</a:t>
            </a:r>
          </a:p>
          <a:p>
            <a:endParaRPr dirty="0"/>
          </a:p>
          <a:p>
            <a:r>
              <a:rPr dirty="0"/>
              <a:t>And, on the other hand, we introduce an </a:t>
            </a:r>
            <a:r>
              <a:rPr u="sng" dirty="0"/>
              <a:t>additional prompt condition;</a:t>
            </a:r>
            <a:r>
              <a:rPr dirty="0"/>
              <a:t> where we extend these standard prompts with adverbial modifiers </a:t>
            </a:r>
          </a:p>
          <a:p>
            <a:endParaRPr dirty="0"/>
          </a:p>
          <a:p>
            <a:r>
              <a:rPr dirty="0"/>
              <a:t>I will explain later on why we chose to introduce this additional prompt condition</a:t>
            </a:r>
          </a:p>
          <a:p>
            <a:endParaRPr dirty="0"/>
          </a:p>
          <a:p>
            <a:endParaRPr lang="de-DE" dirty="0"/>
          </a:p>
          <a:p>
            <a:endParaRPr dirty="0"/>
          </a:p>
          <a:p>
            <a:r>
              <a:rPr dirty="0"/>
              <a:t>//////////////////////////////</a:t>
            </a:r>
          </a:p>
          <a:p>
            <a:pPr>
              <a:defRPr sz="2000"/>
            </a:pPr>
            <a:r>
              <a:rPr dirty="0"/>
              <a:t>This extension is motivated by the insight that the biases of IC verbs are strongly modulated by linguistic context</a:t>
            </a:r>
          </a:p>
          <a:p>
            <a:pPr>
              <a:defRPr sz="2000"/>
            </a:pPr>
            <a:endParaRPr dirty="0"/>
          </a:p>
          <a:p>
            <a:pPr>
              <a:defRPr sz="2000"/>
            </a:pPr>
            <a:r>
              <a:rPr dirty="0"/>
              <a:t>For instance, in their study from 2021, Bott and </a:t>
            </a:r>
            <a:r>
              <a:rPr dirty="0" err="1"/>
              <a:t>Solstad</a:t>
            </a:r>
            <a:r>
              <a:rPr dirty="0"/>
              <a:t> showed that modifying standard IC prompts with adverbial phrases leads to a change in the biases of IC verbs </a:t>
            </a:r>
          </a:p>
          <a:p>
            <a:pPr>
              <a:defRPr sz="2000"/>
            </a:pPr>
            <a:r>
              <a:rPr u="none" dirty="0"/>
              <a:t>This aspect has, to our knowledge,  not yet received attention in the study of IC in LLMs</a:t>
            </a:r>
          </a:p>
          <a:p>
            <a:pPr>
              <a:defRPr sz="2000"/>
            </a:pPr>
            <a:endParaRPr u="sng" dirty="0"/>
          </a:p>
          <a:p>
            <a:pPr>
              <a:defRPr sz="2600"/>
            </a:pPr>
            <a:r>
              <a:rPr sz="2000" dirty="0"/>
              <a:t>In this study, we therefore compare standard IC prompts with such modified prompts, using the experimental data of Bott and </a:t>
            </a:r>
            <a:r>
              <a:rPr sz="2000" dirty="0" err="1"/>
              <a:t>Solstad</a:t>
            </a:r>
            <a:r>
              <a:rPr sz="2000" dirty="0"/>
              <a:t>, 2021, in order to investigate to what extent this added contextual information may not only influence the ability of LLMs to capture the IC bias but, beyond, also the quality of the model-generated continuations.</a:t>
            </a:r>
          </a:p>
          <a:p>
            <a:endParaRPr u="sng" dirty="0"/>
          </a:p>
          <a:p>
            <a:r>
              <a:rPr dirty="0"/>
              <a:t>//////</a:t>
            </a:r>
          </a:p>
          <a:p>
            <a:r>
              <a:rPr sz="1500" dirty="0"/>
              <a:t>In particular, not only did their results show that the IC coreference bias was in fact eliminated when adverbial modifiers were added to the prompts, they further found fewer and distinct types of explanations after these modifications compared to the default explanation types observed in the "standard" condition.</a:t>
            </a:r>
          </a:p>
          <a:p>
            <a:pPr>
              <a:defRPr sz="2100"/>
            </a:pPr>
            <a:endParaRPr sz="1500" dirty="0"/>
          </a:p>
          <a:p>
            <a:endParaRPr sz="15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xfrm>
            <a:off x="381000" y="685800"/>
            <a:ext cx="6096000" cy="3429000"/>
          </a:xfrm>
          <a:prstGeom prst="rect">
            <a:avLst/>
          </a:prstGeom>
        </p:spPr>
        <p:txBody>
          <a:bodyPr/>
          <a:lstStyle/>
          <a:p>
            <a:endParaRPr/>
          </a:p>
        </p:txBody>
      </p:sp>
      <p:sp>
        <p:nvSpPr>
          <p:cNvPr id="393" name="Shape 393"/>
          <p:cNvSpPr>
            <a:spLocks noGrp="1"/>
          </p:cNvSpPr>
          <p:nvPr>
            <p:ph type="body" sz="quarter" idx="1"/>
          </p:nvPr>
        </p:nvSpPr>
        <p:spPr>
          <a:prstGeom prst="rect">
            <a:avLst/>
          </a:prstGeom>
        </p:spPr>
        <p:txBody>
          <a:bodyPr/>
          <a:lstStyle/>
          <a:p>
            <a:r>
              <a:rPr dirty="0"/>
              <a:t>We employ two open-source German language models to generate the continuations. </a:t>
            </a:r>
          </a:p>
          <a:p>
            <a:endParaRPr dirty="0"/>
          </a:p>
          <a:p>
            <a:r>
              <a:rPr dirty="0"/>
              <a:t>For both models we do not employ any fine-tuning </a:t>
            </a:r>
          </a:p>
          <a:p>
            <a:endParaRPr dirty="0"/>
          </a:p>
          <a:p>
            <a:r>
              <a:rPr dirty="0"/>
              <a:t>And for both models we test different decoding procedures </a:t>
            </a:r>
          </a:p>
          <a:p>
            <a:endParaRPr lang="de-DE" dirty="0"/>
          </a:p>
          <a:p>
            <a:endParaRPr dirty="0"/>
          </a:p>
          <a:p>
            <a:r>
              <a:rPr dirty="0"/>
              <a:t>//////////////////////////////</a:t>
            </a:r>
          </a:p>
          <a:p>
            <a:pPr marL="367631" indent="-367631">
              <a:buSzPct val="100000"/>
              <a:buAutoNum type="romanLcParenBoth"/>
              <a:defRPr sz="1900"/>
            </a:pPr>
            <a:r>
              <a:rPr dirty="0"/>
              <a:t>a pretrained German GPT-2 model </a:t>
            </a:r>
          </a:p>
          <a:p>
            <a:pPr marL="367631" indent="-367631">
              <a:buSzPct val="100000"/>
              <a:buAutoNum type="romanLcParenBoth"/>
              <a:defRPr sz="1900"/>
            </a:pPr>
            <a:r>
              <a:rPr dirty="0"/>
              <a:t>and a pretrained multilingual </a:t>
            </a:r>
            <a:r>
              <a:rPr dirty="0" err="1"/>
              <a:t>mGPT</a:t>
            </a:r>
            <a:r>
              <a:rPr dirty="0"/>
              <a:t> model which reproduces the GPT-3 architecture</a:t>
            </a:r>
          </a:p>
          <a:p>
            <a:endParaRPr dirty="0"/>
          </a:p>
          <a:p>
            <a:pPr>
              <a:defRPr sz="2000"/>
            </a:pPr>
            <a:r>
              <a:rPr dirty="0"/>
              <a:t>For reproducibility, we use the Hugging Face framework </a:t>
            </a:r>
          </a:p>
          <a:p>
            <a:pPr>
              <a:defRPr sz="2000"/>
            </a:pPr>
            <a:endParaRPr dirty="0"/>
          </a:p>
          <a:p>
            <a:pPr>
              <a:defRPr sz="1900"/>
            </a:pPr>
            <a:r>
              <a:rPr dirty="0"/>
              <a:t>Following the reasoning of Huynh et al., 2022, we use GPT-2 and </a:t>
            </a:r>
            <a:r>
              <a:rPr dirty="0" err="1"/>
              <a:t>mGPT</a:t>
            </a:r>
            <a:r>
              <a:rPr dirty="0"/>
              <a:t>, despite the availability of newer and more advanced language models, as they offer a manageable size that is compatible with standard hardware and a favorable trade-off between complexity and efficiency.</a:t>
            </a:r>
          </a:p>
          <a:p>
            <a:endParaRPr dirty="0"/>
          </a:p>
          <a:p>
            <a:pPr>
              <a:defRPr sz="2000"/>
            </a:pPr>
            <a:r>
              <a:rPr dirty="0"/>
              <a:t>//////////////////////////////</a:t>
            </a:r>
          </a:p>
          <a:p>
            <a:pPr>
              <a:defRPr sz="1800"/>
            </a:pPr>
            <a:r>
              <a:rPr dirty="0"/>
              <a:t>B</a:t>
            </a:r>
            <a:r>
              <a:rPr u="sng" dirty="0"/>
              <a:t>eam search:</a:t>
            </a:r>
            <a:r>
              <a:rPr dirty="0"/>
              <a:t> </a:t>
            </a:r>
            <a:r>
              <a:rPr u="none" dirty="0"/>
              <a:t>we consider beam search to be an appropriate candidate for the task of generating sentence continuations for (short) IC prompts, since Meister et al., 2020 have shown that beam search incorporates an inductive bias that aligns with the UID principle to distribute information uniformly across an utterance. However, as it has been shown that beam search tends to reduce diversity by favoring likelihood (</a:t>
            </a:r>
            <a:r>
              <a:rPr u="none" dirty="0" err="1"/>
              <a:t>Schüz</a:t>
            </a:r>
            <a:r>
              <a:rPr u="none" dirty="0"/>
              <a:t> et al., 2021; </a:t>
            </a:r>
            <a:r>
              <a:rPr u="none" dirty="0" err="1"/>
              <a:t>Zarrieß</a:t>
            </a:r>
            <a:r>
              <a:rPr u="none" dirty="0"/>
              <a:t> et al., 2021), in this paper, we will utilize the Diverse Beam Search method proposed by Vijayakumar et al., 2018, which</a:t>
            </a:r>
            <a:r>
              <a:rPr u="sng" dirty="0"/>
              <a:t>, in essence, encourages diverse candidates by categorizing candidates into groups and then enforcing diversity within those groups. </a:t>
            </a:r>
          </a:p>
          <a:p>
            <a:pPr>
              <a:defRPr sz="1800"/>
            </a:pPr>
            <a:endParaRPr dirty="0"/>
          </a:p>
          <a:p>
            <a:pPr>
              <a:defRPr sz="1800"/>
            </a:pPr>
            <a:r>
              <a:rPr u="sng" dirty="0"/>
              <a:t>Nucleus Sampling: </a:t>
            </a:r>
            <a:r>
              <a:rPr dirty="0"/>
              <a:t> we consider Nucleus Sampling (Holtzman et al., 2019) to be an appropriate stochastic decoding method for our investigation. By truncating the model distribution, this method effectively addresses the drawback of sampling based methods to potentially select very low probability outputs that may considerably reduce the overall quality and coherence. </a:t>
            </a:r>
          </a:p>
          <a:p>
            <a:pPr>
              <a:defRPr sz="1800"/>
            </a:pPr>
            <a:endParaRPr dirty="0"/>
          </a:p>
          <a:p>
            <a:pPr>
              <a:defRPr sz="1800"/>
            </a:pPr>
            <a:r>
              <a:rPr u="sng" dirty="0"/>
              <a:t>Typical Sampling:</a:t>
            </a:r>
            <a:r>
              <a:rPr dirty="0"/>
              <a:t> </a:t>
            </a:r>
            <a:r>
              <a:rPr u="none" dirty="0"/>
              <a:t>we consider another, third decoding procedure called Local Typical Sampling (Meister et al., 2022) to generate continuations for the two IC prompt conditions. Including this method in our study seems worthwhile, given that the authors introduced it as a potential solution to the shortcomings of beam search and Nucleus Sampling and, beyond, that it was designed to embody the characteristics of human language, aligning with the information-theoretic perspective discussed in this context (cf. Meister et al., 2022). </a:t>
            </a:r>
          </a:p>
          <a:p>
            <a:pPr>
              <a:defRPr sz="1800"/>
            </a:pPr>
            <a:r>
              <a:rPr u="sng" dirty="0"/>
              <a:t>In a nutshell, in Local Typical Sampling, the options to sample from are limited to strings that have a similar information content to what would be expected based on the prior context.</a:t>
            </a:r>
          </a:p>
          <a:p>
            <a:pPr>
              <a:defRPr sz="1800"/>
            </a:pPr>
            <a:endParaRPr u="sng" dirty="0"/>
          </a:p>
          <a:p>
            <a:pPr>
              <a:defRPr sz="1800"/>
            </a:pPr>
            <a:r>
              <a:rPr u="sng" dirty="0"/>
              <a:t>Decoding hyperparameters</a:t>
            </a:r>
          </a:p>
          <a:p>
            <a:pPr marL="246529" indent="-246529">
              <a:buSzPct val="100000"/>
              <a:buChar char="-"/>
              <a:defRPr sz="1800"/>
            </a:pPr>
            <a:r>
              <a:rPr dirty="0"/>
              <a:t>We set the hyperparameters of our decoding methods by validating them on the continuation data from Bott and </a:t>
            </a:r>
            <a:r>
              <a:rPr dirty="0" err="1"/>
              <a:t>Solstad</a:t>
            </a:r>
            <a:r>
              <a:rPr dirty="0"/>
              <a:t>, 2021, using other IC verbs (and thus, items) than those tested in the final experiments and the metrics BLEU, GLEU, METEOR, ROUGE(-L) and </a:t>
            </a:r>
            <a:r>
              <a:rPr dirty="0" err="1"/>
              <a:t>BERTScore</a:t>
            </a:r>
            <a:r>
              <a:rPr dirty="0"/>
              <a:t>, as provided by the Hugging Face library. </a:t>
            </a:r>
          </a:p>
          <a:p>
            <a:pPr marL="246529" indent="-246529">
              <a:buSzPct val="100000"/>
              <a:buChar char="-"/>
              <a:defRPr sz="1800"/>
            </a:pPr>
            <a:r>
              <a:rPr dirty="0"/>
              <a:t>We chose ranges of hyperparameters based on the authors’ self-reported best-performing values and/or standard values recommended in literature and found the following settings to be best performing in at least four of the five metrics:</a:t>
            </a:r>
          </a:p>
          <a:p>
            <a:pPr marL="627529" lvl="1" indent="-246529">
              <a:buSzPct val="100000"/>
              <a:buChar char="-"/>
              <a:defRPr sz="1800"/>
            </a:pPr>
            <a:r>
              <a:rPr dirty="0"/>
              <a:t>Diverse Beam Search: beam size and beam group size = 10; diversity penalty </a:t>
            </a:r>
            <a:r>
              <a:rPr dirty="0" err="1"/>
              <a:t>λ</a:t>
            </a:r>
            <a:r>
              <a:rPr dirty="0"/>
              <a:t> = 0.7</a:t>
            </a:r>
          </a:p>
          <a:p>
            <a:pPr marL="627529" lvl="1" indent="-246529">
              <a:buSzPct val="100000"/>
              <a:buChar char="-"/>
              <a:defRPr sz="1800"/>
            </a:pPr>
            <a:r>
              <a:rPr dirty="0"/>
              <a:t>Nucleus Sampling: top p value = 0.85; temperature = 0.7</a:t>
            </a:r>
          </a:p>
          <a:p>
            <a:pPr marL="627529" lvl="1" indent="-246529">
              <a:buSzPct val="100000"/>
              <a:buChar char="-"/>
              <a:defRPr sz="1800"/>
            </a:pPr>
            <a:r>
              <a:rPr dirty="0"/>
              <a:t> Typical Sampling: temperature = 0.7</a:t>
            </a:r>
          </a:p>
          <a:p>
            <a:pPr>
              <a:defRPr sz="1800"/>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a:spLocks noGrp="1" noRot="1" noChangeAspect="1"/>
          </p:cNvSpPr>
          <p:nvPr>
            <p:ph type="sldImg"/>
          </p:nvPr>
        </p:nvSpPr>
        <p:spPr>
          <a:xfrm>
            <a:off x="381000" y="685800"/>
            <a:ext cx="6096000" cy="3429000"/>
          </a:xfrm>
          <a:prstGeom prst="rect">
            <a:avLst/>
          </a:prstGeom>
        </p:spPr>
        <p:txBody>
          <a:bodyPr/>
          <a:lstStyle/>
          <a:p>
            <a:endParaRPr/>
          </a:p>
        </p:txBody>
      </p:sp>
      <p:sp>
        <p:nvSpPr>
          <p:cNvPr id="196" name="Shape 196"/>
          <p:cNvSpPr>
            <a:spLocks noGrp="1"/>
          </p:cNvSpPr>
          <p:nvPr>
            <p:ph type="body" sz="quarter" idx="1"/>
          </p:nvPr>
        </p:nvSpPr>
        <p:spPr>
          <a:prstGeom prst="rect">
            <a:avLst/>
          </a:prstGeom>
        </p:spPr>
        <p:txBody>
          <a:bodyPr/>
          <a:lstStyle/>
          <a:p>
            <a:r>
              <a:t>Particularly, it is crucial to understand the linguistic knowledge that is captured in </a:t>
            </a:r>
            <a:r>
              <a:rPr lang="de-DE" err="1"/>
              <a:t>these</a:t>
            </a:r>
            <a:r>
              <a:rPr lang="de-DE"/>
              <a:t> </a:t>
            </a:r>
            <a:r>
              <a:rPr lang="de-DE" err="1"/>
              <a:t>models</a:t>
            </a:r>
            <a:endParaRPr lang="de-DE"/>
          </a:p>
          <a:p>
            <a:endParaRPr lang="de-DE"/>
          </a:p>
          <a:p>
            <a:br>
              <a:rPr lang="de-DE"/>
            </a:br>
            <a:endParaRPr lang="de-DE"/>
          </a:p>
          <a:p>
            <a:endParaRPr lang="de-DE"/>
          </a:p>
          <a:p>
            <a:endParaRPr/>
          </a:p>
          <a:p>
            <a:endParaRPr/>
          </a:p>
          <a:p>
            <a:endParaRPr/>
          </a:p>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Shape 401"/>
          <p:cNvSpPr>
            <a:spLocks noGrp="1" noRot="1" noChangeAspect="1"/>
          </p:cNvSpPr>
          <p:nvPr>
            <p:ph type="sldImg"/>
          </p:nvPr>
        </p:nvSpPr>
        <p:spPr>
          <a:xfrm>
            <a:off x="381000" y="685800"/>
            <a:ext cx="6096000" cy="3429000"/>
          </a:xfrm>
          <a:prstGeom prst="rect">
            <a:avLst/>
          </a:prstGeom>
        </p:spPr>
        <p:txBody>
          <a:bodyPr/>
          <a:lstStyle/>
          <a:p>
            <a:endParaRPr/>
          </a:p>
        </p:txBody>
      </p:sp>
      <p:sp>
        <p:nvSpPr>
          <p:cNvPr id="402" name="Shape 402"/>
          <p:cNvSpPr>
            <a:spLocks noGrp="1"/>
          </p:cNvSpPr>
          <p:nvPr>
            <p:ph type="body" sz="quarter" idx="1"/>
          </p:nvPr>
        </p:nvSpPr>
        <p:spPr>
          <a:prstGeom prst="rect">
            <a:avLst/>
          </a:prstGeom>
        </p:spPr>
        <p:txBody>
          <a:bodyPr/>
          <a:lstStyle/>
          <a:p>
            <a:r>
              <a:rPr dirty="0"/>
              <a:t>For evaluation we employ both automatic measures and human evaluation ((as human evaluation remains to be the gold standard when it comes to assessing the overall quality of a system))</a:t>
            </a:r>
          </a:p>
          <a:p>
            <a:endParaRPr dirty="0"/>
          </a:p>
          <a:p>
            <a:r>
              <a:rPr dirty="0"/>
              <a:t> </a:t>
            </a:r>
          </a:p>
          <a:p>
            <a:r>
              <a:rPr dirty="0"/>
              <a:t>//////////////////////////////</a:t>
            </a:r>
          </a:p>
          <a:p>
            <a:pPr>
              <a:defRPr sz="1800"/>
            </a:pPr>
            <a:r>
              <a:rPr dirty="0"/>
              <a:t>To investigate the overall quality of the models’ continuations, we calculate the three automatic measures: BLEU, ROUGE-L and </a:t>
            </a:r>
            <a:r>
              <a:rPr dirty="0" err="1"/>
              <a:t>BERTScore</a:t>
            </a:r>
            <a:r>
              <a:rPr dirty="0"/>
              <a:t>. In this way, we we compare the model's continuations to the ones produced by participants in the studies conducted by Bott and </a:t>
            </a:r>
            <a:r>
              <a:rPr dirty="0" err="1"/>
              <a:t>Solstad</a:t>
            </a:r>
            <a:r>
              <a:rPr dirty="0"/>
              <a:t>, 2021</a:t>
            </a:r>
          </a:p>
          <a:p>
            <a:pPr>
              <a:defRPr sz="1800"/>
            </a:pPr>
            <a:endParaRPr dirty="0"/>
          </a:p>
          <a:p>
            <a:r>
              <a:rPr dirty="0"/>
              <a:t>//////////////////////////////</a:t>
            </a:r>
          </a:p>
          <a:p>
            <a:pPr>
              <a:defRPr sz="1800"/>
            </a:pPr>
            <a:r>
              <a:rPr dirty="0"/>
              <a:t>We used the Prolific framework and overall collected approximately 5.000 human judgments.</a:t>
            </a:r>
          </a:p>
          <a:p>
            <a:endParaRPr dirty="0"/>
          </a:p>
          <a:p>
            <a:pPr>
              <a:defRPr sz="1800"/>
            </a:pPr>
            <a:r>
              <a:rPr dirty="0"/>
              <a:t>Obtained ratings from 40 different annotators on 96 examples for each model’s continuations, 128 examples for each prompt condition, 64 examples for each decoding method and 64 examples for human-produced continuations of which one half was bias congruent and the other half bias incongruent.</a:t>
            </a:r>
          </a:p>
          <a:p>
            <a:pPr>
              <a:defRPr sz="1800"/>
            </a:pPr>
            <a:endParaRPr dirty="0"/>
          </a:p>
          <a:p>
            <a:pPr>
              <a:defRPr sz="1800"/>
            </a:pPr>
            <a:r>
              <a:rPr dirty="0"/>
              <a:t>We restricted potential evaluators to native speakers of German with their country of residency being Germany.</a:t>
            </a:r>
          </a:p>
          <a:p>
            <a:pPr>
              <a:defRPr sz="1800"/>
            </a:pPr>
            <a:endParaRPr dirty="0"/>
          </a:p>
          <a:p>
            <a:pPr>
              <a:defRPr sz="1800"/>
            </a:pPr>
            <a:r>
              <a:rPr dirty="0"/>
              <a:t>We chose the criteria of naturalness and coherence following recommendations from van der Lee et al., 2021 and elicited informativity to investigate our assumption</a:t>
            </a:r>
          </a:p>
          <a:p>
            <a:pPr>
              <a:defRPr sz="1800"/>
            </a:pPr>
            <a:endParaRPr dirty="0"/>
          </a:p>
          <a:p>
            <a:pPr>
              <a:defRPr sz="1800"/>
            </a:pPr>
            <a:r>
              <a:rPr dirty="0"/>
              <a:t>Before evaluators were asked to provide ratings on the three criteria, they were presented with instructions as well as an example item on the basis of which the criteria were explained. </a:t>
            </a:r>
          </a:p>
          <a:p>
            <a:pPr>
              <a:defRPr sz="1800"/>
            </a:pPr>
            <a:endParaRPr dirty="0"/>
          </a:p>
          <a:p>
            <a:pPr>
              <a:defRPr sz="1800"/>
            </a:pPr>
            <a:r>
              <a:rPr dirty="0"/>
              <a:t>Evaluators were paid £9,00/hour and IRB approval was obtained prior to conducting the study.</a:t>
            </a:r>
          </a:p>
          <a:p>
            <a:endParaRPr dirty="0"/>
          </a:p>
          <a:p>
            <a:pPr>
              <a:defRPr sz="1800"/>
            </a:pPr>
            <a:r>
              <a:rPr dirty="0"/>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Shape 407"/>
          <p:cNvSpPr>
            <a:spLocks noGrp="1" noRot="1" noChangeAspect="1"/>
          </p:cNvSpPr>
          <p:nvPr>
            <p:ph type="sldImg"/>
          </p:nvPr>
        </p:nvSpPr>
        <p:spPr>
          <a:xfrm>
            <a:off x="381000" y="685800"/>
            <a:ext cx="6096000" cy="3429000"/>
          </a:xfrm>
          <a:prstGeom prst="rect">
            <a:avLst/>
          </a:prstGeom>
        </p:spPr>
        <p:txBody>
          <a:bodyPr/>
          <a:lstStyle/>
          <a:p>
            <a:endParaRPr/>
          </a:p>
        </p:txBody>
      </p:sp>
      <p:sp>
        <p:nvSpPr>
          <p:cNvPr id="408" name="Shape 408"/>
          <p:cNvSpPr>
            <a:spLocks noGrp="1"/>
          </p:cNvSpPr>
          <p:nvPr>
            <p:ph type="body" sz="quarter" idx="1"/>
          </p:nvPr>
        </p:nvSpPr>
        <p:spPr>
          <a:prstGeom prst="rect">
            <a:avLst/>
          </a:prstGeom>
        </p:spPr>
        <p:txBody>
          <a:bodyPr/>
          <a:lstStyle/>
          <a:p>
            <a:r>
              <a:t>Here you can see a screenshot from our human evaluation study.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a:spLocks noGrp="1" noRot="1" noChangeAspect="1"/>
          </p:cNvSpPr>
          <p:nvPr>
            <p:ph type="sldImg"/>
          </p:nvPr>
        </p:nvSpPr>
        <p:spPr>
          <a:xfrm>
            <a:off x="381000" y="685800"/>
            <a:ext cx="6096000" cy="3429000"/>
          </a:xfrm>
          <a:prstGeom prst="rect">
            <a:avLst/>
          </a:prstGeom>
        </p:spPr>
        <p:txBody>
          <a:bodyPr/>
          <a:lstStyle/>
          <a:p>
            <a:endParaRPr/>
          </a:p>
        </p:txBody>
      </p:sp>
      <p:sp>
        <p:nvSpPr>
          <p:cNvPr id="416" name="Shape 416"/>
          <p:cNvSpPr>
            <a:spLocks noGrp="1"/>
          </p:cNvSpPr>
          <p:nvPr>
            <p:ph type="body" sz="quarter" idx="1"/>
          </p:nvPr>
        </p:nvSpPr>
        <p:spPr>
          <a:prstGeom prst="rect">
            <a:avLst/>
          </a:prstGeom>
        </p:spPr>
        <p:txBody>
          <a:bodyPr/>
          <a:lstStyle/>
          <a:p>
            <a:r>
              <a:t>We designed this as a rating task, and always presented a sentence beginning together with a respective model-generated (or human-produced) continuation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Shape 429"/>
          <p:cNvSpPr>
            <a:spLocks noGrp="1" noRot="1" noChangeAspect="1"/>
          </p:cNvSpPr>
          <p:nvPr>
            <p:ph type="sldImg"/>
          </p:nvPr>
        </p:nvSpPr>
        <p:spPr>
          <a:xfrm>
            <a:off x="381000" y="685800"/>
            <a:ext cx="6096000" cy="3429000"/>
          </a:xfrm>
          <a:prstGeom prst="rect">
            <a:avLst/>
          </a:prstGeom>
        </p:spPr>
        <p:txBody>
          <a:bodyPr/>
          <a:lstStyle/>
          <a:p>
            <a:endParaRPr/>
          </a:p>
        </p:txBody>
      </p:sp>
      <p:sp>
        <p:nvSpPr>
          <p:cNvPr id="430" name="Shape 430"/>
          <p:cNvSpPr>
            <a:spLocks noGrp="1"/>
          </p:cNvSpPr>
          <p:nvPr>
            <p:ph type="body" sz="quarter" idx="1"/>
          </p:nvPr>
        </p:nvSpPr>
        <p:spPr>
          <a:prstGeom prst="rect">
            <a:avLst/>
          </a:prstGeom>
        </p:spPr>
        <p:txBody>
          <a:bodyPr/>
          <a:lstStyle/>
          <a:p>
            <a:r>
              <a:t>We then presented three questions to the participants to evaluate the given continuation, asking for Naturalness, Coherence and Informativity</a:t>
            </a:r>
          </a:p>
          <a:p>
            <a:endParaRPr/>
          </a:p>
          <a:p>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Shape 439"/>
          <p:cNvSpPr>
            <a:spLocks noGrp="1" noRot="1" noChangeAspect="1"/>
          </p:cNvSpPr>
          <p:nvPr>
            <p:ph type="sldImg"/>
          </p:nvPr>
        </p:nvSpPr>
        <p:spPr>
          <a:xfrm>
            <a:off x="381000" y="685800"/>
            <a:ext cx="6096000" cy="3429000"/>
          </a:xfrm>
          <a:prstGeom prst="rect">
            <a:avLst/>
          </a:prstGeom>
        </p:spPr>
        <p:txBody>
          <a:bodyPr/>
          <a:lstStyle/>
          <a:p>
            <a:endParaRPr/>
          </a:p>
        </p:txBody>
      </p:sp>
      <p:sp>
        <p:nvSpPr>
          <p:cNvPr id="440" name="Shape 440"/>
          <p:cNvSpPr>
            <a:spLocks noGrp="1"/>
          </p:cNvSpPr>
          <p:nvPr>
            <p:ph type="body" sz="quarter" idx="1"/>
          </p:nvPr>
        </p:nvSpPr>
        <p:spPr>
          <a:prstGeom prst="rect">
            <a:avLst/>
          </a:prstGeom>
        </p:spPr>
        <p:txBody>
          <a:bodyPr/>
          <a:lstStyle/>
          <a:p>
            <a:r>
              <a:rPr dirty="0"/>
              <a:t>For </a:t>
            </a:r>
            <a:r>
              <a:rPr u="sng" dirty="0"/>
              <a:t>naturalness</a:t>
            </a:r>
            <a:r>
              <a:rPr dirty="0"/>
              <a:t> we asked </a:t>
            </a:r>
            <a:r>
              <a:rPr dirty="0" err="1"/>
              <a:t>wether</a:t>
            </a:r>
            <a:r>
              <a:rPr dirty="0"/>
              <a:t> a given continuation is a "natural" explanation for the respective sentence beginning and if it reads as if it was written by a German native speaker</a:t>
            </a:r>
          </a:p>
          <a:p>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Shape 451"/>
          <p:cNvSpPr>
            <a:spLocks noGrp="1" noRot="1" noChangeAspect="1"/>
          </p:cNvSpPr>
          <p:nvPr>
            <p:ph type="sldImg"/>
          </p:nvPr>
        </p:nvSpPr>
        <p:spPr>
          <a:xfrm>
            <a:off x="381000" y="685800"/>
            <a:ext cx="6096000" cy="3429000"/>
          </a:xfrm>
          <a:prstGeom prst="rect">
            <a:avLst/>
          </a:prstGeom>
        </p:spPr>
        <p:txBody>
          <a:bodyPr/>
          <a:lstStyle/>
          <a:p>
            <a:endParaRPr/>
          </a:p>
        </p:txBody>
      </p:sp>
      <p:sp>
        <p:nvSpPr>
          <p:cNvPr id="452" name="Shape 452"/>
          <p:cNvSpPr>
            <a:spLocks noGrp="1"/>
          </p:cNvSpPr>
          <p:nvPr>
            <p:ph type="body" sz="quarter" idx="1"/>
          </p:nvPr>
        </p:nvSpPr>
        <p:spPr>
          <a:prstGeom prst="rect">
            <a:avLst/>
          </a:prstGeom>
        </p:spPr>
        <p:txBody>
          <a:bodyPr/>
          <a:lstStyle/>
          <a:p>
            <a:r>
              <a:t>For </a:t>
            </a:r>
            <a:r>
              <a:rPr u="sng"/>
              <a:t>coherence,</a:t>
            </a:r>
            <a:r>
              <a:t> we asked wether a given continuation is a "meaningful" explanation for the respective sentence beginning and if it there is a logical connection between the beginning of the sentence and its continuation </a:t>
            </a:r>
          </a:p>
          <a:p>
            <a:endParaRPr/>
          </a:p>
          <a:p>
            <a:endParaRPr/>
          </a:p>
          <a:p>
            <a:r>
              <a:t>////////////////////////</a:t>
            </a:r>
          </a:p>
          <a:p>
            <a:pPr>
              <a:defRPr sz="2000"/>
            </a:pPr>
            <a:r>
              <a:t>We chose both the criteria of naturalness and coherence following recommendations from van der Lee et al., 2021</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Shape 465"/>
          <p:cNvSpPr>
            <a:spLocks noGrp="1" noRot="1" noChangeAspect="1"/>
          </p:cNvSpPr>
          <p:nvPr>
            <p:ph type="sldImg"/>
          </p:nvPr>
        </p:nvSpPr>
        <p:spPr>
          <a:xfrm>
            <a:off x="381000" y="685800"/>
            <a:ext cx="6096000" cy="3429000"/>
          </a:xfrm>
          <a:prstGeom prst="rect">
            <a:avLst/>
          </a:prstGeom>
        </p:spPr>
        <p:txBody>
          <a:bodyPr/>
          <a:lstStyle/>
          <a:p>
            <a:endParaRPr/>
          </a:p>
        </p:txBody>
      </p:sp>
      <p:sp>
        <p:nvSpPr>
          <p:cNvPr id="466" name="Shape 466"/>
          <p:cNvSpPr>
            <a:spLocks noGrp="1"/>
          </p:cNvSpPr>
          <p:nvPr>
            <p:ph type="body" sz="quarter" idx="1"/>
          </p:nvPr>
        </p:nvSpPr>
        <p:spPr>
          <a:prstGeom prst="rect">
            <a:avLst/>
          </a:prstGeom>
        </p:spPr>
        <p:txBody>
          <a:bodyPr/>
          <a:lstStyle/>
          <a:p>
            <a:r>
              <a:rPr dirty="0"/>
              <a:t>And for </a:t>
            </a:r>
            <a:r>
              <a:rPr u="sng" dirty="0"/>
              <a:t>informativity,</a:t>
            </a:r>
            <a:r>
              <a:rPr dirty="0"/>
              <a:t> we asked if the given continuation is "</a:t>
            </a:r>
            <a:r>
              <a:rPr dirty="0" err="1"/>
              <a:t>suprising</a:t>
            </a:r>
            <a:r>
              <a:rPr dirty="0"/>
              <a:t>" and if the whole sentence, as a result, could be an interesting start to a story. </a:t>
            </a:r>
          </a:p>
          <a:p>
            <a:endParaRPr dirty="0"/>
          </a:p>
          <a:p>
            <a:r>
              <a:rPr dirty="0"/>
              <a:t>We chose the word "surprising" in order to assess informativity, building on Information Theory where the informativity of linguistic tokens is generally measured in terms of surprisal</a:t>
            </a:r>
          </a:p>
          <a:p>
            <a:endParaRPr dirty="0"/>
          </a:p>
          <a:p>
            <a:r>
              <a:rPr dirty="0"/>
              <a:t>I will refer back to Information Theory in a minute, when we discuss our results </a:t>
            </a:r>
          </a:p>
          <a:p>
            <a:endParaRPr lang="de-DE" dirty="0"/>
          </a:p>
          <a:p>
            <a:r>
              <a:rPr lang="de-DE" dirty="0"/>
              <a:t>////</a:t>
            </a:r>
            <a:endParaRPr dirty="0"/>
          </a:p>
          <a:p>
            <a:r>
              <a:rPr dirty="0"/>
              <a:t>For each criterion, the participants could indicate their agreement on a five-point Likert scale ((ranging from 1 (‘strongly disagree’) to 5 (‘strongly agree’)))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xfrm>
            <a:off x="381000" y="685800"/>
            <a:ext cx="6096000" cy="3429000"/>
          </a:xfrm>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lang="de-DE" dirty="0"/>
              <a:t>So </a:t>
            </a:r>
            <a:r>
              <a:rPr lang="de-DE" dirty="0" err="1"/>
              <a:t>now</a:t>
            </a:r>
            <a:r>
              <a:rPr lang="de-DE" dirty="0"/>
              <a:t> </a:t>
            </a:r>
            <a:r>
              <a:rPr lang="de-DE" dirty="0" err="1"/>
              <a:t>we</a:t>
            </a:r>
            <a:r>
              <a:rPr lang="de-DE" dirty="0"/>
              <a:t> </a:t>
            </a:r>
            <a:r>
              <a:rPr lang="de-DE" dirty="0" err="1"/>
              <a:t>can</a:t>
            </a:r>
            <a:r>
              <a:rPr lang="de-DE" dirty="0"/>
              <a:t> </a:t>
            </a:r>
            <a:r>
              <a:rPr lang="de-DE" dirty="0" err="1"/>
              <a:t>finally</a:t>
            </a:r>
            <a:r>
              <a:rPr lang="de-DE" dirty="0"/>
              <a:t> </a:t>
            </a:r>
            <a:r>
              <a:rPr lang="de-DE" dirty="0" err="1"/>
              <a:t>look</a:t>
            </a:r>
            <a:r>
              <a:rPr lang="de-DE" dirty="0"/>
              <a:t> at </a:t>
            </a:r>
            <a:r>
              <a:rPr lang="de-DE" dirty="0" err="1"/>
              <a:t>our</a:t>
            </a:r>
            <a:r>
              <a:rPr lang="de-DE" dirty="0"/>
              <a:t> </a:t>
            </a:r>
            <a:r>
              <a:rPr lang="de-DE" dirty="0" err="1"/>
              <a:t>results</a:t>
            </a:r>
            <a:r>
              <a:rPr lang="de-DE" dirty="0"/>
              <a:t> :)</a:t>
            </a:r>
          </a:p>
          <a:p>
            <a:pPr>
              <a:defRPr sz="1900"/>
            </a:pP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xfrm>
            <a:off x="381000" y="685800"/>
            <a:ext cx="6096000" cy="3429000"/>
          </a:xfrm>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This table shows the results of the human evaluation</a:t>
            </a:r>
            <a:r>
              <a:rPr sz="2100" dirty="0"/>
              <a:t> ((for each decoding procedure and each prompt condition)) </a:t>
            </a:r>
          </a:p>
          <a:p>
            <a:endParaRPr sz="2100" dirty="0"/>
          </a:p>
          <a:p>
            <a:r>
              <a:rPr dirty="0"/>
              <a:t>For each criterion, we take the median score across evaluators as the final score (mean values are in brackets)</a:t>
            </a:r>
          </a:p>
          <a:p>
            <a:endParaRPr dirty="0"/>
          </a:p>
          <a:p>
            <a:r>
              <a:rPr dirty="0"/>
              <a:t>((We focus our </a:t>
            </a:r>
            <a:r>
              <a:rPr dirty="0" err="1"/>
              <a:t>analys</a:t>
            </a:r>
            <a:r>
              <a:rPr dirty="0"/>
              <a:t> on differences between the prompt conditions  and decoding methods and aggregate over the models because we did not find substantial differences in continuation quality between GPT-2 and </a:t>
            </a:r>
            <a:r>
              <a:rPr dirty="0" err="1"/>
              <a:t>mGPT</a:t>
            </a:r>
            <a:r>
              <a:rPr dirty="0"/>
              <a:t>.))</a:t>
            </a:r>
          </a:p>
          <a:p>
            <a:endParaRPr lang="de-DE" dirty="0"/>
          </a:p>
          <a:p>
            <a:endParaRPr lang="de-DE" dirty="0"/>
          </a:p>
          <a:p>
            <a:endParaRPr dirty="0"/>
          </a:p>
          <a:p>
            <a:r>
              <a:rPr dirty="0"/>
              <a:t>////////////////////////</a:t>
            </a:r>
          </a:p>
          <a:p>
            <a:pPr>
              <a:defRPr sz="1900"/>
            </a:pPr>
            <a:r>
              <a:rPr u="sng" dirty="0"/>
              <a:t>In general</a:t>
            </a:r>
            <a:r>
              <a:rPr dirty="0"/>
              <a:t>, when comparing the two language models, GPT-2 and </a:t>
            </a:r>
            <a:r>
              <a:rPr dirty="0" err="1"/>
              <a:t>mGPT</a:t>
            </a:r>
            <a:r>
              <a:rPr dirty="0"/>
              <a:t>, the automatic metrics in Table 5 in the Appendix indicate that </a:t>
            </a:r>
            <a:r>
              <a:rPr dirty="0" err="1"/>
              <a:t>mGPT</a:t>
            </a:r>
            <a:r>
              <a:rPr dirty="0"/>
              <a:t> exhibits a tendency to generate more favorable, or rather, more similar continuations compared to the </a:t>
            </a:r>
            <a:r>
              <a:rPr dirty="0" err="1"/>
              <a:t>humanproduced</a:t>
            </a:r>
            <a:r>
              <a:rPr dirty="0"/>
              <a:t> ones. However, this observation holds limited significance since, as detailed in a subsequent paragraph, there is a notably low correlation between automatic and human metrics.</a:t>
            </a:r>
          </a:p>
          <a:p>
            <a:pPr>
              <a:defRPr sz="1900"/>
            </a:pPr>
            <a:endParaRPr dirty="0"/>
          </a:p>
        </p:txBody>
      </p:sp>
    </p:spTree>
    <p:extLst>
      <p:ext uri="{BB962C8B-B14F-4D97-AF65-F5344CB8AC3E}">
        <p14:creationId xmlns:p14="http://schemas.microsoft.com/office/powerpoint/2010/main" val="1895739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a:spLocks noGrp="1" noRot="1" noChangeAspect="1"/>
          </p:cNvSpPr>
          <p:nvPr>
            <p:ph type="sldImg"/>
          </p:nvPr>
        </p:nvSpPr>
        <p:spPr>
          <a:xfrm>
            <a:off x="381000" y="685800"/>
            <a:ext cx="6096000" cy="3429000"/>
          </a:xfrm>
          <a:prstGeom prst="rect">
            <a:avLst/>
          </a:prstGeom>
        </p:spPr>
        <p:txBody>
          <a:bodyPr/>
          <a:lstStyle/>
          <a:p>
            <a:endParaRPr/>
          </a:p>
        </p:txBody>
      </p:sp>
      <p:sp>
        <p:nvSpPr>
          <p:cNvPr id="490" name="Shape 490"/>
          <p:cNvSpPr>
            <a:spLocks noGrp="1"/>
          </p:cNvSpPr>
          <p:nvPr>
            <p:ph type="body" sz="quarter" idx="1"/>
          </p:nvPr>
        </p:nvSpPr>
        <p:spPr>
          <a:prstGeom prst="rect">
            <a:avLst/>
          </a:prstGeom>
        </p:spPr>
        <p:txBody>
          <a:bodyPr/>
          <a:lstStyle/>
          <a:p>
            <a:r>
              <a:rPr dirty="0"/>
              <a:t>First, as expected, we can see that the human-produced continuations achieve the best results for naturalness and coherence</a:t>
            </a:r>
          </a:p>
          <a:p>
            <a:endParaRPr dirty="0"/>
          </a:p>
          <a:p>
            <a:r>
              <a:rPr dirty="0"/>
              <a:t>That the ratings for informativity do not favor human continuations suggest that these align more closely with prototypical explanations, which is</a:t>
            </a:r>
            <a:r>
              <a:rPr lang="de-DE" dirty="0"/>
              <a:t> also </a:t>
            </a:r>
            <a:r>
              <a:rPr dirty="0"/>
              <a:t> expected</a:t>
            </a:r>
          </a:p>
          <a:p>
            <a:endParaRPr lang="de-DE" dirty="0"/>
          </a:p>
          <a:p>
            <a:endParaRPr lang="de-DE" dirty="0"/>
          </a:p>
          <a:p>
            <a:r>
              <a:rPr lang="de-DE" dirty="0"/>
              <a:t>//////// </a:t>
            </a:r>
            <a:r>
              <a:rPr lang="de-DE" dirty="0" err="1"/>
              <a:t>regarding</a:t>
            </a:r>
            <a:r>
              <a:rPr lang="de-DE" dirty="0"/>
              <a:t> </a:t>
            </a:r>
            <a:r>
              <a:rPr lang="de-DE" dirty="0" err="1"/>
              <a:t>decoding</a:t>
            </a:r>
            <a:r>
              <a:rPr lang="de-DE" dirty="0"/>
              <a:t>: </a:t>
            </a:r>
          </a:p>
          <a:p>
            <a:pPr marL="0" marR="0" lvl="0" indent="0" defTabSz="914400" eaLnBrk="1" fontAlgn="auto" latinLnBrk="0" hangingPunct="1">
              <a:lnSpc>
                <a:spcPct val="100000"/>
              </a:lnSpc>
              <a:spcBef>
                <a:spcPts val="0"/>
              </a:spcBef>
              <a:spcAft>
                <a:spcPts val="0"/>
              </a:spcAft>
              <a:buClrTx/>
              <a:buSzTx/>
              <a:buFontTx/>
              <a:buNone/>
              <a:tabLst/>
              <a:defRPr/>
            </a:pPr>
            <a:r>
              <a:rPr lang="de-DE" dirty="0" err="1"/>
              <a:t>Then</a:t>
            </a:r>
            <a:r>
              <a:rPr lang="de-DE" dirty="0"/>
              <a:t>, </a:t>
            </a:r>
            <a:r>
              <a:rPr lang="de-DE" dirty="0" err="1"/>
              <a:t>further</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that</a:t>
            </a:r>
            <a:r>
              <a:rPr lang="de-DE" dirty="0"/>
              <a:t> </a:t>
            </a:r>
            <a:r>
              <a:rPr lang="de-DE" dirty="0" err="1"/>
              <a:t>there</a:t>
            </a:r>
            <a:r>
              <a:rPr lang="de-DE" dirty="0"/>
              <a:t> </a:t>
            </a:r>
            <a:r>
              <a:rPr lang="de-DE" dirty="0" err="1"/>
              <a:t>are</a:t>
            </a:r>
            <a:r>
              <a:rPr lang="de-DE" dirty="0"/>
              <a:t> </a:t>
            </a:r>
            <a:r>
              <a:rPr lang="de-DE" dirty="0" err="1"/>
              <a:t>differences</a:t>
            </a:r>
            <a:r>
              <a:rPr lang="de-DE" dirty="0"/>
              <a:t> </a:t>
            </a:r>
            <a:r>
              <a:rPr lang="de-DE" dirty="0" err="1"/>
              <a:t>between</a:t>
            </a:r>
            <a:r>
              <a:rPr lang="de-DE" dirty="0"/>
              <a:t> different </a:t>
            </a:r>
            <a:r>
              <a:rPr lang="de-DE" dirty="0" err="1"/>
              <a:t>decoding</a:t>
            </a:r>
            <a:r>
              <a:rPr lang="de-DE" dirty="0"/>
              <a:t> </a:t>
            </a:r>
            <a:r>
              <a:rPr lang="de-DE" dirty="0" err="1"/>
              <a:t>procedures</a:t>
            </a:r>
            <a:r>
              <a:rPr lang="de-DE" dirty="0"/>
              <a:t> </a:t>
            </a:r>
          </a:p>
          <a:p>
            <a:endParaRPr lang="de-DE" dirty="0"/>
          </a:p>
          <a:p>
            <a:pPr marL="0" marR="0" lvl="0" indent="0" defTabSz="914400" eaLnBrk="1" fontAlgn="auto" latinLnBrk="0" hangingPunct="1">
              <a:lnSpc>
                <a:spcPct val="100000"/>
              </a:lnSpc>
              <a:spcBef>
                <a:spcPts val="0"/>
              </a:spcBef>
              <a:spcAft>
                <a:spcPts val="0"/>
              </a:spcAft>
              <a:buClrTx/>
              <a:buSzTx/>
              <a:buFontTx/>
              <a:buNone/>
              <a:tabLst/>
              <a:defRPr/>
            </a:pPr>
            <a:r>
              <a:rPr lang="de-DE" dirty="0" err="1"/>
              <a:t>For</a:t>
            </a:r>
            <a:r>
              <a:rPr lang="de-DE" dirty="0"/>
              <a:t> </a:t>
            </a:r>
            <a:r>
              <a:rPr lang="de-DE" dirty="0" err="1"/>
              <a:t>example</a:t>
            </a:r>
            <a:r>
              <a:rPr lang="de-DE" dirty="0"/>
              <a:t>, </a:t>
            </a:r>
            <a:r>
              <a:rPr lang="de-DE" dirty="0" err="1"/>
              <a:t>we</a:t>
            </a:r>
            <a:r>
              <a:rPr lang="de-DE" dirty="0"/>
              <a:t> </a:t>
            </a:r>
            <a:r>
              <a:rPr lang="de-DE" dirty="0" err="1"/>
              <a:t>can</a:t>
            </a:r>
            <a:r>
              <a:rPr lang="de-DE" dirty="0"/>
              <a:t> </a:t>
            </a:r>
            <a:r>
              <a:rPr lang="de-DE" dirty="0" err="1"/>
              <a:t>see</a:t>
            </a:r>
            <a:r>
              <a:rPr lang="de-DE" dirty="0"/>
              <a:t>, </a:t>
            </a:r>
            <a:r>
              <a:rPr lang="de-DE" dirty="0" err="1"/>
              <a:t>that</a:t>
            </a:r>
            <a:r>
              <a:rPr lang="de-DE" dirty="0"/>
              <a:t> </a:t>
            </a:r>
            <a:r>
              <a:rPr lang="de-DE" dirty="0" err="1"/>
              <a:t>for</a:t>
            </a:r>
            <a:r>
              <a:rPr lang="de-DE" dirty="0"/>
              <a:t> </a:t>
            </a:r>
            <a:r>
              <a:rPr lang="de-DE" dirty="0" err="1"/>
              <a:t>naturalness</a:t>
            </a:r>
            <a:r>
              <a:rPr lang="de-DE" dirty="0"/>
              <a:t> and </a:t>
            </a:r>
            <a:r>
              <a:rPr lang="de-DE" dirty="0" err="1"/>
              <a:t>coherence</a:t>
            </a:r>
            <a:r>
              <a:rPr lang="de-DE" dirty="0"/>
              <a:t>, Diverse Beam Search </a:t>
            </a:r>
            <a:r>
              <a:rPr lang="de-DE" dirty="0" err="1"/>
              <a:t>yields</a:t>
            </a:r>
            <a:r>
              <a:rPr lang="de-DE" dirty="0"/>
              <a:t> </a:t>
            </a:r>
            <a:r>
              <a:rPr lang="de-DE" dirty="0" err="1"/>
              <a:t>the</a:t>
            </a:r>
            <a:r>
              <a:rPr lang="de-DE" dirty="0"/>
              <a:t> </a:t>
            </a:r>
            <a:r>
              <a:rPr lang="de-DE" dirty="0" err="1"/>
              <a:t>best</a:t>
            </a:r>
            <a:r>
              <a:rPr lang="de-DE" dirty="0"/>
              <a:t> </a:t>
            </a:r>
            <a:r>
              <a:rPr lang="de-DE" dirty="0" err="1"/>
              <a:t>results</a:t>
            </a:r>
            <a:r>
              <a:rPr lang="de-DE" dirty="0"/>
              <a:t> ((</a:t>
            </a:r>
            <a:r>
              <a:rPr lang="de-DE" dirty="0" err="1"/>
              <a:t>which</a:t>
            </a:r>
            <a:r>
              <a:rPr lang="de-DE" dirty="0"/>
              <a:t> </a:t>
            </a:r>
            <a:r>
              <a:rPr lang="de-DE" dirty="0" err="1"/>
              <a:t>is</a:t>
            </a:r>
            <a:r>
              <a:rPr lang="de-DE" dirty="0"/>
              <a:t> also </a:t>
            </a:r>
            <a:r>
              <a:rPr lang="de-DE" dirty="0" err="1"/>
              <a:t>true</a:t>
            </a:r>
            <a:r>
              <a:rPr lang="de-DE" dirty="0"/>
              <a:t> </a:t>
            </a:r>
            <a:r>
              <a:rPr lang="de-DE" dirty="0" err="1"/>
              <a:t>for</a:t>
            </a:r>
            <a:r>
              <a:rPr lang="de-DE" dirty="0"/>
              <a:t> </a:t>
            </a:r>
            <a:r>
              <a:rPr lang="de-DE" dirty="0" err="1"/>
              <a:t>the</a:t>
            </a:r>
            <a:r>
              <a:rPr lang="de-DE" dirty="0"/>
              <a:t> </a:t>
            </a:r>
            <a:r>
              <a:rPr lang="de-DE" dirty="0" err="1"/>
              <a:t>automatic</a:t>
            </a:r>
            <a:r>
              <a:rPr lang="de-DE" dirty="0"/>
              <a:t> </a:t>
            </a:r>
            <a:r>
              <a:rPr lang="de-DE" dirty="0" err="1"/>
              <a:t>metrics</a:t>
            </a:r>
            <a:r>
              <a:rPr lang="de-DE" dirty="0"/>
              <a:t>))</a:t>
            </a:r>
          </a:p>
          <a:p>
            <a:endParaRPr lang="de-DE" dirty="0"/>
          </a:p>
          <a:p>
            <a:r>
              <a:rPr lang="de-DE" dirty="0"/>
              <a:t>And </a:t>
            </a:r>
            <a:r>
              <a:rPr lang="de-DE" dirty="0" err="1"/>
              <a:t>if</a:t>
            </a:r>
            <a:r>
              <a:rPr lang="de-DE" dirty="0"/>
              <a:t> </a:t>
            </a:r>
            <a:r>
              <a:rPr lang="de-DE" dirty="0" err="1"/>
              <a:t>we</a:t>
            </a:r>
            <a:r>
              <a:rPr lang="de-DE" dirty="0"/>
              <a:t> </a:t>
            </a:r>
            <a:r>
              <a:rPr lang="de-DE" dirty="0" err="1"/>
              <a:t>look</a:t>
            </a:r>
            <a:r>
              <a:rPr lang="de-DE" dirty="0"/>
              <a:t> at </a:t>
            </a:r>
            <a:r>
              <a:rPr lang="de-DE" dirty="0" err="1"/>
              <a:t>informativity</a:t>
            </a:r>
            <a:r>
              <a:rPr lang="de-DE" dirty="0"/>
              <a:t>, </a:t>
            </a:r>
            <a:r>
              <a:rPr lang="de-DE" dirty="0" err="1"/>
              <a:t>we</a:t>
            </a:r>
            <a:r>
              <a:rPr lang="de-DE" dirty="0"/>
              <a:t> </a:t>
            </a:r>
            <a:r>
              <a:rPr lang="de-DE" dirty="0" err="1"/>
              <a:t>see</a:t>
            </a:r>
            <a:r>
              <a:rPr lang="de-DE" dirty="0"/>
              <a:t> </a:t>
            </a:r>
            <a:r>
              <a:rPr lang="de-DE" dirty="0" err="1"/>
              <a:t>that</a:t>
            </a:r>
            <a:r>
              <a:rPr lang="de-DE" dirty="0"/>
              <a:t> </a:t>
            </a:r>
            <a:r>
              <a:rPr lang="de-DE" dirty="0" err="1"/>
              <a:t>the</a:t>
            </a:r>
            <a:r>
              <a:rPr lang="de-DE" dirty="0"/>
              <a:t> </a:t>
            </a:r>
            <a:r>
              <a:rPr lang="de-DE" dirty="0" err="1"/>
              <a:t>sampling-based</a:t>
            </a:r>
            <a:r>
              <a:rPr lang="de-DE" dirty="0"/>
              <a:t> </a:t>
            </a:r>
            <a:r>
              <a:rPr lang="de-DE" dirty="0" err="1"/>
              <a:t>methods</a:t>
            </a:r>
            <a:r>
              <a:rPr lang="de-DE" dirty="0"/>
              <a:t> </a:t>
            </a:r>
            <a:r>
              <a:rPr lang="de-DE" dirty="0" err="1"/>
              <a:t>produce</a:t>
            </a:r>
            <a:r>
              <a:rPr lang="de-DE" dirty="0"/>
              <a:t> </a:t>
            </a:r>
            <a:r>
              <a:rPr lang="de-DE" dirty="0" err="1"/>
              <a:t>continuations</a:t>
            </a:r>
            <a:r>
              <a:rPr lang="de-DE" dirty="0"/>
              <a:t> </a:t>
            </a:r>
            <a:r>
              <a:rPr lang="de-DE" dirty="0" err="1"/>
              <a:t>that</a:t>
            </a:r>
            <a:r>
              <a:rPr lang="de-DE" dirty="0"/>
              <a:t> </a:t>
            </a:r>
            <a:r>
              <a:rPr lang="de-DE" dirty="0" err="1"/>
              <a:t>are</a:t>
            </a:r>
            <a:r>
              <a:rPr lang="de-DE" dirty="0"/>
              <a:t> </a:t>
            </a:r>
            <a:r>
              <a:rPr lang="de-DE" dirty="0" err="1"/>
              <a:t>rated</a:t>
            </a:r>
            <a:r>
              <a:rPr lang="de-DE" dirty="0"/>
              <a:t> </a:t>
            </a:r>
            <a:r>
              <a:rPr lang="de-DE" dirty="0" err="1"/>
              <a:t>most</a:t>
            </a:r>
            <a:r>
              <a:rPr lang="de-DE" dirty="0"/>
              <a:t> informative</a:t>
            </a:r>
          </a:p>
          <a:p>
            <a:endParaRPr lang="de-DE" dirty="0"/>
          </a:p>
          <a:p>
            <a:r>
              <a:rPr lang="de-DE" dirty="0" err="1"/>
              <a:t>Interestingly</a:t>
            </a:r>
            <a:r>
              <a:rPr lang="de-DE" dirty="0"/>
              <a:t>, </a:t>
            </a:r>
            <a:r>
              <a:rPr lang="de-DE" dirty="0" err="1"/>
              <a:t>for</a:t>
            </a:r>
            <a:r>
              <a:rPr lang="de-DE" dirty="0"/>
              <a:t> Nucleus Sampling, </a:t>
            </a:r>
            <a:r>
              <a:rPr lang="de-DE" dirty="0" err="1"/>
              <a:t>the</a:t>
            </a:r>
            <a:r>
              <a:rPr lang="de-DE" dirty="0"/>
              <a:t> </a:t>
            </a:r>
            <a:r>
              <a:rPr lang="de-DE" dirty="0" err="1"/>
              <a:t>higher</a:t>
            </a:r>
            <a:r>
              <a:rPr lang="de-DE" dirty="0"/>
              <a:t> </a:t>
            </a:r>
            <a:r>
              <a:rPr lang="de-DE" dirty="0" err="1"/>
              <a:t>informativity</a:t>
            </a:r>
            <a:r>
              <a:rPr lang="de-DE" dirty="0"/>
              <a:t> </a:t>
            </a:r>
            <a:r>
              <a:rPr lang="de-DE" dirty="0" err="1"/>
              <a:t>comes</a:t>
            </a:r>
            <a:r>
              <a:rPr lang="de-DE" dirty="0"/>
              <a:t> </a:t>
            </a:r>
            <a:r>
              <a:rPr lang="de-DE" dirty="0" err="1"/>
              <a:t>with</a:t>
            </a:r>
            <a:r>
              <a:rPr lang="de-DE" dirty="0"/>
              <a:t> an </a:t>
            </a:r>
            <a:r>
              <a:rPr lang="de-DE" dirty="0" err="1"/>
              <a:t>increase</a:t>
            </a:r>
            <a:r>
              <a:rPr lang="de-DE" dirty="0"/>
              <a:t> in </a:t>
            </a:r>
            <a:r>
              <a:rPr lang="de-DE" dirty="0" err="1"/>
              <a:t>naturalness</a:t>
            </a:r>
            <a:r>
              <a:rPr lang="de-DE" dirty="0"/>
              <a:t>,</a:t>
            </a:r>
          </a:p>
          <a:p>
            <a:r>
              <a:rPr lang="de-DE" dirty="0"/>
              <a:t> </a:t>
            </a:r>
          </a:p>
          <a:p>
            <a:r>
              <a:rPr lang="de-DE" dirty="0"/>
              <a:t>And </a:t>
            </a:r>
            <a:r>
              <a:rPr lang="de-DE" dirty="0" err="1"/>
              <a:t>for</a:t>
            </a:r>
            <a:r>
              <a:rPr lang="de-DE" dirty="0"/>
              <a:t> </a:t>
            </a:r>
            <a:r>
              <a:rPr lang="de-DE" dirty="0" err="1"/>
              <a:t>Typical</a:t>
            </a:r>
            <a:r>
              <a:rPr lang="de-DE" dirty="0"/>
              <a:t> Sampling, </a:t>
            </a:r>
            <a:r>
              <a:rPr lang="de-DE" dirty="0" err="1"/>
              <a:t>it</a:t>
            </a:r>
            <a:r>
              <a:rPr lang="de-DE" dirty="0"/>
              <a:t> </a:t>
            </a:r>
            <a:r>
              <a:rPr lang="de-DE" dirty="0" err="1"/>
              <a:t>is</a:t>
            </a:r>
            <a:r>
              <a:rPr lang="de-DE" dirty="0"/>
              <a:t> </a:t>
            </a:r>
            <a:r>
              <a:rPr lang="de-DE" dirty="0" err="1"/>
              <a:t>linked</a:t>
            </a:r>
            <a:r>
              <a:rPr lang="de-DE" dirty="0"/>
              <a:t> </a:t>
            </a:r>
            <a:r>
              <a:rPr lang="de-DE" dirty="0" err="1"/>
              <a:t>to</a:t>
            </a:r>
            <a:r>
              <a:rPr lang="de-DE" dirty="0"/>
              <a:t> </a:t>
            </a:r>
            <a:r>
              <a:rPr lang="de-DE" dirty="0" err="1"/>
              <a:t>higher</a:t>
            </a:r>
            <a:r>
              <a:rPr lang="de-DE" dirty="0"/>
              <a:t> </a:t>
            </a:r>
            <a:r>
              <a:rPr lang="de-DE" dirty="0" err="1"/>
              <a:t>coherence</a:t>
            </a:r>
            <a:endParaRPr lang="de-DE" dirty="0"/>
          </a:p>
          <a:p>
            <a:endParaRPr lang="de-DE" dirty="0"/>
          </a:p>
          <a:p>
            <a:endParaRPr lang="de-DE" dirty="0"/>
          </a:p>
          <a:p>
            <a:endParaRPr dirty="0"/>
          </a:p>
          <a:p>
            <a:r>
              <a:rPr dirty="0"/>
              <a:t>////////////////////////</a:t>
            </a:r>
          </a:p>
          <a:p>
            <a:pPr>
              <a:defRPr sz="1900"/>
            </a:pPr>
            <a:r>
              <a:rPr u="sng" dirty="0"/>
              <a:t>Human-produced: </a:t>
            </a:r>
            <a:r>
              <a:rPr dirty="0"/>
              <a:t> in Table 1, we can find higher naturalness and coherence ratings for the bias-congruent continuations than for the bias-incongruent continuations, in particular for the standard IC prompts, which aligns with expectations based on Bott and </a:t>
            </a:r>
            <a:r>
              <a:rPr dirty="0" err="1"/>
              <a:t>Solstad</a:t>
            </a:r>
            <a:r>
              <a:rPr dirty="0"/>
              <a:t>, 2021. The observation that the bias-incongruent continuations of the modified prompts appear to be more acceptable than the bias-incongruent continuations of the standard prompts further aligns with the findings of Bott and </a:t>
            </a:r>
            <a:r>
              <a:rPr dirty="0" err="1"/>
              <a:t>Solstad</a:t>
            </a:r>
            <a:r>
              <a:rPr dirty="0"/>
              <a:t>, 2021, who demonstrated that modified prompts elicit different types of explanations, often referring to elements other than the verbs’ arguments.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xfrm>
            <a:off x="381000" y="685800"/>
            <a:ext cx="6096000" cy="3429000"/>
          </a:xfrm>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r>
              <a:rPr lang="de-DE" dirty="0" err="1"/>
              <a:t>With</a:t>
            </a:r>
            <a:r>
              <a:rPr lang="de-DE" dirty="0"/>
              <a:t> </a:t>
            </a:r>
            <a:r>
              <a:rPr lang="de-DE" dirty="0" err="1"/>
              <a:t>this</a:t>
            </a:r>
            <a:r>
              <a:rPr lang="de-DE" dirty="0"/>
              <a:t> </a:t>
            </a:r>
            <a:r>
              <a:rPr lang="de-DE" dirty="0" err="1"/>
              <a:t>study</a:t>
            </a:r>
            <a:r>
              <a:rPr lang="de-DE" dirty="0"/>
              <a:t>, </a:t>
            </a:r>
            <a:r>
              <a:rPr lang="de-DE" dirty="0" err="1"/>
              <a:t>we</a:t>
            </a:r>
            <a:r>
              <a:rPr lang="de-DE" dirty="0"/>
              <a:t> </a:t>
            </a:r>
            <a:r>
              <a:rPr lang="de-DE" dirty="0" err="1"/>
              <a:t>aim</a:t>
            </a:r>
            <a:r>
              <a:rPr lang="de-DE" dirty="0"/>
              <a:t> </a:t>
            </a:r>
            <a:r>
              <a:rPr lang="de-DE" dirty="0" err="1"/>
              <a:t>to</a:t>
            </a:r>
            <a:r>
              <a:rPr lang="de-DE" dirty="0"/>
              <a:t> </a:t>
            </a:r>
            <a:r>
              <a:rPr lang="de-DE" dirty="0" err="1"/>
              <a:t>improve</a:t>
            </a:r>
            <a:r>
              <a:rPr lang="de-DE" dirty="0"/>
              <a:t> </a:t>
            </a:r>
            <a:r>
              <a:rPr lang="de-DE" dirty="0" err="1"/>
              <a:t>our</a:t>
            </a:r>
            <a:r>
              <a:rPr lang="de-DE" dirty="0"/>
              <a:t> </a:t>
            </a:r>
            <a:r>
              <a:rPr lang="de-DE" dirty="0" err="1"/>
              <a:t>understanding</a:t>
            </a:r>
            <a:r>
              <a:rPr lang="de-DE" dirty="0"/>
              <a:t> </a:t>
            </a:r>
            <a:r>
              <a:rPr lang="de-DE" dirty="0" err="1"/>
              <a:t>of</a:t>
            </a:r>
            <a:r>
              <a:rPr lang="de-DE" dirty="0"/>
              <a:t> </a:t>
            </a:r>
            <a:r>
              <a:rPr lang="de-DE" dirty="0" err="1"/>
              <a:t>what</a:t>
            </a:r>
            <a:r>
              <a:rPr lang="de-DE" dirty="0"/>
              <a:t> </a:t>
            </a:r>
            <a:r>
              <a:rPr lang="de-DE" dirty="0" err="1"/>
              <a:t>language</a:t>
            </a:r>
            <a:r>
              <a:rPr lang="de-DE" dirty="0"/>
              <a:t> </a:t>
            </a:r>
            <a:r>
              <a:rPr lang="de-DE" dirty="0" err="1"/>
              <a:t>models</a:t>
            </a:r>
            <a:r>
              <a:rPr lang="de-DE" dirty="0"/>
              <a:t> </a:t>
            </a:r>
            <a:r>
              <a:rPr lang="de-DE" dirty="0" err="1"/>
              <a:t>know</a:t>
            </a:r>
            <a:r>
              <a:rPr lang="de-DE" dirty="0"/>
              <a:t> </a:t>
            </a:r>
            <a:r>
              <a:rPr lang="de-DE" dirty="0" err="1"/>
              <a:t>about</a:t>
            </a:r>
            <a:r>
              <a:rPr lang="de-DE" dirty="0"/>
              <a:t> </a:t>
            </a:r>
            <a:r>
              <a:rPr lang="de-DE" dirty="0" err="1"/>
              <a:t>language</a:t>
            </a:r>
            <a:r>
              <a:rPr lang="de-DE" dirty="0"/>
              <a:t>, </a:t>
            </a:r>
          </a:p>
          <a:p>
            <a:endParaRPr lang="de-DE" dirty="0"/>
          </a:p>
          <a:p>
            <a:r>
              <a:rPr lang="de-DE" dirty="0"/>
              <a:t>and </a:t>
            </a:r>
            <a:r>
              <a:rPr lang="de-DE" dirty="0" err="1"/>
              <a:t>with</a:t>
            </a:r>
            <a:r>
              <a:rPr lang="de-DE" dirty="0"/>
              <a:t> </a:t>
            </a:r>
            <a:r>
              <a:rPr lang="de-DE" dirty="0" err="1"/>
              <a:t>this</a:t>
            </a:r>
            <a:r>
              <a:rPr lang="de-DE" dirty="0"/>
              <a:t> </a:t>
            </a:r>
            <a:r>
              <a:rPr lang="de-DE" dirty="0" err="1"/>
              <a:t>we</a:t>
            </a:r>
            <a:r>
              <a:rPr lang="de-DE" dirty="0"/>
              <a:t> </a:t>
            </a:r>
            <a:r>
              <a:rPr lang="de-DE" dirty="0" err="1"/>
              <a:t>focus</a:t>
            </a:r>
            <a:r>
              <a:rPr lang="de-DE" dirty="0"/>
              <a:t> </a:t>
            </a:r>
            <a:r>
              <a:rPr lang="de-DE" dirty="0" err="1"/>
              <a:t>specifically</a:t>
            </a:r>
            <a:r>
              <a:rPr lang="de-DE" dirty="0"/>
              <a:t> on </a:t>
            </a:r>
            <a:r>
              <a:rPr lang="de-DE" dirty="0" err="1"/>
              <a:t>their</a:t>
            </a:r>
            <a:r>
              <a:rPr lang="de-DE" dirty="0"/>
              <a:t> </a:t>
            </a:r>
            <a:r>
              <a:rPr lang="de-DE" dirty="0" err="1"/>
              <a:t>discourse</a:t>
            </a:r>
            <a:r>
              <a:rPr lang="de-DE" dirty="0"/>
              <a:t> </a:t>
            </a:r>
            <a:r>
              <a:rPr lang="de-DE" dirty="0" err="1"/>
              <a:t>knowledge</a:t>
            </a:r>
            <a:r>
              <a:rPr lang="de-DE" dirty="0"/>
              <a:t> </a:t>
            </a:r>
          </a:p>
          <a:p>
            <a:pPr marL="0" marR="0" lvl="0" indent="0" defTabSz="914400" eaLnBrk="1" fontAlgn="auto" latinLnBrk="0" hangingPunct="1">
              <a:lnSpc>
                <a:spcPct val="100000"/>
              </a:lnSpc>
              <a:spcBef>
                <a:spcPts val="0"/>
              </a:spcBef>
              <a:spcAft>
                <a:spcPts val="0"/>
              </a:spcAft>
              <a:buClrTx/>
              <a:buSzTx/>
              <a:buFontTx/>
              <a:buNone/>
              <a:tabLst/>
              <a:defRPr/>
            </a:pPr>
            <a:endParaRPr lang="de-DE" dirty="0"/>
          </a:p>
          <a:p>
            <a:pPr marL="0" marR="0" lvl="0" indent="0" algn="l" defTabSz="914400" eaLnBrk="1" fontAlgn="auto" latinLnBrk="0" hangingPunct="1">
              <a:lnSpc>
                <a:spcPct val="100000"/>
              </a:lnSpc>
              <a:spcBef>
                <a:spcPts val="0"/>
              </a:spcBef>
              <a:spcAft>
                <a:spcPts val="0"/>
              </a:spcAft>
              <a:buClrTx/>
              <a:buSzTx/>
              <a:buFontTx/>
              <a:buNone/>
              <a:tabLst/>
              <a:defRPr/>
            </a:pPr>
            <a:r>
              <a:rPr lang="de-DE" b="0" i="0" dirty="0" err="1">
                <a:effectLst/>
                <a:latin typeface="Söhne"/>
              </a:rPr>
              <a:t>However</a:t>
            </a:r>
            <a:r>
              <a:rPr lang="de-DE" b="0" i="0" dirty="0">
                <a:effectLst/>
                <a:latin typeface="Söhne"/>
              </a:rPr>
              <a:t>, </a:t>
            </a:r>
            <a:r>
              <a:rPr lang="de-DE" b="0" i="0" dirty="0" err="1">
                <a:effectLst/>
                <a:latin typeface="Söhne"/>
              </a:rPr>
              <a:t>while</a:t>
            </a:r>
            <a:r>
              <a:rPr lang="de-DE" b="0" i="0" dirty="0">
                <a:effectLst/>
                <a:latin typeface="Söhne"/>
              </a:rPr>
              <a:t> </a:t>
            </a:r>
            <a:r>
              <a:rPr lang="de-DE" b="0" i="0" dirty="0" err="1">
                <a:effectLst/>
                <a:latin typeface="Söhne"/>
              </a:rPr>
              <a:t>many</a:t>
            </a:r>
            <a:r>
              <a:rPr lang="de-DE" b="0" i="0" dirty="0">
                <a:effectLst/>
                <a:latin typeface="Söhne"/>
              </a:rPr>
              <a:t> </a:t>
            </a:r>
            <a:r>
              <a:rPr lang="de-DE" b="0" i="0" dirty="0" err="1">
                <a:effectLst/>
                <a:latin typeface="Söhne"/>
              </a:rPr>
              <a:t>tasks</a:t>
            </a:r>
            <a:r>
              <a:rPr lang="de-DE" b="0" i="0" dirty="0">
                <a:effectLst/>
                <a:latin typeface="Söhne"/>
              </a:rPr>
              <a:t> </a:t>
            </a:r>
            <a:r>
              <a:rPr lang="de-DE" b="0" i="0" dirty="0" err="1">
                <a:effectLst/>
                <a:latin typeface="Söhne"/>
              </a:rPr>
              <a:t>that</a:t>
            </a:r>
            <a:r>
              <a:rPr lang="de-DE" b="0" i="0" dirty="0">
                <a:effectLst/>
                <a:latin typeface="Söhne"/>
              </a:rPr>
              <a:t> probe </a:t>
            </a:r>
            <a:r>
              <a:rPr lang="de-DE" b="0" i="0" dirty="0" err="1">
                <a:effectLst/>
                <a:latin typeface="Söhne"/>
              </a:rPr>
              <a:t>the</a:t>
            </a:r>
            <a:r>
              <a:rPr lang="de-DE" b="0" i="0" dirty="0">
                <a:effectLst/>
                <a:latin typeface="Söhne"/>
              </a:rPr>
              <a:t> </a:t>
            </a:r>
            <a:r>
              <a:rPr lang="de-DE" b="0" i="0" dirty="0" err="1">
                <a:effectLst/>
                <a:latin typeface="Söhne"/>
              </a:rPr>
              <a:t>linguistic</a:t>
            </a:r>
            <a:r>
              <a:rPr lang="de-DE" b="0" i="0" dirty="0">
                <a:effectLst/>
                <a:latin typeface="Söhne"/>
              </a:rPr>
              <a:t> </a:t>
            </a:r>
            <a:r>
              <a:rPr lang="de-DE" b="0" i="0" dirty="0" err="1">
                <a:effectLst/>
                <a:latin typeface="Söhne"/>
              </a:rPr>
              <a:t>knowledge</a:t>
            </a:r>
            <a:r>
              <a:rPr lang="de-DE" b="0" i="0" dirty="0">
                <a:effectLst/>
                <a:latin typeface="Söhne"/>
              </a:rPr>
              <a:t> in </a:t>
            </a:r>
            <a:r>
              <a:rPr lang="de-DE" b="0" i="0" dirty="0" err="1">
                <a:effectLst/>
                <a:latin typeface="Söhne"/>
              </a:rPr>
              <a:t>language</a:t>
            </a:r>
            <a:r>
              <a:rPr lang="de-DE" b="0" i="0" dirty="0">
                <a:effectLst/>
                <a:latin typeface="Söhne"/>
              </a:rPr>
              <a:t> </a:t>
            </a:r>
            <a:r>
              <a:rPr lang="de-DE" b="0" i="0" dirty="0" err="1">
                <a:effectLst/>
                <a:latin typeface="Söhne"/>
              </a:rPr>
              <a:t>models</a:t>
            </a:r>
            <a:r>
              <a:rPr lang="de-DE" b="0" i="0" dirty="0">
                <a:effectLst/>
                <a:latin typeface="Söhne"/>
              </a:rPr>
              <a:t> </a:t>
            </a:r>
            <a:r>
              <a:rPr lang="de-DE" b="0" i="0" dirty="0" err="1">
                <a:effectLst/>
                <a:latin typeface="Söhne"/>
              </a:rPr>
              <a:t>involve</a:t>
            </a:r>
            <a:r>
              <a:rPr lang="de-DE" b="0" i="0" dirty="0">
                <a:effectLst/>
                <a:latin typeface="Söhne"/>
              </a:rPr>
              <a:t> </a:t>
            </a:r>
            <a:r>
              <a:rPr lang="de-DE" b="0" i="0" dirty="0" err="1">
                <a:effectLst/>
                <a:latin typeface="Söhne"/>
              </a:rPr>
              <a:t>single</a:t>
            </a:r>
            <a:r>
              <a:rPr lang="de-DE" b="0" i="0" dirty="0">
                <a:effectLst/>
                <a:latin typeface="Söhne"/>
              </a:rPr>
              <a:t> </a:t>
            </a:r>
            <a:r>
              <a:rPr lang="de-DE" b="0" i="0" dirty="0" err="1">
                <a:effectLst/>
                <a:latin typeface="Söhne"/>
              </a:rPr>
              <a:t>word</a:t>
            </a:r>
            <a:r>
              <a:rPr lang="de-DE" b="0" i="0" dirty="0">
                <a:effectLst/>
                <a:latin typeface="Söhne"/>
              </a:rPr>
              <a:t> </a:t>
            </a:r>
            <a:r>
              <a:rPr lang="de-DE" b="0" i="0" dirty="0" err="1">
                <a:effectLst/>
                <a:latin typeface="Söhne"/>
              </a:rPr>
              <a:t>predictions</a:t>
            </a:r>
            <a:r>
              <a:rPr lang="de-DE" b="0" i="0" dirty="0">
                <a:effectLst/>
                <a:latin typeface="Söhne"/>
              </a:rPr>
              <a:t>, </a:t>
            </a:r>
            <a:r>
              <a:rPr lang="de-DE" b="0" i="0" dirty="0" err="1">
                <a:effectLst/>
                <a:latin typeface="Söhne"/>
              </a:rPr>
              <a:t>it</a:t>
            </a:r>
            <a:r>
              <a:rPr lang="de-DE" b="0" i="0" dirty="0">
                <a:effectLst/>
                <a:latin typeface="Söhne"/>
              </a:rPr>
              <a:t> </a:t>
            </a:r>
            <a:r>
              <a:rPr lang="de-DE" b="0" i="0" dirty="0" err="1">
                <a:effectLst/>
                <a:latin typeface="Söhne"/>
              </a:rPr>
              <a:t>is</a:t>
            </a:r>
            <a:r>
              <a:rPr lang="de-DE" b="0" i="0" dirty="0">
                <a:effectLst/>
                <a:latin typeface="Söhne"/>
              </a:rPr>
              <a:t> </a:t>
            </a:r>
            <a:r>
              <a:rPr lang="de-DE" b="0" i="0" dirty="0" err="1">
                <a:effectLst/>
                <a:latin typeface="Söhne"/>
              </a:rPr>
              <a:t>worth</a:t>
            </a:r>
            <a:r>
              <a:rPr lang="de-DE" b="0" i="0" dirty="0">
                <a:effectLst/>
                <a:latin typeface="Söhne"/>
              </a:rPr>
              <a:t> </a:t>
            </a:r>
            <a:r>
              <a:rPr lang="de-DE" b="0" i="0" dirty="0" err="1">
                <a:effectLst/>
                <a:latin typeface="Söhne"/>
              </a:rPr>
              <a:t>to</a:t>
            </a:r>
            <a:r>
              <a:rPr lang="de-DE" b="0" i="0" dirty="0">
                <a:effectLst/>
                <a:latin typeface="Söhne"/>
              </a:rPr>
              <a:t> </a:t>
            </a:r>
            <a:r>
              <a:rPr lang="de-DE" b="0" i="0" dirty="0" err="1">
                <a:effectLst/>
                <a:latin typeface="Söhne"/>
              </a:rPr>
              <a:t>explore</a:t>
            </a:r>
            <a:r>
              <a:rPr lang="de-DE" b="0" i="0" dirty="0">
                <a:effectLst/>
                <a:latin typeface="Söhne"/>
              </a:rPr>
              <a:t> </a:t>
            </a:r>
            <a:r>
              <a:rPr lang="de-DE" b="0" i="0" dirty="0" err="1">
                <a:effectLst/>
                <a:latin typeface="Söhne"/>
              </a:rPr>
              <a:t>more</a:t>
            </a:r>
            <a:r>
              <a:rPr lang="de-DE" b="0" i="0" dirty="0">
                <a:effectLst/>
                <a:latin typeface="Söhne"/>
              </a:rPr>
              <a:t> </a:t>
            </a:r>
            <a:r>
              <a:rPr lang="de-DE" b="0" i="0" dirty="0" err="1">
                <a:effectLst/>
                <a:latin typeface="Söhne"/>
              </a:rPr>
              <a:t>than</a:t>
            </a:r>
            <a:r>
              <a:rPr lang="de-DE" b="0" i="0" dirty="0">
                <a:effectLst/>
                <a:latin typeface="Söhne"/>
              </a:rPr>
              <a:t> </a:t>
            </a:r>
            <a:r>
              <a:rPr lang="de-DE" b="0" i="0" dirty="0" err="1">
                <a:effectLst/>
                <a:latin typeface="Söhne"/>
              </a:rPr>
              <a:t>that</a:t>
            </a:r>
            <a:endParaRPr lang="de-DE" b="0" i="0" dirty="0">
              <a:effectLst/>
              <a:latin typeface="Söhne"/>
            </a:endParaRPr>
          </a:p>
          <a:p>
            <a:pPr marL="0" marR="0" lvl="0" indent="0" defTabSz="914400" eaLnBrk="1" fontAlgn="auto" latinLnBrk="0" hangingPunct="1">
              <a:lnSpc>
                <a:spcPct val="100000"/>
              </a:lnSpc>
              <a:spcBef>
                <a:spcPts val="0"/>
              </a:spcBef>
              <a:spcAft>
                <a:spcPts val="0"/>
              </a:spcAft>
              <a:buClrTx/>
              <a:buSzTx/>
              <a:buFontTx/>
              <a:buNone/>
              <a:tabLst/>
              <a:defRPr/>
            </a:pPr>
            <a:endParaRPr lang="de-DE" dirty="0"/>
          </a:p>
          <a:p>
            <a:endParaRPr lang="de-DE" dirty="0"/>
          </a:p>
          <a:p>
            <a:endParaRPr lang="de-DE" dirty="0"/>
          </a:p>
        </p:txBody>
      </p:sp>
    </p:spTree>
    <p:extLst>
      <p:ext uri="{BB962C8B-B14F-4D97-AF65-F5344CB8AC3E}">
        <p14:creationId xmlns:p14="http://schemas.microsoft.com/office/powerpoint/2010/main" val="112924412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Shape 527"/>
          <p:cNvSpPr>
            <a:spLocks noGrp="1" noRot="1" noChangeAspect="1"/>
          </p:cNvSpPr>
          <p:nvPr>
            <p:ph type="sldImg"/>
          </p:nvPr>
        </p:nvSpPr>
        <p:spPr>
          <a:xfrm>
            <a:off x="381000" y="685800"/>
            <a:ext cx="6096000" cy="3429000"/>
          </a:xfrm>
          <a:prstGeom prst="rect">
            <a:avLst/>
          </a:prstGeom>
        </p:spPr>
        <p:txBody>
          <a:bodyPr/>
          <a:lstStyle/>
          <a:p>
            <a:endParaRPr/>
          </a:p>
        </p:txBody>
      </p:sp>
      <p:sp>
        <p:nvSpPr>
          <p:cNvPr id="528" name="Shape 528"/>
          <p:cNvSpPr>
            <a:spLocks noGrp="1"/>
          </p:cNvSpPr>
          <p:nvPr>
            <p:ph type="body" sz="quarter" idx="1"/>
          </p:nvPr>
        </p:nvSpPr>
        <p:spPr>
          <a:prstGeom prst="rect">
            <a:avLst/>
          </a:prstGeom>
        </p:spPr>
        <p:txBody>
          <a:bodyPr/>
          <a:lstStyle/>
          <a:p>
            <a:r>
              <a:rPr lang="de-DE" dirty="0" err="1"/>
              <a:t>Then</a:t>
            </a:r>
            <a:r>
              <a:rPr lang="de-DE" dirty="0"/>
              <a:t> </a:t>
            </a:r>
            <a:r>
              <a:rPr lang="de-DE" dirty="0" err="1"/>
              <a:t>next</a:t>
            </a:r>
            <a:r>
              <a:rPr lang="de-DE" dirty="0"/>
              <a:t> </a:t>
            </a:r>
            <a:r>
              <a:rPr lang="de-DE" dirty="0" err="1"/>
              <a:t>for</a:t>
            </a:r>
            <a:r>
              <a:rPr lang="de-DE" dirty="0"/>
              <a:t> </a:t>
            </a:r>
            <a:r>
              <a:rPr lang="de-DE" dirty="0" err="1"/>
              <a:t>the</a:t>
            </a:r>
            <a:r>
              <a:rPr lang="de-DE" dirty="0"/>
              <a:t> model-</a:t>
            </a:r>
            <a:r>
              <a:rPr lang="de-DE" dirty="0" err="1"/>
              <a:t>generated</a:t>
            </a:r>
            <a:r>
              <a:rPr lang="de-DE" dirty="0"/>
              <a:t> </a:t>
            </a:r>
            <a:r>
              <a:rPr lang="de-DE" dirty="0" err="1"/>
              <a:t>continuations</a:t>
            </a:r>
            <a:r>
              <a:rPr lang="de-DE" dirty="0"/>
              <a:t>,</a:t>
            </a:r>
            <a:r>
              <a:rPr dirty="0"/>
              <a:t> we can</a:t>
            </a:r>
            <a:r>
              <a:rPr lang="de-DE" dirty="0"/>
              <a:t> in </a:t>
            </a:r>
            <a:r>
              <a:rPr lang="de-DE" dirty="0" err="1"/>
              <a:t>general</a:t>
            </a:r>
            <a:r>
              <a:rPr dirty="0"/>
              <a:t> observe a big </a:t>
            </a:r>
            <a:r>
              <a:rPr u="sng" dirty="0"/>
              <a:t>distinction between naturalness and coherence</a:t>
            </a:r>
            <a:r>
              <a:rPr sz="2000" dirty="0"/>
              <a:t> ((across decoding procedures))</a:t>
            </a:r>
          </a:p>
          <a:p>
            <a:endParaRPr sz="2000" dirty="0"/>
          </a:p>
          <a:p>
            <a:r>
              <a:rPr dirty="0"/>
              <a:t>That is, naturalness consistently exhibits higher values, indicating that the continuations are perceived as fluent </a:t>
            </a:r>
          </a:p>
          <a:p>
            <a:endParaRPr dirty="0"/>
          </a:p>
          <a:p>
            <a:r>
              <a:rPr dirty="0"/>
              <a:t>However, the average ratings for coherence are lower, suggesting that the generated texts lack logical consistency (</a:t>
            </a:r>
            <a:r>
              <a:rPr lang="de-DE" dirty="0" err="1"/>
              <a:t>which</a:t>
            </a:r>
            <a:r>
              <a:rPr dirty="0"/>
              <a:t> is something that we also saw some slides ago when we looked at </a:t>
            </a:r>
            <a:r>
              <a:rPr lang="de-DE" dirty="0" err="1"/>
              <a:t>the</a:t>
            </a:r>
            <a:r>
              <a:rPr lang="de-DE" dirty="0"/>
              <a:t> </a:t>
            </a:r>
            <a:r>
              <a:rPr dirty="0"/>
              <a:t>example model continuations)</a:t>
            </a:r>
          </a:p>
          <a:p>
            <a:endParaRPr dirty="0"/>
          </a:p>
          <a:p>
            <a:r>
              <a:rPr dirty="0"/>
              <a:t>This difference between naturalness and coherence underscores that it is important to consider multiple evaluation criteria to assess the outputs of LLMs.</a:t>
            </a:r>
          </a:p>
          <a:p>
            <a:endParaRPr dirty="0"/>
          </a:p>
          <a:p>
            <a:r>
              <a:rPr lang="de-DE" dirty="0"/>
              <a:t>Also</a:t>
            </a:r>
            <a:r>
              <a:rPr dirty="0"/>
              <a:t>, these results highlight that, even in this rather simple task, language models face challenges in generating sensible continuations</a:t>
            </a:r>
          </a:p>
          <a:p>
            <a:endParaRPr dirty="0"/>
          </a:p>
          <a:p>
            <a:endParaRPr sz="20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 name="Shape 538"/>
          <p:cNvSpPr>
            <a:spLocks noGrp="1" noRot="1" noChangeAspect="1"/>
          </p:cNvSpPr>
          <p:nvPr>
            <p:ph type="sldImg"/>
          </p:nvPr>
        </p:nvSpPr>
        <p:spPr>
          <a:xfrm>
            <a:off x="381000" y="685800"/>
            <a:ext cx="6096000" cy="3429000"/>
          </a:xfrm>
          <a:prstGeom prst="rect">
            <a:avLst/>
          </a:prstGeom>
        </p:spPr>
        <p:txBody>
          <a:bodyPr/>
          <a:lstStyle/>
          <a:p>
            <a:endParaRPr/>
          </a:p>
        </p:txBody>
      </p:sp>
      <p:sp>
        <p:nvSpPr>
          <p:cNvPr id="539" name="Shape 539"/>
          <p:cNvSpPr>
            <a:spLocks noGrp="1"/>
          </p:cNvSpPr>
          <p:nvPr>
            <p:ph type="body" sz="quarter" idx="1"/>
          </p:nvPr>
        </p:nvSpPr>
        <p:spPr>
          <a:prstGeom prst="rect">
            <a:avLst/>
          </a:prstGeom>
        </p:spPr>
        <p:txBody>
          <a:bodyPr/>
          <a:lstStyle/>
          <a:p>
            <a:r>
              <a:rPr dirty="0"/>
              <a:t>So the question that pertains is: why is this so?</a:t>
            </a:r>
            <a:r>
              <a:rPr sz="2000" dirty="0"/>
              <a:t>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Shape 544"/>
          <p:cNvSpPr>
            <a:spLocks noGrp="1" noRot="1" noChangeAspect="1"/>
          </p:cNvSpPr>
          <p:nvPr>
            <p:ph type="sldImg"/>
          </p:nvPr>
        </p:nvSpPr>
        <p:spPr>
          <a:xfrm>
            <a:off x="381000" y="685800"/>
            <a:ext cx="6096000" cy="3429000"/>
          </a:xfrm>
          <a:prstGeom prst="rect">
            <a:avLst/>
          </a:prstGeom>
        </p:spPr>
        <p:txBody>
          <a:bodyPr/>
          <a:lstStyle/>
          <a:p>
            <a:endParaRPr/>
          </a:p>
        </p:txBody>
      </p:sp>
      <p:sp>
        <p:nvSpPr>
          <p:cNvPr id="545" name="Shape 545"/>
          <p:cNvSpPr>
            <a:spLocks noGrp="1"/>
          </p:cNvSpPr>
          <p:nvPr>
            <p:ph type="body" sz="quarter" idx="1"/>
          </p:nvPr>
        </p:nvSpPr>
        <p:spPr>
          <a:prstGeom prst="rect">
            <a:avLst/>
          </a:prstGeom>
        </p:spPr>
        <p:txBody>
          <a:bodyPr/>
          <a:lstStyle/>
          <a:p>
            <a:r>
              <a:rPr dirty="0"/>
              <a:t>In our paper,  in this regard, we formulate an expectation that we base on Information Theory (which is why we also included the criterion of informativity in our human evaluation) and I will give a short excursion to it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noRot="1" noChangeAspect="1"/>
          </p:cNvSpPr>
          <p:nvPr>
            <p:ph type="sldImg"/>
          </p:nvPr>
        </p:nvSpPr>
        <p:spPr>
          <a:xfrm>
            <a:off x="381000" y="685800"/>
            <a:ext cx="6096000" cy="3429000"/>
          </a:xfrm>
          <a:prstGeom prst="rect">
            <a:avLst/>
          </a:prstGeom>
        </p:spPr>
        <p:txBody>
          <a:bodyPr/>
          <a:lstStyle/>
          <a:p>
            <a:endParaRPr/>
          </a:p>
        </p:txBody>
      </p:sp>
      <p:sp>
        <p:nvSpPr>
          <p:cNvPr id="552" name="Shape 552"/>
          <p:cNvSpPr>
            <a:spLocks noGrp="1"/>
          </p:cNvSpPr>
          <p:nvPr>
            <p:ph type="body" sz="quarter" idx="1"/>
          </p:nvPr>
        </p:nvSpPr>
        <p:spPr>
          <a:prstGeom prst="rect">
            <a:avLst/>
          </a:prstGeom>
        </p:spPr>
        <p:txBody>
          <a:bodyPr/>
          <a:lstStyle/>
          <a:p>
            <a:r>
              <a:rPr dirty="0"/>
              <a:t>In a nutshell, within information theory, linguistic units with</a:t>
            </a:r>
            <a:r>
              <a:rPr u="sng" dirty="0"/>
              <a:t> low probability are considered to be more informative.</a:t>
            </a:r>
          </a:p>
          <a:p>
            <a:pPr>
              <a:defRPr sz="2000"/>
            </a:pPr>
            <a:r>
              <a:rPr dirty="0"/>
              <a:t>((This reflects the intuition that unpredictable elements convey more information than predictable ones))</a:t>
            </a:r>
          </a:p>
          <a:p>
            <a:pPr>
              <a:defRPr u="sng"/>
            </a:pPr>
            <a:endParaRPr dirty="0"/>
          </a:p>
          <a:p>
            <a:r>
              <a:rPr dirty="0"/>
              <a:t>Also, according to the Uniform Information Density Hypothesis, </a:t>
            </a:r>
            <a:r>
              <a:rPr u="sng" dirty="0"/>
              <a:t>speakers prefer to distribute information uniformly across their utterances.</a:t>
            </a:r>
          </a:p>
          <a:p>
            <a:pPr>
              <a:defRPr sz="2000"/>
            </a:pPr>
            <a:r>
              <a:rPr dirty="0"/>
              <a:t>((This means, if speakers wish to convey more information, they are more likely to distribute this information across more words.))</a:t>
            </a:r>
          </a:p>
          <a:p>
            <a:endParaRPr u="sng" dirty="0"/>
          </a:p>
          <a:p>
            <a:r>
              <a:rPr dirty="0"/>
              <a:t>((That a uniform information distribution is also linked to higher linguistic acceptability has been shown by, for example, Clara Meister and colleagues ))</a:t>
            </a:r>
          </a:p>
          <a:p>
            <a:endParaRPr dirty="0"/>
          </a:p>
          <a:p>
            <a:endParaRPr dirty="0"/>
          </a:p>
          <a:p>
            <a:r>
              <a:rPr dirty="0"/>
              <a:t>////////////////////////</a:t>
            </a:r>
          </a:p>
          <a:p>
            <a:pPr>
              <a:defRPr sz="2000"/>
            </a:pPr>
            <a:r>
              <a:rPr u="sng" dirty="0"/>
              <a:t>Information Theory: </a:t>
            </a:r>
            <a:r>
              <a:rPr dirty="0"/>
              <a:t>The use of natural language for communication is often explained through information theory (Shannon, 1948), an approach that views linguistic units as messages aimed at conveying information, quantified by their probability of being produced, which is also termed "surprisal". </a:t>
            </a:r>
          </a:p>
          <a:p>
            <a:pPr>
              <a:defRPr sz="2000"/>
            </a:pPr>
            <a:endParaRPr dirty="0"/>
          </a:p>
          <a:p>
            <a:pPr>
              <a:defRPr sz="2000"/>
            </a:pPr>
            <a:r>
              <a:rPr dirty="0"/>
              <a:t>Previous studies have shown that a more uniform distribution of information is strongly associated with</a:t>
            </a:r>
            <a:r>
              <a:rPr u="sng" dirty="0"/>
              <a:t> higher linguistic acceptability</a:t>
            </a:r>
            <a:r>
              <a:rPr dirty="0"/>
              <a:t> (cf., e.g., Meister et al., 2021). As such, assertions that adhere to the UID hypothesis are considered to be of higher quality and receive better evaluations. </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Shape 560"/>
          <p:cNvSpPr>
            <a:spLocks noGrp="1" noRot="1" noChangeAspect="1"/>
          </p:cNvSpPr>
          <p:nvPr>
            <p:ph type="sldImg"/>
          </p:nvPr>
        </p:nvSpPr>
        <p:spPr>
          <a:xfrm>
            <a:off x="381000" y="685800"/>
            <a:ext cx="6096000" cy="3429000"/>
          </a:xfrm>
          <a:prstGeom prst="rect">
            <a:avLst/>
          </a:prstGeom>
        </p:spPr>
        <p:txBody>
          <a:bodyPr/>
          <a:lstStyle/>
          <a:p>
            <a:endParaRPr/>
          </a:p>
        </p:txBody>
      </p:sp>
      <p:sp>
        <p:nvSpPr>
          <p:cNvPr id="561" name="Shape 561"/>
          <p:cNvSpPr>
            <a:spLocks noGrp="1"/>
          </p:cNvSpPr>
          <p:nvPr>
            <p:ph type="body" sz="quarter" idx="1"/>
          </p:nvPr>
        </p:nvSpPr>
        <p:spPr>
          <a:prstGeom prst="rect">
            <a:avLst/>
          </a:prstGeom>
        </p:spPr>
        <p:txBody>
          <a:bodyPr/>
          <a:lstStyle/>
          <a:p>
            <a:r>
              <a:rPr dirty="0"/>
              <a:t>Now, the standard IC prompts are short and only contain minimal information</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a:spLocks noGrp="1" noRot="1" noChangeAspect="1"/>
          </p:cNvSpPr>
          <p:nvPr>
            <p:ph type="sldImg"/>
          </p:nvPr>
        </p:nvSpPr>
        <p:spPr>
          <a:xfrm>
            <a:off x="381000" y="685800"/>
            <a:ext cx="6096000" cy="3429000"/>
          </a:xfrm>
          <a:prstGeom prst="rect">
            <a:avLst/>
          </a:prstGeom>
        </p:spPr>
        <p:txBody>
          <a:bodyPr/>
          <a:lstStyle/>
          <a:p>
            <a:endParaRPr/>
          </a:p>
        </p:txBody>
      </p:sp>
      <p:sp>
        <p:nvSpPr>
          <p:cNvPr id="571" name="Shape 571"/>
          <p:cNvSpPr>
            <a:spLocks noGrp="1"/>
          </p:cNvSpPr>
          <p:nvPr>
            <p:ph type="body" sz="quarter" idx="1"/>
          </p:nvPr>
        </p:nvSpPr>
        <p:spPr>
          <a:prstGeom prst="rect">
            <a:avLst/>
          </a:prstGeom>
        </p:spPr>
        <p:txBody>
          <a:bodyPr/>
          <a:lstStyle/>
          <a:p>
            <a:r>
              <a:rPr dirty="0"/>
              <a:t>Therefore, building on the UID, the continuations that follow the short prompts are expected to include rather a lot of information in order to maintain a uniform distribution of information</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 name="Shape 581"/>
          <p:cNvSpPr>
            <a:spLocks noGrp="1" noRot="1" noChangeAspect="1"/>
          </p:cNvSpPr>
          <p:nvPr>
            <p:ph type="sldImg"/>
          </p:nvPr>
        </p:nvSpPr>
        <p:spPr>
          <a:xfrm>
            <a:off x="381000" y="685800"/>
            <a:ext cx="6096000" cy="3429000"/>
          </a:xfrm>
          <a:prstGeom prst="rect">
            <a:avLst/>
          </a:prstGeom>
        </p:spPr>
        <p:txBody>
          <a:bodyPr/>
          <a:lstStyle/>
          <a:p>
            <a:endParaRPr/>
          </a:p>
        </p:txBody>
      </p:sp>
      <p:sp>
        <p:nvSpPr>
          <p:cNvPr id="582" name="Shape 582"/>
          <p:cNvSpPr>
            <a:spLocks noGrp="1"/>
          </p:cNvSpPr>
          <p:nvPr>
            <p:ph type="body" sz="quarter" idx="1"/>
          </p:nvPr>
        </p:nvSpPr>
        <p:spPr>
          <a:prstGeom prst="rect">
            <a:avLst/>
          </a:prstGeom>
        </p:spPr>
        <p:txBody>
          <a:bodyPr/>
          <a:lstStyle/>
          <a:p>
            <a:r>
              <a:t>We posit, however, that language models encounter difficulties in producing informative yet sensible continuations</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Shape 594"/>
          <p:cNvSpPr>
            <a:spLocks noGrp="1" noRot="1" noChangeAspect="1"/>
          </p:cNvSpPr>
          <p:nvPr>
            <p:ph type="sldImg"/>
          </p:nvPr>
        </p:nvSpPr>
        <p:spPr>
          <a:xfrm>
            <a:off x="381000" y="685800"/>
            <a:ext cx="6096000" cy="3429000"/>
          </a:xfrm>
          <a:prstGeom prst="rect">
            <a:avLst/>
          </a:prstGeom>
        </p:spPr>
        <p:txBody>
          <a:bodyPr/>
          <a:lstStyle/>
          <a:p>
            <a:endParaRPr/>
          </a:p>
        </p:txBody>
      </p:sp>
      <p:sp>
        <p:nvSpPr>
          <p:cNvPr id="595" name="Shape 595"/>
          <p:cNvSpPr>
            <a:spLocks noGrp="1"/>
          </p:cNvSpPr>
          <p:nvPr>
            <p:ph type="body" sz="quarter" idx="1"/>
          </p:nvPr>
        </p:nvSpPr>
        <p:spPr>
          <a:prstGeom prst="rect">
            <a:avLst/>
          </a:prstGeom>
        </p:spPr>
        <p:txBody>
          <a:bodyPr/>
          <a:lstStyle/>
          <a:p>
            <a:r>
              <a:rPr dirty="0"/>
              <a:t>In order to test this proposition, we included the additional prompt condition in our study that I have shortly mentioned some slides ago</a:t>
            </a:r>
          </a:p>
          <a:p>
            <a:endParaRPr dirty="0"/>
          </a:p>
          <a:p>
            <a:r>
              <a:rPr dirty="0"/>
              <a:t>That is, the condition where we extend the standard prompts with adverbial modifiers  </a:t>
            </a:r>
          </a:p>
          <a:p>
            <a:endParaRPr dirty="0"/>
          </a:p>
          <a:p>
            <a:endParaRPr lang="de-DE" dirty="0"/>
          </a:p>
          <a:p>
            <a:endParaRPr dirty="0"/>
          </a:p>
          <a:p>
            <a:r>
              <a:rPr dirty="0"/>
              <a:t>////////////////////////</a:t>
            </a:r>
          </a:p>
          <a:p>
            <a:pPr>
              <a:defRPr sz="2000"/>
            </a:pPr>
            <a:r>
              <a:rPr dirty="0"/>
              <a:t>This extension is motivated by the insight that the biases of IC verbs are strongly modulated by linguistic context</a:t>
            </a:r>
          </a:p>
          <a:p>
            <a:pPr>
              <a:defRPr sz="2000"/>
            </a:pPr>
            <a:endParaRPr dirty="0"/>
          </a:p>
          <a:p>
            <a:pPr>
              <a:defRPr sz="2000"/>
            </a:pPr>
            <a:r>
              <a:rPr dirty="0"/>
              <a:t>For instance, in their study from 2021, Bott and </a:t>
            </a:r>
            <a:r>
              <a:rPr dirty="0" err="1"/>
              <a:t>Solstad</a:t>
            </a:r>
            <a:r>
              <a:rPr dirty="0"/>
              <a:t> showed that modifying standard IC prompts with adverbial phrases leads to a change in the biases of IC verbs </a:t>
            </a:r>
          </a:p>
          <a:p>
            <a:pPr>
              <a:defRPr sz="2000"/>
            </a:pPr>
            <a:r>
              <a:rPr u="none" dirty="0"/>
              <a:t>This aspect has, to our knowledge,  not yet received attention in the study of IC in LLMs</a:t>
            </a:r>
          </a:p>
          <a:p>
            <a:pPr>
              <a:defRPr sz="2000"/>
            </a:pPr>
            <a:endParaRPr u="sng" dirty="0"/>
          </a:p>
          <a:p>
            <a:pPr>
              <a:defRPr sz="2600"/>
            </a:pPr>
            <a:r>
              <a:rPr sz="2000" dirty="0"/>
              <a:t>In this study, we therefore compare standard IC prompts with such modified prompts, using the experimental data of Bott and </a:t>
            </a:r>
            <a:r>
              <a:rPr sz="2000" dirty="0" err="1"/>
              <a:t>Solstad</a:t>
            </a:r>
            <a:r>
              <a:rPr sz="2000" dirty="0"/>
              <a:t>, 2021, in order to investigate to what extent this added contextual information may not only influence the ability of LLMs to capture the IC bias but, beyond, also the quality of the model-generated continuations.</a:t>
            </a:r>
          </a:p>
          <a:p>
            <a:endParaRPr u="sng" dirty="0"/>
          </a:p>
          <a:p>
            <a:r>
              <a:rPr dirty="0"/>
              <a:t>//////</a:t>
            </a:r>
          </a:p>
          <a:p>
            <a:r>
              <a:rPr sz="1500" dirty="0"/>
              <a:t>In particular, not only did their results show that the IC coreference bias was in fact eliminated when adverbial modifiers were added to the prompts, they further found fewer and distinct types of explanations after these modifications compared to the default explanation types observed in the "standard" condition.</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Shape 608"/>
          <p:cNvSpPr>
            <a:spLocks noGrp="1" noRot="1" noChangeAspect="1"/>
          </p:cNvSpPr>
          <p:nvPr>
            <p:ph type="sldImg"/>
          </p:nvPr>
        </p:nvSpPr>
        <p:spPr>
          <a:xfrm>
            <a:off x="381000" y="685800"/>
            <a:ext cx="6096000" cy="3429000"/>
          </a:xfrm>
          <a:prstGeom prst="rect">
            <a:avLst/>
          </a:prstGeom>
        </p:spPr>
        <p:txBody>
          <a:bodyPr/>
          <a:lstStyle/>
          <a:p>
            <a:endParaRPr/>
          </a:p>
        </p:txBody>
      </p:sp>
      <p:sp>
        <p:nvSpPr>
          <p:cNvPr id="609" name="Shape 609"/>
          <p:cNvSpPr>
            <a:spLocks noGrp="1"/>
          </p:cNvSpPr>
          <p:nvPr>
            <p:ph type="body" sz="quarter" idx="1"/>
          </p:nvPr>
        </p:nvSpPr>
        <p:spPr>
          <a:prstGeom prst="rect">
            <a:avLst/>
          </a:prstGeom>
        </p:spPr>
        <p:txBody>
          <a:bodyPr/>
          <a:lstStyle/>
          <a:p>
            <a:r>
              <a:rPr dirty="0"/>
              <a:t>These modified prompts, contain another information-carrying part, namely the adverbial modification, and therefore contribute a greater amount of information to the (yet to be completed) sentence</a:t>
            </a:r>
          </a:p>
          <a:p>
            <a:endParaRPr dirty="0"/>
          </a:p>
          <a:p>
            <a:r>
              <a:rPr dirty="0"/>
              <a:t>Therefore, building on the UID, we make the assumption that continuations of the modified prompts compared to those of the shorter prompts will require less information to maintain a uniform distribution of information across the whole sentence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Shape 623"/>
          <p:cNvSpPr>
            <a:spLocks noGrp="1" noRot="1" noChangeAspect="1"/>
          </p:cNvSpPr>
          <p:nvPr>
            <p:ph type="sldImg"/>
          </p:nvPr>
        </p:nvSpPr>
        <p:spPr>
          <a:xfrm>
            <a:off x="381000" y="685800"/>
            <a:ext cx="6096000" cy="3429000"/>
          </a:xfrm>
          <a:prstGeom prst="rect">
            <a:avLst/>
          </a:prstGeom>
        </p:spPr>
        <p:txBody>
          <a:bodyPr/>
          <a:lstStyle/>
          <a:p>
            <a:endParaRPr/>
          </a:p>
        </p:txBody>
      </p:sp>
      <p:sp>
        <p:nvSpPr>
          <p:cNvPr id="624" name="Shape 624"/>
          <p:cNvSpPr>
            <a:spLocks noGrp="1"/>
          </p:cNvSpPr>
          <p:nvPr>
            <p:ph type="body" sz="quarter" idx="1"/>
          </p:nvPr>
        </p:nvSpPr>
        <p:spPr>
          <a:prstGeom prst="rect">
            <a:avLst/>
          </a:prstGeom>
        </p:spPr>
        <p:txBody>
          <a:bodyPr/>
          <a:lstStyle/>
          <a:p>
            <a:r>
              <a:rPr dirty="0"/>
              <a:t>Therefore, we expect that the continuations that follow the modified prompts will be evaluated as of higher quality than those that follow the standard IC prompts </a:t>
            </a:r>
          </a:p>
          <a:p>
            <a:endParaRPr dirty="0"/>
          </a:p>
          <a:p>
            <a:r>
              <a:rPr dirty="0"/>
              <a:t>((because the </a:t>
            </a:r>
            <a:r>
              <a:rPr dirty="0" err="1"/>
              <a:t>aditional</a:t>
            </a:r>
            <a:r>
              <a:rPr dirty="0"/>
              <a:t> information reduces the model’s burden to generate informative content on its own))</a:t>
            </a:r>
          </a:p>
          <a:p>
            <a:endParaRPr dirty="0"/>
          </a:p>
          <a:p>
            <a:r>
              <a:rPr dirty="0"/>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Shape 215"/>
          <p:cNvSpPr>
            <a:spLocks noGrp="1" noRot="1" noChangeAspect="1"/>
          </p:cNvSpPr>
          <p:nvPr>
            <p:ph type="sldImg"/>
          </p:nvPr>
        </p:nvSpPr>
        <p:spPr>
          <a:xfrm>
            <a:off x="381000" y="685800"/>
            <a:ext cx="6096000" cy="3429000"/>
          </a:xfrm>
          <a:prstGeom prst="rect">
            <a:avLst/>
          </a:prstGeom>
        </p:spPr>
        <p:txBody>
          <a:bodyPr/>
          <a:lstStyle/>
          <a:p>
            <a:endParaRPr/>
          </a:p>
        </p:txBody>
      </p:sp>
      <p:sp>
        <p:nvSpPr>
          <p:cNvPr id="216" name="Shape 216"/>
          <p:cNvSpPr>
            <a:spLocks noGrp="1"/>
          </p:cNvSpPr>
          <p:nvPr>
            <p:ph type="body" sz="quarter" idx="1"/>
          </p:nvPr>
        </p:nvSpPr>
        <p:spPr>
          <a:prstGeom prst="rect">
            <a:avLst/>
          </a:prstGeo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dirty="0" err="1"/>
              <a:t>Therefore</a:t>
            </a:r>
            <a:r>
              <a:rPr lang="de-DE" dirty="0"/>
              <a:t>, in </a:t>
            </a:r>
            <a:r>
              <a:rPr lang="de-DE" dirty="0" err="1"/>
              <a:t>our</a:t>
            </a:r>
            <a:r>
              <a:rPr lang="de-DE" dirty="0"/>
              <a:t> </a:t>
            </a:r>
            <a:r>
              <a:rPr lang="de-DE" dirty="0" err="1"/>
              <a:t>work</a:t>
            </a:r>
            <a:r>
              <a:rPr lang="de-DE" dirty="0"/>
              <a:t>, </a:t>
            </a:r>
            <a:r>
              <a:rPr lang="de-DE" dirty="0" err="1"/>
              <a:t>we</a:t>
            </a:r>
            <a:r>
              <a:rPr lang="de-DE" dirty="0"/>
              <a:t> </a:t>
            </a:r>
            <a:r>
              <a:rPr lang="de-DE" dirty="0" err="1"/>
              <a:t>go</a:t>
            </a:r>
            <a:r>
              <a:rPr lang="de-DE" dirty="0"/>
              <a:t> </a:t>
            </a:r>
            <a:r>
              <a:rPr lang="de-DE" dirty="0" err="1"/>
              <a:t>beyond</a:t>
            </a:r>
            <a:r>
              <a:rPr lang="de-DE" dirty="0"/>
              <a:t> </a:t>
            </a:r>
            <a:r>
              <a:rPr lang="de-DE" dirty="0" err="1"/>
              <a:t>single</a:t>
            </a:r>
            <a:r>
              <a:rPr lang="de-DE" dirty="0"/>
              <a:t> </a:t>
            </a:r>
            <a:r>
              <a:rPr lang="de-DE" dirty="0" err="1"/>
              <a:t>word-predictions</a:t>
            </a:r>
            <a:r>
              <a:rPr lang="de-DE" dirty="0"/>
              <a:t> and </a:t>
            </a:r>
            <a:r>
              <a:rPr lang="de-DE" dirty="0" err="1"/>
              <a:t>evalute</a:t>
            </a:r>
            <a:r>
              <a:rPr lang="de-DE" dirty="0"/>
              <a:t> </a:t>
            </a:r>
            <a:r>
              <a:rPr lang="de-DE" dirty="0" err="1"/>
              <a:t>the</a:t>
            </a:r>
            <a:r>
              <a:rPr lang="de-DE" dirty="0"/>
              <a:t> </a:t>
            </a:r>
            <a:r>
              <a:rPr lang="de-DE" dirty="0" err="1"/>
              <a:t>text</a:t>
            </a:r>
            <a:r>
              <a:rPr lang="de-DE" dirty="0"/>
              <a:t> </a:t>
            </a:r>
            <a:r>
              <a:rPr lang="de-DE" dirty="0" err="1"/>
              <a:t>generation</a:t>
            </a:r>
            <a:r>
              <a:rPr lang="de-DE" dirty="0"/>
              <a:t> </a:t>
            </a:r>
            <a:r>
              <a:rPr lang="de-DE" dirty="0" err="1"/>
              <a:t>capabilities</a:t>
            </a:r>
            <a:r>
              <a:rPr lang="de-DE" dirty="0"/>
              <a:t> </a:t>
            </a:r>
            <a:r>
              <a:rPr lang="de-DE" dirty="0" err="1"/>
              <a:t>of</a:t>
            </a:r>
            <a:r>
              <a:rPr lang="de-DE" dirty="0"/>
              <a:t> Large Language </a:t>
            </a:r>
            <a:r>
              <a:rPr lang="de-DE" dirty="0" err="1"/>
              <a:t>models</a:t>
            </a:r>
            <a:r>
              <a:rPr lang="de-DE" dirty="0"/>
              <a:t> </a:t>
            </a:r>
            <a:r>
              <a:rPr lang="de-DE" dirty="0" err="1"/>
              <a:t>with</a:t>
            </a:r>
            <a:r>
              <a:rPr lang="de-DE" dirty="0"/>
              <a:t> a </a:t>
            </a:r>
            <a:r>
              <a:rPr lang="de-DE" dirty="0" err="1"/>
              <a:t>linguistically</a:t>
            </a:r>
            <a:r>
              <a:rPr lang="de-DE" dirty="0"/>
              <a:t> </a:t>
            </a:r>
            <a:r>
              <a:rPr lang="de-DE" dirty="0" err="1"/>
              <a:t>controlled</a:t>
            </a:r>
            <a:r>
              <a:rPr lang="de-DE" dirty="0"/>
              <a:t> </a:t>
            </a:r>
            <a:r>
              <a:rPr lang="de-DE" dirty="0" err="1"/>
              <a:t>task</a:t>
            </a:r>
            <a:endParaRPr lang="de-DE" dirty="0"/>
          </a:p>
          <a:p>
            <a:endParaRPr lang="de-DE" dirty="0"/>
          </a:p>
          <a:p>
            <a:endParaRPr lang="de-DE" dirty="0"/>
          </a:p>
          <a:p>
            <a:endParaRPr lang="de-DE" dirty="0"/>
          </a:p>
          <a:p>
            <a:endParaRP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Shape 629"/>
          <p:cNvSpPr>
            <a:spLocks noGrp="1" noRot="1" noChangeAspect="1"/>
          </p:cNvSpPr>
          <p:nvPr>
            <p:ph type="sldImg"/>
          </p:nvPr>
        </p:nvSpPr>
        <p:spPr>
          <a:xfrm>
            <a:off x="381000" y="685800"/>
            <a:ext cx="6096000" cy="3429000"/>
          </a:xfrm>
          <a:prstGeom prst="rect">
            <a:avLst/>
          </a:prstGeom>
        </p:spPr>
        <p:txBody>
          <a:bodyPr/>
          <a:lstStyle/>
          <a:p>
            <a:endParaRPr/>
          </a:p>
        </p:txBody>
      </p:sp>
      <p:sp>
        <p:nvSpPr>
          <p:cNvPr id="630" name="Shape 630"/>
          <p:cNvSpPr>
            <a:spLocks noGrp="1"/>
          </p:cNvSpPr>
          <p:nvPr>
            <p:ph type="body" sz="quarter" idx="1"/>
          </p:nvPr>
        </p:nvSpPr>
        <p:spPr>
          <a:prstGeom prst="rect">
            <a:avLst/>
          </a:prstGeom>
        </p:spPr>
        <p:txBody>
          <a:bodyPr/>
          <a:lstStyle/>
          <a:p>
            <a:r>
              <a:t>Let's check if this assumption holds true….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Shape 636"/>
          <p:cNvSpPr>
            <a:spLocks noGrp="1" noRot="1" noChangeAspect="1"/>
          </p:cNvSpPr>
          <p:nvPr>
            <p:ph type="sldImg"/>
          </p:nvPr>
        </p:nvSpPr>
        <p:spPr>
          <a:xfrm>
            <a:off x="381000" y="685800"/>
            <a:ext cx="6096000" cy="3429000"/>
          </a:xfrm>
          <a:prstGeom prst="rect">
            <a:avLst/>
          </a:prstGeom>
        </p:spPr>
        <p:txBody>
          <a:bodyPr/>
          <a:lstStyle/>
          <a:p>
            <a:endParaRPr/>
          </a:p>
        </p:txBody>
      </p:sp>
      <p:sp>
        <p:nvSpPr>
          <p:cNvPr id="637" name="Shape 637"/>
          <p:cNvSpPr>
            <a:spLocks noGrp="1"/>
          </p:cNvSpPr>
          <p:nvPr>
            <p:ph type="body" sz="quarter" idx="1"/>
          </p:nvPr>
        </p:nvSpPr>
        <p:spPr>
          <a:prstGeom prst="rect">
            <a:avLst/>
          </a:prstGeom>
        </p:spPr>
        <p:txBody>
          <a:bodyPr/>
          <a:lstStyle/>
          <a:p>
            <a:r>
              <a:t>Here in the lower part of the table you can now also see the results of our human evaluation for the modified prompts </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 name="Shape 648"/>
          <p:cNvSpPr>
            <a:spLocks noGrp="1" noRot="1" noChangeAspect="1"/>
          </p:cNvSpPr>
          <p:nvPr>
            <p:ph type="sldImg"/>
          </p:nvPr>
        </p:nvSpPr>
        <p:spPr>
          <a:xfrm>
            <a:off x="381000" y="685800"/>
            <a:ext cx="6096000" cy="3429000"/>
          </a:xfrm>
          <a:prstGeom prst="rect">
            <a:avLst/>
          </a:prstGeom>
        </p:spPr>
        <p:txBody>
          <a:bodyPr/>
          <a:lstStyle/>
          <a:p>
            <a:endParaRPr/>
          </a:p>
        </p:txBody>
      </p:sp>
      <p:sp>
        <p:nvSpPr>
          <p:cNvPr id="649" name="Shape 649"/>
          <p:cNvSpPr>
            <a:spLocks noGrp="1"/>
          </p:cNvSpPr>
          <p:nvPr>
            <p:ph type="body" sz="quarter" idx="1"/>
          </p:nvPr>
        </p:nvSpPr>
        <p:spPr>
          <a:prstGeom prst="rect">
            <a:avLst/>
          </a:prstGeom>
        </p:spPr>
        <p:txBody>
          <a:bodyPr/>
          <a:lstStyle/>
          <a:p>
            <a:r>
              <a:rPr dirty="0"/>
              <a:t>First we can see that the modified prompts do indeed lead to continuations that are evaluated as less informative</a:t>
            </a:r>
          </a:p>
          <a:p>
            <a:endParaRPr dirty="0"/>
          </a:p>
          <a:p>
            <a:endParaRPr dirty="0"/>
          </a:p>
          <a:p>
            <a:endParaRPr dirty="0"/>
          </a:p>
          <a:p>
            <a:endParaRPr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0" name="Shape 660"/>
          <p:cNvSpPr>
            <a:spLocks noGrp="1" noRot="1" noChangeAspect="1"/>
          </p:cNvSpPr>
          <p:nvPr>
            <p:ph type="sldImg"/>
          </p:nvPr>
        </p:nvSpPr>
        <p:spPr>
          <a:xfrm>
            <a:off x="381000" y="685800"/>
            <a:ext cx="6096000" cy="3429000"/>
          </a:xfrm>
          <a:prstGeom prst="rect">
            <a:avLst/>
          </a:prstGeom>
        </p:spPr>
        <p:txBody>
          <a:bodyPr/>
          <a:lstStyle/>
          <a:p>
            <a:endParaRPr/>
          </a:p>
        </p:txBody>
      </p:sp>
      <p:sp>
        <p:nvSpPr>
          <p:cNvPr id="661" name="Shape 661"/>
          <p:cNvSpPr>
            <a:spLocks noGrp="1"/>
          </p:cNvSpPr>
          <p:nvPr>
            <p:ph type="body" sz="quarter" idx="1"/>
          </p:nvPr>
        </p:nvSpPr>
        <p:spPr>
          <a:prstGeom prst="rect">
            <a:avLst/>
          </a:prstGeom>
        </p:spPr>
        <p:txBody>
          <a:bodyPr/>
          <a:lstStyle/>
          <a:p>
            <a:r>
              <a:t>However, contrary to our expectations, it is not the case that this also means that the continuations of the modified prompts are evaluated better in terms of coherence or also naturalness; </a:t>
            </a:r>
          </a:p>
          <a:p>
            <a:endParaRPr/>
          </a:p>
          <a:p>
            <a:r>
              <a:t>((instead: in comparison, they even tend to perform worse))</a:t>
            </a:r>
          </a:p>
          <a:p>
            <a:endParaRPr/>
          </a:p>
          <a:p>
            <a:endParaRPr/>
          </a:p>
          <a:p>
            <a:endParaRPr/>
          </a:p>
          <a:p>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 name="Shape 666"/>
          <p:cNvSpPr>
            <a:spLocks noGrp="1" noRot="1" noChangeAspect="1"/>
          </p:cNvSpPr>
          <p:nvPr>
            <p:ph type="sldImg"/>
          </p:nvPr>
        </p:nvSpPr>
        <p:spPr>
          <a:xfrm>
            <a:off x="381000" y="685800"/>
            <a:ext cx="6096000" cy="3429000"/>
          </a:xfrm>
          <a:prstGeom prst="rect">
            <a:avLst/>
          </a:prstGeom>
        </p:spPr>
        <p:txBody>
          <a:bodyPr/>
          <a:lstStyle/>
          <a:p>
            <a:endParaRPr/>
          </a:p>
        </p:txBody>
      </p:sp>
      <p:sp>
        <p:nvSpPr>
          <p:cNvPr id="667" name="Shape 667"/>
          <p:cNvSpPr>
            <a:spLocks noGrp="1"/>
          </p:cNvSpPr>
          <p:nvPr>
            <p:ph type="body" sz="quarter" idx="1"/>
          </p:nvPr>
        </p:nvSpPr>
        <p:spPr>
          <a:prstGeom prst="rect">
            <a:avLst/>
          </a:prstGeom>
        </p:spPr>
        <p:txBody>
          <a:bodyPr/>
          <a:lstStyle/>
          <a:p>
            <a:r>
              <a:t>Interestingly, if we now look at models' ability to capture the IC bias, we can see that here, the modification of the prompts does have an effect</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 name="Shape 674"/>
          <p:cNvSpPr>
            <a:spLocks noGrp="1" noRot="1" noChangeAspect="1"/>
          </p:cNvSpPr>
          <p:nvPr>
            <p:ph type="sldImg"/>
          </p:nvPr>
        </p:nvSpPr>
        <p:spPr>
          <a:xfrm>
            <a:off x="381000" y="685800"/>
            <a:ext cx="6096000" cy="3429000"/>
          </a:xfrm>
          <a:prstGeom prst="rect">
            <a:avLst/>
          </a:prstGeom>
        </p:spPr>
        <p:txBody>
          <a:bodyPr/>
          <a:lstStyle/>
          <a:p>
            <a:endParaRPr/>
          </a:p>
        </p:txBody>
      </p:sp>
      <p:sp>
        <p:nvSpPr>
          <p:cNvPr id="675" name="Shape 675"/>
          <p:cNvSpPr>
            <a:spLocks noGrp="1"/>
          </p:cNvSpPr>
          <p:nvPr>
            <p:ph type="body" sz="quarter" idx="1"/>
          </p:nvPr>
        </p:nvSpPr>
        <p:spPr>
          <a:prstGeom prst="rect">
            <a:avLst/>
          </a:prstGeom>
        </p:spPr>
        <p:txBody>
          <a:bodyPr/>
          <a:lstStyle/>
          <a:p>
            <a:r>
              <a:t>In this table you see Completion Sensitivity scores which are the percentage of prompts for which the model’s predicted pronoun aligns with the bias</a:t>
            </a:r>
          </a:p>
          <a:p>
            <a:endParaRPr/>
          </a:p>
          <a:p>
            <a:pPr>
              <a:defRPr sz="2000"/>
            </a:pPr>
            <a:r>
              <a:t>((for each deocding method))</a:t>
            </a:r>
            <a:br/>
            <a:r>
              <a:t>((, aggregated across the two prompt conditions and across the generations of both LLMs)) </a:t>
            </a:r>
          </a:p>
          <a:p>
            <a:endParaRPr/>
          </a:p>
          <a:p>
            <a:r>
              <a:t>////////////////////////</a:t>
            </a:r>
          </a:p>
          <a:p>
            <a:pPr>
              <a:defRPr sz="2000"/>
            </a:pPr>
            <a:r>
              <a:t>(please refer to the paper for an analysis separated according to conditions)</a:t>
            </a:r>
          </a:p>
          <a:p>
            <a:endParaRPr/>
          </a:p>
          <a:p>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 name="Shape 687"/>
          <p:cNvSpPr>
            <a:spLocks noGrp="1" noRot="1" noChangeAspect="1"/>
          </p:cNvSpPr>
          <p:nvPr>
            <p:ph type="sldImg"/>
          </p:nvPr>
        </p:nvSpPr>
        <p:spPr>
          <a:xfrm>
            <a:off x="381000" y="685800"/>
            <a:ext cx="6096000" cy="3429000"/>
          </a:xfrm>
          <a:prstGeom prst="rect">
            <a:avLst/>
          </a:prstGeom>
        </p:spPr>
        <p:txBody>
          <a:bodyPr/>
          <a:lstStyle/>
          <a:p>
            <a:endParaRPr/>
          </a:p>
        </p:txBody>
      </p:sp>
      <p:sp>
        <p:nvSpPr>
          <p:cNvPr id="688" name="Shape 688"/>
          <p:cNvSpPr>
            <a:spLocks noGrp="1"/>
          </p:cNvSpPr>
          <p:nvPr>
            <p:ph type="body" sz="quarter" idx="1"/>
          </p:nvPr>
        </p:nvSpPr>
        <p:spPr>
          <a:prstGeom prst="rect">
            <a:avLst/>
          </a:prstGeom>
        </p:spPr>
        <p:txBody>
          <a:bodyPr/>
          <a:lstStyle/>
          <a:p>
            <a:r>
              <a:rPr dirty="0"/>
              <a:t>And, we can see that the </a:t>
            </a:r>
            <a:r>
              <a:rPr dirty="0" err="1"/>
              <a:t>modfication</a:t>
            </a:r>
            <a:r>
              <a:rPr dirty="0"/>
              <a:t> of the prompts has an impact on the extent to which the models can capture the IC bias, and that this depends on the decoding strategy </a:t>
            </a:r>
          </a:p>
          <a:p>
            <a:endParaRPr dirty="0"/>
          </a:p>
          <a:p>
            <a:r>
              <a:rPr dirty="0"/>
              <a:t>Next, let us look at how bias congruency and continuation quality are related with our table from before</a:t>
            </a:r>
            <a:endParaRPr u="sng" dirty="0"/>
          </a:p>
          <a:p>
            <a:pPr>
              <a:defRPr sz="1700"/>
            </a:pPr>
            <a:endParaRPr u="sng" dirty="0"/>
          </a:p>
          <a:p>
            <a:pPr>
              <a:defRPr sz="1700"/>
            </a:pPr>
            <a:endParaRPr u="sng" dirty="0"/>
          </a:p>
          <a:p>
            <a:r>
              <a:rPr dirty="0"/>
              <a:t>////////////////////////</a:t>
            </a:r>
          </a:p>
          <a:p>
            <a:pPr>
              <a:defRPr sz="2000"/>
            </a:pPr>
            <a:r>
              <a:rPr dirty="0"/>
              <a:t>However, in general, the models are more likely to capture the object bias, as can be noted by the (almost) overall higher values for the ES verbs, aligning with results from prior research</a:t>
            </a:r>
          </a:p>
          <a:p>
            <a:pPr>
              <a:defRPr sz="2000"/>
            </a:pPr>
            <a:endParaRPr dirty="0"/>
          </a:p>
          <a:p>
            <a:pPr>
              <a:defRPr sz="2000"/>
            </a:pPr>
            <a:r>
              <a:rPr dirty="0"/>
              <a:t>Also, we can see that for each decoding procedure the ability to capture the IC bias of SE verbs tends to improve when prompts are augmented with adverbial modifiers.</a:t>
            </a:r>
          </a:p>
          <a:p>
            <a:endParaRPr dirty="0"/>
          </a:p>
          <a:p>
            <a:endParaRPr dirty="0"/>
          </a:p>
          <a:p>
            <a:endParaRPr dirty="0"/>
          </a:p>
          <a:p>
            <a:endParaRPr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 name="Shape 705"/>
          <p:cNvSpPr>
            <a:spLocks noGrp="1" noRot="1" noChangeAspect="1"/>
          </p:cNvSpPr>
          <p:nvPr>
            <p:ph type="sldImg"/>
          </p:nvPr>
        </p:nvSpPr>
        <p:spPr>
          <a:xfrm>
            <a:off x="381000" y="685800"/>
            <a:ext cx="6096000" cy="3429000"/>
          </a:xfrm>
          <a:prstGeom prst="rect">
            <a:avLst/>
          </a:prstGeom>
        </p:spPr>
        <p:txBody>
          <a:bodyPr/>
          <a:lstStyle/>
          <a:p>
            <a:endParaRPr/>
          </a:p>
        </p:txBody>
      </p:sp>
      <p:sp>
        <p:nvSpPr>
          <p:cNvPr id="706" name="Shape 706"/>
          <p:cNvSpPr>
            <a:spLocks noGrp="1"/>
          </p:cNvSpPr>
          <p:nvPr>
            <p:ph type="body" sz="quarter" idx="1"/>
          </p:nvPr>
        </p:nvSpPr>
        <p:spPr>
          <a:prstGeom prst="rect">
            <a:avLst/>
          </a:prstGeom>
        </p:spPr>
        <p:txBody>
          <a:bodyPr/>
          <a:lstStyle/>
          <a:p>
            <a:r>
              <a:t>Now in the Completion Sensitivity table we can see that, for example, Typical Sampling tends to generate mostly bias-congruent continuations</a:t>
            </a:r>
          </a:p>
          <a:p>
            <a:endParaRPr/>
          </a:p>
          <a:p>
            <a:r>
              <a:t>However, as visible in the table on the right, this does not necessarily result in better scores on the evaluation metrics</a:t>
            </a:r>
          </a:p>
          <a:p>
            <a:endParaRPr/>
          </a:p>
          <a:p>
            <a:r>
              <a:t>////////////////////////</a:t>
            </a:r>
          </a:p>
          <a:p>
            <a:pPr>
              <a:defRPr sz="2000"/>
            </a:pPr>
            <a:r>
              <a:t>((However, only in particular for Diverse Beam Search (on the left), It can be observed that bias-congruent continuations are preferred to be as more natural than bias-incongruent continuations))</a:t>
            </a:r>
            <a:endParaRPr u="sng"/>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Shape 723"/>
          <p:cNvSpPr>
            <a:spLocks noGrp="1" noRot="1" noChangeAspect="1"/>
          </p:cNvSpPr>
          <p:nvPr>
            <p:ph type="sldImg"/>
          </p:nvPr>
        </p:nvSpPr>
        <p:spPr>
          <a:xfrm>
            <a:off x="381000" y="685800"/>
            <a:ext cx="6096000" cy="3429000"/>
          </a:xfrm>
          <a:prstGeom prst="rect">
            <a:avLst/>
          </a:prstGeom>
        </p:spPr>
        <p:txBody>
          <a:bodyPr/>
          <a:lstStyle/>
          <a:p>
            <a:endParaRPr/>
          </a:p>
        </p:txBody>
      </p:sp>
      <p:sp>
        <p:nvSpPr>
          <p:cNvPr id="724" name="Shape 724"/>
          <p:cNvSpPr>
            <a:spLocks noGrp="1"/>
          </p:cNvSpPr>
          <p:nvPr>
            <p:ph type="body" sz="quarter" idx="1"/>
          </p:nvPr>
        </p:nvSpPr>
        <p:spPr>
          <a:prstGeom prst="rect">
            <a:avLst/>
          </a:prstGeom>
        </p:spPr>
        <p:txBody>
          <a:bodyPr/>
          <a:lstStyle/>
          <a:p>
            <a:r>
              <a:rPr dirty="0"/>
              <a:t>These results, thus, indicate that a bias congruent continuation does not equate to a qualitatively better continuation.</a:t>
            </a:r>
            <a:endParaRPr u="sng" dirty="0"/>
          </a:p>
          <a:p>
            <a:endParaRPr lang="de-DE" u="sng" dirty="0"/>
          </a:p>
          <a:p>
            <a:endParaRPr u="sng" dirty="0"/>
          </a:p>
          <a:p>
            <a:r>
              <a:rPr dirty="0"/>
              <a:t>////////////////////////</a:t>
            </a:r>
            <a:endParaRPr u="sng" dirty="0"/>
          </a:p>
          <a:p>
            <a:pPr>
              <a:defRPr sz="1700"/>
            </a:pPr>
            <a:r>
              <a:rPr u="sng" dirty="0"/>
              <a:t>Human-produced: </a:t>
            </a:r>
            <a:r>
              <a:rPr dirty="0"/>
              <a:t> in Table 1, we can find higher naturalness and coherence ratings for the bias-congruent continuations than for the bias-incongruent continuations, in particular for the standard IC prompts, which aligns with expectations based on Bott and </a:t>
            </a:r>
            <a:r>
              <a:rPr dirty="0" err="1"/>
              <a:t>Solstad</a:t>
            </a:r>
            <a:r>
              <a:rPr dirty="0"/>
              <a:t>, 2021. The observation that the bias-incongruent continuations of the modified prompts appear to be more acceptable than the bias-incongruent continuations of the standard prompts further aligns with the findings of Bott and </a:t>
            </a:r>
            <a:r>
              <a:rPr dirty="0" err="1"/>
              <a:t>Solstad</a:t>
            </a:r>
            <a:r>
              <a:rPr dirty="0"/>
              <a:t>, 2021, who demonstrated that modified prompts elicit different types of explanations, often referring to elements other than the verbs’ arguments.</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Shape 729"/>
          <p:cNvSpPr>
            <a:spLocks noGrp="1" noRot="1" noChangeAspect="1"/>
          </p:cNvSpPr>
          <p:nvPr>
            <p:ph type="sldImg"/>
          </p:nvPr>
        </p:nvSpPr>
        <p:spPr>
          <a:xfrm>
            <a:off x="381000" y="685800"/>
            <a:ext cx="6096000" cy="3429000"/>
          </a:xfrm>
          <a:prstGeom prst="rect">
            <a:avLst/>
          </a:prstGeom>
        </p:spPr>
        <p:txBody>
          <a:bodyPr/>
          <a:lstStyle/>
          <a:p>
            <a:endParaRPr/>
          </a:p>
        </p:txBody>
      </p:sp>
      <p:sp>
        <p:nvSpPr>
          <p:cNvPr id="730" name="Shape 730"/>
          <p:cNvSpPr>
            <a:spLocks noGrp="1"/>
          </p:cNvSpPr>
          <p:nvPr>
            <p:ph type="body" sz="quarter" idx="1"/>
          </p:nvPr>
        </p:nvSpPr>
        <p:spPr>
          <a:prstGeom prst="rect">
            <a:avLst/>
          </a:prstGeom>
        </p:spPr>
        <p:txBody>
          <a:bodyPr/>
          <a:lstStyle/>
          <a:p>
            <a:r>
              <a:t>Now, as a last step, let us quickly look at the correlation between automatic and human evaluation, as this is another intriguing finding of our study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noRot="1" noChangeAspect="1"/>
          </p:cNvSpPr>
          <p:nvPr>
            <p:ph type="sldImg"/>
          </p:nvPr>
        </p:nvSpPr>
        <p:spPr>
          <a:xfrm>
            <a:off x="381000" y="685800"/>
            <a:ext cx="6096000" cy="3429000"/>
          </a:xfrm>
          <a:prstGeom prst="rect">
            <a:avLst/>
          </a:prstGeom>
        </p:spPr>
        <p:txBody>
          <a:bodyPr/>
          <a:lstStyle/>
          <a:p>
            <a:endParaRPr/>
          </a:p>
        </p:txBody>
      </p:sp>
      <p:sp>
        <p:nvSpPr>
          <p:cNvPr id="231" name="Shape 231"/>
          <p:cNvSpPr>
            <a:spLocks noGrp="1"/>
          </p:cNvSpPr>
          <p:nvPr>
            <p:ph type="body" sz="quarter" idx="1"/>
          </p:nvPr>
        </p:nvSpPr>
        <p:spPr>
          <a:prstGeom prst="rect">
            <a:avLst/>
          </a:prstGeom>
        </p:spPr>
        <p:txBody>
          <a:bodyPr/>
          <a:lstStyle/>
          <a:p>
            <a:r>
              <a:rPr lang="de-DE" dirty="0" err="1"/>
              <a:t>Now</a:t>
            </a:r>
            <a:r>
              <a:rPr lang="de-DE" dirty="0"/>
              <a:t>, </a:t>
            </a:r>
            <a:r>
              <a:rPr lang="de-DE" dirty="0" err="1"/>
              <a:t>before</a:t>
            </a:r>
            <a:r>
              <a:rPr lang="de-DE" dirty="0"/>
              <a:t> </a:t>
            </a:r>
            <a:r>
              <a:rPr lang="de-DE" dirty="0" err="1"/>
              <a:t>we</a:t>
            </a:r>
            <a:r>
              <a:rPr lang="de-DE" dirty="0"/>
              <a:t> </a:t>
            </a:r>
            <a:r>
              <a:rPr lang="de-DE" dirty="0" err="1"/>
              <a:t>dive</a:t>
            </a:r>
            <a:r>
              <a:rPr lang="de-DE" dirty="0"/>
              <a:t> </a:t>
            </a:r>
            <a:r>
              <a:rPr lang="de-DE" dirty="0" err="1"/>
              <a:t>into</a:t>
            </a:r>
            <a:r>
              <a:rPr lang="de-DE" dirty="0"/>
              <a:t> </a:t>
            </a:r>
            <a:r>
              <a:rPr lang="de-DE" dirty="0" err="1"/>
              <a:t>our</a:t>
            </a:r>
            <a:r>
              <a:rPr lang="de-DE" dirty="0"/>
              <a:t> </a:t>
            </a:r>
            <a:r>
              <a:rPr lang="de-DE" dirty="0" err="1"/>
              <a:t>investigation</a:t>
            </a:r>
            <a:r>
              <a:rPr lang="de-DE" dirty="0"/>
              <a:t>, </a:t>
            </a:r>
            <a:r>
              <a:rPr dirty="0"/>
              <a:t>I would like to start with a little task: " "</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Shape 736"/>
          <p:cNvSpPr>
            <a:spLocks noGrp="1" noRot="1" noChangeAspect="1"/>
          </p:cNvSpPr>
          <p:nvPr>
            <p:ph type="sldImg"/>
          </p:nvPr>
        </p:nvSpPr>
        <p:spPr>
          <a:xfrm>
            <a:off x="381000" y="685800"/>
            <a:ext cx="6096000" cy="3429000"/>
          </a:xfrm>
          <a:prstGeom prst="rect">
            <a:avLst/>
          </a:prstGeom>
        </p:spPr>
        <p:txBody>
          <a:bodyPr/>
          <a:lstStyle/>
          <a:p>
            <a:endParaRPr/>
          </a:p>
        </p:txBody>
      </p:sp>
      <p:sp>
        <p:nvSpPr>
          <p:cNvPr id="737" name="Shape 737"/>
          <p:cNvSpPr>
            <a:spLocks noGrp="1"/>
          </p:cNvSpPr>
          <p:nvPr>
            <p:ph type="body" sz="quarter" idx="1"/>
          </p:nvPr>
        </p:nvSpPr>
        <p:spPr>
          <a:prstGeom prst="rect">
            <a:avLst/>
          </a:prstGeom>
        </p:spPr>
        <p:txBody>
          <a:bodyPr/>
          <a:lstStyle/>
          <a:p>
            <a:r>
              <a:rPr dirty="0"/>
              <a:t>This table shows Pearson’s correlation coefficients between the automatic metrics of our study and the human evaluation metrics </a:t>
            </a:r>
          </a:p>
          <a:p>
            <a:endParaRPr dirty="0"/>
          </a:p>
          <a:p>
            <a:r>
              <a:rPr dirty="0"/>
              <a:t>Intriguingly, we observe a surprisingly low correlation between automatic metrics and human judgments </a:t>
            </a:r>
          </a:p>
          <a:p>
            <a:endParaRPr lang="de-DE" dirty="0"/>
          </a:p>
          <a:p>
            <a:endParaRPr dirty="0"/>
          </a:p>
          <a:p>
            <a:r>
              <a:rPr dirty="0"/>
              <a:t>////////////////////////</a:t>
            </a:r>
          </a:p>
          <a:p>
            <a:pPr>
              <a:defRPr sz="1800"/>
            </a:pPr>
            <a:r>
              <a:rPr dirty="0"/>
              <a:t>((As you can see, we included BLEU, ROUGE-L and </a:t>
            </a:r>
            <a:r>
              <a:rPr dirty="0" err="1"/>
              <a:t>BERTScore</a:t>
            </a:r>
            <a:r>
              <a:rPr dirty="0"/>
              <a:t> as automatic measures. For these metrics, we compared the model's continuations to the ones produced by participants in the studies conducted by Oliver Bott and </a:t>
            </a:r>
            <a:r>
              <a:rPr dirty="0" err="1"/>
              <a:t>Torgrim</a:t>
            </a:r>
            <a:r>
              <a:rPr dirty="0"/>
              <a:t> </a:t>
            </a:r>
            <a:r>
              <a:rPr dirty="0" err="1"/>
              <a:t>Solstad</a:t>
            </a:r>
            <a:r>
              <a:rPr dirty="0"/>
              <a:t>))</a:t>
            </a:r>
          </a:p>
          <a:p>
            <a:endParaRPr dirty="0"/>
          </a:p>
          <a:p>
            <a:pPr marL="196070" indent="-196070">
              <a:buSzPct val="100000"/>
              <a:buChar char="-"/>
              <a:defRPr sz="1800" u="sng"/>
            </a:pPr>
            <a:r>
              <a:rPr dirty="0"/>
              <a:t>Pearson's correlation:</a:t>
            </a:r>
            <a:r>
              <a:rPr u="none" dirty="0"/>
              <a:t> it is s a number between –1 and 1 that measures the strength and direction of the relationship between two variables.</a:t>
            </a:r>
          </a:p>
          <a:p>
            <a:pPr>
              <a:defRPr sz="1800" u="sng"/>
            </a:pPr>
            <a:endParaRPr u="none" dirty="0"/>
          </a:p>
          <a:p>
            <a:pPr marL="246529" indent="-246529">
              <a:buSzPct val="100000"/>
              <a:buChar char="-"/>
              <a:defRPr sz="1800" u="sng"/>
            </a:pPr>
            <a:r>
              <a:rPr dirty="0"/>
              <a:t>BLEU: (Bilingual Evaluation Understudy)</a:t>
            </a:r>
            <a:r>
              <a:rPr u="none" dirty="0"/>
              <a:t> is an algorithm for evaluating the quality of text which has been machine-translated from one natural language to another</a:t>
            </a:r>
            <a:r>
              <a:rPr dirty="0"/>
              <a:t>. Quality is considered to be the correspondence between a machine’s output and that of a human:</a:t>
            </a:r>
            <a:r>
              <a:rPr u="none" dirty="0"/>
              <a:t> </a:t>
            </a:r>
          </a:p>
          <a:p>
            <a:pPr marL="246529" indent="-246529">
              <a:buSzPct val="100000"/>
              <a:buChar char="-"/>
              <a:defRPr sz="1800"/>
            </a:pPr>
            <a:r>
              <a:rPr dirty="0"/>
              <a:t>Scores are calculated for individual sentences—by comparing them with a set of good quality reference translations. Those scores are then averaged over the whole corpus to reach an estimate of the translation’s overall quality. </a:t>
            </a:r>
            <a:r>
              <a:rPr u="sng" dirty="0"/>
              <a:t>Neither intelligibility nor grammatical correctness are taken into account.</a:t>
            </a:r>
          </a:p>
          <a:p>
            <a:pPr>
              <a:defRPr sz="1800" u="sng"/>
            </a:pPr>
            <a:endParaRPr u="sng" dirty="0"/>
          </a:p>
          <a:p>
            <a:pPr marL="246529" indent="-246529">
              <a:buSzPct val="100000"/>
              <a:buChar char="-"/>
              <a:defRPr sz="1800" u="sng"/>
            </a:pPr>
            <a:r>
              <a:rPr dirty="0"/>
              <a:t>ROUGE-L:</a:t>
            </a:r>
            <a:r>
              <a:rPr u="none" dirty="0"/>
              <a:t> ROUGE is a set of metric used for </a:t>
            </a:r>
            <a:r>
              <a:rPr dirty="0"/>
              <a:t>evaluating automatic summarization and machine translation</a:t>
            </a:r>
            <a:r>
              <a:rPr u="none" dirty="0"/>
              <a:t> The metrics compare an automatically produced summary or translation against a reference or a set of references (human-produced) summary or translation.</a:t>
            </a:r>
          </a:p>
          <a:p>
            <a:pPr marL="246529" indent="-246529">
              <a:buSzPct val="100000"/>
              <a:buChar char="-"/>
              <a:defRPr sz="1800" u="sng"/>
            </a:pPr>
            <a:r>
              <a:rPr u="none" dirty="0"/>
              <a:t>Rouge L = Longest common subsequence problem; takes into account sentence-level structure similarity naturally and</a:t>
            </a:r>
            <a:r>
              <a:rPr dirty="0"/>
              <a:t> identifies longest co-occurring in sequence n-grams automatically.</a:t>
            </a:r>
          </a:p>
          <a:p>
            <a:pPr>
              <a:defRPr sz="1800" u="sng"/>
            </a:pPr>
            <a:endParaRPr dirty="0"/>
          </a:p>
          <a:p>
            <a:pPr marL="246529" indent="-246529">
              <a:buSzPct val="100000"/>
              <a:buChar char="-"/>
              <a:defRPr sz="1800" u="sng"/>
            </a:pPr>
            <a:r>
              <a:rPr dirty="0" err="1"/>
              <a:t>BERTScore</a:t>
            </a:r>
            <a:r>
              <a:rPr dirty="0"/>
              <a:t>: </a:t>
            </a:r>
            <a:r>
              <a:rPr dirty="0" err="1"/>
              <a:t>BERTScore</a:t>
            </a:r>
            <a:r>
              <a:rPr dirty="0"/>
              <a:t> leverages the pre-trained contextual embeddings from BERT and matches words in candidate and reference sentences by cosine similarity</a:t>
            </a:r>
            <a:r>
              <a:rPr u="none" dirty="0"/>
              <a:t>. Moreover, </a:t>
            </a:r>
            <a:r>
              <a:rPr u="none" dirty="0" err="1"/>
              <a:t>BERTScore</a:t>
            </a:r>
            <a:r>
              <a:rPr u="none" dirty="0"/>
              <a:t> computes precision, recall, and F1 measure, which can be useful for evaluating different language generation tasks.</a:t>
            </a:r>
          </a:p>
          <a:p>
            <a:pPr>
              <a:defRPr sz="1800" u="sng"/>
            </a:pPr>
            <a:endParaRPr u="none" dirty="0"/>
          </a:p>
          <a:p>
            <a:pPr marL="196070" indent="-196070">
              <a:buSzPct val="100000"/>
              <a:buChar char="-"/>
              <a:defRPr sz="1800" u="sng"/>
            </a:pPr>
            <a:endParaRPr u="none" dirty="0"/>
          </a:p>
          <a:p>
            <a:pPr marL="196070" indent="-196070">
              <a:buSzPct val="100000"/>
              <a:buChar char="-"/>
              <a:defRPr sz="1800" u="sng"/>
            </a:pPr>
            <a:endParaRPr u="none"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Shape 746"/>
          <p:cNvSpPr>
            <a:spLocks noGrp="1" noRot="1" noChangeAspect="1"/>
          </p:cNvSpPr>
          <p:nvPr>
            <p:ph type="sldImg"/>
          </p:nvPr>
        </p:nvSpPr>
        <p:spPr>
          <a:xfrm>
            <a:off x="381000" y="685800"/>
            <a:ext cx="6096000" cy="3429000"/>
          </a:xfrm>
          <a:prstGeom prst="rect">
            <a:avLst/>
          </a:prstGeom>
        </p:spPr>
        <p:txBody>
          <a:bodyPr/>
          <a:lstStyle/>
          <a:p>
            <a:endParaRPr/>
          </a:p>
        </p:txBody>
      </p:sp>
      <p:sp>
        <p:nvSpPr>
          <p:cNvPr id="747" name="Shape 747"/>
          <p:cNvSpPr>
            <a:spLocks noGrp="1"/>
          </p:cNvSpPr>
          <p:nvPr>
            <p:ph type="body" sz="quarter" idx="1"/>
          </p:nvPr>
        </p:nvSpPr>
        <p:spPr>
          <a:prstGeom prst="rect">
            <a:avLst/>
          </a:prstGeom>
        </p:spPr>
        <p:txBody>
          <a:bodyPr/>
          <a:lstStyle/>
          <a:p>
            <a:r>
              <a:t>For example, it is apparent that there is no significant correlation between ROUGE-L and BERTScore and the human ratings</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Shape 756"/>
          <p:cNvSpPr>
            <a:spLocks noGrp="1" noRot="1" noChangeAspect="1"/>
          </p:cNvSpPr>
          <p:nvPr>
            <p:ph type="sldImg"/>
          </p:nvPr>
        </p:nvSpPr>
        <p:spPr>
          <a:xfrm>
            <a:off x="381000" y="685800"/>
            <a:ext cx="6096000" cy="3429000"/>
          </a:xfrm>
          <a:prstGeom prst="rect">
            <a:avLst/>
          </a:prstGeom>
        </p:spPr>
        <p:txBody>
          <a:bodyPr/>
          <a:lstStyle/>
          <a:p>
            <a:endParaRPr/>
          </a:p>
        </p:txBody>
      </p:sp>
      <p:sp>
        <p:nvSpPr>
          <p:cNvPr id="757" name="Shape 757"/>
          <p:cNvSpPr>
            <a:spLocks noGrp="1"/>
          </p:cNvSpPr>
          <p:nvPr>
            <p:ph type="body" sz="quarter" idx="1"/>
          </p:nvPr>
        </p:nvSpPr>
        <p:spPr>
          <a:prstGeom prst="rect">
            <a:avLst/>
          </a:prstGeom>
        </p:spPr>
        <p:txBody>
          <a:bodyPr/>
          <a:lstStyle/>
          <a:p>
            <a:r>
              <a:t>BLEU scores do achieve a weakly significant correlation with coherence ratings, but not with naturalness or informativity</a:t>
            </a:r>
          </a:p>
          <a:p>
            <a:endParaRPr/>
          </a:p>
          <a:p>
            <a:r>
              <a:t>And, there even seems to be a negative relationship between BLEU and informativity.</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Shape 764"/>
          <p:cNvSpPr>
            <a:spLocks noGrp="1" noRot="1" noChangeAspect="1"/>
          </p:cNvSpPr>
          <p:nvPr>
            <p:ph type="sldImg"/>
          </p:nvPr>
        </p:nvSpPr>
        <p:spPr>
          <a:xfrm>
            <a:off x="381000" y="685800"/>
            <a:ext cx="6096000" cy="3429000"/>
          </a:xfrm>
          <a:prstGeom prst="rect">
            <a:avLst/>
          </a:prstGeom>
        </p:spPr>
        <p:txBody>
          <a:bodyPr/>
          <a:lstStyle/>
          <a:p>
            <a:endParaRPr/>
          </a:p>
        </p:txBody>
      </p:sp>
      <p:sp>
        <p:nvSpPr>
          <p:cNvPr id="765" name="Shape 765"/>
          <p:cNvSpPr>
            <a:spLocks noGrp="1"/>
          </p:cNvSpPr>
          <p:nvPr>
            <p:ph type="body" sz="quarter" idx="1"/>
          </p:nvPr>
        </p:nvSpPr>
        <p:spPr>
          <a:prstGeom prst="rect">
            <a:avLst/>
          </a:prstGeom>
        </p:spPr>
        <p:txBody>
          <a:bodyPr/>
          <a:lstStyle/>
          <a:p>
            <a:r>
              <a:t>Thus, these automatic metrics seem to fail miserably on our linguistically controlled task</a:t>
            </a:r>
          </a:p>
          <a:p>
            <a:endParaRPr u="sng"/>
          </a:p>
          <a:p>
            <a:r>
              <a:t>We believe that his might be because scoring differences in this task require a deeper understanding of language nuances and understanding of discourse than these metrics can currently capture</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Shape 770"/>
          <p:cNvSpPr>
            <a:spLocks noGrp="1" noRot="1" noChangeAspect="1"/>
          </p:cNvSpPr>
          <p:nvPr>
            <p:ph type="sldImg"/>
          </p:nvPr>
        </p:nvSpPr>
        <p:spPr>
          <a:xfrm>
            <a:off x="381000" y="685800"/>
            <a:ext cx="6096000" cy="3429000"/>
          </a:xfrm>
          <a:prstGeom prst="rect">
            <a:avLst/>
          </a:prstGeom>
        </p:spPr>
        <p:txBody>
          <a:bodyPr/>
          <a:lstStyle/>
          <a:p>
            <a:endParaRPr/>
          </a:p>
        </p:txBody>
      </p:sp>
      <p:sp>
        <p:nvSpPr>
          <p:cNvPr id="771" name="Shape 771"/>
          <p:cNvSpPr>
            <a:spLocks noGrp="1"/>
          </p:cNvSpPr>
          <p:nvPr>
            <p:ph type="body" sz="quarter" idx="1"/>
          </p:nvPr>
        </p:nvSpPr>
        <p:spPr>
          <a:prstGeom prst="rect">
            <a:avLst/>
          </a:prstGeom>
        </p:spPr>
        <p:txBody>
          <a:bodyPr/>
          <a:lstStyle/>
          <a:p>
            <a:r>
              <a:t>Now, to conclude… </a:t>
            </a:r>
          </a:p>
          <a:p>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7" name="Shape 777"/>
          <p:cNvSpPr>
            <a:spLocks noGrp="1" noRot="1" noChangeAspect="1"/>
          </p:cNvSpPr>
          <p:nvPr>
            <p:ph type="sldImg"/>
          </p:nvPr>
        </p:nvSpPr>
        <p:spPr>
          <a:xfrm>
            <a:off x="381000" y="685800"/>
            <a:ext cx="6096000" cy="3429000"/>
          </a:xfrm>
          <a:prstGeom prst="rect">
            <a:avLst/>
          </a:prstGeom>
        </p:spPr>
        <p:txBody>
          <a:bodyPr/>
          <a:lstStyle/>
          <a:p>
            <a:endParaRPr/>
          </a:p>
        </p:txBody>
      </p:sp>
      <p:sp>
        <p:nvSpPr>
          <p:cNvPr id="778" name="Shape 778"/>
          <p:cNvSpPr>
            <a:spLocks noGrp="1"/>
          </p:cNvSpPr>
          <p:nvPr>
            <p:ph type="body" sz="quarter" idx="1"/>
          </p:nvPr>
        </p:nvSpPr>
        <p:spPr>
          <a:prstGeom prst="rect">
            <a:avLst/>
          </a:prstGeom>
        </p:spPr>
        <p:txBody>
          <a:bodyPr/>
          <a:lstStyle/>
          <a:p>
            <a:r>
              <a:t>Our study shows that language models struggle with generating coherent continuations in this rather simple setting. </a:t>
            </a:r>
          </a:p>
          <a:p>
            <a:endParaRPr/>
          </a:p>
          <a:p>
            <a:r>
              <a:t>This indicates a lack of discourse knowledge that goes beyond the well-known IC bias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a:spLocks noGrp="1" noRot="1" noChangeAspect="1"/>
          </p:cNvSpPr>
          <p:nvPr>
            <p:ph type="sldImg"/>
          </p:nvPr>
        </p:nvSpPr>
        <p:spPr>
          <a:xfrm>
            <a:off x="381000" y="685800"/>
            <a:ext cx="6096000" cy="3429000"/>
          </a:xfrm>
          <a:prstGeom prst="rect">
            <a:avLst/>
          </a:prstGeom>
        </p:spPr>
        <p:txBody>
          <a:bodyPr/>
          <a:lstStyle/>
          <a:p>
            <a:endParaRPr/>
          </a:p>
        </p:txBody>
      </p:sp>
      <p:sp>
        <p:nvSpPr>
          <p:cNvPr id="785" name="Shape 785"/>
          <p:cNvSpPr>
            <a:spLocks noGrp="1"/>
          </p:cNvSpPr>
          <p:nvPr>
            <p:ph type="body" sz="quarter" idx="1"/>
          </p:nvPr>
        </p:nvSpPr>
        <p:spPr>
          <a:prstGeom prst="rect">
            <a:avLst/>
          </a:prstGeom>
        </p:spPr>
        <p:txBody>
          <a:bodyPr/>
          <a:lstStyle/>
          <a:p>
            <a:r>
              <a:t>Our study also shows that both the decoding method and the information density of the prompt are factors with a substantial impact on the quality of text generations </a:t>
            </a:r>
          </a:p>
          <a:p>
            <a:endParaRPr/>
          </a:p>
          <a:p>
            <a:r>
              <a:t>((In our study, these factors even surpassed the the influence of the specific language model that was used))</a:t>
            </a:r>
          </a:p>
          <a:p>
            <a:endParaRPr/>
          </a:p>
          <a:p>
            <a:r>
              <a:t>////////////////////////</a:t>
            </a:r>
          </a:p>
          <a:p>
            <a:pPr>
              <a:defRPr sz="1800"/>
            </a:pPr>
            <a:r>
              <a:t>Also, here sampling based methods are particularly sensitive to the information density of the prompts.</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 name="Shape 791"/>
          <p:cNvSpPr>
            <a:spLocks noGrp="1" noRot="1" noChangeAspect="1"/>
          </p:cNvSpPr>
          <p:nvPr>
            <p:ph type="sldImg"/>
          </p:nvPr>
        </p:nvSpPr>
        <p:spPr>
          <a:xfrm>
            <a:off x="381000" y="685800"/>
            <a:ext cx="6096000" cy="3429000"/>
          </a:xfrm>
          <a:prstGeom prst="rect">
            <a:avLst/>
          </a:prstGeom>
        </p:spPr>
        <p:txBody>
          <a:bodyPr/>
          <a:lstStyle/>
          <a:p>
            <a:endParaRPr/>
          </a:p>
        </p:txBody>
      </p:sp>
      <p:sp>
        <p:nvSpPr>
          <p:cNvPr id="792" name="Shape 792"/>
          <p:cNvSpPr>
            <a:spLocks noGrp="1"/>
          </p:cNvSpPr>
          <p:nvPr>
            <p:ph type="body" sz="quarter" idx="1"/>
          </p:nvPr>
        </p:nvSpPr>
        <p:spPr>
          <a:prstGeom prst="rect">
            <a:avLst/>
          </a:prstGeom>
        </p:spPr>
        <p:txBody>
          <a:bodyPr/>
          <a:lstStyle/>
          <a:p>
            <a:r>
              <a:rPr dirty="0"/>
              <a:t>Our results also suggest that modifying the standard IC prompts has a notable effect on the models’ capability to capture the IC bias, depending on the decoding strategy</a:t>
            </a:r>
          </a:p>
          <a:p>
            <a:endParaRPr dirty="0"/>
          </a:p>
          <a:p>
            <a:r>
              <a:rPr dirty="0"/>
              <a:t>At the same time, we find that a bias congruent continuation does not necessarily equate to a higher </a:t>
            </a:r>
            <a:r>
              <a:rPr dirty="0" err="1"/>
              <a:t>continu</a:t>
            </a:r>
            <a:r>
              <a:rPr lang="de-DE" dirty="0"/>
              <a:t>a</a:t>
            </a:r>
            <a:r>
              <a:rPr dirty="0" err="1"/>
              <a:t>tion</a:t>
            </a:r>
            <a:r>
              <a:rPr dirty="0"/>
              <a:t> quality</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hape 798"/>
          <p:cNvSpPr>
            <a:spLocks noGrp="1" noRot="1" noChangeAspect="1"/>
          </p:cNvSpPr>
          <p:nvPr>
            <p:ph type="sldImg"/>
          </p:nvPr>
        </p:nvSpPr>
        <p:spPr>
          <a:xfrm>
            <a:off x="381000" y="685800"/>
            <a:ext cx="6096000" cy="3429000"/>
          </a:xfrm>
          <a:prstGeom prst="rect">
            <a:avLst/>
          </a:prstGeom>
        </p:spPr>
        <p:txBody>
          <a:bodyPr/>
          <a:lstStyle/>
          <a:p>
            <a:endParaRPr/>
          </a:p>
        </p:txBody>
      </p:sp>
      <p:sp>
        <p:nvSpPr>
          <p:cNvPr id="799" name="Shape 799"/>
          <p:cNvSpPr>
            <a:spLocks noGrp="1"/>
          </p:cNvSpPr>
          <p:nvPr>
            <p:ph type="body" sz="quarter" idx="1"/>
          </p:nvPr>
        </p:nvSpPr>
        <p:spPr>
          <a:prstGeom prst="rect">
            <a:avLst/>
          </a:prstGeom>
        </p:spPr>
        <p:txBody>
          <a:bodyPr/>
          <a:lstStyle/>
          <a:p>
            <a:r>
              <a:rPr dirty="0"/>
              <a:t>And, maybe most importantly, with the surprisingly low correlation between automatic and human evaluation, our study underscores the significant challenge that NLG metrics face when they aim to capture all the aspects of human evaluation and it emphasizes the need for cautious interpretation of automatic evaluation scores</a:t>
            </a:r>
          </a:p>
          <a:p>
            <a:endParaRPr dirty="0"/>
          </a:p>
          <a:p>
            <a:r>
              <a:rPr dirty="0"/>
              <a:t>This calls for future research to enhance the evaluation metrics used in NLG systems.</a:t>
            </a:r>
          </a:p>
          <a:p>
            <a:endParaRPr lang="de-DE" dirty="0"/>
          </a:p>
          <a:p>
            <a:endParaRPr dirty="0"/>
          </a:p>
          <a:p>
            <a:endParaRPr dirty="0"/>
          </a:p>
          <a:p>
            <a:r>
              <a:rPr dirty="0"/>
              <a:t>////////////////////////</a:t>
            </a:r>
          </a:p>
          <a:p>
            <a:pPr marL="220578" indent="-220578">
              <a:buSzPct val="100000"/>
              <a:buChar char="-"/>
              <a:defRPr sz="1800"/>
            </a:pPr>
            <a:r>
              <a:rPr dirty="0"/>
              <a:t> Another potential future direction for our study is to expand the scope beyond German data, as this is a major limitation of this work. While IC is known to be cross-linguistically stable, the inclusion of other languages in our investigation should be performed to validate our findings.</a:t>
            </a:r>
          </a:p>
          <a:p>
            <a:pPr marL="220578" indent="-220578">
              <a:buSzPct val="100000"/>
              <a:buChar char="-"/>
              <a:defRPr sz="1800"/>
            </a:pPr>
            <a:endParaRPr dirty="0"/>
          </a:p>
          <a:p>
            <a:pPr marL="220578" indent="-220578">
              <a:buSzPct val="100000"/>
              <a:buChar char="-"/>
              <a:defRPr sz="1800"/>
            </a:pPr>
            <a:r>
              <a:rPr dirty="0"/>
              <a:t>Also, it would be interesting to more extensively investigate the models’ strategy for choosing the first word of the continuation (i.e. the pronoun), which may simply consist in selecting the most recently mentioned discourse element.</a:t>
            </a:r>
          </a:p>
          <a:p>
            <a:pPr marL="220578" indent="-220578">
              <a:buSzPct val="100000"/>
              <a:buChar char="-"/>
              <a:defRPr sz="1800"/>
            </a:pPr>
            <a:endParaRPr dirty="0"/>
          </a:p>
          <a:p>
            <a:pPr marL="220578" indent="-220578">
              <a:buSzPct val="100000"/>
              <a:buChar char="-"/>
              <a:defRPr sz="1800"/>
            </a:pPr>
            <a:r>
              <a:rPr dirty="0"/>
              <a:t>Further, it could be valuable to investigate the effects of additional prompt modifications on bias congruency and the quality of continuations.</a:t>
            </a:r>
          </a:p>
          <a:p>
            <a:pPr marL="601578" lvl="1" indent="-220578">
              <a:buSzPct val="100000"/>
              <a:buChar char="-"/>
              <a:defRPr sz="1800"/>
            </a:pPr>
            <a:r>
              <a:rPr dirty="0"/>
              <a:t>For this, one possible foundation could be the research conducted by </a:t>
            </a:r>
            <a:r>
              <a:rPr dirty="0" err="1"/>
              <a:t>Koornneef</a:t>
            </a:r>
            <a:r>
              <a:rPr dirty="0"/>
              <a:t> and Van </a:t>
            </a:r>
            <a:r>
              <a:rPr dirty="0" err="1"/>
              <a:t>Berkum</a:t>
            </a:r>
            <a:r>
              <a:rPr dirty="0"/>
              <a:t> (2006), for instance, where IC prompts are integrated within a larger pre-context, making them arguably a more natural option for evaluating LLMs compared to the prompts investigated in this study. </a:t>
            </a:r>
          </a:p>
          <a:p>
            <a:pPr marL="601578" lvl="1" indent="-220578">
              <a:buSzPct val="100000"/>
              <a:buChar char="-"/>
              <a:defRPr sz="1800"/>
            </a:pPr>
            <a:r>
              <a:rPr dirty="0"/>
              <a:t>Also, Hoek et al., 2021, for example, investigated IC in the context of relative clauses, which could provide another compelling starting point for further examination of LLMs in this context.</a:t>
            </a: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045596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err="1"/>
              <a:t>Now</a:t>
            </a:r>
            <a:r>
              <a:rPr lang="de-DE" dirty="0"/>
              <a:t> </a:t>
            </a:r>
            <a:r>
              <a:rPr lang="de-DE" dirty="0" err="1"/>
              <a:t>think</a:t>
            </a:r>
            <a:r>
              <a:rPr lang="de-DE" dirty="0"/>
              <a:t> </a:t>
            </a:r>
            <a:r>
              <a:rPr lang="de-DE" dirty="0" err="1"/>
              <a:t>about</a:t>
            </a:r>
            <a:r>
              <a:rPr lang="de-DE" dirty="0"/>
              <a:t>: </a:t>
            </a:r>
            <a:r>
              <a:rPr lang="de-DE" dirty="0" err="1"/>
              <a:t>what</a:t>
            </a:r>
            <a:r>
              <a:rPr lang="de-DE" dirty="0"/>
              <a:t> was </a:t>
            </a:r>
            <a:r>
              <a:rPr lang="de-DE" dirty="0" err="1"/>
              <a:t>your</a:t>
            </a:r>
            <a:r>
              <a:rPr lang="de-DE" dirty="0"/>
              <a:t> </a:t>
            </a:r>
            <a:r>
              <a:rPr lang="de-DE" dirty="0" err="1"/>
              <a:t>continuation</a:t>
            </a:r>
            <a:r>
              <a:rPr lang="de-DE" dirty="0"/>
              <a:t> </a:t>
            </a:r>
            <a:r>
              <a:rPr lang="de-DE" dirty="0" err="1"/>
              <a:t>about</a:t>
            </a:r>
            <a:r>
              <a:rPr lang="de-DE" dirty="0"/>
              <a:t>?</a:t>
            </a:r>
          </a:p>
        </p:txBody>
      </p:sp>
    </p:spTree>
    <p:extLst>
      <p:ext uri="{BB962C8B-B14F-4D97-AF65-F5344CB8AC3E}">
        <p14:creationId xmlns:p14="http://schemas.microsoft.com/office/powerpoint/2010/main" val="368807169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 name="Shape 811"/>
          <p:cNvSpPr>
            <a:spLocks noGrp="1" noRot="1" noChangeAspect="1"/>
          </p:cNvSpPr>
          <p:nvPr>
            <p:ph type="sldImg"/>
          </p:nvPr>
        </p:nvSpPr>
        <p:spPr>
          <a:xfrm>
            <a:off x="381000" y="685800"/>
            <a:ext cx="6096000" cy="3429000"/>
          </a:xfrm>
          <a:prstGeom prst="rect">
            <a:avLst/>
          </a:prstGeom>
        </p:spPr>
        <p:txBody>
          <a:bodyPr/>
          <a:lstStyle/>
          <a:p>
            <a:endParaRPr/>
          </a:p>
        </p:txBody>
      </p:sp>
      <p:sp>
        <p:nvSpPr>
          <p:cNvPr id="812" name="Shape 812"/>
          <p:cNvSpPr>
            <a:spLocks noGrp="1"/>
          </p:cNvSpPr>
          <p:nvPr>
            <p:ph type="body" sz="quarter" idx="1"/>
          </p:nvPr>
        </p:nvSpPr>
        <p:spPr>
          <a:prstGeom prst="rect">
            <a:avLst/>
          </a:prstGeom>
        </p:spPr>
        <p:txBody>
          <a:bodyPr/>
          <a:lstStyle/>
          <a:p>
            <a:r>
              <a:rPr dirty="0"/>
              <a:t>Thank you very much for your attention. </a:t>
            </a:r>
          </a:p>
          <a:p>
            <a:endParaRPr dirty="0"/>
          </a:p>
          <a:p>
            <a:r>
              <a:rPr dirty="0"/>
              <a:t>You can find more details in the paper.</a:t>
            </a:r>
          </a:p>
          <a:p>
            <a:endParaRPr dirty="0"/>
          </a:p>
          <a:p>
            <a:r>
              <a:rPr dirty="0" err="1"/>
              <a:t>Sina</a:t>
            </a:r>
            <a:r>
              <a:rPr dirty="0"/>
              <a:t> and I are around at the conference so don’t hesitate to approach us. Or get in touch via mail.</a:t>
            </a:r>
          </a:p>
          <a:p>
            <a:endParaRPr dirty="0"/>
          </a:p>
          <a:p>
            <a:pPr marL="246529" indent="-246529">
              <a:buSzPct val="100000"/>
              <a:buChar char="-"/>
            </a:pPr>
            <a:endParaRPr dirty="0"/>
          </a:p>
          <a:p>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lang="de-DE" dirty="0"/>
              <a:t>I </a:t>
            </a:r>
            <a:r>
              <a:rPr lang="de-DE" dirty="0" err="1"/>
              <a:t>guess</a:t>
            </a:r>
            <a:r>
              <a:rPr lang="de-DE" dirty="0"/>
              <a:t> </a:t>
            </a:r>
            <a:r>
              <a:rPr lang="de-DE" dirty="0" err="1"/>
              <a:t>that</a:t>
            </a:r>
            <a:r>
              <a:rPr lang="de-DE" dirty="0"/>
              <a:t> </a:t>
            </a:r>
            <a:r>
              <a:rPr lang="de-DE" dirty="0" err="1"/>
              <a:t>most</a:t>
            </a:r>
            <a:r>
              <a:rPr lang="de-DE" dirty="0"/>
              <a:t> </a:t>
            </a:r>
            <a:r>
              <a:rPr lang="de-DE" dirty="0" err="1"/>
              <a:t>of</a:t>
            </a:r>
            <a:r>
              <a:rPr lang="de-DE" dirty="0"/>
              <a:t> </a:t>
            </a:r>
            <a:r>
              <a:rPr lang="de-DE" dirty="0" err="1"/>
              <a:t>you</a:t>
            </a:r>
            <a:r>
              <a:rPr lang="de-DE" dirty="0"/>
              <a:t> </a:t>
            </a:r>
            <a:r>
              <a:rPr lang="de-DE" dirty="0" err="1"/>
              <a:t>have</a:t>
            </a:r>
            <a:r>
              <a:rPr lang="de-DE" dirty="0"/>
              <a:t> </a:t>
            </a:r>
            <a:r>
              <a:rPr lang="de-DE" dirty="0" err="1"/>
              <a:t>thought</a:t>
            </a:r>
            <a:r>
              <a:rPr lang="de-DE" dirty="0"/>
              <a:t> </a:t>
            </a:r>
            <a:r>
              <a:rPr lang="de-DE" dirty="0" err="1"/>
              <a:t>of</a:t>
            </a:r>
            <a:r>
              <a:rPr lang="de-DE" dirty="0"/>
              <a:t> </a:t>
            </a:r>
            <a:r>
              <a:rPr lang="de-DE" dirty="0" err="1"/>
              <a:t>something</a:t>
            </a:r>
            <a:r>
              <a:rPr lang="de-DE" dirty="0"/>
              <a:t> </a:t>
            </a:r>
            <a:r>
              <a:rPr lang="de-DE" dirty="0" err="1"/>
              <a:t>similar</a:t>
            </a:r>
            <a:r>
              <a:rPr lang="de-DE" dirty="0"/>
              <a:t> </a:t>
            </a:r>
            <a:r>
              <a:rPr lang="de-DE" dirty="0" err="1"/>
              <a:t>to</a:t>
            </a:r>
            <a:r>
              <a:rPr lang="de-DE" dirty="0"/>
              <a:t> </a:t>
            </a:r>
            <a:r>
              <a:rPr lang="de-DE" dirty="0" err="1"/>
              <a:t>these</a:t>
            </a:r>
            <a:r>
              <a:rPr lang="de-DE" dirty="0"/>
              <a:t> </a:t>
            </a:r>
            <a:r>
              <a:rPr lang="de-DE" dirty="0" err="1"/>
              <a:t>continuations</a:t>
            </a:r>
            <a:r>
              <a:rPr lang="de-DE" dirty="0"/>
              <a:t> </a:t>
            </a:r>
            <a:r>
              <a:rPr lang="de-DE" dirty="0" err="1"/>
              <a:t>here</a:t>
            </a:r>
            <a:r>
              <a:rPr lang="de-DE" dirty="0"/>
              <a:t>. </a:t>
            </a:r>
          </a:p>
          <a:p>
            <a:pPr marL="0" marR="0" lvl="0" indent="0" defTabSz="914400" eaLnBrk="1" fontAlgn="auto" latinLnBrk="0" hangingPunct="1">
              <a:lnSpc>
                <a:spcPct val="100000"/>
              </a:lnSpc>
              <a:spcBef>
                <a:spcPts val="0"/>
              </a:spcBef>
              <a:spcAft>
                <a:spcPts val="0"/>
              </a:spcAft>
              <a:buClrTx/>
              <a:buSzTx/>
              <a:buFontTx/>
              <a:buNone/>
              <a:tabLst/>
              <a:defRPr/>
            </a:pPr>
            <a:endParaRPr lang="de-DE" dirty="0"/>
          </a:p>
          <a:p>
            <a:pPr marL="0" marR="0" lvl="0" indent="0" defTabSz="914400" eaLnBrk="1" fontAlgn="auto" latinLnBrk="0" hangingPunct="1">
              <a:lnSpc>
                <a:spcPct val="100000"/>
              </a:lnSpc>
              <a:spcBef>
                <a:spcPts val="0"/>
              </a:spcBef>
              <a:spcAft>
                <a:spcPts val="0"/>
              </a:spcAft>
              <a:buClrTx/>
              <a:buSzTx/>
              <a:buFontTx/>
              <a:buNone/>
              <a:tabLst/>
              <a:defRPr/>
            </a:pPr>
            <a:r>
              <a:rPr lang="de-DE" dirty="0" err="1"/>
              <a:t>That</a:t>
            </a:r>
            <a:r>
              <a:rPr lang="de-DE" dirty="0"/>
              <a:t> </a:t>
            </a:r>
            <a:r>
              <a:rPr lang="de-DE" dirty="0" err="1"/>
              <a:t>is</a:t>
            </a:r>
            <a:r>
              <a:rPr lang="de-DE" dirty="0"/>
              <a:t>, I </a:t>
            </a:r>
            <a:r>
              <a:rPr lang="de-DE" dirty="0" err="1"/>
              <a:t>guess</a:t>
            </a:r>
            <a:r>
              <a:rPr lang="de-DE" dirty="0"/>
              <a:t> </a:t>
            </a:r>
            <a:r>
              <a:rPr lang="de-DE" dirty="0" err="1"/>
              <a:t>that</a:t>
            </a:r>
            <a:r>
              <a:rPr lang="de-DE" dirty="0"/>
              <a:t> </a:t>
            </a:r>
            <a:r>
              <a:rPr lang="de-DE" dirty="0" err="1"/>
              <a:t>probably</a:t>
            </a:r>
            <a:r>
              <a:rPr lang="de-DE" dirty="0"/>
              <a:t> </a:t>
            </a:r>
            <a:r>
              <a:rPr lang="de-DE" dirty="0" err="1"/>
              <a:t>most</a:t>
            </a:r>
            <a:r>
              <a:rPr lang="de-DE" dirty="0"/>
              <a:t> </a:t>
            </a:r>
            <a:r>
              <a:rPr lang="de-DE" dirty="0" err="1"/>
              <a:t>of</a:t>
            </a:r>
            <a:r>
              <a:rPr lang="de-DE" dirty="0"/>
              <a:t> </a:t>
            </a:r>
            <a:r>
              <a:rPr lang="de-DE" dirty="0" err="1"/>
              <a:t>you</a:t>
            </a:r>
            <a:r>
              <a:rPr lang="de-DE" dirty="0"/>
              <a:t> </a:t>
            </a:r>
            <a:r>
              <a:rPr lang="de-DE" dirty="0" err="1"/>
              <a:t>have</a:t>
            </a:r>
            <a:r>
              <a:rPr lang="de-DE" dirty="0"/>
              <a:t> </a:t>
            </a:r>
            <a:r>
              <a:rPr lang="de-DE" dirty="0" err="1"/>
              <a:t>thought</a:t>
            </a:r>
            <a:r>
              <a:rPr lang="de-DE" dirty="0"/>
              <a:t> </a:t>
            </a:r>
            <a:r>
              <a:rPr lang="de-DE" dirty="0" err="1"/>
              <a:t>of</a:t>
            </a:r>
            <a:r>
              <a:rPr lang="de-DE" dirty="0"/>
              <a:t> a </a:t>
            </a:r>
            <a:r>
              <a:rPr lang="de-DE" dirty="0" err="1"/>
              <a:t>continuation</a:t>
            </a:r>
            <a:r>
              <a:rPr lang="de-DE" dirty="0"/>
              <a:t> </a:t>
            </a:r>
            <a:r>
              <a:rPr lang="de-DE" dirty="0" err="1"/>
              <a:t>that</a:t>
            </a:r>
            <a:r>
              <a:rPr lang="de-DE" dirty="0"/>
              <a:t> </a:t>
            </a:r>
            <a:r>
              <a:rPr lang="de-DE" dirty="0" err="1"/>
              <a:t>is</a:t>
            </a:r>
            <a:r>
              <a:rPr lang="de-DE" dirty="0"/>
              <a:t> </a:t>
            </a:r>
            <a:r>
              <a:rPr lang="de-DE" dirty="0" err="1"/>
              <a:t>rather</a:t>
            </a:r>
            <a:r>
              <a:rPr lang="de-DE" dirty="0"/>
              <a:t> </a:t>
            </a:r>
            <a:r>
              <a:rPr lang="de-DE" dirty="0" err="1"/>
              <a:t>prototypical</a:t>
            </a:r>
            <a:r>
              <a:rPr lang="de-DE" dirty="0"/>
              <a:t> and </a:t>
            </a:r>
            <a:r>
              <a:rPr lang="de-DE" dirty="0" err="1"/>
              <a:t>expectable</a:t>
            </a:r>
            <a:endParaRPr lang="de-DE" dirty="0"/>
          </a:p>
          <a:p>
            <a:pPr marL="0" marR="0" lvl="0" indent="0" defTabSz="914400" eaLnBrk="1" fontAlgn="auto" latinLnBrk="0" hangingPunct="1">
              <a:lnSpc>
                <a:spcPct val="100000"/>
              </a:lnSpc>
              <a:spcBef>
                <a:spcPts val="0"/>
              </a:spcBef>
              <a:spcAft>
                <a:spcPts val="0"/>
              </a:spcAft>
              <a:buClrTx/>
              <a:buSzTx/>
              <a:buFontTx/>
              <a:buNone/>
              <a:tabLst/>
              <a:defRPr/>
            </a:pPr>
            <a:endParaRPr lang="de-DE" dirty="0"/>
          </a:p>
          <a:p>
            <a:pPr marL="0" marR="0" lvl="0" indent="0" defTabSz="914400" eaLnBrk="1" fontAlgn="auto" latinLnBrk="0" hangingPunct="1">
              <a:lnSpc>
                <a:spcPct val="100000"/>
              </a:lnSpc>
              <a:spcBef>
                <a:spcPts val="0"/>
              </a:spcBef>
              <a:spcAft>
                <a:spcPts val="0"/>
              </a:spcAft>
              <a:buClrTx/>
              <a:buSzTx/>
              <a:buFontTx/>
              <a:buNone/>
              <a:tabLst/>
              <a:defRPr/>
            </a:pPr>
            <a:endParaRPr lang="de-DE" dirty="0"/>
          </a:p>
          <a:p>
            <a:endParaRPr lang="de-DE" dirty="0"/>
          </a:p>
          <a:p>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a:p>
        </p:txBody>
      </p:sp>
      <p:sp>
        <p:nvSpPr>
          <p:cNvPr id="245" name="Shape 245"/>
          <p:cNvSpPr>
            <a:spLocks noGrp="1"/>
          </p:cNvSpPr>
          <p:nvPr>
            <p:ph type="body" sz="quarter" idx="1"/>
          </p:nvPr>
        </p:nvSpPr>
        <p:spPr>
          <a:prstGeom prst="rect">
            <a:avLst/>
          </a:prstGeom>
        </p:spPr>
        <p:txBody>
          <a:bodyPr/>
          <a:lstStyle/>
          <a:p>
            <a:r>
              <a:rPr lang="de-DE" dirty="0"/>
              <a:t>Also, I </a:t>
            </a:r>
            <a:r>
              <a:rPr lang="de-DE" dirty="0" err="1"/>
              <a:t>guess</a:t>
            </a:r>
            <a:r>
              <a:rPr lang="de-DE" dirty="0"/>
              <a:t> </a:t>
            </a:r>
            <a:r>
              <a:rPr lang="de-DE" dirty="0" err="1"/>
              <a:t>that</a:t>
            </a:r>
            <a:r>
              <a:rPr lang="de-DE" dirty="0"/>
              <a:t> </a:t>
            </a:r>
            <a:r>
              <a:rPr lang="de-DE" dirty="0" err="1"/>
              <a:t>most</a:t>
            </a:r>
            <a:r>
              <a:rPr lang="de-DE" dirty="0"/>
              <a:t> </a:t>
            </a:r>
            <a:r>
              <a:rPr lang="de-DE" dirty="0" err="1"/>
              <a:t>of</a:t>
            </a:r>
            <a:r>
              <a:rPr lang="de-DE" dirty="0"/>
              <a:t> </a:t>
            </a:r>
            <a:r>
              <a:rPr lang="de-DE" dirty="0" err="1"/>
              <a:t>you</a:t>
            </a:r>
            <a:r>
              <a:rPr lang="de-DE" dirty="0"/>
              <a:t> </a:t>
            </a:r>
            <a:r>
              <a:rPr lang="de-DE" dirty="0" err="1"/>
              <a:t>have</a:t>
            </a:r>
            <a:r>
              <a:rPr lang="de-DE" dirty="0"/>
              <a:t> </a:t>
            </a:r>
            <a:r>
              <a:rPr lang="de-DE" dirty="0" err="1"/>
              <a:t>thought</a:t>
            </a:r>
            <a:r>
              <a:rPr lang="de-DE" dirty="0"/>
              <a:t> </a:t>
            </a:r>
            <a:r>
              <a:rPr lang="de-DE" dirty="0" err="1"/>
              <a:t>of</a:t>
            </a:r>
            <a:r>
              <a:rPr lang="de-DE" dirty="0"/>
              <a:t> a </a:t>
            </a:r>
            <a:r>
              <a:rPr lang="de-DE" dirty="0" err="1"/>
              <a:t>continuation</a:t>
            </a:r>
            <a:r>
              <a:rPr lang="de-DE" dirty="0"/>
              <a:t> </a:t>
            </a:r>
            <a:r>
              <a:rPr lang="de-DE" dirty="0" err="1"/>
              <a:t>that</a:t>
            </a:r>
            <a:r>
              <a:rPr lang="de-DE" dirty="0"/>
              <a:t> </a:t>
            </a:r>
            <a:r>
              <a:rPr lang="de-DE" dirty="0" err="1"/>
              <a:t>gives</a:t>
            </a:r>
            <a:r>
              <a:rPr lang="de-DE" dirty="0"/>
              <a:t> an </a:t>
            </a:r>
            <a:r>
              <a:rPr lang="de-DE" b="1" dirty="0" err="1"/>
              <a:t>explanation</a:t>
            </a:r>
            <a:r>
              <a:rPr lang="de-DE" dirty="0"/>
              <a:t> </a:t>
            </a:r>
            <a:r>
              <a:rPr lang="de-DE" dirty="0" err="1"/>
              <a:t>of</a:t>
            </a:r>
            <a:r>
              <a:rPr lang="de-DE" dirty="0"/>
              <a:t> </a:t>
            </a:r>
            <a:r>
              <a:rPr lang="de-DE" dirty="0" err="1"/>
              <a:t>why</a:t>
            </a:r>
            <a:r>
              <a:rPr lang="de-DE" dirty="0"/>
              <a:t> Paul </a:t>
            </a:r>
            <a:r>
              <a:rPr lang="de-DE" dirty="0" err="1"/>
              <a:t>would</a:t>
            </a:r>
            <a:r>
              <a:rPr lang="de-DE" dirty="0"/>
              <a:t> </a:t>
            </a:r>
            <a:r>
              <a:rPr lang="de-DE" dirty="0" err="1"/>
              <a:t>admire</a:t>
            </a:r>
            <a:r>
              <a:rPr lang="de-DE" dirty="0"/>
              <a:t> Isabel, </a:t>
            </a:r>
          </a:p>
          <a:p>
            <a:endParaRPr lang="de-DE" dirty="0"/>
          </a:p>
          <a:p>
            <a:r>
              <a:rPr lang="de-DE" dirty="0"/>
              <a:t>like her </a:t>
            </a:r>
            <a:r>
              <a:rPr lang="de-DE" dirty="0" err="1"/>
              <a:t>being</a:t>
            </a:r>
            <a:r>
              <a:rPr lang="de-DE" dirty="0"/>
              <a:t> a </a:t>
            </a:r>
            <a:r>
              <a:rPr lang="de-DE" dirty="0" err="1"/>
              <a:t>great</a:t>
            </a:r>
            <a:r>
              <a:rPr lang="de-DE" dirty="0"/>
              <a:t> </a:t>
            </a:r>
            <a:r>
              <a:rPr lang="de-DE" dirty="0" err="1"/>
              <a:t>swimmer</a:t>
            </a:r>
            <a:r>
              <a:rPr lang="de-DE" dirty="0"/>
              <a:t> </a:t>
            </a:r>
            <a:r>
              <a:rPr lang="de-DE" dirty="0" err="1"/>
              <a:t>or</a:t>
            </a:r>
            <a:r>
              <a:rPr lang="de-DE" dirty="0"/>
              <a:t> her </a:t>
            </a:r>
            <a:r>
              <a:rPr lang="de-DE" dirty="0" err="1"/>
              <a:t>giving</a:t>
            </a:r>
            <a:r>
              <a:rPr lang="de-DE" dirty="0"/>
              <a:t> a </a:t>
            </a:r>
            <a:r>
              <a:rPr lang="de-DE" dirty="0" err="1"/>
              <a:t>really</a:t>
            </a:r>
            <a:r>
              <a:rPr lang="de-DE" dirty="0"/>
              <a:t> </a:t>
            </a:r>
            <a:r>
              <a:rPr lang="de-DE" dirty="0" err="1"/>
              <a:t>good</a:t>
            </a:r>
            <a:r>
              <a:rPr lang="de-DE" dirty="0"/>
              <a:t> </a:t>
            </a:r>
            <a:r>
              <a:rPr lang="de-DE" dirty="0" err="1"/>
              <a:t>talk</a:t>
            </a:r>
            <a:r>
              <a:rPr lang="de-DE" dirty="0"/>
              <a:t>. </a:t>
            </a:r>
          </a:p>
          <a:p>
            <a:endParaRPr lang="de-DE" dirty="0"/>
          </a:p>
          <a:p>
            <a:endParaRPr lang="de-DE" dirty="0"/>
          </a:p>
        </p:txBody>
      </p:sp>
    </p:spTree>
    <p:extLst>
      <p:ext uri="{BB962C8B-B14F-4D97-AF65-F5344CB8AC3E}">
        <p14:creationId xmlns:p14="http://schemas.microsoft.com/office/powerpoint/2010/main" val="3064565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12" name="Titeltext"/>
          <p:cNvSpPr txBox="1">
            <a:spLocks noGrp="1"/>
          </p:cNvSpPr>
          <p:nvPr>
            <p:ph type="title"/>
          </p:nvPr>
        </p:nvSpPr>
        <p:spPr>
          <a:xfrm>
            <a:off x="300038" y="1268412"/>
            <a:ext cx="5976000" cy="3656516"/>
          </a:xfrm>
          <a:prstGeom prst="rect">
            <a:avLst/>
          </a:prstGeom>
        </p:spPr>
        <p:txBody>
          <a:bodyPr>
            <a:normAutofit/>
          </a:bodyPr>
          <a:lstStyle>
            <a:lvl1pPr>
              <a:defRPr sz="6000"/>
            </a:lvl1pPr>
          </a:lstStyle>
          <a:p>
            <a:r>
              <a:t>Titeltext</a:t>
            </a:r>
          </a:p>
        </p:txBody>
      </p:sp>
      <p:sp>
        <p:nvSpPr>
          <p:cNvPr id="13" name="Textebene 1…"/>
          <p:cNvSpPr txBox="1">
            <a:spLocks noGrp="1"/>
          </p:cNvSpPr>
          <p:nvPr>
            <p:ph type="body" sz="quarter" idx="1"/>
          </p:nvPr>
        </p:nvSpPr>
        <p:spPr>
          <a:xfrm>
            <a:off x="300036" y="5208435"/>
            <a:ext cx="5975353" cy="1396537"/>
          </a:xfrm>
          <a:prstGeom prst="rect">
            <a:avLst/>
          </a:prstGeom>
        </p:spPr>
        <p:txBody>
          <a:bodyPr anchor="b">
            <a:normAutofit/>
          </a:bodyPr>
          <a:lstStyle>
            <a:lvl1pPr marL="0" indent="0">
              <a:buSzTx/>
              <a:buFontTx/>
              <a:buNone/>
              <a:defRPr sz="1500"/>
            </a:lvl1pPr>
            <a:lvl2pPr marL="0" indent="457200">
              <a:buSzTx/>
              <a:buFontTx/>
              <a:buNone/>
              <a:defRPr sz="1500"/>
            </a:lvl2pPr>
            <a:lvl3pPr marL="0" indent="914400">
              <a:buSzTx/>
              <a:buFontTx/>
              <a:buNone/>
              <a:defRPr sz="1500"/>
            </a:lvl3pPr>
            <a:lvl4pPr marL="0" indent="1371600">
              <a:buSzTx/>
              <a:buFontTx/>
              <a:buNone/>
              <a:defRPr sz="1500"/>
            </a:lvl4pPr>
            <a:lvl5pPr marL="0" indent="1828800">
              <a:buSzTx/>
              <a:buFontTx/>
              <a:buNone/>
              <a:defRPr sz="1500"/>
            </a:lvl5pPr>
          </a:lstStyle>
          <a:p>
            <a:r>
              <a:t>Textebene 1</a:t>
            </a:r>
          </a:p>
          <a:p>
            <a:pPr lvl="1"/>
            <a:r>
              <a:t>Textebene 2</a:t>
            </a:r>
          </a:p>
          <a:p>
            <a:pPr lvl="2"/>
            <a:r>
              <a:t>Textebene 3</a:t>
            </a:r>
          </a:p>
          <a:p>
            <a:pPr lvl="3"/>
            <a:r>
              <a:t>Textebene 4</a:t>
            </a:r>
          </a:p>
          <a:p>
            <a:pPr lvl="4"/>
            <a:r>
              <a:t>Textebene 5</a:t>
            </a:r>
          </a:p>
        </p:txBody>
      </p:sp>
      <p:sp>
        <p:nvSpPr>
          <p:cNvPr id="14" name="Bildplatzhalter 9"/>
          <p:cNvSpPr>
            <a:spLocks noGrp="1"/>
          </p:cNvSpPr>
          <p:nvPr>
            <p:ph type="pic" sz="half" idx="21"/>
          </p:nvPr>
        </p:nvSpPr>
        <p:spPr>
          <a:xfrm>
            <a:off x="6575425" y="1268412"/>
            <a:ext cx="5316538" cy="5292936"/>
          </a:xfrm>
          <a:prstGeom prst="rect">
            <a:avLst/>
          </a:prstGeom>
        </p:spPr>
        <p:txBody>
          <a:bodyPr lIns="91439" tIns="45719" rIns="91439" bIns="45719"/>
          <a:lstStyle/>
          <a:p>
            <a:endParaRPr/>
          </a:p>
        </p:txBody>
      </p:sp>
      <p:sp>
        <p:nvSpPr>
          <p:cNvPr id="15" name="Foliennumm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Nur Bild (breit)">
    <p:spTree>
      <p:nvGrpSpPr>
        <p:cNvPr id="1" name=""/>
        <p:cNvGrpSpPr/>
        <p:nvPr/>
      </p:nvGrpSpPr>
      <p:grpSpPr>
        <a:xfrm>
          <a:off x="0" y="0"/>
          <a:ext cx="0" cy="0"/>
          <a:chOff x="0" y="0"/>
          <a:chExt cx="0" cy="0"/>
        </a:xfrm>
      </p:grpSpPr>
      <p:sp>
        <p:nvSpPr>
          <p:cNvPr id="104"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105" name="Bildplatzhalter 9"/>
          <p:cNvSpPr>
            <a:spLocks noGrp="1"/>
          </p:cNvSpPr>
          <p:nvPr>
            <p:ph type="pic" idx="21"/>
          </p:nvPr>
        </p:nvSpPr>
        <p:spPr>
          <a:xfrm>
            <a:off x="300038" y="1268412"/>
            <a:ext cx="11591923" cy="4968876"/>
          </a:xfrm>
          <a:prstGeom prst="rect">
            <a:avLst/>
          </a:prstGeom>
        </p:spPr>
        <p:txBody>
          <a:bodyPr lIns="91439" tIns="45719" rIns="91439" bIns="45719"/>
          <a:lstStyle/>
          <a:p>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ollbild">
    <p:spTree>
      <p:nvGrpSpPr>
        <p:cNvPr id="1" name=""/>
        <p:cNvGrpSpPr/>
        <p:nvPr/>
      </p:nvGrpSpPr>
      <p:grpSpPr>
        <a:xfrm>
          <a:off x="0" y="0"/>
          <a:ext cx="0" cy="0"/>
          <a:chOff x="0" y="0"/>
          <a:chExt cx="0" cy="0"/>
        </a:xfrm>
      </p:grpSpPr>
      <p:pic>
        <p:nvPicPr>
          <p:cNvPr id="112" name="Grafik 6" descr="Grafik 6"/>
          <p:cNvPicPr>
            <a:picLocks noChangeAspect="1"/>
          </p:cNvPicPr>
          <p:nvPr/>
        </p:nvPicPr>
        <p:blipFill>
          <a:blip r:embed="rId2"/>
          <a:stretch>
            <a:fillRect/>
          </a:stretch>
        </p:blipFill>
        <p:spPr>
          <a:xfrm>
            <a:off x="9897237" y="392929"/>
            <a:ext cx="1988578" cy="227783"/>
          </a:xfrm>
          <a:prstGeom prst="rect">
            <a:avLst/>
          </a:prstGeom>
          <a:ln w="12700">
            <a:miter lim="400000"/>
          </a:ln>
        </p:spPr>
      </p:pic>
      <p:sp>
        <p:nvSpPr>
          <p:cNvPr id="113" name="Bildplatzhalter 9"/>
          <p:cNvSpPr>
            <a:spLocks noGrp="1"/>
          </p:cNvSpPr>
          <p:nvPr>
            <p:ph type="pic" idx="21"/>
          </p:nvPr>
        </p:nvSpPr>
        <p:spPr>
          <a:xfrm>
            <a:off x="0" y="0"/>
            <a:ext cx="12192000" cy="6858000"/>
          </a:xfrm>
          <a:prstGeom prst="rect">
            <a:avLst/>
          </a:prstGeom>
        </p:spPr>
        <p:txBody>
          <a:bodyPr lIns="91439" tIns="45719" rIns="91439" bIns="45719"/>
          <a:lstStyle/>
          <a:p>
            <a:endParaRPr/>
          </a:p>
        </p:txBody>
      </p:sp>
      <p:sp>
        <p:nvSpPr>
          <p:cNvPr id="114" name="Foliennumm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121" name="Titel"/>
          <p:cNvSpPr txBox="1">
            <a:spLocks noGrp="1"/>
          </p:cNvSpPr>
          <p:nvPr>
            <p:ph type="title" hasCustomPrompt="1"/>
          </p:nvPr>
        </p:nvSpPr>
        <p:spPr>
          <a:xfrm>
            <a:off x="300038" y="1324895"/>
            <a:ext cx="11591925" cy="688899"/>
          </a:xfrm>
          <a:prstGeom prst="rect">
            <a:avLst/>
          </a:prstGeom>
        </p:spPr>
        <p:txBody>
          <a:bodyPr>
            <a:normAutofit/>
          </a:bodyPr>
          <a:lstStyle/>
          <a:p>
            <a:r>
              <a:t>Titel</a:t>
            </a:r>
          </a:p>
        </p:txBody>
      </p:sp>
      <p:sp>
        <p:nvSpPr>
          <p:cNvPr id="122"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Leer">
    <p:spTree>
      <p:nvGrpSpPr>
        <p:cNvPr id="1" name=""/>
        <p:cNvGrpSpPr/>
        <p:nvPr/>
      </p:nvGrpSpPr>
      <p:grpSpPr>
        <a:xfrm>
          <a:off x="0" y="0"/>
          <a:ext cx="0" cy="0"/>
          <a:chOff x="0" y="0"/>
          <a:chExt cx="0" cy="0"/>
        </a:xfrm>
      </p:grpSpPr>
      <p:sp>
        <p:nvSpPr>
          <p:cNvPr id="129"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Ende">
    <p:spTree>
      <p:nvGrpSpPr>
        <p:cNvPr id="1" name=""/>
        <p:cNvGrpSpPr/>
        <p:nvPr/>
      </p:nvGrpSpPr>
      <p:grpSpPr>
        <a:xfrm>
          <a:off x="0" y="0"/>
          <a:ext cx="0" cy="0"/>
          <a:chOff x="0" y="0"/>
          <a:chExt cx="0" cy="0"/>
        </a:xfrm>
      </p:grpSpPr>
      <p:sp>
        <p:nvSpPr>
          <p:cNvPr id="136" name="Titeltext"/>
          <p:cNvSpPr txBox="1">
            <a:spLocks noGrp="1"/>
          </p:cNvSpPr>
          <p:nvPr>
            <p:ph type="title"/>
          </p:nvPr>
        </p:nvSpPr>
        <p:spPr>
          <a:xfrm>
            <a:off x="300036" y="1306512"/>
            <a:ext cx="11593186" cy="1690441"/>
          </a:xfrm>
          <a:prstGeom prst="rect">
            <a:avLst/>
          </a:prstGeom>
        </p:spPr>
        <p:txBody>
          <a:bodyPr>
            <a:normAutofit/>
          </a:bodyPr>
          <a:lstStyle/>
          <a:p>
            <a:r>
              <a:t>Titeltext</a:t>
            </a:r>
          </a:p>
        </p:txBody>
      </p:sp>
      <p:sp>
        <p:nvSpPr>
          <p:cNvPr id="137" name="Textebene 1…"/>
          <p:cNvSpPr txBox="1">
            <a:spLocks noGrp="1"/>
          </p:cNvSpPr>
          <p:nvPr>
            <p:ph type="body" idx="1"/>
          </p:nvPr>
        </p:nvSpPr>
        <p:spPr>
          <a:xfrm>
            <a:off x="300036" y="3248979"/>
            <a:ext cx="11591927" cy="3355994"/>
          </a:xfrm>
          <a:prstGeom prst="rect">
            <a:avLst/>
          </a:prstGeom>
        </p:spPr>
        <p:txBody>
          <a:bodyPr anchor="b">
            <a:normAutofit/>
          </a:bodyPr>
          <a:lstStyle>
            <a:lvl1pPr marL="0" indent="0">
              <a:buSzTx/>
              <a:buFontTx/>
              <a:buNone/>
              <a:defRPr sz="1500"/>
            </a:lvl1pPr>
            <a:lvl2pPr marL="0" indent="457200">
              <a:buSzTx/>
              <a:buFontTx/>
              <a:buNone/>
              <a:defRPr sz="1500"/>
            </a:lvl2pPr>
            <a:lvl3pPr marL="0" indent="914400">
              <a:buSzTx/>
              <a:buFontTx/>
              <a:buNone/>
              <a:defRPr sz="1500"/>
            </a:lvl3pPr>
            <a:lvl4pPr marL="0" indent="1371600">
              <a:buSzTx/>
              <a:buFontTx/>
              <a:buNone/>
              <a:defRPr sz="1500"/>
            </a:lvl4pPr>
            <a:lvl5pPr marL="0" indent="1828800">
              <a:buSzTx/>
              <a:buFontTx/>
              <a:buNone/>
              <a:defRPr sz="1500"/>
            </a:lvl5pPr>
          </a:lstStyle>
          <a:p>
            <a:r>
              <a:t>Textebene 1</a:t>
            </a:r>
          </a:p>
          <a:p>
            <a:pPr lvl="1"/>
            <a:r>
              <a:t>Textebene 2</a:t>
            </a:r>
          </a:p>
          <a:p>
            <a:pPr lvl="2"/>
            <a:r>
              <a:t>Textebene 3</a:t>
            </a:r>
          </a:p>
          <a:p>
            <a:pPr lvl="3"/>
            <a:r>
              <a:t>Textebene 4</a:t>
            </a:r>
          </a:p>
          <a:p>
            <a:pPr lvl="4"/>
            <a:r>
              <a:t>Textebene 5</a:t>
            </a:r>
          </a:p>
        </p:txBody>
      </p:sp>
      <p:sp>
        <p:nvSpPr>
          <p:cNvPr id="138" name="Foliennumm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el und Inhalt">
    <p:spTree>
      <p:nvGrpSpPr>
        <p:cNvPr id="1" name=""/>
        <p:cNvGrpSpPr/>
        <p:nvPr/>
      </p:nvGrpSpPr>
      <p:grpSpPr>
        <a:xfrm>
          <a:off x="0" y="0"/>
          <a:ext cx="0" cy="0"/>
          <a:chOff x="0" y="0"/>
          <a:chExt cx="0" cy="0"/>
        </a:xfrm>
      </p:grpSpPr>
      <p:pic>
        <p:nvPicPr>
          <p:cNvPr id="145" name="Grafik 9" descr="Grafik 9"/>
          <p:cNvPicPr>
            <a:picLocks noChangeAspect="1"/>
          </p:cNvPicPr>
          <p:nvPr/>
        </p:nvPicPr>
        <p:blipFill>
          <a:blip r:embed="rId2"/>
          <a:stretch>
            <a:fillRect/>
          </a:stretch>
        </p:blipFill>
        <p:spPr>
          <a:xfrm>
            <a:off x="259245" y="126207"/>
            <a:ext cx="1866558" cy="1077187"/>
          </a:xfrm>
          <a:prstGeom prst="rect">
            <a:avLst/>
          </a:prstGeom>
          <a:ln w="12700">
            <a:miter lim="400000"/>
          </a:ln>
        </p:spPr>
      </p:pic>
      <p:sp>
        <p:nvSpPr>
          <p:cNvPr id="146" name="Titeltext"/>
          <p:cNvSpPr txBox="1">
            <a:spLocks noGrp="1"/>
          </p:cNvSpPr>
          <p:nvPr>
            <p:ph type="title"/>
          </p:nvPr>
        </p:nvSpPr>
        <p:spPr>
          <a:xfrm>
            <a:off x="300038" y="1324895"/>
            <a:ext cx="11591925" cy="688899"/>
          </a:xfrm>
          <a:prstGeom prst="rect">
            <a:avLst/>
          </a:prstGeom>
        </p:spPr>
        <p:txBody>
          <a:bodyPr>
            <a:normAutofit/>
          </a:bodyPr>
          <a:lstStyle/>
          <a:p>
            <a:r>
              <a:t>Titeltext</a:t>
            </a:r>
          </a:p>
        </p:txBody>
      </p:sp>
      <p:sp>
        <p:nvSpPr>
          <p:cNvPr id="147" name="Textebene 1…"/>
          <p:cNvSpPr txBox="1">
            <a:spLocks noGrp="1"/>
          </p:cNvSpPr>
          <p:nvPr>
            <p:ph type="body" idx="1"/>
          </p:nvPr>
        </p:nvSpPr>
        <p:spPr>
          <a:xfrm>
            <a:off x="300036" y="2241550"/>
            <a:ext cx="11591926"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148"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Kapitel">
    <p:spTree>
      <p:nvGrpSpPr>
        <p:cNvPr id="1" name=""/>
        <p:cNvGrpSpPr/>
        <p:nvPr/>
      </p:nvGrpSpPr>
      <p:grpSpPr>
        <a:xfrm>
          <a:off x="0" y="0"/>
          <a:ext cx="0" cy="0"/>
          <a:chOff x="0" y="0"/>
          <a:chExt cx="0" cy="0"/>
        </a:xfrm>
      </p:grpSpPr>
      <p:sp>
        <p:nvSpPr>
          <p:cNvPr id="22" name="Titeltext"/>
          <p:cNvSpPr txBox="1">
            <a:spLocks noGrp="1"/>
          </p:cNvSpPr>
          <p:nvPr>
            <p:ph type="title"/>
          </p:nvPr>
        </p:nvSpPr>
        <p:spPr>
          <a:xfrm>
            <a:off x="300038" y="1306512"/>
            <a:ext cx="5976000" cy="3642278"/>
          </a:xfrm>
          <a:prstGeom prst="rect">
            <a:avLst/>
          </a:prstGeom>
        </p:spPr>
        <p:txBody>
          <a:bodyPr>
            <a:normAutofit/>
          </a:bodyPr>
          <a:lstStyle/>
          <a:p>
            <a:r>
              <a:t>Titeltext</a:t>
            </a:r>
          </a:p>
        </p:txBody>
      </p:sp>
      <p:sp>
        <p:nvSpPr>
          <p:cNvPr id="23" name="Textebene 1…"/>
          <p:cNvSpPr txBox="1">
            <a:spLocks noGrp="1"/>
          </p:cNvSpPr>
          <p:nvPr>
            <p:ph type="body" sz="quarter" idx="1"/>
          </p:nvPr>
        </p:nvSpPr>
        <p:spPr>
          <a:xfrm>
            <a:off x="300036" y="5208435"/>
            <a:ext cx="5975353" cy="1396537"/>
          </a:xfrm>
          <a:prstGeom prst="rect">
            <a:avLst/>
          </a:prstGeom>
        </p:spPr>
        <p:txBody>
          <a:bodyPr anchor="b">
            <a:normAutofit/>
          </a:bodyPr>
          <a:lstStyle>
            <a:lvl1pPr marL="0" indent="0">
              <a:buSzTx/>
              <a:buFontTx/>
              <a:buNone/>
              <a:defRPr sz="1500"/>
            </a:lvl1pPr>
            <a:lvl2pPr marL="0" indent="457200">
              <a:buSzTx/>
              <a:buFontTx/>
              <a:buNone/>
              <a:defRPr sz="1500"/>
            </a:lvl2pPr>
            <a:lvl3pPr marL="0" indent="914400">
              <a:buSzTx/>
              <a:buFontTx/>
              <a:buNone/>
              <a:defRPr sz="1500"/>
            </a:lvl3pPr>
            <a:lvl4pPr marL="0" indent="1371600">
              <a:buSzTx/>
              <a:buFontTx/>
              <a:buNone/>
              <a:defRPr sz="1500"/>
            </a:lvl4pPr>
            <a:lvl5pPr marL="0" indent="1828800">
              <a:buSzTx/>
              <a:buFontTx/>
              <a:buNone/>
              <a:defRPr sz="1500"/>
            </a:lvl5pPr>
          </a:lstStyle>
          <a:p>
            <a:r>
              <a:t>Textebene 1</a:t>
            </a:r>
          </a:p>
          <a:p>
            <a:pPr lvl="1"/>
            <a:r>
              <a:t>Textebene 2</a:t>
            </a:r>
          </a:p>
          <a:p>
            <a:pPr lvl="2"/>
            <a:r>
              <a:t>Textebene 3</a:t>
            </a:r>
          </a:p>
          <a:p>
            <a:pPr lvl="3"/>
            <a:r>
              <a:t>Textebene 4</a:t>
            </a:r>
          </a:p>
          <a:p>
            <a:pPr lvl="4"/>
            <a:r>
              <a:t>Textebene 5</a:t>
            </a:r>
          </a:p>
        </p:txBody>
      </p:sp>
      <p:sp>
        <p:nvSpPr>
          <p:cNvPr id="24" name="Bildplatzhalter 9"/>
          <p:cNvSpPr>
            <a:spLocks noGrp="1"/>
          </p:cNvSpPr>
          <p:nvPr>
            <p:ph type="pic" sz="half" idx="21"/>
          </p:nvPr>
        </p:nvSpPr>
        <p:spPr>
          <a:xfrm>
            <a:off x="6575425" y="1268412"/>
            <a:ext cx="5316538" cy="5292936"/>
          </a:xfrm>
          <a:prstGeom prst="rect">
            <a:avLst/>
          </a:prstGeom>
        </p:spPr>
        <p:txBody>
          <a:bodyPr lIns="91439" tIns="45719" rIns="91439" bIns="45719"/>
          <a:lstStyle/>
          <a:p>
            <a:endParaRPr/>
          </a:p>
        </p:txBody>
      </p:sp>
      <p:sp>
        <p:nvSpPr>
          <p:cNvPr id="25" name="Foliennummer"/>
          <p:cNvSpPr txBox="1">
            <a:spLocks noGrp="1"/>
          </p:cNvSpPr>
          <p:nvPr>
            <p:ph type="sldNum" sz="quarter" idx="2"/>
          </p:nvPr>
        </p:nvSpPr>
        <p:spPr>
          <a:xfrm>
            <a:off x="5892800" y="6356350"/>
            <a:ext cx="2844800" cy="368300"/>
          </a:xfrm>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el und Inhalt">
    <p:spTree>
      <p:nvGrpSpPr>
        <p:cNvPr id="1" name=""/>
        <p:cNvGrpSpPr/>
        <p:nvPr/>
      </p:nvGrpSpPr>
      <p:grpSpPr>
        <a:xfrm>
          <a:off x="0" y="0"/>
          <a:ext cx="0" cy="0"/>
          <a:chOff x="0" y="0"/>
          <a:chExt cx="0" cy="0"/>
        </a:xfrm>
      </p:grpSpPr>
      <p:sp>
        <p:nvSpPr>
          <p:cNvPr id="32" name="Titel"/>
          <p:cNvSpPr txBox="1">
            <a:spLocks noGrp="1"/>
          </p:cNvSpPr>
          <p:nvPr>
            <p:ph type="title" hasCustomPrompt="1"/>
          </p:nvPr>
        </p:nvSpPr>
        <p:spPr>
          <a:xfrm>
            <a:off x="300038" y="1324895"/>
            <a:ext cx="11591925" cy="688899"/>
          </a:xfrm>
          <a:prstGeom prst="rect">
            <a:avLst/>
          </a:prstGeom>
        </p:spPr>
        <p:txBody>
          <a:bodyPr>
            <a:normAutofit/>
          </a:bodyPr>
          <a:lstStyle/>
          <a:p>
            <a:r>
              <a:t>Titel</a:t>
            </a:r>
          </a:p>
        </p:txBody>
      </p:sp>
      <p:sp>
        <p:nvSpPr>
          <p:cNvPr id="33" name="Textebene 1…"/>
          <p:cNvSpPr txBox="1">
            <a:spLocks noGrp="1"/>
          </p:cNvSpPr>
          <p:nvPr>
            <p:ph type="body" idx="1"/>
          </p:nvPr>
        </p:nvSpPr>
        <p:spPr>
          <a:xfrm>
            <a:off x="300036" y="2241550"/>
            <a:ext cx="11591926"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34"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el und Text">
    <p:spTree>
      <p:nvGrpSpPr>
        <p:cNvPr id="1" name=""/>
        <p:cNvGrpSpPr/>
        <p:nvPr/>
      </p:nvGrpSpPr>
      <p:grpSpPr>
        <a:xfrm>
          <a:off x="0" y="0"/>
          <a:ext cx="0" cy="0"/>
          <a:chOff x="0" y="0"/>
          <a:chExt cx="0" cy="0"/>
        </a:xfrm>
      </p:grpSpPr>
      <p:sp>
        <p:nvSpPr>
          <p:cNvPr id="41" name="Titel"/>
          <p:cNvSpPr txBox="1">
            <a:spLocks noGrp="1"/>
          </p:cNvSpPr>
          <p:nvPr>
            <p:ph type="title" hasCustomPrompt="1"/>
          </p:nvPr>
        </p:nvSpPr>
        <p:spPr>
          <a:xfrm>
            <a:off x="300038" y="1324895"/>
            <a:ext cx="11591925" cy="688899"/>
          </a:xfrm>
          <a:prstGeom prst="rect">
            <a:avLst/>
          </a:prstGeom>
        </p:spPr>
        <p:txBody>
          <a:bodyPr>
            <a:normAutofit/>
          </a:bodyPr>
          <a:lstStyle/>
          <a:p>
            <a:r>
              <a:t>Titel</a:t>
            </a:r>
          </a:p>
        </p:txBody>
      </p:sp>
      <p:sp>
        <p:nvSpPr>
          <p:cNvPr id="42"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43" name="Textebene 1…"/>
          <p:cNvSpPr txBox="1">
            <a:spLocks noGrp="1"/>
          </p:cNvSpPr>
          <p:nvPr>
            <p:ph type="body" idx="1"/>
          </p:nvPr>
        </p:nvSpPr>
        <p:spPr>
          <a:xfrm>
            <a:off x="300036" y="2241550"/>
            <a:ext cx="11591926"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el, Text und Bild (schmal)">
    <p:spTree>
      <p:nvGrpSpPr>
        <p:cNvPr id="1" name=""/>
        <p:cNvGrpSpPr/>
        <p:nvPr/>
      </p:nvGrpSpPr>
      <p:grpSpPr>
        <a:xfrm>
          <a:off x="0" y="0"/>
          <a:ext cx="0" cy="0"/>
          <a:chOff x="0" y="0"/>
          <a:chExt cx="0" cy="0"/>
        </a:xfrm>
      </p:grpSpPr>
      <p:sp>
        <p:nvSpPr>
          <p:cNvPr id="50" name="Titel"/>
          <p:cNvSpPr txBox="1">
            <a:spLocks noGrp="1"/>
          </p:cNvSpPr>
          <p:nvPr>
            <p:ph type="title" hasCustomPrompt="1"/>
          </p:nvPr>
        </p:nvSpPr>
        <p:spPr>
          <a:xfrm>
            <a:off x="300038" y="1324895"/>
            <a:ext cx="5975983" cy="688899"/>
          </a:xfrm>
          <a:prstGeom prst="rect">
            <a:avLst/>
          </a:prstGeom>
        </p:spPr>
        <p:txBody>
          <a:bodyPr>
            <a:normAutofit/>
          </a:bodyPr>
          <a:lstStyle/>
          <a:p>
            <a:r>
              <a:t>Titel</a:t>
            </a:r>
          </a:p>
        </p:txBody>
      </p:sp>
      <p:sp>
        <p:nvSpPr>
          <p:cNvPr id="51"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52" name="Textebene 1…"/>
          <p:cNvSpPr txBox="1">
            <a:spLocks noGrp="1"/>
          </p:cNvSpPr>
          <p:nvPr>
            <p:ph type="body" sz="half" idx="1"/>
          </p:nvPr>
        </p:nvSpPr>
        <p:spPr>
          <a:xfrm>
            <a:off x="300038" y="2241550"/>
            <a:ext cx="5975983"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53" name="Bildplatzhalter 9"/>
          <p:cNvSpPr>
            <a:spLocks noGrp="1"/>
          </p:cNvSpPr>
          <p:nvPr>
            <p:ph type="pic" sz="half" idx="21"/>
          </p:nvPr>
        </p:nvSpPr>
        <p:spPr>
          <a:xfrm>
            <a:off x="6575425" y="1268412"/>
            <a:ext cx="5316538" cy="4968876"/>
          </a:xfrm>
          <a:prstGeom prst="rect">
            <a:avLst/>
          </a:prstGeom>
        </p:spPr>
        <p:txBody>
          <a:bodyPr lIns="91439" tIns="45719" rIns="91439" bIns="45719"/>
          <a:lstStyle/>
          <a:p>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el, Text und Bild (breit)">
    <p:spTree>
      <p:nvGrpSpPr>
        <p:cNvPr id="1" name=""/>
        <p:cNvGrpSpPr/>
        <p:nvPr/>
      </p:nvGrpSpPr>
      <p:grpSpPr>
        <a:xfrm>
          <a:off x="0" y="0"/>
          <a:ext cx="0" cy="0"/>
          <a:chOff x="0" y="0"/>
          <a:chExt cx="0" cy="0"/>
        </a:xfrm>
      </p:grpSpPr>
      <p:sp>
        <p:nvSpPr>
          <p:cNvPr id="60" name="Titel"/>
          <p:cNvSpPr txBox="1">
            <a:spLocks noGrp="1"/>
          </p:cNvSpPr>
          <p:nvPr>
            <p:ph type="title" hasCustomPrompt="1"/>
          </p:nvPr>
        </p:nvSpPr>
        <p:spPr>
          <a:xfrm>
            <a:off x="300038" y="1324895"/>
            <a:ext cx="3659722" cy="688899"/>
          </a:xfrm>
          <a:prstGeom prst="rect">
            <a:avLst/>
          </a:prstGeom>
        </p:spPr>
        <p:txBody>
          <a:bodyPr>
            <a:normAutofit/>
          </a:bodyPr>
          <a:lstStyle/>
          <a:p>
            <a:r>
              <a:t>Titel</a:t>
            </a:r>
          </a:p>
        </p:txBody>
      </p:sp>
      <p:sp>
        <p:nvSpPr>
          <p:cNvPr id="61"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62" name="Textebene 1…"/>
          <p:cNvSpPr txBox="1">
            <a:spLocks noGrp="1"/>
          </p:cNvSpPr>
          <p:nvPr>
            <p:ph type="body" sz="quarter" idx="1"/>
          </p:nvPr>
        </p:nvSpPr>
        <p:spPr>
          <a:xfrm>
            <a:off x="300038" y="2241550"/>
            <a:ext cx="3659722"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63" name="Bildplatzhalter 9"/>
          <p:cNvSpPr>
            <a:spLocks noGrp="1"/>
          </p:cNvSpPr>
          <p:nvPr>
            <p:ph type="pic" idx="21"/>
          </p:nvPr>
        </p:nvSpPr>
        <p:spPr>
          <a:xfrm>
            <a:off x="4259796" y="1268412"/>
            <a:ext cx="7632167" cy="4968876"/>
          </a:xfrm>
          <a:prstGeom prst="rect">
            <a:avLst/>
          </a:prstGeom>
        </p:spPr>
        <p:txBody>
          <a:bodyPr lIns="91439" tIns="45719" rIns="91439" bIns="45719"/>
          <a:lstStyle/>
          <a:p>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el, Text und 2 Bilder">
    <p:spTree>
      <p:nvGrpSpPr>
        <p:cNvPr id="1" name=""/>
        <p:cNvGrpSpPr/>
        <p:nvPr/>
      </p:nvGrpSpPr>
      <p:grpSpPr>
        <a:xfrm>
          <a:off x="0" y="0"/>
          <a:ext cx="0" cy="0"/>
          <a:chOff x="0" y="0"/>
          <a:chExt cx="0" cy="0"/>
        </a:xfrm>
      </p:grpSpPr>
      <p:sp>
        <p:nvSpPr>
          <p:cNvPr id="70" name="Titel"/>
          <p:cNvSpPr txBox="1">
            <a:spLocks noGrp="1"/>
          </p:cNvSpPr>
          <p:nvPr>
            <p:ph type="title" hasCustomPrompt="1"/>
          </p:nvPr>
        </p:nvSpPr>
        <p:spPr>
          <a:xfrm>
            <a:off x="300039" y="1324895"/>
            <a:ext cx="3156346" cy="688899"/>
          </a:xfrm>
          <a:prstGeom prst="rect">
            <a:avLst/>
          </a:prstGeom>
        </p:spPr>
        <p:txBody>
          <a:bodyPr>
            <a:normAutofit/>
          </a:bodyPr>
          <a:lstStyle/>
          <a:p>
            <a:r>
              <a:t>Titel</a:t>
            </a:r>
          </a:p>
        </p:txBody>
      </p:sp>
      <p:sp>
        <p:nvSpPr>
          <p:cNvPr id="71"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72" name="Textebene 1…"/>
          <p:cNvSpPr txBox="1">
            <a:spLocks noGrp="1"/>
          </p:cNvSpPr>
          <p:nvPr>
            <p:ph type="body" sz="quarter" idx="1"/>
          </p:nvPr>
        </p:nvSpPr>
        <p:spPr>
          <a:xfrm>
            <a:off x="300039" y="2241550"/>
            <a:ext cx="3156346" cy="3995738"/>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73" name="Bildplatzhalter 9"/>
          <p:cNvSpPr>
            <a:spLocks noGrp="1"/>
          </p:cNvSpPr>
          <p:nvPr>
            <p:ph type="pic" sz="half" idx="21"/>
          </p:nvPr>
        </p:nvSpPr>
        <p:spPr>
          <a:xfrm>
            <a:off x="7968208" y="1268412"/>
            <a:ext cx="3923756" cy="4968876"/>
          </a:xfrm>
          <a:prstGeom prst="rect">
            <a:avLst/>
          </a:prstGeom>
        </p:spPr>
        <p:txBody>
          <a:bodyPr lIns="91439" tIns="45719" rIns="91439" bIns="45719"/>
          <a:lstStyle/>
          <a:p>
            <a:endParaRPr/>
          </a:p>
        </p:txBody>
      </p:sp>
      <p:sp>
        <p:nvSpPr>
          <p:cNvPr id="74" name="Bildplatzhalter 9"/>
          <p:cNvSpPr>
            <a:spLocks noGrp="1"/>
          </p:cNvSpPr>
          <p:nvPr>
            <p:ph type="pic" sz="half" idx="22"/>
          </p:nvPr>
        </p:nvSpPr>
        <p:spPr>
          <a:xfrm>
            <a:off x="3756421" y="1268412"/>
            <a:ext cx="3923756" cy="4968876"/>
          </a:xfrm>
          <a:prstGeom prst="rect">
            <a:avLst/>
          </a:prstGeom>
        </p:spPr>
        <p:txBody>
          <a:bodyPr lIns="91439" tIns="45719" rIns="91439" bIns="45719"/>
          <a:lstStyle/>
          <a:p>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4 Bilder und Text">
    <p:spTree>
      <p:nvGrpSpPr>
        <p:cNvPr id="1" name=""/>
        <p:cNvGrpSpPr/>
        <p:nvPr/>
      </p:nvGrpSpPr>
      <p:grpSpPr>
        <a:xfrm>
          <a:off x="0" y="0"/>
          <a:ext cx="0" cy="0"/>
          <a:chOff x="0" y="0"/>
          <a:chExt cx="0" cy="0"/>
        </a:xfrm>
      </p:grpSpPr>
      <p:sp>
        <p:nvSpPr>
          <p:cNvPr id="81"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82" name="Textebene 1…"/>
          <p:cNvSpPr txBox="1">
            <a:spLocks noGrp="1"/>
          </p:cNvSpPr>
          <p:nvPr>
            <p:ph type="body" sz="quarter" idx="1"/>
          </p:nvPr>
        </p:nvSpPr>
        <p:spPr>
          <a:xfrm>
            <a:off x="300039" y="3609020"/>
            <a:ext cx="2303573" cy="2628269"/>
          </a:xfrm>
          <a:prstGeom prst="rect">
            <a:avLst/>
          </a:prstGeom>
        </p:spPr>
        <p:txBody>
          <a:bodyPr>
            <a:normAutofit/>
          </a:bodyPr>
          <a:lstStyle>
            <a:lvl1pPr marL="92075" indent="-92075">
              <a:defRPr sz="900"/>
            </a:lvl1pPr>
            <a:lvl2pPr marL="182562" indent="-90487">
              <a:defRPr sz="900"/>
            </a:lvl2pPr>
            <a:lvl3pPr marL="266700" indent="-84138">
              <a:defRPr sz="900"/>
            </a:lvl3pPr>
            <a:lvl4pPr marL="358775" indent="-92075">
              <a:defRPr sz="900"/>
            </a:lvl4pPr>
            <a:lvl5pPr marL="449262" indent="-90488">
              <a:defRPr sz="900"/>
            </a:lvl5pPr>
          </a:lstStyle>
          <a:p>
            <a:r>
              <a:t>Textebene 1</a:t>
            </a:r>
          </a:p>
          <a:p>
            <a:pPr lvl="1"/>
            <a:r>
              <a:t>Textebene 2</a:t>
            </a:r>
          </a:p>
          <a:p>
            <a:pPr lvl="2"/>
            <a:r>
              <a:t>Textebene 3</a:t>
            </a:r>
          </a:p>
          <a:p>
            <a:pPr lvl="3"/>
            <a:r>
              <a:t>Textebene 4</a:t>
            </a:r>
          </a:p>
          <a:p>
            <a:pPr lvl="4"/>
            <a:r>
              <a:t>Textebene 5</a:t>
            </a:r>
          </a:p>
        </p:txBody>
      </p:sp>
      <p:sp>
        <p:nvSpPr>
          <p:cNvPr id="83" name="Bildplatzhalter 9"/>
          <p:cNvSpPr>
            <a:spLocks noGrp="1"/>
          </p:cNvSpPr>
          <p:nvPr>
            <p:ph type="pic" sz="quarter" idx="21"/>
          </p:nvPr>
        </p:nvSpPr>
        <p:spPr>
          <a:xfrm>
            <a:off x="300039" y="1268412"/>
            <a:ext cx="2303573" cy="2232598"/>
          </a:xfrm>
          <a:prstGeom prst="rect">
            <a:avLst/>
          </a:prstGeom>
        </p:spPr>
        <p:txBody>
          <a:bodyPr lIns="91439" tIns="45719" rIns="91439" bIns="45719"/>
          <a:lstStyle/>
          <a:p>
            <a:endParaRPr/>
          </a:p>
        </p:txBody>
      </p:sp>
      <p:sp>
        <p:nvSpPr>
          <p:cNvPr id="84" name="Textplatzhalter 6"/>
          <p:cNvSpPr>
            <a:spLocks noGrp="1"/>
          </p:cNvSpPr>
          <p:nvPr>
            <p:ph type="body" sz="quarter" idx="22"/>
          </p:nvPr>
        </p:nvSpPr>
        <p:spPr>
          <a:xfrm>
            <a:off x="2928330" y="3609020"/>
            <a:ext cx="2303574" cy="2628269"/>
          </a:xfrm>
          <a:prstGeom prst="rect">
            <a:avLst/>
          </a:prstGeom>
        </p:spPr>
        <p:txBody>
          <a:bodyPr>
            <a:normAutofit/>
          </a:bodyPr>
          <a:lstStyle/>
          <a:p>
            <a:pPr marL="92075" indent="-92075">
              <a:defRPr sz="900"/>
            </a:pPr>
            <a:endParaRPr/>
          </a:p>
        </p:txBody>
      </p:sp>
      <p:sp>
        <p:nvSpPr>
          <p:cNvPr id="85" name="Bildplatzhalter 9"/>
          <p:cNvSpPr>
            <a:spLocks noGrp="1"/>
          </p:cNvSpPr>
          <p:nvPr>
            <p:ph type="pic" sz="quarter" idx="23"/>
          </p:nvPr>
        </p:nvSpPr>
        <p:spPr>
          <a:xfrm>
            <a:off x="2928330" y="1268412"/>
            <a:ext cx="2303574" cy="2232598"/>
          </a:xfrm>
          <a:prstGeom prst="rect">
            <a:avLst/>
          </a:prstGeom>
        </p:spPr>
        <p:txBody>
          <a:bodyPr lIns="91439" tIns="45719" rIns="91439" bIns="45719"/>
          <a:lstStyle/>
          <a:p>
            <a:endParaRPr/>
          </a:p>
        </p:txBody>
      </p:sp>
      <p:sp>
        <p:nvSpPr>
          <p:cNvPr id="86" name="Textplatzhalter 6"/>
          <p:cNvSpPr>
            <a:spLocks noGrp="1"/>
          </p:cNvSpPr>
          <p:nvPr>
            <p:ph type="body" sz="quarter" idx="24"/>
          </p:nvPr>
        </p:nvSpPr>
        <p:spPr>
          <a:xfrm>
            <a:off x="5556622" y="3609020"/>
            <a:ext cx="2303574" cy="2628269"/>
          </a:xfrm>
          <a:prstGeom prst="rect">
            <a:avLst/>
          </a:prstGeom>
        </p:spPr>
        <p:txBody>
          <a:bodyPr>
            <a:normAutofit/>
          </a:bodyPr>
          <a:lstStyle/>
          <a:p>
            <a:pPr marL="92075" indent="-92075">
              <a:defRPr sz="900"/>
            </a:pPr>
            <a:endParaRPr/>
          </a:p>
        </p:txBody>
      </p:sp>
      <p:sp>
        <p:nvSpPr>
          <p:cNvPr id="87" name="Bildplatzhalter 9"/>
          <p:cNvSpPr>
            <a:spLocks noGrp="1"/>
          </p:cNvSpPr>
          <p:nvPr>
            <p:ph type="pic" sz="quarter" idx="25"/>
          </p:nvPr>
        </p:nvSpPr>
        <p:spPr>
          <a:xfrm>
            <a:off x="5556622" y="1268412"/>
            <a:ext cx="2303574" cy="2232598"/>
          </a:xfrm>
          <a:prstGeom prst="rect">
            <a:avLst/>
          </a:prstGeom>
        </p:spPr>
        <p:txBody>
          <a:bodyPr lIns="91439" tIns="45719" rIns="91439" bIns="45719"/>
          <a:lstStyle/>
          <a:p>
            <a:endParaRPr/>
          </a:p>
        </p:txBody>
      </p:sp>
      <p:sp>
        <p:nvSpPr>
          <p:cNvPr id="88" name="Textplatzhalter 6"/>
          <p:cNvSpPr>
            <a:spLocks noGrp="1"/>
          </p:cNvSpPr>
          <p:nvPr>
            <p:ph type="body" sz="quarter" idx="26"/>
          </p:nvPr>
        </p:nvSpPr>
        <p:spPr>
          <a:xfrm>
            <a:off x="8184915" y="3609020"/>
            <a:ext cx="2303574" cy="2628269"/>
          </a:xfrm>
          <a:prstGeom prst="rect">
            <a:avLst/>
          </a:prstGeom>
        </p:spPr>
        <p:txBody>
          <a:bodyPr>
            <a:normAutofit/>
          </a:bodyPr>
          <a:lstStyle/>
          <a:p>
            <a:pPr marL="92075" indent="-92075">
              <a:defRPr sz="900"/>
            </a:pPr>
            <a:endParaRPr/>
          </a:p>
        </p:txBody>
      </p:sp>
      <p:sp>
        <p:nvSpPr>
          <p:cNvPr id="89" name="Bildplatzhalter 9"/>
          <p:cNvSpPr>
            <a:spLocks noGrp="1"/>
          </p:cNvSpPr>
          <p:nvPr>
            <p:ph type="pic" sz="quarter" idx="27"/>
          </p:nvPr>
        </p:nvSpPr>
        <p:spPr>
          <a:xfrm>
            <a:off x="8184915" y="1268412"/>
            <a:ext cx="2303574" cy="2232598"/>
          </a:xfrm>
          <a:prstGeom prst="rect">
            <a:avLst/>
          </a:prstGeom>
        </p:spPr>
        <p:txBody>
          <a:bodyPr lIns="91439" tIns="45719" rIns="91439" bIns="45719"/>
          <a:lstStyle/>
          <a:p>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Nur Bild (schmal)">
    <p:spTree>
      <p:nvGrpSpPr>
        <p:cNvPr id="1" name=""/>
        <p:cNvGrpSpPr/>
        <p:nvPr/>
      </p:nvGrpSpPr>
      <p:grpSpPr>
        <a:xfrm>
          <a:off x="0" y="0"/>
          <a:ext cx="0" cy="0"/>
          <a:chOff x="0" y="0"/>
          <a:chExt cx="0" cy="0"/>
        </a:xfrm>
      </p:grpSpPr>
      <p:sp>
        <p:nvSpPr>
          <p:cNvPr id="96" name="Foliennummer"/>
          <p:cNvSpPr txBox="1">
            <a:spLocks noGrp="1"/>
          </p:cNvSpPr>
          <p:nvPr>
            <p:ph type="sldNum" sz="quarter" idx="2"/>
          </p:nvPr>
        </p:nvSpPr>
        <p:spPr>
          <a:prstGeom prst="rect">
            <a:avLst/>
          </a:prstGeom>
        </p:spPr>
        <p:txBody>
          <a:bodyPr/>
          <a:lstStyle/>
          <a:p>
            <a:fld id="{86CB4B4D-7CA3-9044-876B-883B54F8677D}" type="slidenum">
              <a:rPr/>
              <a:t>‹Nr.›</a:t>
            </a:fld>
            <a:endParaRPr/>
          </a:p>
        </p:txBody>
      </p:sp>
      <p:sp>
        <p:nvSpPr>
          <p:cNvPr id="97" name="Bildplatzhalter 9"/>
          <p:cNvSpPr>
            <a:spLocks noGrp="1"/>
          </p:cNvSpPr>
          <p:nvPr>
            <p:ph type="pic" idx="21"/>
          </p:nvPr>
        </p:nvSpPr>
        <p:spPr>
          <a:xfrm>
            <a:off x="300039" y="1268412"/>
            <a:ext cx="7380138" cy="4968876"/>
          </a:xfrm>
          <a:prstGeom prst="rect">
            <a:avLst/>
          </a:prstGeom>
        </p:spPr>
        <p:txBody>
          <a:bodyPr lIns="91439" tIns="45719" rIns="91439" bIns="45719"/>
          <a:lstStyle/>
          <a:p>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pic>
        <p:nvPicPr>
          <p:cNvPr id="2" name="Grafik 9" descr="Grafik 9"/>
          <p:cNvPicPr>
            <a:picLocks noChangeAspect="1"/>
          </p:cNvPicPr>
          <p:nvPr/>
        </p:nvPicPr>
        <p:blipFill>
          <a:blip r:embed="rId17"/>
          <a:stretch>
            <a:fillRect/>
          </a:stretch>
        </p:blipFill>
        <p:spPr>
          <a:xfrm>
            <a:off x="300668" y="307887"/>
            <a:ext cx="1332001" cy="319125"/>
          </a:xfrm>
          <a:prstGeom prst="rect">
            <a:avLst/>
          </a:prstGeom>
          <a:ln w="12700">
            <a:miter lim="400000"/>
          </a:ln>
        </p:spPr>
      </p:pic>
      <p:sp>
        <p:nvSpPr>
          <p:cNvPr id="3" name="Foliennummer"/>
          <p:cNvSpPr txBox="1">
            <a:spLocks noGrp="1"/>
          </p:cNvSpPr>
          <p:nvPr>
            <p:ph type="sldNum" sz="quarter" idx="2"/>
          </p:nvPr>
        </p:nvSpPr>
        <p:spPr>
          <a:xfrm>
            <a:off x="11752125" y="6471134"/>
            <a:ext cx="139837" cy="127001"/>
          </a:xfrm>
          <a:prstGeom prst="rect">
            <a:avLst/>
          </a:prstGeom>
          <a:ln w="12700">
            <a:miter lim="400000"/>
          </a:ln>
        </p:spPr>
        <p:txBody>
          <a:bodyPr wrap="none" lIns="0" tIns="0" rIns="0" bIns="0">
            <a:spAutoFit/>
          </a:bodyPr>
          <a:lstStyle>
            <a:lvl1pPr algn="r">
              <a:defRPr sz="900"/>
            </a:lvl1pPr>
          </a:lstStyle>
          <a:p>
            <a:fld id="{86CB4B4D-7CA3-9044-876B-883B54F8677D}" type="slidenum">
              <a:rPr/>
              <a:t>‹Nr.›</a:t>
            </a:fld>
            <a:endParaRPr/>
          </a:p>
        </p:txBody>
      </p:sp>
      <p:sp>
        <p:nvSpPr>
          <p:cNvPr id="4" name="Titel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Titeltext</a:t>
            </a:r>
          </a:p>
        </p:txBody>
      </p:sp>
      <p:sp>
        <p:nvSpPr>
          <p:cNvPr id="5" name="Textebene 1…"/>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Textebene 1</a:t>
            </a:r>
          </a:p>
          <a:p>
            <a:pPr lvl="1"/>
            <a:r>
              <a:t>Textebene 2</a:t>
            </a:r>
          </a:p>
          <a:p>
            <a:pPr lvl="2"/>
            <a:r>
              <a:t>Textebene 3</a:t>
            </a:r>
          </a:p>
          <a:p>
            <a:pPr lvl="3"/>
            <a:r>
              <a:t>Textebene 4</a:t>
            </a:r>
          </a:p>
          <a:p>
            <a:pPr lvl="4"/>
            <a:r>
              <a:t>Textebene 5</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p:titleStyle>
    <p:body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image" Target="../media/image5.t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5.tif"/></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tif"/><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5.ti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5.xml"/><Relationship Id="rId4" Type="http://schemas.openxmlformats.org/officeDocument/2006/relationships/hyperlink" Target="mailto:j.sieker@uni-bielefeld.d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itel 1"/>
          <p:cNvSpPr txBox="1">
            <a:spLocks noGrp="1"/>
          </p:cNvSpPr>
          <p:nvPr>
            <p:ph type="ctrTitle"/>
          </p:nvPr>
        </p:nvSpPr>
        <p:spPr>
          <a:xfrm>
            <a:off x="312738" y="2170111"/>
            <a:ext cx="11287790" cy="2240046"/>
          </a:xfrm>
          <a:prstGeom prst="rect">
            <a:avLst/>
          </a:prstGeom>
        </p:spPr>
        <p:txBody>
          <a:bodyPr/>
          <a:lstStyle/>
          <a:p>
            <a:pPr defTabSz="475487">
              <a:defRPr sz="3484"/>
            </a:pPr>
            <a:r>
              <a:rPr dirty="0"/>
              <a:t>Beyond the Bias: </a:t>
            </a:r>
            <a:br>
              <a:rPr dirty="0"/>
            </a:br>
            <a:r>
              <a:rPr dirty="0"/>
              <a:t>Unveiling the Quality of Implicit Causality Prompt Continuations in Language Models</a:t>
            </a:r>
          </a:p>
          <a:p>
            <a:pPr defTabSz="475487">
              <a:defRPr sz="3120"/>
            </a:pPr>
            <a:endParaRPr dirty="0"/>
          </a:p>
        </p:txBody>
      </p:sp>
      <p:sp>
        <p:nvSpPr>
          <p:cNvPr id="158" name="Untertitel 2"/>
          <p:cNvSpPr txBox="1">
            <a:spLocks noGrp="1"/>
          </p:cNvSpPr>
          <p:nvPr>
            <p:ph type="subTitle" sz="quarter" idx="1"/>
          </p:nvPr>
        </p:nvSpPr>
        <p:spPr>
          <a:xfrm>
            <a:off x="2166886" y="307887"/>
            <a:ext cx="7858228" cy="319125"/>
          </a:xfrm>
          <a:prstGeom prst="rect">
            <a:avLst/>
          </a:prstGeom>
        </p:spPr>
        <p:txBody>
          <a:bodyPr/>
          <a:lstStyle>
            <a:lvl1pPr>
              <a:lnSpc>
                <a:spcPct val="100000"/>
              </a:lnSpc>
            </a:lvl1pPr>
          </a:lstStyle>
          <a:p>
            <a:r>
              <a:rPr dirty="0"/>
              <a:t>Bielefeld University | Faculty of Linguistics and Literary Studies | Computational Linguistics</a:t>
            </a:r>
          </a:p>
        </p:txBody>
      </p:sp>
      <p:sp>
        <p:nvSpPr>
          <p:cNvPr id="159" name="Titel 1"/>
          <p:cNvSpPr txBox="1"/>
          <p:nvPr/>
        </p:nvSpPr>
        <p:spPr>
          <a:xfrm>
            <a:off x="338339" y="4067263"/>
            <a:ext cx="7765728" cy="31912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365760">
              <a:lnSpc>
                <a:spcPct val="90000"/>
              </a:lnSpc>
              <a:defRPr sz="2040"/>
            </a:pPr>
            <a:r>
              <a:rPr b="1" dirty="0"/>
              <a:t>Judith </a:t>
            </a:r>
            <a:r>
              <a:rPr b="1" dirty="0" err="1"/>
              <a:t>Sieker</a:t>
            </a:r>
            <a:r>
              <a:t> </a:t>
            </a:r>
            <a:r>
              <a:rPr i="1"/>
              <a:t>&amp;</a:t>
            </a:r>
            <a:r>
              <a:t> </a:t>
            </a:r>
            <a:r>
              <a:rPr b="1"/>
              <a:t>Oliver Bott</a:t>
            </a:r>
            <a:r>
              <a:t> </a:t>
            </a:r>
            <a:r>
              <a:rPr i="1"/>
              <a:t>&amp;</a:t>
            </a:r>
            <a:r>
              <a:t> </a:t>
            </a:r>
            <a:r>
              <a:rPr b="1"/>
              <a:t>Torgrim Solstad</a:t>
            </a:r>
            <a:r>
              <a:t> </a:t>
            </a:r>
            <a:r>
              <a:rPr i="1"/>
              <a:t>&amp;</a:t>
            </a:r>
            <a:r>
              <a:t> </a:t>
            </a:r>
            <a:r>
              <a:rPr b="1"/>
              <a:t>Sina Zarrieß</a:t>
            </a:r>
          </a:p>
          <a:p>
            <a:pPr defTabSz="365760">
              <a:lnSpc>
                <a:spcPct val="90000"/>
              </a:lnSpc>
              <a:defRPr sz="2400" b="1"/>
            </a:pPr>
            <a:endParaRPr b="1"/>
          </a:p>
          <a:p>
            <a:pPr defTabSz="365760">
              <a:lnSpc>
                <a:spcPct val="90000"/>
              </a:lnSpc>
              <a:defRPr sz="2400" b="1"/>
            </a:pPr>
            <a:endParaRPr b="1"/>
          </a:p>
        </p:txBody>
      </p:sp>
      <p:sp>
        <p:nvSpPr>
          <p:cNvPr id="160" name="Untertitel 2"/>
          <p:cNvSpPr txBox="1"/>
          <p:nvPr/>
        </p:nvSpPr>
        <p:spPr>
          <a:xfrm>
            <a:off x="331146" y="5953255"/>
            <a:ext cx="9652643" cy="564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1600"/>
            </a:lvl1pPr>
          </a:lstStyle>
          <a:p>
            <a:r>
              <a:t>Judith Sieker, INLG 2023, Prague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ruppieren"/>
          <p:cNvSpPr txBox="1"/>
          <p:nvPr/>
        </p:nvSpPr>
        <p:spPr>
          <a:xfrm>
            <a:off x="1142636" y="1142720"/>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b="1" dirty="0" err="1"/>
              <a:t>because</a:t>
            </a:r>
            <a:r>
              <a:rPr lang="de-DE" dirty="0"/>
              <a:t> s</a:t>
            </a:r>
            <a:r>
              <a:rPr dirty="0"/>
              <a:t>he was the top student in all subjects. </a:t>
            </a:r>
          </a:p>
        </p:txBody>
      </p:sp>
      <p:sp>
        <p:nvSpPr>
          <p:cNvPr id="242" name="4"/>
          <p:cNvSpPr txBox="1">
            <a:spLocks noGrp="1"/>
          </p:cNvSpPr>
          <p:nvPr>
            <p:ph type="sldNum" sz="quarter" idx="2"/>
          </p:nvPr>
        </p:nvSpPr>
        <p:spPr>
          <a:xfrm>
            <a:off x="11842590"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4</a:t>
            </a:r>
            <a:endParaRPr dirty="0"/>
          </a:p>
        </p:txBody>
      </p:sp>
      <p:sp>
        <p:nvSpPr>
          <p:cNvPr id="24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4" name="Gruppieren">
            <a:extLst>
              <a:ext uri="{FF2B5EF4-FFF2-40B4-BE49-F238E27FC236}">
                <a16:creationId xmlns:a16="http://schemas.microsoft.com/office/drawing/2014/main" id="{0A558174-AD13-976E-DEB1-A61562DEF9CD}"/>
              </a:ext>
            </a:extLst>
          </p:cNvPr>
          <p:cNvSpPr txBox="1"/>
          <p:nvPr/>
        </p:nvSpPr>
        <p:spPr>
          <a:xfrm>
            <a:off x="1142638" y="2803257"/>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b="1" dirty="0" err="1"/>
              <a:t>because</a:t>
            </a:r>
            <a:r>
              <a:rPr lang="de-DE" dirty="0"/>
              <a:t> </a:t>
            </a:r>
            <a:r>
              <a:rPr lang="de-DE" dirty="0" err="1"/>
              <a:t>she</a:t>
            </a:r>
            <a:r>
              <a:rPr lang="de-DE" dirty="0"/>
              <a:t> was a </a:t>
            </a:r>
            <a:r>
              <a:rPr lang="de-DE" dirty="0" err="1"/>
              <a:t>very</a:t>
            </a:r>
            <a:r>
              <a:rPr lang="de-DE" dirty="0"/>
              <a:t> </a:t>
            </a:r>
            <a:r>
              <a:rPr lang="de-DE" dirty="0" err="1"/>
              <a:t>good</a:t>
            </a:r>
            <a:r>
              <a:rPr lang="de-DE" dirty="0"/>
              <a:t> </a:t>
            </a:r>
            <a:r>
              <a:rPr lang="de-DE" dirty="0" err="1"/>
              <a:t>swimmer</a:t>
            </a:r>
            <a:r>
              <a:rPr lang="de-DE" dirty="0"/>
              <a:t>. </a:t>
            </a:r>
            <a:endParaRPr dirty="0"/>
          </a:p>
        </p:txBody>
      </p:sp>
      <p:sp>
        <p:nvSpPr>
          <p:cNvPr id="5" name="Gruppieren">
            <a:extLst>
              <a:ext uri="{FF2B5EF4-FFF2-40B4-BE49-F238E27FC236}">
                <a16:creationId xmlns:a16="http://schemas.microsoft.com/office/drawing/2014/main" id="{19CCA595-E096-A2A8-D0BA-42A9350A4E68}"/>
              </a:ext>
            </a:extLst>
          </p:cNvPr>
          <p:cNvSpPr txBox="1"/>
          <p:nvPr/>
        </p:nvSpPr>
        <p:spPr>
          <a:xfrm>
            <a:off x="1142638" y="1972988"/>
            <a:ext cx="9906723" cy="500837"/>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b="1" dirty="0" err="1"/>
              <a:t>because</a:t>
            </a:r>
            <a:r>
              <a:rPr lang="de-DE" dirty="0"/>
              <a:t> </a:t>
            </a:r>
            <a:r>
              <a:rPr lang="de-DE" dirty="0" err="1"/>
              <a:t>she</a:t>
            </a:r>
            <a:r>
              <a:rPr dirty="0"/>
              <a:t> </a:t>
            </a:r>
            <a:r>
              <a:rPr lang="de-DE" dirty="0" err="1"/>
              <a:t>played</a:t>
            </a:r>
            <a:r>
              <a:rPr lang="de-DE" dirty="0"/>
              <a:t> </a:t>
            </a:r>
            <a:r>
              <a:rPr lang="de-DE" dirty="0" err="1"/>
              <a:t>the</a:t>
            </a:r>
            <a:r>
              <a:rPr lang="de-DE" dirty="0"/>
              <a:t> piano so </a:t>
            </a:r>
            <a:r>
              <a:rPr lang="de-DE" dirty="0" err="1"/>
              <a:t>well</a:t>
            </a:r>
            <a:r>
              <a:rPr lang="de-DE" dirty="0"/>
              <a:t>. </a:t>
            </a:r>
            <a:endParaRPr dirty="0"/>
          </a:p>
        </p:txBody>
      </p:sp>
      <p:sp>
        <p:nvSpPr>
          <p:cNvPr id="6" name="Gruppieren">
            <a:extLst>
              <a:ext uri="{FF2B5EF4-FFF2-40B4-BE49-F238E27FC236}">
                <a16:creationId xmlns:a16="http://schemas.microsoft.com/office/drawing/2014/main" id="{655F34D5-7A52-E3A8-745C-48BB2FE0F716}"/>
              </a:ext>
            </a:extLst>
          </p:cNvPr>
          <p:cNvSpPr txBox="1"/>
          <p:nvPr/>
        </p:nvSpPr>
        <p:spPr>
          <a:xfrm>
            <a:off x="1142636" y="3633526"/>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a:t>
            </a:r>
            <a:r>
              <a:rPr lang="de-DE" dirty="0"/>
              <a:t>Isabel </a:t>
            </a:r>
            <a:r>
              <a:rPr lang="de-DE" b="1" dirty="0" err="1"/>
              <a:t>because</a:t>
            </a:r>
            <a:r>
              <a:rPr lang="de-DE" dirty="0"/>
              <a:t> s</a:t>
            </a:r>
            <a:r>
              <a:rPr dirty="0"/>
              <a:t>he</a:t>
            </a:r>
            <a:r>
              <a:rPr lang="de-DE" dirty="0"/>
              <a:t> </a:t>
            </a:r>
            <a:r>
              <a:rPr lang="de-DE" dirty="0" err="1"/>
              <a:t>gave</a:t>
            </a:r>
            <a:r>
              <a:rPr lang="de-DE" dirty="0"/>
              <a:t> such a </a:t>
            </a:r>
            <a:r>
              <a:rPr lang="de-DE" dirty="0" err="1"/>
              <a:t>good</a:t>
            </a:r>
            <a:r>
              <a:rPr lang="de-DE" dirty="0"/>
              <a:t> </a:t>
            </a:r>
            <a:r>
              <a:rPr lang="de-DE" dirty="0" err="1"/>
              <a:t>talk</a:t>
            </a:r>
            <a:r>
              <a:rPr lang="de-DE" dirty="0"/>
              <a:t>.</a:t>
            </a:r>
            <a:endParaRPr dirty="0"/>
          </a:p>
        </p:txBody>
      </p:sp>
      <p:sp>
        <p:nvSpPr>
          <p:cNvPr id="9" name="Continue the following sentence. Remember the first thing that comes to your mind.…">
            <a:extLst>
              <a:ext uri="{FF2B5EF4-FFF2-40B4-BE49-F238E27FC236}">
                <a16:creationId xmlns:a16="http://schemas.microsoft.com/office/drawing/2014/main" id="{77D9FF49-FD87-279E-C5D6-AE7590942ECC}"/>
              </a:ext>
            </a:extLst>
          </p:cNvPr>
          <p:cNvSpPr txBox="1">
            <a:spLocks/>
          </p:cNvSpPr>
          <p:nvPr/>
        </p:nvSpPr>
        <p:spPr>
          <a:xfrm>
            <a:off x="1142636" y="4812294"/>
            <a:ext cx="10400605" cy="169287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a:lstStyle>
          <a:p>
            <a:pPr marL="0" indent="0" hangingPunct="1">
              <a:buFont typeface="Arial"/>
              <a:buNone/>
              <a:defRPr sz="2200"/>
            </a:pPr>
            <a:r>
              <a:rPr lang="de-DE" sz="2800" dirty="0"/>
              <a:t>→ </a:t>
            </a:r>
            <a:r>
              <a:rPr lang="de-DE" sz="2800" i="1" dirty="0" err="1"/>
              <a:t>admire</a:t>
            </a:r>
            <a:r>
              <a:rPr lang="de-DE" sz="2800" dirty="0"/>
              <a:t> </a:t>
            </a:r>
            <a:r>
              <a:rPr lang="de-DE" sz="2800" dirty="0" err="1"/>
              <a:t>triggers</a:t>
            </a:r>
            <a:r>
              <a:rPr lang="de-DE" sz="2800" dirty="0"/>
              <a:t> an </a:t>
            </a:r>
            <a:r>
              <a:rPr lang="de-DE" sz="2800" b="1" dirty="0" err="1"/>
              <a:t>explanation</a:t>
            </a:r>
            <a:r>
              <a:rPr lang="de-DE" sz="2800" dirty="0"/>
              <a:t> </a:t>
            </a:r>
            <a:br>
              <a:rPr lang="de-DE" sz="2800" dirty="0"/>
            </a:br>
            <a:endParaRPr lang="de-DE" sz="2800" b="1" dirty="0"/>
          </a:p>
        </p:txBody>
      </p:sp>
    </p:spTree>
    <p:extLst>
      <p:ext uri="{BB962C8B-B14F-4D97-AF65-F5344CB8AC3E}">
        <p14:creationId xmlns:p14="http://schemas.microsoft.com/office/powerpoint/2010/main" val="107937596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ruppieren"/>
          <p:cNvSpPr txBox="1"/>
          <p:nvPr/>
        </p:nvSpPr>
        <p:spPr>
          <a:xfrm>
            <a:off x="1142636" y="1142720"/>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a:t>
            </a:r>
            <a:r>
              <a:rPr lang="de-DE" b="1" dirty="0"/>
              <a:t>s</a:t>
            </a:r>
            <a:r>
              <a:rPr b="1" dirty="0"/>
              <a:t>he</a:t>
            </a:r>
            <a:r>
              <a:rPr dirty="0"/>
              <a:t> was the top student in all subjects. </a:t>
            </a:r>
          </a:p>
        </p:txBody>
      </p:sp>
      <p:sp>
        <p:nvSpPr>
          <p:cNvPr id="242" name="4"/>
          <p:cNvSpPr txBox="1">
            <a:spLocks noGrp="1"/>
          </p:cNvSpPr>
          <p:nvPr>
            <p:ph type="sldNum" sz="quarter" idx="2"/>
          </p:nvPr>
        </p:nvSpPr>
        <p:spPr>
          <a:xfrm>
            <a:off x="11842590"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4</a:t>
            </a:r>
            <a:endParaRPr dirty="0"/>
          </a:p>
        </p:txBody>
      </p:sp>
      <p:sp>
        <p:nvSpPr>
          <p:cNvPr id="243"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
        <p:nvSpPr>
          <p:cNvPr id="4" name="Gruppieren">
            <a:extLst>
              <a:ext uri="{FF2B5EF4-FFF2-40B4-BE49-F238E27FC236}">
                <a16:creationId xmlns:a16="http://schemas.microsoft.com/office/drawing/2014/main" id="{0A558174-AD13-976E-DEB1-A61562DEF9CD}"/>
              </a:ext>
            </a:extLst>
          </p:cNvPr>
          <p:cNvSpPr txBox="1"/>
          <p:nvPr/>
        </p:nvSpPr>
        <p:spPr>
          <a:xfrm>
            <a:off x="1142638" y="2803257"/>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a:t>
            </a:r>
            <a:r>
              <a:rPr lang="de-DE" b="1" dirty="0" err="1"/>
              <a:t>she</a:t>
            </a:r>
            <a:r>
              <a:rPr lang="de-DE" dirty="0"/>
              <a:t> was a </a:t>
            </a:r>
            <a:r>
              <a:rPr lang="de-DE" dirty="0" err="1"/>
              <a:t>very</a:t>
            </a:r>
            <a:r>
              <a:rPr lang="de-DE" dirty="0"/>
              <a:t> </a:t>
            </a:r>
            <a:r>
              <a:rPr lang="de-DE" dirty="0" err="1"/>
              <a:t>good</a:t>
            </a:r>
            <a:r>
              <a:rPr lang="de-DE" dirty="0"/>
              <a:t> </a:t>
            </a:r>
            <a:r>
              <a:rPr lang="de-DE" dirty="0" err="1"/>
              <a:t>swimmer</a:t>
            </a:r>
            <a:r>
              <a:rPr lang="de-DE" dirty="0"/>
              <a:t>. </a:t>
            </a:r>
            <a:endParaRPr dirty="0"/>
          </a:p>
        </p:txBody>
      </p:sp>
      <p:sp>
        <p:nvSpPr>
          <p:cNvPr id="5" name="Gruppieren">
            <a:extLst>
              <a:ext uri="{FF2B5EF4-FFF2-40B4-BE49-F238E27FC236}">
                <a16:creationId xmlns:a16="http://schemas.microsoft.com/office/drawing/2014/main" id="{19CCA595-E096-A2A8-D0BA-42A9350A4E68}"/>
              </a:ext>
            </a:extLst>
          </p:cNvPr>
          <p:cNvSpPr txBox="1"/>
          <p:nvPr/>
        </p:nvSpPr>
        <p:spPr>
          <a:xfrm>
            <a:off x="1142638" y="1972988"/>
            <a:ext cx="9906723" cy="500837"/>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a:t>
            </a:r>
            <a:r>
              <a:rPr lang="de-DE" b="1" dirty="0" err="1"/>
              <a:t>she</a:t>
            </a:r>
            <a:r>
              <a:rPr dirty="0"/>
              <a:t> </a:t>
            </a:r>
            <a:r>
              <a:rPr lang="de-DE" dirty="0" err="1"/>
              <a:t>played</a:t>
            </a:r>
            <a:r>
              <a:rPr lang="de-DE" dirty="0"/>
              <a:t> </a:t>
            </a:r>
            <a:r>
              <a:rPr lang="de-DE" dirty="0" err="1"/>
              <a:t>the</a:t>
            </a:r>
            <a:r>
              <a:rPr lang="de-DE" dirty="0"/>
              <a:t> piano so </a:t>
            </a:r>
            <a:r>
              <a:rPr lang="de-DE" dirty="0" err="1"/>
              <a:t>well</a:t>
            </a:r>
            <a:r>
              <a:rPr lang="de-DE" dirty="0"/>
              <a:t>. </a:t>
            </a:r>
            <a:endParaRPr dirty="0"/>
          </a:p>
        </p:txBody>
      </p:sp>
      <p:sp>
        <p:nvSpPr>
          <p:cNvPr id="6" name="Gruppieren">
            <a:extLst>
              <a:ext uri="{FF2B5EF4-FFF2-40B4-BE49-F238E27FC236}">
                <a16:creationId xmlns:a16="http://schemas.microsoft.com/office/drawing/2014/main" id="{655F34D5-7A52-E3A8-745C-48BB2FE0F716}"/>
              </a:ext>
            </a:extLst>
          </p:cNvPr>
          <p:cNvSpPr txBox="1"/>
          <p:nvPr/>
        </p:nvSpPr>
        <p:spPr>
          <a:xfrm>
            <a:off x="1142636" y="3633526"/>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a:t>
            </a:r>
            <a:r>
              <a:rPr lang="de-DE" dirty="0"/>
              <a:t>Isabel </a:t>
            </a:r>
            <a:r>
              <a:rPr lang="de-DE" dirty="0" err="1"/>
              <a:t>because</a:t>
            </a:r>
            <a:r>
              <a:rPr lang="de-DE" dirty="0"/>
              <a:t> </a:t>
            </a:r>
            <a:r>
              <a:rPr lang="de-DE" b="1" dirty="0"/>
              <a:t>s</a:t>
            </a:r>
            <a:r>
              <a:rPr b="1" dirty="0"/>
              <a:t>he</a:t>
            </a:r>
            <a:r>
              <a:rPr lang="de-DE" dirty="0"/>
              <a:t> </a:t>
            </a:r>
            <a:r>
              <a:rPr lang="de-DE" dirty="0" err="1"/>
              <a:t>gave</a:t>
            </a:r>
            <a:r>
              <a:rPr lang="de-DE" dirty="0"/>
              <a:t> such a </a:t>
            </a:r>
            <a:r>
              <a:rPr lang="de-DE" dirty="0" err="1"/>
              <a:t>good</a:t>
            </a:r>
            <a:r>
              <a:rPr lang="de-DE" dirty="0"/>
              <a:t> </a:t>
            </a:r>
            <a:r>
              <a:rPr lang="de-DE" dirty="0" err="1"/>
              <a:t>talk</a:t>
            </a:r>
            <a:r>
              <a:rPr lang="de-DE" dirty="0"/>
              <a:t>.</a:t>
            </a:r>
            <a:endParaRPr dirty="0"/>
          </a:p>
        </p:txBody>
      </p:sp>
      <p:sp>
        <p:nvSpPr>
          <p:cNvPr id="3" name="Continue the following sentence. Remember the first thing that comes to your mind.…">
            <a:extLst>
              <a:ext uri="{FF2B5EF4-FFF2-40B4-BE49-F238E27FC236}">
                <a16:creationId xmlns:a16="http://schemas.microsoft.com/office/drawing/2014/main" id="{E198E07E-8EDA-E85A-E162-506D9F1273A9}"/>
              </a:ext>
            </a:extLst>
          </p:cNvPr>
          <p:cNvSpPr txBox="1">
            <a:spLocks noGrp="1"/>
          </p:cNvSpPr>
          <p:nvPr>
            <p:ph type="body" idx="1"/>
          </p:nvPr>
        </p:nvSpPr>
        <p:spPr>
          <a:xfrm>
            <a:off x="1142636" y="4812294"/>
            <a:ext cx="10400605" cy="1692875"/>
          </a:xfrm>
          <a:prstGeom prst="rect">
            <a:avLst/>
          </a:prstGeom>
        </p:spPr>
        <p:txBody>
          <a:bodyPr>
            <a:normAutofit/>
          </a:bodyPr>
          <a:lstStyle/>
          <a:p>
            <a:pPr marL="0" indent="0">
              <a:buNone/>
              <a:defRPr sz="2200"/>
            </a:pPr>
            <a:r>
              <a:rPr lang="de-DE" sz="2800" dirty="0"/>
              <a:t>→ </a:t>
            </a:r>
            <a:r>
              <a:rPr lang="de-DE" sz="2800" i="1" dirty="0" err="1"/>
              <a:t>admire</a:t>
            </a:r>
            <a:r>
              <a:rPr lang="de-DE" sz="2800" dirty="0"/>
              <a:t> </a:t>
            </a:r>
            <a:r>
              <a:rPr lang="de-DE" sz="2800" dirty="0" err="1"/>
              <a:t>triggers</a:t>
            </a:r>
            <a:r>
              <a:rPr lang="de-DE" sz="2800" dirty="0"/>
              <a:t> an </a:t>
            </a:r>
            <a:r>
              <a:rPr lang="de-DE" sz="2800" b="1" dirty="0" err="1"/>
              <a:t>explanation</a:t>
            </a:r>
            <a:r>
              <a:rPr lang="de-DE" sz="2800" dirty="0"/>
              <a:t> </a:t>
            </a:r>
            <a:br>
              <a:rPr lang="de-DE" sz="2800" dirty="0"/>
            </a:br>
            <a:endParaRPr sz="2800" b="1" dirty="0"/>
          </a:p>
        </p:txBody>
      </p:sp>
    </p:spTree>
    <p:extLst>
      <p:ext uri="{BB962C8B-B14F-4D97-AF65-F5344CB8AC3E}">
        <p14:creationId xmlns:p14="http://schemas.microsoft.com/office/powerpoint/2010/main" val="213740861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ruppieren"/>
          <p:cNvSpPr txBox="1"/>
          <p:nvPr/>
        </p:nvSpPr>
        <p:spPr>
          <a:xfrm>
            <a:off x="1142636" y="1142720"/>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dirty="0" err="1"/>
              <a:t>because</a:t>
            </a:r>
            <a:r>
              <a:rPr lang="de-DE" dirty="0"/>
              <a:t> </a:t>
            </a:r>
            <a:r>
              <a:rPr lang="de-DE" b="1" dirty="0"/>
              <a:t>s</a:t>
            </a:r>
            <a:r>
              <a:rPr b="1" dirty="0"/>
              <a:t>he</a:t>
            </a:r>
            <a:r>
              <a:rPr dirty="0"/>
              <a:t> was the top student in all subjects. </a:t>
            </a:r>
          </a:p>
        </p:txBody>
      </p:sp>
      <p:sp>
        <p:nvSpPr>
          <p:cNvPr id="242" name="4"/>
          <p:cNvSpPr txBox="1">
            <a:spLocks noGrp="1"/>
          </p:cNvSpPr>
          <p:nvPr>
            <p:ph type="sldNum" sz="quarter" idx="2"/>
          </p:nvPr>
        </p:nvSpPr>
        <p:spPr>
          <a:xfrm>
            <a:off x="11842590"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4</a:t>
            </a:r>
            <a:endParaRPr dirty="0"/>
          </a:p>
        </p:txBody>
      </p:sp>
      <p:sp>
        <p:nvSpPr>
          <p:cNvPr id="24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4" name="Gruppieren">
            <a:extLst>
              <a:ext uri="{FF2B5EF4-FFF2-40B4-BE49-F238E27FC236}">
                <a16:creationId xmlns:a16="http://schemas.microsoft.com/office/drawing/2014/main" id="{0A558174-AD13-976E-DEB1-A61562DEF9CD}"/>
              </a:ext>
            </a:extLst>
          </p:cNvPr>
          <p:cNvSpPr txBox="1"/>
          <p:nvPr/>
        </p:nvSpPr>
        <p:spPr>
          <a:xfrm>
            <a:off x="1142638" y="2803257"/>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dirty="0" err="1"/>
              <a:t>because</a:t>
            </a:r>
            <a:r>
              <a:rPr lang="de-DE" dirty="0"/>
              <a:t> </a:t>
            </a:r>
            <a:r>
              <a:rPr lang="de-DE" b="1" dirty="0" err="1"/>
              <a:t>she</a:t>
            </a:r>
            <a:r>
              <a:rPr lang="de-DE" dirty="0"/>
              <a:t> was a </a:t>
            </a:r>
            <a:r>
              <a:rPr lang="de-DE" dirty="0" err="1"/>
              <a:t>very</a:t>
            </a:r>
            <a:r>
              <a:rPr lang="de-DE" dirty="0"/>
              <a:t> </a:t>
            </a:r>
            <a:r>
              <a:rPr lang="de-DE" dirty="0" err="1"/>
              <a:t>good</a:t>
            </a:r>
            <a:r>
              <a:rPr lang="de-DE" dirty="0"/>
              <a:t> </a:t>
            </a:r>
            <a:r>
              <a:rPr lang="de-DE" dirty="0" err="1"/>
              <a:t>swimmer</a:t>
            </a:r>
            <a:r>
              <a:rPr lang="de-DE" dirty="0"/>
              <a:t>. </a:t>
            </a:r>
            <a:endParaRPr dirty="0"/>
          </a:p>
        </p:txBody>
      </p:sp>
      <p:sp>
        <p:nvSpPr>
          <p:cNvPr id="5" name="Gruppieren">
            <a:extLst>
              <a:ext uri="{FF2B5EF4-FFF2-40B4-BE49-F238E27FC236}">
                <a16:creationId xmlns:a16="http://schemas.microsoft.com/office/drawing/2014/main" id="{19CCA595-E096-A2A8-D0BA-42A9350A4E68}"/>
              </a:ext>
            </a:extLst>
          </p:cNvPr>
          <p:cNvSpPr txBox="1"/>
          <p:nvPr/>
        </p:nvSpPr>
        <p:spPr>
          <a:xfrm>
            <a:off x="1142638" y="1972988"/>
            <a:ext cx="9906723" cy="500837"/>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r>
              <a:rPr lang="de-DE" dirty="0" err="1"/>
              <a:t>because</a:t>
            </a:r>
            <a:r>
              <a:rPr lang="de-DE" dirty="0"/>
              <a:t> </a:t>
            </a:r>
            <a:r>
              <a:rPr lang="de-DE" b="1" dirty="0" err="1"/>
              <a:t>she</a:t>
            </a:r>
            <a:r>
              <a:rPr dirty="0"/>
              <a:t> </a:t>
            </a:r>
            <a:r>
              <a:rPr lang="de-DE" dirty="0" err="1"/>
              <a:t>played</a:t>
            </a:r>
            <a:r>
              <a:rPr lang="de-DE" dirty="0"/>
              <a:t> </a:t>
            </a:r>
            <a:r>
              <a:rPr lang="de-DE" dirty="0" err="1"/>
              <a:t>the</a:t>
            </a:r>
            <a:r>
              <a:rPr lang="de-DE" dirty="0"/>
              <a:t> piano so </a:t>
            </a:r>
            <a:r>
              <a:rPr lang="de-DE" dirty="0" err="1"/>
              <a:t>well</a:t>
            </a:r>
            <a:r>
              <a:rPr lang="de-DE" dirty="0"/>
              <a:t>. </a:t>
            </a:r>
            <a:endParaRPr dirty="0"/>
          </a:p>
        </p:txBody>
      </p:sp>
      <p:sp>
        <p:nvSpPr>
          <p:cNvPr id="6" name="Gruppieren">
            <a:extLst>
              <a:ext uri="{FF2B5EF4-FFF2-40B4-BE49-F238E27FC236}">
                <a16:creationId xmlns:a16="http://schemas.microsoft.com/office/drawing/2014/main" id="{655F34D5-7A52-E3A8-745C-48BB2FE0F716}"/>
              </a:ext>
            </a:extLst>
          </p:cNvPr>
          <p:cNvSpPr txBox="1"/>
          <p:nvPr/>
        </p:nvSpPr>
        <p:spPr>
          <a:xfrm>
            <a:off x="1142636" y="3633526"/>
            <a:ext cx="9906723"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a:t>
            </a:r>
            <a:r>
              <a:rPr lang="de-DE" dirty="0"/>
              <a:t>Isabel </a:t>
            </a:r>
            <a:r>
              <a:rPr lang="de-DE" dirty="0" err="1"/>
              <a:t>because</a:t>
            </a:r>
            <a:r>
              <a:rPr lang="de-DE" dirty="0"/>
              <a:t> </a:t>
            </a:r>
            <a:r>
              <a:rPr lang="de-DE" b="1" dirty="0"/>
              <a:t>s</a:t>
            </a:r>
            <a:r>
              <a:rPr b="1" dirty="0"/>
              <a:t>he</a:t>
            </a:r>
            <a:r>
              <a:rPr lang="de-DE" dirty="0"/>
              <a:t> </a:t>
            </a:r>
            <a:r>
              <a:rPr lang="de-DE" dirty="0" err="1"/>
              <a:t>gave</a:t>
            </a:r>
            <a:r>
              <a:rPr lang="de-DE" dirty="0"/>
              <a:t> such a </a:t>
            </a:r>
            <a:r>
              <a:rPr lang="de-DE" dirty="0" err="1"/>
              <a:t>good</a:t>
            </a:r>
            <a:r>
              <a:rPr lang="de-DE" dirty="0"/>
              <a:t> </a:t>
            </a:r>
            <a:r>
              <a:rPr lang="de-DE" dirty="0" err="1"/>
              <a:t>talk</a:t>
            </a:r>
            <a:r>
              <a:rPr lang="de-DE" dirty="0"/>
              <a:t>.</a:t>
            </a:r>
            <a:endParaRPr dirty="0"/>
          </a:p>
        </p:txBody>
      </p:sp>
      <p:sp>
        <p:nvSpPr>
          <p:cNvPr id="3" name="Continue the following sentence. Remember the first thing that comes to your mind.…">
            <a:extLst>
              <a:ext uri="{FF2B5EF4-FFF2-40B4-BE49-F238E27FC236}">
                <a16:creationId xmlns:a16="http://schemas.microsoft.com/office/drawing/2014/main" id="{E198E07E-8EDA-E85A-E162-506D9F1273A9}"/>
              </a:ext>
            </a:extLst>
          </p:cNvPr>
          <p:cNvSpPr txBox="1">
            <a:spLocks noGrp="1"/>
          </p:cNvSpPr>
          <p:nvPr>
            <p:ph type="body" idx="1"/>
          </p:nvPr>
        </p:nvSpPr>
        <p:spPr>
          <a:xfrm>
            <a:off x="1142636" y="4812294"/>
            <a:ext cx="10400605" cy="1692875"/>
          </a:xfrm>
          <a:prstGeom prst="rect">
            <a:avLst/>
          </a:prstGeom>
        </p:spPr>
        <p:txBody>
          <a:bodyPr>
            <a:normAutofit/>
          </a:bodyPr>
          <a:lstStyle/>
          <a:p>
            <a:pPr marL="0" indent="0">
              <a:buNone/>
              <a:defRPr sz="2200"/>
            </a:pPr>
            <a:r>
              <a:rPr lang="de-DE" sz="2800" dirty="0"/>
              <a:t>→ </a:t>
            </a:r>
            <a:r>
              <a:rPr lang="de-DE" sz="2800" i="1" dirty="0" err="1"/>
              <a:t>admire</a:t>
            </a:r>
            <a:r>
              <a:rPr lang="de-DE" sz="2800" dirty="0"/>
              <a:t> </a:t>
            </a:r>
            <a:r>
              <a:rPr lang="de-DE" sz="2800" dirty="0" err="1"/>
              <a:t>triggers</a:t>
            </a:r>
            <a:r>
              <a:rPr lang="de-DE" sz="2800" dirty="0"/>
              <a:t> an </a:t>
            </a:r>
            <a:r>
              <a:rPr lang="de-DE" sz="2800" b="1" dirty="0" err="1"/>
              <a:t>explanation</a:t>
            </a:r>
            <a:r>
              <a:rPr lang="de-DE" sz="2800" dirty="0"/>
              <a:t> </a:t>
            </a:r>
            <a:br>
              <a:rPr lang="de-DE" sz="2800" dirty="0"/>
            </a:br>
            <a:r>
              <a:rPr lang="de-DE" sz="2800" dirty="0"/>
              <a:t>→ </a:t>
            </a:r>
            <a:r>
              <a:rPr lang="de-DE" sz="2800" i="1" dirty="0" err="1"/>
              <a:t>admire</a:t>
            </a:r>
            <a:r>
              <a:rPr lang="de-DE" sz="2800" dirty="0"/>
              <a:t> </a:t>
            </a:r>
            <a:r>
              <a:rPr lang="de-DE" sz="2800" dirty="0" err="1"/>
              <a:t>comes</a:t>
            </a:r>
            <a:r>
              <a:rPr lang="de-DE" sz="2800" dirty="0"/>
              <a:t> </a:t>
            </a:r>
            <a:r>
              <a:rPr lang="de-DE" sz="2800" dirty="0" err="1"/>
              <a:t>with</a:t>
            </a:r>
            <a:r>
              <a:rPr lang="de-DE" sz="2800" dirty="0"/>
              <a:t> a strong </a:t>
            </a:r>
            <a:r>
              <a:rPr lang="de-DE" sz="2800" b="1" dirty="0" err="1"/>
              <a:t>next</a:t>
            </a:r>
            <a:r>
              <a:rPr lang="de-DE" sz="2800" b="1" dirty="0"/>
              <a:t>-</a:t>
            </a:r>
            <a:r>
              <a:rPr lang="de-DE" sz="2800" b="1" dirty="0" err="1"/>
              <a:t>mention</a:t>
            </a:r>
            <a:r>
              <a:rPr lang="de-DE" sz="2800" b="1" dirty="0"/>
              <a:t>-bias </a:t>
            </a:r>
            <a:endParaRPr sz="2800" b="1" dirty="0"/>
          </a:p>
        </p:txBody>
      </p:sp>
    </p:spTree>
    <p:extLst>
      <p:ext uri="{BB962C8B-B14F-4D97-AF65-F5344CB8AC3E}">
        <p14:creationId xmlns:p14="http://schemas.microsoft.com/office/powerpoint/2010/main" val="157435931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Implicit Causality (IC)"/>
          <p:cNvSpPr txBox="1">
            <a:spLocks noGrp="1"/>
          </p:cNvSpPr>
          <p:nvPr>
            <p:ph type="title"/>
          </p:nvPr>
        </p:nvSpPr>
        <p:spPr>
          <a:xfrm>
            <a:off x="300037" y="861516"/>
            <a:ext cx="11633859" cy="452861"/>
          </a:xfrm>
          <a:prstGeom prst="rect">
            <a:avLst/>
          </a:prstGeom>
        </p:spPr>
        <p:txBody>
          <a:bodyPr/>
          <a:lstStyle>
            <a:lvl1pPr defTabSz="740663">
              <a:defRPr sz="3240"/>
            </a:lvl1pPr>
          </a:lstStyle>
          <a:p>
            <a:r>
              <a:rPr dirty="0"/>
              <a:t>Implicit Causality (IC)</a:t>
            </a:r>
          </a:p>
        </p:txBody>
      </p:sp>
      <p:sp>
        <p:nvSpPr>
          <p:cNvPr id="248" name="Interpersonal verbs that favor one argument for coreference → Coreference bias"/>
          <p:cNvSpPr txBox="1">
            <a:spLocks noGrp="1"/>
          </p:cNvSpPr>
          <p:nvPr>
            <p:ph type="body" sz="quarter" idx="1"/>
          </p:nvPr>
        </p:nvSpPr>
        <p:spPr>
          <a:xfrm>
            <a:off x="411420" y="1755732"/>
            <a:ext cx="11633858" cy="737069"/>
          </a:xfrm>
          <a:prstGeom prst="rect">
            <a:avLst/>
          </a:prstGeom>
        </p:spPr>
        <p:txBody>
          <a:bodyPr/>
          <a:lstStyle/>
          <a:p>
            <a:pPr marL="200526" indent="-200526">
              <a:buFontTx/>
              <a:defRPr sz="2200"/>
            </a:pPr>
            <a:r>
              <a:rPr dirty="0"/>
              <a:t>Interpersonal verbs that favor one argument for coreference </a:t>
            </a:r>
            <a:r>
              <a:rPr b="1" dirty="0"/>
              <a:t>→</a:t>
            </a:r>
            <a:r>
              <a:rPr dirty="0"/>
              <a:t> </a:t>
            </a:r>
            <a:r>
              <a:rPr lang="de-DE" b="1" dirty="0"/>
              <a:t>IC</a:t>
            </a:r>
            <a:r>
              <a:rPr lang="de-DE" dirty="0"/>
              <a:t> </a:t>
            </a:r>
            <a:r>
              <a:rPr b="1" dirty="0"/>
              <a:t>Coreference bias </a:t>
            </a:r>
          </a:p>
        </p:txBody>
      </p:sp>
      <p:sp>
        <p:nvSpPr>
          <p:cNvPr id="249" name="5"/>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5</a:t>
            </a:r>
            <a:endParaRPr dirty="0"/>
          </a:p>
        </p:txBody>
      </p:sp>
      <p:sp>
        <p:nvSpPr>
          <p:cNvPr id="25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Implicit Causality (IC)"/>
          <p:cNvSpPr txBox="1">
            <a:spLocks noGrp="1"/>
          </p:cNvSpPr>
          <p:nvPr>
            <p:ph type="title"/>
          </p:nvPr>
        </p:nvSpPr>
        <p:spPr>
          <a:xfrm>
            <a:off x="300037" y="861516"/>
            <a:ext cx="11633859" cy="452861"/>
          </a:xfrm>
          <a:prstGeom prst="rect">
            <a:avLst/>
          </a:prstGeom>
        </p:spPr>
        <p:txBody>
          <a:bodyPr/>
          <a:lstStyle>
            <a:lvl1pPr defTabSz="740663">
              <a:defRPr sz="3240"/>
            </a:lvl1pPr>
          </a:lstStyle>
          <a:p>
            <a:r>
              <a:t>Implicit Causality (IC)</a:t>
            </a:r>
          </a:p>
        </p:txBody>
      </p:sp>
      <p:sp>
        <p:nvSpPr>
          <p:cNvPr id="255" name="Interpersonal verbs that favor one argument for coreference → Coreference bias"/>
          <p:cNvSpPr txBox="1">
            <a:spLocks noGrp="1"/>
          </p:cNvSpPr>
          <p:nvPr>
            <p:ph type="body" sz="quarter" idx="1"/>
          </p:nvPr>
        </p:nvSpPr>
        <p:spPr>
          <a:xfrm>
            <a:off x="411420" y="1755732"/>
            <a:ext cx="11633858" cy="737069"/>
          </a:xfrm>
          <a:prstGeom prst="rect">
            <a:avLst/>
          </a:prstGeom>
        </p:spPr>
        <p:txBody>
          <a:bodyPr/>
          <a:lstStyle/>
          <a:p>
            <a:pPr marL="200526" indent="-200526">
              <a:buFontTx/>
              <a:defRPr sz="2200"/>
            </a:pPr>
            <a:r>
              <a:rPr dirty="0"/>
              <a:t>Interpersonal verbs that favor one argument for coreference </a:t>
            </a:r>
            <a:r>
              <a:rPr b="1" dirty="0"/>
              <a:t>→</a:t>
            </a:r>
            <a:r>
              <a:rPr dirty="0"/>
              <a:t> </a:t>
            </a:r>
            <a:r>
              <a:rPr lang="de-DE" b="1" dirty="0"/>
              <a:t>IC</a:t>
            </a:r>
            <a:r>
              <a:rPr lang="de-DE" dirty="0"/>
              <a:t> </a:t>
            </a:r>
            <a:r>
              <a:rPr b="1" dirty="0"/>
              <a:t>Coreference bias </a:t>
            </a:r>
          </a:p>
        </p:txBody>
      </p:sp>
      <p:sp>
        <p:nvSpPr>
          <p:cNvPr id="256" name="Paul admired Isabel because she was the top student in all subjects."/>
          <p:cNvSpPr txBox="1"/>
          <p:nvPr/>
        </p:nvSpPr>
        <p:spPr>
          <a:xfrm>
            <a:off x="749972" y="2831959"/>
            <a:ext cx="8013530" cy="37523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000"/>
            </a:pPr>
            <a:r>
              <a:t>Paul </a:t>
            </a:r>
            <a:r>
              <a:rPr b="1">
                <a:solidFill>
                  <a:srgbClr val="0433FF"/>
                </a:solidFill>
              </a:rPr>
              <a:t>admired</a:t>
            </a:r>
            <a:r>
              <a:t> Isabel because </a:t>
            </a:r>
            <a:r>
              <a:rPr b="1"/>
              <a:t>she</a:t>
            </a:r>
            <a:r>
              <a:t> was the top student in all subjects. </a:t>
            </a:r>
          </a:p>
        </p:txBody>
      </p:sp>
      <p:grpSp>
        <p:nvGrpSpPr>
          <p:cNvPr id="259" name="Gruppieren"/>
          <p:cNvGrpSpPr/>
          <p:nvPr/>
        </p:nvGrpSpPr>
        <p:grpSpPr>
          <a:xfrm>
            <a:off x="2654675" y="3194634"/>
            <a:ext cx="1700663" cy="952571"/>
            <a:chOff x="0" y="0"/>
            <a:chExt cx="1700661" cy="952569"/>
          </a:xfrm>
        </p:grpSpPr>
        <p:sp>
          <p:nvSpPr>
            <p:cNvPr id="266" name="Verbindungslinie"/>
            <p:cNvSpPr/>
            <p:nvPr/>
          </p:nvSpPr>
          <p:spPr>
            <a:xfrm>
              <a:off x="0" y="0"/>
              <a:ext cx="1700662" cy="513880"/>
            </a:xfrm>
            <a:custGeom>
              <a:avLst/>
              <a:gdLst/>
              <a:ahLst/>
              <a:cxnLst>
                <a:cxn ang="0">
                  <a:pos x="wd2" y="hd2"/>
                </a:cxn>
                <a:cxn ang="5400000">
                  <a:pos x="wd2" y="hd2"/>
                </a:cxn>
                <a:cxn ang="10800000">
                  <a:pos x="wd2" y="hd2"/>
                </a:cxn>
                <a:cxn ang="16200000">
                  <a:pos x="wd2" y="hd2"/>
                </a:cxn>
              </a:cxnLst>
              <a:rect l="0" t="0" r="r" b="b"/>
              <a:pathLst>
                <a:path w="21600" h="16211" extrusionOk="0">
                  <a:moveTo>
                    <a:pt x="0" y="1646"/>
                  </a:moveTo>
                  <a:cubicBezTo>
                    <a:pt x="7254" y="21600"/>
                    <a:pt x="14454" y="21051"/>
                    <a:pt x="21600" y="0"/>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a:p>
          </p:txBody>
        </p:sp>
        <p:sp>
          <p:nvSpPr>
            <p:cNvPr id="258" name="IC"/>
            <p:cNvSpPr txBox="1"/>
            <p:nvPr/>
          </p:nvSpPr>
          <p:spPr>
            <a:xfrm>
              <a:off x="716865" y="601908"/>
              <a:ext cx="560556" cy="350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b="1"/>
              </a:lvl1pPr>
            </a:lstStyle>
            <a:p>
              <a:r>
                <a:t>IC</a:t>
              </a:r>
            </a:p>
          </p:txBody>
        </p:sp>
      </p:grpSp>
      <p:sp>
        <p:nvSpPr>
          <p:cNvPr id="260" name="Paul fascinated Isabel because he found a solution immediately."/>
          <p:cNvSpPr txBox="1"/>
          <p:nvPr/>
        </p:nvSpPr>
        <p:spPr>
          <a:xfrm>
            <a:off x="4205794" y="4849037"/>
            <a:ext cx="7451325" cy="375232"/>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2000"/>
            </a:pPr>
            <a:r>
              <a:t>Paul </a:t>
            </a:r>
            <a:r>
              <a:rPr b="1">
                <a:solidFill>
                  <a:srgbClr val="0433FF"/>
                </a:solidFill>
              </a:rPr>
              <a:t>fascinated</a:t>
            </a:r>
            <a:r>
              <a:t> Isabel because </a:t>
            </a:r>
            <a:r>
              <a:rPr b="1"/>
              <a:t>he</a:t>
            </a:r>
            <a:r>
              <a:t> found a solution immediately.</a:t>
            </a:r>
          </a:p>
        </p:txBody>
      </p:sp>
      <p:grpSp>
        <p:nvGrpSpPr>
          <p:cNvPr id="263" name="Gruppieren"/>
          <p:cNvGrpSpPr/>
          <p:nvPr/>
        </p:nvGrpSpPr>
        <p:grpSpPr>
          <a:xfrm>
            <a:off x="4620626" y="5171437"/>
            <a:ext cx="3384055" cy="952571"/>
            <a:chOff x="0" y="0"/>
            <a:chExt cx="3384053" cy="952569"/>
          </a:xfrm>
        </p:grpSpPr>
        <p:sp>
          <p:nvSpPr>
            <p:cNvPr id="267" name="Verbindungslinie"/>
            <p:cNvSpPr/>
            <p:nvPr/>
          </p:nvSpPr>
          <p:spPr>
            <a:xfrm>
              <a:off x="0" y="0"/>
              <a:ext cx="3384054" cy="513880"/>
            </a:xfrm>
            <a:custGeom>
              <a:avLst/>
              <a:gdLst/>
              <a:ahLst/>
              <a:cxnLst>
                <a:cxn ang="0">
                  <a:pos x="wd2" y="hd2"/>
                </a:cxn>
                <a:cxn ang="5400000">
                  <a:pos x="wd2" y="hd2"/>
                </a:cxn>
                <a:cxn ang="10800000">
                  <a:pos x="wd2" y="hd2"/>
                </a:cxn>
                <a:cxn ang="16200000">
                  <a:pos x="wd2" y="hd2"/>
                </a:cxn>
              </a:cxnLst>
              <a:rect l="0" t="0" r="r" b="b"/>
              <a:pathLst>
                <a:path w="21600" h="16211" extrusionOk="0">
                  <a:moveTo>
                    <a:pt x="0" y="1646"/>
                  </a:moveTo>
                  <a:cubicBezTo>
                    <a:pt x="7254" y="21600"/>
                    <a:pt x="14454" y="21051"/>
                    <a:pt x="21600" y="0"/>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a:p>
          </p:txBody>
        </p:sp>
        <p:sp>
          <p:nvSpPr>
            <p:cNvPr id="262" name="IC"/>
            <p:cNvSpPr txBox="1"/>
            <p:nvPr/>
          </p:nvSpPr>
          <p:spPr>
            <a:xfrm>
              <a:off x="1426452" y="601908"/>
              <a:ext cx="1115417" cy="350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b="1"/>
              </a:lvl1pPr>
            </a:lstStyle>
            <a:p>
              <a:r>
                <a:t>IC</a:t>
              </a:r>
            </a:p>
          </p:txBody>
        </p:sp>
      </p:grpSp>
      <p:sp>
        <p:nvSpPr>
          <p:cNvPr id="264" name="5"/>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5</a:t>
            </a:r>
            <a:endParaRPr dirty="0"/>
          </a:p>
        </p:txBody>
      </p:sp>
      <p:sp>
        <p:nvSpPr>
          <p:cNvPr id="26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5" name="Previous work on IC in LLMs">
            <a:extLst>
              <a:ext uri="{FF2B5EF4-FFF2-40B4-BE49-F238E27FC236}">
                <a16:creationId xmlns:a16="http://schemas.microsoft.com/office/drawing/2014/main" id="{5027B253-9EB2-79D4-2929-EC00368A917F}"/>
              </a:ext>
            </a:extLst>
          </p:cNvPr>
          <p:cNvSpPr txBox="1">
            <a:spLocks/>
          </p:cNvSpPr>
          <p:nvPr/>
        </p:nvSpPr>
        <p:spPr>
          <a:xfrm>
            <a:off x="385689" y="1258686"/>
            <a:ext cx="11591926" cy="642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a:lstStyle>
          <a:p>
            <a:pPr hangingPunct="1">
              <a:defRPr sz="2200" b="1"/>
            </a:pPr>
            <a:r>
              <a:rPr lang="de-DE" sz="3600" dirty="0"/>
              <a:t>IC in LLMs</a:t>
            </a:r>
          </a:p>
        </p:txBody>
      </p:sp>
      <p:sp>
        <p:nvSpPr>
          <p:cNvPr id="7" name="7">
            <a:extLst>
              <a:ext uri="{FF2B5EF4-FFF2-40B4-BE49-F238E27FC236}">
                <a16:creationId xmlns:a16="http://schemas.microsoft.com/office/drawing/2014/main" id="{F6F7142F-7CD7-CF94-04EF-01450EE4ED73}"/>
              </a:ext>
            </a:extLst>
          </p:cNvPr>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6</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Focus on the next word prediction…"/>
          <p:cNvSpPr txBox="1">
            <a:spLocks noGrp="1"/>
          </p:cNvSpPr>
          <p:nvPr>
            <p:ph type="body" sz="half" idx="1"/>
          </p:nvPr>
        </p:nvSpPr>
        <p:spPr>
          <a:xfrm>
            <a:off x="476293" y="2465503"/>
            <a:ext cx="5981148" cy="3947392"/>
          </a:xfrm>
          <a:prstGeom prst="rect">
            <a:avLst/>
          </a:prstGeom>
        </p:spPr>
        <p:txBody>
          <a:bodyPr/>
          <a:lstStyle>
            <a:lvl1pPr marL="200526" indent="-200526">
              <a:lnSpc>
                <a:spcPct val="100000"/>
              </a:lnSpc>
              <a:buFontTx/>
              <a:defRPr sz="2400">
                <a:latin typeface="+mj-lt"/>
                <a:ea typeface="+mj-ea"/>
                <a:cs typeface="+mj-cs"/>
                <a:sym typeface="Calibri"/>
              </a:defRPr>
            </a:lvl1pPr>
            <a:lvl2pPr marL="581526" indent="-200526">
              <a:lnSpc>
                <a:spcPct val="100000"/>
              </a:lnSpc>
              <a:buFontTx/>
              <a:defRPr sz="1700">
                <a:solidFill>
                  <a:srgbClr val="535353"/>
                </a:solidFill>
                <a:latin typeface="+mj-lt"/>
                <a:ea typeface="+mj-ea"/>
                <a:cs typeface="+mj-cs"/>
                <a:sym typeface="Calibri"/>
              </a:defRPr>
            </a:lvl2pPr>
          </a:lstStyle>
          <a:p>
            <a:r>
              <a:t>Focus on the next word prediction</a:t>
            </a:r>
          </a:p>
          <a:p>
            <a:pPr lvl="1"/>
            <a:r>
              <a:t>For example: Upadhye et al., 2020; Davis and van Schijndel, 2020; Kementchedjhieva et al., 2021; Zarrieß et al., 2022</a:t>
            </a:r>
          </a:p>
        </p:txBody>
      </p:sp>
      <p:sp>
        <p:nvSpPr>
          <p:cNvPr id="286" name="Paul admired Isabel because [MASK]"/>
          <p:cNvSpPr txBox="1"/>
          <p:nvPr/>
        </p:nvSpPr>
        <p:spPr>
          <a:xfrm>
            <a:off x="6982042" y="2448525"/>
            <a:ext cx="4982494" cy="54415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100"/>
            </a:pPr>
            <a:r>
              <a:t>Paul </a:t>
            </a:r>
            <a:r>
              <a:rPr b="1">
                <a:solidFill>
                  <a:srgbClr val="0433FF"/>
                </a:solidFill>
              </a:rPr>
              <a:t>admired</a:t>
            </a:r>
            <a:r>
              <a:t> Isabel because </a:t>
            </a:r>
            <a:r>
              <a:rPr b="1"/>
              <a:t>[MASK] </a:t>
            </a:r>
          </a:p>
        </p:txBody>
      </p:sp>
      <p:grpSp>
        <p:nvGrpSpPr>
          <p:cNvPr id="289" name="Gruppieren"/>
          <p:cNvGrpSpPr/>
          <p:nvPr/>
        </p:nvGrpSpPr>
        <p:grpSpPr>
          <a:xfrm>
            <a:off x="8498981" y="2900055"/>
            <a:ext cx="2172943" cy="952570"/>
            <a:chOff x="0" y="0"/>
            <a:chExt cx="2172942" cy="952569"/>
          </a:xfrm>
        </p:grpSpPr>
        <p:sp>
          <p:nvSpPr>
            <p:cNvPr id="292" name="Verbindungslinie"/>
            <p:cNvSpPr/>
            <p:nvPr/>
          </p:nvSpPr>
          <p:spPr>
            <a:xfrm>
              <a:off x="0" y="0"/>
              <a:ext cx="2172943" cy="513880"/>
            </a:xfrm>
            <a:custGeom>
              <a:avLst/>
              <a:gdLst/>
              <a:ahLst/>
              <a:cxnLst>
                <a:cxn ang="0">
                  <a:pos x="wd2" y="hd2"/>
                </a:cxn>
                <a:cxn ang="5400000">
                  <a:pos x="wd2" y="hd2"/>
                </a:cxn>
                <a:cxn ang="10800000">
                  <a:pos x="wd2" y="hd2"/>
                </a:cxn>
                <a:cxn ang="16200000">
                  <a:pos x="wd2" y="hd2"/>
                </a:cxn>
              </a:cxnLst>
              <a:rect l="0" t="0" r="r" b="b"/>
              <a:pathLst>
                <a:path w="21600" h="16211" extrusionOk="0">
                  <a:moveTo>
                    <a:pt x="0" y="1646"/>
                  </a:moveTo>
                  <a:cubicBezTo>
                    <a:pt x="7254" y="21600"/>
                    <a:pt x="14454" y="21051"/>
                    <a:pt x="21600" y="0"/>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a:p>
          </p:txBody>
        </p:sp>
        <p:sp>
          <p:nvSpPr>
            <p:cNvPr id="288" name="IC?"/>
            <p:cNvSpPr txBox="1"/>
            <p:nvPr/>
          </p:nvSpPr>
          <p:spPr>
            <a:xfrm>
              <a:off x="915942" y="601908"/>
              <a:ext cx="472379" cy="350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b="1"/>
              </a:lvl1pPr>
            </a:lstStyle>
            <a:p>
              <a:r>
                <a:t>IC?</a:t>
              </a:r>
            </a:p>
          </p:txBody>
        </p:sp>
      </p:grpSp>
      <p:sp>
        <p:nvSpPr>
          <p:cNvPr id="290" name="7"/>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6</a:t>
            </a:r>
            <a:endParaRPr dirty="0"/>
          </a:p>
        </p:txBody>
      </p:sp>
      <p:sp>
        <p:nvSpPr>
          <p:cNvPr id="291"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9" name="Previous work on IC in LLMs">
            <a:extLst>
              <a:ext uri="{FF2B5EF4-FFF2-40B4-BE49-F238E27FC236}">
                <a16:creationId xmlns:a16="http://schemas.microsoft.com/office/drawing/2014/main" id="{E70F3151-573E-A927-1224-0C25472D6A63}"/>
              </a:ext>
            </a:extLst>
          </p:cNvPr>
          <p:cNvSpPr txBox="1">
            <a:spLocks/>
          </p:cNvSpPr>
          <p:nvPr/>
        </p:nvSpPr>
        <p:spPr>
          <a:xfrm>
            <a:off x="385689" y="1258686"/>
            <a:ext cx="11591926" cy="642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a:lstStyle>
          <a:p>
            <a:pPr hangingPunct="1">
              <a:defRPr sz="2200" b="1"/>
            </a:pPr>
            <a:r>
              <a:rPr lang="de-DE" sz="3600" dirty="0"/>
              <a:t>IC in LLMs</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Focus on the next word prediction…"/>
          <p:cNvSpPr txBox="1">
            <a:spLocks noGrp="1"/>
          </p:cNvSpPr>
          <p:nvPr>
            <p:ph type="body" sz="half" idx="1"/>
          </p:nvPr>
        </p:nvSpPr>
        <p:spPr>
          <a:xfrm>
            <a:off x="476293" y="2465503"/>
            <a:ext cx="5981148" cy="3947392"/>
          </a:xfrm>
          <a:prstGeom prst="rect">
            <a:avLst/>
          </a:prstGeom>
        </p:spPr>
        <p:txBody>
          <a:bodyPr/>
          <a:lstStyle/>
          <a:p>
            <a:pPr marL="200526" indent="-200526">
              <a:lnSpc>
                <a:spcPct val="100000"/>
              </a:lnSpc>
              <a:buFontTx/>
              <a:defRPr sz="2400">
                <a:latin typeface="+mj-lt"/>
                <a:ea typeface="+mj-ea"/>
                <a:cs typeface="+mj-cs"/>
                <a:sym typeface="Calibri"/>
              </a:defRPr>
            </a:pPr>
            <a:r>
              <a:rPr dirty="0"/>
              <a:t>Focus on the next word prediction</a:t>
            </a:r>
          </a:p>
          <a:p>
            <a:pPr marL="581526" lvl="1" indent="-200526">
              <a:lnSpc>
                <a:spcPct val="100000"/>
              </a:lnSpc>
              <a:buFontTx/>
              <a:defRPr sz="1700">
                <a:solidFill>
                  <a:srgbClr val="535353"/>
                </a:solidFill>
                <a:latin typeface="+mj-lt"/>
                <a:ea typeface="+mj-ea"/>
                <a:cs typeface="+mj-cs"/>
                <a:sym typeface="Calibri"/>
              </a:defRPr>
            </a:pPr>
            <a:r>
              <a:rPr dirty="0"/>
              <a:t>For example: </a:t>
            </a:r>
            <a:r>
              <a:rPr dirty="0" err="1"/>
              <a:t>Upadhye</a:t>
            </a:r>
            <a:r>
              <a:rPr dirty="0"/>
              <a:t> et al., 2020; Davis and van </a:t>
            </a:r>
            <a:r>
              <a:rPr dirty="0" err="1"/>
              <a:t>Schijndel</a:t>
            </a:r>
            <a:r>
              <a:rPr dirty="0"/>
              <a:t>, 2020; </a:t>
            </a:r>
            <a:r>
              <a:rPr dirty="0" err="1"/>
              <a:t>Kementchedjhieva</a:t>
            </a:r>
            <a:r>
              <a:rPr dirty="0"/>
              <a:t> et al., 2021; </a:t>
            </a:r>
            <a:r>
              <a:rPr dirty="0" err="1"/>
              <a:t>Zarrieß</a:t>
            </a:r>
            <a:r>
              <a:rPr dirty="0"/>
              <a:t> et al., 2022</a:t>
            </a:r>
          </a:p>
          <a:p>
            <a:pPr marL="200526" indent="-200526">
              <a:lnSpc>
                <a:spcPct val="100000"/>
              </a:lnSpc>
              <a:buFontTx/>
              <a:defRPr sz="2400" u="sng">
                <a:latin typeface="+mj-lt"/>
                <a:ea typeface="+mj-ea"/>
                <a:cs typeface="+mj-cs"/>
                <a:sym typeface="Calibri"/>
              </a:defRPr>
            </a:pPr>
            <a:endParaRPr dirty="0"/>
          </a:p>
          <a:p>
            <a:pPr marL="200526" indent="-200526">
              <a:lnSpc>
                <a:spcPct val="100000"/>
              </a:lnSpc>
              <a:buFontTx/>
              <a:defRPr sz="2400" u="sng">
                <a:latin typeface="+mj-lt"/>
                <a:ea typeface="+mj-ea"/>
                <a:cs typeface="+mj-cs"/>
                <a:sym typeface="Calibri"/>
              </a:defRPr>
            </a:pPr>
            <a:endParaRPr dirty="0"/>
          </a:p>
          <a:p>
            <a:pPr marL="200526" indent="-200526">
              <a:lnSpc>
                <a:spcPct val="100000"/>
              </a:lnSpc>
              <a:buFontTx/>
              <a:defRPr sz="2400">
                <a:latin typeface="+mj-lt"/>
                <a:ea typeface="+mj-ea"/>
                <a:cs typeface="+mj-cs"/>
                <a:sym typeface="Calibri"/>
              </a:defRPr>
            </a:pPr>
            <a:r>
              <a:rPr dirty="0"/>
              <a:t>Studies suggest that LLMs lack congruence with human IC bias, indicating difficulties in discourse understanding</a:t>
            </a:r>
          </a:p>
        </p:txBody>
      </p:sp>
      <p:sp>
        <p:nvSpPr>
          <p:cNvPr id="298" name="Paul admired Isabel because [MASK]"/>
          <p:cNvSpPr txBox="1"/>
          <p:nvPr/>
        </p:nvSpPr>
        <p:spPr>
          <a:xfrm>
            <a:off x="6982042" y="2448525"/>
            <a:ext cx="4982494" cy="54415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100"/>
            </a:pPr>
            <a:r>
              <a:t>Paul </a:t>
            </a:r>
            <a:r>
              <a:rPr b="1">
                <a:solidFill>
                  <a:srgbClr val="0433FF"/>
                </a:solidFill>
              </a:rPr>
              <a:t>admired</a:t>
            </a:r>
            <a:r>
              <a:t> Isabel because </a:t>
            </a:r>
            <a:r>
              <a:rPr b="1"/>
              <a:t>[MASK] </a:t>
            </a:r>
          </a:p>
        </p:txBody>
      </p:sp>
      <p:grpSp>
        <p:nvGrpSpPr>
          <p:cNvPr id="301" name="Gruppieren"/>
          <p:cNvGrpSpPr/>
          <p:nvPr/>
        </p:nvGrpSpPr>
        <p:grpSpPr>
          <a:xfrm>
            <a:off x="8498981" y="2912755"/>
            <a:ext cx="2172943" cy="952570"/>
            <a:chOff x="0" y="0"/>
            <a:chExt cx="2172942" cy="952569"/>
          </a:xfrm>
        </p:grpSpPr>
        <p:sp>
          <p:nvSpPr>
            <p:cNvPr id="304" name="Verbindungslinie"/>
            <p:cNvSpPr/>
            <p:nvPr/>
          </p:nvSpPr>
          <p:spPr>
            <a:xfrm>
              <a:off x="0" y="0"/>
              <a:ext cx="2172943" cy="513880"/>
            </a:xfrm>
            <a:custGeom>
              <a:avLst/>
              <a:gdLst/>
              <a:ahLst/>
              <a:cxnLst>
                <a:cxn ang="0">
                  <a:pos x="wd2" y="hd2"/>
                </a:cxn>
                <a:cxn ang="5400000">
                  <a:pos x="wd2" y="hd2"/>
                </a:cxn>
                <a:cxn ang="10800000">
                  <a:pos x="wd2" y="hd2"/>
                </a:cxn>
                <a:cxn ang="16200000">
                  <a:pos x="wd2" y="hd2"/>
                </a:cxn>
              </a:cxnLst>
              <a:rect l="0" t="0" r="r" b="b"/>
              <a:pathLst>
                <a:path w="21600" h="16211" extrusionOk="0">
                  <a:moveTo>
                    <a:pt x="0" y="1646"/>
                  </a:moveTo>
                  <a:cubicBezTo>
                    <a:pt x="7254" y="21600"/>
                    <a:pt x="14454" y="21051"/>
                    <a:pt x="21600" y="0"/>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a:p>
          </p:txBody>
        </p:sp>
        <p:sp>
          <p:nvSpPr>
            <p:cNvPr id="300" name="IC?"/>
            <p:cNvSpPr txBox="1"/>
            <p:nvPr/>
          </p:nvSpPr>
          <p:spPr>
            <a:xfrm>
              <a:off x="915942" y="601908"/>
              <a:ext cx="472379" cy="3506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defRPr b="1"/>
              </a:lvl1pPr>
            </a:lstStyle>
            <a:p>
              <a:r>
                <a:t>IC?</a:t>
              </a:r>
            </a:p>
          </p:txBody>
        </p:sp>
      </p:grpSp>
      <p:sp>
        <p:nvSpPr>
          <p:cNvPr id="302" name="7"/>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6</a:t>
            </a:r>
            <a:endParaRPr dirty="0"/>
          </a:p>
        </p:txBody>
      </p:sp>
      <p:sp>
        <p:nvSpPr>
          <p:cNvPr id="30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6" name="Previous work on IC in LLMs">
            <a:extLst>
              <a:ext uri="{FF2B5EF4-FFF2-40B4-BE49-F238E27FC236}">
                <a16:creationId xmlns:a16="http://schemas.microsoft.com/office/drawing/2014/main" id="{17AF7C1A-8A4D-8493-2DD9-3ABA87D786C8}"/>
              </a:ext>
            </a:extLst>
          </p:cNvPr>
          <p:cNvSpPr txBox="1">
            <a:spLocks/>
          </p:cNvSpPr>
          <p:nvPr/>
        </p:nvSpPr>
        <p:spPr>
          <a:xfrm>
            <a:off x="385689" y="1258686"/>
            <a:ext cx="11591926" cy="64271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1pPr>
            <a:lvl2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2pPr>
            <a:lvl3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3pPr>
            <a:lvl4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4pPr>
            <a:lvl5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5pPr>
            <a:lvl6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6pPr>
            <a:lvl7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7pPr>
            <a:lvl8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8pPr>
            <a:lvl9pPr marL="0" marR="0" indent="0" algn="l" defTabSz="914400" rtl="0" latinLnBrk="0">
              <a:lnSpc>
                <a:spcPct val="90000"/>
              </a:lnSpc>
              <a:spcBef>
                <a:spcPts val="0"/>
              </a:spcBef>
              <a:spcAft>
                <a:spcPts val="0"/>
              </a:spcAft>
              <a:buClrTx/>
              <a:buSzTx/>
              <a:buFontTx/>
              <a:buNone/>
              <a:tabLst/>
              <a:defRPr sz="4000" b="1" i="0" u="none" strike="noStrike" cap="none" spc="0" baseline="0">
                <a:solidFill>
                  <a:srgbClr val="000000"/>
                </a:solidFill>
                <a:uFillTx/>
                <a:latin typeface="Arial"/>
                <a:ea typeface="Arial"/>
                <a:cs typeface="Arial"/>
                <a:sym typeface="Arial"/>
              </a:defRPr>
            </a:lvl9pPr>
          </a:lstStyle>
          <a:p>
            <a:pPr hangingPunct="1">
              <a:defRPr sz="2200" b="1"/>
            </a:pPr>
            <a:r>
              <a:rPr lang="de-DE" sz="3600" dirty="0"/>
              <a:t>IC in LLMs</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IC in LLMs – our contribution"/>
          <p:cNvSpPr txBox="1"/>
          <p:nvPr/>
        </p:nvSpPr>
        <p:spPr>
          <a:xfrm>
            <a:off x="300037" y="809972"/>
            <a:ext cx="11591926"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4000" b="1"/>
            </a:pPr>
            <a:r>
              <a:rPr dirty="0"/>
              <a:t>IC in LLMs </a:t>
            </a:r>
            <a:r>
              <a:rPr sz="3900" dirty="0"/>
              <a:t>– </a:t>
            </a:r>
            <a:r>
              <a:rPr lang="de-DE" sz="3900" dirty="0"/>
              <a:t>o</a:t>
            </a:r>
            <a:r>
              <a:rPr dirty="0" err="1"/>
              <a:t>ur</a:t>
            </a:r>
            <a:r>
              <a:rPr dirty="0"/>
              <a:t> contribution </a:t>
            </a:r>
          </a:p>
        </p:txBody>
      </p:sp>
      <p:sp>
        <p:nvSpPr>
          <p:cNvPr id="309" name="8"/>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7</a:t>
            </a:r>
            <a:endParaRPr dirty="0"/>
          </a:p>
        </p:txBody>
      </p:sp>
      <p:sp>
        <p:nvSpPr>
          <p:cNvPr id="31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We go beyond the bias:  Utilize IC prompts to evaluate the text generation capabilities of LLMs"/>
          <p:cNvSpPr txBox="1">
            <a:spLocks noGrp="1"/>
          </p:cNvSpPr>
          <p:nvPr>
            <p:ph type="body" idx="1"/>
          </p:nvPr>
        </p:nvSpPr>
        <p:spPr>
          <a:xfrm>
            <a:off x="319325" y="1800166"/>
            <a:ext cx="10748968" cy="4869547"/>
          </a:xfrm>
          <a:prstGeom prst="rect">
            <a:avLst/>
          </a:prstGeom>
        </p:spPr>
        <p:txBody>
          <a:bodyPr/>
          <a:lstStyle/>
          <a:p>
            <a:pPr>
              <a:defRPr sz="2200"/>
            </a:pPr>
            <a:r>
              <a:rPr dirty="0"/>
              <a:t>We go beyond the bias: </a:t>
            </a:r>
            <a:br>
              <a:rPr dirty="0"/>
            </a:br>
            <a:r>
              <a:rPr dirty="0"/>
              <a:t>Utilize IC prompts to evaluate the</a:t>
            </a:r>
            <a:r>
              <a:rPr b="1" dirty="0"/>
              <a:t> text generation capabilities</a:t>
            </a:r>
            <a:r>
              <a:rPr dirty="0"/>
              <a:t> of LLMs</a:t>
            </a:r>
            <a:br>
              <a:rPr dirty="0"/>
            </a:br>
            <a:endParaRPr dirty="0"/>
          </a:p>
        </p:txBody>
      </p:sp>
      <p:sp>
        <p:nvSpPr>
          <p:cNvPr id="315" name="IC in LLMs – our contribution"/>
          <p:cNvSpPr txBox="1"/>
          <p:nvPr/>
        </p:nvSpPr>
        <p:spPr>
          <a:xfrm>
            <a:off x="300037" y="809972"/>
            <a:ext cx="11591926"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4000" b="1"/>
            </a:pPr>
            <a:r>
              <a:rPr dirty="0"/>
              <a:t>IC in LLMs </a:t>
            </a:r>
            <a:r>
              <a:rPr sz="3900" dirty="0"/>
              <a:t>– o</a:t>
            </a:r>
            <a:r>
              <a:rPr dirty="0"/>
              <a:t>ur contribution </a:t>
            </a:r>
          </a:p>
        </p:txBody>
      </p:sp>
      <p:sp>
        <p:nvSpPr>
          <p:cNvPr id="316" name="8"/>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7</a:t>
            </a:r>
            <a:endParaRPr dirty="0"/>
          </a:p>
        </p:txBody>
      </p:sp>
      <p:sp>
        <p:nvSpPr>
          <p:cNvPr id="317"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Linguistics with Large Language Models"/>
          <p:cNvSpPr txBox="1">
            <a:spLocks noGrp="1"/>
          </p:cNvSpPr>
          <p:nvPr>
            <p:ph type="title"/>
          </p:nvPr>
        </p:nvSpPr>
        <p:spPr>
          <a:prstGeom prst="rect">
            <a:avLst/>
          </a:prstGeom>
        </p:spPr>
        <p:txBody>
          <a:bodyPr/>
          <a:lstStyle/>
          <a:p>
            <a:r>
              <a:t>Linguistics with Large Language Models</a:t>
            </a:r>
          </a:p>
        </p:txBody>
      </p:sp>
      <p:pic>
        <p:nvPicPr>
          <p:cNvPr id="165" name="Bild" descr="Bild"/>
          <p:cNvPicPr>
            <a:picLocks noChangeAspect="1"/>
          </p:cNvPicPr>
          <p:nvPr/>
        </p:nvPicPr>
        <p:blipFill>
          <a:blip r:embed="rId3"/>
          <a:stretch>
            <a:fillRect/>
          </a:stretch>
        </p:blipFill>
        <p:spPr>
          <a:xfrm>
            <a:off x="5309528" y="2893048"/>
            <a:ext cx="1572944" cy="1572945"/>
          </a:xfrm>
          <a:prstGeom prst="rect">
            <a:avLst/>
          </a:prstGeom>
          <a:ln w="12700">
            <a:miter lim="400000"/>
          </a:ln>
        </p:spPr>
      </p:pic>
      <p:grpSp>
        <p:nvGrpSpPr>
          <p:cNvPr id="171" name="Gruppieren"/>
          <p:cNvGrpSpPr/>
          <p:nvPr/>
        </p:nvGrpSpPr>
        <p:grpSpPr>
          <a:xfrm>
            <a:off x="1682985" y="2720547"/>
            <a:ext cx="1596773" cy="1917947"/>
            <a:chOff x="0" y="0"/>
            <a:chExt cx="1596772" cy="1917945"/>
          </a:xfrm>
        </p:grpSpPr>
        <p:sp>
          <p:nvSpPr>
            <p:cNvPr id="166" name="Textdokument"/>
            <p:cNvSpPr/>
            <p:nvPr/>
          </p:nvSpPr>
          <p:spPr>
            <a:xfrm>
              <a:off x="0" y="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67" name="Textdokument"/>
            <p:cNvSpPr/>
            <p:nvPr/>
          </p:nvSpPr>
          <p:spPr>
            <a:xfrm>
              <a:off x="127000" y="127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68" name="Textdokument"/>
            <p:cNvSpPr/>
            <p:nvPr/>
          </p:nvSpPr>
          <p:spPr>
            <a:xfrm>
              <a:off x="254000" y="254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69" name="Textdokument"/>
            <p:cNvSpPr/>
            <p:nvPr/>
          </p:nvSpPr>
          <p:spPr>
            <a:xfrm>
              <a:off x="381000" y="381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70" name="Textdokument"/>
            <p:cNvSpPr/>
            <p:nvPr/>
          </p:nvSpPr>
          <p:spPr>
            <a:xfrm>
              <a:off x="508000" y="508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
        <p:nvSpPr>
          <p:cNvPr id="172" name="Linien"/>
          <p:cNvSpPr/>
          <p:nvPr/>
        </p:nvSpPr>
        <p:spPr>
          <a:xfrm>
            <a:off x="3537132" y="3679520"/>
            <a:ext cx="1515021" cy="1"/>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73" name="Large-scale neural language model (LLM)"/>
          <p:cNvSpPr txBox="1"/>
          <p:nvPr/>
        </p:nvSpPr>
        <p:spPr>
          <a:xfrm>
            <a:off x="4252020" y="4571129"/>
            <a:ext cx="434842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Large-scale neural language model (LLM)</a:t>
            </a:r>
          </a:p>
        </p:txBody>
      </p:sp>
      <p:sp>
        <p:nvSpPr>
          <p:cNvPr id="174" name="1"/>
          <p:cNvSpPr txBox="1">
            <a:spLocks noGrp="1"/>
          </p:cNvSpPr>
          <p:nvPr>
            <p:ph type="sldNum" sz="quarter" idx="2"/>
          </p:nvPr>
        </p:nvSpPr>
        <p:spPr>
          <a:xfrm>
            <a:off x="11764961" y="6471134"/>
            <a:ext cx="127001" cy="127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a:t>
            </a:fld>
            <a:endParaRPr/>
          </a:p>
        </p:txBody>
      </p:sp>
      <p:sp>
        <p:nvSpPr>
          <p:cNvPr id="17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We go beyond the bias:  Utilize IC prompts to evaluate the text generation capabilities of LLMs"/>
          <p:cNvSpPr txBox="1">
            <a:spLocks noGrp="1"/>
          </p:cNvSpPr>
          <p:nvPr>
            <p:ph type="body" idx="1"/>
          </p:nvPr>
        </p:nvSpPr>
        <p:spPr>
          <a:xfrm>
            <a:off x="319325" y="1800166"/>
            <a:ext cx="10748968" cy="4869547"/>
          </a:xfrm>
          <a:prstGeom prst="rect">
            <a:avLst/>
          </a:prstGeom>
        </p:spPr>
        <p:txBody>
          <a:bodyPr/>
          <a:lstStyle/>
          <a:p>
            <a:pPr>
              <a:defRPr sz="2200"/>
            </a:pPr>
            <a:r>
              <a:rPr dirty="0"/>
              <a:t>We go beyond the bias: </a:t>
            </a:r>
            <a:br>
              <a:rPr dirty="0"/>
            </a:br>
            <a:r>
              <a:rPr dirty="0"/>
              <a:t>Utilize IC prompts to evaluate the</a:t>
            </a:r>
            <a:r>
              <a:rPr b="1" dirty="0"/>
              <a:t> text generation capabilities</a:t>
            </a:r>
            <a:r>
              <a:rPr dirty="0"/>
              <a:t> of LLMs</a:t>
            </a:r>
            <a:br>
              <a:rPr dirty="0"/>
            </a:br>
            <a:br>
              <a:rPr dirty="0"/>
            </a:br>
            <a:br>
              <a:rPr dirty="0"/>
            </a:br>
            <a:endParaRPr dirty="0"/>
          </a:p>
        </p:txBody>
      </p:sp>
      <p:sp>
        <p:nvSpPr>
          <p:cNvPr id="322" name="IC in LLMs – our contribution"/>
          <p:cNvSpPr txBox="1"/>
          <p:nvPr/>
        </p:nvSpPr>
        <p:spPr>
          <a:xfrm>
            <a:off x="300037" y="809972"/>
            <a:ext cx="11591926"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4000" b="1"/>
            </a:pPr>
            <a:r>
              <a:t>IC in LLMs </a:t>
            </a:r>
            <a:r>
              <a:rPr sz="3900"/>
              <a:t>– o</a:t>
            </a:r>
            <a:r>
              <a:t>ur contribution </a:t>
            </a:r>
          </a:p>
        </p:txBody>
      </p:sp>
      <p:sp>
        <p:nvSpPr>
          <p:cNvPr id="323" name="Paul admired Isabel because [MASK] …"/>
          <p:cNvSpPr txBox="1"/>
          <p:nvPr/>
        </p:nvSpPr>
        <p:spPr>
          <a:xfrm>
            <a:off x="2034769" y="4138771"/>
            <a:ext cx="6542093" cy="544152"/>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100"/>
            </a:pPr>
            <a:r>
              <a:t>Paul </a:t>
            </a:r>
            <a:r>
              <a:rPr b="1">
                <a:solidFill>
                  <a:srgbClr val="0433FF"/>
                </a:solidFill>
              </a:rPr>
              <a:t>admired</a:t>
            </a:r>
            <a:r>
              <a:t> Isabel because </a:t>
            </a:r>
            <a:r>
              <a:rPr b="1"/>
              <a:t>[MASK] … </a:t>
            </a:r>
          </a:p>
        </p:txBody>
      </p:sp>
      <p:sp>
        <p:nvSpPr>
          <p:cNvPr id="324" name="Pfeil"/>
          <p:cNvSpPr/>
          <p:nvPr/>
        </p:nvSpPr>
        <p:spPr>
          <a:xfrm rot="9373622">
            <a:off x="6951349" y="3833273"/>
            <a:ext cx="953322" cy="608488"/>
          </a:xfrm>
          <a:prstGeom prst="rightArrow">
            <a:avLst>
              <a:gd name="adj1" fmla="val 32000"/>
              <a:gd name="adj2" fmla="val 89722"/>
            </a:avLst>
          </a:prstGeom>
          <a:solidFill>
            <a:srgbClr val="FF2F92"/>
          </a:solidFill>
          <a:ln w="12700">
            <a:miter lim="400000"/>
          </a:ln>
        </p:spPr>
        <p:txBody>
          <a:bodyPr lIns="45719" rIns="45719" anchor="ctr"/>
          <a:lstStyle/>
          <a:p>
            <a:endParaRPr/>
          </a:p>
        </p:txBody>
      </p:sp>
      <p:sp>
        <p:nvSpPr>
          <p:cNvPr id="325" name="8"/>
          <p:cNvSpPr txBox="1">
            <a:spLocks noGrp="1"/>
          </p:cNvSpPr>
          <p:nvPr>
            <p:ph type="sldNum" sz="quarter" idx="2"/>
          </p:nvPr>
        </p:nvSpPr>
        <p:spPr>
          <a:xfrm>
            <a:off x="118405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7</a:t>
            </a:r>
            <a:endParaRPr dirty="0"/>
          </a:p>
        </p:txBody>
      </p:sp>
      <p:sp>
        <p:nvSpPr>
          <p:cNvPr id="326"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Vincent inspired Clara because he had so many talents.…"/>
          <p:cNvSpPr txBox="1">
            <a:spLocks noGrp="1"/>
          </p:cNvSpPr>
          <p:nvPr>
            <p:ph type="body" sz="half" idx="1"/>
          </p:nvPr>
        </p:nvSpPr>
        <p:spPr>
          <a:xfrm>
            <a:off x="742488" y="1687285"/>
            <a:ext cx="5093658" cy="4570887"/>
          </a:xfrm>
          <a:prstGeom prst="rect">
            <a:avLst/>
          </a:prstGeom>
          <a:solidFill>
            <a:schemeClr val="accent6">
              <a:lumOff val="5098"/>
            </a:schemeClr>
          </a:solidFill>
          <a:ln w="25400">
            <a:solidFill>
              <a:srgbClr val="000000"/>
            </a:solidFill>
            <a:miter lim="800000"/>
          </a:ln>
        </p:spPr>
        <p:txBody>
          <a:bodyPr/>
          <a:lstStyle/>
          <a:p>
            <a:pPr marL="0" indent="0">
              <a:lnSpc>
                <a:spcPct val="100000"/>
              </a:lnSpc>
              <a:buSzTx/>
              <a:buFontTx/>
              <a:buNone/>
              <a:defRPr sz="1900"/>
            </a:pPr>
            <a:r>
              <a:rPr dirty="0"/>
              <a:t>Vincent </a:t>
            </a:r>
            <a:r>
              <a:rPr b="1" dirty="0"/>
              <a:t>inspired</a:t>
            </a:r>
            <a:r>
              <a:rPr dirty="0"/>
              <a:t> Clara because he had so many talents.</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Pia </a:t>
            </a:r>
            <a:r>
              <a:rPr b="1" dirty="0"/>
              <a:t>hated</a:t>
            </a:r>
            <a:r>
              <a:rPr dirty="0"/>
              <a:t> Malte because he was constantly annoying her.</a:t>
            </a:r>
            <a:br>
              <a:rPr dirty="0"/>
            </a:br>
            <a:endParaRPr dirty="0"/>
          </a:p>
          <a:p>
            <a:pPr marL="0" indent="0">
              <a:lnSpc>
                <a:spcPct val="100000"/>
              </a:lnSpc>
              <a:buSzTx/>
              <a:buFontTx/>
              <a:buNone/>
              <a:defRPr sz="1900"/>
            </a:pPr>
            <a:br>
              <a:rPr dirty="0"/>
            </a:br>
            <a:r>
              <a:rPr dirty="0"/>
              <a:t>Isabel </a:t>
            </a:r>
            <a:r>
              <a:rPr b="1" dirty="0"/>
              <a:t>admired</a:t>
            </a:r>
            <a:r>
              <a:rPr dirty="0"/>
              <a:t> Paul because he was </a:t>
            </a:r>
            <a:r>
              <a:rPr lang="de-DE" dirty="0"/>
              <a:t>such</a:t>
            </a:r>
            <a:r>
              <a:rPr dirty="0"/>
              <a:t> a good swimmer. </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Björn </a:t>
            </a:r>
            <a:r>
              <a:rPr b="1" dirty="0"/>
              <a:t>disappointed</a:t>
            </a:r>
            <a:r>
              <a:rPr dirty="0"/>
              <a:t> Celina because she expected more from him</a:t>
            </a:r>
            <a:r>
              <a:rPr lang="de-DE" dirty="0"/>
              <a:t>.</a:t>
            </a:r>
            <a:endParaRPr dirty="0"/>
          </a:p>
          <a:p>
            <a:pPr marL="0" indent="0">
              <a:lnSpc>
                <a:spcPct val="100000"/>
              </a:lnSpc>
              <a:buSzTx/>
              <a:buFontTx/>
              <a:buNone/>
              <a:defRPr sz="1900"/>
            </a:pPr>
            <a:endParaRPr dirty="0"/>
          </a:p>
        </p:txBody>
      </p:sp>
      <p:sp>
        <p:nvSpPr>
          <p:cNvPr id="331" name="Human-produced continuations"/>
          <p:cNvSpPr txBox="1"/>
          <p:nvPr/>
        </p:nvSpPr>
        <p:spPr>
          <a:xfrm>
            <a:off x="746111" y="975467"/>
            <a:ext cx="4403736" cy="41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b="1"/>
            </a:lvl1pPr>
          </a:lstStyle>
          <a:p>
            <a:r>
              <a:t>Human-produced continuations </a:t>
            </a:r>
          </a:p>
        </p:txBody>
      </p:sp>
      <p:sp>
        <p:nvSpPr>
          <p:cNvPr id="332" name="9"/>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8</a:t>
            </a:r>
            <a:endParaRPr dirty="0"/>
          </a:p>
        </p:txBody>
      </p:sp>
      <p:sp>
        <p:nvSpPr>
          <p:cNvPr id="33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Vincent inspired Clara because he had so many talents.…"/>
          <p:cNvSpPr txBox="1">
            <a:spLocks noGrp="1"/>
          </p:cNvSpPr>
          <p:nvPr>
            <p:ph type="body" sz="half" idx="1"/>
          </p:nvPr>
        </p:nvSpPr>
        <p:spPr>
          <a:xfrm>
            <a:off x="742488" y="1687285"/>
            <a:ext cx="5093658" cy="4570887"/>
          </a:xfrm>
          <a:prstGeom prst="rect">
            <a:avLst/>
          </a:prstGeom>
          <a:solidFill>
            <a:schemeClr val="accent6">
              <a:lumOff val="5098"/>
            </a:schemeClr>
          </a:solidFill>
          <a:ln w="25400">
            <a:solidFill>
              <a:srgbClr val="000000"/>
            </a:solidFill>
            <a:miter lim="800000"/>
          </a:ln>
        </p:spPr>
        <p:txBody>
          <a:bodyPr/>
          <a:lstStyle/>
          <a:p>
            <a:pPr marL="0" indent="0">
              <a:lnSpc>
                <a:spcPct val="100000"/>
              </a:lnSpc>
              <a:buSzTx/>
              <a:buFontTx/>
              <a:buNone/>
              <a:defRPr sz="1900"/>
            </a:pPr>
            <a:r>
              <a:rPr dirty="0"/>
              <a:t>Vincent </a:t>
            </a:r>
            <a:r>
              <a:rPr b="1" dirty="0"/>
              <a:t>inspired</a:t>
            </a:r>
            <a:r>
              <a:rPr dirty="0"/>
              <a:t> Clara because he had so many talents.</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Pia </a:t>
            </a:r>
            <a:r>
              <a:rPr b="1" dirty="0"/>
              <a:t>hated</a:t>
            </a:r>
            <a:r>
              <a:rPr dirty="0"/>
              <a:t> Malte because he was constantly annoying her.</a:t>
            </a:r>
            <a:br>
              <a:rPr dirty="0"/>
            </a:br>
            <a:endParaRPr dirty="0"/>
          </a:p>
          <a:p>
            <a:pPr marL="0" indent="0">
              <a:lnSpc>
                <a:spcPct val="100000"/>
              </a:lnSpc>
              <a:buSzTx/>
              <a:buFontTx/>
              <a:buNone/>
              <a:defRPr sz="1900"/>
            </a:pPr>
            <a:br>
              <a:rPr dirty="0"/>
            </a:br>
            <a:r>
              <a:rPr dirty="0"/>
              <a:t>Isabel </a:t>
            </a:r>
            <a:r>
              <a:rPr b="1" dirty="0"/>
              <a:t>admired</a:t>
            </a:r>
            <a:r>
              <a:rPr dirty="0"/>
              <a:t> Paul because he was such a good swimmer. </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Björn </a:t>
            </a:r>
            <a:r>
              <a:rPr b="1" dirty="0"/>
              <a:t>disappointed</a:t>
            </a:r>
            <a:r>
              <a:rPr dirty="0"/>
              <a:t> Celina because she expected more from him.</a:t>
            </a:r>
          </a:p>
          <a:p>
            <a:pPr marL="0" indent="0">
              <a:lnSpc>
                <a:spcPct val="100000"/>
              </a:lnSpc>
              <a:buSzTx/>
              <a:buFontTx/>
              <a:buNone/>
              <a:defRPr sz="1900"/>
            </a:pPr>
            <a:endParaRPr dirty="0"/>
          </a:p>
        </p:txBody>
      </p:sp>
      <p:sp>
        <p:nvSpPr>
          <p:cNvPr id="338" name="Vincent inspired Clara because she had received a gift from her husband.…"/>
          <p:cNvSpPr txBox="1"/>
          <p:nvPr/>
        </p:nvSpPr>
        <p:spPr>
          <a:xfrm>
            <a:off x="6289521" y="1687285"/>
            <a:ext cx="5093658" cy="4570887"/>
          </a:xfrm>
          <a:prstGeom prst="rect">
            <a:avLst/>
          </a:prstGeom>
          <a:solidFill>
            <a:schemeClr val="accent6">
              <a:lumOff val="5098"/>
            </a:schemeClr>
          </a:solidFill>
          <a:ln w="254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sz="1900"/>
            </a:pPr>
            <a:r>
              <a:t>Vincent </a:t>
            </a:r>
            <a:r>
              <a:rPr b="1"/>
              <a:t>inspired</a:t>
            </a:r>
            <a:r>
              <a:t> Clara because she had received a gift from her husband. </a:t>
            </a:r>
            <a:br/>
            <a:endParaRPr/>
          </a:p>
          <a:p>
            <a:pPr>
              <a:defRPr sz="1900"/>
            </a:pPr>
            <a:br/>
            <a:r>
              <a:t>Pia </a:t>
            </a:r>
            <a:r>
              <a:rPr b="1"/>
              <a:t>hated</a:t>
            </a:r>
            <a:r>
              <a:t> Malte because he was too busy with the fact that he didn't even have a real lawyer. </a:t>
            </a:r>
          </a:p>
          <a:p>
            <a:pPr>
              <a:defRPr sz="1900"/>
            </a:pPr>
            <a:endParaRPr/>
          </a:p>
          <a:p>
            <a:pPr>
              <a:defRPr sz="1900"/>
            </a:pPr>
            <a:endParaRPr/>
          </a:p>
          <a:p>
            <a:pPr>
              <a:defRPr sz="1900"/>
            </a:pPr>
            <a:r>
              <a:t>Isabel </a:t>
            </a:r>
            <a:r>
              <a:rPr b="1"/>
              <a:t>admired</a:t>
            </a:r>
            <a:r>
              <a:t> Paul because he was able to explore the world without leaving her. </a:t>
            </a:r>
          </a:p>
          <a:p>
            <a:pPr>
              <a:defRPr sz="1900"/>
            </a:pPr>
            <a:endParaRPr/>
          </a:p>
          <a:p>
            <a:pPr>
              <a:defRPr sz="1900"/>
            </a:pPr>
            <a:endParaRPr/>
          </a:p>
          <a:p>
            <a:pPr>
              <a:defRPr sz="1900"/>
            </a:pPr>
            <a:r>
              <a:t>Björn </a:t>
            </a:r>
            <a:r>
              <a:rPr b="1"/>
              <a:t>disappointed</a:t>
            </a:r>
            <a:r>
              <a:t> Celina because he had forgotten him and then took the boy. </a:t>
            </a:r>
          </a:p>
        </p:txBody>
      </p:sp>
      <p:sp>
        <p:nvSpPr>
          <p:cNvPr id="339" name="Human-produced continuations"/>
          <p:cNvSpPr txBox="1"/>
          <p:nvPr/>
        </p:nvSpPr>
        <p:spPr>
          <a:xfrm>
            <a:off x="746111" y="975467"/>
            <a:ext cx="4403736" cy="41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b="1"/>
            </a:lvl1pPr>
          </a:lstStyle>
          <a:p>
            <a:r>
              <a:t>Human-produced continuations </a:t>
            </a:r>
          </a:p>
        </p:txBody>
      </p:sp>
      <p:sp>
        <p:nvSpPr>
          <p:cNvPr id="340" name="Model-generated continuations"/>
          <p:cNvSpPr txBox="1"/>
          <p:nvPr/>
        </p:nvSpPr>
        <p:spPr>
          <a:xfrm>
            <a:off x="6280853" y="975467"/>
            <a:ext cx="4326383" cy="41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b="1"/>
            </a:lvl1pPr>
          </a:lstStyle>
          <a:p>
            <a:r>
              <a:t>Model-generated continuations </a:t>
            </a:r>
          </a:p>
        </p:txBody>
      </p:sp>
      <p:sp>
        <p:nvSpPr>
          <p:cNvPr id="341" name="9"/>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8</a:t>
            </a:r>
            <a:endParaRPr dirty="0"/>
          </a:p>
        </p:txBody>
      </p:sp>
      <p:sp>
        <p:nvSpPr>
          <p:cNvPr id="342"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Vincent inspired Clara because he had so many talents.…"/>
          <p:cNvSpPr txBox="1">
            <a:spLocks noGrp="1"/>
          </p:cNvSpPr>
          <p:nvPr>
            <p:ph type="body" sz="half" idx="1"/>
          </p:nvPr>
        </p:nvSpPr>
        <p:spPr>
          <a:xfrm>
            <a:off x="742488" y="1687285"/>
            <a:ext cx="5093658" cy="4570887"/>
          </a:xfrm>
          <a:prstGeom prst="rect">
            <a:avLst/>
          </a:prstGeom>
          <a:solidFill>
            <a:schemeClr val="accent6">
              <a:lumOff val="5098"/>
            </a:schemeClr>
          </a:solidFill>
          <a:ln w="25400">
            <a:solidFill>
              <a:srgbClr val="000000"/>
            </a:solidFill>
            <a:miter lim="800000"/>
          </a:ln>
        </p:spPr>
        <p:txBody>
          <a:bodyPr/>
          <a:lstStyle/>
          <a:p>
            <a:pPr marL="0" indent="0">
              <a:lnSpc>
                <a:spcPct val="100000"/>
              </a:lnSpc>
              <a:buSzTx/>
              <a:buFontTx/>
              <a:buNone/>
              <a:defRPr sz="1900"/>
            </a:pPr>
            <a:r>
              <a:rPr dirty="0"/>
              <a:t>Vincent </a:t>
            </a:r>
            <a:r>
              <a:rPr b="1" dirty="0"/>
              <a:t>inspired</a:t>
            </a:r>
            <a:r>
              <a:rPr dirty="0"/>
              <a:t> Clara because he had so many talents.</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Pia </a:t>
            </a:r>
            <a:r>
              <a:rPr b="1" dirty="0"/>
              <a:t>hated</a:t>
            </a:r>
            <a:r>
              <a:rPr dirty="0"/>
              <a:t> Malte because he was constantly annoying her.</a:t>
            </a:r>
            <a:br>
              <a:rPr dirty="0"/>
            </a:br>
            <a:endParaRPr dirty="0"/>
          </a:p>
          <a:p>
            <a:pPr marL="0" indent="0">
              <a:lnSpc>
                <a:spcPct val="100000"/>
              </a:lnSpc>
              <a:buSzTx/>
              <a:buFontTx/>
              <a:buNone/>
              <a:defRPr sz="1900"/>
            </a:pPr>
            <a:br>
              <a:rPr dirty="0"/>
            </a:br>
            <a:r>
              <a:rPr dirty="0"/>
              <a:t>Isabel </a:t>
            </a:r>
            <a:r>
              <a:rPr b="1" dirty="0"/>
              <a:t>admired</a:t>
            </a:r>
            <a:r>
              <a:rPr dirty="0"/>
              <a:t> Paul because he was such a good swimmer. </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Björn </a:t>
            </a:r>
            <a:r>
              <a:rPr b="1" dirty="0"/>
              <a:t>disappointed</a:t>
            </a:r>
            <a:r>
              <a:rPr dirty="0"/>
              <a:t> Celina because she expected more from him.</a:t>
            </a:r>
          </a:p>
          <a:p>
            <a:pPr marL="0" indent="0">
              <a:lnSpc>
                <a:spcPct val="100000"/>
              </a:lnSpc>
              <a:buSzTx/>
              <a:buFontTx/>
              <a:buNone/>
              <a:defRPr sz="1900"/>
            </a:pPr>
            <a:endParaRPr dirty="0"/>
          </a:p>
        </p:txBody>
      </p:sp>
      <p:sp>
        <p:nvSpPr>
          <p:cNvPr id="338" name="Vincent inspired Clara because she had received a gift from her husband.…"/>
          <p:cNvSpPr txBox="1"/>
          <p:nvPr/>
        </p:nvSpPr>
        <p:spPr>
          <a:xfrm>
            <a:off x="6289521" y="1687285"/>
            <a:ext cx="5093658" cy="4570887"/>
          </a:xfrm>
          <a:prstGeom prst="rect">
            <a:avLst/>
          </a:prstGeom>
          <a:solidFill>
            <a:schemeClr val="accent6">
              <a:lumOff val="5098"/>
            </a:schemeClr>
          </a:solidFill>
          <a:ln w="254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sz="1900"/>
            </a:pPr>
            <a:r>
              <a:rPr dirty="0"/>
              <a:t>Vincent </a:t>
            </a:r>
            <a:r>
              <a:rPr b="1" dirty="0"/>
              <a:t>inspired</a:t>
            </a:r>
            <a:r>
              <a:rPr dirty="0"/>
              <a:t> Clara because she had received a gift from her husband. </a:t>
            </a:r>
            <a:br>
              <a:rPr dirty="0"/>
            </a:br>
            <a:endParaRPr dirty="0"/>
          </a:p>
          <a:p>
            <a:pPr>
              <a:defRPr sz="1900"/>
            </a:pPr>
            <a:br>
              <a:rPr dirty="0"/>
            </a:br>
            <a:r>
              <a:rPr dirty="0"/>
              <a:t>Pia </a:t>
            </a:r>
            <a:r>
              <a:rPr b="1" dirty="0"/>
              <a:t>hated</a:t>
            </a:r>
            <a:r>
              <a:rPr dirty="0"/>
              <a:t> Malte because he was too busy with the fact that he didn't even have a real lawyer. </a:t>
            </a:r>
          </a:p>
          <a:p>
            <a:pPr>
              <a:defRPr sz="1900"/>
            </a:pPr>
            <a:endParaRPr dirty="0"/>
          </a:p>
          <a:p>
            <a:pPr>
              <a:defRPr sz="1900"/>
            </a:pPr>
            <a:endParaRPr dirty="0"/>
          </a:p>
          <a:p>
            <a:pPr>
              <a:defRPr sz="1900"/>
            </a:pPr>
            <a:r>
              <a:rPr dirty="0"/>
              <a:t>Isabel </a:t>
            </a:r>
            <a:r>
              <a:rPr b="1" dirty="0"/>
              <a:t>admired</a:t>
            </a:r>
            <a:r>
              <a:rPr dirty="0"/>
              <a:t> Paul because he was able to explore the world without leaving her. </a:t>
            </a:r>
          </a:p>
          <a:p>
            <a:pPr>
              <a:defRPr sz="1900"/>
            </a:pPr>
            <a:endParaRPr dirty="0"/>
          </a:p>
          <a:p>
            <a:pPr>
              <a:defRPr sz="1900"/>
            </a:pPr>
            <a:endParaRPr dirty="0"/>
          </a:p>
          <a:p>
            <a:pPr>
              <a:defRPr sz="1900"/>
            </a:pPr>
            <a:r>
              <a:rPr dirty="0"/>
              <a:t>Björn </a:t>
            </a:r>
            <a:r>
              <a:rPr b="1" dirty="0"/>
              <a:t>disappointed</a:t>
            </a:r>
            <a:r>
              <a:rPr dirty="0"/>
              <a:t> Celina because he had forgotten him and then took the boy. </a:t>
            </a:r>
          </a:p>
        </p:txBody>
      </p:sp>
      <p:sp>
        <p:nvSpPr>
          <p:cNvPr id="339" name="Human-produced continuations"/>
          <p:cNvSpPr txBox="1"/>
          <p:nvPr/>
        </p:nvSpPr>
        <p:spPr>
          <a:xfrm>
            <a:off x="746111" y="975467"/>
            <a:ext cx="4403736" cy="41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200" b="1"/>
            </a:lvl1pPr>
          </a:lstStyle>
          <a:p>
            <a:r>
              <a:t>Human-produced continuations </a:t>
            </a:r>
          </a:p>
        </p:txBody>
      </p:sp>
      <p:sp>
        <p:nvSpPr>
          <p:cNvPr id="340" name="Model-generated continuations"/>
          <p:cNvSpPr txBox="1"/>
          <p:nvPr/>
        </p:nvSpPr>
        <p:spPr>
          <a:xfrm>
            <a:off x="6280853" y="975467"/>
            <a:ext cx="4326383" cy="41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200" b="1"/>
            </a:lvl1pPr>
          </a:lstStyle>
          <a:p>
            <a:r>
              <a:rPr dirty="0"/>
              <a:t>Model-generated continuations </a:t>
            </a:r>
          </a:p>
        </p:txBody>
      </p:sp>
      <p:sp>
        <p:nvSpPr>
          <p:cNvPr id="341" name="9"/>
          <p:cNvSpPr txBox="1">
            <a:spLocks noGrp="1"/>
          </p:cNvSpPr>
          <p:nvPr>
            <p:ph type="sldNum" sz="quarter" idx="2"/>
          </p:nvPr>
        </p:nvSpPr>
        <p:spPr>
          <a:xfrm>
            <a:off x="11827842"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8</a:t>
            </a:r>
            <a:endParaRPr dirty="0"/>
          </a:p>
        </p:txBody>
      </p:sp>
      <p:sp>
        <p:nvSpPr>
          <p:cNvPr id="342"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
        <p:nvSpPr>
          <p:cNvPr id="11" name="Pfeil">
            <a:extLst>
              <a:ext uri="{FF2B5EF4-FFF2-40B4-BE49-F238E27FC236}">
                <a16:creationId xmlns:a16="http://schemas.microsoft.com/office/drawing/2014/main" id="{498FE899-424F-7507-7B67-1B72B8829F9D}"/>
              </a:ext>
            </a:extLst>
          </p:cNvPr>
          <p:cNvSpPr/>
          <p:nvPr/>
        </p:nvSpPr>
        <p:spPr>
          <a:xfrm rot="8219362">
            <a:off x="5104199" y="1599721"/>
            <a:ext cx="1238398" cy="725077"/>
          </a:xfrm>
          <a:prstGeom prst="rightArrow">
            <a:avLst>
              <a:gd name="adj1" fmla="val 32000"/>
              <a:gd name="adj2" fmla="val 89722"/>
            </a:avLst>
          </a:prstGeom>
          <a:solidFill>
            <a:srgbClr val="FF2F92"/>
          </a:solidFill>
          <a:ln w="12700">
            <a:miter lim="400000"/>
          </a:ln>
        </p:spPr>
        <p:txBody>
          <a:bodyPr lIns="45719" rIns="45719" anchor="ctr"/>
          <a:lstStyle/>
          <a:p>
            <a:endParaRPr/>
          </a:p>
        </p:txBody>
      </p:sp>
      <p:sp>
        <p:nvSpPr>
          <p:cNvPr id="12" name="IC bias-incongruent, yet still coherent">
            <a:extLst>
              <a:ext uri="{FF2B5EF4-FFF2-40B4-BE49-F238E27FC236}">
                <a16:creationId xmlns:a16="http://schemas.microsoft.com/office/drawing/2014/main" id="{44E65A5B-F4E6-F3A0-8763-6F80B18504BD}"/>
              </a:ext>
            </a:extLst>
          </p:cNvPr>
          <p:cNvSpPr txBox="1"/>
          <p:nvPr/>
        </p:nvSpPr>
        <p:spPr>
          <a:xfrm>
            <a:off x="5047754" y="164548"/>
            <a:ext cx="2636414" cy="810919"/>
          </a:xfrm>
          <a:prstGeom prst="rect">
            <a:avLst/>
          </a:prstGeom>
          <a:ln w="28575">
            <a:solidFill>
              <a:srgbClr val="FF2F92"/>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1">
            <a:schemeClr val="accent6"/>
          </a:lnRef>
          <a:fillRef idx="2">
            <a:schemeClr val="accent6"/>
          </a:fillRef>
          <a:effectRef idx="1">
            <a:schemeClr val="accent6"/>
          </a:effectRef>
          <a:fontRef idx="minor">
            <a:schemeClr val="dk1"/>
          </a:fontRef>
        </p:style>
        <p:txBody>
          <a:bodyPr wrap="square" lIns="45719" tIns="45719" rIns="45719" bIns="45719" numCol="1" anchor="t">
            <a:noAutofit/>
          </a:bodyPr>
          <a:lstStyle>
            <a:lvl1pPr>
              <a:defRPr sz="1700" b="1">
                <a:solidFill>
                  <a:srgbClr val="0433FF"/>
                </a:solidFill>
              </a:defRPr>
            </a:lvl1pPr>
          </a:lstStyle>
          <a:p>
            <a:r>
              <a:rPr lang="de-DE" sz="2000" dirty="0">
                <a:solidFill>
                  <a:srgbClr val="FF2F92"/>
                </a:solidFill>
              </a:rPr>
              <a:t>Can LLMs </a:t>
            </a:r>
            <a:r>
              <a:rPr lang="de-DE" sz="2000" dirty="0" err="1">
                <a:solidFill>
                  <a:srgbClr val="FF2F92"/>
                </a:solidFill>
              </a:rPr>
              <a:t>generate</a:t>
            </a:r>
            <a:r>
              <a:rPr lang="de-DE" sz="2000" dirty="0">
                <a:solidFill>
                  <a:srgbClr val="FF2F92"/>
                </a:solidFill>
              </a:rPr>
              <a:t> such </a:t>
            </a:r>
            <a:r>
              <a:rPr lang="de-DE" sz="2000" dirty="0" err="1">
                <a:solidFill>
                  <a:srgbClr val="FF2F92"/>
                </a:solidFill>
              </a:rPr>
              <a:t>continuations</a:t>
            </a:r>
            <a:r>
              <a:rPr lang="de-DE" sz="2000" dirty="0">
                <a:solidFill>
                  <a:srgbClr val="FF2F92"/>
                </a:solidFill>
              </a:rPr>
              <a:t>? </a:t>
            </a:r>
            <a:endParaRPr sz="2000" dirty="0">
              <a:solidFill>
                <a:srgbClr val="FF2F92"/>
              </a:solidFill>
            </a:endParaRPr>
          </a:p>
        </p:txBody>
      </p:sp>
    </p:spTree>
    <p:extLst>
      <p:ext uri="{BB962C8B-B14F-4D97-AF65-F5344CB8AC3E}">
        <p14:creationId xmlns:p14="http://schemas.microsoft.com/office/powerpoint/2010/main" val="3008557932"/>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Vincent inspired Clara because he had so many talents.…"/>
          <p:cNvSpPr txBox="1">
            <a:spLocks noGrp="1"/>
          </p:cNvSpPr>
          <p:nvPr>
            <p:ph type="body" sz="half" idx="1"/>
          </p:nvPr>
        </p:nvSpPr>
        <p:spPr>
          <a:xfrm>
            <a:off x="742488" y="1687285"/>
            <a:ext cx="5093658" cy="4570887"/>
          </a:xfrm>
          <a:prstGeom prst="rect">
            <a:avLst/>
          </a:prstGeom>
          <a:solidFill>
            <a:schemeClr val="accent6">
              <a:lumOff val="5098"/>
            </a:schemeClr>
          </a:solidFill>
          <a:ln w="25400">
            <a:solidFill>
              <a:srgbClr val="000000"/>
            </a:solidFill>
            <a:miter lim="800000"/>
          </a:ln>
        </p:spPr>
        <p:txBody>
          <a:bodyPr/>
          <a:lstStyle/>
          <a:p>
            <a:pPr marL="0" indent="0">
              <a:lnSpc>
                <a:spcPct val="100000"/>
              </a:lnSpc>
              <a:buSzTx/>
              <a:buFontTx/>
              <a:buNone/>
              <a:defRPr sz="1900"/>
            </a:pPr>
            <a:r>
              <a:rPr dirty="0"/>
              <a:t>Vincent </a:t>
            </a:r>
            <a:r>
              <a:rPr b="1" dirty="0"/>
              <a:t>inspired</a:t>
            </a:r>
            <a:r>
              <a:rPr dirty="0"/>
              <a:t> Clara because he had so many talents.</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Pia </a:t>
            </a:r>
            <a:r>
              <a:rPr b="1" dirty="0"/>
              <a:t>hated</a:t>
            </a:r>
            <a:r>
              <a:rPr dirty="0"/>
              <a:t> Malte because he was constantly annoying her.</a:t>
            </a:r>
            <a:br>
              <a:rPr dirty="0"/>
            </a:br>
            <a:endParaRPr dirty="0"/>
          </a:p>
          <a:p>
            <a:pPr marL="0" indent="0">
              <a:lnSpc>
                <a:spcPct val="100000"/>
              </a:lnSpc>
              <a:buSzTx/>
              <a:buFontTx/>
              <a:buNone/>
              <a:defRPr sz="1900"/>
            </a:pPr>
            <a:br>
              <a:rPr dirty="0"/>
            </a:br>
            <a:r>
              <a:rPr dirty="0"/>
              <a:t>Isabel </a:t>
            </a:r>
            <a:r>
              <a:rPr b="1" dirty="0"/>
              <a:t>admired</a:t>
            </a:r>
            <a:r>
              <a:rPr dirty="0"/>
              <a:t> Paul because he was such a good swimmer. </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Björn </a:t>
            </a:r>
            <a:r>
              <a:rPr b="1" dirty="0"/>
              <a:t>disappointed</a:t>
            </a:r>
            <a:r>
              <a:rPr dirty="0"/>
              <a:t> Celina because she expected more from him.</a:t>
            </a:r>
          </a:p>
          <a:p>
            <a:pPr marL="0" indent="0">
              <a:lnSpc>
                <a:spcPct val="100000"/>
              </a:lnSpc>
              <a:buSzTx/>
              <a:buFontTx/>
              <a:buNone/>
              <a:defRPr sz="1900"/>
            </a:pPr>
            <a:endParaRPr dirty="0"/>
          </a:p>
        </p:txBody>
      </p:sp>
      <p:sp>
        <p:nvSpPr>
          <p:cNvPr id="338" name="Vincent inspired Clara because she had received a gift from her husband.…"/>
          <p:cNvSpPr txBox="1"/>
          <p:nvPr/>
        </p:nvSpPr>
        <p:spPr>
          <a:xfrm>
            <a:off x="6289521" y="1687285"/>
            <a:ext cx="5093658" cy="4570887"/>
          </a:xfrm>
          <a:prstGeom prst="rect">
            <a:avLst/>
          </a:prstGeom>
          <a:solidFill>
            <a:schemeClr val="accent6">
              <a:lumOff val="5098"/>
            </a:schemeClr>
          </a:solidFill>
          <a:ln w="25400">
            <a:solidFill>
              <a:srgbClr val="00000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defRPr sz="1900"/>
            </a:pPr>
            <a:r>
              <a:rPr dirty="0"/>
              <a:t>Vincent </a:t>
            </a:r>
            <a:r>
              <a:rPr b="1" dirty="0"/>
              <a:t>inspired</a:t>
            </a:r>
            <a:r>
              <a:rPr dirty="0"/>
              <a:t> Clara because she had received a gift from her husband. </a:t>
            </a:r>
            <a:br>
              <a:rPr dirty="0"/>
            </a:br>
            <a:endParaRPr dirty="0"/>
          </a:p>
          <a:p>
            <a:pPr>
              <a:defRPr sz="1900"/>
            </a:pPr>
            <a:br>
              <a:rPr dirty="0"/>
            </a:br>
            <a:r>
              <a:rPr dirty="0"/>
              <a:t>Pia </a:t>
            </a:r>
            <a:r>
              <a:rPr b="1" dirty="0"/>
              <a:t>hated</a:t>
            </a:r>
            <a:r>
              <a:rPr dirty="0"/>
              <a:t> Malte because he was too busy with the fact that he didn't even have a real lawyer. </a:t>
            </a:r>
          </a:p>
          <a:p>
            <a:pPr>
              <a:defRPr sz="1900"/>
            </a:pPr>
            <a:endParaRPr dirty="0"/>
          </a:p>
          <a:p>
            <a:pPr>
              <a:defRPr sz="1900"/>
            </a:pPr>
            <a:endParaRPr dirty="0"/>
          </a:p>
          <a:p>
            <a:pPr>
              <a:defRPr sz="1900"/>
            </a:pPr>
            <a:r>
              <a:rPr dirty="0"/>
              <a:t>Isabel </a:t>
            </a:r>
            <a:r>
              <a:rPr b="1" dirty="0"/>
              <a:t>admired</a:t>
            </a:r>
            <a:r>
              <a:rPr dirty="0"/>
              <a:t> Paul because he was able to explore the world without leaving her. </a:t>
            </a:r>
          </a:p>
          <a:p>
            <a:pPr>
              <a:defRPr sz="1900"/>
            </a:pPr>
            <a:endParaRPr dirty="0"/>
          </a:p>
          <a:p>
            <a:pPr>
              <a:defRPr sz="1900"/>
            </a:pPr>
            <a:endParaRPr dirty="0"/>
          </a:p>
          <a:p>
            <a:pPr>
              <a:defRPr sz="1900"/>
            </a:pPr>
            <a:r>
              <a:rPr dirty="0"/>
              <a:t>Björn </a:t>
            </a:r>
            <a:r>
              <a:rPr b="1" dirty="0"/>
              <a:t>disappointed</a:t>
            </a:r>
            <a:r>
              <a:rPr dirty="0"/>
              <a:t> Celina because he had forgotten him and then took the boy. </a:t>
            </a:r>
          </a:p>
        </p:txBody>
      </p:sp>
      <p:sp>
        <p:nvSpPr>
          <p:cNvPr id="339" name="Human-produced continuations"/>
          <p:cNvSpPr txBox="1"/>
          <p:nvPr/>
        </p:nvSpPr>
        <p:spPr>
          <a:xfrm>
            <a:off x="746111" y="975467"/>
            <a:ext cx="4403736" cy="41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b="1"/>
            </a:lvl1pPr>
          </a:lstStyle>
          <a:p>
            <a:r>
              <a:t>Human-produced continuations </a:t>
            </a:r>
          </a:p>
        </p:txBody>
      </p:sp>
      <p:sp>
        <p:nvSpPr>
          <p:cNvPr id="340" name="Model-generated continuations"/>
          <p:cNvSpPr txBox="1"/>
          <p:nvPr/>
        </p:nvSpPr>
        <p:spPr>
          <a:xfrm>
            <a:off x="6280853" y="975467"/>
            <a:ext cx="4326383" cy="4125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200" b="1"/>
            </a:lvl1pPr>
          </a:lstStyle>
          <a:p>
            <a:r>
              <a:t>Model-generated continuations </a:t>
            </a:r>
          </a:p>
        </p:txBody>
      </p:sp>
      <p:sp>
        <p:nvSpPr>
          <p:cNvPr id="341" name="9"/>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8</a:t>
            </a:r>
            <a:endParaRPr dirty="0"/>
          </a:p>
        </p:txBody>
      </p:sp>
      <p:sp>
        <p:nvSpPr>
          <p:cNvPr id="342"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extLst>
      <p:ext uri="{BB962C8B-B14F-4D97-AF65-F5344CB8AC3E}">
        <p14:creationId xmlns:p14="http://schemas.microsoft.com/office/powerpoint/2010/main" val="3959871190"/>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Vincent inspired Clara because he had so many talents.…"/>
          <p:cNvSpPr txBox="1">
            <a:spLocks noGrp="1"/>
          </p:cNvSpPr>
          <p:nvPr>
            <p:ph type="body" sz="half" idx="1"/>
          </p:nvPr>
        </p:nvSpPr>
        <p:spPr>
          <a:xfrm>
            <a:off x="742488" y="1749123"/>
            <a:ext cx="5093658" cy="4570887"/>
          </a:xfrm>
          <a:prstGeom prst="rect">
            <a:avLst/>
          </a:prstGeom>
          <a:solidFill>
            <a:schemeClr val="accent6">
              <a:lumOff val="5098"/>
            </a:schemeClr>
          </a:solidFill>
          <a:ln w="25400">
            <a:solidFill>
              <a:srgbClr val="000000"/>
            </a:solidFill>
            <a:miter lim="800000"/>
          </a:ln>
        </p:spPr>
        <p:txBody>
          <a:bodyPr/>
          <a:lstStyle/>
          <a:p>
            <a:pPr marL="0" indent="0">
              <a:lnSpc>
                <a:spcPct val="100000"/>
              </a:lnSpc>
              <a:buSzTx/>
              <a:buFontTx/>
              <a:buNone/>
              <a:defRPr sz="1900">
                <a:solidFill>
                  <a:srgbClr val="A7A7A7"/>
                </a:solidFill>
              </a:defRPr>
            </a:pPr>
            <a:r>
              <a:rPr dirty="0"/>
              <a:t>Vincent </a:t>
            </a:r>
            <a:r>
              <a:rPr b="1" dirty="0"/>
              <a:t>inspired</a:t>
            </a:r>
            <a:r>
              <a:rPr dirty="0"/>
              <a:t> Clara because he had so many talents.</a:t>
            </a:r>
          </a:p>
          <a:p>
            <a:pPr marL="0" indent="0">
              <a:lnSpc>
                <a:spcPct val="100000"/>
              </a:lnSpc>
              <a:buSzTx/>
              <a:buFontTx/>
              <a:buNone/>
              <a:defRPr sz="1900">
                <a:solidFill>
                  <a:srgbClr val="A7A7A7"/>
                </a:solidFill>
              </a:defRPr>
            </a:pPr>
            <a:endParaRPr dirty="0"/>
          </a:p>
          <a:p>
            <a:pPr marL="0" indent="0">
              <a:lnSpc>
                <a:spcPct val="100000"/>
              </a:lnSpc>
              <a:buSzTx/>
              <a:buFontTx/>
              <a:buNone/>
              <a:defRPr sz="1900">
                <a:solidFill>
                  <a:srgbClr val="A7A7A7"/>
                </a:solidFill>
              </a:defRPr>
            </a:pPr>
            <a:endParaRPr dirty="0"/>
          </a:p>
          <a:p>
            <a:pPr marL="0" indent="0">
              <a:lnSpc>
                <a:spcPct val="100000"/>
              </a:lnSpc>
              <a:buSzTx/>
              <a:buFontTx/>
              <a:buNone/>
              <a:defRPr sz="1900">
                <a:solidFill>
                  <a:srgbClr val="A7A7A7"/>
                </a:solidFill>
              </a:defRPr>
            </a:pPr>
            <a:r>
              <a:rPr dirty="0"/>
              <a:t>Pia </a:t>
            </a:r>
            <a:r>
              <a:rPr b="1" dirty="0"/>
              <a:t>hated</a:t>
            </a:r>
            <a:r>
              <a:rPr dirty="0"/>
              <a:t> Malte because he was constantly annoying her.</a:t>
            </a:r>
            <a:br>
              <a:rPr dirty="0"/>
            </a:br>
            <a:endParaRPr dirty="0"/>
          </a:p>
          <a:p>
            <a:pPr marL="0" indent="0">
              <a:lnSpc>
                <a:spcPct val="100000"/>
              </a:lnSpc>
              <a:buSzTx/>
              <a:buFontTx/>
              <a:buNone/>
              <a:defRPr sz="1900">
                <a:solidFill>
                  <a:srgbClr val="A7A7A7"/>
                </a:solidFill>
              </a:defRPr>
            </a:pPr>
            <a:br>
              <a:rPr dirty="0"/>
            </a:br>
            <a:r>
              <a:rPr dirty="0"/>
              <a:t>Isabel </a:t>
            </a:r>
            <a:r>
              <a:rPr b="1" dirty="0"/>
              <a:t>admired</a:t>
            </a:r>
            <a:r>
              <a:rPr dirty="0"/>
              <a:t> Paul because he was such a good swimmer. </a:t>
            </a:r>
          </a:p>
          <a:p>
            <a:pPr marL="0" indent="0">
              <a:lnSpc>
                <a:spcPct val="100000"/>
              </a:lnSpc>
              <a:buSzTx/>
              <a:buFontTx/>
              <a:buNone/>
              <a:defRPr sz="1900"/>
            </a:pPr>
            <a:endParaRPr dirty="0"/>
          </a:p>
          <a:p>
            <a:pPr marL="0" indent="0">
              <a:lnSpc>
                <a:spcPct val="100000"/>
              </a:lnSpc>
              <a:buSzTx/>
              <a:buFontTx/>
              <a:buNone/>
              <a:defRPr sz="1900"/>
            </a:pPr>
            <a:endParaRPr dirty="0"/>
          </a:p>
          <a:p>
            <a:pPr marL="0" indent="0">
              <a:lnSpc>
                <a:spcPct val="100000"/>
              </a:lnSpc>
              <a:buSzTx/>
              <a:buFontTx/>
              <a:buNone/>
              <a:defRPr sz="1900"/>
            </a:pPr>
            <a:r>
              <a:rPr dirty="0"/>
              <a:t>Björn </a:t>
            </a:r>
            <a:r>
              <a:rPr b="1" dirty="0"/>
              <a:t>disappointed</a:t>
            </a:r>
            <a:r>
              <a:rPr dirty="0"/>
              <a:t> Celina because </a:t>
            </a:r>
            <a:r>
              <a:rPr b="1" dirty="0"/>
              <a:t>she</a:t>
            </a:r>
            <a:r>
              <a:rPr dirty="0"/>
              <a:t> expected more from him.</a:t>
            </a:r>
          </a:p>
          <a:p>
            <a:pPr marL="0" indent="0">
              <a:lnSpc>
                <a:spcPct val="100000"/>
              </a:lnSpc>
              <a:buSzTx/>
              <a:buFontTx/>
              <a:buNone/>
              <a:defRPr sz="1900"/>
            </a:pPr>
            <a:endParaRPr dirty="0"/>
          </a:p>
        </p:txBody>
      </p:sp>
      <p:sp>
        <p:nvSpPr>
          <p:cNvPr id="347" name="Vincent inspired Clara because she had received a gift from her husband.…"/>
          <p:cNvSpPr txBox="1"/>
          <p:nvPr/>
        </p:nvSpPr>
        <p:spPr>
          <a:xfrm>
            <a:off x="6289521" y="1687285"/>
            <a:ext cx="5093658" cy="4570887"/>
          </a:xfrm>
          <a:prstGeom prst="rect">
            <a:avLst/>
          </a:prstGeom>
          <a:solidFill>
            <a:schemeClr val="accent6">
              <a:lumOff val="5098"/>
            </a:schemeClr>
          </a:solidFill>
          <a:ln w="25400">
            <a:solidFill>
              <a:srgbClr val="00000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defRPr sz="1900">
                <a:solidFill>
                  <a:srgbClr val="A7A7A7"/>
                </a:solidFill>
              </a:defRPr>
            </a:pPr>
            <a:r>
              <a:t>Vincent </a:t>
            </a:r>
            <a:r>
              <a:rPr b="1"/>
              <a:t>inspired</a:t>
            </a:r>
            <a:r>
              <a:t> Clara because she had received a gift from her husband. </a:t>
            </a:r>
            <a:br/>
            <a:endParaRPr/>
          </a:p>
          <a:p>
            <a:pPr>
              <a:defRPr sz="1900">
                <a:solidFill>
                  <a:srgbClr val="A7A7A7"/>
                </a:solidFill>
              </a:defRPr>
            </a:pPr>
            <a:br/>
            <a:r>
              <a:t>Pia </a:t>
            </a:r>
            <a:r>
              <a:rPr b="1"/>
              <a:t>hated</a:t>
            </a:r>
            <a:r>
              <a:t> Malte because he was too busy with the fact that he didn't even have a real lawyer. </a:t>
            </a:r>
          </a:p>
          <a:p>
            <a:pPr>
              <a:defRPr sz="1900">
                <a:solidFill>
                  <a:srgbClr val="A7A7A7"/>
                </a:solidFill>
              </a:defRPr>
            </a:pPr>
            <a:endParaRPr/>
          </a:p>
          <a:p>
            <a:pPr>
              <a:defRPr sz="1900">
                <a:solidFill>
                  <a:srgbClr val="A7A7A7"/>
                </a:solidFill>
              </a:defRPr>
            </a:pPr>
            <a:endParaRPr/>
          </a:p>
          <a:p>
            <a:pPr>
              <a:defRPr sz="1900">
                <a:solidFill>
                  <a:srgbClr val="A7A7A7"/>
                </a:solidFill>
              </a:defRPr>
            </a:pPr>
            <a:r>
              <a:t>Isabel </a:t>
            </a:r>
            <a:r>
              <a:rPr b="1"/>
              <a:t>admired</a:t>
            </a:r>
            <a:r>
              <a:t> Paul because he was able to explore the world without leaving her. </a:t>
            </a:r>
          </a:p>
          <a:p>
            <a:pPr>
              <a:defRPr sz="1900">
                <a:solidFill>
                  <a:schemeClr val="accent4"/>
                </a:solidFill>
              </a:defRPr>
            </a:pPr>
            <a:endParaRPr/>
          </a:p>
          <a:p>
            <a:pPr>
              <a:defRPr sz="1900"/>
            </a:pPr>
            <a:endParaRPr/>
          </a:p>
          <a:p>
            <a:pPr>
              <a:defRPr sz="1900"/>
            </a:pPr>
            <a:r>
              <a:t>Björn </a:t>
            </a:r>
            <a:r>
              <a:rPr b="1"/>
              <a:t>disappointed</a:t>
            </a:r>
            <a:r>
              <a:t> Celina because </a:t>
            </a:r>
            <a:r>
              <a:rPr b="1"/>
              <a:t>he</a:t>
            </a:r>
            <a:r>
              <a:t> had forgotten him and then took the boy. </a:t>
            </a:r>
          </a:p>
        </p:txBody>
      </p:sp>
      <p:sp>
        <p:nvSpPr>
          <p:cNvPr id="348" name="Human-produced continuations"/>
          <p:cNvSpPr txBox="1"/>
          <p:nvPr/>
        </p:nvSpPr>
        <p:spPr>
          <a:xfrm>
            <a:off x="746111" y="975467"/>
            <a:ext cx="4403736" cy="41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200" b="1"/>
            </a:lvl1pPr>
          </a:lstStyle>
          <a:p>
            <a:r>
              <a:t>Human-produced continuations </a:t>
            </a:r>
          </a:p>
        </p:txBody>
      </p:sp>
      <p:sp>
        <p:nvSpPr>
          <p:cNvPr id="349" name="Model-generated continuations"/>
          <p:cNvSpPr txBox="1"/>
          <p:nvPr/>
        </p:nvSpPr>
        <p:spPr>
          <a:xfrm>
            <a:off x="6280853" y="975467"/>
            <a:ext cx="4326383" cy="4125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200" b="1"/>
            </a:lvl1pPr>
          </a:lstStyle>
          <a:p>
            <a:r>
              <a:t>Model-generated continuations </a:t>
            </a:r>
          </a:p>
        </p:txBody>
      </p:sp>
      <p:grpSp>
        <p:nvGrpSpPr>
          <p:cNvPr id="352" name="Gruppieren"/>
          <p:cNvGrpSpPr/>
          <p:nvPr/>
        </p:nvGrpSpPr>
        <p:grpSpPr>
          <a:xfrm>
            <a:off x="1778586" y="5498086"/>
            <a:ext cx="4184418" cy="1100049"/>
            <a:chOff x="-24192" y="138935"/>
            <a:chExt cx="4184417" cy="1100047"/>
          </a:xfrm>
        </p:grpSpPr>
        <p:sp>
          <p:nvSpPr>
            <p:cNvPr id="358" name="Verbindungslinie"/>
            <p:cNvSpPr/>
            <p:nvPr/>
          </p:nvSpPr>
          <p:spPr>
            <a:xfrm>
              <a:off x="470634" y="138935"/>
              <a:ext cx="2493555" cy="532165"/>
            </a:xfrm>
            <a:custGeom>
              <a:avLst/>
              <a:gdLst/>
              <a:ahLst/>
              <a:cxnLst>
                <a:cxn ang="0">
                  <a:pos x="wd2" y="hd2"/>
                </a:cxn>
                <a:cxn ang="5400000">
                  <a:pos x="wd2" y="hd2"/>
                </a:cxn>
                <a:cxn ang="10800000">
                  <a:pos x="wd2" y="hd2"/>
                </a:cxn>
                <a:cxn ang="16200000">
                  <a:pos x="wd2" y="hd2"/>
                </a:cxn>
              </a:cxnLst>
              <a:rect l="0" t="0" r="r" b="b"/>
              <a:pathLst>
                <a:path w="21600" h="16200" extrusionOk="0">
                  <a:moveTo>
                    <a:pt x="0" y="0"/>
                  </a:moveTo>
                  <a:cubicBezTo>
                    <a:pt x="2377" y="21583"/>
                    <a:pt x="9577" y="21600"/>
                    <a:pt x="21600" y="52"/>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dirty="0"/>
            </a:p>
          </p:txBody>
        </p:sp>
        <p:sp>
          <p:nvSpPr>
            <p:cNvPr id="351" name="IC bias-incongruent, yet still coherent"/>
            <p:cNvSpPr txBox="1"/>
            <p:nvPr/>
          </p:nvSpPr>
          <p:spPr>
            <a:xfrm>
              <a:off x="-24192" y="585335"/>
              <a:ext cx="4184417" cy="65364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700" b="1">
                  <a:solidFill>
                    <a:srgbClr val="0433FF"/>
                  </a:solidFill>
                </a:defRPr>
              </a:lvl1pPr>
            </a:lstStyle>
            <a:p>
              <a:r>
                <a:rPr dirty="0"/>
                <a:t>IC bias-incongruent, yet still coherent </a:t>
              </a:r>
            </a:p>
          </p:txBody>
        </p:sp>
      </p:grpSp>
      <p:grpSp>
        <p:nvGrpSpPr>
          <p:cNvPr id="355" name="Gruppieren"/>
          <p:cNvGrpSpPr/>
          <p:nvPr/>
        </p:nvGrpSpPr>
        <p:grpSpPr>
          <a:xfrm>
            <a:off x="7730721" y="5414718"/>
            <a:ext cx="3688531" cy="843454"/>
            <a:chOff x="0" y="0"/>
            <a:chExt cx="3688529" cy="843452"/>
          </a:xfrm>
        </p:grpSpPr>
        <p:sp>
          <p:nvSpPr>
            <p:cNvPr id="359" name="Verbindungslinie"/>
            <p:cNvSpPr/>
            <p:nvPr/>
          </p:nvSpPr>
          <p:spPr>
            <a:xfrm>
              <a:off x="0" y="0"/>
              <a:ext cx="2650678" cy="610888"/>
            </a:xfrm>
            <a:custGeom>
              <a:avLst/>
              <a:gdLst/>
              <a:ahLst/>
              <a:cxnLst>
                <a:cxn ang="0">
                  <a:pos x="wd2" y="hd2"/>
                </a:cxn>
                <a:cxn ang="5400000">
                  <a:pos x="wd2" y="hd2"/>
                </a:cxn>
                <a:cxn ang="10800000">
                  <a:pos x="wd2" y="hd2"/>
                </a:cxn>
                <a:cxn ang="16200000">
                  <a:pos x="wd2" y="hd2"/>
                </a:cxn>
              </a:cxnLst>
              <a:rect l="0" t="0" r="r" b="b"/>
              <a:pathLst>
                <a:path w="21600" h="16201" extrusionOk="0">
                  <a:moveTo>
                    <a:pt x="0" y="484"/>
                  </a:moveTo>
                  <a:cubicBezTo>
                    <a:pt x="864" y="21600"/>
                    <a:pt x="8064" y="21439"/>
                    <a:pt x="21600" y="0"/>
                  </a:cubicBezTo>
                </a:path>
              </a:pathLst>
            </a:cu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a:lstStyle/>
            <a:p>
              <a:endParaRPr/>
            </a:p>
          </p:txBody>
        </p:sp>
        <p:sp>
          <p:nvSpPr>
            <p:cNvPr id="354" name="IC bias-congruent, but not coherent"/>
            <p:cNvSpPr txBox="1"/>
            <p:nvPr/>
          </p:nvSpPr>
          <p:spPr>
            <a:xfrm>
              <a:off x="1676853" y="279108"/>
              <a:ext cx="2011676" cy="5643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noAutofit/>
            </a:bodyPr>
            <a:lstStyle>
              <a:lvl1pPr>
                <a:defRPr sz="1700" b="1">
                  <a:solidFill>
                    <a:srgbClr val="0433FF"/>
                  </a:solidFill>
                </a:defRPr>
              </a:lvl1pPr>
            </a:lstStyle>
            <a:p>
              <a:r>
                <a:rPr dirty="0"/>
                <a:t>IC bias-congruent, but not coherent</a:t>
              </a:r>
            </a:p>
          </p:txBody>
        </p:sp>
      </p:grpSp>
      <p:sp>
        <p:nvSpPr>
          <p:cNvPr id="356" name="9"/>
          <p:cNvSpPr txBox="1">
            <a:spLocks noGrp="1"/>
          </p:cNvSpPr>
          <p:nvPr>
            <p:ph type="sldNum" sz="quarter" idx="2"/>
          </p:nvPr>
        </p:nvSpPr>
        <p:spPr>
          <a:xfrm>
            <a:off x="11827842"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8</a:t>
            </a:r>
            <a:endParaRPr dirty="0"/>
          </a:p>
        </p:txBody>
      </p:sp>
      <p:sp>
        <p:nvSpPr>
          <p:cNvPr id="357"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Tree>
    <p:extLst>
      <p:ext uri="{BB962C8B-B14F-4D97-AF65-F5344CB8AC3E}">
        <p14:creationId xmlns:p14="http://schemas.microsoft.com/office/powerpoint/2010/main" val="307232622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Experiment – Set-Up"/>
          <p:cNvSpPr txBox="1"/>
          <p:nvPr/>
        </p:nvSpPr>
        <p:spPr>
          <a:xfrm>
            <a:off x="300037" y="795100"/>
            <a:ext cx="11591926" cy="521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2600"/>
            </a:pPr>
            <a:r>
              <a:t>Experiment – </a:t>
            </a:r>
            <a:r>
              <a:rPr b="1"/>
              <a:t>Set-Up  </a:t>
            </a:r>
          </a:p>
        </p:txBody>
      </p:sp>
      <p:sp>
        <p:nvSpPr>
          <p:cNvPr id="372" name="11"/>
          <p:cNvSpPr txBox="1">
            <a:spLocks noGrp="1"/>
          </p:cNvSpPr>
          <p:nvPr>
            <p:ph type="sldNum" sz="quarter" idx="2"/>
          </p:nvPr>
        </p:nvSpPr>
        <p:spPr>
          <a:xfrm>
            <a:off x="11832671"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9</a:t>
            </a:r>
            <a:endParaRPr dirty="0"/>
          </a:p>
        </p:txBody>
      </p:sp>
      <p:sp>
        <p:nvSpPr>
          <p:cNvPr id="37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Experiment – Set-Up"/>
          <p:cNvSpPr txBox="1"/>
          <p:nvPr/>
        </p:nvSpPr>
        <p:spPr>
          <a:xfrm>
            <a:off x="300037" y="795100"/>
            <a:ext cx="11591926" cy="5213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a:lnSpc>
                <a:spcPct val="120000"/>
              </a:lnSpc>
              <a:defRPr sz="2600"/>
            </a:pPr>
            <a:r>
              <a:t>Experiment – </a:t>
            </a:r>
            <a:r>
              <a:rPr b="1"/>
              <a:t>Set-Up  </a:t>
            </a:r>
          </a:p>
        </p:txBody>
      </p:sp>
      <p:sp>
        <p:nvSpPr>
          <p:cNvPr id="371" name="German Data from Bott and Solstad, 2021"/>
          <p:cNvSpPr txBox="1"/>
          <p:nvPr/>
        </p:nvSpPr>
        <p:spPr>
          <a:xfrm>
            <a:off x="361226" y="1582862"/>
            <a:ext cx="5226066" cy="50795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pPr marL="200526" indent="-200526">
              <a:lnSpc>
                <a:spcPct val="150000"/>
              </a:lnSpc>
              <a:buSzPct val="100000"/>
              <a:buChar char="•"/>
              <a:defRPr sz="2000"/>
            </a:pPr>
            <a:r>
              <a:t>German </a:t>
            </a:r>
            <a:r>
              <a:rPr b="1"/>
              <a:t>Data</a:t>
            </a:r>
            <a:r>
              <a:t> from Bott and Solstad, 2021</a:t>
            </a:r>
          </a:p>
          <a:p>
            <a:pPr marL="200526" indent="-200526">
              <a:lnSpc>
                <a:spcPct val="150000"/>
              </a:lnSpc>
              <a:buSzPct val="100000"/>
              <a:buChar char="•"/>
              <a:defRPr sz="2000"/>
            </a:pPr>
            <a:endParaRPr/>
          </a:p>
          <a:p>
            <a:pPr>
              <a:lnSpc>
                <a:spcPct val="150000"/>
              </a:lnSpc>
              <a:defRPr sz="2000"/>
            </a:pPr>
            <a:br/>
            <a:br/>
            <a:br/>
            <a:br/>
            <a:br/>
            <a:br/>
            <a:endParaRPr/>
          </a:p>
        </p:txBody>
      </p:sp>
      <p:sp>
        <p:nvSpPr>
          <p:cNvPr id="372" name="11"/>
          <p:cNvSpPr txBox="1">
            <a:spLocks noGrp="1"/>
          </p:cNvSpPr>
          <p:nvPr>
            <p:ph type="sldNum" sz="quarter" idx="2"/>
          </p:nvPr>
        </p:nvSpPr>
        <p:spPr>
          <a:xfrm>
            <a:off x="11832671"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9</a:t>
            </a:r>
            <a:endParaRPr dirty="0"/>
          </a:p>
        </p:txBody>
      </p:sp>
      <p:sp>
        <p:nvSpPr>
          <p:cNvPr id="373"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Tree>
    <p:extLst>
      <p:ext uri="{BB962C8B-B14F-4D97-AF65-F5344CB8AC3E}">
        <p14:creationId xmlns:p14="http://schemas.microsoft.com/office/powerpoint/2010/main" val="390650318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Experiment – Set-Up"/>
          <p:cNvSpPr txBox="1"/>
          <p:nvPr/>
        </p:nvSpPr>
        <p:spPr>
          <a:xfrm>
            <a:off x="300037" y="795100"/>
            <a:ext cx="11591926" cy="521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2600"/>
            </a:pPr>
            <a:r>
              <a:t>Experiment – </a:t>
            </a:r>
            <a:r>
              <a:rPr b="1"/>
              <a:t>Set-Up  </a:t>
            </a:r>
          </a:p>
        </p:txBody>
      </p:sp>
      <p:sp>
        <p:nvSpPr>
          <p:cNvPr id="378" name="Clara inspired Vincent because..."/>
          <p:cNvSpPr txBox="1"/>
          <p:nvPr/>
        </p:nvSpPr>
        <p:spPr>
          <a:xfrm>
            <a:off x="6723144" y="2873820"/>
            <a:ext cx="3903649" cy="348360"/>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rPr dirty="0"/>
              <a:t>Clara </a:t>
            </a:r>
            <a:r>
              <a:rPr b="1" dirty="0"/>
              <a:t>inspired</a:t>
            </a:r>
            <a:r>
              <a:rPr dirty="0"/>
              <a:t> Vincent because...</a:t>
            </a:r>
          </a:p>
        </p:txBody>
      </p:sp>
      <p:sp>
        <p:nvSpPr>
          <p:cNvPr id="379" name="Clara inspired Vincent by her innovative lecture because..."/>
          <p:cNvSpPr txBox="1"/>
          <p:nvPr/>
        </p:nvSpPr>
        <p:spPr>
          <a:xfrm>
            <a:off x="5929409" y="3426885"/>
            <a:ext cx="5491119" cy="395313"/>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t>Clara </a:t>
            </a:r>
            <a:r>
              <a:rPr b="1"/>
              <a:t>inspired</a:t>
            </a:r>
            <a:r>
              <a:t> Vincent </a:t>
            </a:r>
            <a:r>
              <a:rPr u="sng"/>
              <a:t>by her innovative lecture</a:t>
            </a:r>
            <a:r>
              <a:t> because...</a:t>
            </a:r>
          </a:p>
        </p:txBody>
      </p:sp>
      <p:sp>
        <p:nvSpPr>
          <p:cNvPr id="380" name="German Data from Bott and Solstad, 2021…"/>
          <p:cNvSpPr txBox="1">
            <a:spLocks noGrp="1"/>
          </p:cNvSpPr>
          <p:nvPr>
            <p:ph type="body" sz="half" idx="1"/>
          </p:nvPr>
        </p:nvSpPr>
        <p:spPr>
          <a:xfrm>
            <a:off x="361226" y="1582862"/>
            <a:ext cx="5226066" cy="5079592"/>
          </a:xfrm>
          <a:prstGeom prst="rect">
            <a:avLst/>
          </a:prstGeom>
        </p:spPr>
        <p:txBody>
          <a:bodyPr>
            <a:normAutofit lnSpcReduction="10000"/>
          </a:bodyPr>
          <a:lstStyle/>
          <a:p>
            <a:pPr marL="200526" indent="-200526">
              <a:buFontTx/>
            </a:pPr>
            <a:r>
              <a:t>German </a:t>
            </a:r>
            <a:r>
              <a:rPr b="1"/>
              <a:t>Data</a:t>
            </a:r>
            <a:r>
              <a:t> from Bott and Solstad, 2021</a:t>
            </a:r>
          </a:p>
          <a:p>
            <a:pPr marL="200526" indent="-200526">
              <a:buFontTx/>
            </a:pPr>
            <a:endParaRPr/>
          </a:p>
          <a:p>
            <a:pPr marL="200526" indent="-200526">
              <a:buFontTx/>
              <a:defRPr b="1"/>
            </a:pPr>
            <a:r>
              <a:t>Conditions</a:t>
            </a:r>
          </a:p>
          <a:p>
            <a:pPr marL="581526" lvl="1" indent="-200526">
              <a:buFontTx/>
            </a:pPr>
            <a:r>
              <a:t>1) "Standard" prompt constructions </a:t>
            </a:r>
          </a:p>
          <a:p>
            <a:pPr marL="581526" lvl="1" indent="-200526">
              <a:buFontTx/>
            </a:pPr>
            <a:r>
              <a:t>2) Prompts extended with adverbial modifications</a:t>
            </a:r>
            <a:br/>
            <a:br/>
            <a:br/>
            <a:br/>
            <a:br/>
            <a:br/>
            <a:endParaRPr/>
          </a:p>
        </p:txBody>
      </p:sp>
      <p:sp>
        <p:nvSpPr>
          <p:cNvPr id="381"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382" name="11"/>
          <p:cNvSpPr txBox="1">
            <a:spLocks noGrp="1"/>
          </p:cNvSpPr>
          <p:nvPr>
            <p:ph type="sldNum" sz="quarter" idx="2"/>
          </p:nvPr>
        </p:nvSpPr>
        <p:spPr>
          <a:xfrm>
            <a:off x="11832671"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9</a:t>
            </a:r>
            <a:endParaRPr dirty="0"/>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Experiment – Set-Up"/>
          <p:cNvSpPr txBox="1"/>
          <p:nvPr/>
        </p:nvSpPr>
        <p:spPr>
          <a:xfrm>
            <a:off x="300037" y="795100"/>
            <a:ext cx="11591926" cy="521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2600"/>
            </a:pPr>
            <a:r>
              <a:t>Experiment – </a:t>
            </a:r>
            <a:r>
              <a:rPr b="1"/>
              <a:t>Set-Up  </a:t>
            </a:r>
          </a:p>
        </p:txBody>
      </p:sp>
      <p:sp>
        <p:nvSpPr>
          <p:cNvPr id="387" name="Clara inspired Vincent because..."/>
          <p:cNvSpPr txBox="1"/>
          <p:nvPr/>
        </p:nvSpPr>
        <p:spPr>
          <a:xfrm>
            <a:off x="6723144" y="2873820"/>
            <a:ext cx="3903649" cy="348360"/>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t>Clara </a:t>
            </a:r>
            <a:r>
              <a:rPr b="1"/>
              <a:t>inspired</a:t>
            </a:r>
            <a:r>
              <a:t> Vincent because...</a:t>
            </a:r>
          </a:p>
        </p:txBody>
      </p:sp>
      <p:sp>
        <p:nvSpPr>
          <p:cNvPr id="388" name="Clara inspired Vincent by her innovative lecture because..."/>
          <p:cNvSpPr txBox="1"/>
          <p:nvPr/>
        </p:nvSpPr>
        <p:spPr>
          <a:xfrm>
            <a:off x="5929409" y="3426885"/>
            <a:ext cx="5491119" cy="395313"/>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t>Clara </a:t>
            </a:r>
            <a:r>
              <a:rPr b="1"/>
              <a:t>inspired</a:t>
            </a:r>
            <a:r>
              <a:t> Vincent </a:t>
            </a:r>
            <a:r>
              <a:rPr u="sng"/>
              <a:t>by her innovative lecture</a:t>
            </a:r>
            <a:r>
              <a:t> because...</a:t>
            </a:r>
          </a:p>
        </p:txBody>
      </p:sp>
      <p:sp>
        <p:nvSpPr>
          <p:cNvPr id="389" name="German Data from Bott and Solstad, 2021…"/>
          <p:cNvSpPr txBox="1">
            <a:spLocks noGrp="1"/>
          </p:cNvSpPr>
          <p:nvPr>
            <p:ph type="body" sz="half" idx="1"/>
          </p:nvPr>
        </p:nvSpPr>
        <p:spPr>
          <a:xfrm>
            <a:off x="361226" y="1582862"/>
            <a:ext cx="5226066" cy="5079592"/>
          </a:xfrm>
          <a:prstGeom prst="rect">
            <a:avLst/>
          </a:prstGeom>
        </p:spPr>
        <p:txBody>
          <a:bodyPr>
            <a:normAutofit lnSpcReduction="10000"/>
          </a:bodyPr>
          <a:lstStyle/>
          <a:p>
            <a:pPr marL="200526" indent="-200526">
              <a:buFontTx/>
            </a:pPr>
            <a:r>
              <a:rPr dirty="0"/>
              <a:t>German </a:t>
            </a:r>
            <a:r>
              <a:rPr b="1" dirty="0"/>
              <a:t>Data</a:t>
            </a:r>
            <a:r>
              <a:rPr dirty="0"/>
              <a:t> from Bott and </a:t>
            </a:r>
            <a:r>
              <a:rPr dirty="0" err="1"/>
              <a:t>Solstad</a:t>
            </a:r>
            <a:r>
              <a:rPr dirty="0"/>
              <a:t>, 2021</a:t>
            </a:r>
          </a:p>
          <a:p>
            <a:pPr marL="200526" indent="-200526">
              <a:buFontTx/>
            </a:pPr>
            <a:endParaRPr dirty="0"/>
          </a:p>
          <a:p>
            <a:pPr marL="200526" indent="-200526">
              <a:buFontTx/>
              <a:defRPr b="1"/>
            </a:pPr>
            <a:r>
              <a:rPr dirty="0"/>
              <a:t>Conditions</a:t>
            </a:r>
          </a:p>
          <a:p>
            <a:pPr marL="581526" lvl="1" indent="-200526">
              <a:buFontTx/>
            </a:pPr>
            <a:r>
              <a:rPr dirty="0"/>
              <a:t>1) "Standard" prompt constructions </a:t>
            </a:r>
          </a:p>
          <a:p>
            <a:pPr marL="581526" lvl="1" indent="-200526">
              <a:buFontTx/>
            </a:pPr>
            <a:r>
              <a:rPr dirty="0"/>
              <a:t>2) Prompts extended with adverbial modifications</a:t>
            </a:r>
          </a:p>
          <a:p>
            <a:pPr marL="581526" lvl="1" indent="-200526">
              <a:buFontTx/>
            </a:pPr>
            <a:endParaRPr dirty="0"/>
          </a:p>
          <a:p>
            <a:pPr marL="200526" indent="-200526">
              <a:buFontTx/>
              <a:defRPr b="1"/>
            </a:pPr>
            <a:r>
              <a:rPr dirty="0"/>
              <a:t>Models: </a:t>
            </a:r>
            <a:r>
              <a:rPr b="0" dirty="0"/>
              <a:t>GPT-2 &amp; </a:t>
            </a:r>
            <a:r>
              <a:rPr b="0" dirty="0" err="1"/>
              <a:t>mGPT</a:t>
            </a:r>
            <a:br>
              <a:rPr lang="de-DE" b="0" dirty="0"/>
            </a:br>
            <a:br>
              <a:rPr lang="de-DE" b="0" dirty="0"/>
            </a:br>
            <a:br>
              <a:rPr dirty="0"/>
            </a:br>
            <a:br>
              <a:rPr dirty="0"/>
            </a:br>
            <a:endParaRPr dirty="0"/>
          </a:p>
        </p:txBody>
      </p:sp>
      <p:sp>
        <p:nvSpPr>
          <p:cNvPr id="39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391" name="11"/>
          <p:cNvSpPr txBox="1">
            <a:spLocks noGrp="1"/>
          </p:cNvSpPr>
          <p:nvPr>
            <p:ph type="sldNum" sz="quarter" idx="2"/>
          </p:nvPr>
        </p:nvSpPr>
        <p:spPr>
          <a:xfrm>
            <a:off x="11832671"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9</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Linguistics with Large Language Models"/>
          <p:cNvSpPr txBox="1">
            <a:spLocks noGrp="1"/>
          </p:cNvSpPr>
          <p:nvPr>
            <p:ph type="title"/>
          </p:nvPr>
        </p:nvSpPr>
        <p:spPr>
          <a:prstGeom prst="rect">
            <a:avLst/>
          </a:prstGeom>
        </p:spPr>
        <p:txBody>
          <a:bodyPr/>
          <a:lstStyle/>
          <a:p>
            <a:r>
              <a:t>Linguistics with Large Language Models</a:t>
            </a:r>
          </a:p>
        </p:txBody>
      </p:sp>
      <p:pic>
        <p:nvPicPr>
          <p:cNvPr id="180" name="Bild" descr="Bild"/>
          <p:cNvPicPr>
            <a:picLocks noChangeAspect="1"/>
          </p:cNvPicPr>
          <p:nvPr/>
        </p:nvPicPr>
        <p:blipFill>
          <a:blip r:embed="rId3"/>
          <a:stretch>
            <a:fillRect/>
          </a:stretch>
        </p:blipFill>
        <p:spPr>
          <a:xfrm>
            <a:off x="5309528" y="2893048"/>
            <a:ext cx="1572944" cy="1572945"/>
          </a:xfrm>
          <a:prstGeom prst="rect">
            <a:avLst/>
          </a:prstGeom>
          <a:ln w="12700">
            <a:miter lim="400000"/>
          </a:ln>
        </p:spPr>
      </p:pic>
      <p:grpSp>
        <p:nvGrpSpPr>
          <p:cNvPr id="186" name="Gruppieren"/>
          <p:cNvGrpSpPr/>
          <p:nvPr/>
        </p:nvGrpSpPr>
        <p:grpSpPr>
          <a:xfrm>
            <a:off x="1682985" y="2720547"/>
            <a:ext cx="1596773" cy="1917947"/>
            <a:chOff x="0" y="0"/>
            <a:chExt cx="1596772" cy="1917945"/>
          </a:xfrm>
        </p:grpSpPr>
        <p:sp>
          <p:nvSpPr>
            <p:cNvPr id="181" name="Textdokument"/>
            <p:cNvSpPr/>
            <p:nvPr/>
          </p:nvSpPr>
          <p:spPr>
            <a:xfrm>
              <a:off x="0" y="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82" name="Textdokument"/>
            <p:cNvSpPr/>
            <p:nvPr/>
          </p:nvSpPr>
          <p:spPr>
            <a:xfrm>
              <a:off x="127000" y="127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83" name="Textdokument"/>
            <p:cNvSpPr/>
            <p:nvPr/>
          </p:nvSpPr>
          <p:spPr>
            <a:xfrm>
              <a:off x="254000" y="254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84" name="Textdokument"/>
            <p:cNvSpPr/>
            <p:nvPr/>
          </p:nvSpPr>
          <p:spPr>
            <a:xfrm>
              <a:off x="381000" y="381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185" name="Textdokument"/>
            <p:cNvSpPr/>
            <p:nvPr/>
          </p:nvSpPr>
          <p:spPr>
            <a:xfrm>
              <a:off x="508000" y="508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
        <p:nvSpPr>
          <p:cNvPr id="187" name="Linien"/>
          <p:cNvSpPr/>
          <p:nvPr/>
        </p:nvSpPr>
        <p:spPr>
          <a:xfrm>
            <a:off x="3537132" y="3679520"/>
            <a:ext cx="1515021" cy="1"/>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188" name="Large-scale neural language model (LLM)"/>
          <p:cNvSpPr txBox="1"/>
          <p:nvPr/>
        </p:nvSpPr>
        <p:spPr>
          <a:xfrm>
            <a:off x="4252020" y="4571129"/>
            <a:ext cx="434842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Large-scale neural language model (LLM)</a:t>
            </a:r>
          </a:p>
        </p:txBody>
      </p:sp>
      <p:grpSp>
        <p:nvGrpSpPr>
          <p:cNvPr id="192" name="Gruppieren"/>
          <p:cNvGrpSpPr/>
          <p:nvPr/>
        </p:nvGrpSpPr>
        <p:grpSpPr>
          <a:xfrm>
            <a:off x="7294671" y="2932768"/>
            <a:ext cx="3252585" cy="1356694"/>
            <a:chOff x="0" y="0"/>
            <a:chExt cx="3252584" cy="1356692"/>
          </a:xfrm>
        </p:grpSpPr>
        <p:pic>
          <p:nvPicPr>
            <p:cNvPr id="189" name="Bild" descr="Bild"/>
            <p:cNvPicPr>
              <a:picLocks noChangeAspect="1"/>
            </p:cNvPicPr>
            <p:nvPr/>
          </p:nvPicPr>
          <p:blipFill>
            <a:blip r:embed="rId4"/>
            <a:stretch>
              <a:fillRect/>
            </a:stretch>
          </p:blipFill>
          <p:spPr>
            <a:xfrm>
              <a:off x="2032703" y="136811"/>
              <a:ext cx="1219882" cy="1219882"/>
            </a:xfrm>
            <a:prstGeom prst="rect">
              <a:avLst/>
            </a:prstGeom>
            <a:ln w="12700" cap="flat">
              <a:noFill/>
              <a:miter lim="400000"/>
            </a:ln>
            <a:effectLst/>
          </p:spPr>
        </p:pic>
        <p:sp>
          <p:nvSpPr>
            <p:cNvPr id="190" name="Linien"/>
            <p:cNvSpPr/>
            <p:nvPr/>
          </p:nvSpPr>
          <p:spPr>
            <a:xfrm flipH="1" flipV="1">
              <a:off x="0" y="746752"/>
              <a:ext cx="1768889" cy="1"/>
            </a:xfrm>
            <a:prstGeom prst="line">
              <a:avLst/>
            </a:pr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191" name="Linguistic…"/>
            <p:cNvSpPr txBox="1"/>
            <p:nvPr/>
          </p:nvSpPr>
          <p:spPr>
            <a:xfrm>
              <a:off x="257407" y="0"/>
              <a:ext cx="1463016" cy="6173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b="1">
                  <a:solidFill>
                    <a:srgbClr val="0433FF"/>
                  </a:solidFill>
                </a:defRPr>
              </a:pPr>
              <a:r>
                <a:t>Linguistic</a:t>
              </a:r>
            </a:p>
            <a:p>
              <a:pPr>
                <a:defRPr b="1">
                  <a:solidFill>
                    <a:srgbClr val="0433FF"/>
                  </a:solidFill>
                </a:defRPr>
              </a:pPr>
              <a:r>
                <a:t>Knowledge?</a:t>
              </a:r>
            </a:p>
          </p:txBody>
        </p:sp>
      </p:grpSp>
      <p:sp>
        <p:nvSpPr>
          <p:cNvPr id="193" name="1"/>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a:t>2</a:t>
            </a:r>
            <a:endParaRPr/>
          </a:p>
        </p:txBody>
      </p:sp>
      <p:sp>
        <p:nvSpPr>
          <p:cNvPr id="19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Experiment – Set-Up"/>
          <p:cNvSpPr txBox="1"/>
          <p:nvPr/>
        </p:nvSpPr>
        <p:spPr>
          <a:xfrm>
            <a:off x="300037" y="795100"/>
            <a:ext cx="11591926" cy="5213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a:lnSpc>
                <a:spcPct val="120000"/>
              </a:lnSpc>
              <a:defRPr sz="2600"/>
            </a:pPr>
            <a:r>
              <a:t>Experiment – </a:t>
            </a:r>
            <a:r>
              <a:rPr b="1"/>
              <a:t>Set-Up  </a:t>
            </a:r>
          </a:p>
        </p:txBody>
      </p:sp>
      <p:sp>
        <p:nvSpPr>
          <p:cNvPr id="396" name="Clara inspired Vincent because..."/>
          <p:cNvSpPr txBox="1"/>
          <p:nvPr/>
        </p:nvSpPr>
        <p:spPr>
          <a:xfrm>
            <a:off x="6723144" y="2873820"/>
            <a:ext cx="3903649" cy="348360"/>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t>Clara </a:t>
            </a:r>
            <a:r>
              <a:rPr b="1"/>
              <a:t>inspired</a:t>
            </a:r>
            <a:r>
              <a:t> Vincent because...</a:t>
            </a:r>
          </a:p>
        </p:txBody>
      </p:sp>
      <p:sp>
        <p:nvSpPr>
          <p:cNvPr id="397" name="Clara inspired Vincent by her innovative lecture because..."/>
          <p:cNvSpPr txBox="1"/>
          <p:nvPr/>
        </p:nvSpPr>
        <p:spPr>
          <a:xfrm>
            <a:off x="5929409" y="3426885"/>
            <a:ext cx="5491119" cy="395313"/>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600"/>
            </a:pPr>
            <a:r>
              <a:t>Clara </a:t>
            </a:r>
            <a:r>
              <a:rPr b="1"/>
              <a:t>inspired</a:t>
            </a:r>
            <a:r>
              <a:t> Vincent </a:t>
            </a:r>
            <a:r>
              <a:rPr u="sng"/>
              <a:t>by her innovative lecture</a:t>
            </a:r>
            <a:r>
              <a:t> because...</a:t>
            </a:r>
          </a:p>
        </p:txBody>
      </p:sp>
      <p:sp>
        <p:nvSpPr>
          <p:cNvPr id="398" name="German Data from Bott and Solstad, 2021…"/>
          <p:cNvSpPr txBox="1">
            <a:spLocks noGrp="1"/>
          </p:cNvSpPr>
          <p:nvPr>
            <p:ph type="body" sz="half" idx="1"/>
          </p:nvPr>
        </p:nvSpPr>
        <p:spPr>
          <a:xfrm>
            <a:off x="361226" y="1582862"/>
            <a:ext cx="5107631" cy="5160838"/>
          </a:xfrm>
          <a:prstGeom prst="rect">
            <a:avLst/>
          </a:prstGeom>
        </p:spPr>
        <p:txBody>
          <a:bodyPr>
            <a:normAutofit lnSpcReduction="10000"/>
          </a:bodyPr>
          <a:lstStyle/>
          <a:p>
            <a:pPr marL="200526" indent="-200526">
              <a:buFontTx/>
            </a:pPr>
            <a:r>
              <a:rPr dirty="0"/>
              <a:t>German </a:t>
            </a:r>
            <a:r>
              <a:rPr b="1" dirty="0"/>
              <a:t>Data</a:t>
            </a:r>
            <a:r>
              <a:rPr dirty="0"/>
              <a:t> from Bott and </a:t>
            </a:r>
            <a:r>
              <a:rPr dirty="0" err="1"/>
              <a:t>Solstad</a:t>
            </a:r>
            <a:r>
              <a:rPr dirty="0"/>
              <a:t>, 2021</a:t>
            </a:r>
          </a:p>
          <a:p>
            <a:pPr marL="200526" indent="-200526">
              <a:buFontTx/>
            </a:pPr>
            <a:endParaRPr dirty="0"/>
          </a:p>
          <a:p>
            <a:pPr marL="200526" indent="-200526">
              <a:buFontTx/>
              <a:defRPr b="1"/>
            </a:pPr>
            <a:r>
              <a:rPr dirty="0"/>
              <a:t>Conditions</a:t>
            </a:r>
          </a:p>
          <a:p>
            <a:pPr marL="581526" lvl="1" indent="-200526">
              <a:buFontTx/>
            </a:pPr>
            <a:r>
              <a:rPr dirty="0"/>
              <a:t>1) "Standard" prompt constructions </a:t>
            </a:r>
          </a:p>
          <a:p>
            <a:pPr marL="581526" lvl="1" indent="-200526">
              <a:buFontTx/>
            </a:pPr>
            <a:r>
              <a:rPr dirty="0"/>
              <a:t>2) Prompts extended with adverbial modifications</a:t>
            </a:r>
          </a:p>
          <a:p>
            <a:pPr marL="581526" lvl="1" indent="-200526">
              <a:buFontTx/>
            </a:pPr>
            <a:endParaRPr dirty="0"/>
          </a:p>
          <a:p>
            <a:pPr marL="200526" indent="-200526">
              <a:buFontTx/>
              <a:defRPr b="1"/>
            </a:pPr>
            <a:r>
              <a:rPr dirty="0"/>
              <a:t>Models: </a:t>
            </a:r>
            <a:r>
              <a:rPr b="0" dirty="0"/>
              <a:t>GPT-2 &amp; </a:t>
            </a:r>
            <a:r>
              <a:rPr b="0" dirty="0" err="1"/>
              <a:t>mGPT</a:t>
            </a:r>
            <a:endParaRPr b="0" dirty="0"/>
          </a:p>
          <a:p>
            <a:pPr marL="200526" indent="-200526">
              <a:buFontTx/>
              <a:defRPr b="1"/>
            </a:pPr>
            <a:endParaRPr b="0" dirty="0"/>
          </a:p>
          <a:p>
            <a:pPr marL="200526" indent="-200526">
              <a:buFontTx/>
              <a:defRPr b="1"/>
            </a:pPr>
            <a:r>
              <a:rPr dirty="0"/>
              <a:t>Evaluation</a:t>
            </a:r>
            <a:endParaRPr b="0" dirty="0"/>
          </a:p>
          <a:p>
            <a:pPr marL="581526" lvl="1" indent="-200526">
              <a:buFontTx/>
            </a:pPr>
            <a:r>
              <a:rPr dirty="0"/>
              <a:t>Automatic Measures</a:t>
            </a:r>
          </a:p>
          <a:p>
            <a:pPr marL="581526" lvl="1" indent="-200526">
              <a:buFontTx/>
            </a:pPr>
            <a:r>
              <a:rPr dirty="0"/>
              <a:t>Human Evaluation</a:t>
            </a:r>
          </a:p>
        </p:txBody>
      </p:sp>
      <p:sp>
        <p:nvSpPr>
          <p:cNvPr id="39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400" name="11"/>
          <p:cNvSpPr txBox="1">
            <a:spLocks noGrp="1"/>
          </p:cNvSpPr>
          <p:nvPr>
            <p:ph type="sldNum" sz="quarter" idx="2"/>
          </p:nvPr>
        </p:nvSpPr>
        <p:spPr>
          <a:xfrm>
            <a:off x="11832671"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9</a:t>
            </a:r>
            <a:endParaRPr dirty="0"/>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4"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05"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06"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11" name="Nicolas delighted Maria because"/>
          <p:cNvSpPr/>
          <p:nvPr/>
        </p:nvSpPr>
        <p:spPr>
          <a:xfrm>
            <a:off x="5152416" y="455562"/>
            <a:ext cx="3341008"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b="1"/>
            </a:lvl1pPr>
          </a:lstStyle>
          <a:p>
            <a:r>
              <a:t>Nicolas delighted Maria because</a:t>
            </a:r>
          </a:p>
        </p:txBody>
      </p:sp>
      <p:sp>
        <p:nvSpPr>
          <p:cNvPr id="412" name="he had brought her a gift."/>
          <p:cNvSpPr/>
          <p:nvPr/>
        </p:nvSpPr>
        <p:spPr>
          <a:xfrm>
            <a:off x="5096941" y="1111046"/>
            <a:ext cx="3451957"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1">
              <a:defRPr sz="1600" b="1"/>
            </a:pPr>
            <a:r>
              <a:t>he had brought her a gift. </a:t>
            </a:r>
          </a:p>
        </p:txBody>
      </p:sp>
      <p:sp>
        <p:nvSpPr>
          <p:cNvPr id="413"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1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8"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19" name="Naturalness"/>
          <p:cNvSpPr txBox="1">
            <a:spLocks noGrp="1"/>
          </p:cNvSpPr>
          <p:nvPr>
            <p:ph type="body" sz="quarter" idx="4294967295"/>
          </p:nvPr>
        </p:nvSpPr>
        <p:spPr>
          <a:xfrm>
            <a:off x="347995" y="3410302"/>
            <a:ext cx="3180660" cy="983586"/>
          </a:xfrm>
          <a:prstGeom prst="rect">
            <a:avLst/>
          </a:prstGeom>
        </p:spPr>
        <p:txBody>
          <a:bodyPr>
            <a:normAutofit lnSpcReduction="10000"/>
          </a:bodyPr>
          <a:lstStyle/>
          <a:p>
            <a:pPr marL="0" indent="0">
              <a:buSzTx/>
              <a:buFontTx/>
              <a:buNone/>
              <a:defRPr sz="2400" b="1">
                <a:solidFill>
                  <a:srgbClr val="FF2600"/>
                </a:solidFill>
              </a:defRPr>
            </a:pPr>
            <a:r>
              <a:t>Naturalness</a:t>
            </a:r>
            <a:br/>
            <a:endParaRPr/>
          </a:p>
        </p:txBody>
      </p:sp>
      <p:sp>
        <p:nvSpPr>
          <p:cNvPr id="420" name="Coherence"/>
          <p:cNvSpPr txBox="1"/>
          <p:nvPr/>
        </p:nvSpPr>
        <p:spPr>
          <a:xfrm>
            <a:off x="347995" y="4691948"/>
            <a:ext cx="3180660" cy="983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150000"/>
              </a:lnSpc>
              <a:defRPr sz="2400" b="1">
                <a:solidFill>
                  <a:srgbClr val="0433FF"/>
                </a:solidFill>
              </a:defRPr>
            </a:lvl1pPr>
          </a:lstStyle>
          <a:p>
            <a:r>
              <a:t>Coherence</a:t>
            </a:r>
          </a:p>
        </p:txBody>
      </p:sp>
      <p:sp>
        <p:nvSpPr>
          <p:cNvPr id="421" name="Rechteck"/>
          <p:cNvSpPr/>
          <p:nvPr/>
        </p:nvSpPr>
        <p:spPr>
          <a:xfrm>
            <a:off x="4291075" y="3392949"/>
            <a:ext cx="792254" cy="373114"/>
          </a:xfrm>
          <a:prstGeom prst="rect">
            <a:avLst/>
          </a:prstGeom>
          <a:ln w="25400">
            <a:solidFill>
              <a:srgbClr val="FF2600"/>
            </a:solidFill>
            <a:miter lim="400000"/>
          </a:ln>
        </p:spPr>
        <p:txBody>
          <a:bodyPr lIns="45719" rIns="45719" anchor="ctr"/>
          <a:lstStyle/>
          <a:p>
            <a:endParaRPr/>
          </a:p>
        </p:txBody>
      </p:sp>
      <p:sp>
        <p:nvSpPr>
          <p:cNvPr id="422" name="Rechteck"/>
          <p:cNvSpPr/>
          <p:nvPr/>
        </p:nvSpPr>
        <p:spPr>
          <a:xfrm>
            <a:off x="4117916" y="4622984"/>
            <a:ext cx="700874" cy="398571"/>
          </a:xfrm>
          <a:prstGeom prst="rect">
            <a:avLst/>
          </a:prstGeom>
          <a:ln w="25400">
            <a:solidFill>
              <a:srgbClr val="0433FF"/>
            </a:solidFill>
            <a:miter lim="400000"/>
          </a:ln>
        </p:spPr>
        <p:txBody>
          <a:bodyPr lIns="45719" rIns="45719" anchor="ctr"/>
          <a:lstStyle/>
          <a:p>
            <a:endParaRPr/>
          </a:p>
        </p:txBody>
      </p:sp>
      <p:sp>
        <p:nvSpPr>
          <p:cNvPr id="423" name="Rechteck"/>
          <p:cNvSpPr/>
          <p:nvPr/>
        </p:nvSpPr>
        <p:spPr>
          <a:xfrm>
            <a:off x="4131029" y="5853019"/>
            <a:ext cx="1020965" cy="398571"/>
          </a:xfrm>
          <a:prstGeom prst="rect">
            <a:avLst/>
          </a:prstGeom>
          <a:ln w="25400">
            <a:solidFill>
              <a:srgbClr val="008F00"/>
            </a:solidFill>
            <a:miter lim="400000"/>
          </a:ln>
        </p:spPr>
        <p:txBody>
          <a:bodyPr lIns="45719" rIns="45719" anchor="ctr"/>
          <a:lstStyle/>
          <a:p>
            <a:endParaRPr/>
          </a:p>
        </p:txBody>
      </p:sp>
      <p:sp>
        <p:nvSpPr>
          <p:cNvPr id="424" name="Nicolas delighted Maria because"/>
          <p:cNvSpPr/>
          <p:nvPr/>
        </p:nvSpPr>
        <p:spPr>
          <a:xfrm>
            <a:off x="5152416" y="455562"/>
            <a:ext cx="3341008"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b="1"/>
            </a:lvl1pPr>
          </a:lstStyle>
          <a:p>
            <a:r>
              <a:t>Nicolas delighted Maria because</a:t>
            </a:r>
          </a:p>
        </p:txBody>
      </p:sp>
      <p:sp>
        <p:nvSpPr>
          <p:cNvPr id="425" name="he had brought her a gift."/>
          <p:cNvSpPr/>
          <p:nvPr/>
        </p:nvSpPr>
        <p:spPr>
          <a:xfrm>
            <a:off x="5096941" y="1111046"/>
            <a:ext cx="3451957"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1">
              <a:defRPr sz="1600" b="1"/>
            </a:pPr>
            <a:r>
              <a:t>he had brought her a gift. </a:t>
            </a:r>
          </a:p>
        </p:txBody>
      </p:sp>
      <p:sp>
        <p:nvSpPr>
          <p:cNvPr id="426" name="Informativity"/>
          <p:cNvSpPr txBox="1"/>
          <p:nvPr/>
        </p:nvSpPr>
        <p:spPr>
          <a:xfrm>
            <a:off x="347995" y="5801529"/>
            <a:ext cx="3180660" cy="983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150000"/>
              </a:lnSpc>
              <a:defRPr sz="2400" b="1" i="1">
                <a:solidFill>
                  <a:srgbClr val="008F00"/>
                </a:solidFill>
              </a:defRPr>
            </a:pPr>
            <a:r>
              <a:rPr i="0"/>
              <a:t>Informativity</a:t>
            </a:r>
            <a:br/>
            <a:endParaRPr/>
          </a:p>
        </p:txBody>
      </p:sp>
      <p:sp>
        <p:nvSpPr>
          <p:cNvPr id="427"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28"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2"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33" name="Naturalness"/>
          <p:cNvSpPr txBox="1">
            <a:spLocks noGrp="1"/>
          </p:cNvSpPr>
          <p:nvPr>
            <p:ph type="body" sz="quarter" idx="4294967295"/>
          </p:nvPr>
        </p:nvSpPr>
        <p:spPr>
          <a:xfrm>
            <a:off x="335704" y="3336561"/>
            <a:ext cx="3180660" cy="983585"/>
          </a:xfrm>
          <a:prstGeom prst="rect">
            <a:avLst/>
          </a:prstGeom>
        </p:spPr>
        <p:txBody>
          <a:bodyPr>
            <a:normAutofit lnSpcReduction="10000"/>
          </a:bodyPr>
          <a:lstStyle/>
          <a:p>
            <a:pPr marL="0" indent="0">
              <a:buSzTx/>
              <a:buFontTx/>
              <a:buNone/>
              <a:defRPr sz="2400" b="1">
                <a:solidFill>
                  <a:srgbClr val="FF2600"/>
                </a:solidFill>
              </a:defRPr>
            </a:pPr>
            <a:r>
              <a:t>Naturalness</a:t>
            </a:r>
            <a:br/>
            <a:endParaRPr/>
          </a:p>
        </p:txBody>
      </p:sp>
      <p:sp>
        <p:nvSpPr>
          <p:cNvPr id="434" name="The explanation is natural and sounds like it was written by a German native speaker."/>
          <p:cNvSpPr/>
          <p:nvPr/>
        </p:nvSpPr>
        <p:spPr>
          <a:xfrm>
            <a:off x="2766869" y="3356078"/>
            <a:ext cx="8455222" cy="390704"/>
          </a:xfrm>
          <a:prstGeom prst="rect">
            <a:avLst/>
          </a:prstGeom>
          <a:solidFill>
            <a:schemeClr val="accent6">
              <a:lumOff val="5098"/>
            </a:schemeClr>
          </a:solidFill>
          <a:ln w="254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t>The explanation is </a:t>
            </a:r>
            <a:r>
              <a:rPr>
                <a:solidFill>
                  <a:srgbClr val="FF2600"/>
                </a:solidFill>
              </a:rPr>
              <a:t>natural</a:t>
            </a:r>
            <a:r>
              <a:t> and sounds like it was written by a German native speaker. </a:t>
            </a:r>
          </a:p>
        </p:txBody>
      </p:sp>
      <p:sp>
        <p:nvSpPr>
          <p:cNvPr id="435" name="Nicolas delighted Maria because"/>
          <p:cNvSpPr/>
          <p:nvPr/>
        </p:nvSpPr>
        <p:spPr>
          <a:xfrm>
            <a:off x="5152416" y="455562"/>
            <a:ext cx="3341008"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b="1"/>
            </a:lvl1pPr>
          </a:lstStyle>
          <a:p>
            <a:r>
              <a:t>Nicolas delighted Maria because</a:t>
            </a:r>
          </a:p>
        </p:txBody>
      </p:sp>
      <p:sp>
        <p:nvSpPr>
          <p:cNvPr id="436" name="he had brought her a gift."/>
          <p:cNvSpPr/>
          <p:nvPr/>
        </p:nvSpPr>
        <p:spPr>
          <a:xfrm>
            <a:off x="5096941" y="1111046"/>
            <a:ext cx="3451957"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1">
              <a:defRPr sz="1600" b="1"/>
            </a:pPr>
            <a:r>
              <a:t>he had brought her a gift. </a:t>
            </a:r>
          </a:p>
        </p:txBody>
      </p:sp>
      <p:sp>
        <p:nvSpPr>
          <p:cNvPr id="437"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38"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43" name="Naturalness"/>
          <p:cNvSpPr txBox="1">
            <a:spLocks noGrp="1"/>
          </p:cNvSpPr>
          <p:nvPr>
            <p:ph type="body" sz="quarter" idx="4294967295"/>
          </p:nvPr>
        </p:nvSpPr>
        <p:spPr>
          <a:xfrm>
            <a:off x="335704" y="3336561"/>
            <a:ext cx="3180660" cy="983585"/>
          </a:xfrm>
          <a:prstGeom prst="rect">
            <a:avLst/>
          </a:prstGeom>
        </p:spPr>
        <p:txBody>
          <a:bodyPr>
            <a:normAutofit lnSpcReduction="10000"/>
          </a:bodyPr>
          <a:lstStyle/>
          <a:p>
            <a:pPr marL="0" indent="0">
              <a:buSzTx/>
              <a:buFontTx/>
              <a:buNone/>
              <a:defRPr sz="2400" b="1">
                <a:solidFill>
                  <a:srgbClr val="FF2600"/>
                </a:solidFill>
              </a:defRPr>
            </a:pPr>
            <a:r>
              <a:t>Naturalness</a:t>
            </a:r>
            <a:br/>
            <a:endParaRPr/>
          </a:p>
        </p:txBody>
      </p:sp>
      <p:sp>
        <p:nvSpPr>
          <p:cNvPr id="444" name="The explanation is natural and sounds like it was written by a German native speaker."/>
          <p:cNvSpPr/>
          <p:nvPr/>
        </p:nvSpPr>
        <p:spPr>
          <a:xfrm>
            <a:off x="2766869" y="3356078"/>
            <a:ext cx="8455222" cy="390704"/>
          </a:xfrm>
          <a:prstGeom prst="rect">
            <a:avLst/>
          </a:prstGeom>
          <a:solidFill>
            <a:schemeClr val="accent6">
              <a:lumOff val="5098"/>
            </a:schemeClr>
          </a:solidFill>
          <a:ln w="254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t>The explanation is </a:t>
            </a:r>
            <a:r>
              <a:rPr>
                <a:solidFill>
                  <a:srgbClr val="FF2600"/>
                </a:solidFill>
              </a:rPr>
              <a:t>natural</a:t>
            </a:r>
            <a:r>
              <a:t> and sounds like it was written by a German native speaker. </a:t>
            </a:r>
          </a:p>
        </p:txBody>
      </p:sp>
      <p:sp>
        <p:nvSpPr>
          <p:cNvPr id="445" name="Nicolas delighted Maria because"/>
          <p:cNvSpPr/>
          <p:nvPr/>
        </p:nvSpPr>
        <p:spPr>
          <a:xfrm>
            <a:off x="5152416" y="455562"/>
            <a:ext cx="3341008"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b="1"/>
            </a:lvl1pPr>
          </a:lstStyle>
          <a:p>
            <a:r>
              <a:t>Nicolas delighted Maria because</a:t>
            </a:r>
          </a:p>
        </p:txBody>
      </p:sp>
      <p:sp>
        <p:nvSpPr>
          <p:cNvPr id="446" name="Coherence"/>
          <p:cNvSpPr txBox="1"/>
          <p:nvPr/>
        </p:nvSpPr>
        <p:spPr>
          <a:xfrm>
            <a:off x="335704" y="4347819"/>
            <a:ext cx="3180660" cy="983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150000"/>
              </a:lnSpc>
              <a:defRPr sz="2400" b="1">
                <a:solidFill>
                  <a:srgbClr val="0433FF"/>
                </a:solidFill>
              </a:defRPr>
            </a:lvl1pPr>
          </a:lstStyle>
          <a:p>
            <a:r>
              <a:t>Coherence</a:t>
            </a:r>
          </a:p>
        </p:txBody>
      </p:sp>
      <p:sp>
        <p:nvSpPr>
          <p:cNvPr id="447" name="The explanation is meaningful, there is a logical connection between the beginning of the sentence and its continuation."/>
          <p:cNvSpPr/>
          <p:nvPr/>
        </p:nvSpPr>
        <p:spPr>
          <a:xfrm>
            <a:off x="2766869" y="4288460"/>
            <a:ext cx="8455222" cy="626620"/>
          </a:xfrm>
          <a:prstGeom prst="rect">
            <a:avLst/>
          </a:prstGeom>
          <a:solidFill>
            <a:schemeClr val="accent6">
              <a:lumOff val="5098"/>
            </a:schemeClr>
          </a:solidFill>
          <a:ln w="25400">
            <a:solidFill>
              <a:srgbClr val="0433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t>The explanation is </a:t>
            </a:r>
            <a:r>
              <a:rPr>
                <a:solidFill>
                  <a:srgbClr val="0433FF"/>
                </a:solidFill>
              </a:rPr>
              <a:t>meaningful</a:t>
            </a:r>
            <a:r>
              <a:t>, there is a logical connection between the beginning of the sentence and its continuation. </a:t>
            </a:r>
          </a:p>
        </p:txBody>
      </p:sp>
      <p:sp>
        <p:nvSpPr>
          <p:cNvPr id="448" name="he had brought her a gift."/>
          <p:cNvSpPr/>
          <p:nvPr/>
        </p:nvSpPr>
        <p:spPr>
          <a:xfrm>
            <a:off x="5096941" y="1111046"/>
            <a:ext cx="3451957"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1">
              <a:defRPr sz="1600" b="1"/>
            </a:pPr>
            <a:r>
              <a:t>he had brought her a gift. </a:t>
            </a:r>
          </a:p>
        </p:txBody>
      </p:sp>
      <p:sp>
        <p:nvSpPr>
          <p:cNvPr id="449"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5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4" name="exp-uebung.png" descr="exp-uebung.png"/>
          <p:cNvPicPr>
            <a:picLocks noGrp="1" noChangeAspect="1"/>
          </p:cNvPicPr>
          <p:nvPr>
            <p:ph type="pic" idx="21"/>
          </p:nvPr>
        </p:nvPicPr>
        <p:blipFill>
          <a:blip r:embed="rId3"/>
          <a:srcRect t="11649" b="14570"/>
          <a:stretch>
            <a:fillRect/>
          </a:stretch>
        </p:blipFill>
        <p:spPr>
          <a:xfrm>
            <a:off x="2497172" y="198437"/>
            <a:ext cx="8994526" cy="6460998"/>
          </a:xfrm>
          <a:prstGeom prst="rect">
            <a:avLst/>
          </a:prstGeom>
          <a:ln>
            <a:solidFill>
              <a:srgbClr val="000000"/>
            </a:solidFill>
          </a:ln>
        </p:spPr>
      </p:pic>
      <p:sp>
        <p:nvSpPr>
          <p:cNvPr id="455" name="Naturalness"/>
          <p:cNvSpPr txBox="1">
            <a:spLocks noGrp="1"/>
          </p:cNvSpPr>
          <p:nvPr>
            <p:ph type="body" sz="quarter" idx="4294967295"/>
          </p:nvPr>
        </p:nvSpPr>
        <p:spPr>
          <a:xfrm>
            <a:off x="335704" y="3336561"/>
            <a:ext cx="3180660" cy="983585"/>
          </a:xfrm>
          <a:prstGeom prst="rect">
            <a:avLst/>
          </a:prstGeom>
        </p:spPr>
        <p:txBody>
          <a:bodyPr>
            <a:normAutofit lnSpcReduction="10000"/>
          </a:bodyPr>
          <a:lstStyle/>
          <a:p>
            <a:pPr marL="0" indent="0">
              <a:buSzTx/>
              <a:buFontTx/>
              <a:buNone/>
              <a:defRPr sz="2400" b="1">
                <a:solidFill>
                  <a:srgbClr val="FF2600"/>
                </a:solidFill>
              </a:defRPr>
            </a:pPr>
            <a:r>
              <a:rPr dirty="0"/>
              <a:t>Naturalness</a:t>
            </a:r>
            <a:br>
              <a:rPr dirty="0"/>
            </a:br>
            <a:endParaRPr dirty="0"/>
          </a:p>
        </p:txBody>
      </p:sp>
      <p:sp>
        <p:nvSpPr>
          <p:cNvPr id="456" name="The explanation is natural and sounds like it was written by a German native speaker."/>
          <p:cNvSpPr/>
          <p:nvPr/>
        </p:nvSpPr>
        <p:spPr>
          <a:xfrm>
            <a:off x="2766869" y="3356078"/>
            <a:ext cx="8455222" cy="390704"/>
          </a:xfrm>
          <a:prstGeom prst="rect">
            <a:avLst/>
          </a:prstGeom>
          <a:solidFill>
            <a:schemeClr val="accent6">
              <a:lumOff val="5098"/>
            </a:schemeClr>
          </a:solidFill>
          <a:ln w="25400">
            <a:solidFill>
              <a:srgbClr val="FF26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rPr dirty="0"/>
              <a:t>The explanation is </a:t>
            </a:r>
            <a:r>
              <a:rPr dirty="0">
                <a:solidFill>
                  <a:srgbClr val="FF2600"/>
                </a:solidFill>
              </a:rPr>
              <a:t>natural</a:t>
            </a:r>
            <a:r>
              <a:rPr dirty="0"/>
              <a:t> and sounds like it was written by a German native speaker. </a:t>
            </a:r>
          </a:p>
        </p:txBody>
      </p:sp>
      <p:sp>
        <p:nvSpPr>
          <p:cNvPr id="457" name="he had brought her a gift."/>
          <p:cNvSpPr/>
          <p:nvPr/>
        </p:nvSpPr>
        <p:spPr>
          <a:xfrm>
            <a:off x="5096941" y="1111046"/>
            <a:ext cx="3451957"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lvl="1">
              <a:defRPr sz="1600" b="1"/>
            </a:pPr>
            <a:r>
              <a:t>he had brought her a gift. </a:t>
            </a:r>
          </a:p>
        </p:txBody>
      </p:sp>
      <p:sp>
        <p:nvSpPr>
          <p:cNvPr id="458" name="Nicolas delighted Maria because"/>
          <p:cNvSpPr/>
          <p:nvPr/>
        </p:nvSpPr>
        <p:spPr>
          <a:xfrm>
            <a:off x="5152416" y="455562"/>
            <a:ext cx="3341008" cy="390703"/>
          </a:xfrm>
          <a:prstGeom prst="rect">
            <a:avLst/>
          </a:prstGeom>
          <a:solidFill>
            <a:schemeClr val="accent6">
              <a:lumOff val="5098"/>
            </a:schemeClr>
          </a:solidFill>
          <a:ln w="2540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defRPr sz="1600" b="1"/>
            </a:lvl1pPr>
          </a:lstStyle>
          <a:p>
            <a:r>
              <a:t>Nicolas delighted Maria because</a:t>
            </a:r>
          </a:p>
        </p:txBody>
      </p:sp>
      <p:sp>
        <p:nvSpPr>
          <p:cNvPr id="459" name="Coherence"/>
          <p:cNvSpPr txBox="1"/>
          <p:nvPr/>
        </p:nvSpPr>
        <p:spPr>
          <a:xfrm>
            <a:off x="335704" y="4347819"/>
            <a:ext cx="3180660" cy="98358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lnSpc>
                <a:spcPct val="150000"/>
              </a:lnSpc>
              <a:defRPr sz="2400" b="1">
                <a:solidFill>
                  <a:srgbClr val="0433FF"/>
                </a:solidFill>
              </a:defRPr>
            </a:lvl1pPr>
          </a:lstStyle>
          <a:p>
            <a:r>
              <a:t>Coherence</a:t>
            </a:r>
          </a:p>
        </p:txBody>
      </p:sp>
      <p:sp>
        <p:nvSpPr>
          <p:cNvPr id="460" name="The explanation is meaningful, there is a logical connection between the beginning of the sentence and its continuation."/>
          <p:cNvSpPr/>
          <p:nvPr/>
        </p:nvSpPr>
        <p:spPr>
          <a:xfrm>
            <a:off x="2766869" y="4288460"/>
            <a:ext cx="8455222" cy="626620"/>
          </a:xfrm>
          <a:prstGeom prst="rect">
            <a:avLst/>
          </a:prstGeom>
          <a:solidFill>
            <a:schemeClr val="accent6">
              <a:lumOff val="5098"/>
            </a:schemeClr>
          </a:solidFill>
          <a:ln w="25400">
            <a:solidFill>
              <a:srgbClr val="0433FF"/>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rPr dirty="0"/>
              <a:t>The explanation is </a:t>
            </a:r>
            <a:r>
              <a:rPr dirty="0">
                <a:solidFill>
                  <a:srgbClr val="0433FF"/>
                </a:solidFill>
              </a:rPr>
              <a:t>meaningful</a:t>
            </a:r>
            <a:r>
              <a:rPr dirty="0"/>
              <a:t>, there is a logical connection between the beginning of the sentence and its continuation. </a:t>
            </a:r>
          </a:p>
        </p:txBody>
      </p:sp>
      <p:sp>
        <p:nvSpPr>
          <p:cNvPr id="461" name="Informativity"/>
          <p:cNvSpPr txBox="1"/>
          <p:nvPr/>
        </p:nvSpPr>
        <p:spPr>
          <a:xfrm>
            <a:off x="335704" y="5703206"/>
            <a:ext cx="3180660" cy="983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a:lnSpc>
                <a:spcPct val="150000"/>
              </a:lnSpc>
              <a:defRPr sz="2400" b="1" i="1">
                <a:solidFill>
                  <a:srgbClr val="008F00"/>
                </a:solidFill>
              </a:defRPr>
            </a:pPr>
            <a:r>
              <a:rPr i="0"/>
              <a:t>Informativity</a:t>
            </a:r>
            <a:br/>
            <a:endParaRPr/>
          </a:p>
        </p:txBody>
      </p:sp>
      <p:sp>
        <p:nvSpPr>
          <p:cNvPr id="462" name="The explanation is surprising, as a result the sentence as a whole could be an interesting start to a story."/>
          <p:cNvSpPr/>
          <p:nvPr/>
        </p:nvSpPr>
        <p:spPr>
          <a:xfrm>
            <a:off x="2766869" y="5601111"/>
            <a:ext cx="8455222" cy="575820"/>
          </a:xfrm>
          <a:prstGeom prst="rect">
            <a:avLst/>
          </a:prstGeom>
          <a:solidFill>
            <a:schemeClr val="accent6">
              <a:lumOff val="5098"/>
            </a:schemeClr>
          </a:solidFill>
          <a:ln w="25400">
            <a:solidFill>
              <a:srgbClr val="008F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pPr>
              <a:defRPr sz="1600" b="1"/>
            </a:pPr>
            <a:r>
              <a:t>The explanation is </a:t>
            </a:r>
            <a:r>
              <a:rPr>
                <a:solidFill>
                  <a:srgbClr val="008F00"/>
                </a:solidFill>
              </a:rPr>
              <a:t>surprising</a:t>
            </a:r>
            <a:r>
              <a:t>, as a result the sentence as a whole could be an interesting start to a story. </a:t>
            </a:r>
          </a:p>
        </p:txBody>
      </p:sp>
      <p:sp>
        <p:nvSpPr>
          <p:cNvPr id="463" name="1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10</a:t>
            </a:r>
            <a:endParaRPr dirty="0"/>
          </a:p>
        </p:txBody>
      </p:sp>
      <p:sp>
        <p:nvSpPr>
          <p:cNvPr id="46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Experiment – Results I…"/>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a:t>
            </a:r>
          </a:p>
          <a:p>
            <a:pPr defTabSz="740663">
              <a:lnSpc>
                <a:spcPct val="120000"/>
              </a:lnSpc>
              <a:defRPr sz="3240" b="1"/>
            </a:pPr>
            <a:r>
              <a:rPr lang="de-DE" dirty="0">
                <a:solidFill>
                  <a:schemeClr val="tx1"/>
                </a:solidFill>
              </a:rPr>
              <a:t>Naturalness</a:t>
            </a:r>
            <a:r>
              <a:rPr dirty="0">
                <a:solidFill>
                  <a:schemeClr val="tx1"/>
                </a:solidFill>
              </a:rPr>
              <a:t>, Coherence &amp; Informativity</a:t>
            </a:r>
          </a:p>
        </p:txBody>
      </p:sp>
      <p:sp>
        <p:nvSpPr>
          <p:cNvPr id="477" name="14"/>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11</a:t>
            </a:r>
            <a:endParaRPr dirty="0"/>
          </a:p>
        </p:txBody>
      </p:sp>
      <p:sp>
        <p:nvSpPr>
          <p:cNvPr id="7" name="/22">
            <a:extLst>
              <a:ext uri="{FF2B5EF4-FFF2-40B4-BE49-F238E27FC236}">
                <a16:creationId xmlns:a16="http://schemas.microsoft.com/office/drawing/2014/main" id="{E6645293-82BC-F3FC-5564-B7145F8A6D53}"/>
              </a:ext>
            </a:extLst>
          </p:cNvPr>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14"/>
          <p:cNvSpPr txBox="1">
            <a:spLocks noGrp="1"/>
          </p:cNvSpPr>
          <p:nvPr>
            <p:ph type="sldNum" sz="quarter" idx="2"/>
          </p:nvPr>
        </p:nvSpPr>
        <p:spPr>
          <a:xfrm>
            <a:off x="11763722" y="6471134"/>
            <a:ext cx="12824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11</a:t>
            </a:r>
            <a:endParaRPr dirty="0"/>
          </a:p>
        </p:txBody>
      </p:sp>
      <p:pic>
        <p:nvPicPr>
          <p:cNvPr id="3" name="Table1.png" descr="Table1.png">
            <a:extLst>
              <a:ext uri="{FF2B5EF4-FFF2-40B4-BE49-F238E27FC236}">
                <a16:creationId xmlns:a16="http://schemas.microsoft.com/office/drawing/2014/main" id="{8F8B1171-5E5D-AFDC-B864-5EFE576DBF1F}"/>
              </a:ext>
            </a:extLst>
          </p:cNvPr>
          <p:cNvPicPr>
            <a:picLocks noChangeAspect="1"/>
          </p:cNvPicPr>
          <p:nvPr/>
        </p:nvPicPr>
        <p:blipFill>
          <a:blip r:embed="rId3"/>
          <a:srcRect l="120" t="862" r="120" b="44605"/>
          <a:stretch>
            <a:fillRect/>
          </a:stretch>
        </p:blipFill>
        <p:spPr>
          <a:xfrm>
            <a:off x="5820516" y="2552002"/>
            <a:ext cx="5636180" cy="2110816"/>
          </a:xfrm>
          <a:prstGeom prst="rect">
            <a:avLst/>
          </a:prstGeom>
          <a:ln w="12700">
            <a:solidFill>
              <a:srgbClr val="000000"/>
            </a:solidFill>
            <a:miter lim="400000"/>
          </a:ln>
        </p:spPr>
      </p:pic>
      <p:sp>
        <p:nvSpPr>
          <p:cNvPr id="5" name="Experiment – Results I…">
            <a:extLst>
              <a:ext uri="{FF2B5EF4-FFF2-40B4-BE49-F238E27FC236}">
                <a16:creationId xmlns:a16="http://schemas.microsoft.com/office/drawing/2014/main" id="{D147B00E-09A1-13BD-DC09-6A12EBBB83C8}"/>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a:t>
            </a:r>
          </a:p>
          <a:p>
            <a:pPr defTabSz="740663">
              <a:lnSpc>
                <a:spcPct val="120000"/>
              </a:lnSpc>
              <a:defRPr sz="3240" b="1"/>
            </a:pPr>
            <a:r>
              <a:rPr lang="de-DE" dirty="0">
                <a:solidFill>
                  <a:schemeClr val="tx1"/>
                </a:solidFill>
              </a:rPr>
              <a:t>Naturalness</a:t>
            </a:r>
            <a:r>
              <a:rPr dirty="0">
                <a:solidFill>
                  <a:schemeClr val="tx1"/>
                </a:solidFill>
              </a:rPr>
              <a:t>, Coherence &amp; Informativity</a:t>
            </a:r>
          </a:p>
        </p:txBody>
      </p:sp>
      <p:sp>
        <p:nvSpPr>
          <p:cNvPr id="7" name="/22">
            <a:extLst>
              <a:ext uri="{FF2B5EF4-FFF2-40B4-BE49-F238E27FC236}">
                <a16:creationId xmlns:a16="http://schemas.microsoft.com/office/drawing/2014/main" id="{7B009195-70B6-F653-6847-FFAE9C0F8798}"/>
              </a:ext>
            </a:extLst>
          </p:cNvPr>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extLst>
      <p:ext uri="{BB962C8B-B14F-4D97-AF65-F5344CB8AC3E}">
        <p14:creationId xmlns:p14="http://schemas.microsoft.com/office/powerpoint/2010/main" val="1962959798"/>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 name="Table1.png" descr="Table1.png"/>
          <p:cNvPicPr>
            <a:picLocks noChangeAspect="1"/>
          </p:cNvPicPr>
          <p:nvPr/>
        </p:nvPicPr>
        <p:blipFill>
          <a:blip r:embed="rId3"/>
          <a:srcRect l="120" t="862" r="120" b="44605"/>
          <a:stretch>
            <a:fillRect/>
          </a:stretch>
        </p:blipFill>
        <p:spPr>
          <a:xfrm>
            <a:off x="5820516" y="2552002"/>
            <a:ext cx="5636180" cy="2110816"/>
          </a:xfrm>
          <a:prstGeom prst="rect">
            <a:avLst/>
          </a:prstGeom>
          <a:ln w="12700">
            <a:solidFill>
              <a:srgbClr val="000000"/>
            </a:solidFill>
            <a:miter lim="400000"/>
          </a:ln>
        </p:spPr>
      </p:pic>
      <p:pic>
        <p:nvPicPr>
          <p:cNvPr id="484" name="Rechteck Rechteck" descr="Rechteck Rechteck"/>
          <p:cNvPicPr>
            <a:picLocks/>
          </p:cNvPicPr>
          <p:nvPr/>
        </p:nvPicPr>
        <p:blipFill>
          <a:blip r:embed="rId4"/>
          <a:stretch>
            <a:fillRect/>
          </a:stretch>
        </p:blipFill>
        <p:spPr>
          <a:xfrm>
            <a:off x="8243624" y="4050654"/>
            <a:ext cx="3021488" cy="569247"/>
          </a:xfrm>
          <a:prstGeom prst="rect">
            <a:avLst/>
          </a:prstGeom>
        </p:spPr>
      </p:pic>
      <p:sp>
        <p:nvSpPr>
          <p:cNvPr id="486" name="Human continuations excel in naturalness and coherence; Informativeness ratings don't strongly favor human continuations"/>
          <p:cNvSpPr txBox="1"/>
          <p:nvPr/>
        </p:nvSpPr>
        <p:spPr>
          <a:xfrm>
            <a:off x="443647" y="2809430"/>
            <a:ext cx="5185285" cy="21108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p>
            <a:pPr marL="134352" indent="-134352" defTabSz="612648">
              <a:lnSpc>
                <a:spcPct val="150000"/>
              </a:lnSpc>
              <a:buSzPct val="100000"/>
              <a:buChar char="•"/>
              <a:defRPr sz="1809"/>
            </a:pPr>
            <a:r>
              <a:rPr sz="1900" dirty="0"/>
              <a:t>Human continuations excel in naturalness and coherence</a:t>
            </a:r>
            <a:br>
              <a:rPr lang="de-DE" sz="1900" dirty="0"/>
            </a:br>
            <a:endParaRPr lang="de-DE" sz="1900" dirty="0"/>
          </a:p>
          <a:p>
            <a:pPr marL="134352" indent="-134352" defTabSz="612648">
              <a:lnSpc>
                <a:spcPct val="150000"/>
              </a:lnSpc>
              <a:buSzPct val="100000"/>
              <a:buChar char="•"/>
              <a:defRPr sz="1809"/>
            </a:pPr>
            <a:r>
              <a:rPr sz="1900" dirty="0"/>
              <a:t>Informativeness ratings don't strongly favor human continuations </a:t>
            </a:r>
            <a:br>
              <a:rPr dirty="0"/>
            </a:br>
            <a:endParaRPr dirty="0"/>
          </a:p>
        </p:txBody>
      </p:sp>
      <p:sp>
        <p:nvSpPr>
          <p:cNvPr id="487" name="14"/>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11</a:t>
            </a:r>
            <a:endParaRPr dirty="0"/>
          </a:p>
        </p:txBody>
      </p:sp>
      <p:sp>
        <p:nvSpPr>
          <p:cNvPr id="488"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
            <a:extLst>
              <a:ext uri="{FF2B5EF4-FFF2-40B4-BE49-F238E27FC236}">
                <a16:creationId xmlns:a16="http://schemas.microsoft.com/office/drawing/2014/main" id="{E302E22C-976C-4209-B3D7-BBDBD2025BA8}"/>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a:t>
            </a:r>
          </a:p>
          <a:p>
            <a:pPr defTabSz="740663">
              <a:lnSpc>
                <a:spcPct val="120000"/>
              </a:lnSpc>
              <a:defRPr sz="3240" b="1"/>
            </a:pPr>
            <a:r>
              <a:rPr lang="de-DE" dirty="0">
                <a:solidFill>
                  <a:schemeClr val="tx1"/>
                </a:solidFill>
              </a:rPr>
              <a:t>Naturalness</a:t>
            </a:r>
            <a:r>
              <a:rPr dirty="0">
                <a:solidFill>
                  <a:schemeClr val="tx1"/>
                </a:solidFill>
              </a:rPr>
              <a:t>, Coherence &amp; Informativity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Linguistics with Large Language Models"/>
          <p:cNvSpPr txBox="1">
            <a:spLocks noGrp="1"/>
          </p:cNvSpPr>
          <p:nvPr>
            <p:ph type="title"/>
          </p:nvPr>
        </p:nvSpPr>
        <p:spPr>
          <a:prstGeom prst="rect">
            <a:avLst/>
          </a:prstGeom>
        </p:spPr>
        <p:txBody>
          <a:bodyPr/>
          <a:lstStyle/>
          <a:p>
            <a:r>
              <a:t>Linguistics with Large Language Models</a:t>
            </a:r>
          </a:p>
        </p:txBody>
      </p:sp>
      <p:pic>
        <p:nvPicPr>
          <p:cNvPr id="200" name="Bild" descr="Bild"/>
          <p:cNvPicPr>
            <a:picLocks noChangeAspect="1"/>
          </p:cNvPicPr>
          <p:nvPr/>
        </p:nvPicPr>
        <p:blipFill>
          <a:blip r:embed="rId3"/>
          <a:stretch>
            <a:fillRect/>
          </a:stretch>
        </p:blipFill>
        <p:spPr>
          <a:xfrm>
            <a:off x="5309528" y="2893048"/>
            <a:ext cx="1572944" cy="1572945"/>
          </a:xfrm>
          <a:prstGeom prst="rect">
            <a:avLst/>
          </a:prstGeom>
          <a:ln w="12700">
            <a:miter lim="400000"/>
          </a:ln>
        </p:spPr>
      </p:pic>
      <p:grpSp>
        <p:nvGrpSpPr>
          <p:cNvPr id="206" name="Gruppieren"/>
          <p:cNvGrpSpPr/>
          <p:nvPr/>
        </p:nvGrpSpPr>
        <p:grpSpPr>
          <a:xfrm>
            <a:off x="1682985" y="2720547"/>
            <a:ext cx="1596773" cy="1917947"/>
            <a:chOff x="0" y="0"/>
            <a:chExt cx="1596772" cy="1917945"/>
          </a:xfrm>
        </p:grpSpPr>
        <p:sp>
          <p:nvSpPr>
            <p:cNvPr id="201" name="Textdokument"/>
            <p:cNvSpPr/>
            <p:nvPr/>
          </p:nvSpPr>
          <p:spPr>
            <a:xfrm>
              <a:off x="0" y="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2" name="Textdokument"/>
            <p:cNvSpPr/>
            <p:nvPr/>
          </p:nvSpPr>
          <p:spPr>
            <a:xfrm>
              <a:off x="127000" y="127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3" name="Textdokument"/>
            <p:cNvSpPr/>
            <p:nvPr/>
          </p:nvSpPr>
          <p:spPr>
            <a:xfrm>
              <a:off x="254000" y="254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4" name="Textdokument"/>
            <p:cNvSpPr/>
            <p:nvPr/>
          </p:nvSpPr>
          <p:spPr>
            <a:xfrm>
              <a:off x="381000" y="381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5" name="Textdokument"/>
            <p:cNvSpPr/>
            <p:nvPr/>
          </p:nvSpPr>
          <p:spPr>
            <a:xfrm>
              <a:off x="508000" y="508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
        <p:nvSpPr>
          <p:cNvPr id="207" name="Linien"/>
          <p:cNvSpPr/>
          <p:nvPr/>
        </p:nvSpPr>
        <p:spPr>
          <a:xfrm>
            <a:off x="3537132" y="3679520"/>
            <a:ext cx="1515021" cy="1"/>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08" name="Large-scale neural language model (LLM)"/>
          <p:cNvSpPr txBox="1"/>
          <p:nvPr/>
        </p:nvSpPr>
        <p:spPr>
          <a:xfrm>
            <a:off x="4252020" y="4571129"/>
            <a:ext cx="4348422"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r>
              <a:t>Large-scale neural language model (LLM)</a:t>
            </a:r>
          </a:p>
        </p:txBody>
      </p:sp>
      <p:grpSp>
        <p:nvGrpSpPr>
          <p:cNvPr id="212" name="Gruppieren"/>
          <p:cNvGrpSpPr/>
          <p:nvPr/>
        </p:nvGrpSpPr>
        <p:grpSpPr>
          <a:xfrm>
            <a:off x="7294671" y="2932768"/>
            <a:ext cx="3252585" cy="1356694"/>
            <a:chOff x="0" y="0"/>
            <a:chExt cx="3252584" cy="1356692"/>
          </a:xfrm>
        </p:grpSpPr>
        <p:pic>
          <p:nvPicPr>
            <p:cNvPr id="209" name="Bild" descr="Bild"/>
            <p:cNvPicPr>
              <a:picLocks noChangeAspect="1"/>
            </p:cNvPicPr>
            <p:nvPr/>
          </p:nvPicPr>
          <p:blipFill>
            <a:blip r:embed="rId4"/>
            <a:stretch>
              <a:fillRect/>
            </a:stretch>
          </p:blipFill>
          <p:spPr>
            <a:xfrm>
              <a:off x="2032703" y="136811"/>
              <a:ext cx="1219882" cy="1219882"/>
            </a:xfrm>
            <a:prstGeom prst="rect">
              <a:avLst/>
            </a:prstGeom>
            <a:ln w="12700" cap="flat">
              <a:noFill/>
              <a:miter lim="400000"/>
            </a:ln>
            <a:effectLst/>
          </p:spPr>
        </p:pic>
        <p:sp>
          <p:nvSpPr>
            <p:cNvPr id="210" name="Linien"/>
            <p:cNvSpPr/>
            <p:nvPr/>
          </p:nvSpPr>
          <p:spPr>
            <a:xfrm flipH="1" flipV="1">
              <a:off x="0" y="746752"/>
              <a:ext cx="1768889" cy="1"/>
            </a:xfrm>
            <a:prstGeom prst="line">
              <a:avLst/>
            </a:pr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211" name="Linguistic…"/>
            <p:cNvSpPr txBox="1"/>
            <p:nvPr/>
          </p:nvSpPr>
          <p:spPr>
            <a:xfrm>
              <a:off x="257407" y="0"/>
              <a:ext cx="1463016" cy="6173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p>
              <a:pPr>
                <a:defRPr b="1">
                  <a:solidFill>
                    <a:srgbClr val="0433FF"/>
                  </a:solidFill>
                </a:defRPr>
              </a:pPr>
              <a:r>
                <a:t>Linguistic</a:t>
              </a:r>
            </a:p>
            <a:p>
              <a:pPr>
                <a:defRPr b="1">
                  <a:solidFill>
                    <a:srgbClr val="0433FF"/>
                  </a:solidFill>
                </a:defRPr>
              </a:pPr>
              <a:r>
                <a:t>Knowledge?</a:t>
              </a:r>
            </a:p>
          </p:txBody>
        </p:sp>
      </p:grpSp>
      <p:sp>
        <p:nvSpPr>
          <p:cNvPr id="213" name="1"/>
          <p:cNvSpPr txBox="1">
            <a:spLocks noGrp="1"/>
          </p:cNvSpPr>
          <p:nvPr>
            <p:ph type="sldNum" sz="quarter" idx="2"/>
          </p:nvPr>
        </p:nvSpPr>
        <p:spPr>
          <a:xfrm>
            <a:off x="11827842"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a:t>2</a:t>
            </a:r>
            <a:endParaRPr/>
          </a:p>
        </p:txBody>
      </p:sp>
      <p:sp>
        <p:nvSpPr>
          <p:cNvPr id="214"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
        <p:nvSpPr>
          <p:cNvPr id="5" name="→ We probe LLMs for discourse knowledge">
            <a:extLst>
              <a:ext uri="{FF2B5EF4-FFF2-40B4-BE49-F238E27FC236}">
                <a16:creationId xmlns:a16="http://schemas.microsoft.com/office/drawing/2014/main" id="{5833BAA6-258A-AC12-6199-C0C11728B6CD}"/>
              </a:ext>
            </a:extLst>
          </p:cNvPr>
          <p:cNvSpPr txBox="1">
            <a:spLocks/>
          </p:cNvSpPr>
          <p:nvPr/>
        </p:nvSpPr>
        <p:spPr>
          <a:xfrm>
            <a:off x="3044086" y="5530102"/>
            <a:ext cx="6103828" cy="912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a:lstStyle>
          <a:p>
            <a:pPr marL="0" indent="0" hangingPunct="1">
              <a:buSzTx/>
              <a:buNone/>
              <a:defRPr sz="2400"/>
            </a:pPr>
            <a:r>
              <a:rPr lang="de-DE" sz="2400" dirty="0"/>
              <a:t>→ </a:t>
            </a:r>
            <a:r>
              <a:rPr lang="de-DE" sz="2400" dirty="0" err="1"/>
              <a:t>We</a:t>
            </a:r>
            <a:r>
              <a:rPr lang="de-DE" sz="2400" dirty="0"/>
              <a:t> probe LLMs </a:t>
            </a:r>
            <a:r>
              <a:rPr lang="de-DE" sz="2400" dirty="0" err="1"/>
              <a:t>for</a:t>
            </a:r>
            <a:r>
              <a:rPr lang="de-DE" sz="2400" dirty="0"/>
              <a:t> </a:t>
            </a:r>
            <a:r>
              <a:rPr lang="de-DE" sz="2400" dirty="0" err="1"/>
              <a:t>discourse</a:t>
            </a:r>
            <a:r>
              <a:rPr lang="de-DE" sz="2400" dirty="0"/>
              <a:t> </a:t>
            </a:r>
            <a:r>
              <a:rPr lang="de-DE" sz="2400" dirty="0" err="1"/>
              <a:t>knowledge</a:t>
            </a:r>
            <a:br>
              <a:rPr lang="de-DE" sz="2400" dirty="0"/>
            </a:br>
            <a:endParaRPr lang="de-DE" b="1" dirty="0"/>
          </a:p>
          <a:p>
            <a:pPr marL="0" indent="0" hangingPunct="1">
              <a:buSzTx/>
              <a:buFontTx/>
              <a:buNone/>
              <a:defRPr sz="2400"/>
            </a:pPr>
            <a:endParaRPr lang="de-DE" sz="2400" dirty="0"/>
          </a:p>
        </p:txBody>
      </p:sp>
    </p:spTree>
    <p:extLst>
      <p:ext uri="{BB962C8B-B14F-4D97-AF65-F5344CB8AC3E}">
        <p14:creationId xmlns:p14="http://schemas.microsoft.com/office/powerpoint/2010/main" val="1071484608"/>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1" name="Table1.png" descr="Table1.png"/>
          <p:cNvPicPr>
            <a:picLocks noChangeAspect="1"/>
          </p:cNvPicPr>
          <p:nvPr/>
        </p:nvPicPr>
        <p:blipFill>
          <a:blip r:embed="rId3"/>
          <a:srcRect l="120" t="862" r="120" b="44605"/>
          <a:stretch>
            <a:fillRect/>
          </a:stretch>
        </p:blipFill>
        <p:spPr>
          <a:xfrm>
            <a:off x="5820516" y="2552002"/>
            <a:ext cx="5636180" cy="2110816"/>
          </a:xfrm>
          <a:prstGeom prst="rect">
            <a:avLst/>
          </a:prstGeom>
          <a:ln w="12700">
            <a:solidFill>
              <a:srgbClr val="000000"/>
            </a:solidFill>
            <a:miter lim="400000"/>
          </a:ln>
        </p:spPr>
      </p:pic>
      <p:pic>
        <p:nvPicPr>
          <p:cNvPr id="522" name="Rechteck Rechteck" descr="Rechteck Rechteck"/>
          <p:cNvPicPr>
            <a:picLocks/>
          </p:cNvPicPr>
          <p:nvPr/>
        </p:nvPicPr>
        <p:blipFill>
          <a:blip r:embed="rId4"/>
          <a:stretch>
            <a:fillRect/>
          </a:stretch>
        </p:blipFill>
        <p:spPr>
          <a:xfrm>
            <a:off x="8222981" y="3265391"/>
            <a:ext cx="1974842" cy="870651"/>
          </a:xfrm>
          <a:prstGeom prst="rect">
            <a:avLst/>
          </a:prstGeom>
        </p:spPr>
      </p:pic>
      <p:sp>
        <p:nvSpPr>
          <p:cNvPr id="525" name="15"/>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12</a:t>
            </a:r>
            <a:endParaRPr dirty="0"/>
          </a:p>
        </p:txBody>
      </p:sp>
      <p:sp>
        <p:nvSpPr>
          <p:cNvPr id="526"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
            <a:extLst>
              <a:ext uri="{FF2B5EF4-FFF2-40B4-BE49-F238E27FC236}">
                <a16:creationId xmlns:a16="http://schemas.microsoft.com/office/drawing/2014/main" id="{6CF4DCCA-2D83-E0B6-9E76-91B3CF4516F4}"/>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a:t>
            </a:r>
          </a:p>
          <a:p>
            <a:pPr defTabSz="740663">
              <a:lnSpc>
                <a:spcPct val="120000"/>
              </a:lnSpc>
              <a:defRPr sz="3240" b="1"/>
            </a:pPr>
            <a:r>
              <a:rPr lang="de-DE" dirty="0">
                <a:solidFill>
                  <a:schemeClr val="tx1"/>
                </a:solidFill>
              </a:rPr>
              <a:t>Naturalness</a:t>
            </a:r>
            <a:r>
              <a:rPr dirty="0">
                <a:solidFill>
                  <a:schemeClr val="tx1"/>
                </a:solidFill>
              </a:rPr>
              <a:t>, Coherence &amp; Informativity</a:t>
            </a:r>
          </a:p>
        </p:txBody>
      </p:sp>
      <p:sp>
        <p:nvSpPr>
          <p:cNvPr id="3" name="Differences between naturalness and coherence:…">
            <a:extLst>
              <a:ext uri="{FF2B5EF4-FFF2-40B4-BE49-F238E27FC236}">
                <a16:creationId xmlns:a16="http://schemas.microsoft.com/office/drawing/2014/main" id="{B149D4F5-4DFE-D246-5236-08F801CF7732}"/>
              </a:ext>
            </a:extLst>
          </p:cNvPr>
          <p:cNvSpPr txBox="1"/>
          <p:nvPr/>
        </p:nvSpPr>
        <p:spPr>
          <a:xfrm>
            <a:off x="735304" y="1922701"/>
            <a:ext cx="4469946" cy="3063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marL="200526" indent="-200526">
              <a:lnSpc>
                <a:spcPct val="150000"/>
              </a:lnSpc>
              <a:buSzPct val="100000"/>
              <a:buChar char="•"/>
            </a:pPr>
            <a:r>
              <a:rPr dirty="0"/>
              <a:t>Differences between </a:t>
            </a:r>
            <a:r>
              <a:rPr b="1" dirty="0"/>
              <a:t>naturalness</a:t>
            </a:r>
            <a:r>
              <a:rPr dirty="0"/>
              <a:t> and </a:t>
            </a:r>
            <a:r>
              <a:rPr b="1" dirty="0"/>
              <a:t>coherence</a:t>
            </a:r>
            <a:r>
              <a:rPr dirty="0"/>
              <a:t>:</a:t>
            </a:r>
            <a:br>
              <a:rPr lang="de-DE" dirty="0"/>
            </a:br>
            <a:br>
              <a:rPr lang="de-DE" dirty="0"/>
            </a:br>
            <a:r>
              <a:rPr lang="de-DE" sz="1800" dirty="0"/>
              <a:t>→ </a:t>
            </a:r>
            <a:r>
              <a:rPr lang="de-DE" dirty="0"/>
              <a:t>High </a:t>
            </a:r>
            <a:r>
              <a:rPr lang="de-DE" dirty="0" err="1"/>
              <a:t>n</a:t>
            </a:r>
            <a:r>
              <a:rPr dirty="0" err="1"/>
              <a:t>aturalness</a:t>
            </a:r>
            <a:r>
              <a:rPr dirty="0"/>
              <a:t> medians </a:t>
            </a:r>
            <a:r>
              <a:rPr dirty="0" err="1"/>
              <a:t>indicat</a:t>
            </a:r>
            <a:r>
              <a:rPr lang="de-DE" dirty="0" err="1"/>
              <a:t>e</a:t>
            </a:r>
            <a:r>
              <a:rPr dirty="0"/>
              <a:t> fluency</a:t>
            </a:r>
            <a:br>
              <a:rPr lang="de-DE" dirty="0"/>
            </a:br>
            <a:br>
              <a:rPr lang="de-DE" dirty="0"/>
            </a:br>
            <a:r>
              <a:rPr lang="de-DE" sz="1800" dirty="0"/>
              <a:t>→ </a:t>
            </a:r>
            <a:r>
              <a:rPr lang="de-DE" dirty="0"/>
              <a:t>Low c</a:t>
            </a:r>
            <a:r>
              <a:rPr dirty="0" err="1"/>
              <a:t>oheren</a:t>
            </a:r>
            <a:r>
              <a:rPr lang="de-DE" dirty="0"/>
              <a:t>c</a:t>
            </a:r>
            <a:r>
              <a:rPr dirty="0"/>
              <a:t>e </a:t>
            </a:r>
            <a:r>
              <a:rPr lang="de-DE" dirty="0" err="1"/>
              <a:t>medians</a:t>
            </a:r>
            <a:r>
              <a:rPr dirty="0"/>
              <a:t> </a:t>
            </a:r>
            <a:r>
              <a:rPr lang="de-DE" dirty="0" err="1"/>
              <a:t>indicate</a:t>
            </a:r>
            <a:r>
              <a:rPr lang="de-DE" dirty="0"/>
              <a:t> </a:t>
            </a:r>
            <a:r>
              <a:rPr dirty="0"/>
              <a:t>lack of logical consistency</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1" name="Table1.png" descr="Table1.png"/>
          <p:cNvPicPr>
            <a:picLocks noChangeAspect="1"/>
          </p:cNvPicPr>
          <p:nvPr/>
        </p:nvPicPr>
        <p:blipFill>
          <a:blip r:embed="rId3"/>
          <a:srcRect l="120" t="862" r="120" b="44605"/>
          <a:stretch>
            <a:fillRect/>
          </a:stretch>
        </p:blipFill>
        <p:spPr>
          <a:xfrm>
            <a:off x="5820516" y="2552002"/>
            <a:ext cx="5636180" cy="2110816"/>
          </a:xfrm>
          <a:prstGeom prst="rect">
            <a:avLst/>
          </a:prstGeom>
          <a:ln w="12700">
            <a:solidFill>
              <a:srgbClr val="000000"/>
            </a:solidFill>
            <a:miter lim="400000"/>
          </a:ln>
        </p:spPr>
      </p:pic>
      <p:pic>
        <p:nvPicPr>
          <p:cNvPr id="532" name="Rechteck Rechteck" descr="Rechteck Rechteck"/>
          <p:cNvPicPr>
            <a:picLocks/>
          </p:cNvPicPr>
          <p:nvPr/>
        </p:nvPicPr>
        <p:blipFill>
          <a:blip r:embed="rId4"/>
          <a:stretch>
            <a:fillRect/>
          </a:stretch>
        </p:blipFill>
        <p:spPr>
          <a:xfrm>
            <a:off x="8222981" y="3265391"/>
            <a:ext cx="1974842" cy="870651"/>
          </a:xfrm>
          <a:prstGeom prst="rect">
            <a:avLst/>
          </a:prstGeom>
        </p:spPr>
      </p:pic>
      <p:sp>
        <p:nvSpPr>
          <p:cNvPr id="535" name="Why do the models struggle especially with generating coherent continuations?"/>
          <p:cNvSpPr txBox="1"/>
          <p:nvPr/>
        </p:nvSpPr>
        <p:spPr>
          <a:xfrm>
            <a:off x="913926" y="5691881"/>
            <a:ext cx="10364148" cy="612000"/>
          </a:xfrm>
          <a:prstGeom prst="rect">
            <a:avLst/>
          </a:prstGeom>
          <a:ln w="28575">
            <a:solidFill>
              <a:srgbClr val="0432FF"/>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45719" rIns="45719">
            <a:spAutoFit/>
          </a:bodyPr>
          <a:lstStyle/>
          <a:p>
            <a:pPr>
              <a:lnSpc>
                <a:spcPct val="150000"/>
              </a:lnSpc>
              <a:defRPr sz="2200"/>
            </a:pPr>
            <a:r>
              <a:rPr dirty="0"/>
              <a:t>Why do the models struggle especially with generating </a:t>
            </a:r>
            <a:r>
              <a:rPr b="1" dirty="0">
                <a:solidFill>
                  <a:srgbClr val="0433FF"/>
                </a:solidFill>
              </a:rPr>
              <a:t>coherent</a:t>
            </a:r>
            <a:r>
              <a:rPr dirty="0"/>
              <a:t> continuations?</a:t>
            </a:r>
          </a:p>
        </p:txBody>
      </p:sp>
      <p:sp>
        <p:nvSpPr>
          <p:cNvPr id="536" name="15"/>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12</a:t>
            </a:r>
            <a:endParaRPr dirty="0"/>
          </a:p>
        </p:txBody>
      </p:sp>
      <p:sp>
        <p:nvSpPr>
          <p:cNvPr id="537" name="/22"/>
          <p:cNvSpPr txBox="1"/>
          <p:nvPr/>
        </p:nvSpPr>
        <p:spPr>
          <a:xfrm>
            <a:off x="11903255"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
            <a:extLst>
              <a:ext uri="{FF2B5EF4-FFF2-40B4-BE49-F238E27FC236}">
                <a16:creationId xmlns:a16="http://schemas.microsoft.com/office/drawing/2014/main" id="{5BC62477-47E0-281D-F199-93858AF08F47}"/>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a:t>
            </a:r>
          </a:p>
          <a:p>
            <a:pPr defTabSz="740663">
              <a:lnSpc>
                <a:spcPct val="120000"/>
              </a:lnSpc>
              <a:defRPr sz="3240" b="1"/>
            </a:pPr>
            <a:r>
              <a:rPr lang="de-DE" dirty="0">
                <a:solidFill>
                  <a:schemeClr val="tx1"/>
                </a:solidFill>
              </a:rPr>
              <a:t>Naturalness</a:t>
            </a:r>
            <a:r>
              <a:rPr dirty="0">
                <a:solidFill>
                  <a:schemeClr val="tx1"/>
                </a:solidFill>
              </a:rPr>
              <a:t>, Coherence &amp; Informativity</a:t>
            </a:r>
          </a:p>
        </p:txBody>
      </p:sp>
      <p:sp>
        <p:nvSpPr>
          <p:cNvPr id="3" name="Differences between naturalness and coherence:…">
            <a:extLst>
              <a:ext uri="{FF2B5EF4-FFF2-40B4-BE49-F238E27FC236}">
                <a16:creationId xmlns:a16="http://schemas.microsoft.com/office/drawing/2014/main" id="{BAB2F44E-CFE1-9CB5-0434-8F3071131984}"/>
              </a:ext>
            </a:extLst>
          </p:cNvPr>
          <p:cNvSpPr txBox="1"/>
          <p:nvPr/>
        </p:nvSpPr>
        <p:spPr>
          <a:xfrm>
            <a:off x="735304" y="1922701"/>
            <a:ext cx="4469946" cy="30630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lnSpcReduction="10000"/>
          </a:bodyPr>
          <a:lstStyle/>
          <a:p>
            <a:pPr marL="200526" indent="-200526">
              <a:lnSpc>
                <a:spcPct val="150000"/>
              </a:lnSpc>
              <a:buSzPct val="100000"/>
              <a:buChar char="•"/>
            </a:pPr>
            <a:r>
              <a:rPr dirty="0"/>
              <a:t>Differences between </a:t>
            </a:r>
            <a:r>
              <a:rPr b="1" dirty="0"/>
              <a:t>naturalness</a:t>
            </a:r>
            <a:r>
              <a:rPr dirty="0"/>
              <a:t> and </a:t>
            </a:r>
            <a:r>
              <a:rPr b="1" dirty="0"/>
              <a:t>coherence</a:t>
            </a:r>
            <a:r>
              <a:rPr dirty="0"/>
              <a:t>:</a:t>
            </a:r>
            <a:br>
              <a:rPr lang="de-DE" dirty="0"/>
            </a:br>
            <a:br>
              <a:rPr lang="de-DE" dirty="0"/>
            </a:br>
            <a:r>
              <a:rPr lang="de-DE" sz="1800" dirty="0"/>
              <a:t>→ </a:t>
            </a:r>
            <a:r>
              <a:rPr lang="de-DE" dirty="0"/>
              <a:t>High </a:t>
            </a:r>
            <a:r>
              <a:rPr lang="de-DE" dirty="0" err="1"/>
              <a:t>n</a:t>
            </a:r>
            <a:r>
              <a:rPr dirty="0" err="1"/>
              <a:t>aturalness</a:t>
            </a:r>
            <a:r>
              <a:rPr dirty="0"/>
              <a:t> medians </a:t>
            </a:r>
            <a:r>
              <a:rPr dirty="0" err="1"/>
              <a:t>indicat</a:t>
            </a:r>
            <a:r>
              <a:rPr lang="de-DE" dirty="0" err="1"/>
              <a:t>e</a:t>
            </a:r>
            <a:r>
              <a:rPr dirty="0"/>
              <a:t> fluency</a:t>
            </a:r>
            <a:br>
              <a:rPr lang="de-DE" dirty="0"/>
            </a:br>
            <a:br>
              <a:rPr lang="de-DE" dirty="0"/>
            </a:br>
            <a:r>
              <a:rPr lang="de-DE" sz="1800" dirty="0"/>
              <a:t>→ </a:t>
            </a:r>
            <a:r>
              <a:rPr lang="de-DE" dirty="0"/>
              <a:t>Low c</a:t>
            </a:r>
            <a:r>
              <a:rPr dirty="0" err="1"/>
              <a:t>oheren</a:t>
            </a:r>
            <a:r>
              <a:rPr lang="de-DE" dirty="0"/>
              <a:t>c</a:t>
            </a:r>
            <a:r>
              <a:rPr dirty="0"/>
              <a:t>e </a:t>
            </a:r>
            <a:r>
              <a:rPr lang="de-DE" dirty="0" err="1"/>
              <a:t>medians</a:t>
            </a:r>
            <a:r>
              <a:rPr dirty="0"/>
              <a:t> </a:t>
            </a:r>
            <a:r>
              <a:rPr lang="de-DE" dirty="0" err="1"/>
              <a:t>indicate</a:t>
            </a:r>
            <a:r>
              <a:rPr lang="de-DE" dirty="0"/>
              <a:t> </a:t>
            </a:r>
            <a:r>
              <a:rPr dirty="0"/>
              <a:t>lack of logical consistency</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42"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4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548"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49"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5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4"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557"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58"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5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Clara inspired Vincent because...">
            <a:extLst>
              <a:ext uri="{FF2B5EF4-FFF2-40B4-BE49-F238E27FC236}">
                <a16:creationId xmlns:a16="http://schemas.microsoft.com/office/drawing/2014/main" id="{EBFA2AC4-C042-DC46-F97B-19B757068862}"/>
              </a:ext>
            </a:extLst>
          </p:cNvPr>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3" name="Standard IC prompts are brief and contain only minimal information">
            <a:extLst>
              <a:ext uri="{FF2B5EF4-FFF2-40B4-BE49-F238E27FC236}">
                <a16:creationId xmlns:a16="http://schemas.microsoft.com/office/drawing/2014/main" id="{D5382B4F-750E-4FFC-C60E-C8AF185001DC}"/>
              </a:ext>
            </a:extLst>
          </p:cNvPr>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566"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68"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6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Clara inspired Vincent because...">
            <a:extLst>
              <a:ext uri="{FF2B5EF4-FFF2-40B4-BE49-F238E27FC236}">
                <a16:creationId xmlns:a16="http://schemas.microsoft.com/office/drawing/2014/main" id="{BAD4E25E-E03F-B6FF-5EC2-73E08105D474}"/>
              </a:ext>
            </a:extLst>
          </p:cNvPr>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3" name="Standard IC prompts are brief and contain only minimal information">
            <a:extLst>
              <a:ext uri="{FF2B5EF4-FFF2-40B4-BE49-F238E27FC236}">
                <a16:creationId xmlns:a16="http://schemas.microsoft.com/office/drawing/2014/main" id="{8DB113DF-49B5-933E-9789-847B8C99416A}"/>
              </a:ext>
            </a:extLst>
          </p:cNvPr>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
        <p:nvSpPr>
          <p:cNvPr id="4" name="→ continuations require more information to maintain a uniform distribution of information">
            <a:extLst>
              <a:ext uri="{FF2B5EF4-FFF2-40B4-BE49-F238E27FC236}">
                <a16:creationId xmlns:a16="http://schemas.microsoft.com/office/drawing/2014/main" id="{FCCFD12E-FC34-4006-AB63-5054D10B0955}"/>
              </a:ext>
            </a:extLst>
          </p:cNvPr>
          <p:cNvSpPr txBox="1"/>
          <p:nvPr/>
        </p:nvSpPr>
        <p:spPr>
          <a:xfrm>
            <a:off x="4656245" y="2320005"/>
            <a:ext cx="6764335" cy="65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600"/>
            </a:pPr>
            <a:r>
              <a:rPr b="1" dirty="0"/>
              <a:t>→</a:t>
            </a:r>
            <a:r>
              <a:rPr dirty="0"/>
              <a:t> continuations require more information to maintain a uniform distribution of information </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576"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79"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8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Clara inspired Vincent because...">
            <a:extLst>
              <a:ext uri="{FF2B5EF4-FFF2-40B4-BE49-F238E27FC236}">
                <a16:creationId xmlns:a16="http://schemas.microsoft.com/office/drawing/2014/main" id="{B237DBEE-CE8C-520C-7198-FF49AC0D2A24}"/>
              </a:ext>
            </a:extLst>
          </p:cNvPr>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3" name="Standard IC prompts are brief and contain only minimal information">
            <a:extLst>
              <a:ext uri="{FF2B5EF4-FFF2-40B4-BE49-F238E27FC236}">
                <a16:creationId xmlns:a16="http://schemas.microsoft.com/office/drawing/2014/main" id="{95FDC470-3839-DBA3-929F-09DFF14C12BA}"/>
              </a:ext>
            </a:extLst>
          </p:cNvPr>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
        <p:nvSpPr>
          <p:cNvPr id="4" name="We posit posit that LMs encounter difficulties in producing continuations that are informative and still sensible">
            <a:extLst>
              <a:ext uri="{FF2B5EF4-FFF2-40B4-BE49-F238E27FC236}">
                <a16:creationId xmlns:a16="http://schemas.microsoft.com/office/drawing/2014/main" id="{DF8F753B-DB7A-58C4-12D0-653F8CA58FE0}"/>
              </a:ext>
            </a:extLst>
          </p:cNvPr>
          <p:cNvSpPr txBox="1"/>
          <p:nvPr/>
        </p:nvSpPr>
        <p:spPr>
          <a:xfrm>
            <a:off x="4657006" y="3344570"/>
            <a:ext cx="6392958" cy="782522"/>
          </a:xfrm>
          <a:prstGeom prst="rect">
            <a:avLst/>
          </a:prstGeom>
          <a:ln w="1905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0" rIns="45719">
            <a:spAutoFit/>
          </a:bodyPr>
          <a:lstStyle>
            <a:lvl1pPr algn="ctr">
              <a:lnSpc>
                <a:spcPct val="150000"/>
              </a:lnSpc>
              <a:defRPr sz="1700" b="1">
                <a:solidFill>
                  <a:srgbClr val="0433FF"/>
                </a:solidFill>
              </a:defRPr>
            </a:lvl1pPr>
          </a:lstStyle>
          <a:p>
            <a:r>
              <a:rPr dirty="0"/>
              <a:t>We posit posit that L</a:t>
            </a:r>
            <a:r>
              <a:rPr lang="de-DE" dirty="0"/>
              <a:t>L</a:t>
            </a:r>
            <a:r>
              <a:rPr dirty="0" err="1"/>
              <a:t>Ms</a:t>
            </a:r>
            <a:r>
              <a:rPr dirty="0"/>
              <a:t> encounter difficulties in producing continuations that are informative and still sensible</a:t>
            </a:r>
          </a:p>
        </p:txBody>
      </p:sp>
      <p:sp>
        <p:nvSpPr>
          <p:cNvPr id="6" name="→ continuations require more information to maintain a uniform distribution of information">
            <a:extLst>
              <a:ext uri="{FF2B5EF4-FFF2-40B4-BE49-F238E27FC236}">
                <a16:creationId xmlns:a16="http://schemas.microsoft.com/office/drawing/2014/main" id="{87948B3B-42B0-06CF-B0F3-BE0408A591B7}"/>
              </a:ext>
            </a:extLst>
          </p:cNvPr>
          <p:cNvSpPr txBox="1"/>
          <p:nvPr/>
        </p:nvSpPr>
        <p:spPr>
          <a:xfrm>
            <a:off x="4656245" y="2320005"/>
            <a:ext cx="6764335" cy="65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600"/>
            </a:pPr>
            <a:r>
              <a:rPr b="1" dirty="0"/>
              <a:t>→</a:t>
            </a:r>
            <a:r>
              <a:rPr dirty="0"/>
              <a:t> continuations require more information to maintain a uniform distribution of information </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587"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592"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59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Clara inspired Vincent because...">
            <a:extLst>
              <a:ext uri="{FF2B5EF4-FFF2-40B4-BE49-F238E27FC236}">
                <a16:creationId xmlns:a16="http://schemas.microsoft.com/office/drawing/2014/main" id="{F8C08ACA-EBC2-F16A-4CE2-42296E415270}"/>
              </a:ext>
            </a:extLst>
          </p:cNvPr>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3" name="Standard IC prompts are brief and contain only minimal information">
            <a:extLst>
              <a:ext uri="{FF2B5EF4-FFF2-40B4-BE49-F238E27FC236}">
                <a16:creationId xmlns:a16="http://schemas.microsoft.com/office/drawing/2014/main" id="{1A8A9BC9-DD50-F7FE-FCBE-394A14669F2C}"/>
              </a:ext>
            </a:extLst>
          </p:cNvPr>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
        <p:nvSpPr>
          <p:cNvPr id="4" name="We posit posit that LMs encounter difficulties in producing continuations that are informative and still sensible">
            <a:extLst>
              <a:ext uri="{FF2B5EF4-FFF2-40B4-BE49-F238E27FC236}">
                <a16:creationId xmlns:a16="http://schemas.microsoft.com/office/drawing/2014/main" id="{45A92D6B-5F34-062D-ADE0-BC0BAF5E078E}"/>
              </a:ext>
            </a:extLst>
          </p:cNvPr>
          <p:cNvSpPr txBox="1"/>
          <p:nvPr/>
        </p:nvSpPr>
        <p:spPr>
          <a:xfrm>
            <a:off x="4657006" y="3344570"/>
            <a:ext cx="6392958" cy="782522"/>
          </a:xfrm>
          <a:prstGeom prst="rect">
            <a:avLst/>
          </a:prstGeom>
          <a:ln w="1905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0" rIns="45719">
            <a:spAutoFit/>
          </a:bodyPr>
          <a:lstStyle>
            <a:lvl1pPr algn="ctr">
              <a:lnSpc>
                <a:spcPct val="150000"/>
              </a:lnSpc>
              <a:defRPr sz="1700" b="1">
                <a:solidFill>
                  <a:srgbClr val="0433FF"/>
                </a:solidFill>
              </a:defRPr>
            </a:lvl1pPr>
          </a:lstStyle>
          <a:p>
            <a:r>
              <a:rPr dirty="0"/>
              <a:t>We posit posit that L</a:t>
            </a:r>
            <a:r>
              <a:rPr lang="de-DE" dirty="0"/>
              <a:t>L</a:t>
            </a:r>
            <a:r>
              <a:rPr dirty="0" err="1"/>
              <a:t>Ms</a:t>
            </a:r>
            <a:r>
              <a:rPr dirty="0"/>
              <a:t> encounter difficulties in producing continuations that are informative and still sensible</a:t>
            </a:r>
          </a:p>
        </p:txBody>
      </p:sp>
      <p:sp>
        <p:nvSpPr>
          <p:cNvPr id="5" name="Modified IC prompts inherently carry more more information">
            <a:extLst>
              <a:ext uri="{FF2B5EF4-FFF2-40B4-BE49-F238E27FC236}">
                <a16:creationId xmlns:a16="http://schemas.microsoft.com/office/drawing/2014/main" id="{D85EC510-32E3-F092-BAC9-0DEC34F75C54}"/>
              </a:ext>
            </a:extLst>
          </p:cNvPr>
          <p:cNvSpPr txBox="1"/>
          <p:nvPr/>
        </p:nvSpPr>
        <p:spPr>
          <a:xfrm>
            <a:off x="4656245" y="4396736"/>
            <a:ext cx="6764335" cy="313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lnSpc>
                <a:spcPct val="150000"/>
              </a:lnSpc>
              <a:buClr>
                <a:srgbClr val="000000"/>
              </a:buClr>
              <a:buSzPct val="100000"/>
              <a:buChar char="•"/>
              <a:defRPr sz="1600"/>
            </a:pPr>
            <a:r>
              <a:rPr b="1" dirty="0"/>
              <a:t>Modified</a:t>
            </a:r>
            <a:r>
              <a:rPr dirty="0"/>
              <a:t> </a:t>
            </a:r>
            <a:r>
              <a:rPr b="1" dirty="0"/>
              <a:t>IC</a:t>
            </a:r>
            <a:r>
              <a:rPr dirty="0"/>
              <a:t> </a:t>
            </a:r>
            <a:r>
              <a:rPr b="1" dirty="0"/>
              <a:t>prompts</a:t>
            </a:r>
            <a:r>
              <a:rPr dirty="0"/>
              <a:t> inherently carry more more information</a:t>
            </a:r>
          </a:p>
        </p:txBody>
      </p:sp>
      <p:sp>
        <p:nvSpPr>
          <p:cNvPr id="6" name="Clara inspired Vincent by her innovative lecture because...">
            <a:extLst>
              <a:ext uri="{FF2B5EF4-FFF2-40B4-BE49-F238E27FC236}">
                <a16:creationId xmlns:a16="http://schemas.microsoft.com/office/drawing/2014/main" id="{7B2B18F2-40CC-BEAC-AF6C-E64127AE598F}"/>
              </a:ext>
            </a:extLst>
          </p:cNvPr>
          <p:cNvSpPr txBox="1"/>
          <p:nvPr/>
        </p:nvSpPr>
        <p:spPr>
          <a:xfrm>
            <a:off x="4950402" y="4876091"/>
            <a:ext cx="5806163"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700"/>
            </a:pPr>
            <a:r>
              <a:rPr dirty="0"/>
              <a:t>Clara inspired Vincent </a:t>
            </a:r>
            <a:r>
              <a:rPr u="sng" dirty="0"/>
              <a:t>by her innovative lecture</a:t>
            </a:r>
            <a:r>
              <a:rPr dirty="0"/>
              <a:t> because...</a:t>
            </a:r>
          </a:p>
        </p:txBody>
      </p:sp>
      <p:sp>
        <p:nvSpPr>
          <p:cNvPr id="8" name="→ continuations require more information to maintain a uniform distribution of information">
            <a:extLst>
              <a:ext uri="{FF2B5EF4-FFF2-40B4-BE49-F238E27FC236}">
                <a16:creationId xmlns:a16="http://schemas.microsoft.com/office/drawing/2014/main" id="{C211A70D-C50C-76CA-0061-BBAEA52F07B4}"/>
              </a:ext>
            </a:extLst>
          </p:cNvPr>
          <p:cNvSpPr txBox="1"/>
          <p:nvPr/>
        </p:nvSpPr>
        <p:spPr>
          <a:xfrm>
            <a:off x="4656245" y="2320005"/>
            <a:ext cx="6764335" cy="65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600"/>
            </a:pPr>
            <a:r>
              <a:rPr b="1" dirty="0"/>
              <a:t>→</a:t>
            </a:r>
            <a:r>
              <a:rPr dirty="0"/>
              <a:t> continuations require more information to maintain a uniform distribution of information </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600"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606"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607"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Clara inspired Vincent because...">
            <a:extLst>
              <a:ext uri="{FF2B5EF4-FFF2-40B4-BE49-F238E27FC236}">
                <a16:creationId xmlns:a16="http://schemas.microsoft.com/office/drawing/2014/main" id="{1C445E14-E20B-5125-3501-002B82D57F15}"/>
              </a:ext>
            </a:extLst>
          </p:cNvPr>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3" name="Standard IC prompts are brief and contain only minimal information">
            <a:extLst>
              <a:ext uri="{FF2B5EF4-FFF2-40B4-BE49-F238E27FC236}">
                <a16:creationId xmlns:a16="http://schemas.microsoft.com/office/drawing/2014/main" id="{97CDC998-5C4A-5FA4-C441-F20A3AF95ABF}"/>
              </a:ext>
            </a:extLst>
          </p:cNvPr>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
        <p:nvSpPr>
          <p:cNvPr id="4" name="We posit posit that LMs encounter difficulties in producing continuations that are informative and still sensible">
            <a:extLst>
              <a:ext uri="{FF2B5EF4-FFF2-40B4-BE49-F238E27FC236}">
                <a16:creationId xmlns:a16="http://schemas.microsoft.com/office/drawing/2014/main" id="{1D1D7F8B-6428-330A-046B-98769A3A26F1}"/>
              </a:ext>
            </a:extLst>
          </p:cNvPr>
          <p:cNvSpPr txBox="1"/>
          <p:nvPr/>
        </p:nvSpPr>
        <p:spPr>
          <a:xfrm>
            <a:off x="4657006" y="3344570"/>
            <a:ext cx="6392958" cy="782522"/>
          </a:xfrm>
          <a:prstGeom prst="rect">
            <a:avLst/>
          </a:prstGeom>
          <a:ln w="1905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0" rIns="45719">
            <a:spAutoFit/>
          </a:bodyPr>
          <a:lstStyle>
            <a:lvl1pPr algn="ctr">
              <a:lnSpc>
                <a:spcPct val="150000"/>
              </a:lnSpc>
              <a:defRPr sz="1700" b="1">
                <a:solidFill>
                  <a:srgbClr val="0433FF"/>
                </a:solidFill>
              </a:defRPr>
            </a:lvl1pPr>
          </a:lstStyle>
          <a:p>
            <a:r>
              <a:rPr dirty="0"/>
              <a:t>We posit posit that L</a:t>
            </a:r>
            <a:r>
              <a:rPr lang="de-DE" dirty="0"/>
              <a:t>L</a:t>
            </a:r>
            <a:r>
              <a:rPr dirty="0" err="1"/>
              <a:t>Ms</a:t>
            </a:r>
            <a:r>
              <a:rPr dirty="0"/>
              <a:t> encounter difficulties in producing continuations that are informative and still sensible</a:t>
            </a:r>
          </a:p>
        </p:txBody>
      </p:sp>
      <p:sp>
        <p:nvSpPr>
          <p:cNvPr id="5" name="Modified IC prompts inherently carry more more information">
            <a:extLst>
              <a:ext uri="{FF2B5EF4-FFF2-40B4-BE49-F238E27FC236}">
                <a16:creationId xmlns:a16="http://schemas.microsoft.com/office/drawing/2014/main" id="{43BDF0EC-4C47-0A9B-3EFE-7245716AADF0}"/>
              </a:ext>
            </a:extLst>
          </p:cNvPr>
          <p:cNvSpPr txBox="1"/>
          <p:nvPr/>
        </p:nvSpPr>
        <p:spPr>
          <a:xfrm>
            <a:off x="4656245" y="4396736"/>
            <a:ext cx="6764335" cy="313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lnSpc>
                <a:spcPct val="150000"/>
              </a:lnSpc>
              <a:buClr>
                <a:srgbClr val="000000"/>
              </a:buClr>
              <a:buSzPct val="100000"/>
              <a:buChar char="•"/>
              <a:defRPr sz="1600"/>
            </a:pPr>
            <a:r>
              <a:rPr b="1" dirty="0"/>
              <a:t>Modified</a:t>
            </a:r>
            <a:r>
              <a:rPr dirty="0"/>
              <a:t> </a:t>
            </a:r>
            <a:r>
              <a:rPr b="1" dirty="0"/>
              <a:t>IC</a:t>
            </a:r>
            <a:r>
              <a:rPr dirty="0"/>
              <a:t> </a:t>
            </a:r>
            <a:r>
              <a:rPr b="1" dirty="0"/>
              <a:t>prompts</a:t>
            </a:r>
            <a:r>
              <a:rPr dirty="0"/>
              <a:t> inherently carry more more information</a:t>
            </a:r>
          </a:p>
        </p:txBody>
      </p:sp>
      <p:sp>
        <p:nvSpPr>
          <p:cNvPr id="6" name="Clara inspired Vincent by her innovative lecture because...">
            <a:extLst>
              <a:ext uri="{FF2B5EF4-FFF2-40B4-BE49-F238E27FC236}">
                <a16:creationId xmlns:a16="http://schemas.microsoft.com/office/drawing/2014/main" id="{64653B40-CFC7-7F1B-39D2-892427E84B40}"/>
              </a:ext>
            </a:extLst>
          </p:cNvPr>
          <p:cNvSpPr txBox="1"/>
          <p:nvPr/>
        </p:nvSpPr>
        <p:spPr>
          <a:xfrm>
            <a:off x="4950402" y="4876091"/>
            <a:ext cx="5806163"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700"/>
            </a:pPr>
            <a:r>
              <a:rPr dirty="0"/>
              <a:t>Clara inspired Vincent </a:t>
            </a:r>
            <a:r>
              <a:rPr u="sng" dirty="0"/>
              <a:t>by her innovative lecture</a:t>
            </a:r>
            <a:r>
              <a:rPr dirty="0"/>
              <a:t> because...</a:t>
            </a:r>
          </a:p>
        </p:txBody>
      </p:sp>
      <p:sp>
        <p:nvSpPr>
          <p:cNvPr id="7" name="→ less informative continuations are required">
            <a:extLst>
              <a:ext uri="{FF2B5EF4-FFF2-40B4-BE49-F238E27FC236}">
                <a16:creationId xmlns:a16="http://schemas.microsoft.com/office/drawing/2014/main" id="{649C60E6-80A4-6DB1-7232-1507163B80CE}"/>
              </a:ext>
            </a:extLst>
          </p:cNvPr>
          <p:cNvSpPr txBox="1"/>
          <p:nvPr/>
        </p:nvSpPr>
        <p:spPr>
          <a:xfrm>
            <a:off x="4756308" y="5224452"/>
            <a:ext cx="7083640"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50000"/>
              </a:lnSpc>
              <a:defRPr sz="1600"/>
            </a:lvl1pPr>
          </a:lstStyle>
          <a:p>
            <a:r>
              <a:rPr dirty="0"/>
              <a:t>→ less informative continuations are required </a:t>
            </a:r>
          </a:p>
        </p:txBody>
      </p:sp>
      <p:sp>
        <p:nvSpPr>
          <p:cNvPr id="8" name="→ continuations require more information to maintain a uniform distribution of information">
            <a:extLst>
              <a:ext uri="{FF2B5EF4-FFF2-40B4-BE49-F238E27FC236}">
                <a16:creationId xmlns:a16="http://schemas.microsoft.com/office/drawing/2014/main" id="{7EC79D96-4D58-0BC5-5064-E4CF9FC6A8DB}"/>
              </a:ext>
            </a:extLst>
          </p:cNvPr>
          <p:cNvSpPr txBox="1"/>
          <p:nvPr/>
        </p:nvSpPr>
        <p:spPr>
          <a:xfrm>
            <a:off x="4656245" y="2320005"/>
            <a:ext cx="6764335" cy="65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600"/>
            </a:pPr>
            <a:r>
              <a:rPr b="1" dirty="0"/>
              <a:t>→</a:t>
            </a:r>
            <a:r>
              <a:rPr dirty="0"/>
              <a:t> continuations require more information to maintain a uniform distribution of information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Information Theory: low probability units = more informative(&quot;surprising&quot;)…"/>
          <p:cNvSpPr txBox="1">
            <a:spLocks noGrp="1"/>
          </p:cNvSpPr>
          <p:nvPr>
            <p:ph type="body" sz="half" idx="1"/>
          </p:nvPr>
        </p:nvSpPr>
        <p:spPr>
          <a:xfrm>
            <a:off x="352052" y="1708367"/>
            <a:ext cx="3761686" cy="4755346"/>
          </a:xfrm>
          <a:prstGeom prst="rect">
            <a:avLst/>
          </a:prstGeom>
          <a:solidFill>
            <a:srgbClr val="DDDDDD"/>
          </a:solidFill>
        </p:spPr>
        <p:txBody>
          <a:bodyPr/>
          <a:lstStyle/>
          <a:p>
            <a:pPr marL="190499" indent="-190499" defTabSz="868680">
              <a:buFontTx/>
              <a:defRPr sz="1710" i="1"/>
            </a:pPr>
            <a:r>
              <a:t>Information Theory: low probability units = more informative("surprising")</a:t>
            </a:r>
            <a:br/>
            <a:endParaRPr/>
          </a:p>
          <a:p>
            <a:pPr marL="190499" indent="-190499" defTabSz="868680">
              <a:buFontTx/>
              <a:defRPr sz="1710" i="1"/>
            </a:pPr>
            <a:r>
              <a:t>Uniform Information Density (UID): speakers prefer to distribute information uniformly across their utterances </a:t>
            </a:r>
            <a:r>
              <a:rPr sz="1425">
                <a:solidFill>
                  <a:srgbClr val="535353"/>
                </a:solidFill>
              </a:rPr>
              <a:t>(Levy and Florian Jaeger, 2007; Jaeger, 2010)</a:t>
            </a:r>
            <a:br>
              <a:rPr sz="1425">
                <a:solidFill>
                  <a:srgbClr val="535353"/>
                </a:solidFill>
              </a:rPr>
            </a:br>
            <a:endParaRPr sz="1425">
              <a:solidFill>
                <a:srgbClr val="535353"/>
              </a:solidFill>
            </a:endParaRPr>
          </a:p>
          <a:p>
            <a:pPr marL="190499" indent="-190499" defTabSz="868680">
              <a:buFontTx/>
              <a:defRPr sz="1710" i="1"/>
            </a:pPr>
            <a:r>
              <a:t>Uniform distribution of information is linked to higher linguistic acceptability </a:t>
            </a:r>
            <a:r>
              <a:rPr sz="1425">
                <a:solidFill>
                  <a:srgbClr val="535353"/>
                </a:solidFill>
              </a:rPr>
              <a:t>(e.g., Meister et al., 2021)</a:t>
            </a:r>
          </a:p>
        </p:txBody>
      </p:sp>
      <p:sp>
        <p:nvSpPr>
          <p:cNvPr id="612" name="Clara inspired Vincent because..."/>
          <p:cNvSpPr txBox="1"/>
          <p:nvPr/>
        </p:nvSpPr>
        <p:spPr>
          <a:xfrm>
            <a:off x="5946442" y="2004725"/>
            <a:ext cx="3292047"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lvl1pPr>
              <a:defRPr sz="1700"/>
            </a:lvl1pPr>
          </a:lstStyle>
          <a:p>
            <a:r>
              <a:t>Clara inspired Vincent because...</a:t>
            </a:r>
          </a:p>
        </p:txBody>
      </p:sp>
      <p:sp>
        <p:nvSpPr>
          <p:cNvPr id="613" name="Standard IC prompts are brief and contain only minimal information"/>
          <p:cNvSpPr txBox="1"/>
          <p:nvPr/>
        </p:nvSpPr>
        <p:spPr>
          <a:xfrm>
            <a:off x="4656245" y="1568706"/>
            <a:ext cx="6764335" cy="2902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pPr marL="171450" indent="-171450" defTabSz="365760">
              <a:lnSpc>
                <a:spcPct val="150000"/>
              </a:lnSpc>
              <a:buSzPct val="100000"/>
              <a:buFont typeface="Arial" panose="020B0604020202020204" pitchFamily="34" charset="0"/>
              <a:buChar char="•"/>
              <a:defRPr sz="1600"/>
            </a:pPr>
            <a:r>
              <a:rPr lang="de-DE" dirty="0"/>
              <a:t> </a:t>
            </a:r>
            <a:r>
              <a:rPr lang="de-DE" b="1" dirty="0"/>
              <a:t>Standard IC</a:t>
            </a:r>
            <a:r>
              <a:rPr lang="de-DE" dirty="0"/>
              <a:t> </a:t>
            </a:r>
            <a:r>
              <a:rPr lang="de-DE" b="1" dirty="0" err="1"/>
              <a:t>prompts</a:t>
            </a:r>
            <a:r>
              <a:rPr lang="de-DE" dirty="0"/>
              <a:t> </a:t>
            </a:r>
            <a:r>
              <a:rPr lang="de-DE" dirty="0" err="1"/>
              <a:t>are</a:t>
            </a:r>
            <a:r>
              <a:rPr lang="de-DE" dirty="0"/>
              <a:t> </a:t>
            </a:r>
            <a:r>
              <a:rPr lang="de-DE" dirty="0" err="1"/>
              <a:t>brief</a:t>
            </a:r>
            <a:r>
              <a:rPr lang="de-DE" dirty="0"/>
              <a:t> and </a:t>
            </a:r>
            <a:r>
              <a:rPr lang="de-DE" dirty="0" err="1"/>
              <a:t>contain</a:t>
            </a:r>
            <a:r>
              <a:rPr lang="de-DE" dirty="0"/>
              <a:t> </a:t>
            </a:r>
            <a:r>
              <a:rPr lang="de-DE" dirty="0" err="1"/>
              <a:t>only</a:t>
            </a:r>
            <a:r>
              <a:rPr lang="de-DE" dirty="0"/>
              <a:t> minimal </a:t>
            </a:r>
            <a:r>
              <a:rPr lang="de-DE" dirty="0" err="1"/>
              <a:t>information</a:t>
            </a:r>
            <a:endParaRPr sz="1100" dirty="0"/>
          </a:p>
        </p:txBody>
      </p:sp>
      <p:sp>
        <p:nvSpPr>
          <p:cNvPr id="614" name="A short excursion to Information Density"/>
          <p:cNvSpPr txBox="1"/>
          <p:nvPr/>
        </p:nvSpPr>
        <p:spPr>
          <a:xfrm>
            <a:off x="360062" y="821250"/>
            <a:ext cx="9495668" cy="410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lvl1pPr defTabSz="640079">
              <a:lnSpc>
                <a:spcPct val="120000"/>
              </a:lnSpc>
              <a:defRPr sz="2800" b="1"/>
            </a:lvl1pPr>
          </a:lstStyle>
          <a:p>
            <a:r>
              <a:t>A short excursion to Information Density  </a:t>
            </a:r>
          </a:p>
        </p:txBody>
      </p:sp>
      <p:sp>
        <p:nvSpPr>
          <p:cNvPr id="615" name="We posit posit that LMs encounter difficulties in producing continuations that are informative and still sensible"/>
          <p:cNvSpPr txBox="1"/>
          <p:nvPr/>
        </p:nvSpPr>
        <p:spPr>
          <a:xfrm>
            <a:off x="4657006" y="3344570"/>
            <a:ext cx="6392958" cy="782522"/>
          </a:xfrm>
          <a:prstGeom prst="rect">
            <a:avLst/>
          </a:prstGeom>
          <a:ln w="1905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0" rIns="45719">
            <a:spAutoFit/>
          </a:bodyPr>
          <a:lstStyle>
            <a:lvl1pPr algn="ctr">
              <a:lnSpc>
                <a:spcPct val="150000"/>
              </a:lnSpc>
              <a:defRPr sz="1700" b="1">
                <a:solidFill>
                  <a:srgbClr val="0433FF"/>
                </a:solidFill>
              </a:defRPr>
            </a:lvl1pPr>
          </a:lstStyle>
          <a:p>
            <a:r>
              <a:rPr dirty="0"/>
              <a:t>We posit posit that L</a:t>
            </a:r>
            <a:r>
              <a:rPr lang="de-DE" dirty="0"/>
              <a:t>L</a:t>
            </a:r>
            <a:r>
              <a:rPr dirty="0" err="1"/>
              <a:t>Ms</a:t>
            </a:r>
            <a:r>
              <a:rPr dirty="0"/>
              <a:t> encounter difficulties in producing continuations that are informative and still sensible</a:t>
            </a:r>
          </a:p>
        </p:txBody>
      </p:sp>
      <p:sp>
        <p:nvSpPr>
          <p:cNvPr id="616" name="Modified IC prompts inherently carry more more information"/>
          <p:cNvSpPr txBox="1"/>
          <p:nvPr/>
        </p:nvSpPr>
        <p:spPr>
          <a:xfrm>
            <a:off x="4656245" y="4396736"/>
            <a:ext cx="6764335" cy="3133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00526" indent="-200526">
              <a:lnSpc>
                <a:spcPct val="150000"/>
              </a:lnSpc>
              <a:buClr>
                <a:srgbClr val="000000"/>
              </a:buClr>
              <a:buSzPct val="100000"/>
              <a:buChar char="•"/>
              <a:defRPr sz="1600"/>
            </a:pPr>
            <a:r>
              <a:rPr b="1" dirty="0"/>
              <a:t>Modified</a:t>
            </a:r>
            <a:r>
              <a:rPr dirty="0"/>
              <a:t> </a:t>
            </a:r>
            <a:r>
              <a:rPr b="1" dirty="0"/>
              <a:t>IC</a:t>
            </a:r>
            <a:r>
              <a:rPr dirty="0"/>
              <a:t> </a:t>
            </a:r>
            <a:r>
              <a:rPr b="1" dirty="0"/>
              <a:t>prompts</a:t>
            </a:r>
            <a:r>
              <a:rPr dirty="0"/>
              <a:t> inherently carry more more information</a:t>
            </a:r>
          </a:p>
        </p:txBody>
      </p:sp>
      <p:sp>
        <p:nvSpPr>
          <p:cNvPr id="617" name="Clara inspired Vincent by her innovative lecture because..."/>
          <p:cNvSpPr txBox="1"/>
          <p:nvPr/>
        </p:nvSpPr>
        <p:spPr>
          <a:xfrm>
            <a:off x="4950402" y="4876091"/>
            <a:ext cx="5806163" cy="348361"/>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1700"/>
            </a:pPr>
            <a:r>
              <a:rPr dirty="0"/>
              <a:t>Clara inspired Vincent </a:t>
            </a:r>
            <a:r>
              <a:rPr u="sng" dirty="0"/>
              <a:t>by her innovative lecture</a:t>
            </a:r>
            <a:r>
              <a:rPr dirty="0"/>
              <a:t> because...</a:t>
            </a:r>
          </a:p>
        </p:txBody>
      </p:sp>
      <p:sp>
        <p:nvSpPr>
          <p:cNvPr id="618" name="→ less informative continuations are required"/>
          <p:cNvSpPr txBox="1"/>
          <p:nvPr/>
        </p:nvSpPr>
        <p:spPr>
          <a:xfrm>
            <a:off x="4756308" y="5224452"/>
            <a:ext cx="7083640" cy="31339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nSpc>
                <a:spcPct val="150000"/>
              </a:lnSpc>
              <a:defRPr sz="1600"/>
            </a:lvl1pPr>
          </a:lstStyle>
          <a:p>
            <a:r>
              <a:rPr dirty="0"/>
              <a:t>→ less informative continuations are required </a:t>
            </a:r>
          </a:p>
        </p:txBody>
      </p:sp>
      <p:sp>
        <p:nvSpPr>
          <p:cNvPr id="619" name="Extended IC prompts expected to result in higher quality continuations due to reduced burden on LLMs"/>
          <p:cNvSpPr txBox="1"/>
          <p:nvPr/>
        </p:nvSpPr>
        <p:spPr>
          <a:xfrm>
            <a:off x="4657005" y="5920589"/>
            <a:ext cx="6392959" cy="782522"/>
          </a:xfrm>
          <a:prstGeom prst="rect">
            <a:avLst/>
          </a:prstGeom>
          <a:ln w="19050">
            <a:solidFill>
              <a:srgbClr val="000000"/>
            </a:solidFill>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tIns="0" rIns="45719">
            <a:spAutoFit/>
          </a:bodyPr>
          <a:lstStyle>
            <a:lvl1pPr algn="ctr">
              <a:lnSpc>
                <a:spcPct val="150000"/>
              </a:lnSpc>
              <a:defRPr sz="1700" b="1">
                <a:solidFill>
                  <a:srgbClr val="0433FF"/>
                </a:solidFill>
              </a:defRPr>
            </a:lvl1pPr>
          </a:lstStyle>
          <a:p>
            <a:r>
              <a:rPr dirty="0"/>
              <a:t> Extended IC prompts expected to result in higher quality continuations due to reduced burden on LLMs</a:t>
            </a:r>
          </a:p>
        </p:txBody>
      </p:sp>
      <p:sp>
        <p:nvSpPr>
          <p:cNvPr id="620" name="→ continuations require more information to maintain a uniform distribution of information"/>
          <p:cNvSpPr txBox="1"/>
          <p:nvPr/>
        </p:nvSpPr>
        <p:spPr>
          <a:xfrm>
            <a:off x="4656245" y="2320005"/>
            <a:ext cx="6764335" cy="65297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nSpc>
                <a:spcPct val="150000"/>
              </a:lnSpc>
              <a:defRPr sz="1600"/>
            </a:pPr>
            <a:r>
              <a:rPr b="1" dirty="0"/>
              <a:t>→</a:t>
            </a:r>
            <a:r>
              <a:rPr dirty="0"/>
              <a:t> continuations require more information to maintain a uniform distribution of information </a:t>
            </a:r>
          </a:p>
        </p:txBody>
      </p:sp>
      <p:sp>
        <p:nvSpPr>
          <p:cNvPr id="621" name="16"/>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13</a:t>
            </a:r>
            <a:endParaRPr dirty="0"/>
          </a:p>
        </p:txBody>
      </p:sp>
      <p:sp>
        <p:nvSpPr>
          <p:cNvPr id="622"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Textfeld 1">
            <a:extLst>
              <a:ext uri="{FF2B5EF4-FFF2-40B4-BE49-F238E27FC236}">
                <a16:creationId xmlns:a16="http://schemas.microsoft.com/office/drawing/2014/main" id="{5367471D-FA2A-FC69-37D0-1D692353DB9A}"/>
              </a:ext>
            </a:extLst>
          </p:cNvPr>
          <p:cNvSpPr txBox="1"/>
          <p:nvPr/>
        </p:nvSpPr>
        <p:spPr>
          <a:xfrm>
            <a:off x="6443663" y="1800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de-DE" sz="1800" b="0" i="0" u="none" strike="noStrike" cap="none" spc="0" normalizeH="0" baseline="0" dirty="0">
              <a:ln>
                <a:noFill/>
              </a:ln>
              <a:solidFill>
                <a:srgbClr val="000000"/>
              </a:solidFill>
              <a:effectLst/>
              <a:uFillTx/>
              <a:latin typeface="Arial"/>
              <a:ea typeface="Arial"/>
              <a:cs typeface="Arial"/>
              <a:sym typeface="Aria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Linguistics with Large Language Models"/>
          <p:cNvSpPr txBox="1">
            <a:spLocks noGrp="1"/>
          </p:cNvSpPr>
          <p:nvPr>
            <p:ph type="title"/>
          </p:nvPr>
        </p:nvSpPr>
        <p:spPr>
          <a:prstGeom prst="rect">
            <a:avLst/>
          </a:prstGeom>
        </p:spPr>
        <p:txBody>
          <a:bodyPr/>
          <a:lstStyle/>
          <a:p>
            <a:r>
              <a:rPr dirty="0"/>
              <a:t>Linguistics with Large Language Models</a:t>
            </a:r>
          </a:p>
        </p:txBody>
      </p:sp>
      <p:pic>
        <p:nvPicPr>
          <p:cNvPr id="200" name="Bild" descr="Bild"/>
          <p:cNvPicPr>
            <a:picLocks noChangeAspect="1"/>
          </p:cNvPicPr>
          <p:nvPr/>
        </p:nvPicPr>
        <p:blipFill>
          <a:blip r:embed="rId3"/>
          <a:stretch>
            <a:fillRect/>
          </a:stretch>
        </p:blipFill>
        <p:spPr>
          <a:xfrm>
            <a:off x="5309528" y="2893048"/>
            <a:ext cx="1572944" cy="1572945"/>
          </a:xfrm>
          <a:prstGeom prst="rect">
            <a:avLst/>
          </a:prstGeom>
          <a:ln w="12700">
            <a:miter lim="400000"/>
          </a:ln>
        </p:spPr>
      </p:pic>
      <p:grpSp>
        <p:nvGrpSpPr>
          <p:cNvPr id="206" name="Gruppieren"/>
          <p:cNvGrpSpPr/>
          <p:nvPr/>
        </p:nvGrpSpPr>
        <p:grpSpPr>
          <a:xfrm>
            <a:off x="1682985" y="2720547"/>
            <a:ext cx="1596773" cy="1917947"/>
            <a:chOff x="0" y="0"/>
            <a:chExt cx="1596772" cy="1917945"/>
          </a:xfrm>
        </p:grpSpPr>
        <p:sp>
          <p:nvSpPr>
            <p:cNvPr id="201" name="Textdokument"/>
            <p:cNvSpPr/>
            <p:nvPr/>
          </p:nvSpPr>
          <p:spPr>
            <a:xfrm>
              <a:off x="0" y="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2" name="Textdokument"/>
            <p:cNvSpPr/>
            <p:nvPr/>
          </p:nvSpPr>
          <p:spPr>
            <a:xfrm>
              <a:off x="127000" y="127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3" name="Textdokument"/>
            <p:cNvSpPr/>
            <p:nvPr/>
          </p:nvSpPr>
          <p:spPr>
            <a:xfrm>
              <a:off x="254000" y="254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4" name="Textdokument"/>
            <p:cNvSpPr/>
            <p:nvPr/>
          </p:nvSpPr>
          <p:spPr>
            <a:xfrm>
              <a:off x="381000" y="381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sp>
          <p:nvSpPr>
            <p:cNvPr id="205" name="Textdokument"/>
            <p:cNvSpPr/>
            <p:nvPr/>
          </p:nvSpPr>
          <p:spPr>
            <a:xfrm>
              <a:off x="508000" y="508000"/>
              <a:ext cx="1088773" cy="1409946"/>
            </a:xfrm>
            <a:custGeom>
              <a:avLst/>
              <a:gdLst/>
              <a:ahLst/>
              <a:cxnLst>
                <a:cxn ang="0">
                  <a:pos x="wd2" y="hd2"/>
                </a:cxn>
                <a:cxn ang="5400000">
                  <a:pos x="wd2" y="hd2"/>
                </a:cxn>
                <a:cxn ang="10800000">
                  <a:pos x="wd2" y="hd2"/>
                </a:cxn>
                <a:cxn ang="16200000">
                  <a:pos x="wd2" y="hd2"/>
                </a:cxn>
              </a:cxnLst>
              <a:rect l="0" t="0" r="r" b="b"/>
              <a:pathLst>
                <a:path w="21600" h="21600" extrusionOk="0">
                  <a:moveTo>
                    <a:pt x="213" y="0"/>
                  </a:moveTo>
                  <a:cubicBezTo>
                    <a:pt x="96" y="0"/>
                    <a:pt x="0" y="72"/>
                    <a:pt x="0" y="162"/>
                  </a:cubicBezTo>
                  <a:lnTo>
                    <a:pt x="0" y="21438"/>
                  </a:lnTo>
                  <a:cubicBezTo>
                    <a:pt x="0" y="21528"/>
                    <a:pt x="96" y="21600"/>
                    <a:pt x="213" y="21600"/>
                  </a:cubicBezTo>
                  <a:lnTo>
                    <a:pt x="21387" y="21600"/>
                  </a:lnTo>
                  <a:cubicBezTo>
                    <a:pt x="21504" y="21600"/>
                    <a:pt x="21600" y="21528"/>
                    <a:pt x="21600" y="21438"/>
                  </a:cubicBezTo>
                  <a:lnTo>
                    <a:pt x="21600" y="5895"/>
                  </a:lnTo>
                  <a:cubicBezTo>
                    <a:pt x="21600" y="5863"/>
                    <a:pt x="21567" y="5837"/>
                    <a:pt x="21525" y="5837"/>
                  </a:cubicBezTo>
                  <a:lnTo>
                    <a:pt x="14257" y="5837"/>
                  </a:lnTo>
                  <a:cubicBezTo>
                    <a:pt x="14140" y="5837"/>
                    <a:pt x="14044" y="5765"/>
                    <a:pt x="14044" y="5674"/>
                  </a:cubicBezTo>
                  <a:lnTo>
                    <a:pt x="14044" y="58"/>
                  </a:lnTo>
                  <a:cubicBezTo>
                    <a:pt x="14044" y="26"/>
                    <a:pt x="14011" y="0"/>
                    <a:pt x="13969" y="0"/>
                  </a:cubicBezTo>
                  <a:lnTo>
                    <a:pt x="213" y="0"/>
                  </a:lnTo>
                  <a:close/>
                  <a:moveTo>
                    <a:pt x="15018" y="86"/>
                  </a:moveTo>
                  <a:cubicBezTo>
                    <a:pt x="14992" y="94"/>
                    <a:pt x="14972" y="114"/>
                    <a:pt x="14972" y="140"/>
                  </a:cubicBezTo>
                  <a:lnTo>
                    <a:pt x="14972" y="4958"/>
                  </a:lnTo>
                  <a:cubicBezTo>
                    <a:pt x="14972" y="5048"/>
                    <a:pt x="15068" y="5120"/>
                    <a:pt x="15185" y="5120"/>
                  </a:cubicBezTo>
                  <a:lnTo>
                    <a:pt x="21419" y="5120"/>
                  </a:lnTo>
                  <a:cubicBezTo>
                    <a:pt x="21486" y="5120"/>
                    <a:pt x="21519" y="5058"/>
                    <a:pt x="21472" y="5021"/>
                  </a:cubicBezTo>
                  <a:lnTo>
                    <a:pt x="15100" y="99"/>
                  </a:lnTo>
                  <a:cubicBezTo>
                    <a:pt x="15077" y="81"/>
                    <a:pt x="15044" y="78"/>
                    <a:pt x="15018" y="86"/>
                  </a:cubicBezTo>
                  <a:close/>
                  <a:moveTo>
                    <a:pt x="3916" y="7813"/>
                  </a:moveTo>
                  <a:lnTo>
                    <a:pt x="17684" y="7813"/>
                  </a:lnTo>
                  <a:cubicBezTo>
                    <a:pt x="17718" y="7813"/>
                    <a:pt x="17747" y="7836"/>
                    <a:pt x="17747" y="7862"/>
                  </a:cubicBezTo>
                  <a:lnTo>
                    <a:pt x="17747" y="8842"/>
                  </a:lnTo>
                  <a:cubicBezTo>
                    <a:pt x="17747" y="8868"/>
                    <a:pt x="17718" y="8890"/>
                    <a:pt x="17684" y="8890"/>
                  </a:cubicBezTo>
                  <a:lnTo>
                    <a:pt x="3916" y="8890"/>
                  </a:lnTo>
                  <a:cubicBezTo>
                    <a:pt x="3882" y="8890"/>
                    <a:pt x="3853" y="8868"/>
                    <a:pt x="3853" y="8842"/>
                  </a:cubicBezTo>
                  <a:lnTo>
                    <a:pt x="3853" y="7862"/>
                  </a:lnTo>
                  <a:cubicBezTo>
                    <a:pt x="3853" y="7836"/>
                    <a:pt x="3882" y="7813"/>
                    <a:pt x="3916" y="7813"/>
                  </a:cubicBezTo>
                  <a:close/>
                  <a:moveTo>
                    <a:pt x="3916" y="10498"/>
                  </a:moveTo>
                  <a:lnTo>
                    <a:pt x="17684" y="10498"/>
                  </a:lnTo>
                  <a:cubicBezTo>
                    <a:pt x="17718" y="10498"/>
                    <a:pt x="17747" y="10520"/>
                    <a:pt x="17747" y="10546"/>
                  </a:cubicBezTo>
                  <a:lnTo>
                    <a:pt x="17747" y="11526"/>
                  </a:lnTo>
                  <a:cubicBezTo>
                    <a:pt x="17747" y="11552"/>
                    <a:pt x="17718" y="11573"/>
                    <a:pt x="17684" y="11573"/>
                  </a:cubicBezTo>
                  <a:lnTo>
                    <a:pt x="3916" y="11573"/>
                  </a:lnTo>
                  <a:cubicBezTo>
                    <a:pt x="3882" y="11573"/>
                    <a:pt x="3853" y="11552"/>
                    <a:pt x="3853" y="11526"/>
                  </a:cubicBezTo>
                  <a:lnTo>
                    <a:pt x="3853" y="10546"/>
                  </a:lnTo>
                  <a:cubicBezTo>
                    <a:pt x="3853" y="10520"/>
                    <a:pt x="3882" y="10498"/>
                    <a:pt x="3916" y="10498"/>
                  </a:cubicBezTo>
                  <a:close/>
                  <a:moveTo>
                    <a:pt x="3916" y="13182"/>
                  </a:moveTo>
                  <a:lnTo>
                    <a:pt x="17684" y="13182"/>
                  </a:lnTo>
                  <a:cubicBezTo>
                    <a:pt x="17718" y="13182"/>
                    <a:pt x="17747" y="13204"/>
                    <a:pt x="17747" y="13230"/>
                  </a:cubicBezTo>
                  <a:lnTo>
                    <a:pt x="17747" y="14210"/>
                  </a:lnTo>
                  <a:cubicBezTo>
                    <a:pt x="17747" y="14237"/>
                    <a:pt x="17718" y="14257"/>
                    <a:pt x="17684" y="14257"/>
                  </a:cubicBezTo>
                  <a:lnTo>
                    <a:pt x="3916" y="14257"/>
                  </a:lnTo>
                  <a:cubicBezTo>
                    <a:pt x="3882" y="14257"/>
                    <a:pt x="3853" y="14237"/>
                    <a:pt x="3853" y="14210"/>
                  </a:cubicBezTo>
                  <a:lnTo>
                    <a:pt x="3853" y="13230"/>
                  </a:lnTo>
                  <a:cubicBezTo>
                    <a:pt x="3853" y="13204"/>
                    <a:pt x="3882" y="13182"/>
                    <a:pt x="3916" y="13182"/>
                  </a:cubicBezTo>
                  <a:close/>
                  <a:moveTo>
                    <a:pt x="3916" y="15866"/>
                  </a:moveTo>
                  <a:lnTo>
                    <a:pt x="17684" y="15866"/>
                  </a:lnTo>
                  <a:cubicBezTo>
                    <a:pt x="17718" y="15866"/>
                    <a:pt x="17747" y="15888"/>
                    <a:pt x="17747" y="15914"/>
                  </a:cubicBezTo>
                  <a:lnTo>
                    <a:pt x="17747" y="16894"/>
                  </a:lnTo>
                  <a:cubicBezTo>
                    <a:pt x="17747" y="16921"/>
                    <a:pt x="17718" y="16941"/>
                    <a:pt x="17684" y="16941"/>
                  </a:cubicBezTo>
                  <a:lnTo>
                    <a:pt x="3916" y="16941"/>
                  </a:lnTo>
                  <a:cubicBezTo>
                    <a:pt x="3882" y="16941"/>
                    <a:pt x="3853" y="16921"/>
                    <a:pt x="3853" y="16894"/>
                  </a:cubicBezTo>
                  <a:lnTo>
                    <a:pt x="3853" y="15914"/>
                  </a:lnTo>
                  <a:cubicBezTo>
                    <a:pt x="3853" y="15888"/>
                    <a:pt x="3882" y="15866"/>
                    <a:pt x="3916" y="15866"/>
                  </a:cubicBezTo>
                  <a:close/>
                </a:path>
              </a:pathLst>
            </a:custGeom>
            <a:solidFill>
              <a:schemeClr val="accent6">
                <a:lumOff val="5098"/>
              </a:schemeClr>
            </a:solidFill>
            <a:ln w="25400" cap="flat">
              <a:solidFill>
                <a:srgbClr val="000000"/>
              </a:solidFill>
              <a:prstDash val="solid"/>
              <a:round/>
            </a:ln>
            <a:effectLst>
              <a:outerShdw blurRad="38100" dist="23000" dir="5400000" rotWithShape="0">
                <a:srgbClr val="000000">
                  <a:alpha val="35000"/>
                </a:srgbClr>
              </a:outerShdw>
            </a:effectLst>
          </p:spPr>
          <p:txBody>
            <a:bodyPr wrap="square" lIns="45719" tIns="45719" rIns="45719" bIns="45719" numCol="1" anchor="ctr">
              <a:noAutofit/>
            </a:bodyPr>
            <a:lstStyle/>
            <a:p>
              <a:endParaRPr/>
            </a:p>
          </p:txBody>
        </p:sp>
      </p:grpSp>
      <p:sp>
        <p:nvSpPr>
          <p:cNvPr id="207" name="Linien"/>
          <p:cNvSpPr/>
          <p:nvPr/>
        </p:nvSpPr>
        <p:spPr>
          <a:xfrm>
            <a:off x="3537132" y="3679520"/>
            <a:ext cx="1515021" cy="1"/>
          </a:xfrm>
          <a:prstGeom prst="line">
            <a:avLst/>
          </a:prstGeom>
          <a:ln w="25400">
            <a:solidFill>
              <a:srgbClr val="000000"/>
            </a:solidFill>
            <a:tailEnd type="triangle"/>
          </a:ln>
          <a:effectLst>
            <a:outerShdw blurRad="38100" dist="20000" dir="5400000" rotWithShape="0">
              <a:srgbClr val="000000">
                <a:alpha val="38000"/>
              </a:srgbClr>
            </a:outerShdw>
          </a:effectLst>
        </p:spPr>
        <p:txBody>
          <a:bodyPr lIns="45719" rIns="45719"/>
          <a:lstStyle/>
          <a:p>
            <a:endParaRPr/>
          </a:p>
        </p:txBody>
      </p:sp>
      <p:sp>
        <p:nvSpPr>
          <p:cNvPr id="208" name="Large-scale neural language model (LLM)"/>
          <p:cNvSpPr txBox="1"/>
          <p:nvPr/>
        </p:nvSpPr>
        <p:spPr>
          <a:xfrm>
            <a:off x="4252020" y="4571129"/>
            <a:ext cx="4348422" cy="35066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r>
              <a:t>Large-scale neural language model (LLM)</a:t>
            </a:r>
          </a:p>
        </p:txBody>
      </p:sp>
      <p:grpSp>
        <p:nvGrpSpPr>
          <p:cNvPr id="212" name="Gruppieren"/>
          <p:cNvGrpSpPr/>
          <p:nvPr/>
        </p:nvGrpSpPr>
        <p:grpSpPr>
          <a:xfrm>
            <a:off x="7294671" y="2932768"/>
            <a:ext cx="3252585" cy="1356694"/>
            <a:chOff x="0" y="0"/>
            <a:chExt cx="3252584" cy="1356692"/>
          </a:xfrm>
        </p:grpSpPr>
        <p:pic>
          <p:nvPicPr>
            <p:cNvPr id="209" name="Bild" descr="Bild"/>
            <p:cNvPicPr>
              <a:picLocks noChangeAspect="1"/>
            </p:cNvPicPr>
            <p:nvPr/>
          </p:nvPicPr>
          <p:blipFill>
            <a:blip r:embed="rId4"/>
            <a:stretch>
              <a:fillRect/>
            </a:stretch>
          </p:blipFill>
          <p:spPr>
            <a:xfrm>
              <a:off x="2032703" y="136811"/>
              <a:ext cx="1219882" cy="1219882"/>
            </a:xfrm>
            <a:prstGeom prst="rect">
              <a:avLst/>
            </a:prstGeom>
            <a:ln w="12700" cap="flat">
              <a:noFill/>
              <a:miter lim="400000"/>
            </a:ln>
            <a:effectLst/>
          </p:spPr>
        </p:pic>
        <p:sp>
          <p:nvSpPr>
            <p:cNvPr id="210" name="Linien"/>
            <p:cNvSpPr/>
            <p:nvPr/>
          </p:nvSpPr>
          <p:spPr>
            <a:xfrm flipH="1" flipV="1">
              <a:off x="0" y="746752"/>
              <a:ext cx="1768889" cy="1"/>
            </a:xfrm>
            <a:prstGeom prst="line">
              <a:avLst/>
            </a:prstGeom>
            <a:noFill/>
            <a:ln w="25400" cap="flat">
              <a:solidFill>
                <a:srgbClr val="000000"/>
              </a:solidFill>
              <a:prstDash val="solid"/>
              <a:round/>
              <a:tailEnd type="triangle" w="med" len="med"/>
            </a:ln>
            <a:effectLst>
              <a:outerShdw blurRad="38100" dist="20000" dir="5400000" rotWithShape="0">
                <a:srgbClr val="000000">
                  <a:alpha val="38000"/>
                </a:srgbClr>
              </a:outerShdw>
            </a:effectLst>
          </p:spPr>
          <p:txBody>
            <a:bodyPr wrap="square" lIns="45719" tIns="45719" rIns="45719" bIns="45719" numCol="1" anchor="t">
              <a:noAutofit/>
            </a:bodyPr>
            <a:lstStyle/>
            <a:p>
              <a:endParaRPr/>
            </a:p>
          </p:txBody>
        </p:sp>
        <p:sp>
          <p:nvSpPr>
            <p:cNvPr id="211" name="Linguistic…"/>
            <p:cNvSpPr txBox="1"/>
            <p:nvPr/>
          </p:nvSpPr>
          <p:spPr>
            <a:xfrm>
              <a:off x="257407" y="0"/>
              <a:ext cx="1463016" cy="61736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a:defRPr b="1">
                  <a:solidFill>
                    <a:srgbClr val="0433FF"/>
                  </a:solidFill>
                </a:defRPr>
              </a:pPr>
              <a:r>
                <a:t>Linguistic</a:t>
              </a:r>
            </a:p>
            <a:p>
              <a:pPr>
                <a:defRPr b="1">
                  <a:solidFill>
                    <a:srgbClr val="0433FF"/>
                  </a:solidFill>
                </a:defRPr>
              </a:pPr>
              <a:r>
                <a:t>Knowledge?</a:t>
              </a:r>
            </a:p>
          </p:txBody>
        </p:sp>
      </p:grpSp>
      <p:sp>
        <p:nvSpPr>
          <p:cNvPr id="213" name="1"/>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a:t>2</a:t>
            </a:r>
            <a:endParaRPr/>
          </a:p>
        </p:txBody>
      </p:sp>
      <p:sp>
        <p:nvSpPr>
          <p:cNvPr id="21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 We probe LLMs for discourse knowledge">
            <a:extLst>
              <a:ext uri="{FF2B5EF4-FFF2-40B4-BE49-F238E27FC236}">
                <a16:creationId xmlns:a16="http://schemas.microsoft.com/office/drawing/2014/main" id="{B670DD67-6283-67E5-5B10-2039B4A49569}"/>
              </a:ext>
            </a:extLst>
          </p:cNvPr>
          <p:cNvSpPr txBox="1">
            <a:spLocks/>
          </p:cNvSpPr>
          <p:nvPr/>
        </p:nvSpPr>
        <p:spPr>
          <a:xfrm>
            <a:off x="3044086" y="5530102"/>
            <a:ext cx="6103828" cy="9121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20000"/>
          </a:bodyPr>
          <a:lst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a:lstStyle>
          <a:p>
            <a:pPr marL="0" indent="0" hangingPunct="1">
              <a:buSzTx/>
              <a:buNone/>
              <a:defRPr sz="2400"/>
            </a:pPr>
            <a:r>
              <a:rPr lang="de-DE" sz="2400" dirty="0"/>
              <a:t>→ </a:t>
            </a:r>
            <a:r>
              <a:rPr lang="de-DE" sz="2400" dirty="0" err="1"/>
              <a:t>We</a:t>
            </a:r>
            <a:r>
              <a:rPr lang="de-DE" sz="2400" dirty="0"/>
              <a:t> probe LLMs </a:t>
            </a:r>
            <a:r>
              <a:rPr lang="de-DE" sz="2400" dirty="0" err="1"/>
              <a:t>for</a:t>
            </a:r>
            <a:r>
              <a:rPr lang="de-DE" sz="2400" dirty="0"/>
              <a:t> </a:t>
            </a:r>
            <a:r>
              <a:rPr lang="de-DE" sz="2400" dirty="0" err="1"/>
              <a:t>discourse</a:t>
            </a:r>
            <a:r>
              <a:rPr lang="de-DE" sz="2400" dirty="0"/>
              <a:t> </a:t>
            </a:r>
            <a:r>
              <a:rPr lang="de-DE" sz="2400" dirty="0" err="1"/>
              <a:t>knowledge</a:t>
            </a:r>
            <a:br>
              <a:rPr lang="de-DE" sz="2400" dirty="0"/>
            </a:br>
            <a:r>
              <a:rPr lang="de-DE" dirty="0"/>
              <a:t>→ </a:t>
            </a:r>
            <a:r>
              <a:rPr lang="de-DE" b="1" dirty="0" err="1"/>
              <a:t>We</a:t>
            </a:r>
            <a:r>
              <a:rPr lang="de-DE" b="1" dirty="0"/>
              <a:t> </a:t>
            </a:r>
            <a:r>
              <a:rPr lang="de-DE" b="1" dirty="0" err="1"/>
              <a:t>go</a:t>
            </a:r>
            <a:r>
              <a:rPr lang="de-DE" b="1" dirty="0"/>
              <a:t> </a:t>
            </a:r>
            <a:r>
              <a:rPr lang="de-DE" b="1" dirty="0" err="1"/>
              <a:t>beyond</a:t>
            </a:r>
            <a:r>
              <a:rPr lang="de-DE" b="1" dirty="0"/>
              <a:t> single-</a:t>
            </a:r>
            <a:r>
              <a:rPr lang="de-DE" b="1" dirty="0" err="1"/>
              <a:t>word</a:t>
            </a:r>
            <a:r>
              <a:rPr lang="de-DE" b="1" dirty="0"/>
              <a:t> </a:t>
            </a:r>
            <a:r>
              <a:rPr lang="de-DE" b="1" dirty="0" err="1"/>
              <a:t>predictions</a:t>
            </a:r>
            <a:endParaRPr lang="de-DE" b="1" dirty="0"/>
          </a:p>
          <a:p>
            <a:pPr marL="0" indent="0" hangingPunct="1">
              <a:buSzTx/>
              <a:buFontTx/>
              <a:buNone/>
              <a:defRPr sz="2400"/>
            </a:pPr>
            <a:endParaRPr lang="de-DE" sz="2400"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Experiment – Results II…"/>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II</a:t>
            </a:r>
          </a:p>
          <a:p>
            <a:pPr defTabSz="740663">
              <a:lnSpc>
                <a:spcPct val="120000"/>
              </a:lnSpc>
              <a:defRPr sz="3240" b="1"/>
            </a:pPr>
            <a:r>
              <a:rPr dirty="0">
                <a:solidFill>
                  <a:schemeClr val="tx1"/>
                </a:solidFill>
              </a:rPr>
              <a:t>Naturalness, Coherence &amp; Informativity</a:t>
            </a:r>
          </a:p>
        </p:txBody>
      </p:sp>
      <p:sp>
        <p:nvSpPr>
          <p:cNvPr id="627" name="17"/>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14</a:t>
            </a:r>
            <a:endParaRPr dirty="0"/>
          </a:p>
        </p:txBody>
      </p:sp>
      <p:sp>
        <p:nvSpPr>
          <p:cNvPr id="628"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3" name="Table1.png" descr="Table1.png"/>
          <p:cNvPicPr>
            <a:picLocks noChangeAspect="1"/>
          </p:cNvPicPr>
          <p:nvPr/>
        </p:nvPicPr>
        <p:blipFill>
          <a:blip r:embed="rId3"/>
          <a:srcRect t="864" b="864"/>
          <a:stretch>
            <a:fillRect/>
          </a:stretch>
        </p:blipFill>
        <p:spPr>
          <a:xfrm>
            <a:off x="6642550" y="2137248"/>
            <a:ext cx="4715823" cy="3175055"/>
          </a:xfrm>
          <a:prstGeom prst="rect">
            <a:avLst/>
          </a:prstGeom>
          <a:ln w="12700">
            <a:solidFill>
              <a:srgbClr val="000000"/>
            </a:solidFill>
            <a:miter lim="400000"/>
          </a:ln>
        </p:spPr>
      </p:pic>
      <p:sp>
        <p:nvSpPr>
          <p:cNvPr id="634" name="17"/>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14</a:t>
            </a:r>
            <a:endParaRPr dirty="0"/>
          </a:p>
        </p:txBody>
      </p:sp>
      <p:sp>
        <p:nvSpPr>
          <p:cNvPr id="63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
            <a:extLst>
              <a:ext uri="{FF2B5EF4-FFF2-40B4-BE49-F238E27FC236}">
                <a16:creationId xmlns:a16="http://schemas.microsoft.com/office/drawing/2014/main" id="{3F81E9C5-58EB-91DF-B411-E0B03CC3BB7C}"/>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II</a:t>
            </a:r>
          </a:p>
          <a:p>
            <a:pPr defTabSz="740663">
              <a:lnSpc>
                <a:spcPct val="120000"/>
              </a:lnSpc>
              <a:defRPr sz="3240" b="1"/>
            </a:pPr>
            <a:r>
              <a:rPr dirty="0">
                <a:solidFill>
                  <a:schemeClr val="tx1"/>
                </a:solidFill>
              </a:rPr>
              <a:t>Naturalness, Coherence &amp; Informativity</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0" name="Table1.png" descr="Table1.png"/>
          <p:cNvPicPr>
            <a:picLocks noChangeAspect="1"/>
          </p:cNvPicPr>
          <p:nvPr/>
        </p:nvPicPr>
        <p:blipFill>
          <a:blip r:embed="rId3"/>
          <a:srcRect t="864" b="864"/>
          <a:stretch>
            <a:fillRect/>
          </a:stretch>
        </p:blipFill>
        <p:spPr>
          <a:xfrm>
            <a:off x="6642550" y="2137248"/>
            <a:ext cx="4715823" cy="3175055"/>
          </a:xfrm>
          <a:prstGeom prst="rect">
            <a:avLst/>
          </a:prstGeom>
          <a:ln w="12700">
            <a:solidFill>
              <a:srgbClr val="000000"/>
            </a:solidFill>
            <a:miter lim="400000"/>
          </a:ln>
        </p:spPr>
      </p:pic>
      <p:pic>
        <p:nvPicPr>
          <p:cNvPr id="641" name="Rechteck Rechteck" descr="Rechteck Rechteck"/>
          <p:cNvPicPr>
            <a:picLocks/>
          </p:cNvPicPr>
          <p:nvPr/>
        </p:nvPicPr>
        <p:blipFill>
          <a:blip r:embed="rId4"/>
          <a:stretch>
            <a:fillRect/>
          </a:stretch>
        </p:blipFill>
        <p:spPr>
          <a:xfrm>
            <a:off x="10412115" y="4197058"/>
            <a:ext cx="756038" cy="714876"/>
          </a:xfrm>
          <a:prstGeom prst="rect">
            <a:avLst/>
          </a:prstGeom>
        </p:spPr>
      </p:pic>
      <p:pic>
        <p:nvPicPr>
          <p:cNvPr id="643" name="Rechteck Rechteck" descr="Rechteck Rechteck"/>
          <p:cNvPicPr>
            <a:picLocks/>
          </p:cNvPicPr>
          <p:nvPr/>
        </p:nvPicPr>
        <p:blipFill>
          <a:blip r:embed="rId4"/>
          <a:stretch>
            <a:fillRect/>
          </a:stretch>
        </p:blipFill>
        <p:spPr>
          <a:xfrm>
            <a:off x="10412115" y="2736558"/>
            <a:ext cx="756038" cy="714876"/>
          </a:xfrm>
          <a:prstGeom prst="rect">
            <a:avLst/>
          </a:prstGeom>
        </p:spPr>
      </p:pic>
      <p:sp>
        <p:nvSpPr>
          <p:cNvPr id="645" name="Modified prompts do lead to continuations that are less informative"/>
          <p:cNvSpPr txBox="1"/>
          <p:nvPr/>
        </p:nvSpPr>
        <p:spPr>
          <a:xfrm>
            <a:off x="487595" y="2672405"/>
            <a:ext cx="5512323" cy="3389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marL="150394" indent="-150394" defTabSz="685800">
              <a:lnSpc>
                <a:spcPct val="150000"/>
              </a:lnSpc>
              <a:buSzPct val="100000"/>
              <a:buChar char="•"/>
              <a:defRPr sz="2025"/>
            </a:pPr>
            <a:r>
              <a:t>Modified prompts do lead to continuations that are less informative</a:t>
            </a:r>
          </a:p>
          <a:p>
            <a:pPr marL="150394" indent="-150394" defTabSz="685800">
              <a:lnSpc>
                <a:spcPct val="150000"/>
              </a:lnSpc>
              <a:buSzPct val="100000"/>
              <a:buChar char="•"/>
              <a:defRPr sz="2025"/>
            </a:pPr>
            <a:endParaRPr/>
          </a:p>
          <a:p>
            <a:pPr defTabSz="685800">
              <a:lnSpc>
                <a:spcPct val="150000"/>
              </a:lnSpc>
              <a:defRPr sz="2025"/>
            </a:pPr>
            <a:br/>
            <a:endParaRPr/>
          </a:p>
          <a:p>
            <a:pPr marL="150394" indent="-150394" defTabSz="685800">
              <a:lnSpc>
                <a:spcPct val="150000"/>
              </a:lnSpc>
              <a:buSzPct val="100000"/>
              <a:buChar char="•"/>
              <a:defRPr sz="2025"/>
            </a:pPr>
            <a:endParaRPr/>
          </a:p>
          <a:p>
            <a:pPr defTabSz="685800">
              <a:lnSpc>
                <a:spcPct val="150000"/>
              </a:lnSpc>
              <a:defRPr sz="2025"/>
            </a:pPr>
            <a:br/>
            <a:endParaRPr/>
          </a:p>
        </p:txBody>
      </p:sp>
      <p:sp>
        <p:nvSpPr>
          <p:cNvPr id="646" name="17"/>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14</a:t>
            </a:r>
            <a:endParaRPr dirty="0"/>
          </a:p>
        </p:txBody>
      </p:sp>
      <p:sp>
        <p:nvSpPr>
          <p:cNvPr id="647"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
            <a:extLst>
              <a:ext uri="{FF2B5EF4-FFF2-40B4-BE49-F238E27FC236}">
                <a16:creationId xmlns:a16="http://schemas.microsoft.com/office/drawing/2014/main" id="{E93B1E11-F863-8ACC-0A39-4235E5DDA84E}"/>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II</a:t>
            </a:r>
          </a:p>
          <a:p>
            <a:pPr defTabSz="740663">
              <a:lnSpc>
                <a:spcPct val="120000"/>
              </a:lnSpc>
              <a:defRPr sz="3240" b="1"/>
            </a:pPr>
            <a:r>
              <a:rPr dirty="0">
                <a:solidFill>
                  <a:schemeClr val="tx1"/>
                </a:solidFill>
              </a:rPr>
              <a:t>Naturalness, Coherence &amp; Informativity</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2" name="Table1.png" descr="Table1.png"/>
          <p:cNvPicPr>
            <a:picLocks noChangeAspect="1"/>
          </p:cNvPicPr>
          <p:nvPr/>
        </p:nvPicPr>
        <p:blipFill>
          <a:blip r:embed="rId3"/>
          <a:srcRect t="864" b="864"/>
          <a:stretch>
            <a:fillRect/>
          </a:stretch>
        </p:blipFill>
        <p:spPr>
          <a:xfrm>
            <a:off x="6642550" y="2137248"/>
            <a:ext cx="4715823" cy="3175055"/>
          </a:xfrm>
          <a:prstGeom prst="rect">
            <a:avLst/>
          </a:prstGeom>
          <a:ln w="12700">
            <a:solidFill>
              <a:srgbClr val="000000"/>
            </a:solidFill>
            <a:miter lim="400000"/>
          </a:ln>
        </p:spPr>
      </p:pic>
      <p:sp>
        <p:nvSpPr>
          <p:cNvPr id="653" name="Modified prompts do lead to continuations that are less informative…"/>
          <p:cNvSpPr txBox="1"/>
          <p:nvPr/>
        </p:nvSpPr>
        <p:spPr>
          <a:xfrm>
            <a:off x="487595" y="2672405"/>
            <a:ext cx="5512323" cy="338938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marL="150394" indent="-150394" defTabSz="685800">
              <a:lnSpc>
                <a:spcPct val="150000"/>
              </a:lnSpc>
              <a:buSzPct val="100000"/>
              <a:buChar char="•"/>
              <a:defRPr sz="2025"/>
            </a:pPr>
            <a:r>
              <a:t>Modified prompts do lead to continuations that are less informative</a:t>
            </a:r>
          </a:p>
          <a:p>
            <a:pPr marL="150394" indent="-150394" defTabSz="685800">
              <a:lnSpc>
                <a:spcPct val="150000"/>
              </a:lnSpc>
              <a:buSzPct val="100000"/>
              <a:buChar char="•"/>
              <a:defRPr sz="2025"/>
            </a:pPr>
            <a:endParaRPr/>
          </a:p>
          <a:p>
            <a:pPr marL="150394" indent="-150394" defTabSz="685800">
              <a:lnSpc>
                <a:spcPct val="150000"/>
              </a:lnSpc>
              <a:buSzPct val="100000"/>
              <a:buChar char="•"/>
              <a:defRPr sz="2025"/>
            </a:pPr>
            <a:r>
              <a:t>But: modified prompts don't consistently lead to better evaluations</a:t>
            </a:r>
          </a:p>
          <a:p>
            <a:pPr marL="150394" indent="-150394" defTabSz="685800">
              <a:lnSpc>
                <a:spcPct val="150000"/>
              </a:lnSpc>
              <a:buSzPct val="100000"/>
              <a:buChar char="•"/>
              <a:defRPr sz="2025"/>
            </a:pPr>
            <a:endParaRPr/>
          </a:p>
          <a:p>
            <a:pPr defTabSz="685800">
              <a:lnSpc>
                <a:spcPct val="150000"/>
              </a:lnSpc>
              <a:defRPr sz="2025"/>
            </a:pPr>
            <a:br/>
            <a:endParaRPr/>
          </a:p>
        </p:txBody>
      </p:sp>
      <p:pic>
        <p:nvPicPr>
          <p:cNvPr id="654" name="Rechteck Rechteck" descr="Rechteck Rechteck"/>
          <p:cNvPicPr>
            <a:picLocks/>
          </p:cNvPicPr>
          <p:nvPr/>
        </p:nvPicPr>
        <p:blipFill>
          <a:blip r:embed="rId4"/>
          <a:stretch>
            <a:fillRect/>
          </a:stretch>
        </p:blipFill>
        <p:spPr>
          <a:xfrm>
            <a:off x="8578305" y="4197058"/>
            <a:ext cx="1761918" cy="714876"/>
          </a:xfrm>
          <a:prstGeom prst="rect">
            <a:avLst/>
          </a:prstGeom>
        </p:spPr>
      </p:pic>
      <p:pic>
        <p:nvPicPr>
          <p:cNvPr id="656" name="Rechteck Rechteck" descr="Rechteck Rechteck"/>
          <p:cNvPicPr>
            <a:picLocks/>
          </p:cNvPicPr>
          <p:nvPr/>
        </p:nvPicPr>
        <p:blipFill>
          <a:blip r:embed="rId5"/>
          <a:stretch>
            <a:fillRect/>
          </a:stretch>
        </p:blipFill>
        <p:spPr>
          <a:xfrm>
            <a:off x="8622365" y="2749258"/>
            <a:ext cx="1673797" cy="714876"/>
          </a:xfrm>
          <a:prstGeom prst="rect">
            <a:avLst/>
          </a:prstGeom>
        </p:spPr>
      </p:pic>
      <p:sp>
        <p:nvSpPr>
          <p:cNvPr id="658" name="17"/>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14</a:t>
            </a:r>
            <a:endParaRPr dirty="0"/>
          </a:p>
        </p:txBody>
      </p:sp>
      <p:sp>
        <p:nvSpPr>
          <p:cNvPr id="65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
            <a:extLst>
              <a:ext uri="{FF2B5EF4-FFF2-40B4-BE49-F238E27FC236}">
                <a16:creationId xmlns:a16="http://schemas.microsoft.com/office/drawing/2014/main" id="{891233AD-485D-791E-FFBA-8881E8E6C332}"/>
              </a:ext>
            </a:extLst>
          </p:cNvPr>
          <p:cNvSpPr txBox="1"/>
          <p:nvPr/>
        </p:nvSpPr>
        <p:spPr>
          <a:xfrm>
            <a:off x="2230437" y="278046"/>
            <a:ext cx="8451057" cy="8072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lnSpcReduction="10000"/>
          </a:bodyPr>
          <a:lstStyle/>
          <a:p>
            <a:pPr defTabSz="740663">
              <a:lnSpc>
                <a:spcPct val="120000"/>
              </a:lnSpc>
              <a:defRPr sz="1944"/>
            </a:pPr>
            <a:r>
              <a:rPr dirty="0"/>
              <a:t>Experiment – </a:t>
            </a:r>
            <a:r>
              <a:rPr b="1" dirty="0"/>
              <a:t>Results II</a:t>
            </a:r>
          </a:p>
          <a:p>
            <a:pPr defTabSz="740663">
              <a:lnSpc>
                <a:spcPct val="120000"/>
              </a:lnSpc>
              <a:defRPr sz="3240" b="1"/>
            </a:pPr>
            <a:r>
              <a:rPr dirty="0">
                <a:solidFill>
                  <a:schemeClr val="tx1"/>
                </a:solidFill>
              </a:rPr>
              <a:t>Naturalness, Coherence &amp; Informativity</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 name="18"/>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15</a:t>
            </a:r>
            <a:endParaRPr dirty="0"/>
          </a:p>
        </p:txBody>
      </p:sp>
      <p:sp>
        <p:nvSpPr>
          <p:cNvPr id="66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3" name="Experiment – Results III…">
            <a:extLst>
              <a:ext uri="{FF2B5EF4-FFF2-40B4-BE49-F238E27FC236}">
                <a16:creationId xmlns:a16="http://schemas.microsoft.com/office/drawing/2014/main" id="{18940120-6109-5E33-EF2C-BD788D849727}"/>
              </a:ext>
            </a:extLst>
          </p:cNvPr>
          <p:cNvSpPr txBox="1"/>
          <p:nvPr/>
        </p:nvSpPr>
        <p:spPr>
          <a:xfrm>
            <a:off x="2136603" y="247343"/>
            <a:ext cx="8840113" cy="769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603504">
              <a:lnSpc>
                <a:spcPct val="120000"/>
              </a:lnSpc>
              <a:defRPr sz="1584"/>
            </a:pPr>
            <a:r>
              <a:rPr dirty="0"/>
              <a:t>Experiment – </a:t>
            </a:r>
            <a:r>
              <a:rPr b="1" dirty="0"/>
              <a:t>Results III</a:t>
            </a:r>
          </a:p>
          <a:p>
            <a:pPr defTabSz="603504">
              <a:lnSpc>
                <a:spcPct val="120000"/>
              </a:lnSpc>
              <a:defRPr sz="2640" b="1"/>
            </a:pPr>
            <a:r>
              <a:rPr dirty="0"/>
              <a:t>Relation of bias congruency and continuation quality</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0" name="Table2(CompletionSensitivity).png" descr="Table2(CompletionSensitivity).png"/>
          <p:cNvPicPr>
            <a:picLocks noChangeAspect="1"/>
          </p:cNvPicPr>
          <p:nvPr/>
        </p:nvPicPr>
        <p:blipFill>
          <a:blip r:embed="rId3"/>
          <a:stretch>
            <a:fillRect/>
          </a:stretch>
        </p:blipFill>
        <p:spPr>
          <a:xfrm>
            <a:off x="1195993" y="1870015"/>
            <a:ext cx="4453072" cy="1829897"/>
          </a:xfrm>
          <a:prstGeom prst="rect">
            <a:avLst/>
          </a:prstGeom>
          <a:ln w="12700">
            <a:solidFill>
              <a:srgbClr val="000000"/>
            </a:solidFill>
            <a:miter lim="400000"/>
          </a:ln>
        </p:spPr>
      </p:pic>
      <p:sp>
        <p:nvSpPr>
          <p:cNvPr id="671" name="Completion Sensitivity"/>
          <p:cNvSpPr txBox="1"/>
          <p:nvPr/>
        </p:nvSpPr>
        <p:spPr>
          <a:xfrm>
            <a:off x="1190524" y="3775154"/>
            <a:ext cx="1423106" cy="14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77500" lnSpcReduction="20000"/>
          </a:bodyPr>
          <a:lstStyle>
            <a:lvl1pPr defTabSz="795527">
              <a:lnSpc>
                <a:spcPct val="150000"/>
              </a:lnSpc>
              <a:defRPr sz="1044" i="1"/>
            </a:lvl1pPr>
          </a:lstStyle>
          <a:p>
            <a:r>
              <a:t>Completion Sensitivity</a:t>
            </a:r>
          </a:p>
        </p:txBody>
      </p:sp>
      <p:sp>
        <p:nvSpPr>
          <p:cNvPr id="672" name="18"/>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15</a:t>
            </a:r>
            <a:endParaRPr dirty="0"/>
          </a:p>
        </p:txBody>
      </p:sp>
      <p:sp>
        <p:nvSpPr>
          <p:cNvPr id="67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I…">
            <a:extLst>
              <a:ext uri="{FF2B5EF4-FFF2-40B4-BE49-F238E27FC236}">
                <a16:creationId xmlns:a16="http://schemas.microsoft.com/office/drawing/2014/main" id="{E444E7E7-C8B2-2AB8-C07A-559ED4ACB0BB}"/>
              </a:ext>
            </a:extLst>
          </p:cNvPr>
          <p:cNvSpPr txBox="1"/>
          <p:nvPr/>
        </p:nvSpPr>
        <p:spPr>
          <a:xfrm>
            <a:off x="2136603" y="247343"/>
            <a:ext cx="8840113" cy="769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603504">
              <a:lnSpc>
                <a:spcPct val="120000"/>
              </a:lnSpc>
              <a:defRPr sz="1584"/>
            </a:pPr>
            <a:r>
              <a:rPr dirty="0"/>
              <a:t>Experiment – </a:t>
            </a:r>
            <a:r>
              <a:rPr b="1" dirty="0"/>
              <a:t>Results III</a:t>
            </a:r>
          </a:p>
          <a:p>
            <a:pPr defTabSz="603504">
              <a:lnSpc>
                <a:spcPct val="120000"/>
              </a:lnSpc>
              <a:defRPr sz="2640" b="1"/>
            </a:pPr>
            <a:r>
              <a:rPr dirty="0"/>
              <a:t>Relation of bias congruency and continuation quality</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 name="Modifying IC prompts affects IC bias capture, depending on decoding strategy"/>
          <p:cNvSpPr txBox="1"/>
          <p:nvPr/>
        </p:nvSpPr>
        <p:spPr>
          <a:xfrm>
            <a:off x="1355119" y="4768060"/>
            <a:ext cx="8840114" cy="1842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200526" indent="-200526">
              <a:lnSpc>
                <a:spcPct val="150000"/>
              </a:lnSpc>
              <a:buSzPct val="100000"/>
              <a:buChar char="•"/>
            </a:lvl1pPr>
          </a:lstStyle>
          <a:p>
            <a:r>
              <a:t>Modifying IC prompts affects IC bias capture, depending on decoding strategy</a:t>
            </a:r>
          </a:p>
        </p:txBody>
      </p:sp>
      <p:pic>
        <p:nvPicPr>
          <p:cNvPr id="679" name="Table2(CompletionSensitivity).png" descr="Table2(CompletionSensitivity).png"/>
          <p:cNvPicPr>
            <a:picLocks noChangeAspect="1"/>
          </p:cNvPicPr>
          <p:nvPr/>
        </p:nvPicPr>
        <p:blipFill>
          <a:blip r:embed="rId3"/>
          <a:stretch>
            <a:fillRect/>
          </a:stretch>
        </p:blipFill>
        <p:spPr>
          <a:xfrm>
            <a:off x="1195993" y="1870015"/>
            <a:ext cx="4453072" cy="1829897"/>
          </a:xfrm>
          <a:prstGeom prst="rect">
            <a:avLst/>
          </a:prstGeom>
          <a:ln w="12700">
            <a:solidFill>
              <a:srgbClr val="000000"/>
            </a:solidFill>
            <a:miter lim="400000"/>
          </a:ln>
        </p:spPr>
      </p:pic>
      <p:sp>
        <p:nvSpPr>
          <p:cNvPr id="680" name="Completion Sensitivity"/>
          <p:cNvSpPr txBox="1"/>
          <p:nvPr/>
        </p:nvSpPr>
        <p:spPr>
          <a:xfrm>
            <a:off x="1190524" y="3775154"/>
            <a:ext cx="1423106" cy="14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77500" lnSpcReduction="20000"/>
          </a:bodyPr>
          <a:lstStyle>
            <a:lvl1pPr defTabSz="795527">
              <a:lnSpc>
                <a:spcPct val="150000"/>
              </a:lnSpc>
              <a:defRPr sz="1044" i="1"/>
            </a:lvl1pPr>
          </a:lstStyle>
          <a:p>
            <a:r>
              <a:t>Completion Sensitivity</a:t>
            </a:r>
          </a:p>
        </p:txBody>
      </p:sp>
      <p:pic>
        <p:nvPicPr>
          <p:cNvPr id="681" name="Rechteck Rechteck" descr="Rechteck Rechteck"/>
          <p:cNvPicPr>
            <a:picLocks/>
          </p:cNvPicPr>
          <p:nvPr/>
        </p:nvPicPr>
        <p:blipFill>
          <a:blip r:embed="rId4"/>
          <a:stretch>
            <a:fillRect/>
          </a:stretch>
        </p:blipFill>
        <p:spPr>
          <a:xfrm>
            <a:off x="2201917" y="2939758"/>
            <a:ext cx="3415779" cy="281025"/>
          </a:xfrm>
          <a:prstGeom prst="rect">
            <a:avLst/>
          </a:prstGeom>
        </p:spPr>
      </p:pic>
      <p:pic>
        <p:nvPicPr>
          <p:cNvPr id="683" name="Rechteck Rechteck" descr="Rechteck Rechteck"/>
          <p:cNvPicPr>
            <a:picLocks/>
          </p:cNvPicPr>
          <p:nvPr/>
        </p:nvPicPr>
        <p:blipFill>
          <a:blip r:embed="rId5"/>
          <a:stretch>
            <a:fillRect/>
          </a:stretch>
        </p:blipFill>
        <p:spPr>
          <a:xfrm>
            <a:off x="2201917" y="3447758"/>
            <a:ext cx="3415779" cy="268325"/>
          </a:xfrm>
          <a:prstGeom prst="rect">
            <a:avLst/>
          </a:prstGeom>
        </p:spPr>
      </p:pic>
      <p:sp>
        <p:nvSpPr>
          <p:cNvPr id="685" name="18"/>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15</a:t>
            </a:r>
            <a:endParaRPr dirty="0"/>
          </a:p>
        </p:txBody>
      </p:sp>
      <p:sp>
        <p:nvSpPr>
          <p:cNvPr id="686"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I…">
            <a:extLst>
              <a:ext uri="{FF2B5EF4-FFF2-40B4-BE49-F238E27FC236}">
                <a16:creationId xmlns:a16="http://schemas.microsoft.com/office/drawing/2014/main" id="{C64DEB2D-34D6-A196-2AF8-0FEE7D42A48B}"/>
              </a:ext>
            </a:extLst>
          </p:cNvPr>
          <p:cNvSpPr txBox="1"/>
          <p:nvPr/>
        </p:nvSpPr>
        <p:spPr>
          <a:xfrm>
            <a:off x="2136603" y="247343"/>
            <a:ext cx="8840113" cy="769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603504">
              <a:lnSpc>
                <a:spcPct val="120000"/>
              </a:lnSpc>
              <a:defRPr sz="1584"/>
            </a:pPr>
            <a:r>
              <a:rPr dirty="0"/>
              <a:t>Experiment – </a:t>
            </a:r>
            <a:r>
              <a:rPr b="1" dirty="0"/>
              <a:t>Results III</a:t>
            </a:r>
          </a:p>
          <a:p>
            <a:pPr defTabSz="603504">
              <a:lnSpc>
                <a:spcPct val="120000"/>
              </a:lnSpc>
              <a:defRPr sz="2640" b="1"/>
            </a:pPr>
            <a:r>
              <a:rPr dirty="0"/>
              <a:t>Relation of bias congruency and continuation quality</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 name="Modifying IC prompts affects IC bias capture, depending on decoding strategy…"/>
          <p:cNvSpPr txBox="1"/>
          <p:nvPr/>
        </p:nvSpPr>
        <p:spPr>
          <a:xfrm>
            <a:off x="1355119" y="4768060"/>
            <a:ext cx="8840114" cy="1842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200526" indent="-200526">
              <a:lnSpc>
                <a:spcPct val="150000"/>
              </a:lnSpc>
              <a:buSzPct val="100000"/>
              <a:buChar char="•"/>
            </a:pPr>
            <a:r>
              <a:rPr dirty="0"/>
              <a:t>Modifying IC prompts affects IC bias capture, depending on decoding strategy</a:t>
            </a:r>
          </a:p>
          <a:p>
            <a:pPr marL="200526" indent="-200526">
              <a:lnSpc>
                <a:spcPct val="150000"/>
              </a:lnSpc>
              <a:buSzPct val="100000"/>
              <a:buChar char="•"/>
            </a:pPr>
            <a:r>
              <a:rPr dirty="0"/>
              <a:t>Typical Sampling: most bias-congruent continuations, but not always better evaluation scores</a:t>
            </a:r>
          </a:p>
        </p:txBody>
      </p:sp>
      <p:pic>
        <p:nvPicPr>
          <p:cNvPr id="692" name="Table2(CompletionSensitivity).png" descr="Table2(CompletionSensitivity).png"/>
          <p:cNvPicPr>
            <a:picLocks noChangeAspect="1"/>
          </p:cNvPicPr>
          <p:nvPr/>
        </p:nvPicPr>
        <p:blipFill>
          <a:blip r:embed="rId3"/>
          <a:stretch>
            <a:fillRect/>
          </a:stretch>
        </p:blipFill>
        <p:spPr>
          <a:xfrm>
            <a:off x="1195993" y="1870015"/>
            <a:ext cx="4453072" cy="1829897"/>
          </a:xfrm>
          <a:prstGeom prst="rect">
            <a:avLst/>
          </a:prstGeom>
          <a:ln w="12700">
            <a:solidFill>
              <a:srgbClr val="000000"/>
            </a:solidFill>
            <a:miter lim="400000"/>
          </a:ln>
        </p:spPr>
      </p:pic>
      <p:sp>
        <p:nvSpPr>
          <p:cNvPr id="693" name="Completion Sensitivity"/>
          <p:cNvSpPr txBox="1"/>
          <p:nvPr/>
        </p:nvSpPr>
        <p:spPr>
          <a:xfrm>
            <a:off x="1190524" y="3775154"/>
            <a:ext cx="1423106" cy="14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77500" lnSpcReduction="20000"/>
          </a:bodyPr>
          <a:lstStyle>
            <a:lvl1pPr defTabSz="795527">
              <a:lnSpc>
                <a:spcPct val="150000"/>
              </a:lnSpc>
              <a:defRPr sz="1044" i="1"/>
            </a:lvl1pPr>
          </a:lstStyle>
          <a:p>
            <a:r>
              <a:t>Completion Sensitivity</a:t>
            </a:r>
          </a:p>
        </p:txBody>
      </p:sp>
      <p:pic>
        <p:nvPicPr>
          <p:cNvPr id="694" name="Table1.png" descr="Table1.png"/>
          <p:cNvPicPr>
            <a:picLocks noChangeAspect="1"/>
          </p:cNvPicPr>
          <p:nvPr/>
        </p:nvPicPr>
        <p:blipFill>
          <a:blip r:embed="rId4"/>
          <a:srcRect t="864" b="864"/>
          <a:stretch>
            <a:fillRect/>
          </a:stretch>
        </p:blipFill>
        <p:spPr>
          <a:xfrm>
            <a:off x="6135180" y="1413165"/>
            <a:ext cx="4074848" cy="2743501"/>
          </a:xfrm>
          <a:prstGeom prst="rect">
            <a:avLst/>
          </a:prstGeom>
          <a:ln w="12700">
            <a:solidFill>
              <a:srgbClr val="000000"/>
            </a:solidFill>
            <a:miter lim="400000"/>
          </a:ln>
        </p:spPr>
      </p:pic>
      <p:pic>
        <p:nvPicPr>
          <p:cNvPr id="695" name="Rechteck Rechteck" descr="Rechteck Rechteck"/>
          <p:cNvPicPr>
            <a:picLocks/>
          </p:cNvPicPr>
          <p:nvPr/>
        </p:nvPicPr>
        <p:blipFill>
          <a:blip r:embed="rId5"/>
          <a:stretch>
            <a:fillRect/>
          </a:stretch>
        </p:blipFill>
        <p:spPr>
          <a:xfrm>
            <a:off x="3395856" y="2725809"/>
            <a:ext cx="445361" cy="987964"/>
          </a:xfrm>
          <a:prstGeom prst="rect">
            <a:avLst/>
          </a:prstGeom>
        </p:spPr>
      </p:pic>
      <p:pic>
        <p:nvPicPr>
          <p:cNvPr id="697" name="Rechteck Rechteck" descr="Rechteck Rechteck"/>
          <p:cNvPicPr>
            <a:picLocks/>
          </p:cNvPicPr>
          <p:nvPr/>
        </p:nvPicPr>
        <p:blipFill>
          <a:blip r:embed="rId5"/>
          <a:stretch>
            <a:fillRect/>
          </a:stretch>
        </p:blipFill>
        <p:spPr>
          <a:xfrm>
            <a:off x="5123056" y="2725809"/>
            <a:ext cx="445361" cy="987964"/>
          </a:xfrm>
          <a:prstGeom prst="rect">
            <a:avLst/>
          </a:prstGeom>
        </p:spPr>
      </p:pic>
      <p:pic>
        <p:nvPicPr>
          <p:cNvPr id="699" name="Rechteck Rechteck" descr="Rechteck Rechteck"/>
          <p:cNvPicPr>
            <a:picLocks/>
          </p:cNvPicPr>
          <p:nvPr/>
        </p:nvPicPr>
        <p:blipFill>
          <a:blip r:embed="rId6"/>
          <a:stretch>
            <a:fillRect/>
          </a:stretch>
        </p:blipFill>
        <p:spPr>
          <a:xfrm>
            <a:off x="7850678" y="3574077"/>
            <a:ext cx="2218053" cy="255625"/>
          </a:xfrm>
          <a:prstGeom prst="rect">
            <a:avLst/>
          </a:prstGeom>
        </p:spPr>
      </p:pic>
      <p:pic>
        <p:nvPicPr>
          <p:cNvPr id="701" name="Rechteck Rechteck" descr="Rechteck Rechteck"/>
          <p:cNvPicPr>
            <a:picLocks/>
          </p:cNvPicPr>
          <p:nvPr/>
        </p:nvPicPr>
        <p:blipFill>
          <a:blip r:embed="rId6"/>
          <a:stretch>
            <a:fillRect/>
          </a:stretch>
        </p:blipFill>
        <p:spPr>
          <a:xfrm>
            <a:off x="7850678" y="2278677"/>
            <a:ext cx="2218053" cy="255625"/>
          </a:xfrm>
          <a:prstGeom prst="rect">
            <a:avLst/>
          </a:prstGeom>
        </p:spPr>
      </p:pic>
      <p:sp>
        <p:nvSpPr>
          <p:cNvPr id="703" name="18"/>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15</a:t>
            </a:r>
            <a:endParaRPr dirty="0"/>
          </a:p>
        </p:txBody>
      </p:sp>
      <p:sp>
        <p:nvSpPr>
          <p:cNvPr id="70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II…">
            <a:extLst>
              <a:ext uri="{FF2B5EF4-FFF2-40B4-BE49-F238E27FC236}">
                <a16:creationId xmlns:a16="http://schemas.microsoft.com/office/drawing/2014/main" id="{FDDA0B9D-C32F-8E34-8640-F5698AEFD1D6}"/>
              </a:ext>
            </a:extLst>
          </p:cNvPr>
          <p:cNvSpPr txBox="1"/>
          <p:nvPr/>
        </p:nvSpPr>
        <p:spPr>
          <a:xfrm>
            <a:off x="2136603" y="247343"/>
            <a:ext cx="8840113" cy="769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603504">
              <a:lnSpc>
                <a:spcPct val="120000"/>
              </a:lnSpc>
              <a:defRPr sz="1584"/>
            </a:pPr>
            <a:r>
              <a:rPr dirty="0"/>
              <a:t>Experiment – </a:t>
            </a:r>
            <a:r>
              <a:rPr b="1" dirty="0"/>
              <a:t>Results III</a:t>
            </a:r>
          </a:p>
          <a:p>
            <a:pPr defTabSz="603504">
              <a:lnSpc>
                <a:spcPct val="120000"/>
              </a:lnSpc>
              <a:defRPr sz="2640" b="1"/>
            </a:pPr>
            <a:r>
              <a:rPr dirty="0"/>
              <a:t>Relation of bias congruency and continuation quality</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 name="Experiment – Results III…"/>
          <p:cNvSpPr txBox="1"/>
          <p:nvPr/>
        </p:nvSpPr>
        <p:spPr>
          <a:xfrm>
            <a:off x="2136603" y="247343"/>
            <a:ext cx="8840113" cy="7694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defTabSz="603504">
              <a:lnSpc>
                <a:spcPct val="120000"/>
              </a:lnSpc>
              <a:defRPr sz="1584"/>
            </a:pPr>
            <a:r>
              <a:rPr dirty="0"/>
              <a:t>Experiment – </a:t>
            </a:r>
            <a:r>
              <a:rPr b="1" dirty="0"/>
              <a:t>Results III</a:t>
            </a:r>
          </a:p>
          <a:p>
            <a:pPr defTabSz="603504">
              <a:lnSpc>
                <a:spcPct val="120000"/>
              </a:lnSpc>
              <a:defRPr sz="2640" b="1"/>
            </a:pPr>
            <a:r>
              <a:rPr dirty="0"/>
              <a:t>Relation of bias congruency and continuation quality</a:t>
            </a:r>
          </a:p>
        </p:txBody>
      </p:sp>
      <p:sp>
        <p:nvSpPr>
          <p:cNvPr id="709" name="Modifying IC prompts affects IC bias capture, depending on decoding strategy…"/>
          <p:cNvSpPr txBox="1"/>
          <p:nvPr/>
        </p:nvSpPr>
        <p:spPr>
          <a:xfrm>
            <a:off x="1355119" y="4768060"/>
            <a:ext cx="8840114" cy="18425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pPr marL="200526" indent="-200526">
              <a:lnSpc>
                <a:spcPct val="150000"/>
              </a:lnSpc>
              <a:buSzPct val="100000"/>
              <a:buChar char="•"/>
            </a:pPr>
            <a:r>
              <a:rPr dirty="0"/>
              <a:t>Modifying IC prompts affects IC bias capture, depending on decoding strategy</a:t>
            </a:r>
          </a:p>
          <a:p>
            <a:pPr marL="200526" indent="-200526">
              <a:lnSpc>
                <a:spcPct val="150000"/>
              </a:lnSpc>
              <a:buSzPct val="100000"/>
              <a:buChar char="•"/>
            </a:pPr>
            <a:r>
              <a:rPr dirty="0"/>
              <a:t>Typical Sampling: most bias-congruent continuations, but not always better evaluation scores</a:t>
            </a:r>
          </a:p>
          <a:p>
            <a:pPr marL="200526" indent="-200526">
              <a:lnSpc>
                <a:spcPct val="150000"/>
              </a:lnSpc>
              <a:buSzPct val="100000"/>
              <a:buChar char="•"/>
              <a:defRPr b="1"/>
            </a:pPr>
            <a:r>
              <a:rPr dirty="0"/>
              <a:t>→ Bias-congruent continuations don't always equate to better quality</a:t>
            </a:r>
          </a:p>
        </p:txBody>
      </p:sp>
      <p:pic>
        <p:nvPicPr>
          <p:cNvPr id="710" name="Table2(CompletionSensitivity).png" descr="Table2(CompletionSensitivity).png"/>
          <p:cNvPicPr>
            <a:picLocks noChangeAspect="1"/>
          </p:cNvPicPr>
          <p:nvPr/>
        </p:nvPicPr>
        <p:blipFill>
          <a:blip r:embed="rId3"/>
          <a:stretch>
            <a:fillRect/>
          </a:stretch>
        </p:blipFill>
        <p:spPr>
          <a:xfrm>
            <a:off x="1195993" y="1870015"/>
            <a:ext cx="4453072" cy="1829897"/>
          </a:xfrm>
          <a:prstGeom prst="rect">
            <a:avLst/>
          </a:prstGeom>
          <a:ln w="12700">
            <a:solidFill>
              <a:srgbClr val="000000"/>
            </a:solidFill>
            <a:miter lim="400000"/>
          </a:ln>
        </p:spPr>
      </p:pic>
      <p:sp>
        <p:nvSpPr>
          <p:cNvPr id="711" name="Completion Sensitivity"/>
          <p:cNvSpPr txBox="1"/>
          <p:nvPr/>
        </p:nvSpPr>
        <p:spPr>
          <a:xfrm>
            <a:off x="1190524" y="3775154"/>
            <a:ext cx="1423106" cy="14394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77500" lnSpcReduction="20000"/>
          </a:bodyPr>
          <a:lstStyle>
            <a:lvl1pPr defTabSz="795527">
              <a:lnSpc>
                <a:spcPct val="150000"/>
              </a:lnSpc>
              <a:defRPr sz="1044" i="1"/>
            </a:lvl1pPr>
          </a:lstStyle>
          <a:p>
            <a:r>
              <a:t>Completion Sensitivity</a:t>
            </a:r>
          </a:p>
        </p:txBody>
      </p:sp>
      <p:pic>
        <p:nvPicPr>
          <p:cNvPr id="712" name="Table1.png" descr="Table1.png"/>
          <p:cNvPicPr>
            <a:picLocks noChangeAspect="1"/>
          </p:cNvPicPr>
          <p:nvPr/>
        </p:nvPicPr>
        <p:blipFill>
          <a:blip r:embed="rId4"/>
          <a:srcRect t="864" b="864"/>
          <a:stretch>
            <a:fillRect/>
          </a:stretch>
        </p:blipFill>
        <p:spPr>
          <a:xfrm>
            <a:off x="6135180" y="1413165"/>
            <a:ext cx="4074848" cy="2743501"/>
          </a:xfrm>
          <a:prstGeom prst="rect">
            <a:avLst/>
          </a:prstGeom>
          <a:ln w="12700">
            <a:solidFill>
              <a:srgbClr val="000000"/>
            </a:solidFill>
            <a:miter lim="400000"/>
          </a:ln>
        </p:spPr>
      </p:pic>
      <p:pic>
        <p:nvPicPr>
          <p:cNvPr id="713" name="Rechteck Rechteck" descr="Rechteck Rechteck"/>
          <p:cNvPicPr>
            <a:picLocks/>
          </p:cNvPicPr>
          <p:nvPr/>
        </p:nvPicPr>
        <p:blipFill>
          <a:blip r:embed="rId5"/>
          <a:stretch>
            <a:fillRect/>
          </a:stretch>
        </p:blipFill>
        <p:spPr>
          <a:xfrm>
            <a:off x="3395856" y="2725809"/>
            <a:ext cx="445361" cy="987964"/>
          </a:xfrm>
          <a:prstGeom prst="rect">
            <a:avLst/>
          </a:prstGeom>
        </p:spPr>
      </p:pic>
      <p:pic>
        <p:nvPicPr>
          <p:cNvPr id="715" name="Rechteck Rechteck" descr="Rechteck Rechteck"/>
          <p:cNvPicPr>
            <a:picLocks/>
          </p:cNvPicPr>
          <p:nvPr/>
        </p:nvPicPr>
        <p:blipFill>
          <a:blip r:embed="rId5"/>
          <a:stretch>
            <a:fillRect/>
          </a:stretch>
        </p:blipFill>
        <p:spPr>
          <a:xfrm>
            <a:off x="5123056" y="2725809"/>
            <a:ext cx="445361" cy="987964"/>
          </a:xfrm>
          <a:prstGeom prst="rect">
            <a:avLst/>
          </a:prstGeom>
        </p:spPr>
      </p:pic>
      <p:pic>
        <p:nvPicPr>
          <p:cNvPr id="717" name="Rechteck Rechteck" descr="Rechteck Rechteck"/>
          <p:cNvPicPr>
            <a:picLocks/>
          </p:cNvPicPr>
          <p:nvPr/>
        </p:nvPicPr>
        <p:blipFill>
          <a:blip r:embed="rId6"/>
          <a:stretch>
            <a:fillRect/>
          </a:stretch>
        </p:blipFill>
        <p:spPr>
          <a:xfrm>
            <a:off x="7850678" y="2278677"/>
            <a:ext cx="2218053" cy="255625"/>
          </a:xfrm>
          <a:prstGeom prst="rect">
            <a:avLst/>
          </a:prstGeom>
        </p:spPr>
      </p:pic>
      <p:pic>
        <p:nvPicPr>
          <p:cNvPr id="719" name="Rechteck Rechteck" descr="Rechteck Rechteck"/>
          <p:cNvPicPr>
            <a:picLocks/>
          </p:cNvPicPr>
          <p:nvPr/>
        </p:nvPicPr>
        <p:blipFill>
          <a:blip r:embed="rId6"/>
          <a:stretch>
            <a:fillRect/>
          </a:stretch>
        </p:blipFill>
        <p:spPr>
          <a:xfrm>
            <a:off x="7850678" y="3574077"/>
            <a:ext cx="2218053" cy="255625"/>
          </a:xfrm>
          <a:prstGeom prst="rect">
            <a:avLst/>
          </a:prstGeom>
        </p:spPr>
      </p:pic>
      <p:sp>
        <p:nvSpPr>
          <p:cNvPr id="721" name="18"/>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15</a:t>
            </a:r>
            <a:endParaRPr dirty="0"/>
          </a:p>
        </p:txBody>
      </p:sp>
      <p:sp>
        <p:nvSpPr>
          <p:cNvPr id="722"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19"/>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16</a:t>
            </a:r>
            <a:endParaRPr dirty="0"/>
          </a:p>
        </p:txBody>
      </p:sp>
      <p:sp>
        <p:nvSpPr>
          <p:cNvPr id="728"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V…">
            <a:extLst>
              <a:ext uri="{FF2B5EF4-FFF2-40B4-BE49-F238E27FC236}">
                <a16:creationId xmlns:a16="http://schemas.microsoft.com/office/drawing/2014/main" id="{6F491848-8B9E-6AEA-C74A-881E49AA7B6E}"/>
              </a:ext>
            </a:extLst>
          </p:cNvPr>
          <p:cNvSpPr txBox="1"/>
          <p:nvPr/>
        </p:nvSpPr>
        <p:spPr>
          <a:xfrm>
            <a:off x="2503192" y="320579"/>
            <a:ext cx="8064494" cy="106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85215">
              <a:lnSpc>
                <a:spcPct val="120000"/>
              </a:lnSpc>
              <a:defRPr sz="1536"/>
            </a:pPr>
            <a:r>
              <a:rPr dirty="0"/>
              <a:t>Experiment – </a:t>
            </a:r>
            <a:r>
              <a:rPr b="1" dirty="0"/>
              <a:t>Results IV</a:t>
            </a:r>
          </a:p>
          <a:p>
            <a:pPr defTabSz="585215">
              <a:lnSpc>
                <a:spcPct val="120000"/>
              </a:lnSpc>
              <a:defRPr sz="2559" b="1"/>
            </a:pPr>
            <a:r>
              <a:rPr dirty="0"/>
              <a:t>Correlation between automatic and human evaluation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ontinue the following sentence. Remember the first thing that comes to your mind."/>
          <p:cNvSpPr txBox="1">
            <a:spLocks noGrp="1"/>
          </p:cNvSpPr>
          <p:nvPr>
            <p:ph type="body" idx="1"/>
          </p:nvPr>
        </p:nvSpPr>
        <p:spPr>
          <a:xfrm>
            <a:off x="419534" y="1940150"/>
            <a:ext cx="11123707" cy="4474747"/>
          </a:xfrm>
          <a:prstGeom prst="rect">
            <a:avLst/>
          </a:prstGeom>
        </p:spPr>
        <p:txBody>
          <a:bodyPr>
            <a:normAutofit/>
          </a:bodyPr>
          <a:lstStyle>
            <a:lvl1pPr>
              <a:defRPr sz="2200"/>
            </a:lvl1pPr>
          </a:lstStyle>
          <a:p>
            <a:pPr>
              <a:defRPr sz="2200"/>
            </a:pPr>
            <a:r>
              <a:rPr lang="de-DE" sz="2400" dirty="0"/>
              <a:t>Think </a:t>
            </a:r>
            <a:r>
              <a:rPr lang="de-DE" sz="2400" dirty="0" err="1"/>
              <a:t>of</a:t>
            </a:r>
            <a:r>
              <a:rPr lang="de-DE" sz="2400" dirty="0"/>
              <a:t> a </a:t>
            </a:r>
            <a:r>
              <a:rPr lang="de-DE" sz="2400" dirty="0" err="1"/>
              <a:t>continuation</a:t>
            </a:r>
            <a:r>
              <a:rPr lang="de-DE" sz="2400" dirty="0"/>
              <a:t> </a:t>
            </a:r>
            <a:r>
              <a:rPr lang="de-DE" sz="2400" dirty="0" err="1"/>
              <a:t>for</a:t>
            </a:r>
            <a:r>
              <a:rPr lang="de-DE" sz="2400" dirty="0"/>
              <a:t> </a:t>
            </a:r>
            <a:r>
              <a:rPr lang="de-DE" sz="2400" dirty="0" err="1"/>
              <a:t>the</a:t>
            </a:r>
            <a:r>
              <a:rPr lang="de-DE" sz="2400" dirty="0"/>
              <a:t> </a:t>
            </a:r>
            <a:r>
              <a:rPr lang="de-DE" sz="2400" dirty="0" err="1"/>
              <a:t>following</a:t>
            </a:r>
            <a:r>
              <a:rPr lang="de-DE" sz="2400" dirty="0"/>
              <a:t> </a:t>
            </a:r>
            <a:r>
              <a:rPr lang="de-DE" sz="2400" dirty="0" err="1"/>
              <a:t>sentence</a:t>
            </a:r>
            <a:r>
              <a:rPr lang="de-DE" sz="2400" dirty="0"/>
              <a:t>. </a:t>
            </a:r>
            <a:r>
              <a:rPr lang="de-DE" sz="2400" dirty="0" err="1"/>
              <a:t>Remember</a:t>
            </a:r>
            <a:r>
              <a:rPr lang="de-DE" sz="2400" dirty="0"/>
              <a:t> </a:t>
            </a:r>
            <a:r>
              <a:rPr lang="de-DE" sz="2400" dirty="0" err="1"/>
              <a:t>the</a:t>
            </a:r>
            <a:r>
              <a:rPr lang="de-DE" sz="2400" dirty="0"/>
              <a:t> </a:t>
            </a:r>
            <a:r>
              <a:rPr lang="de-DE" sz="2400" dirty="0" err="1"/>
              <a:t>first</a:t>
            </a:r>
            <a:r>
              <a:rPr lang="de-DE" sz="2400" dirty="0"/>
              <a:t> </a:t>
            </a:r>
            <a:r>
              <a:rPr lang="de-DE" sz="2400" dirty="0" err="1"/>
              <a:t>thing</a:t>
            </a:r>
            <a:r>
              <a:rPr lang="de-DE" sz="2400" dirty="0"/>
              <a:t> </a:t>
            </a:r>
            <a:r>
              <a:rPr lang="de-DE" sz="2400" dirty="0" err="1"/>
              <a:t>that</a:t>
            </a:r>
            <a:r>
              <a:rPr lang="de-DE" sz="2400" dirty="0"/>
              <a:t> </a:t>
            </a:r>
            <a:r>
              <a:rPr lang="de-DE" sz="2400" dirty="0" err="1"/>
              <a:t>comes</a:t>
            </a:r>
            <a:r>
              <a:rPr lang="de-DE" sz="2400" dirty="0"/>
              <a:t> </a:t>
            </a:r>
            <a:r>
              <a:rPr lang="de-DE" sz="2400" dirty="0" err="1"/>
              <a:t>to</a:t>
            </a:r>
            <a:r>
              <a:rPr lang="de-DE" sz="2400" dirty="0"/>
              <a:t> </a:t>
            </a:r>
            <a:r>
              <a:rPr lang="de-DE" sz="2400" dirty="0" err="1"/>
              <a:t>your</a:t>
            </a:r>
            <a:r>
              <a:rPr lang="de-DE" sz="2400" dirty="0"/>
              <a:t> mind.</a:t>
            </a:r>
          </a:p>
        </p:txBody>
      </p:sp>
      <p:sp>
        <p:nvSpPr>
          <p:cNvPr id="226" name="A little task"/>
          <p:cNvSpPr txBox="1">
            <a:spLocks noGrp="1"/>
          </p:cNvSpPr>
          <p:nvPr>
            <p:ph type="title"/>
          </p:nvPr>
        </p:nvSpPr>
        <p:spPr>
          <a:xfrm>
            <a:off x="300037" y="961921"/>
            <a:ext cx="11591926" cy="493489"/>
          </a:xfrm>
          <a:prstGeom prst="rect">
            <a:avLst/>
          </a:prstGeom>
        </p:spPr>
        <p:txBody>
          <a:bodyPr/>
          <a:lstStyle>
            <a:lvl1pPr defTabSz="804672">
              <a:defRPr sz="3520"/>
            </a:lvl1pPr>
          </a:lstStyle>
          <a:p>
            <a:r>
              <a:rPr dirty="0"/>
              <a:t>A little task</a:t>
            </a:r>
          </a:p>
        </p:txBody>
      </p:sp>
      <p:sp>
        <p:nvSpPr>
          <p:cNvPr id="227" name="Gruppieren"/>
          <p:cNvSpPr/>
          <p:nvPr/>
        </p:nvSpPr>
        <p:spPr>
          <a:xfrm>
            <a:off x="3634961" y="3538846"/>
            <a:ext cx="1270001" cy="1270001"/>
          </a:xfrm>
          <a:prstGeom prst="line">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2500"/>
            </a:lvl1pPr>
          </a:lstStyle>
          <a:p>
            <a:endParaRPr dirty="0"/>
          </a:p>
        </p:txBody>
      </p:sp>
      <p:sp>
        <p:nvSpPr>
          <p:cNvPr id="228" name="3"/>
          <p:cNvSpPr txBox="1">
            <a:spLocks noGrp="1"/>
          </p:cNvSpPr>
          <p:nvPr>
            <p:ph type="sldNum" sz="quarter" idx="2"/>
          </p:nvPr>
        </p:nvSpPr>
        <p:spPr>
          <a:xfrm>
            <a:off x="11827842"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3</a:t>
            </a:r>
            <a:endParaRPr dirty="0"/>
          </a:p>
        </p:txBody>
      </p:sp>
      <p:sp>
        <p:nvSpPr>
          <p:cNvPr id="22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3" name="Gruppieren">
            <a:extLst>
              <a:ext uri="{FF2B5EF4-FFF2-40B4-BE49-F238E27FC236}">
                <a16:creationId xmlns:a16="http://schemas.microsoft.com/office/drawing/2014/main" id="{5E6BE6B5-FE53-8F79-8988-FE4066A162CA}"/>
              </a:ext>
            </a:extLst>
          </p:cNvPr>
          <p:cNvSpPr txBox="1"/>
          <p:nvPr/>
        </p:nvSpPr>
        <p:spPr>
          <a:xfrm>
            <a:off x="3963467" y="3711529"/>
            <a:ext cx="4035839"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endParaRPr dirty="0"/>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3" name="Table3.png" descr="Table3.png"/>
          <p:cNvPicPr>
            <a:picLocks noChangeAspect="1"/>
          </p:cNvPicPr>
          <p:nvPr/>
        </p:nvPicPr>
        <p:blipFill>
          <a:blip r:embed="rId3"/>
          <a:stretch>
            <a:fillRect/>
          </a:stretch>
        </p:blipFill>
        <p:spPr>
          <a:xfrm>
            <a:off x="6018265" y="2869086"/>
            <a:ext cx="5706316" cy="1569992"/>
          </a:xfrm>
          <a:prstGeom prst="rect">
            <a:avLst/>
          </a:prstGeom>
          <a:ln w="12700">
            <a:solidFill>
              <a:srgbClr val="000000"/>
            </a:solidFill>
            <a:miter lim="400000"/>
          </a:ln>
        </p:spPr>
      </p:pic>
      <p:sp>
        <p:nvSpPr>
          <p:cNvPr id="734" name="19"/>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16</a:t>
            </a:r>
            <a:endParaRPr dirty="0"/>
          </a:p>
        </p:txBody>
      </p:sp>
      <p:sp>
        <p:nvSpPr>
          <p:cNvPr id="73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V…">
            <a:extLst>
              <a:ext uri="{FF2B5EF4-FFF2-40B4-BE49-F238E27FC236}">
                <a16:creationId xmlns:a16="http://schemas.microsoft.com/office/drawing/2014/main" id="{459645D8-2362-0714-E010-33DB187A2342}"/>
              </a:ext>
            </a:extLst>
          </p:cNvPr>
          <p:cNvSpPr txBox="1"/>
          <p:nvPr/>
        </p:nvSpPr>
        <p:spPr>
          <a:xfrm>
            <a:off x="2503192" y="320579"/>
            <a:ext cx="8064494" cy="106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85215">
              <a:lnSpc>
                <a:spcPct val="120000"/>
              </a:lnSpc>
              <a:defRPr sz="1536"/>
            </a:pPr>
            <a:r>
              <a:rPr dirty="0"/>
              <a:t>Experiment – </a:t>
            </a:r>
            <a:r>
              <a:rPr b="1" dirty="0"/>
              <a:t>Results IV</a:t>
            </a:r>
          </a:p>
          <a:p>
            <a:pPr defTabSz="585215">
              <a:lnSpc>
                <a:spcPct val="120000"/>
              </a:lnSpc>
              <a:defRPr sz="2559" b="1"/>
            </a:pPr>
            <a:r>
              <a:rPr dirty="0"/>
              <a:t>Correlation between automatic and human evaluation</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1" name="Table3.png" descr="Table3.png"/>
          <p:cNvPicPr>
            <a:picLocks noChangeAspect="1"/>
          </p:cNvPicPr>
          <p:nvPr/>
        </p:nvPicPr>
        <p:blipFill>
          <a:blip r:embed="rId3"/>
          <a:stretch>
            <a:fillRect/>
          </a:stretch>
        </p:blipFill>
        <p:spPr>
          <a:xfrm>
            <a:off x="6018265" y="2869086"/>
            <a:ext cx="5706316" cy="1569992"/>
          </a:xfrm>
          <a:prstGeom prst="rect">
            <a:avLst/>
          </a:prstGeom>
          <a:ln w="12700">
            <a:solidFill>
              <a:srgbClr val="000000"/>
            </a:solidFill>
            <a:miter lim="400000"/>
          </a:ln>
        </p:spPr>
      </p:pic>
      <p:pic>
        <p:nvPicPr>
          <p:cNvPr id="742" name="Rechteck Rechteck" descr="Rechteck Rechteck"/>
          <p:cNvPicPr>
            <a:picLocks/>
          </p:cNvPicPr>
          <p:nvPr/>
        </p:nvPicPr>
        <p:blipFill>
          <a:blip r:embed="rId4"/>
          <a:stretch>
            <a:fillRect/>
          </a:stretch>
        </p:blipFill>
        <p:spPr>
          <a:xfrm>
            <a:off x="8820810" y="3424123"/>
            <a:ext cx="2841521" cy="832813"/>
          </a:xfrm>
          <a:prstGeom prst="rect">
            <a:avLst/>
          </a:prstGeom>
        </p:spPr>
      </p:pic>
      <p:sp>
        <p:nvSpPr>
          <p:cNvPr id="744" name="19"/>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16</a:t>
            </a:r>
            <a:endParaRPr dirty="0"/>
          </a:p>
        </p:txBody>
      </p:sp>
      <p:sp>
        <p:nvSpPr>
          <p:cNvPr id="74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V…">
            <a:extLst>
              <a:ext uri="{FF2B5EF4-FFF2-40B4-BE49-F238E27FC236}">
                <a16:creationId xmlns:a16="http://schemas.microsoft.com/office/drawing/2014/main" id="{69FDD8C8-BD2E-952A-7151-3C917F80AAEA}"/>
              </a:ext>
            </a:extLst>
          </p:cNvPr>
          <p:cNvSpPr txBox="1"/>
          <p:nvPr/>
        </p:nvSpPr>
        <p:spPr>
          <a:xfrm>
            <a:off x="2503192" y="320579"/>
            <a:ext cx="8064494" cy="106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85215">
              <a:lnSpc>
                <a:spcPct val="120000"/>
              </a:lnSpc>
              <a:defRPr sz="1536"/>
            </a:pPr>
            <a:r>
              <a:rPr dirty="0"/>
              <a:t>Experiment – </a:t>
            </a:r>
            <a:r>
              <a:rPr b="1" dirty="0"/>
              <a:t>Results IV</a:t>
            </a:r>
          </a:p>
          <a:p>
            <a:pPr defTabSz="585215">
              <a:lnSpc>
                <a:spcPct val="120000"/>
              </a:lnSpc>
              <a:defRPr sz="2559" b="1"/>
            </a:pPr>
            <a:r>
              <a:rPr dirty="0"/>
              <a:t>Correlation between automatic and human evaluation</a:t>
            </a:r>
          </a:p>
        </p:txBody>
      </p:sp>
      <p:sp>
        <p:nvSpPr>
          <p:cNvPr id="5" name="No significant correlation between ROUGE-L, BERTScore, and human ratings…">
            <a:extLst>
              <a:ext uri="{FF2B5EF4-FFF2-40B4-BE49-F238E27FC236}">
                <a16:creationId xmlns:a16="http://schemas.microsoft.com/office/drawing/2014/main" id="{B22F9A95-784D-1099-E354-B60B570786F5}"/>
              </a:ext>
            </a:extLst>
          </p:cNvPr>
          <p:cNvSpPr txBox="1">
            <a:spLocks/>
          </p:cNvSpPr>
          <p:nvPr/>
        </p:nvSpPr>
        <p:spPr>
          <a:xfrm>
            <a:off x="467419" y="1879463"/>
            <a:ext cx="5171367" cy="444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a:lstStyle>
          <a:p>
            <a:pPr marL="477551" indent="-353218" defTabSz="813816" hangingPunct="1">
              <a:buClr>
                <a:srgbClr val="374151"/>
              </a:buClr>
              <a:buFont typeface="TimesNewRomanPSMT"/>
              <a:buChar char="•"/>
              <a:defRPr sz="1602"/>
            </a:pPr>
            <a:r>
              <a:rPr lang="de-DE" sz="1602" dirty="0" err="1"/>
              <a:t>No</a:t>
            </a:r>
            <a:r>
              <a:rPr lang="de-DE" sz="1602" dirty="0"/>
              <a:t> </a:t>
            </a:r>
            <a:r>
              <a:rPr lang="de-DE" sz="1602" dirty="0" err="1"/>
              <a:t>significant</a:t>
            </a:r>
            <a:r>
              <a:rPr lang="de-DE" sz="1602" dirty="0"/>
              <a:t> </a:t>
            </a:r>
            <a:r>
              <a:rPr lang="de-DE" sz="1602" dirty="0" err="1"/>
              <a:t>correlation</a:t>
            </a:r>
            <a:r>
              <a:rPr lang="de-DE" sz="1602" dirty="0"/>
              <a:t> </a:t>
            </a:r>
            <a:r>
              <a:rPr lang="de-DE" sz="1602" dirty="0" err="1"/>
              <a:t>between</a:t>
            </a:r>
            <a:r>
              <a:rPr lang="de-DE" sz="1602" dirty="0"/>
              <a:t> </a:t>
            </a:r>
            <a:r>
              <a:rPr lang="de-DE" sz="1602" b="1" dirty="0"/>
              <a:t>ROUGE-L</a:t>
            </a:r>
            <a:r>
              <a:rPr lang="de-DE" sz="1602" dirty="0"/>
              <a:t>, </a:t>
            </a:r>
            <a:r>
              <a:rPr lang="de-DE" sz="1602" b="1" dirty="0" err="1"/>
              <a:t>BERTScore</a:t>
            </a:r>
            <a:r>
              <a:rPr lang="de-DE" sz="1602" dirty="0"/>
              <a:t>, and human </a:t>
            </a:r>
            <a:r>
              <a:rPr lang="de-DE" sz="1602" dirty="0" err="1"/>
              <a:t>ratings</a:t>
            </a:r>
            <a:endParaRPr lang="de-DE" sz="1602" dirty="0"/>
          </a:p>
          <a:p>
            <a:pPr marL="477551" indent="-353218" defTabSz="813816" hangingPunct="1">
              <a:buClr>
                <a:srgbClr val="374151"/>
              </a:buClr>
              <a:buFont typeface="TimesNewRomanPSMT"/>
              <a:buChar char="•"/>
              <a:defRPr sz="1602"/>
            </a:pPr>
            <a:endParaRPr lang="de-DE" sz="1602" dirty="0"/>
          </a:p>
          <a:p>
            <a:pPr marL="477551" indent="-353218" defTabSz="813816" hangingPunct="1">
              <a:buClr>
                <a:srgbClr val="374151"/>
              </a:buClr>
              <a:buFont typeface="TimesNewRomanPSMT"/>
              <a:buChar char="•"/>
              <a:defRPr sz="1602"/>
            </a:pPr>
            <a:endParaRPr lang="de-DE" sz="1602" dirty="0"/>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1" name="Table3.png" descr="Table3.png"/>
          <p:cNvPicPr>
            <a:picLocks noChangeAspect="1"/>
          </p:cNvPicPr>
          <p:nvPr/>
        </p:nvPicPr>
        <p:blipFill>
          <a:blip r:embed="rId3"/>
          <a:stretch>
            <a:fillRect/>
          </a:stretch>
        </p:blipFill>
        <p:spPr>
          <a:xfrm>
            <a:off x="6018265" y="2869086"/>
            <a:ext cx="5706316" cy="1569992"/>
          </a:xfrm>
          <a:prstGeom prst="rect">
            <a:avLst/>
          </a:prstGeom>
          <a:ln w="12700">
            <a:solidFill>
              <a:srgbClr val="000000"/>
            </a:solidFill>
            <a:miter lim="400000"/>
          </a:ln>
        </p:spPr>
      </p:pic>
      <p:pic>
        <p:nvPicPr>
          <p:cNvPr id="752" name="Rechteck Rechteck" descr="Rechteck Rechteck"/>
          <p:cNvPicPr>
            <a:picLocks/>
          </p:cNvPicPr>
          <p:nvPr/>
        </p:nvPicPr>
        <p:blipFill>
          <a:blip r:embed="rId4"/>
          <a:stretch>
            <a:fillRect/>
          </a:stretch>
        </p:blipFill>
        <p:spPr>
          <a:xfrm>
            <a:off x="7385098" y="3413623"/>
            <a:ext cx="1435931" cy="859089"/>
          </a:xfrm>
          <a:prstGeom prst="rect">
            <a:avLst/>
          </a:prstGeom>
        </p:spPr>
      </p:pic>
      <p:sp>
        <p:nvSpPr>
          <p:cNvPr id="754" name="19"/>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16</a:t>
            </a:r>
            <a:endParaRPr dirty="0"/>
          </a:p>
        </p:txBody>
      </p:sp>
      <p:sp>
        <p:nvSpPr>
          <p:cNvPr id="755"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Experiment – Results IV…">
            <a:extLst>
              <a:ext uri="{FF2B5EF4-FFF2-40B4-BE49-F238E27FC236}">
                <a16:creationId xmlns:a16="http://schemas.microsoft.com/office/drawing/2014/main" id="{09033329-2A48-5102-0F17-E3AE281C7E66}"/>
              </a:ext>
            </a:extLst>
          </p:cNvPr>
          <p:cNvSpPr txBox="1"/>
          <p:nvPr/>
        </p:nvSpPr>
        <p:spPr>
          <a:xfrm>
            <a:off x="2503192" y="320579"/>
            <a:ext cx="8064494" cy="106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85215">
              <a:lnSpc>
                <a:spcPct val="120000"/>
              </a:lnSpc>
              <a:defRPr sz="1536"/>
            </a:pPr>
            <a:r>
              <a:rPr dirty="0"/>
              <a:t>Experiment – </a:t>
            </a:r>
            <a:r>
              <a:rPr b="1" dirty="0"/>
              <a:t>Results IV</a:t>
            </a:r>
          </a:p>
          <a:p>
            <a:pPr defTabSz="585215">
              <a:lnSpc>
                <a:spcPct val="120000"/>
              </a:lnSpc>
              <a:defRPr sz="2559" b="1"/>
            </a:pPr>
            <a:r>
              <a:rPr dirty="0"/>
              <a:t>Correlation between automatic and human evaluation</a:t>
            </a:r>
          </a:p>
        </p:txBody>
      </p:sp>
      <p:sp>
        <p:nvSpPr>
          <p:cNvPr id="10" name="No significant correlation between ROUGE-L, BERTScore, and human ratings…">
            <a:extLst>
              <a:ext uri="{FF2B5EF4-FFF2-40B4-BE49-F238E27FC236}">
                <a16:creationId xmlns:a16="http://schemas.microsoft.com/office/drawing/2014/main" id="{090FBBAC-F5FC-9D00-F8DA-59841AE9EB3F}"/>
              </a:ext>
            </a:extLst>
          </p:cNvPr>
          <p:cNvSpPr txBox="1">
            <a:spLocks/>
          </p:cNvSpPr>
          <p:nvPr/>
        </p:nvSpPr>
        <p:spPr>
          <a:xfrm>
            <a:off x="467419" y="1879463"/>
            <a:ext cx="5171367" cy="4441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marL="17621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1pPr>
            <a:lvl2pPr marL="358775"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2pPr>
            <a:lvl3pPr marL="534987"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3pPr>
            <a:lvl4pPr marL="717550" marR="0" indent="-18256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4pPr>
            <a:lvl5pPr marL="893762" marR="0" indent="-176212"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5pPr>
            <a:lvl6pPr marL="25400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6pPr>
            <a:lvl7pPr marL="29972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7pPr>
            <a:lvl8pPr marL="34544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8pPr>
            <a:lvl9pPr marL="3911600" marR="0" indent="-254000" algn="l" defTabSz="914400" rtl="0" latinLnBrk="0">
              <a:lnSpc>
                <a:spcPct val="150000"/>
              </a:lnSpc>
              <a:spcBef>
                <a:spcPts val="0"/>
              </a:spcBef>
              <a:spcAft>
                <a:spcPts val="0"/>
              </a:spcAft>
              <a:buClrTx/>
              <a:buSzPct val="100000"/>
              <a:buFont typeface="Arial"/>
              <a:buChar char="•"/>
              <a:tabLst/>
              <a:defRPr sz="2000" b="0" i="0" u="none" strike="noStrike" cap="none" spc="0" baseline="0">
                <a:solidFill>
                  <a:srgbClr val="000000"/>
                </a:solidFill>
                <a:uFillTx/>
                <a:latin typeface="Arial"/>
                <a:ea typeface="Arial"/>
                <a:cs typeface="Arial"/>
                <a:sym typeface="Arial"/>
              </a:defRPr>
            </a:lvl9pPr>
          </a:lstStyle>
          <a:p>
            <a:pPr marL="477551" indent="-353218" defTabSz="813816" hangingPunct="1">
              <a:buClr>
                <a:srgbClr val="374151"/>
              </a:buClr>
              <a:buFont typeface="TimesNewRomanPSMT"/>
              <a:buChar char="•"/>
              <a:defRPr sz="1602"/>
            </a:pPr>
            <a:r>
              <a:rPr lang="de-DE" sz="1602" dirty="0" err="1"/>
              <a:t>No</a:t>
            </a:r>
            <a:r>
              <a:rPr lang="de-DE" sz="1602" dirty="0"/>
              <a:t> </a:t>
            </a:r>
            <a:r>
              <a:rPr lang="de-DE" sz="1602" dirty="0" err="1"/>
              <a:t>significant</a:t>
            </a:r>
            <a:r>
              <a:rPr lang="de-DE" sz="1602" dirty="0"/>
              <a:t> </a:t>
            </a:r>
            <a:r>
              <a:rPr lang="de-DE" sz="1602" dirty="0" err="1"/>
              <a:t>correlation</a:t>
            </a:r>
            <a:r>
              <a:rPr lang="de-DE" sz="1602" dirty="0"/>
              <a:t> </a:t>
            </a:r>
            <a:r>
              <a:rPr lang="de-DE" sz="1602" dirty="0" err="1"/>
              <a:t>between</a:t>
            </a:r>
            <a:r>
              <a:rPr lang="de-DE" sz="1602" dirty="0"/>
              <a:t> </a:t>
            </a:r>
            <a:r>
              <a:rPr lang="de-DE" sz="1602" b="1" dirty="0"/>
              <a:t>ROUGE-L</a:t>
            </a:r>
            <a:r>
              <a:rPr lang="de-DE" sz="1602" dirty="0"/>
              <a:t>, </a:t>
            </a:r>
            <a:r>
              <a:rPr lang="de-DE" sz="1602" b="1" dirty="0" err="1"/>
              <a:t>BERTScore</a:t>
            </a:r>
            <a:r>
              <a:rPr lang="de-DE" sz="1602" dirty="0"/>
              <a:t>, and human </a:t>
            </a:r>
            <a:r>
              <a:rPr lang="de-DE" sz="1602" dirty="0" err="1"/>
              <a:t>ratings</a:t>
            </a:r>
            <a:endParaRPr lang="de-DE" sz="1602" dirty="0"/>
          </a:p>
          <a:p>
            <a:pPr marL="477551" indent="-353218" defTabSz="813816" hangingPunct="1">
              <a:buClr>
                <a:srgbClr val="374151"/>
              </a:buClr>
              <a:buFont typeface="TimesNewRomanPSMT"/>
              <a:buChar char="•"/>
              <a:defRPr sz="1602"/>
            </a:pPr>
            <a:endParaRPr lang="de-DE" sz="1602" dirty="0"/>
          </a:p>
          <a:p>
            <a:pPr marL="477551" indent="-353218" defTabSz="813816" hangingPunct="1">
              <a:buClr>
                <a:srgbClr val="374151"/>
              </a:buClr>
              <a:buFont typeface="TimesNewRomanPSMT"/>
              <a:buChar char="•"/>
              <a:defRPr sz="1602"/>
            </a:pPr>
            <a:r>
              <a:rPr lang="de-DE" sz="1602" b="1" dirty="0"/>
              <a:t>BLEU </a:t>
            </a:r>
            <a:r>
              <a:rPr lang="de-DE" sz="1602" dirty="0" err="1"/>
              <a:t>scores</a:t>
            </a:r>
            <a:r>
              <a:rPr lang="de-DE" sz="1602" dirty="0"/>
              <a:t> </a:t>
            </a:r>
            <a:r>
              <a:rPr lang="de-DE" sz="1602" dirty="0" err="1"/>
              <a:t>weakly</a:t>
            </a:r>
            <a:r>
              <a:rPr lang="de-DE" sz="1602" dirty="0"/>
              <a:t> </a:t>
            </a:r>
            <a:r>
              <a:rPr lang="de-DE" sz="1602" dirty="0" err="1"/>
              <a:t>correlate</a:t>
            </a:r>
            <a:r>
              <a:rPr lang="de-DE" sz="1602" dirty="0"/>
              <a:t> </a:t>
            </a:r>
            <a:r>
              <a:rPr lang="de-DE" sz="1602" dirty="0" err="1"/>
              <a:t>with</a:t>
            </a:r>
            <a:r>
              <a:rPr lang="de-DE" sz="1602" dirty="0"/>
              <a:t> </a:t>
            </a:r>
            <a:r>
              <a:rPr lang="de-DE" sz="1602" dirty="0" err="1"/>
              <a:t>coherence</a:t>
            </a:r>
            <a:endParaRPr lang="de-DE" sz="1602" dirty="0"/>
          </a:p>
          <a:p>
            <a:pPr marL="477551" indent="-353218" defTabSz="813816" hangingPunct="1">
              <a:buClr>
                <a:srgbClr val="374151"/>
              </a:buClr>
              <a:buFont typeface="TimesNewRomanPSMT"/>
              <a:buChar char="•"/>
              <a:defRPr sz="1602"/>
            </a:pPr>
            <a:r>
              <a:rPr lang="de-DE" sz="1602" dirty="0"/>
              <a:t>A negative (</a:t>
            </a:r>
            <a:r>
              <a:rPr lang="de-DE" sz="1602" dirty="0" err="1"/>
              <a:t>hardly</a:t>
            </a:r>
            <a:r>
              <a:rPr lang="de-DE" sz="1602" dirty="0"/>
              <a:t> </a:t>
            </a:r>
            <a:r>
              <a:rPr lang="de-DE" sz="1602" dirty="0" err="1"/>
              <a:t>significant</a:t>
            </a:r>
            <a:r>
              <a:rPr lang="de-DE" sz="1602" dirty="0"/>
              <a:t>) </a:t>
            </a:r>
            <a:r>
              <a:rPr lang="de-DE" sz="1602" dirty="0" err="1"/>
              <a:t>relationship</a:t>
            </a:r>
            <a:r>
              <a:rPr lang="de-DE" sz="1602" dirty="0"/>
              <a:t> </a:t>
            </a:r>
            <a:r>
              <a:rPr lang="de-DE" sz="1602" dirty="0" err="1"/>
              <a:t>between</a:t>
            </a:r>
            <a:r>
              <a:rPr lang="de-DE" sz="1602" dirty="0"/>
              <a:t> BLEU and </a:t>
            </a:r>
            <a:r>
              <a:rPr lang="de-DE" sz="1602" dirty="0" err="1"/>
              <a:t>informativity</a:t>
            </a:r>
            <a:endParaRPr lang="de-DE" sz="1602" dirty="0"/>
          </a:p>
          <a:p>
            <a:pPr marL="477551" indent="-353218" defTabSz="813816" hangingPunct="1">
              <a:buClr>
                <a:srgbClr val="374151"/>
              </a:buClr>
              <a:buFont typeface="TimesNewRomanPSMT"/>
              <a:buChar char="•"/>
              <a:defRPr sz="1602"/>
            </a:pPr>
            <a:endParaRPr lang="de-DE" sz="1602" dirty="0"/>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No significant correlation between ROUGE-L, BERTScore, and human ratings…"/>
          <p:cNvSpPr txBox="1">
            <a:spLocks noGrp="1"/>
          </p:cNvSpPr>
          <p:nvPr>
            <p:ph type="body" sz="half" idx="1"/>
          </p:nvPr>
        </p:nvSpPr>
        <p:spPr>
          <a:xfrm>
            <a:off x="467419" y="1786865"/>
            <a:ext cx="5171367" cy="4556062"/>
          </a:xfrm>
          <a:prstGeom prst="rect">
            <a:avLst/>
          </a:prstGeom>
        </p:spPr>
        <p:txBody>
          <a:bodyPr/>
          <a:lstStyle/>
          <a:p>
            <a:pPr marL="477551" indent="-353218" defTabSz="813816" hangingPunct="1">
              <a:buClr>
                <a:srgbClr val="374151"/>
              </a:buClr>
              <a:buFont typeface="TimesNewRomanPSMT"/>
              <a:buChar char="•"/>
              <a:defRPr sz="1602"/>
            </a:pPr>
            <a:r>
              <a:rPr lang="de-DE" sz="1602" dirty="0" err="1"/>
              <a:t>No</a:t>
            </a:r>
            <a:r>
              <a:rPr lang="de-DE" sz="1602" dirty="0"/>
              <a:t> </a:t>
            </a:r>
            <a:r>
              <a:rPr lang="de-DE" sz="1602" dirty="0" err="1"/>
              <a:t>significant</a:t>
            </a:r>
            <a:r>
              <a:rPr lang="de-DE" sz="1602" dirty="0"/>
              <a:t> </a:t>
            </a:r>
            <a:r>
              <a:rPr lang="de-DE" sz="1602" dirty="0" err="1"/>
              <a:t>correlation</a:t>
            </a:r>
            <a:r>
              <a:rPr lang="de-DE" sz="1602" dirty="0"/>
              <a:t> </a:t>
            </a:r>
            <a:r>
              <a:rPr lang="de-DE" sz="1602" dirty="0" err="1"/>
              <a:t>between</a:t>
            </a:r>
            <a:r>
              <a:rPr lang="de-DE" sz="1602" dirty="0"/>
              <a:t> </a:t>
            </a:r>
            <a:r>
              <a:rPr lang="de-DE" sz="1602" b="1" dirty="0"/>
              <a:t>ROUGE-L</a:t>
            </a:r>
            <a:r>
              <a:rPr lang="de-DE" sz="1602" dirty="0"/>
              <a:t>, </a:t>
            </a:r>
            <a:r>
              <a:rPr lang="de-DE" sz="1602" b="1" dirty="0" err="1"/>
              <a:t>BERTScore</a:t>
            </a:r>
            <a:r>
              <a:rPr lang="de-DE" sz="1602" dirty="0"/>
              <a:t>, and human </a:t>
            </a:r>
            <a:r>
              <a:rPr lang="de-DE" sz="1602" dirty="0" err="1"/>
              <a:t>ratings</a:t>
            </a:r>
            <a:endParaRPr lang="de-DE" sz="1602" dirty="0"/>
          </a:p>
          <a:p>
            <a:pPr marL="477551" indent="-353218" defTabSz="813816" hangingPunct="1">
              <a:buClr>
                <a:srgbClr val="374151"/>
              </a:buClr>
              <a:buFont typeface="TimesNewRomanPSMT"/>
              <a:buChar char="•"/>
              <a:defRPr sz="1602"/>
            </a:pPr>
            <a:endParaRPr lang="de-DE" sz="1602" dirty="0"/>
          </a:p>
          <a:p>
            <a:pPr marL="477551" indent="-353218" defTabSz="813816" hangingPunct="1">
              <a:buClr>
                <a:srgbClr val="374151"/>
              </a:buClr>
              <a:buFont typeface="TimesNewRomanPSMT"/>
              <a:buChar char="•"/>
              <a:defRPr sz="1602"/>
            </a:pPr>
            <a:r>
              <a:rPr lang="de-DE" sz="1602" b="1" dirty="0"/>
              <a:t>BLEU </a:t>
            </a:r>
            <a:r>
              <a:rPr lang="de-DE" sz="1602" dirty="0" err="1"/>
              <a:t>scores</a:t>
            </a:r>
            <a:r>
              <a:rPr lang="de-DE" sz="1602" dirty="0"/>
              <a:t> </a:t>
            </a:r>
            <a:r>
              <a:rPr lang="de-DE" sz="1602" dirty="0" err="1"/>
              <a:t>weakly</a:t>
            </a:r>
            <a:r>
              <a:rPr lang="de-DE" sz="1602" dirty="0"/>
              <a:t> </a:t>
            </a:r>
            <a:r>
              <a:rPr lang="de-DE" sz="1602" dirty="0" err="1"/>
              <a:t>correlate</a:t>
            </a:r>
            <a:r>
              <a:rPr lang="de-DE" sz="1602" dirty="0"/>
              <a:t> </a:t>
            </a:r>
            <a:r>
              <a:rPr lang="de-DE" sz="1602" dirty="0" err="1"/>
              <a:t>with</a:t>
            </a:r>
            <a:r>
              <a:rPr lang="de-DE" sz="1602" dirty="0"/>
              <a:t> </a:t>
            </a:r>
            <a:r>
              <a:rPr lang="de-DE" sz="1602" dirty="0" err="1"/>
              <a:t>coherence</a:t>
            </a:r>
            <a:endParaRPr lang="de-DE" sz="1602" dirty="0"/>
          </a:p>
          <a:p>
            <a:pPr marL="477551" indent="-353218" defTabSz="813816" hangingPunct="1">
              <a:buClr>
                <a:srgbClr val="374151"/>
              </a:buClr>
              <a:buFont typeface="TimesNewRomanPSMT"/>
              <a:buChar char="•"/>
              <a:defRPr sz="1602"/>
            </a:pPr>
            <a:r>
              <a:rPr lang="de-DE" sz="1602" dirty="0"/>
              <a:t>A negative (</a:t>
            </a:r>
            <a:r>
              <a:rPr lang="de-DE" sz="1602" dirty="0" err="1"/>
              <a:t>hardly</a:t>
            </a:r>
            <a:r>
              <a:rPr lang="de-DE" sz="1602" dirty="0"/>
              <a:t> </a:t>
            </a:r>
            <a:r>
              <a:rPr lang="de-DE" sz="1602" dirty="0" err="1"/>
              <a:t>significant</a:t>
            </a:r>
            <a:r>
              <a:rPr lang="de-DE" sz="1602" dirty="0"/>
              <a:t>) </a:t>
            </a:r>
            <a:r>
              <a:rPr lang="de-DE" sz="1602" dirty="0" err="1"/>
              <a:t>relationship</a:t>
            </a:r>
            <a:r>
              <a:rPr lang="de-DE" sz="1602" dirty="0"/>
              <a:t> </a:t>
            </a:r>
            <a:r>
              <a:rPr lang="de-DE" sz="1602" dirty="0" err="1"/>
              <a:t>between</a:t>
            </a:r>
            <a:r>
              <a:rPr lang="de-DE" sz="1602" dirty="0"/>
              <a:t> BLEU and </a:t>
            </a:r>
            <a:r>
              <a:rPr lang="de-DE" sz="1602" dirty="0" err="1"/>
              <a:t>informativity</a:t>
            </a:r>
            <a:endParaRPr lang="de-DE" sz="1602" dirty="0"/>
          </a:p>
          <a:p>
            <a:pPr marL="124333" indent="0" defTabSz="813816">
              <a:buClr>
                <a:srgbClr val="374151"/>
              </a:buClr>
              <a:buNone/>
              <a:defRPr sz="1602"/>
            </a:pPr>
            <a:endParaRPr dirty="0"/>
          </a:p>
          <a:p>
            <a:pPr marL="477551" indent="-353218" defTabSz="813816">
              <a:buClr>
                <a:srgbClr val="374151"/>
              </a:buClr>
              <a:buFont typeface="TimesNewRomanPSMT"/>
              <a:defRPr sz="1602"/>
            </a:pPr>
            <a:r>
              <a:rPr b="1" dirty="0"/>
              <a:t>Automatic metrics struggle in our linguistically controlled task </a:t>
            </a:r>
            <a:r>
              <a:rPr dirty="0"/>
              <a:t> →  Scoring differences in this task may demand a deeper understanding of language nuances that is not captured by current metrics</a:t>
            </a:r>
          </a:p>
        </p:txBody>
      </p:sp>
      <p:sp>
        <p:nvSpPr>
          <p:cNvPr id="760" name="Experiment – Results IV…"/>
          <p:cNvSpPr txBox="1"/>
          <p:nvPr/>
        </p:nvSpPr>
        <p:spPr>
          <a:xfrm>
            <a:off x="2503192" y="320579"/>
            <a:ext cx="8064494" cy="10683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fontScale="92500"/>
          </a:bodyPr>
          <a:lstStyle/>
          <a:p>
            <a:pPr defTabSz="585215">
              <a:lnSpc>
                <a:spcPct val="120000"/>
              </a:lnSpc>
              <a:defRPr sz="1536"/>
            </a:pPr>
            <a:r>
              <a:rPr dirty="0"/>
              <a:t>Experiment – </a:t>
            </a:r>
            <a:r>
              <a:rPr b="1" dirty="0"/>
              <a:t>Results IV</a:t>
            </a:r>
          </a:p>
          <a:p>
            <a:pPr defTabSz="585215">
              <a:lnSpc>
                <a:spcPct val="120000"/>
              </a:lnSpc>
              <a:defRPr sz="2559" b="1"/>
            </a:pPr>
            <a:r>
              <a:rPr dirty="0"/>
              <a:t>Correlation between automatic and human evaluation</a:t>
            </a:r>
          </a:p>
        </p:txBody>
      </p:sp>
      <p:pic>
        <p:nvPicPr>
          <p:cNvPr id="761" name="Table3.png" descr="Table3.png"/>
          <p:cNvPicPr>
            <a:picLocks noChangeAspect="1"/>
          </p:cNvPicPr>
          <p:nvPr/>
        </p:nvPicPr>
        <p:blipFill>
          <a:blip r:embed="rId3"/>
          <a:stretch>
            <a:fillRect/>
          </a:stretch>
        </p:blipFill>
        <p:spPr>
          <a:xfrm>
            <a:off x="6018265" y="2869086"/>
            <a:ext cx="5706316" cy="1569992"/>
          </a:xfrm>
          <a:prstGeom prst="rect">
            <a:avLst/>
          </a:prstGeom>
          <a:ln w="12700">
            <a:solidFill>
              <a:srgbClr val="000000"/>
            </a:solidFill>
            <a:miter lim="400000"/>
          </a:ln>
        </p:spPr>
      </p:pic>
      <p:sp>
        <p:nvSpPr>
          <p:cNvPr id="762" name="19"/>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16</a:t>
            </a:r>
            <a:endParaRPr dirty="0"/>
          </a:p>
        </p:txBody>
      </p:sp>
      <p:sp>
        <p:nvSpPr>
          <p:cNvPr id="76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Conclusion"/>
          <p:cNvSpPr txBox="1">
            <a:spLocks noGrp="1"/>
          </p:cNvSpPr>
          <p:nvPr>
            <p:ph type="title"/>
          </p:nvPr>
        </p:nvSpPr>
        <p:spPr>
          <a:xfrm>
            <a:off x="300037" y="950550"/>
            <a:ext cx="11591926" cy="688900"/>
          </a:xfrm>
          <a:prstGeom prst="rect">
            <a:avLst/>
          </a:prstGeom>
        </p:spPr>
        <p:txBody>
          <a:bodyPr/>
          <a:lstStyle/>
          <a:p>
            <a:r>
              <a:t>Conclusion</a:t>
            </a:r>
          </a:p>
        </p:txBody>
      </p:sp>
      <p:sp>
        <p:nvSpPr>
          <p:cNvPr id="768" name="20"/>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17</a:t>
            </a:r>
            <a:endParaRPr dirty="0"/>
          </a:p>
        </p:txBody>
      </p:sp>
      <p:sp>
        <p:nvSpPr>
          <p:cNvPr id="769"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Conclusion"/>
          <p:cNvSpPr txBox="1">
            <a:spLocks noGrp="1"/>
          </p:cNvSpPr>
          <p:nvPr>
            <p:ph type="title"/>
          </p:nvPr>
        </p:nvSpPr>
        <p:spPr>
          <a:xfrm>
            <a:off x="300037" y="950550"/>
            <a:ext cx="11591926" cy="688900"/>
          </a:xfrm>
          <a:prstGeom prst="rect">
            <a:avLst/>
          </a:prstGeom>
        </p:spPr>
        <p:txBody>
          <a:bodyPr/>
          <a:lstStyle/>
          <a:p>
            <a:r>
              <a:t>Conclusion</a:t>
            </a:r>
          </a:p>
        </p:txBody>
      </p:sp>
      <p:sp>
        <p:nvSpPr>
          <p:cNvPr id="774" name="LLMs struggle with coherent continuations for relatively simple prompts, beyond the IC bias"/>
          <p:cNvSpPr txBox="1">
            <a:spLocks noGrp="1"/>
          </p:cNvSpPr>
          <p:nvPr>
            <p:ph type="body" idx="1"/>
          </p:nvPr>
        </p:nvSpPr>
        <p:spPr>
          <a:xfrm>
            <a:off x="359932" y="1962986"/>
            <a:ext cx="10313195" cy="4447351"/>
          </a:xfrm>
          <a:prstGeom prst="rect">
            <a:avLst/>
          </a:prstGeom>
        </p:spPr>
        <p:txBody>
          <a:bodyPr/>
          <a:lstStyle/>
          <a:p>
            <a:pPr marL="196515" indent="-196515" defTabSz="896111">
              <a:buFontTx/>
              <a:defRPr sz="1960"/>
            </a:pPr>
            <a:r>
              <a:t>LLMs struggle with coherent continuations for relatively simple prompts, beyond the IC bias</a:t>
            </a:r>
            <a:br/>
            <a:br/>
            <a:br/>
            <a:br/>
            <a:br/>
            <a:br/>
            <a:br/>
            <a:br/>
            <a:br/>
            <a:endParaRPr/>
          </a:p>
        </p:txBody>
      </p:sp>
      <p:sp>
        <p:nvSpPr>
          <p:cNvPr id="775" name="20"/>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17</a:t>
            </a:r>
            <a:endParaRPr dirty="0"/>
          </a:p>
        </p:txBody>
      </p:sp>
      <p:sp>
        <p:nvSpPr>
          <p:cNvPr id="776"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Conclusion"/>
          <p:cNvSpPr txBox="1">
            <a:spLocks noGrp="1"/>
          </p:cNvSpPr>
          <p:nvPr>
            <p:ph type="title"/>
          </p:nvPr>
        </p:nvSpPr>
        <p:spPr>
          <a:xfrm>
            <a:off x="300037" y="950550"/>
            <a:ext cx="11591926" cy="688900"/>
          </a:xfrm>
          <a:prstGeom prst="rect">
            <a:avLst/>
          </a:prstGeom>
        </p:spPr>
        <p:txBody>
          <a:bodyPr/>
          <a:lstStyle/>
          <a:p>
            <a:r>
              <a:t>Conclusion</a:t>
            </a:r>
          </a:p>
        </p:txBody>
      </p:sp>
      <p:sp>
        <p:nvSpPr>
          <p:cNvPr id="781" name="LLMs struggle with coherent continuations for relatively simple prompts, beyond the IC bias…"/>
          <p:cNvSpPr txBox="1">
            <a:spLocks noGrp="1"/>
          </p:cNvSpPr>
          <p:nvPr>
            <p:ph type="body" idx="1"/>
          </p:nvPr>
        </p:nvSpPr>
        <p:spPr>
          <a:xfrm>
            <a:off x="359932" y="1962986"/>
            <a:ext cx="10477156" cy="4447351"/>
          </a:xfrm>
          <a:prstGeom prst="rect">
            <a:avLst/>
          </a:prstGeom>
        </p:spPr>
        <p:txBody>
          <a:bodyPr/>
          <a:lstStyle/>
          <a:p>
            <a:pPr marL="200526" indent="-200526">
              <a:buFontTx/>
            </a:pPr>
            <a:r>
              <a:t>LLMs struggle with coherent continuations for relatively simple prompts, beyond the IC bias</a:t>
            </a:r>
          </a:p>
          <a:p>
            <a:pPr marL="200526" indent="-200526">
              <a:buFontTx/>
            </a:pPr>
            <a:endParaRPr/>
          </a:p>
          <a:p>
            <a:pPr marL="200526" indent="-200526">
              <a:buFontTx/>
            </a:pPr>
            <a:r>
              <a:t>Information density of the prompt and decoding method impact text quality</a:t>
            </a:r>
            <a:br/>
            <a:br/>
            <a:br/>
            <a:br/>
            <a:br/>
            <a:br/>
            <a:endParaRPr/>
          </a:p>
        </p:txBody>
      </p:sp>
      <p:sp>
        <p:nvSpPr>
          <p:cNvPr id="782" name="20"/>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17</a:t>
            </a:r>
            <a:endParaRPr dirty="0"/>
          </a:p>
        </p:txBody>
      </p:sp>
      <p:sp>
        <p:nvSpPr>
          <p:cNvPr id="78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Conclusion"/>
          <p:cNvSpPr txBox="1">
            <a:spLocks noGrp="1"/>
          </p:cNvSpPr>
          <p:nvPr>
            <p:ph type="title"/>
          </p:nvPr>
        </p:nvSpPr>
        <p:spPr>
          <a:xfrm>
            <a:off x="300037" y="950550"/>
            <a:ext cx="11591926" cy="688900"/>
          </a:xfrm>
          <a:prstGeom prst="rect">
            <a:avLst/>
          </a:prstGeom>
        </p:spPr>
        <p:txBody>
          <a:bodyPr/>
          <a:lstStyle/>
          <a:p>
            <a:r>
              <a:t>Conclusion</a:t>
            </a:r>
          </a:p>
        </p:txBody>
      </p:sp>
      <p:sp>
        <p:nvSpPr>
          <p:cNvPr id="788" name="LLMs struggle with coherent continuations for relatively simple prompts, beyond the IC bias…"/>
          <p:cNvSpPr txBox="1">
            <a:spLocks noGrp="1"/>
          </p:cNvSpPr>
          <p:nvPr>
            <p:ph type="body" idx="1"/>
          </p:nvPr>
        </p:nvSpPr>
        <p:spPr>
          <a:xfrm>
            <a:off x="359932" y="1962986"/>
            <a:ext cx="10330867" cy="4447351"/>
          </a:xfrm>
          <a:prstGeom prst="rect">
            <a:avLst/>
          </a:prstGeom>
        </p:spPr>
        <p:txBody>
          <a:bodyPr/>
          <a:lstStyle/>
          <a:p>
            <a:pPr marL="196515" indent="-196515" defTabSz="896111">
              <a:buFontTx/>
              <a:defRPr sz="1960"/>
            </a:pPr>
            <a:r>
              <a:rPr dirty="0"/>
              <a:t>LLMs struggle with coherent continuations for relatively simple prompts, beyond the IC bias</a:t>
            </a:r>
          </a:p>
          <a:p>
            <a:pPr marL="196515" indent="-196515" defTabSz="896111">
              <a:buFontTx/>
              <a:defRPr sz="1960"/>
            </a:pPr>
            <a:endParaRPr dirty="0"/>
          </a:p>
          <a:p>
            <a:pPr marL="196515" indent="-196515" defTabSz="896111">
              <a:buFontTx/>
              <a:defRPr sz="1960"/>
            </a:pPr>
            <a:r>
              <a:rPr dirty="0"/>
              <a:t>Information density of the prompt and decoding method impact text quality</a:t>
            </a:r>
          </a:p>
          <a:p>
            <a:pPr marL="196515" indent="-196515" defTabSz="896111">
              <a:buFontTx/>
              <a:defRPr sz="1960"/>
            </a:pPr>
            <a:endParaRPr dirty="0"/>
          </a:p>
          <a:p>
            <a:pPr marL="196515" indent="-196515" defTabSz="896111">
              <a:buFontTx/>
              <a:defRPr sz="1960"/>
            </a:pPr>
            <a:r>
              <a:rPr dirty="0"/>
              <a:t>Modifying IC prompts affects capture of IC bias, depending on decoding strategy; however bias congruence doesn't guarantee higher continuation quality</a:t>
            </a:r>
            <a:br>
              <a:rPr dirty="0"/>
            </a:br>
            <a:endParaRPr dirty="0"/>
          </a:p>
        </p:txBody>
      </p:sp>
      <p:sp>
        <p:nvSpPr>
          <p:cNvPr id="789" name="20"/>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17</a:t>
            </a:r>
            <a:endParaRPr dirty="0"/>
          </a:p>
        </p:txBody>
      </p:sp>
      <p:sp>
        <p:nvSpPr>
          <p:cNvPr id="79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Conclusion"/>
          <p:cNvSpPr txBox="1">
            <a:spLocks noGrp="1"/>
          </p:cNvSpPr>
          <p:nvPr>
            <p:ph type="title"/>
          </p:nvPr>
        </p:nvSpPr>
        <p:spPr>
          <a:xfrm>
            <a:off x="300037" y="950550"/>
            <a:ext cx="11591926" cy="688900"/>
          </a:xfrm>
          <a:prstGeom prst="rect">
            <a:avLst/>
          </a:prstGeom>
        </p:spPr>
        <p:txBody>
          <a:bodyPr/>
          <a:lstStyle/>
          <a:p>
            <a:r>
              <a:t>Conclusion</a:t>
            </a:r>
          </a:p>
        </p:txBody>
      </p:sp>
      <p:sp>
        <p:nvSpPr>
          <p:cNvPr id="795" name="LLMs struggle with coherent continuatios for relatively simple prompts, beyond the IC bias…"/>
          <p:cNvSpPr txBox="1">
            <a:spLocks noGrp="1"/>
          </p:cNvSpPr>
          <p:nvPr>
            <p:ph type="body" idx="1"/>
          </p:nvPr>
        </p:nvSpPr>
        <p:spPr>
          <a:xfrm>
            <a:off x="359931" y="1962986"/>
            <a:ext cx="10388279" cy="4635149"/>
          </a:xfrm>
          <a:prstGeom prst="rect">
            <a:avLst/>
          </a:prstGeom>
        </p:spPr>
        <p:txBody>
          <a:bodyPr>
            <a:normAutofit/>
          </a:bodyPr>
          <a:lstStyle/>
          <a:p>
            <a:pPr marL="192505" indent="-192505" defTabSz="877823">
              <a:buFontTx/>
              <a:defRPr sz="1919"/>
            </a:pPr>
            <a:r>
              <a:rPr dirty="0"/>
              <a:t>LLMs struggle with coherent </a:t>
            </a:r>
            <a:r>
              <a:rPr dirty="0" err="1"/>
              <a:t>continuatios</a:t>
            </a:r>
            <a:r>
              <a:rPr dirty="0"/>
              <a:t> for relatively simple prompts, beyond the IC bias</a:t>
            </a:r>
          </a:p>
          <a:p>
            <a:pPr marL="192505" indent="-192505" defTabSz="877823">
              <a:buFontTx/>
              <a:defRPr sz="1919"/>
            </a:pPr>
            <a:endParaRPr dirty="0"/>
          </a:p>
          <a:p>
            <a:pPr marL="192505" indent="-192505" defTabSz="877823">
              <a:buFontTx/>
              <a:defRPr sz="1919"/>
            </a:pPr>
            <a:r>
              <a:rPr dirty="0"/>
              <a:t>Information density of the prompt and decoding method impact text quality</a:t>
            </a:r>
          </a:p>
          <a:p>
            <a:pPr marL="192505" indent="-192505" defTabSz="877823">
              <a:buFontTx/>
              <a:defRPr sz="1919"/>
            </a:pPr>
            <a:endParaRPr dirty="0"/>
          </a:p>
          <a:p>
            <a:pPr marL="192505" indent="-192505" defTabSz="877823">
              <a:buFontTx/>
              <a:defRPr sz="1919"/>
            </a:pPr>
            <a:r>
              <a:rPr dirty="0"/>
              <a:t>Modifying IC prompts affects capture of IC bias, depending on decoding strategy; however bias congruence doesn't guarantee higher continuation quality</a:t>
            </a:r>
          </a:p>
          <a:p>
            <a:pPr marL="192505" indent="-192505" defTabSz="877823">
              <a:buFontTx/>
              <a:defRPr sz="1919"/>
            </a:pPr>
            <a:endParaRPr dirty="0"/>
          </a:p>
          <a:p>
            <a:pPr marL="192505" indent="-192505" defTabSz="877823">
              <a:buFontTx/>
              <a:defRPr sz="1919"/>
            </a:pPr>
            <a:r>
              <a:rPr dirty="0"/>
              <a:t>Surprisingly low correlation between automatic metrics and human judgments, underscoring NLG metric challenges and caution in interpretation</a:t>
            </a:r>
          </a:p>
        </p:txBody>
      </p:sp>
      <p:sp>
        <p:nvSpPr>
          <p:cNvPr id="796" name="20"/>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17</a:t>
            </a:r>
            <a:endParaRPr dirty="0"/>
          </a:p>
        </p:txBody>
      </p:sp>
      <p:sp>
        <p:nvSpPr>
          <p:cNvPr id="797"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 name="References"/>
          <p:cNvSpPr txBox="1">
            <a:spLocks noGrp="1"/>
          </p:cNvSpPr>
          <p:nvPr>
            <p:ph type="title"/>
          </p:nvPr>
        </p:nvSpPr>
        <p:spPr>
          <a:xfrm>
            <a:off x="300037" y="929638"/>
            <a:ext cx="11026344" cy="322111"/>
          </a:xfrm>
          <a:prstGeom prst="rect">
            <a:avLst/>
          </a:prstGeom>
        </p:spPr>
        <p:txBody>
          <a:bodyPr/>
          <a:lstStyle>
            <a:lvl1pPr defTabSz="484631">
              <a:defRPr sz="2120"/>
            </a:lvl1pPr>
          </a:lstStyle>
          <a:p>
            <a:r>
              <a:rPr dirty="0"/>
              <a:t>References</a:t>
            </a:r>
          </a:p>
        </p:txBody>
      </p:sp>
      <p:sp>
        <p:nvSpPr>
          <p:cNvPr id="802" name="Oliver Bott and Torgrim Solstad. 2014. From verbs to discourse: A novel account of implicit causality. In Barbara Hemforth, Barbara Mertins, and Cathrine Fabricius-Hansen, editors, Psycholinguistic Approaches to Meaning and Understanding across Languages"/>
          <p:cNvSpPr txBox="1">
            <a:spLocks noGrp="1"/>
          </p:cNvSpPr>
          <p:nvPr>
            <p:ph type="body" idx="1"/>
          </p:nvPr>
        </p:nvSpPr>
        <p:spPr>
          <a:xfrm>
            <a:off x="300037" y="1351221"/>
            <a:ext cx="11591926" cy="5381385"/>
          </a:xfrm>
          <a:prstGeom prst="rect">
            <a:avLst/>
          </a:prstGeom>
        </p:spPr>
        <p:txBody>
          <a:bodyPr numCol="3" spcCol="579596">
            <a:normAutofit fontScale="92500"/>
          </a:bodyPr>
          <a:lstStyle/>
          <a:p>
            <a:pPr marL="0" indent="0" defTabSz="420623">
              <a:buSzTx/>
              <a:buFontTx/>
              <a:buNone/>
              <a:defRPr sz="920"/>
            </a:pPr>
            <a:r>
              <a:rPr sz="1000" b="1" dirty="0"/>
              <a:t>Oliver Bott and </a:t>
            </a:r>
            <a:r>
              <a:rPr sz="1000" b="1" dirty="0" err="1"/>
              <a:t>Torgrim</a:t>
            </a:r>
            <a:r>
              <a:rPr sz="1000" b="1" dirty="0"/>
              <a:t> </a:t>
            </a:r>
            <a:r>
              <a:rPr sz="1000" b="1" dirty="0" err="1"/>
              <a:t>Solstad</a:t>
            </a:r>
            <a:r>
              <a:rPr sz="1000" b="1" dirty="0"/>
              <a:t>. 2014</a:t>
            </a:r>
            <a:r>
              <a:rPr sz="1000" dirty="0"/>
              <a:t>. From verbs to discourse: A novel account of implicit causality. In Barbara </a:t>
            </a:r>
            <a:r>
              <a:rPr sz="1000" dirty="0" err="1"/>
              <a:t>Hemforth</a:t>
            </a:r>
            <a:r>
              <a:rPr sz="1000" dirty="0"/>
              <a:t>, Barbara </a:t>
            </a:r>
            <a:r>
              <a:rPr sz="1000" dirty="0" err="1"/>
              <a:t>Mertins</a:t>
            </a:r>
            <a:r>
              <a:rPr sz="1000" dirty="0"/>
              <a:t>, and </a:t>
            </a:r>
            <a:r>
              <a:rPr sz="1000" dirty="0" err="1"/>
              <a:t>Cathrine</a:t>
            </a:r>
            <a:r>
              <a:rPr sz="1000" dirty="0"/>
              <a:t> </a:t>
            </a:r>
            <a:r>
              <a:rPr sz="1000" dirty="0" err="1"/>
              <a:t>Fabricius</a:t>
            </a:r>
            <a:r>
              <a:rPr sz="1000" dirty="0"/>
              <a:t>-Hansen, editors, Psycholinguistic Approaches to Meaning and Understanding across Languages, pages 213–251. Springer International Publishing, Cham.</a:t>
            </a:r>
          </a:p>
          <a:p>
            <a:pPr marL="0" indent="0" defTabSz="420623">
              <a:buSzTx/>
              <a:buFontTx/>
              <a:buNone/>
              <a:defRPr sz="920" b="1"/>
            </a:pPr>
            <a:endParaRPr sz="1000" dirty="0"/>
          </a:p>
          <a:p>
            <a:pPr marL="0" indent="0" defTabSz="420623">
              <a:buSzTx/>
              <a:buFontTx/>
              <a:buNone/>
              <a:defRPr sz="920"/>
            </a:pPr>
            <a:r>
              <a:rPr sz="1000" b="1" dirty="0"/>
              <a:t>Oliver Bott and </a:t>
            </a:r>
            <a:r>
              <a:rPr sz="1000" b="1" dirty="0" err="1"/>
              <a:t>Torgrim</a:t>
            </a:r>
            <a:r>
              <a:rPr sz="1000" b="1" dirty="0"/>
              <a:t> </a:t>
            </a:r>
            <a:r>
              <a:rPr sz="1000" b="1" dirty="0" err="1"/>
              <a:t>Solstad</a:t>
            </a:r>
            <a:r>
              <a:rPr sz="1000" b="1" dirty="0"/>
              <a:t>. 2021. </a:t>
            </a:r>
            <a:r>
              <a:rPr sz="1000" dirty="0"/>
              <a:t>Discourse expectations: explaining the implicit causality biases of verbs. Linguist. Philos., 59(2):361–416.</a:t>
            </a:r>
          </a:p>
          <a:p>
            <a:pPr marL="0" indent="0" defTabSz="420623">
              <a:buSzTx/>
              <a:buFontTx/>
              <a:buNone/>
              <a:defRPr sz="920"/>
            </a:pPr>
            <a:endParaRPr sz="1000" dirty="0"/>
          </a:p>
          <a:p>
            <a:pPr marL="0" indent="0" defTabSz="420623">
              <a:buSzTx/>
              <a:buFontTx/>
              <a:buNone/>
              <a:defRPr sz="920"/>
            </a:pPr>
            <a:r>
              <a:rPr sz="1000" b="1" dirty="0"/>
              <a:t>Forrest Davis and Marten van </a:t>
            </a:r>
            <a:r>
              <a:rPr sz="1000" b="1" dirty="0" err="1"/>
              <a:t>Schijndel</a:t>
            </a:r>
            <a:r>
              <a:rPr sz="1000" b="1" dirty="0"/>
              <a:t>. 2020</a:t>
            </a:r>
            <a:r>
              <a:rPr sz="1000" dirty="0"/>
              <a:t>. Discourse structure interacts with reference but not syntax in neural language models. Proceedings of the 24th Conference on Computational Natural Language Learning, pages 396–407 </a:t>
            </a:r>
          </a:p>
          <a:p>
            <a:pPr marL="0" indent="0" defTabSz="420623">
              <a:buSzTx/>
              <a:buFontTx/>
              <a:buNone/>
              <a:defRPr sz="920"/>
            </a:pPr>
            <a:endParaRPr sz="1000" dirty="0"/>
          </a:p>
          <a:p>
            <a:pPr marL="0" indent="0" defTabSz="420623">
              <a:buSzTx/>
              <a:buFontTx/>
              <a:buNone/>
              <a:defRPr sz="920"/>
            </a:pPr>
            <a:r>
              <a:rPr sz="1000" b="1" dirty="0"/>
              <a:t>Evelyn C </a:t>
            </a:r>
            <a:r>
              <a:rPr sz="1000" b="1" dirty="0" err="1"/>
              <a:t>Ferstl</a:t>
            </a:r>
            <a:r>
              <a:rPr sz="1000" b="1" dirty="0"/>
              <a:t>, Alan Garnham, and Christina </a:t>
            </a:r>
            <a:r>
              <a:rPr sz="1000" b="1" dirty="0" err="1"/>
              <a:t>Manouilidou</a:t>
            </a:r>
            <a:r>
              <a:rPr sz="1000" b="1" dirty="0"/>
              <a:t>. 2011. </a:t>
            </a:r>
            <a:r>
              <a:rPr sz="1000" dirty="0"/>
              <a:t>Implicit causality bias in </a:t>
            </a:r>
            <a:r>
              <a:rPr sz="1000" dirty="0" err="1"/>
              <a:t>english</a:t>
            </a:r>
            <a:r>
              <a:rPr sz="1000" dirty="0"/>
              <a:t>: a corpus of 300 verbs. </a:t>
            </a:r>
            <a:r>
              <a:rPr sz="1000" dirty="0" err="1"/>
              <a:t>Behav</a:t>
            </a:r>
            <a:r>
              <a:rPr sz="1000" dirty="0"/>
              <a:t>. Res. Methods, 43(1):124–135.</a:t>
            </a:r>
          </a:p>
          <a:p>
            <a:pPr marL="0" indent="0" defTabSz="420623">
              <a:buSzTx/>
              <a:buFontTx/>
              <a:buNone/>
              <a:defRPr sz="920"/>
            </a:pPr>
            <a:r>
              <a:rPr sz="1000" dirty="0"/>
              <a:t>E. </a:t>
            </a:r>
            <a:r>
              <a:rPr sz="1000" dirty="0" err="1"/>
              <a:t>Goikoetxea</a:t>
            </a:r>
            <a:r>
              <a:rPr sz="1000" dirty="0"/>
              <a:t>, G. Pascual, and J. </a:t>
            </a:r>
            <a:r>
              <a:rPr sz="1000" dirty="0" err="1"/>
              <a:t>Acha</a:t>
            </a:r>
            <a:r>
              <a:rPr sz="1000" dirty="0"/>
              <a:t>. 2008. Normative study of the implicit causality of 100 interpersonal verbs in Spanish. Behavior Research Methods, 40:760–772.Hartshorne et al., 2013</a:t>
            </a:r>
          </a:p>
          <a:p>
            <a:pPr marL="0" indent="0" defTabSz="420623">
              <a:buSzTx/>
              <a:buFontTx/>
              <a:buNone/>
              <a:defRPr sz="920"/>
            </a:pPr>
            <a:endParaRPr sz="1000" dirty="0"/>
          </a:p>
          <a:p>
            <a:pPr marL="0" indent="0" defTabSz="420623">
              <a:buSzTx/>
              <a:buFontTx/>
              <a:buNone/>
              <a:defRPr sz="920"/>
            </a:pPr>
            <a:r>
              <a:rPr sz="1000" b="1" dirty="0"/>
              <a:t>Ari Holtzman, Jan Buys, Li Du, Maxwell Forbes, and </a:t>
            </a:r>
            <a:r>
              <a:rPr sz="1000" b="1" dirty="0" err="1"/>
              <a:t>Yejin</a:t>
            </a:r>
            <a:r>
              <a:rPr sz="1000" b="1" dirty="0"/>
              <a:t> Choi. 2019. </a:t>
            </a:r>
            <a:r>
              <a:rPr sz="1000" dirty="0"/>
              <a:t>The curious case of neural text degeneration.</a:t>
            </a:r>
          </a:p>
          <a:p>
            <a:pPr marL="0" indent="0" defTabSz="420623">
              <a:buSzTx/>
              <a:buFontTx/>
              <a:buNone/>
              <a:defRPr sz="920"/>
            </a:pPr>
            <a:endParaRPr sz="1000" dirty="0"/>
          </a:p>
          <a:p>
            <a:pPr marL="0" indent="0" defTabSz="420623">
              <a:buSzTx/>
              <a:buFontTx/>
              <a:buNone/>
              <a:defRPr sz="920"/>
            </a:pPr>
            <a:r>
              <a:rPr sz="1000" b="1" dirty="0"/>
              <a:t>Hien Huynh, Tomas O Lentz, and Emiel van </a:t>
            </a:r>
            <a:r>
              <a:rPr sz="1000" b="1" dirty="0" err="1"/>
              <a:t>Miltenburg</a:t>
            </a:r>
            <a:r>
              <a:rPr sz="1000" b="1" dirty="0"/>
              <a:t>. 2022.</a:t>
            </a:r>
            <a:r>
              <a:rPr sz="1000" dirty="0"/>
              <a:t> Implicit causality in GPT-2: a case study.</a:t>
            </a:r>
            <a:br>
              <a:rPr sz="1000" dirty="0"/>
            </a:br>
            <a:endParaRPr sz="1000" dirty="0"/>
          </a:p>
          <a:p>
            <a:pPr marL="0" indent="0" defTabSz="420623">
              <a:buSzTx/>
              <a:buFontTx/>
              <a:buNone/>
              <a:defRPr sz="920"/>
            </a:pPr>
            <a:r>
              <a:rPr sz="1000" b="1" dirty="0"/>
              <a:t>T Florian Jaeger. 2010. </a:t>
            </a:r>
            <a:r>
              <a:rPr sz="1000" dirty="0"/>
              <a:t>Redundancy and reduction: speakers manage syntactic information density. </a:t>
            </a:r>
            <a:r>
              <a:rPr sz="1000" dirty="0" err="1"/>
              <a:t>Cogn</a:t>
            </a:r>
            <a:r>
              <a:rPr sz="1000" dirty="0"/>
              <a:t>. Psychol., 61(1):23–62.</a:t>
            </a:r>
          </a:p>
          <a:p>
            <a:pPr marL="0" indent="0" defTabSz="420623">
              <a:buSzTx/>
              <a:buFontTx/>
              <a:buNone/>
              <a:defRPr sz="920"/>
            </a:pPr>
            <a:endParaRPr sz="1000" dirty="0"/>
          </a:p>
          <a:p>
            <a:pPr marL="0" indent="0" defTabSz="420623">
              <a:buSzTx/>
              <a:buFontTx/>
              <a:buNone/>
              <a:defRPr sz="920"/>
            </a:pPr>
            <a:r>
              <a:rPr sz="1000" b="1" dirty="0" err="1"/>
              <a:t>Ziwei</a:t>
            </a:r>
            <a:r>
              <a:rPr sz="1000" b="1" dirty="0"/>
              <a:t> Ji, </a:t>
            </a:r>
            <a:r>
              <a:rPr sz="1000" b="1" dirty="0" err="1"/>
              <a:t>Nayeon</a:t>
            </a:r>
            <a:r>
              <a:rPr sz="1000" b="1" dirty="0"/>
              <a:t> Lee, Rita </a:t>
            </a:r>
            <a:r>
              <a:rPr sz="1000" b="1" dirty="0" err="1"/>
              <a:t>Frieske</a:t>
            </a:r>
            <a:r>
              <a:rPr sz="1000" b="1" dirty="0"/>
              <a:t>, </a:t>
            </a:r>
            <a:r>
              <a:rPr sz="1000" b="1" dirty="0" err="1"/>
              <a:t>Tiezheng</a:t>
            </a:r>
            <a:r>
              <a:rPr sz="1000" b="1" dirty="0"/>
              <a:t> Yu, Dan </a:t>
            </a:r>
            <a:r>
              <a:rPr sz="1000" b="1" dirty="0" err="1"/>
              <a:t>Su</a:t>
            </a:r>
            <a:r>
              <a:rPr sz="1000" b="1" dirty="0"/>
              <a:t>, Yan Xu, Etsuko Ishii, Ye </a:t>
            </a:r>
            <a:r>
              <a:rPr sz="1000" b="1" dirty="0" err="1"/>
              <a:t>Jin</a:t>
            </a:r>
            <a:r>
              <a:rPr sz="1000" b="1" dirty="0"/>
              <a:t> Bang, Andrea </a:t>
            </a:r>
            <a:r>
              <a:rPr sz="1000" b="1" dirty="0" err="1"/>
              <a:t>Madotto</a:t>
            </a:r>
            <a:r>
              <a:rPr sz="1000" b="1" dirty="0"/>
              <a:t>, and Pascale Fung. 2023</a:t>
            </a:r>
            <a:r>
              <a:rPr sz="1000" dirty="0"/>
              <a:t>. Survey of hallucination in natural language generation. ACM </a:t>
            </a:r>
            <a:r>
              <a:rPr sz="1000" dirty="0" err="1"/>
              <a:t>Comput</a:t>
            </a:r>
            <a:r>
              <a:rPr sz="1000" dirty="0"/>
              <a:t>. </a:t>
            </a:r>
            <a:r>
              <a:rPr sz="1000" dirty="0" err="1"/>
              <a:t>Surv</a:t>
            </a:r>
            <a:r>
              <a:rPr sz="1000" dirty="0"/>
              <a:t>., 55(12):1–38.</a:t>
            </a:r>
          </a:p>
          <a:p>
            <a:pPr marL="0" indent="0" defTabSz="420623">
              <a:buSzTx/>
              <a:buFontTx/>
              <a:buNone/>
              <a:defRPr sz="920"/>
            </a:pPr>
            <a:endParaRPr sz="1000" dirty="0"/>
          </a:p>
          <a:p>
            <a:pPr marL="0" indent="0" defTabSz="420623">
              <a:buSzTx/>
              <a:buFontTx/>
              <a:buNone/>
              <a:defRPr sz="920"/>
            </a:pPr>
            <a:r>
              <a:rPr sz="1000" b="1" dirty="0" err="1"/>
              <a:t>Yova</a:t>
            </a:r>
            <a:r>
              <a:rPr sz="1000" b="1" dirty="0"/>
              <a:t> </a:t>
            </a:r>
            <a:r>
              <a:rPr sz="1000" b="1" dirty="0" err="1"/>
              <a:t>Kementchedjhieva</a:t>
            </a:r>
            <a:r>
              <a:rPr sz="1000" b="1" dirty="0"/>
              <a:t>, Mark Anderson, and Anders </a:t>
            </a:r>
            <a:r>
              <a:rPr sz="1000" b="1" dirty="0" err="1"/>
              <a:t>Søgaard</a:t>
            </a:r>
            <a:r>
              <a:rPr sz="1000" b="1" dirty="0"/>
              <a:t>. 2021. </a:t>
            </a:r>
            <a:r>
              <a:rPr sz="1000" dirty="0"/>
              <a:t>John praised Mary because _he_? implicit causality bias and its interaction with explicit cues in LMs. In Findings of the Association for Computational Linguistics: ACL-IJCNLP 2021, pages 4859–4871, Online. Association for Computational Linguistics.</a:t>
            </a:r>
          </a:p>
          <a:p>
            <a:pPr marL="0" indent="0" defTabSz="420623">
              <a:buSzTx/>
              <a:buFontTx/>
              <a:buNone/>
              <a:defRPr sz="920"/>
            </a:pPr>
            <a:endParaRPr sz="1000" dirty="0"/>
          </a:p>
          <a:p>
            <a:pPr marL="0" indent="0" defTabSz="420623">
              <a:buSzTx/>
              <a:buFontTx/>
              <a:buNone/>
              <a:defRPr sz="920"/>
            </a:pPr>
            <a:r>
              <a:rPr sz="1000" b="1" dirty="0"/>
              <a:t>Roger Levy and T Florian Jaeger. 2007.</a:t>
            </a:r>
            <a:r>
              <a:rPr sz="1000" dirty="0"/>
              <a:t> Speakers optimize information density through syntactic reduction. Adv. Neural Inf. Process. Syst., 19.</a:t>
            </a:r>
          </a:p>
          <a:p>
            <a:pPr marL="0" indent="0" defTabSz="420623">
              <a:buSzTx/>
              <a:buFontTx/>
              <a:buNone/>
              <a:defRPr sz="920"/>
            </a:pPr>
            <a:endParaRPr sz="1000" dirty="0"/>
          </a:p>
          <a:p>
            <a:pPr marL="0" indent="0" defTabSz="420623">
              <a:buSzTx/>
              <a:buFontTx/>
              <a:buNone/>
              <a:defRPr sz="920"/>
            </a:pPr>
            <a:r>
              <a:rPr sz="1000" b="1" dirty="0"/>
              <a:t>Clara Meister, Tiago Pimentel, Patrick Haller, Lena </a:t>
            </a:r>
            <a:r>
              <a:rPr sz="1000" b="1" dirty="0" err="1"/>
              <a:t>Jäger</a:t>
            </a:r>
            <a:r>
              <a:rPr sz="1000" b="1" dirty="0"/>
              <a:t>, Ryan </a:t>
            </a:r>
            <a:r>
              <a:rPr sz="1000" b="1" dirty="0" err="1"/>
              <a:t>Cotterell</a:t>
            </a:r>
            <a:r>
              <a:rPr sz="1000" b="1" dirty="0"/>
              <a:t>, and Roger Levy. 2021. </a:t>
            </a:r>
            <a:r>
              <a:rPr sz="1000" dirty="0"/>
              <a:t>Revisiting the Uniform Information Density hypothesis. In Proceedings of the 2021 Conference on Empirical Methods in Natural Language Processing, pages 963980, Online and Punta Cana, Dominican Republic. Association for Computational Linguistics.</a:t>
            </a:r>
          </a:p>
          <a:p>
            <a:pPr marL="0" indent="0" defTabSz="420623">
              <a:buSzTx/>
              <a:buFontTx/>
              <a:buNone/>
              <a:defRPr sz="920"/>
            </a:pPr>
            <a:endParaRPr sz="1000" dirty="0"/>
          </a:p>
          <a:p>
            <a:pPr marL="0" indent="0" defTabSz="420623">
              <a:buSzTx/>
              <a:buFontTx/>
              <a:buNone/>
              <a:defRPr sz="920"/>
            </a:pPr>
            <a:r>
              <a:rPr sz="1000" b="1" dirty="0"/>
              <a:t>Clara Meister, Tiago Pimentel, Gian </a:t>
            </a:r>
            <a:r>
              <a:rPr sz="1000" b="1" dirty="0" err="1"/>
              <a:t>Wiher</a:t>
            </a:r>
            <a:r>
              <a:rPr sz="1000" b="1" dirty="0"/>
              <a:t>, and Ryan </a:t>
            </a:r>
            <a:r>
              <a:rPr sz="1000" b="1" dirty="0" err="1"/>
              <a:t>Cotterell</a:t>
            </a:r>
            <a:r>
              <a:rPr sz="1000" b="1" dirty="0"/>
              <a:t>. 2022. </a:t>
            </a:r>
            <a:r>
              <a:rPr sz="1000" dirty="0"/>
              <a:t>Locally typical sampling.</a:t>
            </a:r>
          </a:p>
          <a:p>
            <a:pPr marL="0" indent="0" defTabSz="420623">
              <a:buSzTx/>
              <a:buFontTx/>
              <a:buNone/>
              <a:defRPr sz="920"/>
            </a:pPr>
            <a:endParaRPr sz="1000" dirty="0"/>
          </a:p>
          <a:p>
            <a:pPr marL="0" indent="0" defTabSz="420623">
              <a:buSzTx/>
              <a:buFontTx/>
              <a:buNone/>
              <a:defRPr sz="920"/>
            </a:pPr>
            <a:r>
              <a:rPr sz="1000" b="1" dirty="0"/>
              <a:t>Shiva </a:t>
            </a:r>
            <a:r>
              <a:rPr sz="1000" b="1" dirty="0" err="1"/>
              <a:t>Upadhye</a:t>
            </a:r>
            <a:r>
              <a:rPr sz="1000" b="1" dirty="0"/>
              <a:t>, Leon Bergen, and Andrew </a:t>
            </a:r>
            <a:r>
              <a:rPr sz="1000" b="1" dirty="0" err="1"/>
              <a:t>Kehler</a:t>
            </a:r>
            <a:r>
              <a:rPr sz="1000" b="1" dirty="0"/>
              <a:t>. 2020. </a:t>
            </a:r>
            <a:r>
              <a:rPr sz="1000" dirty="0"/>
              <a:t>Predicting reference: What do language models learn about discourse models? Proceedings of the 2020 Conference on Empirical Methods in Natural Language Processing (EMNLP), pages 977–982.</a:t>
            </a:r>
          </a:p>
          <a:p>
            <a:pPr marL="0" indent="0" defTabSz="420623">
              <a:buSzTx/>
              <a:buFontTx/>
              <a:buNone/>
              <a:defRPr sz="920"/>
            </a:pPr>
            <a:endParaRPr sz="1000" dirty="0"/>
          </a:p>
          <a:p>
            <a:pPr marL="0" indent="0" defTabSz="420623">
              <a:buSzTx/>
              <a:buFontTx/>
              <a:buNone/>
              <a:defRPr sz="920"/>
            </a:pPr>
            <a:r>
              <a:rPr sz="1000" b="1" dirty="0"/>
              <a:t>Ashwin Vijayakumar, Michael Cogswell, </a:t>
            </a:r>
            <a:r>
              <a:rPr sz="1000" b="1" dirty="0" err="1"/>
              <a:t>Ramprasaath</a:t>
            </a:r>
            <a:r>
              <a:rPr sz="1000" b="1" dirty="0"/>
              <a:t> </a:t>
            </a:r>
            <a:r>
              <a:rPr sz="1000" b="1" dirty="0" err="1"/>
              <a:t>Selvaraju</a:t>
            </a:r>
            <a:r>
              <a:rPr sz="1000" b="1" dirty="0"/>
              <a:t>, Qing Sun, Stefan Lee, David Crandall, and Dhruv Batra. 2018</a:t>
            </a:r>
            <a:r>
              <a:rPr sz="1000" dirty="0"/>
              <a:t>. Diverse beam search for improved description of complex scenes. AAAI, 32(1).</a:t>
            </a:r>
          </a:p>
          <a:p>
            <a:pPr marL="0" indent="0" defTabSz="420623">
              <a:buSzTx/>
              <a:buFontTx/>
              <a:buNone/>
              <a:defRPr sz="920"/>
            </a:pPr>
            <a:endParaRPr sz="1000" dirty="0"/>
          </a:p>
          <a:p>
            <a:pPr marL="0" indent="0" defTabSz="420623">
              <a:buSzTx/>
              <a:buFontTx/>
              <a:buNone/>
              <a:defRPr sz="920"/>
            </a:pPr>
            <a:r>
              <a:rPr sz="1000" b="1" dirty="0" err="1"/>
              <a:t>Sina</a:t>
            </a:r>
            <a:r>
              <a:rPr sz="1000" b="1" dirty="0"/>
              <a:t> </a:t>
            </a:r>
            <a:r>
              <a:rPr sz="1000" b="1" dirty="0" err="1"/>
              <a:t>Zarrieß</a:t>
            </a:r>
            <a:r>
              <a:rPr sz="1000" b="1" dirty="0"/>
              <a:t>, Henrik Voigt, and Simeon </a:t>
            </a:r>
            <a:r>
              <a:rPr sz="1000" b="1" dirty="0" err="1"/>
              <a:t>Schüz</a:t>
            </a:r>
            <a:r>
              <a:rPr sz="1000" b="1" dirty="0"/>
              <a:t>. 2021. </a:t>
            </a:r>
            <a:r>
              <a:rPr sz="1000" dirty="0"/>
              <a:t>Decoding methods in neural language generation: A survey. Information, 12(9):355.</a:t>
            </a:r>
          </a:p>
          <a:p>
            <a:pPr marL="0" indent="0" defTabSz="420623">
              <a:buSzTx/>
              <a:buFontTx/>
              <a:buNone/>
              <a:defRPr sz="920"/>
            </a:pPr>
            <a:endParaRPr sz="1000" dirty="0"/>
          </a:p>
          <a:p>
            <a:pPr marL="0" indent="0" defTabSz="420623">
              <a:buSzTx/>
              <a:buFontTx/>
              <a:buNone/>
              <a:defRPr sz="920"/>
            </a:pPr>
            <a:r>
              <a:rPr sz="1000" b="1" dirty="0" err="1"/>
              <a:t>Sina</a:t>
            </a:r>
            <a:r>
              <a:rPr sz="1000" b="1" dirty="0"/>
              <a:t> </a:t>
            </a:r>
            <a:r>
              <a:rPr sz="1000" b="1" dirty="0" err="1"/>
              <a:t>Zarrieß</a:t>
            </a:r>
            <a:r>
              <a:rPr sz="1000" b="1" dirty="0"/>
              <a:t>, Hannes Groener, </a:t>
            </a:r>
            <a:r>
              <a:rPr sz="1000" b="1" dirty="0" err="1"/>
              <a:t>Torgrim</a:t>
            </a:r>
            <a:r>
              <a:rPr sz="1000" b="1" dirty="0"/>
              <a:t> </a:t>
            </a:r>
            <a:r>
              <a:rPr sz="1000" b="1" dirty="0" err="1"/>
              <a:t>Solstad</a:t>
            </a:r>
            <a:r>
              <a:rPr sz="1000" b="1" dirty="0"/>
              <a:t>, and Oliver Bott. 2022. </a:t>
            </a:r>
            <a:r>
              <a:rPr sz="1000" dirty="0"/>
              <a:t>This isn’t the bias you’re looking for: Implicit causality, names and gender in German language models. In Proceedings of the 18th Conference on Natural Language Processing (KONVENS 2022), pages 129–134, Potsdam, Germany. KONVENS 2022 Organizers.</a:t>
            </a:r>
          </a:p>
        </p:txBody>
      </p:sp>
      <p:sp>
        <p:nvSpPr>
          <p:cNvPr id="803" name="21"/>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18</a:t>
            </a:r>
            <a:endParaRPr dirty="0"/>
          </a:p>
        </p:txBody>
      </p:sp>
      <p:sp>
        <p:nvSpPr>
          <p:cNvPr id="804"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ontinue the following sentence. Remember the first thing that comes to your mind.…"/>
          <p:cNvSpPr txBox="1">
            <a:spLocks noGrp="1"/>
          </p:cNvSpPr>
          <p:nvPr>
            <p:ph type="body" idx="1"/>
          </p:nvPr>
        </p:nvSpPr>
        <p:spPr>
          <a:xfrm>
            <a:off x="419534" y="1940149"/>
            <a:ext cx="11123707" cy="4544432"/>
          </a:xfrm>
          <a:prstGeom prst="rect">
            <a:avLst/>
          </a:prstGeom>
        </p:spPr>
        <p:txBody>
          <a:bodyPr>
            <a:noAutofit/>
          </a:bodyPr>
          <a:lstStyle/>
          <a:p>
            <a:pPr>
              <a:defRPr sz="2200"/>
            </a:pPr>
            <a:r>
              <a:rPr lang="de-DE" sz="2400" dirty="0"/>
              <a:t>Think </a:t>
            </a:r>
            <a:r>
              <a:rPr lang="de-DE" sz="2400" dirty="0" err="1"/>
              <a:t>of</a:t>
            </a:r>
            <a:r>
              <a:rPr lang="de-DE" sz="2400" dirty="0"/>
              <a:t> a </a:t>
            </a:r>
            <a:r>
              <a:rPr lang="de-DE" sz="2400" dirty="0" err="1"/>
              <a:t>continuation</a:t>
            </a:r>
            <a:r>
              <a:rPr lang="de-DE" sz="2400" dirty="0"/>
              <a:t> </a:t>
            </a:r>
            <a:r>
              <a:rPr lang="de-DE" sz="2400" dirty="0" err="1"/>
              <a:t>for</a:t>
            </a:r>
            <a:r>
              <a:rPr sz="2400" dirty="0"/>
              <a:t> the following sentence. Remember the first thing that comes to your mind.</a:t>
            </a:r>
            <a:br>
              <a:rPr lang="de-DE" sz="2400" dirty="0"/>
            </a:br>
            <a:endParaRPr sz="2400" dirty="0"/>
          </a:p>
          <a:p>
            <a:endParaRPr sz="2400" dirty="0"/>
          </a:p>
          <a:p>
            <a:endParaRPr sz="2400" dirty="0"/>
          </a:p>
          <a:p>
            <a:pPr marL="0" indent="0">
              <a:buNone/>
            </a:pPr>
            <a:endParaRPr sz="2400" dirty="0"/>
          </a:p>
          <a:p>
            <a:endParaRPr sz="2400" dirty="0"/>
          </a:p>
          <a:p>
            <a:r>
              <a:rPr lang="de-DE" sz="2400" dirty="0" err="1"/>
              <a:t>What</a:t>
            </a:r>
            <a:r>
              <a:rPr lang="de-DE" sz="2400" dirty="0"/>
              <a:t> </a:t>
            </a:r>
            <a:r>
              <a:rPr lang="de-DE" sz="2400" dirty="0" err="1"/>
              <a:t>is</a:t>
            </a:r>
            <a:r>
              <a:rPr lang="de-DE" sz="2400" dirty="0"/>
              <a:t> </a:t>
            </a:r>
            <a:r>
              <a:rPr lang="de-DE" sz="2400" dirty="0" err="1"/>
              <a:t>your</a:t>
            </a:r>
            <a:r>
              <a:rPr lang="de-DE" sz="2400" dirty="0"/>
              <a:t> </a:t>
            </a:r>
            <a:r>
              <a:rPr lang="de-DE" sz="2400" dirty="0" err="1"/>
              <a:t>continuation</a:t>
            </a:r>
            <a:r>
              <a:rPr lang="de-DE" sz="2400" dirty="0"/>
              <a:t> </a:t>
            </a:r>
            <a:r>
              <a:rPr lang="de-DE" sz="2400" dirty="0" err="1"/>
              <a:t>about</a:t>
            </a:r>
            <a:r>
              <a:rPr lang="de-DE" sz="2400" dirty="0"/>
              <a:t>? </a:t>
            </a:r>
            <a:endParaRPr sz="2400" dirty="0"/>
          </a:p>
        </p:txBody>
      </p:sp>
      <p:sp>
        <p:nvSpPr>
          <p:cNvPr id="234" name="A little task"/>
          <p:cNvSpPr txBox="1">
            <a:spLocks noGrp="1"/>
          </p:cNvSpPr>
          <p:nvPr>
            <p:ph type="title"/>
          </p:nvPr>
        </p:nvSpPr>
        <p:spPr>
          <a:xfrm>
            <a:off x="300037" y="961921"/>
            <a:ext cx="11591926" cy="493489"/>
          </a:xfrm>
          <a:prstGeom prst="rect">
            <a:avLst/>
          </a:prstGeom>
        </p:spPr>
        <p:txBody>
          <a:bodyPr/>
          <a:lstStyle>
            <a:lvl1pPr defTabSz="804672">
              <a:defRPr sz="3520"/>
            </a:lvl1pPr>
          </a:lstStyle>
          <a:p>
            <a:r>
              <a:t>A little task</a:t>
            </a:r>
          </a:p>
        </p:txBody>
      </p:sp>
      <p:sp>
        <p:nvSpPr>
          <p:cNvPr id="237" name="/22"/>
          <p:cNvSpPr txBox="1"/>
          <p:nvPr/>
        </p:nvSpPr>
        <p:spPr>
          <a:xfrm>
            <a:off x="11903112" y="6484581"/>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5" name="3">
            <a:extLst>
              <a:ext uri="{FF2B5EF4-FFF2-40B4-BE49-F238E27FC236}">
                <a16:creationId xmlns:a16="http://schemas.microsoft.com/office/drawing/2014/main" id="{2529D4AF-508E-6D55-2D2A-55E02E7E2DC6}"/>
              </a:ext>
            </a:extLst>
          </p:cNvPr>
          <p:cNvSpPr txBox="1">
            <a:spLocks noGrp="1"/>
          </p:cNvSpPr>
          <p:nvPr>
            <p:ph type="sldNum" sz="quarter" idx="2"/>
          </p:nvPr>
        </p:nvSpPr>
        <p:spPr>
          <a:xfrm>
            <a:off x="11827699" y="6484581"/>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3</a:t>
            </a:r>
            <a:endParaRPr dirty="0"/>
          </a:p>
        </p:txBody>
      </p:sp>
      <p:sp>
        <p:nvSpPr>
          <p:cNvPr id="2" name="Gruppieren">
            <a:extLst>
              <a:ext uri="{FF2B5EF4-FFF2-40B4-BE49-F238E27FC236}">
                <a16:creationId xmlns:a16="http://schemas.microsoft.com/office/drawing/2014/main" id="{93BB1757-9091-19E2-8618-0F0326F0B452}"/>
              </a:ext>
            </a:extLst>
          </p:cNvPr>
          <p:cNvSpPr txBox="1"/>
          <p:nvPr/>
        </p:nvSpPr>
        <p:spPr>
          <a:xfrm>
            <a:off x="3963467" y="3711529"/>
            <a:ext cx="4035839" cy="500836"/>
          </a:xfrm>
          <a:prstGeom prst="rect">
            <a:avLst/>
          </a:prstGeom>
          <a:solidFill>
            <a:schemeClr val="accent6">
              <a:lumOff val="5098"/>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defRPr sz="2500"/>
            </a:pPr>
            <a:r>
              <a:rPr dirty="0"/>
              <a:t>Paul admired Isabel</a:t>
            </a:r>
            <a:r>
              <a:rPr lang="de-DE" dirty="0"/>
              <a:t> ...</a:t>
            </a:r>
            <a:endParaRPr dirty="0"/>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Thanks for listening!"/>
          <p:cNvSpPr txBox="1">
            <a:spLocks noGrp="1"/>
          </p:cNvSpPr>
          <p:nvPr>
            <p:ph type="title"/>
          </p:nvPr>
        </p:nvSpPr>
        <p:spPr>
          <a:xfrm>
            <a:off x="673466" y="1539686"/>
            <a:ext cx="5663924" cy="513483"/>
          </a:xfrm>
          <a:prstGeom prst="rect">
            <a:avLst/>
          </a:prstGeom>
        </p:spPr>
        <p:txBody>
          <a:bodyPr/>
          <a:lstStyle>
            <a:lvl1pPr defTabSz="813816">
              <a:defRPr sz="3559"/>
            </a:lvl1pPr>
          </a:lstStyle>
          <a:p>
            <a:r>
              <a:t>Thanks for listening!</a:t>
            </a:r>
          </a:p>
        </p:txBody>
      </p:sp>
      <p:pic>
        <p:nvPicPr>
          <p:cNvPr id="807" name="Bildplatzhalter 9" descr="Bildplatzhalter 9"/>
          <p:cNvPicPr>
            <a:picLocks noGrp="1" noChangeAspect="1"/>
          </p:cNvPicPr>
          <p:nvPr>
            <p:ph type="pic" idx="21"/>
          </p:nvPr>
        </p:nvPicPr>
        <p:blipFill>
          <a:blip r:embed="rId3"/>
          <a:srcRect/>
          <a:stretch>
            <a:fillRect/>
          </a:stretch>
        </p:blipFill>
        <p:spPr>
          <a:xfrm>
            <a:off x="6956162" y="345082"/>
            <a:ext cx="4104622" cy="6167830"/>
          </a:xfrm>
          <a:prstGeom prst="rect">
            <a:avLst/>
          </a:prstGeom>
          <a:ln>
            <a:solidFill>
              <a:srgbClr val="000000"/>
            </a:solidFill>
          </a:ln>
        </p:spPr>
      </p:pic>
      <p:sp>
        <p:nvSpPr>
          <p:cNvPr id="808" name="Judith Sieker &amp; Oliver Bott &amp;…"/>
          <p:cNvSpPr txBox="1"/>
          <p:nvPr/>
        </p:nvSpPr>
        <p:spPr>
          <a:xfrm>
            <a:off x="622280" y="3282659"/>
            <a:ext cx="5118120" cy="1615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defTabSz="4036710">
              <a:defRPr sz="2000" b="1">
                <a:latin typeface="Helvetica"/>
                <a:ea typeface="Helvetica"/>
                <a:cs typeface="Helvetica"/>
                <a:sym typeface="Helvetica"/>
              </a:defRPr>
            </a:pPr>
            <a:r>
              <a:rPr dirty="0"/>
              <a:t>Judith </a:t>
            </a:r>
            <a:r>
              <a:rPr dirty="0" err="1"/>
              <a:t>Sieker</a:t>
            </a:r>
            <a:r>
              <a:rPr dirty="0"/>
              <a:t> </a:t>
            </a:r>
            <a:r>
              <a:rPr b="0" i="1" dirty="0"/>
              <a:t>&amp;</a:t>
            </a:r>
            <a:r>
              <a:rPr dirty="0"/>
              <a:t> Oliver Bott </a:t>
            </a:r>
            <a:r>
              <a:rPr b="0" i="1" dirty="0"/>
              <a:t>&amp;</a:t>
            </a:r>
          </a:p>
          <a:p>
            <a:pPr defTabSz="4036710">
              <a:defRPr sz="2000" b="1">
                <a:latin typeface="Helvetica"/>
                <a:ea typeface="Helvetica"/>
                <a:cs typeface="Helvetica"/>
                <a:sym typeface="Helvetica"/>
              </a:defRPr>
            </a:pPr>
            <a:r>
              <a:rPr dirty="0" err="1"/>
              <a:t>Torgrim</a:t>
            </a:r>
            <a:r>
              <a:rPr dirty="0"/>
              <a:t> </a:t>
            </a:r>
            <a:r>
              <a:rPr dirty="0" err="1"/>
              <a:t>Solstad</a:t>
            </a:r>
            <a:r>
              <a:rPr dirty="0"/>
              <a:t> </a:t>
            </a:r>
            <a:r>
              <a:rPr b="0" i="1" dirty="0"/>
              <a:t>&amp;</a:t>
            </a:r>
            <a:r>
              <a:rPr dirty="0"/>
              <a:t> </a:t>
            </a:r>
            <a:r>
              <a:rPr dirty="0" err="1"/>
              <a:t>Sina</a:t>
            </a:r>
            <a:r>
              <a:rPr dirty="0"/>
              <a:t> </a:t>
            </a:r>
            <a:r>
              <a:rPr dirty="0" err="1"/>
              <a:t>Zarrieß</a:t>
            </a:r>
            <a:r>
              <a:rPr dirty="0"/>
              <a:t> </a:t>
            </a:r>
          </a:p>
          <a:p>
            <a:pPr defTabSz="4036710">
              <a:defRPr sz="2000">
                <a:latin typeface="Helvetica"/>
                <a:ea typeface="Helvetica"/>
                <a:cs typeface="Helvetica"/>
                <a:sym typeface="Helvetica"/>
              </a:defRPr>
            </a:pPr>
            <a:endParaRPr dirty="0"/>
          </a:p>
          <a:p>
            <a:pPr defTabSz="4036710">
              <a:defRPr sz="2000">
                <a:latin typeface="Helvetica"/>
                <a:ea typeface="Helvetica"/>
                <a:cs typeface="Helvetica"/>
                <a:sym typeface="Helvetica"/>
              </a:defRPr>
            </a:pPr>
            <a:r>
              <a:rPr dirty="0"/>
              <a:t>Bielefeld University</a:t>
            </a:r>
          </a:p>
          <a:p>
            <a:pPr defTabSz="4036710">
              <a:defRPr sz="2000">
                <a:latin typeface="Helvetica"/>
                <a:ea typeface="Helvetica"/>
                <a:cs typeface="Helvetica"/>
                <a:sym typeface="Helvetica"/>
              </a:defRPr>
            </a:pPr>
            <a:r>
              <a:rPr u="sng" dirty="0">
                <a:solidFill>
                  <a:srgbClr val="558CA0"/>
                </a:solidFill>
                <a:hlinkClick r:id="rId4"/>
              </a:rPr>
              <a:t>j.sieker@uni-bielefeld.de</a:t>
            </a:r>
          </a:p>
        </p:txBody>
      </p:sp>
      <p:sp>
        <p:nvSpPr>
          <p:cNvPr id="809" name="22"/>
          <p:cNvSpPr txBox="1">
            <a:spLocks noGrp="1"/>
          </p:cNvSpPr>
          <p:nvPr>
            <p:ph type="sldNum" sz="quarter" idx="2"/>
          </p:nvPr>
        </p:nvSpPr>
        <p:spPr>
          <a:xfrm>
            <a:off x="11763722" y="6471134"/>
            <a:ext cx="12824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19</a:t>
            </a:r>
            <a:endParaRPr dirty="0"/>
          </a:p>
        </p:txBody>
      </p:sp>
      <p:sp>
        <p:nvSpPr>
          <p:cNvPr id="810"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dirty="0"/>
              <a:t>/</a:t>
            </a:r>
            <a:r>
              <a:rPr lang="de-DE" dirty="0"/>
              <a:t>19</a:t>
            </a:r>
            <a:endParaRPr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4"/>
          <p:cNvSpPr txBox="1">
            <a:spLocks noGrp="1"/>
          </p:cNvSpPr>
          <p:nvPr>
            <p:ph type="sldNum" sz="quarter" idx="2"/>
          </p:nvPr>
        </p:nvSpPr>
        <p:spPr>
          <a:xfrm>
            <a:off x="11842590" y="6471134"/>
            <a:ext cx="64120" cy="13849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de-DE" dirty="0"/>
              <a:t>4</a:t>
            </a:r>
            <a:endParaRPr dirty="0"/>
          </a:p>
        </p:txBody>
      </p:sp>
      <p:sp>
        <p:nvSpPr>
          <p:cNvPr id="243" name="/22"/>
          <p:cNvSpPr txBox="1"/>
          <p:nvPr/>
        </p:nvSpPr>
        <p:spPr>
          <a:xfrm>
            <a:off x="11903112" y="6471134"/>
            <a:ext cx="160300" cy="138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algn="r">
              <a:defRPr sz="900"/>
            </a:lvl1pPr>
          </a:lstStyle>
          <a:p>
            <a:r>
              <a:rPr lang="de-DE" dirty="0"/>
              <a:t>/19</a:t>
            </a:r>
            <a:endParaRPr dirty="0"/>
          </a:p>
        </p:txBody>
      </p:sp>
      <p:sp>
        <p:nvSpPr>
          <p:cNvPr id="2" name="Gruppieren">
            <a:extLst>
              <a:ext uri="{FF2B5EF4-FFF2-40B4-BE49-F238E27FC236}">
                <a16:creationId xmlns:a16="http://schemas.microsoft.com/office/drawing/2014/main" id="{A6D3321E-9C84-DCAE-ACC1-CE29DA4A8ED8}"/>
              </a:ext>
            </a:extLst>
          </p:cNvPr>
          <p:cNvSpPr txBox="1"/>
          <p:nvPr/>
        </p:nvSpPr>
        <p:spPr>
          <a:xfrm>
            <a:off x="1142636" y="1142720"/>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s</a:t>
            </a:r>
            <a:r>
              <a:rPr dirty="0"/>
              <a:t>he was the top student in all subjects. </a:t>
            </a:r>
          </a:p>
        </p:txBody>
      </p:sp>
      <p:sp>
        <p:nvSpPr>
          <p:cNvPr id="3" name="Gruppieren">
            <a:extLst>
              <a:ext uri="{FF2B5EF4-FFF2-40B4-BE49-F238E27FC236}">
                <a16:creationId xmlns:a16="http://schemas.microsoft.com/office/drawing/2014/main" id="{4D5CC6F1-5E05-1157-C96A-E724910763DB}"/>
              </a:ext>
            </a:extLst>
          </p:cNvPr>
          <p:cNvSpPr txBox="1"/>
          <p:nvPr/>
        </p:nvSpPr>
        <p:spPr>
          <a:xfrm>
            <a:off x="1142638" y="2803257"/>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a:t>
            </a:r>
            <a:r>
              <a:rPr lang="de-DE" dirty="0" err="1"/>
              <a:t>she</a:t>
            </a:r>
            <a:r>
              <a:rPr lang="de-DE" dirty="0"/>
              <a:t> was a </a:t>
            </a:r>
            <a:r>
              <a:rPr lang="de-DE" dirty="0" err="1"/>
              <a:t>very</a:t>
            </a:r>
            <a:r>
              <a:rPr lang="de-DE" dirty="0"/>
              <a:t> </a:t>
            </a:r>
            <a:r>
              <a:rPr lang="de-DE" dirty="0" err="1"/>
              <a:t>good</a:t>
            </a:r>
            <a:r>
              <a:rPr lang="de-DE" dirty="0"/>
              <a:t> </a:t>
            </a:r>
            <a:r>
              <a:rPr lang="de-DE" dirty="0" err="1"/>
              <a:t>swimmer</a:t>
            </a:r>
            <a:r>
              <a:rPr lang="de-DE" dirty="0"/>
              <a:t>. </a:t>
            </a:r>
            <a:endParaRPr dirty="0"/>
          </a:p>
        </p:txBody>
      </p:sp>
      <p:sp>
        <p:nvSpPr>
          <p:cNvPr id="7" name="Gruppieren">
            <a:extLst>
              <a:ext uri="{FF2B5EF4-FFF2-40B4-BE49-F238E27FC236}">
                <a16:creationId xmlns:a16="http://schemas.microsoft.com/office/drawing/2014/main" id="{A20DFA42-01C6-0B22-876C-5F591C2327AF}"/>
              </a:ext>
            </a:extLst>
          </p:cNvPr>
          <p:cNvSpPr txBox="1"/>
          <p:nvPr/>
        </p:nvSpPr>
        <p:spPr>
          <a:xfrm>
            <a:off x="1142638" y="1972988"/>
            <a:ext cx="9906723" cy="500837"/>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dirty="0" err="1"/>
              <a:t>because</a:t>
            </a:r>
            <a:r>
              <a:rPr lang="de-DE" dirty="0"/>
              <a:t> </a:t>
            </a:r>
            <a:r>
              <a:rPr lang="de-DE" dirty="0" err="1"/>
              <a:t>she</a:t>
            </a:r>
            <a:r>
              <a:rPr dirty="0"/>
              <a:t> </a:t>
            </a:r>
            <a:r>
              <a:rPr lang="de-DE" dirty="0" err="1"/>
              <a:t>played</a:t>
            </a:r>
            <a:r>
              <a:rPr lang="de-DE" dirty="0"/>
              <a:t> </a:t>
            </a:r>
            <a:r>
              <a:rPr lang="de-DE" dirty="0" err="1"/>
              <a:t>the</a:t>
            </a:r>
            <a:r>
              <a:rPr lang="de-DE" dirty="0"/>
              <a:t> piano so </a:t>
            </a:r>
            <a:r>
              <a:rPr lang="de-DE" dirty="0" err="1"/>
              <a:t>well</a:t>
            </a:r>
            <a:r>
              <a:rPr lang="de-DE" dirty="0"/>
              <a:t>. </a:t>
            </a:r>
            <a:endParaRPr dirty="0"/>
          </a:p>
        </p:txBody>
      </p:sp>
      <p:sp>
        <p:nvSpPr>
          <p:cNvPr id="8" name="Gruppieren">
            <a:extLst>
              <a:ext uri="{FF2B5EF4-FFF2-40B4-BE49-F238E27FC236}">
                <a16:creationId xmlns:a16="http://schemas.microsoft.com/office/drawing/2014/main" id="{6B8FB1AE-4AEC-5F3F-7F8A-EEE0889E5EC5}"/>
              </a:ext>
            </a:extLst>
          </p:cNvPr>
          <p:cNvSpPr txBox="1"/>
          <p:nvPr/>
        </p:nvSpPr>
        <p:spPr>
          <a:xfrm>
            <a:off x="1142636" y="3633526"/>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a:t>
            </a:r>
            <a:r>
              <a:rPr lang="de-DE" dirty="0"/>
              <a:t>Isabel </a:t>
            </a:r>
            <a:r>
              <a:rPr lang="de-DE" dirty="0" err="1"/>
              <a:t>because</a:t>
            </a:r>
            <a:r>
              <a:rPr lang="de-DE" dirty="0"/>
              <a:t> s</a:t>
            </a:r>
            <a:r>
              <a:rPr dirty="0"/>
              <a:t>he</a:t>
            </a:r>
            <a:r>
              <a:rPr lang="de-DE" dirty="0"/>
              <a:t> </a:t>
            </a:r>
            <a:r>
              <a:rPr lang="de-DE" dirty="0" err="1"/>
              <a:t>gave</a:t>
            </a:r>
            <a:r>
              <a:rPr lang="de-DE" dirty="0"/>
              <a:t> such a </a:t>
            </a:r>
            <a:r>
              <a:rPr lang="de-DE" dirty="0" err="1"/>
              <a:t>good</a:t>
            </a:r>
            <a:r>
              <a:rPr lang="de-DE" dirty="0"/>
              <a:t> </a:t>
            </a:r>
            <a:r>
              <a:rPr lang="de-DE" dirty="0" err="1"/>
              <a:t>talk</a:t>
            </a:r>
            <a:r>
              <a:rPr lang="de-DE" dirty="0"/>
              <a:t>.</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Gruppieren"/>
          <p:cNvSpPr txBox="1"/>
          <p:nvPr/>
        </p:nvSpPr>
        <p:spPr>
          <a:xfrm>
            <a:off x="1142636" y="1142720"/>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b="1" dirty="0" err="1"/>
              <a:t>because</a:t>
            </a:r>
            <a:r>
              <a:rPr lang="de-DE" dirty="0"/>
              <a:t> s</a:t>
            </a:r>
            <a:r>
              <a:rPr dirty="0"/>
              <a:t>he was the top student in all subjects. </a:t>
            </a:r>
          </a:p>
        </p:txBody>
      </p:sp>
      <p:sp>
        <p:nvSpPr>
          <p:cNvPr id="242" name="4"/>
          <p:cNvSpPr txBox="1">
            <a:spLocks noGrp="1"/>
          </p:cNvSpPr>
          <p:nvPr>
            <p:ph type="sldNum" sz="quarter" idx="2"/>
          </p:nvPr>
        </p:nvSpPr>
        <p:spPr>
          <a:xfrm>
            <a:off x="11842590" y="6471134"/>
            <a:ext cx="64120" cy="138499"/>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r>
              <a:rPr lang="de-DE" dirty="0"/>
              <a:t>4</a:t>
            </a:r>
            <a:endParaRPr dirty="0"/>
          </a:p>
        </p:txBody>
      </p:sp>
      <p:sp>
        <p:nvSpPr>
          <p:cNvPr id="243" name="/22"/>
          <p:cNvSpPr txBox="1"/>
          <p:nvPr/>
        </p:nvSpPr>
        <p:spPr>
          <a:xfrm>
            <a:off x="11903112" y="6471134"/>
            <a:ext cx="160300" cy="1384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algn="r">
              <a:defRPr sz="900"/>
            </a:lvl1pPr>
          </a:lstStyle>
          <a:p>
            <a:r>
              <a:rPr lang="de-DE" dirty="0"/>
              <a:t>/19</a:t>
            </a:r>
            <a:endParaRPr dirty="0"/>
          </a:p>
        </p:txBody>
      </p:sp>
      <p:sp>
        <p:nvSpPr>
          <p:cNvPr id="4" name="Gruppieren">
            <a:extLst>
              <a:ext uri="{FF2B5EF4-FFF2-40B4-BE49-F238E27FC236}">
                <a16:creationId xmlns:a16="http://schemas.microsoft.com/office/drawing/2014/main" id="{0A558174-AD13-976E-DEB1-A61562DEF9CD}"/>
              </a:ext>
            </a:extLst>
          </p:cNvPr>
          <p:cNvSpPr txBox="1"/>
          <p:nvPr/>
        </p:nvSpPr>
        <p:spPr>
          <a:xfrm>
            <a:off x="1142638" y="2803257"/>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b="1" dirty="0" err="1"/>
              <a:t>because</a:t>
            </a:r>
            <a:r>
              <a:rPr lang="de-DE" dirty="0"/>
              <a:t> </a:t>
            </a:r>
            <a:r>
              <a:rPr lang="de-DE" dirty="0" err="1"/>
              <a:t>she</a:t>
            </a:r>
            <a:r>
              <a:rPr lang="de-DE" dirty="0"/>
              <a:t> was a </a:t>
            </a:r>
            <a:r>
              <a:rPr lang="de-DE" dirty="0" err="1"/>
              <a:t>very</a:t>
            </a:r>
            <a:r>
              <a:rPr lang="de-DE" dirty="0"/>
              <a:t> </a:t>
            </a:r>
            <a:r>
              <a:rPr lang="de-DE" dirty="0" err="1"/>
              <a:t>good</a:t>
            </a:r>
            <a:r>
              <a:rPr lang="de-DE" dirty="0"/>
              <a:t> </a:t>
            </a:r>
            <a:r>
              <a:rPr lang="de-DE" dirty="0" err="1"/>
              <a:t>swimmer</a:t>
            </a:r>
            <a:r>
              <a:rPr lang="de-DE" dirty="0"/>
              <a:t>. </a:t>
            </a:r>
            <a:endParaRPr dirty="0"/>
          </a:p>
        </p:txBody>
      </p:sp>
      <p:sp>
        <p:nvSpPr>
          <p:cNvPr id="5" name="Gruppieren">
            <a:extLst>
              <a:ext uri="{FF2B5EF4-FFF2-40B4-BE49-F238E27FC236}">
                <a16:creationId xmlns:a16="http://schemas.microsoft.com/office/drawing/2014/main" id="{19CCA595-E096-A2A8-D0BA-42A9350A4E68}"/>
              </a:ext>
            </a:extLst>
          </p:cNvPr>
          <p:cNvSpPr txBox="1"/>
          <p:nvPr/>
        </p:nvSpPr>
        <p:spPr>
          <a:xfrm>
            <a:off x="1142638" y="1972988"/>
            <a:ext cx="9906723" cy="500837"/>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Isabel</a:t>
            </a:r>
            <a:r>
              <a:rPr lang="de-DE" dirty="0"/>
              <a:t> </a:t>
            </a:r>
            <a:r>
              <a:rPr lang="de-DE" b="1" dirty="0" err="1"/>
              <a:t>because</a:t>
            </a:r>
            <a:r>
              <a:rPr lang="de-DE" dirty="0"/>
              <a:t> </a:t>
            </a:r>
            <a:r>
              <a:rPr lang="de-DE" dirty="0" err="1"/>
              <a:t>she</a:t>
            </a:r>
            <a:r>
              <a:rPr dirty="0"/>
              <a:t> </a:t>
            </a:r>
            <a:r>
              <a:rPr lang="de-DE" dirty="0" err="1"/>
              <a:t>played</a:t>
            </a:r>
            <a:r>
              <a:rPr lang="de-DE" dirty="0"/>
              <a:t> </a:t>
            </a:r>
            <a:r>
              <a:rPr lang="de-DE" dirty="0" err="1"/>
              <a:t>the</a:t>
            </a:r>
            <a:r>
              <a:rPr lang="de-DE" dirty="0"/>
              <a:t> piano so </a:t>
            </a:r>
            <a:r>
              <a:rPr lang="de-DE" dirty="0" err="1"/>
              <a:t>well</a:t>
            </a:r>
            <a:r>
              <a:rPr lang="de-DE" dirty="0"/>
              <a:t>. </a:t>
            </a:r>
            <a:endParaRPr dirty="0"/>
          </a:p>
        </p:txBody>
      </p:sp>
      <p:sp>
        <p:nvSpPr>
          <p:cNvPr id="6" name="Gruppieren">
            <a:extLst>
              <a:ext uri="{FF2B5EF4-FFF2-40B4-BE49-F238E27FC236}">
                <a16:creationId xmlns:a16="http://schemas.microsoft.com/office/drawing/2014/main" id="{655F34D5-7A52-E3A8-745C-48BB2FE0F716}"/>
              </a:ext>
            </a:extLst>
          </p:cNvPr>
          <p:cNvSpPr txBox="1"/>
          <p:nvPr/>
        </p:nvSpPr>
        <p:spPr>
          <a:xfrm>
            <a:off x="1142636" y="3633526"/>
            <a:ext cx="9906723" cy="500836"/>
          </a:xfrm>
          <a:prstGeom prst="rect">
            <a:avLst/>
          </a:prstGeom>
          <a:solidFill>
            <a:schemeClr val="accent6">
              <a:lumOff val="5098"/>
            </a:schemeClr>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defRPr sz="2500"/>
            </a:pPr>
            <a:r>
              <a:rPr dirty="0"/>
              <a:t>Paul admired </a:t>
            </a:r>
            <a:r>
              <a:rPr lang="de-DE" dirty="0"/>
              <a:t>Isabel </a:t>
            </a:r>
            <a:r>
              <a:rPr lang="de-DE" b="1" dirty="0" err="1"/>
              <a:t>because</a:t>
            </a:r>
            <a:r>
              <a:rPr lang="de-DE" dirty="0"/>
              <a:t> s</a:t>
            </a:r>
            <a:r>
              <a:rPr dirty="0"/>
              <a:t>he</a:t>
            </a:r>
            <a:r>
              <a:rPr lang="de-DE" dirty="0"/>
              <a:t> </a:t>
            </a:r>
            <a:r>
              <a:rPr lang="de-DE" dirty="0" err="1"/>
              <a:t>gave</a:t>
            </a:r>
            <a:r>
              <a:rPr lang="de-DE" dirty="0"/>
              <a:t> such a </a:t>
            </a:r>
            <a:r>
              <a:rPr lang="de-DE" dirty="0" err="1"/>
              <a:t>good</a:t>
            </a:r>
            <a:r>
              <a:rPr lang="de-DE" dirty="0"/>
              <a:t> </a:t>
            </a:r>
            <a:r>
              <a:rPr lang="de-DE" dirty="0" err="1"/>
              <a:t>talk</a:t>
            </a:r>
            <a:r>
              <a:rPr lang="de-DE" dirty="0"/>
              <a:t>.</a:t>
            </a:r>
            <a:endParaRPr dirty="0"/>
          </a:p>
        </p:txBody>
      </p:sp>
    </p:spTree>
    <p:extLst>
      <p:ext uri="{BB962C8B-B14F-4D97-AF65-F5344CB8AC3E}">
        <p14:creationId xmlns:p14="http://schemas.microsoft.com/office/powerpoint/2010/main" val="2471833460"/>
      </p:ext>
    </p:extLst>
  </p:cSld>
  <p:clrMapOvr>
    <a:masterClrMapping/>
  </p:clrMapOvr>
  <p:transition spd="med"/>
</p:sld>
</file>

<file path=ppt/theme/theme1.xml><?xml version="1.0" encoding="utf-8"?>
<a:theme xmlns:a="http://schemas.openxmlformats.org/drawingml/2006/main" name="Universität Bielefeld">
  <a:themeElements>
    <a:clrScheme name="Universität Bielefeld">
      <a:dk1>
        <a:srgbClr val="000000"/>
      </a:dk1>
      <a:lt1>
        <a:srgbClr val="F2F2F2"/>
      </a:lt1>
      <a:dk2>
        <a:srgbClr val="A7A7A7"/>
      </a:dk2>
      <a:lt2>
        <a:srgbClr val="535353"/>
      </a:lt2>
      <a:accent1>
        <a:srgbClr val="707070"/>
      </a:accent1>
      <a:accent2>
        <a:srgbClr val="7F7F7F"/>
      </a:accent2>
      <a:accent3>
        <a:srgbClr val="A5A5A5"/>
      </a:accent3>
      <a:accent4>
        <a:srgbClr val="BFBFBF"/>
      </a:accent4>
      <a:accent5>
        <a:srgbClr val="D8D8D8"/>
      </a:accent5>
      <a:accent6>
        <a:srgbClr val="F2F2F2"/>
      </a:accent6>
      <a:hlink>
        <a:srgbClr val="0000FF"/>
      </a:hlink>
      <a:folHlink>
        <a:srgbClr val="FF00FF"/>
      </a:folHlink>
    </a:clrScheme>
    <a:fontScheme name="Universität Bielefeld">
      <a:majorFont>
        <a:latin typeface="Calibri"/>
        <a:ea typeface="Calibri"/>
        <a:cs typeface="Calibri"/>
      </a:majorFont>
      <a:minorFont>
        <a:latin typeface="Helvetica Neue"/>
        <a:ea typeface="Helvetica Neue"/>
        <a:cs typeface="Helvetica Neue"/>
      </a:minorFont>
    </a:fontScheme>
    <a:fmtScheme name="Universität Bielefel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Off val="5098"/>
          </a:schemeClr>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Universität Bielefeld">
  <a:themeElements>
    <a:clrScheme name="Universität Bielefeld">
      <a:dk1>
        <a:srgbClr val="000000"/>
      </a:dk1>
      <a:lt1>
        <a:srgbClr val="FFFFFF"/>
      </a:lt1>
      <a:dk2>
        <a:srgbClr val="A7A7A7"/>
      </a:dk2>
      <a:lt2>
        <a:srgbClr val="535353"/>
      </a:lt2>
      <a:accent1>
        <a:srgbClr val="707070"/>
      </a:accent1>
      <a:accent2>
        <a:srgbClr val="7F7F7F"/>
      </a:accent2>
      <a:accent3>
        <a:srgbClr val="A5A5A5"/>
      </a:accent3>
      <a:accent4>
        <a:srgbClr val="BFBFBF"/>
      </a:accent4>
      <a:accent5>
        <a:srgbClr val="D8D8D8"/>
      </a:accent5>
      <a:accent6>
        <a:srgbClr val="F2F2F2"/>
      </a:accent6>
      <a:hlink>
        <a:srgbClr val="0000FF"/>
      </a:hlink>
      <a:folHlink>
        <a:srgbClr val="FF00FF"/>
      </a:folHlink>
    </a:clrScheme>
    <a:fontScheme name="Universität Bielefeld">
      <a:majorFont>
        <a:latin typeface="Calibri"/>
        <a:ea typeface="Calibri"/>
        <a:cs typeface="Calibri"/>
      </a:majorFont>
      <a:minorFont>
        <a:latin typeface="Helvetica Neue"/>
        <a:ea typeface="Helvetica Neue"/>
        <a:cs typeface="Helvetica Neue"/>
      </a:minorFont>
    </a:fontScheme>
    <a:fmtScheme name="Universität Bielefel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lumOff val="5098"/>
          </a:schemeClr>
        </a:solidFill>
        <a:ln w="12700" cap="flat">
          <a:solidFill>
            <a:srgbClr val="000000"/>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000000"/>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9129</Words>
  <Application>Microsoft Macintosh PowerPoint</Application>
  <PresentationFormat>Breitbild</PresentationFormat>
  <Paragraphs>958</Paragraphs>
  <Slides>70</Slides>
  <Notes>70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70</vt:i4>
      </vt:variant>
    </vt:vector>
  </HeadingPairs>
  <TitlesOfParts>
    <vt:vector size="77" baseType="lpstr">
      <vt:lpstr>Arial</vt:lpstr>
      <vt:lpstr>Calibri</vt:lpstr>
      <vt:lpstr>Helvetica</vt:lpstr>
      <vt:lpstr>Helvetica Neue</vt:lpstr>
      <vt:lpstr>Söhne</vt:lpstr>
      <vt:lpstr>TimesNewRomanPSMT</vt:lpstr>
      <vt:lpstr>Universität Bielefeld</vt:lpstr>
      <vt:lpstr>Beyond the Bias:  Unveiling the Quality of Implicit Causality Prompt Continuations in Language Models </vt:lpstr>
      <vt:lpstr>Linguistics with Large Language Models</vt:lpstr>
      <vt:lpstr>Linguistics with Large Language Models</vt:lpstr>
      <vt:lpstr>Linguistics with Large Language Models</vt:lpstr>
      <vt:lpstr>Linguistics with Large Language Models</vt:lpstr>
      <vt:lpstr>A little task</vt:lpstr>
      <vt:lpstr>A little task</vt:lpstr>
      <vt:lpstr>PowerPoint-Präsentation</vt:lpstr>
      <vt:lpstr>PowerPoint-Präsentation</vt:lpstr>
      <vt:lpstr>PowerPoint-Präsentation</vt:lpstr>
      <vt:lpstr>PowerPoint-Präsentation</vt:lpstr>
      <vt:lpstr>PowerPoint-Präsentation</vt:lpstr>
      <vt:lpstr>Implicit Causality (IC)</vt:lpstr>
      <vt:lpstr>Implicit Causality (IC)</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Conclusion</vt:lpstr>
      <vt:lpstr>Conclusion</vt:lpstr>
      <vt:lpstr>Conclusion</vt:lpstr>
      <vt:lpstr>Conclusion</vt:lpstr>
      <vt:lpstr>Conclusion</vt:lpstr>
      <vt:lpstr>References</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Beyond the Bias:  Unveiling the Quality of Implicit Causality Prompt Continuations in Language Models </dc:title>
  <cp:lastModifiedBy>Judith Sieker</cp:lastModifiedBy>
  <cp:revision>92</cp:revision>
  <cp:lastPrinted>2023-09-07T22:12:09Z</cp:lastPrinted>
  <dcterms:modified xsi:type="dcterms:W3CDTF">2023-09-07T22:13:06Z</dcterms:modified>
</cp:coreProperties>
</file>