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99408423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b99408423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b99408423f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b99408423f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99408423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b99408423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99408423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99408423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99408423f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99408423f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bae5d3f5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bae5d3f5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bae5d3f58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bae5d3f58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ae5d3f58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bae5d3f58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b99408423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b99408423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99408423f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b99408423f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btkOAV0VOJTfKPDcRi8oyR6ULuGvZX8R/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AI Contract </a:t>
            </a:r>
            <a:endParaRPr/>
          </a:p>
          <a:p>
            <a:pPr indent="0" lvl="0" marL="0" rtl="0" algn="l">
              <a:spcBef>
                <a:spcPts val="0"/>
              </a:spcBef>
              <a:spcAft>
                <a:spcPts val="0"/>
              </a:spcAft>
              <a:buNone/>
            </a:pPr>
            <a:r>
              <a:rPr lang="en-GB"/>
              <a:t>Cycle 1 Presentation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Orange Team: Catherine Bickerton, Aiden Green, Luke Robinson, Jay Scott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Plan</a:t>
            </a:r>
            <a:endParaRPr/>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GB" sz="1500"/>
              <a:t>Deliver our client a Minimum Viable Product</a:t>
            </a:r>
            <a:endParaRPr sz="1500"/>
          </a:p>
          <a:p>
            <a:pPr indent="-311150" lvl="1" marL="914400" rtl="0" algn="l">
              <a:lnSpc>
                <a:spcPct val="150000"/>
              </a:lnSpc>
              <a:spcBef>
                <a:spcPts val="0"/>
              </a:spcBef>
              <a:spcAft>
                <a:spcPts val="0"/>
              </a:spcAft>
              <a:buSzPts val="1300"/>
              <a:buChar char="➢"/>
            </a:pPr>
            <a:r>
              <a:rPr lang="en-GB" sz="1300"/>
              <a:t>Along </a:t>
            </a:r>
            <a:r>
              <a:rPr lang="en-GB" sz="1300"/>
              <a:t>with</a:t>
            </a:r>
            <a:r>
              <a:rPr lang="en-GB" sz="1300"/>
              <a:t> i</a:t>
            </a:r>
            <a:r>
              <a:rPr lang="en-GB" sz="1300"/>
              <a:t>mproved UI from blue team</a:t>
            </a:r>
            <a:endParaRPr sz="1300"/>
          </a:p>
          <a:p>
            <a:pPr indent="-323850" lvl="0" marL="457200" rtl="0" algn="l">
              <a:lnSpc>
                <a:spcPct val="150000"/>
              </a:lnSpc>
              <a:spcBef>
                <a:spcPts val="0"/>
              </a:spcBef>
              <a:spcAft>
                <a:spcPts val="0"/>
              </a:spcAft>
              <a:buSzPts val="1500"/>
              <a:buChar char="❖"/>
            </a:pPr>
            <a:r>
              <a:rPr lang="en-GB" sz="1500"/>
              <a:t>Begin Development on other user stories:</a:t>
            </a:r>
            <a:endParaRPr sz="1500"/>
          </a:p>
          <a:p>
            <a:pPr indent="-311150" lvl="1" marL="914400" rtl="0" algn="l">
              <a:lnSpc>
                <a:spcPct val="150000"/>
              </a:lnSpc>
              <a:spcBef>
                <a:spcPts val="0"/>
              </a:spcBef>
              <a:spcAft>
                <a:spcPts val="0"/>
              </a:spcAft>
              <a:buSzPts val="1300"/>
              <a:buChar char="➢"/>
            </a:pPr>
            <a:r>
              <a:rPr lang="en-GB" sz="1300"/>
              <a:t>Ability</a:t>
            </a:r>
            <a:r>
              <a:rPr lang="en-GB" sz="1300"/>
              <a:t> to learn from past documents scanned</a:t>
            </a:r>
            <a:endParaRPr sz="1300"/>
          </a:p>
          <a:p>
            <a:pPr indent="-311150" lvl="1" marL="914400" rtl="0" algn="l">
              <a:lnSpc>
                <a:spcPct val="150000"/>
              </a:lnSpc>
              <a:spcBef>
                <a:spcPts val="0"/>
              </a:spcBef>
              <a:spcAft>
                <a:spcPts val="0"/>
              </a:spcAft>
              <a:buSzPts val="1300"/>
              <a:buChar char="➢"/>
            </a:pPr>
            <a:r>
              <a:rPr lang="en-GB" sz="1300"/>
              <a:t>Scan company / university audit files</a:t>
            </a:r>
            <a:endParaRPr sz="1300"/>
          </a:p>
          <a:p>
            <a:pPr indent="-311150" lvl="1" marL="914400" rtl="0" algn="l">
              <a:lnSpc>
                <a:spcPct val="150000"/>
              </a:lnSpc>
              <a:spcBef>
                <a:spcPts val="0"/>
              </a:spcBef>
              <a:spcAft>
                <a:spcPts val="0"/>
              </a:spcAft>
              <a:buSzPts val="1300"/>
              <a:buChar char="➢"/>
            </a:pPr>
            <a:r>
              <a:rPr lang="en-GB" sz="1300"/>
              <a:t>Risk </a:t>
            </a:r>
            <a:r>
              <a:rPr lang="en-GB" sz="1300"/>
              <a:t>assessment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Demo</a:t>
            </a:r>
            <a:endParaRPr/>
          </a:p>
        </p:txBody>
      </p:sp>
      <p:pic>
        <p:nvPicPr>
          <p:cNvPr id="338" name="Google Shape;338;p23" title="Demo Cycle 1.mp4">
            <a:hlinkClick r:id="rId3"/>
          </p:cNvPr>
          <p:cNvPicPr preferRelativeResize="0"/>
          <p:nvPr/>
        </p:nvPicPr>
        <p:blipFill>
          <a:blip r:embed="rId4">
            <a:alphaModFix/>
          </a:blip>
          <a:stretch>
            <a:fillRect/>
          </a:stretch>
        </p:blipFill>
        <p:spPr>
          <a:xfrm>
            <a:off x="1303800" y="12807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System Metaphor</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GB" sz="2100"/>
              <a:t>The Office of Sponsored Programs at Auburn University reviews all potential external contracts, proposals, and awards to determine whether the university can negotiate or approve them. Staff members are currently required to review each contract manually, which is time-consuming, arduous, and inefficient. Our team’s goal is to design an artificial intelligence program that reviews all incoming contracts, flags conflicts within them, and suggests alternative wording in accordance with the university’s guidelines. This program will streamline the contract review process for OSP staff members and learn from successful contract negotiations to strengthen its functionality.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Cycle Intent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lang="en-GB" sz="1570"/>
              <a:t>The objective of this first cycle is to further educate ourselves on the preexisting codebase and improve less optimal aspects of previous builds. These aspects include updating the highlighting software to flag conflicts more reliably, replace hard-coded file paths with versatile solutions, and create a software installer to streamline the installation process for clients and new users. We found through testing that the current flagging software is unreliable when applied to the multiple documents we received from OSP. This testing was made more challenging upon discovering multiple hard-code lines of code within the program that prevented team members from proper testing. For this cycle, the orange team plans to improve usability of our software and guarantee that the current build is in its best iteration before adding to its functionality.</a:t>
            </a:r>
            <a:endParaRPr sz="101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296" name="Google Shape;296;p1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75"/>
              <a:buNone/>
            </a:pPr>
            <a:r>
              <a:rPr lang="en-GB" sz="1040" u="sng">
                <a:solidFill>
                  <a:srgbClr val="000000"/>
                </a:solidFill>
                <a:latin typeface="Arial"/>
                <a:ea typeface="Arial"/>
                <a:cs typeface="Arial"/>
                <a:sym typeface="Arial"/>
              </a:rPr>
              <a:t>Document Scanning</a:t>
            </a:r>
            <a:endParaRPr sz="1040" u="sng">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Summary: As a contract reviewer I want a tool that scans agreements to find problematic language to increase the speed at which my department operates.</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Description: This feature should scan an agreement and search for problematic language and clauses that are not acceptable. The scanned agreement should be compared to the FAR Matrix and Contract T&amp;Cs Matrix to flag these issues for review or removal.</a:t>
            </a:r>
            <a:endParaRPr b="1"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Planned Hours: 12</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Planned this cycle: 12</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Actual: 13</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Actual this cycle: 13</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Coders: Aiden Green</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Testers: Aiden Green</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Reviewers: N/A</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Status: In Progress</a:t>
            </a:r>
            <a:endParaRPr sz="1040">
              <a:solidFill>
                <a:srgbClr val="000000"/>
              </a:solidFill>
              <a:latin typeface="Arial"/>
              <a:ea typeface="Arial"/>
              <a:cs typeface="Arial"/>
              <a:sym typeface="Arial"/>
            </a:endParaRPr>
          </a:p>
          <a:p>
            <a:pPr indent="0" lvl="0" marL="0" rtl="0" algn="l">
              <a:spcBef>
                <a:spcPts val="0"/>
              </a:spcBef>
              <a:spcAft>
                <a:spcPts val="1200"/>
              </a:spcAft>
              <a:buSzPts val="275"/>
              <a:buNone/>
            </a:pPr>
            <a:r>
              <a:t/>
            </a:r>
            <a:endParaRPr sz="3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302" name="Google Shape;302;p1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000" u="sng">
                <a:solidFill>
                  <a:srgbClr val="000000"/>
                </a:solidFill>
                <a:latin typeface="Arial"/>
                <a:ea typeface="Arial"/>
                <a:cs typeface="Arial"/>
                <a:sym typeface="Arial"/>
              </a:rPr>
              <a:t>Create an Installer</a:t>
            </a:r>
            <a:endParaRPr sz="1000" u="sng">
              <a:solidFill>
                <a:srgbClr val="000000"/>
              </a:solidFill>
              <a:latin typeface="Arial"/>
              <a:ea typeface="Arial"/>
              <a:cs typeface="Arial"/>
              <a:sym typeface="Arial"/>
            </a:endParaRPr>
          </a:p>
          <a:p>
            <a:pPr indent="-292100" lvl="0" marL="914400" rtl="0" algn="l">
              <a:lnSpc>
                <a:spcPct val="150000"/>
              </a:lnSpc>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Summary: As a contract reviewer I want a tool that can be easily installed on my machine without significant technical knowledge.</a:t>
            </a:r>
            <a:endParaRPr sz="1000">
              <a:solidFill>
                <a:srgbClr val="000000"/>
              </a:solidFill>
              <a:latin typeface="Arial"/>
              <a:ea typeface="Arial"/>
              <a:cs typeface="Arial"/>
              <a:sym typeface="Arial"/>
            </a:endParaRPr>
          </a:p>
          <a:p>
            <a:pPr indent="-292100" lvl="0" marL="914400" rtl="0" algn="l">
              <a:lnSpc>
                <a:spcPct val="150000"/>
              </a:lnSpc>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Description: This feature should be a basic installer that can easily and quickly install our software package on the user’s machine.</a:t>
            </a:r>
            <a:endParaRPr b="1" sz="1000">
              <a:solidFill>
                <a:srgbClr val="000000"/>
              </a:solidFill>
              <a:latin typeface="Arial"/>
              <a:ea typeface="Arial"/>
              <a:cs typeface="Arial"/>
              <a:sym typeface="Arial"/>
            </a:endParaRPr>
          </a:p>
          <a:p>
            <a:pPr indent="-292100" lvl="0" marL="914400" rtl="0" algn="l">
              <a:lnSpc>
                <a:spcPct val="150000"/>
              </a:lnSpc>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Planned Hours: 10</a:t>
            </a:r>
            <a:endParaRPr sz="1000">
              <a:solidFill>
                <a:srgbClr val="000000"/>
              </a:solidFill>
              <a:latin typeface="Arial"/>
              <a:ea typeface="Arial"/>
              <a:cs typeface="Arial"/>
              <a:sym typeface="Arial"/>
            </a:endParaRPr>
          </a:p>
          <a:p>
            <a:pPr indent="-292100" lvl="0" marL="914400" rtl="0" algn="l">
              <a:lnSpc>
                <a:spcPct val="150000"/>
              </a:lnSpc>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Planned this cycle: 10</a:t>
            </a:r>
            <a:endParaRPr sz="1000">
              <a:solidFill>
                <a:srgbClr val="000000"/>
              </a:solidFill>
              <a:latin typeface="Arial"/>
              <a:ea typeface="Arial"/>
              <a:cs typeface="Arial"/>
              <a:sym typeface="Arial"/>
            </a:endParaRPr>
          </a:p>
          <a:p>
            <a:pPr indent="-292100" lvl="0" marL="914400" rtl="0" algn="l">
              <a:lnSpc>
                <a:spcPct val="150000"/>
              </a:lnSpc>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Actual: 0</a:t>
            </a:r>
            <a:endParaRPr sz="1000">
              <a:solidFill>
                <a:srgbClr val="000000"/>
              </a:solidFill>
              <a:latin typeface="Arial"/>
              <a:ea typeface="Arial"/>
              <a:cs typeface="Arial"/>
              <a:sym typeface="Arial"/>
            </a:endParaRPr>
          </a:p>
          <a:p>
            <a:pPr indent="-292100" lvl="0" marL="914400" rtl="0" algn="l">
              <a:lnSpc>
                <a:spcPct val="150000"/>
              </a:lnSpc>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Actual this cycle: 0</a:t>
            </a:r>
            <a:endParaRPr sz="1000">
              <a:solidFill>
                <a:srgbClr val="000000"/>
              </a:solidFill>
              <a:latin typeface="Arial"/>
              <a:ea typeface="Arial"/>
              <a:cs typeface="Arial"/>
              <a:sym typeface="Arial"/>
            </a:endParaRPr>
          </a:p>
          <a:p>
            <a:pPr indent="-292100" lvl="0" marL="914400" rtl="0" algn="l">
              <a:lnSpc>
                <a:spcPct val="150000"/>
              </a:lnSpc>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Coders: Jay Scott</a:t>
            </a:r>
            <a:endParaRPr sz="1000">
              <a:solidFill>
                <a:srgbClr val="000000"/>
              </a:solidFill>
              <a:latin typeface="Arial"/>
              <a:ea typeface="Arial"/>
              <a:cs typeface="Arial"/>
              <a:sym typeface="Arial"/>
            </a:endParaRPr>
          </a:p>
          <a:p>
            <a:pPr indent="-292100" lvl="0" marL="914400" rtl="0" algn="l">
              <a:lnSpc>
                <a:spcPct val="150000"/>
              </a:lnSpc>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Testers: N/A</a:t>
            </a:r>
            <a:endParaRPr sz="1000">
              <a:solidFill>
                <a:srgbClr val="000000"/>
              </a:solidFill>
              <a:latin typeface="Arial"/>
              <a:ea typeface="Arial"/>
              <a:cs typeface="Arial"/>
              <a:sym typeface="Arial"/>
            </a:endParaRPr>
          </a:p>
          <a:p>
            <a:pPr indent="-292100" lvl="0" marL="914400" rtl="0" algn="l">
              <a:lnSpc>
                <a:spcPct val="150000"/>
              </a:lnSpc>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Reviewers: N/A</a:t>
            </a:r>
            <a:endParaRPr sz="1000">
              <a:solidFill>
                <a:srgbClr val="000000"/>
              </a:solidFill>
              <a:latin typeface="Arial"/>
              <a:ea typeface="Arial"/>
              <a:cs typeface="Arial"/>
              <a:sym typeface="Arial"/>
            </a:endParaRPr>
          </a:p>
          <a:p>
            <a:pPr indent="-292100" lvl="0" marL="914400" rtl="0" algn="l">
              <a:lnSpc>
                <a:spcPct val="150000"/>
              </a:lnSpc>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Status: In Progress</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308" name="Google Shape;308;p18"/>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852"/>
              <a:buNone/>
            </a:pPr>
            <a:r>
              <a:rPr lang="en-GB" sz="1030" u="sng">
                <a:solidFill>
                  <a:srgbClr val="000000"/>
                </a:solidFill>
                <a:latin typeface="Arial"/>
                <a:ea typeface="Arial"/>
                <a:cs typeface="Arial"/>
                <a:sym typeface="Arial"/>
              </a:rPr>
              <a:t>Suggest Alternative Language</a:t>
            </a:r>
            <a:endParaRPr sz="1030" u="sng">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Summary: As a contract reviewer I want a tool that can suggest alternative language for the problematic language that has been flagged instead of having to manually search for it.</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Description: This feature should use approved AU alternative language documents to suggest alternative language to a document reviewer when encountering flagged problematic language and clauses.</a:t>
            </a:r>
            <a:endParaRPr b="1"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Planned Hours: 15</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Planned this cycle: 5</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Actual: 5</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Actual this cycle: 5</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Coders: Aiden Green</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Testers: N/A</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Reviewers: N/A</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Status: Not started</a:t>
            </a:r>
            <a:endParaRPr sz="1107"/>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314" name="Google Shape;314;p19"/>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770"/>
              <a:buNone/>
            </a:pPr>
            <a:r>
              <a:rPr lang="en-GB" sz="1040" u="sng">
                <a:solidFill>
                  <a:srgbClr val="000000"/>
                </a:solidFill>
                <a:latin typeface="Arial"/>
                <a:ea typeface="Arial"/>
                <a:cs typeface="Arial"/>
                <a:sym typeface="Arial"/>
              </a:rPr>
              <a:t>Gathering Documentation</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Summary: As a contract reviewer I want a tool that has a basic understanding of negotiation and contract approval.</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Description: In order to train the artificial intelligence to properly flag and negotiate contract terms, the team is gathering both basic public documents and OSP-specific contracts to give the AI a basic understanding of the contract negotiation process.</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Planned Hours: 5</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Planned this cycle: 5</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Actual: 5</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Actual this cycle: 5</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Coders: N/A</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Testers: N/A</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Reviewers: Catherine Bickerton</a:t>
            </a:r>
            <a:endParaRPr sz="1040">
              <a:solidFill>
                <a:srgbClr val="000000"/>
              </a:solidFill>
              <a:latin typeface="Arial"/>
              <a:ea typeface="Arial"/>
              <a:cs typeface="Arial"/>
              <a:sym typeface="Arial"/>
            </a:endParaRPr>
          </a:p>
          <a:p>
            <a:pPr indent="-294640" lvl="0" marL="914400" rtl="0" algn="l">
              <a:lnSpc>
                <a:spcPct val="15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Status: In Review</a:t>
            </a:r>
            <a:endParaRPr sz="111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Design</a:t>
            </a:r>
            <a:endParaRPr/>
          </a:p>
        </p:txBody>
      </p:sp>
      <p:sp>
        <p:nvSpPr>
          <p:cNvPr id="320" name="Google Shape;320;p2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457200" lvl="0" marL="0" rtl="0" algn="l">
              <a:lnSpc>
                <a:spcPct val="105000"/>
              </a:lnSpc>
              <a:spcBef>
                <a:spcPts val="0"/>
              </a:spcBef>
              <a:spcAft>
                <a:spcPts val="0"/>
              </a:spcAft>
              <a:buSzPts val="440"/>
              <a:buNone/>
            </a:pPr>
            <a:r>
              <a:rPr lang="en-GB" sz="1360"/>
              <a:t>We are the second semester of students assigned to this project and all of the existing code-base is written in Python. We have all decided that it will be easiest to remain with this language, as we are all confident in our Python knowledge. Python also has many readily available machine learning libraries, such as scikit-learn, that we can make use of for the more complicated portions of this project. </a:t>
            </a:r>
            <a:endParaRPr sz="1360"/>
          </a:p>
          <a:p>
            <a:pPr indent="0" lvl="0" marL="0" rtl="0" algn="l">
              <a:lnSpc>
                <a:spcPct val="105000"/>
              </a:lnSpc>
              <a:spcBef>
                <a:spcPts val="1200"/>
              </a:spcBef>
              <a:spcAft>
                <a:spcPts val="1200"/>
              </a:spcAft>
              <a:buSzPts val="440"/>
              <a:buNone/>
            </a:pPr>
            <a:r>
              <a:rPr lang="en-GB" sz="1360"/>
              <a:t>	This project will take in the text of a given document and process it in many different ways to speed up the contract review process. Currently (for a simplified layout description), there is a simple GUI where the user can select a desired document, save it, and then scan it. When the user selects the ‘scan’ option the main operation of the script begins, which is as follows: the contract is converted to a .txt file (this makes the document easier to deal with), the script to flag problem language is then ran (using the FAR (Federal Acquisition Regulation) Clause Matrix and T&amp;Cs Matrix that load on GUI open), the scanned contract is then converted back to a docx file, and then the contract is annotated when back in its original state.</a:t>
            </a:r>
            <a:endParaRPr sz="7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Process</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200"/>
              </a:spcBef>
              <a:spcAft>
                <a:spcPts val="0"/>
              </a:spcAft>
              <a:buSzPts val="1400"/>
              <a:buChar char="❖"/>
            </a:pPr>
            <a:r>
              <a:rPr lang="en-GB" sz="1400"/>
              <a:t>Maintained regular communication through virtual meetings, and messaging</a:t>
            </a:r>
            <a:endParaRPr sz="1400"/>
          </a:p>
          <a:p>
            <a:pPr indent="-317500" lvl="0" marL="457200" rtl="0" algn="l">
              <a:lnSpc>
                <a:spcPct val="140000"/>
              </a:lnSpc>
              <a:spcBef>
                <a:spcPts val="200"/>
              </a:spcBef>
              <a:spcAft>
                <a:spcPts val="0"/>
              </a:spcAft>
              <a:buSzPts val="1400"/>
              <a:buChar char="❖"/>
            </a:pPr>
            <a:r>
              <a:rPr lang="en-GB" sz="1400"/>
              <a:t>Weekly scheduled meetings established with both teams and Sponsor</a:t>
            </a:r>
            <a:endParaRPr sz="1400"/>
          </a:p>
          <a:p>
            <a:pPr indent="-317500" lvl="0" marL="457200" rtl="0" algn="l">
              <a:lnSpc>
                <a:spcPct val="140000"/>
              </a:lnSpc>
              <a:spcBef>
                <a:spcPts val="200"/>
              </a:spcBef>
              <a:spcAft>
                <a:spcPts val="0"/>
              </a:spcAft>
              <a:buSzPts val="1400"/>
              <a:buChar char="❖"/>
            </a:pPr>
            <a:r>
              <a:rPr lang="en-GB" sz="1400"/>
              <a:t>Maintained remote repository for managing changes / version control</a:t>
            </a:r>
            <a:endParaRPr sz="1400"/>
          </a:p>
          <a:p>
            <a:pPr indent="-317500" lvl="0" marL="457200" rtl="0" algn="l">
              <a:lnSpc>
                <a:spcPct val="140000"/>
              </a:lnSpc>
              <a:spcBef>
                <a:spcPts val="200"/>
              </a:spcBef>
              <a:spcAft>
                <a:spcPts val="0"/>
              </a:spcAft>
              <a:buSzPts val="1400"/>
              <a:buChar char="❖"/>
            </a:pPr>
            <a:r>
              <a:rPr lang="en-GB" sz="1400"/>
              <a:t>Reverted back to older design from previous semester</a:t>
            </a:r>
            <a:endParaRPr sz="1400"/>
          </a:p>
          <a:p>
            <a:pPr indent="-304800" lvl="1" marL="914400" rtl="0" algn="l">
              <a:lnSpc>
                <a:spcPct val="140000"/>
              </a:lnSpc>
              <a:spcBef>
                <a:spcPts val="200"/>
              </a:spcBef>
              <a:spcAft>
                <a:spcPts val="0"/>
              </a:spcAft>
              <a:buSzPts val="1200"/>
              <a:buChar char="➢"/>
            </a:pPr>
            <a:r>
              <a:rPr lang="en-GB" sz="1200"/>
              <a:t>Improved confidence in accurately identifying problem language</a:t>
            </a:r>
            <a:endParaRPr sz="1200"/>
          </a:p>
          <a:p>
            <a:pPr indent="-317500" lvl="0" marL="457200" rtl="0" algn="l">
              <a:lnSpc>
                <a:spcPct val="140000"/>
              </a:lnSpc>
              <a:spcBef>
                <a:spcPts val="200"/>
              </a:spcBef>
              <a:spcAft>
                <a:spcPts val="0"/>
              </a:spcAft>
              <a:buSzPts val="1400"/>
              <a:buChar char="❖"/>
            </a:pPr>
            <a:r>
              <a:rPr lang="en-GB" sz="1400"/>
              <a:t>Created installer, cleaned up hard coding, compared </a:t>
            </a:r>
            <a:r>
              <a:rPr lang="en-GB" sz="1400"/>
              <a:t>efficiency of text similarity metrics</a:t>
            </a:r>
            <a:endParaRPr sz="1400"/>
          </a:p>
          <a:p>
            <a:pPr indent="0" lvl="0" marL="0" rtl="0" algn="l">
              <a:lnSpc>
                <a:spcPct val="105000"/>
              </a:lnSpc>
              <a:spcBef>
                <a:spcPts val="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