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99408423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99408423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99408423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99408423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99408423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99408423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99408423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99408423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99408423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99408423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99408423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99408423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99408423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99408423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ae5d3f5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ae5d3f5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ae5d3f58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ae5d3f58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ae5d3f58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ae5d3f58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60cb6f3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60cb6f3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60cb6f3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60cb6f3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Tv1CsgxMj7DnVsuIHtHU1r-AfS-ehn_a/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AI Contract </a:t>
            </a:r>
            <a:endParaRPr/>
          </a:p>
          <a:p>
            <a:pPr indent="0" lvl="0" marL="0" rtl="0" algn="l">
              <a:spcBef>
                <a:spcPts val="0"/>
              </a:spcBef>
              <a:spcAft>
                <a:spcPts val="0"/>
              </a:spcAft>
              <a:buNone/>
            </a:pPr>
            <a:r>
              <a:rPr lang="en-GB"/>
              <a:t>Cycle 3 Presentation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Orange Team: Catherine Bickerton, Aiden Green, Luke Robinson, Jay Scott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a:t>
            </a:r>
            <a:endParaRPr/>
          </a:p>
        </p:txBody>
      </p:sp>
      <p:sp>
        <p:nvSpPr>
          <p:cNvPr id="332" name="Google Shape;332;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457200" lvl="0" marL="0" rtl="0" algn="l">
              <a:lnSpc>
                <a:spcPct val="105000"/>
              </a:lnSpc>
              <a:spcBef>
                <a:spcPts val="0"/>
              </a:spcBef>
              <a:spcAft>
                <a:spcPts val="0"/>
              </a:spcAft>
              <a:buSzPts val="440"/>
              <a:buNone/>
            </a:pPr>
            <a:r>
              <a:rPr lang="en-GB" sz="1060"/>
              <a:t>We are the second semester of students assigned to this project and all of the existing code-base is written in Python. We have all decided that it will be easiest to remain with this language, as we are all confident in our Python knowledge. Python also has many readily available machine learning libraries, such as scikit-learn, that we can make use of for the more complicated portions of this project. </a:t>
            </a:r>
            <a:endParaRPr sz="1060"/>
          </a:p>
          <a:p>
            <a:pPr indent="0" lvl="0" marL="0" rtl="0" algn="l">
              <a:lnSpc>
                <a:spcPct val="105000"/>
              </a:lnSpc>
              <a:spcBef>
                <a:spcPts val="1200"/>
              </a:spcBef>
              <a:spcAft>
                <a:spcPts val="0"/>
              </a:spcAft>
              <a:buSzPts val="440"/>
              <a:buNone/>
            </a:pPr>
            <a:r>
              <a:rPr lang="en-GB" sz="1060"/>
              <a:t>	This project will take in the text of a given document and process it in many different ways to speed up the contract review process. Currently (for a simplified layout description), there is a simple GUI where the user can select a desired document, save it, and then scan it. When the user selects the ‘scan’ option the main operation of the script begins, which is as follows: the contract is converted to a .txt file (this makes the document easier to deal with), the script to flag problem language is then ran (using the FAR (Federal Acquisition Regulation) Clause Matrix and T&amp;Cs Matrix that load on GUI open), the scanned contract is then converted back to a docx file, and then the contract is annotated when back in its original state.</a:t>
            </a:r>
            <a:endParaRPr sz="1060"/>
          </a:p>
          <a:p>
            <a:pPr indent="457200" lvl="0" marL="0" rtl="0" algn="l">
              <a:lnSpc>
                <a:spcPct val="105000"/>
              </a:lnSpc>
              <a:spcBef>
                <a:spcPts val="1200"/>
              </a:spcBef>
              <a:spcAft>
                <a:spcPts val="1200"/>
              </a:spcAft>
              <a:buSzPts val="440"/>
              <a:buNone/>
            </a:pPr>
            <a:r>
              <a:rPr lang="en-GB" sz="1060"/>
              <a:t>Towards the end of this cycle we have added another feature to this tool. Our customer needed something to scan lengthy subcontracting agreements to see if there are any findings from an audit. We will use the same GUI as the other scanning feature, but just add another option where the user can enter multiple PDFs and have them scanned for specific questions related to the audit.</a:t>
            </a:r>
            <a:endParaRPr sz="86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Process</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200"/>
              </a:spcBef>
              <a:spcAft>
                <a:spcPts val="0"/>
              </a:spcAft>
              <a:buSzPts val="1400"/>
              <a:buChar char="❖"/>
            </a:pPr>
            <a:r>
              <a:rPr lang="en-GB" sz="1400"/>
              <a:t>Maintained regular communication through Discord group</a:t>
            </a:r>
            <a:endParaRPr sz="1400"/>
          </a:p>
          <a:p>
            <a:pPr indent="-317500" lvl="0" marL="457200" rtl="0" algn="l">
              <a:lnSpc>
                <a:spcPct val="140000"/>
              </a:lnSpc>
              <a:spcBef>
                <a:spcPts val="200"/>
              </a:spcBef>
              <a:spcAft>
                <a:spcPts val="0"/>
              </a:spcAft>
              <a:buSzPts val="1400"/>
              <a:buChar char="❖"/>
            </a:pPr>
            <a:r>
              <a:rPr lang="en-GB" sz="1400"/>
              <a:t>Weekly scheduled meetings continued with both teams and Sponsor</a:t>
            </a:r>
            <a:endParaRPr sz="1400"/>
          </a:p>
          <a:p>
            <a:pPr indent="-317500" lvl="0" marL="457200" rtl="0" algn="l">
              <a:lnSpc>
                <a:spcPct val="140000"/>
              </a:lnSpc>
              <a:spcBef>
                <a:spcPts val="200"/>
              </a:spcBef>
              <a:spcAft>
                <a:spcPts val="0"/>
              </a:spcAft>
              <a:buSzPts val="1400"/>
              <a:buChar char="❖"/>
            </a:pPr>
            <a:r>
              <a:rPr lang="en-GB" sz="1400"/>
              <a:t>Communicated through issues client is having and potential solutions</a:t>
            </a:r>
            <a:endParaRPr sz="1400"/>
          </a:p>
          <a:p>
            <a:pPr indent="-317500" lvl="0" marL="457200" rtl="0" algn="l">
              <a:lnSpc>
                <a:spcPct val="140000"/>
              </a:lnSpc>
              <a:spcBef>
                <a:spcPts val="200"/>
              </a:spcBef>
              <a:spcAft>
                <a:spcPts val="0"/>
              </a:spcAft>
              <a:buSzPts val="1400"/>
              <a:buChar char="❖"/>
            </a:pPr>
            <a:r>
              <a:rPr lang="en-GB" sz="1400"/>
              <a:t>Continued maintaining remote repository</a:t>
            </a:r>
            <a:endParaRPr sz="1400"/>
          </a:p>
          <a:p>
            <a:pPr indent="-317500" lvl="1" marL="914400" rtl="0" algn="l">
              <a:lnSpc>
                <a:spcPct val="140000"/>
              </a:lnSpc>
              <a:spcBef>
                <a:spcPts val="200"/>
              </a:spcBef>
              <a:spcAft>
                <a:spcPts val="0"/>
              </a:spcAft>
              <a:buSzPts val="1400"/>
              <a:buChar char="➢"/>
            </a:pPr>
            <a:r>
              <a:rPr lang="en-GB" sz="1400"/>
              <a:t>Included sponsor Darren</a:t>
            </a:r>
            <a:endParaRPr sz="1400"/>
          </a:p>
          <a:p>
            <a:pPr indent="-317500" lvl="0" marL="457200" rtl="0" algn="l">
              <a:lnSpc>
                <a:spcPct val="140000"/>
              </a:lnSpc>
              <a:spcBef>
                <a:spcPts val="200"/>
              </a:spcBef>
              <a:spcAft>
                <a:spcPts val="0"/>
              </a:spcAft>
              <a:buSzPts val="1400"/>
              <a:buChar char="❖"/>
            </a:pPr>
            <a:r>
              <a:rPr lang="en-GB" sz="1400"/>
              <a:t>Worked to improve readability of output file</a:t>
            </a:r>
            <a:endParaRPr sz="1400"/>
          </a:p>
          <a:p>
            <a:pPr indent="-317500" lvl="0" marL="457200" rtl="0" algn="l">
              <a:lnSpc>
                <a:spcPct val="140000"/>
              </a:lnSpc>
              <a:spcBef>
                <a:spcPts val="200"/>
              </a:spcBef>
              <a:spcAft>
                <a:spcPts val="0"/>
              </a:spcAft>
              <a:buSzPts val="1400"/>
              <a:buChar char="❖"/>
            </a:pPr>
            <a:r>
              <a:rPr lang="en-GB" sz="1400"/>
              <a:t>Implemented audit scanning feature</a:t>
            </a:r>
            <a:endParaRPr sz="1400"/>
          </a:p>
          <a:p>
            <a:pPr indent="0" lvl="0" marL="0" rtl="0" algn="l">
              <a:lnSpc>
                <a:spcPct val="105000"/>
              </a:lnSpc>
              <a:spcBef>
                <a:spcPts val="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Plan</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Deliver product to client</a:t>
            </a:r>
            <a:endParaRPr sz="1500"/>
          </a:p>
          <a:p>
            <a:pPr indent="-323850" lvl="0" marL="457200" rtl="0" algn="l">
              <a:lnSpc>
                <a:spcPct val="150000"/>
              </a:lnSpc>
              <a:spcBef>
                <a:spcPts val="0"/>
              </a:spcBef>
              <a:spcAft>
                <a:spcPts val="0"/>
              </a:spcAft>
              <a:buSzPts val="1500"/>
              <a:buChar char="❖"/>
            </a:pPr>
            <a:r>
              <a:rPr lang="en-GB" sz="1500"/>
              <a:t>Refine user and developer documents</a:t>
            </a:r>
            <a:endParaRPr sz="1500"/>
          </a:p>
          <a:p>
            <a:pPr indent="-323850" lvl="0" marL="457200" rtl="0" algn="l">
              <a:lnSpc>
                <a:spcPct val="150000"/>
              </a:lnSpc>
              <a:spcBef>
                <a:spcPts val="0"/>
              </a:spcBef>
              <a:spcAft>
                <a:spcPts val="0"/>
              </a:spcAft>
              <a:buSzPts val="1500"/>
              <a:buChar char="❖"/>
            </a:pPr>
            <a:r>
              <a:rPr lang="en-GB" sz="1500"/>
              <a:t>Outline future development needs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a:t>
            </a:r>
            <a:endParaRPr/>
          </a:p>
        </p:txBody>
      </p:sp>
      <p:pic>
        <p:nvPicPr>
          <p:cNvPr id="350" name="Google Shape;350;p25" title="JS_Cycle2PrototypeDemo.mkv">
            <a:hlinkClick r:id="rId3"/>
          </p:cNvPr>
          <p:cNvPicPr preferRelativeResize="0"/>
          <p:nvPr/>
        </p:nvPicPr>
        <p:blipFill>
          <a:blip r:embed="rId4">
            <a:alphaModFix/>
          </a:blip>
          <a:stretch>
            <a:fillRect/>
          </a:stretch>
        </p:blipFill>
        <p:spPr>
          <a:xfrm>
            <a:off x="2411450" y="1449750"/>
            <a:ext cx="4321100" cy="324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System Metaphor</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sz="2100"/>
              <a:t>The Office of Sponsored Programs at Auburn University reviews all potential external contracts, proposals, and awards to determine whether the university can negotiate or approve them. Staff members are currently required to review each contract manually, which is time-consuming, arduous, and inefficient. Our team’s goal is to design an artificial intelligence program that reviews all incoming contracts, flags conflicts within them, and suggests alternative wording in accordance with the university’s guidelines. This program will streamline the contract review process for OSP staff members and learn from successful contract negotiations to strengthen its functionality.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Cycle Intent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GB" sz="1610"/>
              <a:t>For this cycle, we will continue with the development of the audit scanner and move into introducing the "learning from negotiations" user story. The model for learning will be a basic binary classification model that determines whether or not a document has been flagged by our software. While this is a basic implementation, later groups can further develop the existing code into a more robust program. As this is the last cycle, we plan to implement these new ideas while simultaneously polishing up the software for easier access in later semesters.</a:t>
            </a:r>
            <a:endParaRPr sz="16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rPr lang="en-GB" sz="940" u="sng">
                <a:solidFill>
                  <a:srgbClr val="000000"/>
                </a:solidFill>
                <a:latin typeface="Arial"/>
                <a:ea typeface="Arial"/>
                <a:cs typeface="Arial"/>
                <a:sym typeface="Arial"/>
              </a:rPr>
              <a:t>Document Scanning</a:t>
            </a:r>
            <a:endParaRPr sz="940" u="sng">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Summary: As a contract reviewer I want a tool that scans agreements to find problematic language to increase the speed at which my department operates.</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Description: This feature should scan an agreement and search for problematic language and clauses that are not acceptable. The scanned agreement should be compared to the FAR Matrix and Contract T&amp;Cs Matrix to flag these issues for review or removal.</a:t>
            </a:r>
            <a:endParaRPr b="1"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Planned Hours: 12</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Planned this cycle: 12</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Actual: 18</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Actual this cycle: 6</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Coders: Aiden Green</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Testers: Aiden Green</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Reviewers: N/A</a:t>
            </a:r>
            <a:endParaRPr sz="940">
              <a:solidFill>
                <a:srgbClr val="000000"/>
              </a:solidFill>
              <a:latin typeface="Arial"/>
              <a:ea typeface="Arial"/>
              <a:cs typeface="Arial"/>
              <a:sym typeface="Arial"/>
            </a:endParaRPr>
          </a:p>
          <a:p>
            <a:pPr indent="-288290" lvl="0" marL="914400" rtl="0" algn="l">
              <a:lnSpc>
                <a:spcPct val="150000"/>
              </a:lnSpc>
              <a:spcBef>
                <a:spcPts val="0"/>
              </a:spcBef>
              <a:spcAft>
                <a:spcPts val="0"/>
              </a:spcAft>
              <a:buClr>
                <a:srgbClr val="000000"/>
              </a:buClr>
              <a:buSzPts val="940"/>
              <a:buFont typeface="Arial"/>
              <a:buChar char="●"/>
            </a:pPr>
            <a:r>
              <a:rPr lang="en-GB" sz="940">
                <a:solidFill>
                  <a:srgbClr val="000000"/>
                </a:solidFill>
                <a:latin typeface="Arial"/>
                <a:ea typeface="Arial"/>
                <a:cs typeface="Arial"/>
                <a:sym typeface="Arial"/>
              </a:rPr>
              <a:t>Status: In Progress</a:t>
            </a:r>
            <a:endParaRPr sz="940">
              <a:solidFill>
                <a:srgbClr val="000000"/>
              </a:solidFill>
              <a:latin typeface="Arial"/>
              <a:ea typeface="Arial"/>
              <a:cs typeface="Arial"/>
              <a:sym typeface="Arial"/>
            </a:endParaRPr>
          </a:p>
          <a:p>
            <a:pPr indent="0" lvl="0" marL="0" rtl="0" algn="l">
              <a:spcBef>
                <a:spcPts val="0"/>
              </a:spcBef>
              <a:spcAft>
                <a:spcPts val="1200"/>
              </a:spcAft>
              <a:buSzPts val="275"/>
              <a:buNone/>
            </a:pPr>
            <a:r>
              <a:t/>
            </a:r>
            <a:endParaRPr sz="3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900" u="sng">
                <a:solidFill>
                  <a:srgbClr val="000000"/>
                </a:solidFill>
                <a:latin typeface="Arial"/>
                <a:ea typeface="Arial"/>
                <a:cs typeface="Arial"/>
                <a:sym typeface="Arial"/>
              </a:rPr>
              <a:t>Create an Installer</a:t>
            </a:r>
            <a:endParaRPr sz="900" u="sng">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be easily installed on my machine without significant technical knowledge.</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be a basic installer that can easily and quickly install our software package on the user’s machine.</a:t>
            </a:r>
            <a:endParaRPr b="1"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10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10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10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2</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Jay Scott</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Completed</a:t>
            </a:r>
            <a:endParaRPr sz="900">
              <a:solidFill>
                <a:srgbClr val="000000"/>
              </a:solidFill>
              <a:latin typeface="Arial"/>
              <a:ea typeface="Arial"/>
              <a:cs typeface="Arial"/>
              <a:sym typeface="Arial"/>
            </a:endParaRPr>
          </a:p>
          <a:p>
            <a:pPr indent="0" lvl="0" marL="0" rtl="0" algn="l">
              <a:spcBef>
                <a:spcPts val="0"/>
              </a:spcBef>
              <a:spcAft>
                <a:spcPts val="12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08" name="Google Shape;308;p1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770"/>
              <a:buNone/>
            </a:pPr>
            <a:r>
              <a:rPr lang="en-GB" sz="900" u="sng">
                <a:solidFill>
                  <a:srgbClr val="000000"/>
                </a:solidFill>
                <a:latin typeface="Arial"/>
                <a:ea typeface="Arial"/>
                <a:cs typeface="Arial"/>
                <a:sym typeface="Arial"/>
              </a:rPr>
              <a:t>Sub-Agreement Scanner</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scan a sub-agreement contract to determine if there have been any findings from an audit.</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build off of the already-existing GUI and allow the user to submit multiple PDF agreements/questionnaires and return which files need to be reviewed.</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15</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10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15</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10</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Aiden Green</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5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In Progress</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lang="en-GB" sz="900" u="sng">
                <a:solidFill>
                  <a:srgbClr val="000000"/>
                </a:solidFill>
                <a:latin typeface="Arial"/>
                <a:ea typeface="Arial"/>
                <a:cs typeface="Arial"/>
                <a:sym typeface="Arial"/>
              </a:rPr>
              <a:t>Suggest Alternative Language</a:t>
            </a:r>
            <a:endParaRPr sz="900" u="sng">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suggest alternative language for the problematic language that has been flagged instead of having to manually search for it.</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use approved AU alternative language documents to suggest alternative language to a document reviewer when encountering flagged problematic language and clauses.</a:t>
            </a:r>
            <a:endParaRPr b="1"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15</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5</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5</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Aiden Green</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Not started</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20" name="Google Shape;320;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900" u="sng">
                <a:solidFill>
                  <a:srgbClr val="000000"/>
                </a:solidFill>
                <a:latin typeface="Arial"/>
                <a:ea typeface="Arial"/>
                <a:cs typeface="Arial"/>
                <a:sym typeface="Arial"/>
              </a:rPr>
              <a:t>Learning from Negotiations</a:t>
            </a:r>
            <a:endParaRPr sz="900" u="sng">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can learn from past negotiations and provide better and more accurate suggestions to more quickly and consistently lead to successful negotiations.</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retain information gained from past negotiations and learn from its successes and failures to improve performance in the future. (There are many instances where the same types of negotiations have to be made with the same companies, this will allow some steps to be skipped, thus saving time.) </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30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30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20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20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Catherine Bickerton</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Catherine Bickerton</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Not started</a:t>
            </a:r>
            <a:endParaRPr sz="900" u="sng">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Stories</a:t>
            </a:r>
            <a:endParaRPr/>
          </a:p>
        </p:txBody>
      </p:sp>
      <p:sp>
        <p:nvSpPr>
          <p:cNvPr id="326" name="Google Shape;326;p2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GB" sz="900" u="sng">
                <a:solidFill>
                  <a:srgbClr val="000000"/>
                </a:solidFill>
                <a:latin typeface="Arial"/>
                <a:ea typeface="Arial"/>
                <a:cs typeface="Arial"/>
                <a:sym typeface="Arial"/>
              </a:rPr>
              <a:t>Risk Assessment</a:t>
            </a:r>
            <a:endParaRPr sz="900" u="sng">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Summary: As a contract reviewer I want a tool that will give me an overall risk rating for a contract so I can make appropriate risk assessments during a negotiation.</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Description: This feature should take into account all risk factors for a given contract and provide past relevant information to assist reviewers in a manual risk assessment. This will be useful when the negotiations do not follow a typical format.</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Hours: 40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Planned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Actual this cycle: 0</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Coders: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Testers: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Reviewers: N/A</a:t>
            </a:r>
            <a:endParaRPr sz="900">
              <a:solidFill>
                <a:srgbClr val="000000"/>
              </a:solidFill>
              <a:latin typeface="Arial"/>
              <a:ea typeface="Arial"/>
              <a:cs typeface="Arial"/>
              <a:sym typeface="Arial"/>
            </a:endParaRPr>
          </a:p>
          <a:p>
            <a:pPr indent="-285750" lvl="0" marL="914400" rtl="0" algn="l">
              <a:lnSpc>
                <a:spcPct val="130000"/>
              </a:lnSpc>
              <a:spcBef>
                <a:spcPts val="0"/>
              </a:spcBef>
              <a:spcAft>
                <a:spcPts val="0"/>
              </a:spcAft>
              <a:buClr>
                <a:srgbClr val="000000"/>
              </a:buClr>
              <a:buSzPts val="900"/>
              <a:buFont typeface="Arial"/>
              <a:buChar char="●"/>
            </a:pPr>
            <a:r>
              <a:rPr lang="en-GB" sz="900">
                <a:solidFill>
                  <a:srgbClr val="000000"/>
                </a:solidFill>
                <a:latin typeface="Arial"/>
                <a:ea typeface="Arial"/>
                <a:cs typeface="Arial"/>
                <a:sym typeface="Arial"/>
              </a:rPr>
              <a:t>Status: Not started</a:t>
            </a:r>
            <a:endParaRPr sz="9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