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354aa10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354aa10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b343700da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b343700da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b343700da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b343700da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40e91e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40e91e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343700da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343700da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343700da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343700da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343700da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343700da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b34e7dcf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b34e7dcf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b34e7dcf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b34e7dcf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34e7dcf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b34e7dcf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343700da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b343700da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34e7dcf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34e7dcf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lgUEPTm2JW3OUZWjF1MY0IrQbxj5t3G-/view"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wEkzhvZOtnEQv4gDWiderukxmwdUkeQN/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AI Contract</a:t>
            </a:r>
            <a:endParaRPr/>
          </a:p>
        </p:txBody>
      </p:sp>
      <p:sp>
        <p:nvSpPr>
          <p:cNvPr id="278" name="Google Shape;278;p13"/>
          <p:cNvSpPr txBox="1"/>
          <p:nvPr>
            <p:ph idx="1" type="subTitle"/>
          </p:nvPr>
        </p:nvSpPr>
        <p:spPr>
          <a:xfrm>
            <a:off x="824000" y="3596300"/>
            <a:ext cx="3288600" cy="9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Orange Team:</a:t>
            </a:r>
            <a:endParaRPr/>
          </a:p>
          <a:p>
            <a:pPr indent="0" lvl="0" marL="0" rtl="0" algn="l">
              <a:spcBef>
                <a:spcPts val="0"/>
              </a:spcBef>
              <a:spcAft>
                <a:spcPts val="0"/>
              </a:spcAft>
              <a:buNone/>
            </a:pPr>
            <a:r>
              <a:rPr lang="en-GB"/>
              <a:t>Aiden Green, Catherine Bickerton, Jay Scott, Luke Robinson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Meeting Minutes</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The team met 2 times before the end of the spike, once in person with both the client and the blue team and once through Discord calls and messages.</a:t>
            </a:r>
            <a:endParaRPr/>
          </a:p>
          <a:p>
            <a:pPr indent="0" lvl="0" marL="0" rtl="0" algn="l">
              <a:spcBef>
                <a:spcPts val="1200"/>
              </a:spcBef>
              <a:spcAft>
                <a:spcPts val="0"/>
              </a:spcAft>
              <a:buNone/>
            </a:pPr>
            <a:r>
              <a:rPr lang="en-GB"/>
              <a:t>Client Meeting (01/23/2024)</a:t>
            </a:r>
            <a:endParaRPr/>
          </a:p>
          <a:p>
            <a:pPr indent="-304958" lvl="0" marL="457200" rtl="0" algn="l">
              <a:spcBef>
                <a:spcPts val="1200"/>
              </a:spcBef>
              <a:spcAft>
                <a:spcPts val="0"/>
              </a:spcAft>
              <a:buSzPct val="100000"/>
              <a:buChar char="●"/>
            </a:pPr>
            <a:r>
              <a:rPr lang="en-GB"/>
              <a:t>Darren May, our client, gave an in-depth explanation of the current state of the project as well as his desired deliverables for the end of the semester. The combined teams decided to work together on the software rather than compete with each other so that more progress can be made toward achieving the client’s goals.</a:t>
            </a:r>
            <a:endParaRPr/>
          </a:p>
          <a:p>
            <a:pPr indent="0" lvl="0" marL="0" rtl="0" algn="l">
              <a:spcBef>
                <a:spcPts val="1200"/>
              </a:spcBef>
              <a:spcAft>
                <a:spcPts val="0"/>
              </a:spcAft>
              <a:buNone/>
            </a:pPr>
            <a:r>
              <a:rPr lang="en-GB"/>
              <a:t>Discord Meetings (01/25/2024 - 01/29/2024)</a:t>
            </a:r>
            <a:endParaRPr/>
          </a:p>
          <a:p>
            <a:pPr indent="-304958" lvl="0" marL="457200" rtl="0" algn="l">
              <a:spcBef>
                <a:spcPts val="1200"/>
              </a:spcBef>
              <a:spcAft>
                <a:spcPts val="0"/>
              </a:spcAft>
              <a:buSzPct val="100000"/>
              <a:buChar char="●"/>
            </a:pPr>
            <a:r>
              <a:rPr lang="en-GB"/>
              <a:t>The orange team met in discord meetings to allocate work related to the spike to individual members and complete the required deliverables.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Lessons Learned</a:t>
            </a:r>
            <a:endParaRPr/>
          </a:p>
        </p:txBody>
      </p:sp>
      <p:sp>
        <p:nvSpPr>
          <p:cNvPr id="338" name="Google Shape;338;p23"/>
          <p:cNvSpPr txBox="1"/>
          <p:nvPr>
            <p:ph idx="1" type="body"/>
          </p:nvPr>
        </p:nvSpPr>
        <p:spPr>
          <a:xfrm>
            <a:off x="1303800" y="1990050"/>
            <a:ext cx="70308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a:t>Team Collaboration</a:t>
            </a:r>
            <a:r>
              <a:rPr lang="en-GB"/>
              <a:t>: Identified areas of improvement in terms of team communication and time-management</a:t>
            </a:r>
            <a:endParaRPr/>
          </a:p>
          <a:p>
            <a:pPr indent="-311150" lvl="0" marL="457200" rtl="0" algn="l">
              <a:spcBef>
                <a:spcPts val="1000"/>
              </a:spcBef>
              <a:spcAft>
                <a:spcPts val="0"/>
              </a:spcAft>
              <a:buSzPts val="1300"/>
              <a:buChar char="●"/>
            </a:pPr>
            <a:r>
              <a:rPr b="1" lang="en-GB"/>
              <a:t>Technical Understanding: </a:t>
            </a:r>
            <a:r>
              <a:rPr lang="en-GB"/>
              <a:t>Identified steep learning curves and began to identify how to overcome them</a:t>
            </a:r>
            <a:endParaRPr/>
          </a:p>
          <a:p>
            <a:pPr indent="-311150" lvl="0" marL="457200" rtl="0" algn="l">
              <a:spcBef>
                <a:spcPts val="1000"/>
              </a:spcBef>
              <a:spcAft>
                <a:spcPts val="0"/>
              </a:spcAft>
              <a:buSzPts val="1300"/>
              <a:buChar char="●"/>
            </a:pPr>
            <a:r>
              <a:rPr b="1" lang="en-GB"/>
              <a:t>Understanding Research Contracts:</a:t>
            </a:r>
            <a:r>
              <a:rPr lang="en-GB"/>
              <a:t> Delved into the world of the terms, conditions, and regulations our model must consider in its analysis</a:t>
            </a:r>
            <a:endParaRPr/>
          </a:p>
          <a:p>
            <a:pPr indent="-311150" lvl="0" marL="457200" rtl="0" algn="l">
              <a:spcBef>
                <a:spcPts val="1000"/>
              </a:spcBef>
              <a:spcAft>
                <a:spcPts val="1000"/>
              </a:spcAft>
              <a:buSzPts val="1300"/>
              <a:buChar char="●"/>
            </a:pPr>
            <a:r>
              <a:rPr b="1" lang="en-GB"/>
              <a:t>Continuous Learning: </a:t>
            </a:r>
            <a:r>
              <a:rPr lang="en-GB"/>
              <a:t>We understand that while we have already learned so much, the need to learn will only grow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Demo</a:t>
            </a:r>
            <a:endParaRPr/>
          </a:p>
        </p:txBody>
      </p:sp>
      <p:pic>
        <p:nvPicPr>
          <p:cNvPr id="344" name="Google Shape;344;p24" title="SpikeDemo.mp4">
            <a:hlinkClick r:id="rId3"/>
          </p:cNvPr>
          <p:cNvPicPr preferRelativeResize="0"/>
          <p:nvPr/>
        </p:nvPicPr>
        <p:blipFill>
          <a:blip r:embed="rId4">
            <a:alphaModFix/>
          </a:blip>
          <a:stretch>
            <a:fillRect/>
          </a:stretch>
        </p:blipFill>
        <p:spPr>
          <a:xfrm>
            <a:off x="1874963" y="1401650"/>
            <a:ext cx="5394076" cy="3589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AI Parsing Project</a:t>
            </a:r>
            <a:endParaRPr/>
          </a:p>
        </p:txBody>
      </p:sp>
      <p:pic>
        <p:nvPicPr>
          <p:cNvPr id="350" name="Google Shape;350;p25" title="2024-01-28 17-17-49.mkv">
            <a:hlinkClick r:id="rId3"/>
          </p:cNvPr>
          <p:cNvPicPr preferRelativeResize="0"/>
          <p:nvPr/>
        </p:nvPicPr>
        <p:blipFill>
          <a:blip r:embed="rId4">
            <a:alphaModFix/>
          </a:blip>
          <a:stretch>
            <a:fillRect/>
          </a:stretch>
        </p:blipFill>
        <p:spPr>
          <a:xfrm>
            <a:off x="2286000" y="15463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System Metaphor</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200">
                <a:solidFill>
                  <a:srgbClr val="000000"/>
                </a:solidFill>
                <a:latin typeface="Arial"/>
                <a:ea typeface="Arial"/>
                <a:cs typeface="Arial"/>
                <a:sym typeface="Arial"/>
              </a:rPr>
              <a:t>The Office of Sponsored Programs at Auburn University reviews all potential external contracts, proposals, and awards to determine whether the university can negotiate or approve them. Staff members are currently required to review each contract manually, which is time-consuming, arduous, and inefficient. Our team’s goal is to design an artificial intelligence program that reviews all incoming contracts, flags conflicts within them, and suggests alternative wording in accordance with the university’s guidelines. This program will streamline the contract review process for OSP staff members and learn from successful contract negotiations to strengthen its functionality.</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Cycle Intent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200">
                <a:solidFill>
                  <a:srgbClr val="000000"/>
                </a:solidFill>
                <a:latin typeface="Arial"/>
                <a:ea typeface="Arial"/>
                <a:cs typeface="Arial"/>
                <a:sym typeface="Arial"/>
              </a:rPr>
              <a:t>The objective of this architectural spike is to review previous designs of this software created by other Senior Design teams and determine the optimal approach going forward this semester. The team intends to improve on prior implementations and transform the current AI contract program into a more reliable and robust software. Team members familiarized themselves with the preexisting code and created a demo of last semester’s work. In addition, team members also completed a short AI parsing project from Harvard University’s CS50 Introduction to AI online course to get valuable insight on how to </a:t>
            </a:r>
            <a:r>
              <a:rPr lang="en-GB" sz="1200">
                <a:solidFill>
                  <a:srgbClr val="000000"/>
                </a:solidFill>
                <a:latin typeface="Arial"/>
                <a:ea typeface="Arial"/>
                <a:cs typeface="Arial"/>
                <a:sym typeface="Arial"/>
              </a:rPr>
              <a:t>potentially</a:t>
            </a:r>
            <a:r>
              <a:rPr lang="en-GB" sz="1200">
                <a:solidFill>
                  <a:srgbClr val="000000"/>
                </a:solidFill>
                <a:latin typeface="Arial"/>
                <a:ea typeface="Arial"/>
                <a:cs typeface="Arial"/>
                <a:sym typeface="Arial"/>
              </a:rPr>
              <a:t> improve the parsing program.</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Story #1: Document Scanning</a:t>
            </a:r>
            <a:endParaRPr/>
          </a:p>
        </p:txBody>
      </p:sp>
      <p:sp>
        <p:nvSpPr>
          <p:cNvPr id="296" name="Google Shape;296;p1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294640" lvl="0" marL="914400" rtl="0" algn="l">
              <a:lnSpc>
                <a:spcPct val="13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Summary: As a contract reviewer I want a tool that scans agreements to find problematic language to increase the speed at which my department operates.</a:t>
            </a:r>
            <a:endParaRPr sz="1040">
              <a:solidFill>
                <a:srgbClr val="000000"/>
              </a:solidFill>
              <a:latin typeface="Arial"/>
              <a:ea typeface="Arial"/>
              <a:cs typeface="Arial"/>
              <a:sym typeface="Arial"/>
            </a:endParaRPr>
          </a:p>
          <a:p>
            <a:pPr indent="-294640" lvl="0" marL="914400" rtl="0" algn="l">
              <a:lnSpc>
                <a:spcPct val="13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Description: This feature should scan an agreement and search for problematic language and clauses that are not acceptable. The scanned agreement should be compared to the FAR Matrix and Contract T&amp;Cs Matrix to flag these issues for review or removal.</a:t>
            </a:r>
            <a:endParaRPr b="1" sz="1040">
              <a:solidFill>
                <a:srgbClr val="000000"/>
              </a:solidFill>
              <a:latin typeface="Arial"/>
              <a:ea typeface="Arial"/>
              <a:cs typeface="Arial"/>
              <a:sym typeface="Arial"/>
            </a:endParaRPr>
          </a:p>
          <a:p>
            <a:pPr indent="-294640" lvl="0" marL="914400" rtl="0" algn="l">
              <a:lnSpc>
                <a:spcPct val="13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Planned Hours: 12</a:t>
            </a:r>
            <a:endParaRPr sz="1040">
              <a:solidFill>
                <a:srgbClr val="000000"/>
              </a:solidFill>
              <a:latin typeface="Arial"/>
              <a:ea typeface="Arial"/>
              <a:cs typeface="Arial"/>
              <a:sym typeface="Arial"/>
            </a:endParaRPr>
          </a:p>
          <a:p>
            <a:pPr indent="-294640" lvl="0" marL="914400" rtl="0" algn="l">
              <a:lnSpc>
                <a:spcPct val="13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Planned this cycle: 12</a:t>
            </a:r>
            <a:endParaRPr sz="1040">
              <a:solidFill>
                <a:srgbClr val="000000"/>
              </a:solidFill>
              <a:latin typeface="Arial"/>
              <a:ea typeface="Arial"/>
              <a:cs typeface="Arial"/>
              <a:sym typeface="Arial"/>
            </a:endParaRPr>
          </a:p>
          <a:p>
            <a:pPr indent="-294640" lvl="0" marL="914400" rtl="0" algn="l">
              <a:lnSpc>
                <a:spcPct val="13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Actual: 3</a:t>
            </a:r>
            <a:endParaRPr sz="1040">
              <a:solidFill>
                <a:srgbClr val="000000"/>
              </a:solidFill>
              <a:latin typeface="Arial"/>
              <a:ea typeface="Arial"/>
              <a:cs typeface="Arial"/>
              <a:sym typeface="Arial"/>
            </a:endParaRPr>
          </a:p>
          <a:p>
            <a:pPr indent="-294640" lvl="0" marL="914400" rtl="0" algn="l">
              <a:lnSpc>
                <a:spcPct val="13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Actual this cycle: 3</a:t>
            </a:r>
            <a:endParaRPr sz="1040">
              <a:solidFill>
                <a:srgbClr val="000000"/>
              </a:solidFill>
              <a:latin typeface="Arial"/>
              <a:ea typeface="Arial"/>
              <a:cs typeface="Arial"/>
              <a:sym typeface="Arial"/>
            </a:endParaRPr>
          </a:p>
          <a:p>
            <a:pPr indent="-294640" lvl="0" marL="914400" rtl="0" algn="l">
              <a:lnSpc>
                <a:spcPct val="13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Coders: N/A</a:t>
            </a:r>
            <a:endParaRPr sz="1040">
              <a:solidFill>
                <a:srgbClr val="000000"/>
              </a:solidFill>
              <a:latin typeface="Arial"/>
              <a:ea typeface="Arial"/>
              <a:cs typeface="Arial"/>
              <a:sym typeface="Arial"/>
            </a:endParaRPr>
          </a:p>
          <a:p>
            <a:pPr indent="-294640" lvl="0" marL="914400" rtl="0" algn="l">
              <a:lnSpc>
                <a:spcPct val="13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Testers: N/A</a:t>
            </a:r>
            <a:endParaRPr sz="1040">
              <a:solidFill>
                <a:srgbClr val="000000"/>
              </a:solidFill>
              <a:latin typeface="Arial"/>
              <a:ea typeface="Arial"/>
              <a:cs typeface="Arial"/>
              <a:sym typeface="Arial"/>
            </a:endParaRPr>
          </a:p>
          <a:p>
            <a:pPr indent="-294640" lvl="0" marL="914400" rtl="0" algn="l">
              <a:lnSpc>
                <a:spcPct val="13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Reviewers: N/A</a:t>
            </a:r>
            <a:endParaRPr sz="1040">
              <a:solidFill>
                <a:srgbClr val="000000"/>
              </a:solidFill>
              <a:latin typeface="Arial"/>
              <a:ea typeface="Arial"/>
              <a:cs typeface="Arial"/>
              <a:sym typeface="Arial"/>
            </a:endParaRPr>
          </a:p>
          <a:p>
            <a:pPr indent="-294640" lvl="0" marL="914400" rtl="0" algn="l">
              <a:lnSpc>
                <a:spcPct val="130000"/>
              </a:lnSpc>
              <a:spcBef>
                <a:spcPts val="0"/>
              </a:spcBef>
              <a:spcAft>
                <a:spcPts val="0"/>
              </a:spcAft>
              <a:buClr>
                <a:srgbClr val="000000"/>
              </a:buClr>
              <a:buSzPts val="1040"/>
              <a:buFont typeface="Arial"/>
              <a:buChar char="●"/>
            </a:pPr>
            <a:r>
              <a:rPr lang="en-GB" sz="1040">
                <a:solidFill>
                  <a:srgbClr val="000000"/>
                </a:solidFill>
                <a:latin typeface="Arial"/>
                <a:ea typeface="Arial"/>
                <a:cs typeface="Arial"/>
                <a:sym typeface="Arial"/>
              </a:rPr>
              <a:t>Status: Not started</a:t>
            </a:r>
            <a:endParaRPr sz="1040">
              <a:solidFill>
                <a:srgbClr val="000000"/>
              </a:solidFill>
              <a:latin typeface="Arial"/>
              <a:ea typeface="Arial"/>
              <a:cs typeface="Arial"/>
              <a:sym typeface="Arial"/>
            </a:endParaRPr>
          </a:p>
          <a:p>
            <a:pPr indent="0" lvl="0" marL="0" rtl="0" algn="l">
              <a:lnSpc>
                <a:spcPct val="95000"/>
              </a:lnSpc>
              <a:spcBef>
                <a:spcPts val="0"/>
              </a:spcBef>
              <a:spcAft>
                <a:spcPts val="1200"/>
              </a:spcAft>
              <a:buSzPts val="770"/>
              <a:buNone/>
            </a:pPr>
            <a:r>
              <a:t/>
            </a:r>
            <a:endParaRPr sz="91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Story #2: Suggest Alternative Language</a:t>
            </a:r>
            <a:endParaRPr/>
          </a:p>
        </p:txBody>
      </p:sp>
      <p:sp>
        <p:nvSpPr>
          <p:cNvPr id="302" name="Google Shape;302;p1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Summary: As a contract reviewer I want a tool that can suggest alternative language for the problematic language that has been flagged instead of having to manually search for it.</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Description: This feature should use approved AU alternative language documents to suggest alternative language to a document reviewer when encountering flagged problematic language and clauses.</a:t>
            </a:r>
            <a:endParaRPr b="1"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Planned Hours: 15</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Planned this cycle: 5</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Actual: 0</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Actual this cycle: 0</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Coders: N/A</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Testers: N/A</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Reviewers: N/A</a:t>
            </a:r>
            <a:endParaRPr sz="1030">
              <a:solidFill>
                <a:srgbClr val="000000"/>
              </a:solidFill>
              <a:latin typeface="Arial"/>
              <a:ea typeface="Arial"/>
              <a:cs typeface="Arial"/>
              <a:sym typeface="Arial"/>
            </a:endParaRPr>
          </a:p>
          <a:p>
            <a:pPr indent="-294005" lvl="0" marL="914400" rtl="0" algn="l">
              <a:lnSpc>
                <a:spcPct val="130000"/>
              </a:lnSpc>
              <a:spcBef>
                <a:spcPts val="0"/>
              </a:spcBef>
              <a:spcAft>
                <a:spcPts val="0"/>
              </a:spcAft>
              <a:buClr>
                <a:srgbClr val="000000"/>
              </a:buClr>
              <a:buSzPts val="1030"/>
              <a:buFont typeface="Arial"/>
              <a:buChar char="●"/>
            </a:pPr>
            <a:r>
              <a:rPr lang="en-GB" sz="1030">
                <a:solidFill>
                  <a:srgbClr val="000000"/>
                </a:solidFill>
                <a:latin typeface="Arial"/>
                <a:ea typeface="Arial"/>
                <a:cs typeface="Arial"/>
                <a:sym typeface="Arial"/>
              </a:rPr>
              <a:t>Status: Not started</a:t>
            </a:r>
            <a:endParaRPr sz="1030">
              <a:solidFill>
                <a:srgbClr val="000000"/>
              </a:solidFill>
              <a:latin typeface="Arial"/>
              <a:ea typeface="Arial"/>
              <a:cs typeface="Arial"/>
              <a:sym typeface="Arial"/>
            </a:endParaRPr>
          </a:p>
          <a:p>
            <a:pPr indent="0" lvl="0" marL="0" rtl="0" algn="l">
              <a:lnSpc>
                <a:spcPct val="95000"/>
              </a:lnSpc>
              <a:spcBef>
                <a:spcPts val="0"/>
              </a:spcBef>
              <a:spcAft>
                <a:spcPts val="1200"/>
              </a:spcAft>
              <a:buSzPts val="852"/>
              <a:buNone/>
            </a:pPr>
            <a:r>
              <a:t/>
            </a:r>
            <a:endParaRPr sz="100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User Story #3: </a:t>
            </a:r>
            <a:r>
              <a:rPr lang="en-GB"/>
              <a:t>Learning from Negotiations</a:t>
            </a:r>
            <a:endParaRPr/>
          </a:p>
        </p:txBody>
      </p:sp>
      <p:sp>
        <p:nvSpPr>
          <p:cNvPr id="308" name="Google Shape;308;p18"/>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fontScale="25000" lnSpcReduction="20000"/>
          </a:bodyPr>
          <a:lstStyle/>
          <a:p>
            <a:pPr indent="-292548" lvl="0" marL="914400" rtl="0" algn="l">
              <a:lnSpc>
                <a:spcPct val="150000"/>
              </a:lnSpc>
              <a:spcBef>
                <a:spcPts val="0"/>
              </a:spcBef>
              <a:spcAft>
                <a:spcPts val="0"/>
              </a:spcAft>
              <a:buClr>
                <a:srgbClr val="000000"/>
              </a:buClr>
              <a:buSzPct val="100000"/>
              <a:buFont typeface="Arial"/>
              <a:buChar char="●"/>
            </a:pPr>
            <a:r>
              <a:rPr lang="en-GB" sz="4028">
                <a:solidFill>
                  <a:srgbClr val="000000"/>
                </a:solidFill>
                <a:latin typeface="Arial"/>
                <a:ea typeface="Arial"/>
                <a:cs typeface="Arial"/>
                <a:sym typeface="Arial"/>
              </a:rPr>
              <a:t>Summary: As a contract reviewer I want a tool that can learn from past negotiations and provide better and more accurate suggestions to more quickly and consistently lead to successful negotiations.</a:t>
            </a:r>
            <a:endParaRPr sz="4028">
              <a:solidFill>
                <a:srgbClr val="000000"/>
              </a:solidFill>
              <a:latin typeface="Arial"/>
              <a:ea typeface="Arial"/>
              <a:cs typeface="Arial"/>
              <a:sym typeface="Arial"/>
            </a:endParaRPr>
          </a:p>
          <a:p>
            <a:pPr indent="-292548" lvl="0" marL="914400" rtl="0" algn="l">
              <a:lnSpc>
                <a:spcPct val="150000"/>
              </a:lnSpc>
              <a:spcBef>
                <a:spcPts val="0"/>
              </a:spcBef>
              <a:spcAft>
                <a:spcPts val="0"/>
              </a:spcAft>
              <a:buClr>
                <a:srgbClr val="000000"/>
              </a:buClr>
              <a:buSzPct val="100000"/>
              <a:buFont typeface="Arial"/>
              <a:buChar char="●"/>
            </a:pPr>
            <a:r>
              <a:rPr lang="en-GB" sz="4028">
                <a:solidFill>
                  <a:srgbClr val="000000"/>
                </a:solidFill>
                <a:latin typeface="Arial"/>
                <a:ea typeface="Arial"/>
                <a:cs typeface="Arial"/>
                <a:sym typeface="Arial"/>
              </a:rPr>
              <a:t>Description: This feature should retain information gained from past negotiations and learn from its successes and failures to improve performance in the future. (There are many instances where the same types of negotiations have to be made with the same companies, this will allow some steps to be skipped, thus saving time.) </a:t>
            </a:r>
            <a:endParaRPr b="1" sz="4028">
              <a:solidFill>
                <a:srgbClr val="000000"/>
              </a:solidFill>
              <a:latin typeface="Arial"/>
              <a:ea typeface="Arial"/>
              <a:cs typeface="Arial"/>
              <a:sym typeface="Arial"/>
            </a:endParaRPr>
          </a:p>
          <a:p>
            <a:pPr indent="-292548" lvl="0" marL="914400" rtl="0" algn="l">
              <a:lnSpc>
                <a:spcPct val="150000"/>
              </a:lnSpc>
              <a:spcBef>
                <a:spcPts val="0"/>
              </a:spcBef>
              <a:spcAft>
                <a:spcPts val="0"/>
              </a:spcAft>
              <a:buClr>
                <a:srgbClr val="000000"/>
              </a:buClr>
              <a:buSzPct val="100000"/>
              <a:buFont typeface="Arial"/>
              <a:buChar char="●"/>
            </a:pPr>
            <a:r>
              <a:rPr lang="en-GB" sz="4028">
                <a:solidFill>
                  <a:srgbClr val="000000"/>
                </a:solidFill>
                <a:latin typeface="Arial"/>
                <a:ea typeface="Arial"/>
                <a:cs typeface="Arial"/>
                <a:sym typeface="Arial"/>
              </a:rPr>
              <a:t>Planned Hours: 30</a:t>
            </a:r>
            <a:endParaRPr sz="4028">
              <a:solidFill>
                <a:srgbClr val="000000"/>
              </a:solidFill>
              <a:latin typeface="Arial"/>
              <a:ea typeface="Arial"/>
              <a:cs typeface="Arial"/>
              <a:sym typeface="Arial"/>
            </a:endParaRPr>
          </a:p>
          <a:p>
            <a:pPr indent="-292548" lvl="0" marL="914400" rtl="0" algn="l">
              <a:lnSpc>
                <a:spcPct val="150000"/>
              </a:lnSpc>
              <a:spcBef>
                <a:spcPts val="0"/>
              </a:spcBef>
              <a:spcAft>
                <a:spcPts val="0"/>
              </a:spcAft>
              <a:buClr>
                <a:srgbClr val="000000"/>
              </a:buClr>
              <a:buSzPct val="100000"/>
              <a:buFont typeface="Arial"/>
              <a:buChar char="●"/>
            </a:pPr>
            <a:r>
              <a:rPr lang="en-GB" sz="4028">
                <a:solidFill>
                  <a:srgbClr val="000000"/>
                </a:solidFill>
                <a:latin typeface="Arial"/>
                <a:ea typeface="Arial"/>
                <a:cs typeface="Arial"/>
                <a:sym typeface="Arial"/>
              </a:rPr>
              <a:t>Planned this cycle: 0</a:t>
            </a:r>
            <a:endParaRPr sz="4028">
              <a:solidFill>
                <a:srgbClr val="000000"/>
              </a:solidFill>
              <a:latin typeface="Arial"/>
              <a:ea typeface="Arial"/>
              <a:cs typeface="Arial"/>
              <a:sym typeface="Arial"/>
            </a:endParaRPr>
          </a:p>
          <a:p>
            <a:pPr indent="-292548" lvl="0" marL="914400" rtl="0" algn="l">
              <a:lnSpc>
                <a:spcPct val="150000"/>
              </a:lnSpc>
              <a:spcBef>
                <a:spcPts val="0"/>
              </a:spcBef>
              <a:spcAft>
                <a:spcPts val="0"/>
              </a:spcAft>
              <a:buClr>
                <a:srgbClr val="000000"/>
              </a:buClr>
              <a:buSzPct val="100000"/>
              <a:buFont typeface="Arial"/>
              <a:buChar char="●"/>
            </a:pPr>
            <a:r>
              <a:rPr lang="en-GB" sz="4028">
                <a:solidFill>
                  <a:srgbClr val="000000"/>
                </a:solidFill>
                <a:latin typeface="Arial"/>
                <a:ea typeface="Arial"/>
                <a:cs typeface="Arial"/>
                <a:sym typeface="Arial"/>
              </a:rPr>
              <a:t>Actual: 0</a:t>
            </a:r>
            <a:endParaRPr sz="4028">
              <a:solidFill>
                <a:srgbClr val="000000"/>
              </a:solidFill>
              <a:latin typeface="Arial"/>
              <a:ea typeface="Arial"/>
              <a:cs typeface="Arial"/>
              <a:sym typeface="Arial"/>
            </a:endParaRPr>
          </a:p>
          <a:p>
            <a:pPr indent="-292548" lvl="0" marL="914400" rtl="0" algn="l">
              <a:lnSpc>
                <a:spcPct val="150000"/>
              </a:lnSpc>
              <a:spcBef>
                <a:spcPts val="0"/>
              </a:spcBef>
              <a:spcAft>
                <a:spcPts val="0"/>
              </a:spcAft>
              <a:buClr>
                <a:srgbClr val="000000"/>
              </a:buClr>
              <a:buSzPct val="100000"/>
              <a:buFont typeface="Arial"/>
              <a:buChar char="●"/>
            </a:pPr>
            <a:r>
              <a:rPr lang="en-GB" sz="4028">
                <a:solidFill>
                  <a:srgbClr val="000000"/>
                </a:solidFill>
                <a:latin typeface="Arial"/>
                <a:ea typeface="Arial"/>
                <a:cs typeface="Arial"/>
                <a:sym typeface="Arial"/>
              </a:rPr>
              <a:t>Actual this cycle: 0</a:t>
            </a:r>
            <a:endParaRPr sz="4028">
              <a:solidFill>
                <a:srgbClr val="000000"/>
              </a:solidFill>
              <a:latin typeface="Arial"/>
              <a:ea typeface="Arial"/>
              <a:cs typeface="Arial"/>
              <a:sym typeface="Arial"/>
            </a:endParaRPr>
          </a:p>
          <a:p>
            <a:pPr indent="-292548" lvl="0" marL="914400" rtl="0" algn="l">
              <a:lnSpc>
                <a:spcPct val="150000"/>
              </a:lnSpc>
              <a:spcBef>
                <a:spcPts val="0"/>
              </a:spcBef>
              <a:spcAft>
                <a:spcPts val="0"/>
              </a:spcAft>
              <a:buClr>
                <a:srgbClr val="000000"/>
              </a:buClr>
              <a:buSzPct val="100000"/>
              <a:buFont typeface="Arial"/>
              <a:buChar char="●"/>
            </a:pPr>
            <a:r>
              <a:rPr lang="en-GB" sz="4028">
                <a:solidFill>
                  <a:srgbClr val="000000"/>
                </a:solidFill>
                <a:latin typeface="Arial"/>
                <a:ea typeface="Arial"/>
                <a:cs typeface="Arial"/>
                <a:sym typeface="Arial"/>
              </a:rPr>
              <a:t>Coders: N/A</a:t>
            </a:r>
            <a:endParaRPr sz="4028">
              <a:solidFill>
                <a:srgbClr val="000000"/>
              </a:solidFill>
              <a:latin typeface="Arial"/>
              <a:ea typeface="Arial"/>
              <a:cs typeface="Arial"/>
              <a:sym typeface="Arial"/>
            </a:endParaRPr>
          </a:p>
          <a:p>
            <a:pPr indent="-292548" lvl="0" marL="914400" rtl="0" algn="l">
              <a:lnSpc>
                <a:spcPct val="150000"/>
              </a:lnSpc>
              <a:spcBef>
                <a:spcPts val="0"/>
              </a:spcBef>
              <a:spcAft>
                <a:spcPts val="0"/>
              </a:spcAft>
              <a:buClr>
                <a:srgbClr val="000000"/>
              </a:buClr>
              <a:buSzPct val="100000"/>
              <a:buFont typeface="Arial"/>
              <a:buChar char="●"/>
            </a:pPr>
            <a:r>
              <a:rPr lang="en-GB" sz="4028">
                <a:solidFill>
                  <a:srgbClr val="000000"/>
                </a:solidFill>
                <a:latin typeface="Arial"/>
                <a:ea typeface="Arial"/>
                <a:cs typeface="Arial"/>
                <a:sym typeface="Arial"/>
              </a:rPr>
              <a:t>Testers: N/A</a:t>
            </a:r>
            <a:endParaRPr sz="4028">
              <a:solidFill>
                <a:srgbClr val="000000"/>
              </a:solidFill>
              <a:latin typeface="Arial"/>
              <a:ea typeface="Arial"/>
              <a:cs typeface="Arial"/>
              <a:sym typeface="Arial"/>
            </a:endParaRPr>
          </a:p>
          <a:p>
            <a:pPr indent="-292548" lvl="0" marL="914400" rtl="0" algn="l">
              <a:lnSpc>
                <a:spcPct val="150000"/>
              </a:lnSpc>
              <a:spcBef>
                <a:spcPts val="0"/>
              </a:spcBef>
              <a:spcAft>
                <a:spcPts val="0"/>
              </a:spcAft>
              <a:buClr>
                <a:srgbClr val="000000"/>
              </a:buClr>
              <a:buSzPct val="100000"/>
              <a:buFont typeface="Arial"/>
              <a:buChar char="●"/>
            </a:pPr>
            <a:r>
              <a:rPr lang="en-GB" sz="4028">
                <a:solidFill>
                  <a:srgbClr val="000000"/>
                </a:solidFill>
                <a:latin typeface="Arial"/>
                <a:ea typeface="Arial"/>
                <a:cs typeface="Arial"/>
                <a:sym typeface="Arial"/>
              </a:rPr>
              <a:t>Reviewers: N/A</a:t>
            </a:r>
            <a:endParaRPr sz="4028">
              <a:solidFill>
                <a:srgbClr val="000000"/>
              </a:solidFill>
              <a:latin typeface="Arial"/>
              <a:ea typeface="Arial"/>
              <a:cs typeface="Arial"/>
              <a:sym typeface="Arial"/>
            </a:endParaRPr>
          </a:p>
          <a:p>
            <a:pPr indent="-292548" lvl="0" marL="914400" rtl="0" algn="l">
              <a:lnSpc>
                <a:spcPct val="150000"/>
              </a:lnSpc>
              <a:spcBef>
                <a:spcPts val="0"/>
              </a:spcBef>
              <a:spcAft>
                <a:spcPts val="0"/>
              </a:spcAft>
              <a:buClr>
                <a:srgbClr val="000000"/>
              </a:buClr>
              <a:buSzPct val="100000"/>
              <a:buFont typeface="Arial"/>
              <a:buChar char="●"/>
            </a:pPr>
            <a:r>
              <a:rPr lang="en-GB" sz="4028">
                <a:solidFill>
                  <a:srgbClr val="000000"/>
                </a:solidFill>
                <a:latin typeface="Arial"/>
                <a:ea typeface="Arial"/>
                <a:cs typeface="Arial"/>
                <a:sym typeface="Arial"/>
              </a:rPr>
              <a:t>Status: Not started</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User Story #4: Risk Assessment</a:t>
            </a:r>
            <a:endParaRPr/>
          </a:p>
        </p:txBody>
      </p:sp>
      <p:sp>
        <p:nvSpPr>
          <p:cNvPr id="314" name="Google Shape;314;p19"/>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fontScale="55000" lnSpcReduction="20000"/>
          </a:bodyPr>
          <a:lstStyle/>
          <a:p>
            <a:pPr indent="-292426" lvl="0" marL="914400" rtl="0" algn="l">
              <a:lnSpc>
                <a:spcPct val="150000"/>
              </a:lnSpc>
              <a:spcBef>
                <a:spcPts val="0"/>
              </a:spcBef>
              <a:spcAft>
                <a:spcPts val="0"/>
              </a:spcAft>
              <a:buClr>
                <a:srgbClr val="000000"/>
              </a:buClr>
              <a:buSzPct val="100000"/>
              <a:buFont typeface="Arial"/>
              <a:buChar char="●"/>
            </a:pPr>
            <a:r>
              <a:rPr lang="en-GB" sz="1827">
                <a:solidFill>
                  <a:srgbClr val="000000"/>
                </a:solidFill>
                <a:latin typeface="Arial"/>
                <a:ea typeface="Arial"/>
                <a:cs typeface="Arial"/>
                <a:sym typeface="Arial"/>
              </a:rPr>
              <a:t>Summary: As a contract reviewer I want a tool that will give me an overall risk rating for a contract so I can make appropriate risk assessments during a negotiation.</a:t>
            </a:r>
            <a:endParaRPr sz="1827">
              <a:solidFill>
                <a:srgbClr val="000000"/>
              </a:solidFill>
              <a:latin typeface="Arial"/>
              <a:ea typeface="Arial"/>
              <a:cs typeface="Arial"/>
              <a:sym typeface="Arial"/>
            </a:endParaRPr>
          </a:p>
          <a:p>
            <a:pPr indent="-292426" lvl="0" marL="914400" rtl="0" algn="l">
              <a:lnSpc>
                <a:spcPct val="150000"/>
              </a:lnSpc>
              <a:spcBef>
                <a:spcPts val="0"/>
              </a:spcBef>
              <a:spcAft>
                <a:spcPts val="0"/>
              </a:spcAft>
              <a:buClr>
                <a:srgbClr val="000000"/>
              </a:buClr>
              <a:buSzPct val="100000"/>
              <a:buFont typeface="Arial"/>
              <a:buChar char="●"/>
            </a:pPr>
            <a:r>
              <a:rPr lang="en-GB" sz="1827">
                <a:solidFill>
                  <a:srgbClr val="000000"/>
                </a:solidFill>
                <a:latin typeface="Arial"/>
                <a:ea typeface="Arial"/>
                <a:cs typeface="Arial"/>
                <a:sym typeface="Arial"/>
              </a:rPr>
              <a:t>Description: This feature should take into account all risk factors for a given contract and provide past relevant information to assist reviewers in a manual risk assessment. This will be useful when the negotiations do not follow a typical format.</a:t>
            </a:r>
            <a:endParaRPr b="1" sz="1827">
              <a:solidFill>
                <a:srgbClr val="000000"/>
              </a:solidFill>
              <a:latin typeface="Arial"/>
              <a:ea typeface="Arial"/>
              <a:cs typeface="Arial"/>
              <a:sym typeface="Arial"/>
            </a:endParaRPr>
          </a:p>
          <a:p>
            <a:pPr indent="-292426" lvl="0" marL="914400" rtl="0" algn="l">
              <a:lnSpc>
                <a:spcPct val="150000"/>
              </a:lnSpc>
              <a:spcBef>
                <a:spcPts val="0"/>
              </a:spcBef>
              <a:spcAft>
                <a:spcPts val="0"/>
              </a:spcAft>
              <a:buClr>
                <a:srgbClr val="000000"/>
              </a:buClr>
              <a:buSzPct val="100000"/>
              <a:buFont typeface="Arial"/>
              <a:buChar char="●"/>
            </a:pPr>
            <a:r>
              <a:rPr lang="en-GB" sz="1827">
                <a:solidFill>
                  <a:srgbClr val="000000"/>
                </a:solidFill>
                <a:latin typeface="Arial"/>
                <a:ea typeface="Arial"/>
                <a:cs typeface="Arial"/>
                <a:sym typeface="Arial"/>
              </a:rPr>
              <a:t>Planned Hours: 40</a:t>
            </a:r>
            <a:endParaRPr sz="1827">
              <a:solidFill>
                <a:srgbClr val="000000"/>
              </a:solidFill>
              <a:latin typeface="Arial"/>
              <a:ea typeface="Arial"/>
              <a:cs typeface="Arial"/>
              <a:sym typeface="Arial"/>
            </a:endParaRPr>
          </a:p>
          <a:p>
            <a:pPr indent="-292426" lvl="0" marL="914400" rtl="0" algn="l">
              <a:lnSpc>
                <a:spcPct val="150000"/>
              </a:lnSpc>
              <a:spcBef>
                <a:spcPts val="0"/>
              </a:spcBef>
              <a:spcAft>
                <a:spcPts val="0"/>
              </a:spcAft>
              <a:buClr>
                <a:srgbClr val="000000"/>
              </a:buClr>
              <a:buSzPct val="100000"/>
              <a:buFont typeface="Arial"/>
              <a:buChar char="●"/>
            </a:pPr>
            <a:r>
              <a:rPr lang="en-GB" sz="1827">
                <a:solidFill>
                  <a:srgbClr val="000000"/>
                </a:solidFill>
                <a:latin typeface="Arial"/>
                <a:ea typeface="Arial"/>
                <a:cs typeface="Arial"/>
                <a:sym typeface="Arial"/>
              </a:rPr>
              <a:t>Planned this cycle: 0</a:t>
            </a:r>
            <a:endParaRPr sz="1827">
              <a:solidFill>
                <a:srgbClr val="000000"/>
              </a:solidFill>
              <a:latin typeface="Arial"/>
              <a:ea typeface="Arial"/>
              <a:cs typeface="Arial"/>
              <a:sym typeface="Arial"/>
            </a:endParaRPr>
          </a:p>
          <a:p>
            <a:pPr indent="-292426" lvl="0" marL="914400" rtl="0" algn="l">
              <a:lnSpc>
                <a:spcPct val="150000"/>
              </a:lnSpc>
              <a:spcBef>
                <a:spcPts val="0"/>
              </a:spcBef>
              <a:spcAft>
                <a:spcPts val="0"/>
              </a:spcAft>
              <a:buClr>
                <a:srgbClr val="000000"/>
              </a:buClr>
              <a:buSzPct val="100000"/>
              <a:buFont typeface="Arial"/>
              <a:buChar char="●"/>
            </a:pPr>
            <a:r>
              <a:rPr lang="en-GB" sz="1827">
                <a:solidFill>
                  <a:srgbClr val="000000"/>
                </a:solidFill>
                <a:latin typeface="Arial"/>
                <a:ea typeface="Arial"/>
                <a:cs typeface="Arial"/>
                <a:sym typeface="Arial"/>
              </a:rPr>
              <a:t>Actual: 0</a:t>
            </a:r>
            <a:endParaRPr sz="1827">
              <a:solidFill>
                <a:srgbClr val="000000"/>
              </a:solidFill>
              <a:latin typeface="Arial"/>
              <a:ea typeface="Arial"/>
              <a:cs typeface="Arial"/>
              <a:sym typeface="Arial"/>
            </a:endParaRPr>
          </a:p>
          <a:p>
            <a:pPr indent="-292426" lvl="0" marL="914400" rtl="0" algn="l">
              <a:lnSpc>
                <a:spcPct val="150000"/>
              </a:lnSpc>
              <a:spcBef>
                <a:spcPts val="0"/>
              </a:spcBef>
              <a:spcAft>
                <a:spcPts val="0"/>
              </a:spcAft>
              <a:buClr>
                <a:srgbClr val="000000"/>
              </a:buClr>
              <a:buSzPct val="100000"/>
              <a:buFont typeface="Arial"/>
              <a:buChar char="●"/>
            </a:pPr>
            <a:r>
              <a:rPr lang="en-GB" sz="1827">
                <a:solidFill>
                  <a:srgbClr val="000000"/>
                </a:solidFill>
                <a:latin typeface="Arial"/>
                <a:ea typeface="Arial"/>
                <a:cs typeface="Arial"/>
                <a:sym typeface="Arial"/>
              </a:rPr>
              <a:t>Actual this cycle: 0</a:t>
            </a:r>
            <a:endParaRPr sz="1827">
              <a:solidFill>
                <a:srgbClr val="000000"/>
              </a:solidFill>
              <a:latin typeface="Arial"/>
              <a:ea typeface="Arial"/>
              <a:cs typeface="Arial"/>
              <a:sym typeface="Arial"/>
            </a:endParaRPr>
          </a:p>
          <a:p>
            <a:pPr indent="-292426" lvl="0" marL="914400" rtl="0" algn="l">
              <a:lnSpc>
                <a:spcPct val="150000"/>
              </a:lnSpc>
              <a:spcBef>
                <a:spcPts val="0"/>
              </a:spcBef>
              <a:spcAft>
                <a:spcPts val="0"/>
              </a:spcAft>
              <a:buClr>
                <a:srgbClr val="000000"/>
              </a:buClr>
              <a:buSzPct val="100000"/>
              <a:buFont typeface="Arial"/>
              <a:buChar char="●"/>
            </a:pPr>
            <a:r>
              <a:rPr lang="en-GB" sz="1827">
                <a:solidFill>
                  <a:srgbClr val="000000"/>
                </a:solidFill>
                <a:latin typeface="Arial"/>
                <a:ea typeface="Arial"/>
                <a:cs typeface="Arial"/>
                <a:sym typeface="Arial"/>
              </a:rPr>
              <a:t>Coders: N/A</a:t>
            </a:r>
            <a:endParaRPr sz="1827">
              <a:solidFill>
                <a:srgbClr val="000000"/>
              </a:solidFill>
              <a:latin typeface="Arial"/>
              <a:ea typeface="Arial"/>
              <a:cs typeface="Arial"/>
              <a:sym typeface="Arial"/>
            </a:endParaRPr>
          </a:p>
          <a:p>
            <a:pPr indent="-292426" lvl="0" marL="914400" rtl="0" algn="l">
              <a:lnSpc>
                <a:spcPct val="150000"/>
              </a:lnSpc>
              <a:spcBef>
                <a:spcPts val="0"/>
              </a:spcBef>
              <a:spcAft>
                <a:spcPts val="0"/>
              </a:spcAft>
              <a:buClr>
                <a:srgbClr val="000000"/>
              </a:buClr>
              <a:buSzPct val="100000"/>
              <a:buFont typeface="Arial"/>
              <a:buChar char="●"/>
            </a:pPr>
            <a:r>
              <a:rPr lang="en-GB" sz="1827">
                <a:solidFill>
                  <a:srgbClr val="000000"/>
                </a:solidFill>
                <a:latin typeface="Arial"/>
                <a:ea typeface="Arial"/>
                <a:cs typeface="Arial"/>
                <a:sym typeface="Arial"/>
              </a:rPr>
              <a:t>Testers: N/A</a:t>
            </a:r>
            <a:endParaRPr sz="1827">
              <a:solidFill>
                <a:srgbClr val="000000"/>
              </a:solidFill>
              <a:latin typeface="Arial"/>
              <a:ea typeface="Arial"/>
              <a:cs typeface="Arial"/>
              <a:sym typeface="Arial"/>
            </a:endParaRPr>
          </a:p>
          <a:p>
            <a:pPr indent="-292426" lvl="0" marL="914400" rtl="0" algn="l">
              <a:lnSpc>
                <a:spcPct val="150000"/>
              </a:lnSpc>
              <a:spcBef>
                <a:spcPts val="0"/>
              </a:spcBef>
              <a:spcAft>
                <a:spcPts val="0"/>
              </a:spcAft>
              <a:buClr>
                <a:srgbClr val="000000"/>
              </a:buClr>
              <a:buSzPct val="100000"/>
              <a:buFont typeface="Arial"/>
              <a:buChar char="●"/>
            </a:pPr>
            <a:r>
              <a:rPr lang="en-GB" sz="1827">
                <a:solidFill>
                  <a:srgbClr val="000000"/>
                </a:solidFill>
                <a:latin typeface="Arial"/>
                <a:ea typeface="Arial"/>
                <a:cs typeface="Arial"/>
                <a:sym typeface="Arial"/>
              </a:rPr>
              <a:t>Reviewers: N/A</a:t>
            </a:r>
            <a:endParaRPr sz="1827">
              <a:solidFill>
                <a:srgbClr val="000000"/>
              </a:solidFill>
              <a:latin typeface="Arial"/>
              <a:ea typeface="Arial"/>
              <a:cs typeface="Arial"/>
              <a:sym typeface="Arial"/>
            </a:endParaRPr>
          </a:p>
          <a:p>
            <a:pPr indent="-292426" lvl="0" marL="914400" rtl="0" algn="l">
              <a:lnSpc>
                <a:spcPct val="150000"/>
              </a:lnSpc>
              <a:spcBef>
                <a:spcPts val="0"/>
              </a:spcBef>
              <a:spcAft>
                <a:spcPts val="0"/>
              </a:spcAft>
              <a:buClr>
                <a:srgbClr val="000000"/>
              </a:buClr>
              <a:buSzPct val="100000"/>
              <a:buFont typeface="Arial"/>
              <a:buChar char="●"/>
            </a:pPr>
            <a:r>
              <a:rPr lang="en-GB" sz="1827">
                <a:solidFill>
                  <a:srgbClr val="000000"/>
                </a:solidFill>
                <a:latin typeface="Arial"/>
                <a:ea typeface="Arial"/>
                <a:cs typeface="Arial"/>
                <a:sym typeface="Arial"/>
              </a:rPr>
              <a:t>Status: Not started</a:t>
            </a:r>
            <a:endParaRPr sz="4655">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Design Documentation #1: Language</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457200" lvl="0" marL="0" rtl="0" algn="l">
              <a:lnSpc>
                <a:spcPct val="150000"/>
              </a:lnSpc>
              <a:spcBef>
                <a:spcPts val="0"/>
              </a:spcBef>
              <a:spcAft>
                <a:spcPts val="0"/>
              </a:spcAft>
              <a:buNone/>
            </a:pPr>
            <a:r>
              <a:rPr lang="en-GB" sz="1200">
                <a:solidFill>
                  <a:srgbClr val="000000"/>
                </a:solidFill>
                <a:latin typeface="Arial"/>
                <a:ea typeface="Arial"/>
                <a:cs typeface="Arial"/>
                <a:sym typeface="Arial"/>
              </a:rPr>
              <a:t>We are the second semester of students assigned to this project and all of the existing code-base is written in Python. We have all decided that it will be easiest to remain with this language, as we are all confident in our Python knowledge. Python also has many readily available machine learning libraries, such as scikit-learn, that we can make use of for the more complicated portions of this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Design Documentation #2: Architecture</a:t>
            </a:r>
            <a:endParaRPr/>
          </a:p>
        </p:txBody>
      </p:sp>
      <p:sp>
        <p:nvSpPr>
          <p:cNvPr id="326" name="Google Shape;326;p21"/>
          <p:cNvSpPr txBox="1"/>
          <p:nvPr>
            <p:ph idx="1" type="body"/>
          </p:nvPr>
        </p:nvSpPr>
        <p:spPr>
          <a:xfrm>
            <a:off x="1303800" y="1980975"/>
            <a:ext cx="7030500" cy="2541600"/>
          </a:xfrm>
          <a:prstGeom prst="rect">
            <a:avLst/>
          </a:prstGeom>
        </p:spPr>
        <p:txBody>
          <a:bodyPr anchorCtr="0" anchor="t" bIns="91425" lIns="91425" spcFirstLastPara="1" rIns="91425" wrap="square" tIns="91425">
            <a:normAutofit/>
          </a:bodyPr>
          <a:lstStyle/>
          <a:p>
            <a:pPr indent="457200" lvl="0" marL="0" rtl="0" algn="l">
              <a:lnSpc>
                <a:spcPct val="150000"/>
              </a:lnSpc>
              <a:spcBef>
                <a:spcPts val="0"/>
              </a:spcBef>
              <a:spcAft>
                <a:spcPts val="0"/>
              </a:spcAft>
              <a:buNone/>
            </a:pPr>
            <a:r>
              <a:rPr lang="en-GB" sz="1200">
                <a:solidFill>
                  <a:srgbClr val="000000"/>
                </a:solidFill>
                <a:latin typeface="Arial"/>
                <a:ea typeface="Arial"/>
                <a:cs typeface="Arial"/>
                <a:sym typeface="Arial"/>
              </a:rPr>
              <a:t>This project will take in the text of a given document and process it in many different ways to speed up the contract review process. Currently (for a simplified layout description), there is a simple GUI where the user can select a desired document, save it, and then scan it. When the user selects the ‘scan’ option the main operation of the script begins, which is as follows: the contract is converted to a .txt file (this makes the document easier to deal with), the script to flag problem language is then ran (using the FAR Clause Matrix and T&amp;Cs Matrix that load on GUI open), the scanned contract is then converted back to a docx file, and then the contract is annotated when back in its original state.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