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Beyond Shortest Queue Routing,</a:t>
            </a:r>
          </a:p>
          <a:p>
            <a:pPr indent="0" lvl="0" marL="0">
              <a:spcBef>
                <a:spcPts val="0"/>
              </a:spcBef>
              <a:buNone/>
            </a:pPr>
            <a:r>
              <a:rPr lang="en"/>
              <a:t>What we study in this paper is the elementary job routing problem with heterogeneous servers and general cost structures.</a:t>
            </a:r>
          </a:p>
          <a:p>
            <a:pPr indent="0" lvl="0" marL="0">
              <a:spcBef>
                <a:spcPts val="0"/>
              </a:spcBef>
              <a:buNone/>
            </a:pPr>
            <a:r>
              <a:t/>
            </a:r>
            <a:endParaRPr/>
          </a:p>
          <a:p>
            <a:pPr indent="-69850" lvl="0" marL="0">
              <a:spcBef>
                <a:spcPts val="0"/>
              </a:spcBef>
              <a:buClr>
                <a:schemeClr val="dk1"/>
              </a:buClr>
              <a:buSzPts val="1100"/>
              <a:buFont typeface="Arial"/>
              <a:buNone/>
            </a:pPr>
            <a:r>
              <a:rPr lang="en">
                <a:solidFill>
                  <a:schemeClr val="dk1"/>
                </a:solidFill>
              </a:rPr>
              <a:t>First, some outline of the talk.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Now we modify the system, one step at a time.</a:t>
            </a:r>
          </a:p>
          <a:p>
            <a:pPr indent="0" lvl="0" marL="0">
              <a:spcBef>
                <a:spcPts val="0"/>
              </a:spcBef>
              <a:buNone/>
            </a:pPr>
            <a:r>
              <a:rPr lang="en"/>
              <a:t>Routing decisions tend to be most crucial when servers have only a few jobs, so we define a region A, which contains a finite number of states near the origin.</a:t>
            </a:r>
          </a:p>
          <a:p>
            <a:pPr indent="0" lvl="0" marL="0">
              <a:spcBef>
                <a:spcPts val="0"/>
              </a:spcBef>
              <a:buNone/>
            </a:pPr>
            <a:r>
              <a:rPr lang="en"/>
              <a:t>(show how A is formulated, look at slides)</a:t>
            </a:r>
          </a:p>
          <a:p>
            <a:pPr indent="0" lvl="0" marL="0">
              <a:spcBef>
                <a:spcPts val="0"/>
              </a:spcBef>
              <a:buNone/>
            </a:pPr>
            <a:r>
              <a:t/>
            </a:r>
            <a:endParaRPr/>
          </a:p>
          <a:p>
            <a:pPr indent="0" lvl="0" marL="0">
              <a:spcBef>
                <a:spcPts val="0"/>
              </a:spcBef>
              <a:buNone/>
            </a:pPr>
            <a:r>
              <a:rPr lang="en"/>
              <a:t>Hence, at this point we have simply fixed the routing decision in states where we believe that SED or similar policy is near optimal.</a:t>
            </a:r>
          </a:p>
          <a:p>
            <a:pPr indent="0" lvl="0" marL="0">
              <a:spcBef>
                <a:spcPts val="0"/>
              </a:spcBef>
              <a:buNone/>
            </a:pPr>
            <a:r>
              <a:rPr lang="en"/>
              <a:t>I.e. ‘when there is an abundance of jobs, keep all servers busy’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When the number of jobs in each server is way higher than 0, the system tends to stay near the diagonal line i ~ j.</a:t>
            </a:r>
          </a:p>
          <a:p>
            <a:pPr indent="0" lvl="0" marL="0">
              <a:spcBef>
                <a:spcPts val="0"/>
              </a:spcBef>
              <a:buNone/>
            </a:pPr>
            <a:r>
              <a:t/>
            </a:r>
            <a:endParaRPr/>
          </a:p>
          <a:p>
            <a:pPr indent="0" lvl="0" marL="0">
              <a:spcBef>
                <a:spcPts val="0"/>
              </a:spcBef>
              <a:buNone/>
            </a:pPr>
            <a:r>
              <a:rPr lang="en"/>
              <a:t>Hence, we assume a state-space collapse occurs beyond A</a:t>
            </a:r>
          </a:p>
          <a:p>
            <a:pPr indent="0" lvl="0" marL="0">
              <a:spcBef>
                <a:spcPts val="0"/>
              </a:spcBef>
              <a:buNone/>
            </a:pPr>
            <a:r>
              <a:t/>
            </a:r>
            <a:endParaRPr/>
          </a:p>
          <a:p>
            <a:pPr indent="0" lvl="0" marL="0">
              <a:spcBef>
                <a:spcPts val="0"/>
              </a:spcBef>
              <a:buNone/>
            </a:pPr>
            <a:r>
              <a:rPr lang="en"/>
              <a:t>States beyond this critical region A collapse and reduce to a standard M/M/1 Queue.</a:t>
            </a:r>
          </a:p>
          <a:p>
            <a:pPr indent="0" lvl="0" marL="0">
              <a:spcBef>
                <a:spcPts val="0"/>
              </a:spcBef>
              <a:buNone/>
            </a:pPr>
            <a:r>
              <a:t/>
            </a:r>
            <a:endParaRPr/>
          </a:p>
          <a:p>
            <a:pPr indent="0" lvl="0" marL="0">
              <a:spcBef>
                <a:spcPts val="0"/>
              </a:spcBef>
              <a:buNone/>
            </a:pPr>
            <a:r>
              <a:rPr lang="en"/>
              <a:t>In this M/M/1 queue, service rates are combined,  any visit outside critical region A causes a mini-busy period in M/M/1.</a:t>
            </a:r>
          </a:p>
          <a:p>
            <a:pPr indent="0" lvl="0" marL="0">
              <a:spcBef>
                <a:spcPts val="0"/>
              </a:spcBef>
              <a:buNone/>
            </a:pPr>
            <a:r>
              <a:rPr lang="en"/>
              <a:t>This is equivalent to allow jockeying (e.g. jobs are allowed to jump between queues)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Now for the final modification.</a:t>
            </a:r>
          </a:p>
          <a:p>
            <a:pPr indent="0" lvl="0" marL="0">
              <a:spcBef>
                <a:spcPts val="0"/>
              </a:spcBef>
              <a:buNone/>
            </a:pPr>
            <a:r>
              <a:rPr lang="en"/>
              <a:t>The combined super state.</a:t>
            </a:r>
          </a:p>
          <a:p>
            <a:pPr indent="0" lvl="0" marL="0">
              <a:spcBef>
                <a:spcPts val="0"/>
              </a:spcBef>
              <a:buNone/>
            </a:pPr>
            <a:r>
              <a:rPr lang="en"/>
              <a:t>This mini-busy period of M/M/1 queue can be analyzed.</a:t>
            </a:r>
          </a:p>
          <a:p>
            <a:pPr indent="0" lvl="0" marL="0">
              <a:spcBef>
                <a:spcPts val="0"/>
              </a:spcBef>
              <a:buNone/>
            </a:pPr>
            <a:r>
              <a:rPr lang="en"/>
              <a:t>We aggregate the M/M/1 queue to a new super state called z</a:t>
            </a:r>
          </a:p>
          <a:p>
            <a:pPr indent="0" lvl="0" marL="0">
              <a:spcBef>
                <a:spcPts val="0"/>
              </a:spcBef>
              <a:buNone/>
            </a:pPr>
            <a:r>
              <a:rPr lang="en"/>
              <a:t>(Show on slide) This super state is the corner state of the critical region.</a:t>
            </a:r>
          </a:p>
          <a:p>
            <a:pPr indent="0" lvl="0" marL="0">
              <a:spcBef>
                <a:spcPts val="0"/>
              </a:spcBef>
              <a:buNone/>
            </a:pPr>
            <a:r>
              <a:rPr lang="en"/>
              <a:t>We have fixed routing outside A, and this systems C and D are equivalent.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Again, brief look at our states.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Now, lets talk about the general cost function.</a:t>
            </a:r>
          </a:p>
          <a:p>
            <a:pPr indent="0" lvl="0" marL="0">
              <a:spcBef>
                <a:spcPts val="0"/>
              </a:spcBef>
              <a:buNone/>
            </a:pPr>
            <a:r>
              <a:t/>
            </a:r>
            <a:endParaRPr/>
          </a:p>
          <a:p>
            <a:pPr indent="0" lvl="0" marL="0">
              <a:spcBef>
                <a:spcPts val="0"/>
              </a:spcBef>
              <a:buNone/>
            </a:pPr>
            <a:r>
              <a:rPr lang="en"/>
              <a:t>Our approach allows for other performance metrics besides response time.</a:t>
            </a:r>
          </a:p>
          <a:p>
            <a:pPr indent="0" lvl="0" marL="0">
              <a:spcBef>
                <a:spcPts val="0"/>
              </a:spcBef>
              <a:buNone/>
            </a:pPr>
            <a:r>
              <a:t/>
            </a:r>
            <a:endParaRPr/>
          </a:p>
          <a:p>
            <a:pPr indent="0" lvl="0" marL="0">
              <a:spcBef>
                <a:spcPts val="0"/>
              </a:spcBef>
              <a:buNone/>
            </a:pPr>
            <a:r>
              <a:rPr lang="en"/>
              <a:t>For example, we may incur a unit cost if an arriving job sees more than two jobs ahead of itself upon arrival.</a:t>
            </a:r>
          </a:p>
          <a:p>
            <a:pPr indent="0" lvl="0" marL="0">
              <a:spcBef>
                <a:spcPts val="0"/>
              </a:spcBef>
              <a:buNone/>
            </a:pPr>
            <a:r>
              <a:rPr lang="en"/>
              <a:t>This can reflect how people tend to feel about queueing.</a:t>
            </a:r>
          </a:p>
          <a:p>
            <a:pPr indent="0" lvl="0" marL="0">
              <a:spcBef>
                <a:spcPts val="0"/>
              </a:spcBef>
              <a:buNone/>
            </a:pPr>
            <a:r>
              <a:t/>
            </a:r>
            <a:endParaRPr/>
          </a:p>
          <a:p>
            <a:pPr indent="-69850" lvl="0" marL="0">
              <a:spcBef>
                <a:spcPts val="0"/>
              </a:spcBef>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been talking about two dimensional systems, only having 2 servers. </a:t>
            </a:r>
          </a:p>
          <a:p>
            <a:pPr indent="0" lvl="0" marL="0">
              <a:spcBef>
                <a:spcPts val="0"/>
              </a:spcBef>
              <a:buNone/>
            </a:pPr>
            <a:r>
              <a:rPr lang="en"/>
              <a:t>That was for clarity and simplicity, but it is fairly </a:t>
            </a:r>
            <a:r>
              <a:rPr lang="en"/>
              <a:t>straightforward</a:t>
            </a:r>
            <a:r>
              <a:rPr lang="en"/>
              <a:t> to extend to more than 2 servers.</a:t>
            </a:r>
          </a:p>
          <a:p>
            <a:pPr indent="0" lvl="0" marL="0">
              <a:spcBef>
                <a:spcPts val="0"/>
              </a:spcBef>
              <a:buNone/>
            </a:pPr>
            <a:r>
              <a:t/>
            </a:r>
            <a:endParaRPr/>
          </a:p>
          <a:p>
            <a:pPr indent="0" lvl="0" marL="0">
              <a:spcBef>
                <a:spcPts val="0"/>
              </a:spcBef>
              <a:buNone/>
            </a:pPr>
            <a:r>
              <a:rPr lang="en"/>
              <a:t>Problem is; by adding a server, we are adding a whole new dimension to our problem.</a:t>
            </a:r>
          </a:p>
          <a:p>
            <a:pPr indent="0" lvl="0" marL="0">
              <a:spcBef>
                <a:spcPts val="0"/>
              </a:spcBef>
              <a:buNone/>
            </a:pPr>
            <a:r>
              <a:rPr lang="en"/>
              <a:t>For small k, this approach seems feasible.</a:t>
            </a:r>
          </a:p>
          <a:p>
            <a:pPr indent="0" lvl="0" marL="0">
              <a:spcBef>
                <a:spcPts val="0"/>
              </a:spcBef>
              <a:buNone/>
            </a:pPr>
            <a:r>
              <a:t/>
            </a:r>
            <a:endParaRPr/>
          </a:p>
          <a:p>
            <a:pPr indent="0" lvl="0" marL="0">
              <a:spcBef>
                <a:spcPts val="0"/>
              </a:spcBef>
              <a:buNone/>
            </a:pPr>
            <a:r>
              <a:rPr lang="en"/>
              <a:t>For large k, scalability becomes an issue and the objective changes: routing is now about finding an idle or sleeping server.</a:t>
            </a:r>
          </a:p>
          <a:p>
            <a:pPr indent="0" lvl="0" marL="0">
              <a:spcBef>
                <a:spcPts val="0"/>
              </a:spcBef>
              <a:buNone/>
            </a:pPr>
            <a:r>
              <a:rPr lang="en"/>
              <a:t>This is a different problem.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solidFill>
                  <a:schemeClr val="dk1"/>
                </a:solidFill>
              </a:rPr>
              <a:t>What can we do with our system? We can use it to analyze any fixed policy, the second thing is that we can use it to develop better routing policies.</a:t>
            </a:r>
          </a:p>
          <a:p>
            <a:pPr indent="0" lvl="0" marL="0">
              <a:spcBef>
                <a:spcPts val="0"/>
              </a:spcBef>
              <a:buNone/>
            </a:pPr>
            <a:r>
              <a:rPr lang="en">
                <a:solidFill>
                  <a:schemeClr val="dk1"/>
                </a:solidFill>
              </a:rPr>
              <a:t>…</a:t>
            </a:r>
          </a:p>
          <a:p>
            <a:pPr indent="-69850" lvl="0" marL="0">
              <a:spcBef>
                <a:spcPts val="0"/>
              </a:spcBef>
              <a:buClr>
                <a:schemeClr val="dk1"/>
              </a:buClr>
              <a:buSzPts val="1100"/>
              <a:buFont typeface="Arial"/>
              <a:buNone/>
            </a:pPr>
            <a:r>
              <a:rPr lang="en">
                <a:solidFill>
                  <a:schemeClr val="dk1"/>
                </a:solidFill>
              </a:rPr>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Now we need to apply our approximation to estimate the mean response time with join shortest queue and shortest expected delay.</a:t>
            </a:r>
          </a:p>
          <a:p>
            <a:pPr indent="0" lvl="0" marL="0">
              <a:spcBef>
                <a:spcPts val="0"/>
              </a:spcBef>
              <a:buNone/>
            </a:pPr>
            <a:r>
              <a:t/>
            </a:r>
            <a:endParaRPr/>
          </a:p>
          <a:p>
            <a:pPr indent="0" lvl="0" marL="0">
              <a:spcBef>
                <a:spcPts val="0"/>
              </a:spcBef>
              <a:buNone/>
            </a:pPr>
            <a:r>
              <a:rPr lang="en"/>
              <a:t>This validates the use of our system D and yields a sequence of increasingly more accurate estimates for the mean response time.</a:t>
            </a:r>
          </a:p>
          <a:p>
            <a:pPr indent="0" lvl="0" marL="0">
              <a:spcBef>
                <a:spcPts val="0"/>
              </a:spcBef>
              <a:buNone/>
            </a:pPr>
            <a:r>
              <a:t/>
            </a:r>
            <a:endParaRPr/>
          </a:p>
          <a:p>
            <a:pPr indent="-69850" lvl="0" marL="0">
              <a:spcBef>
                <a:spcPts val="0"/>
              </a:spcBef>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Let E[N] denote the size of the square region A, so an N by N box.</a:t>
            </a:r>
          </a:p>
          <a:p>
            <a:pPr indent="0" lvl="0" marL="0">
              <a:spcBef>
                <a:spcPts val="0"/>
              </a:spcBef>
              <a:buNone/>
            </a:pPr>
            <a:r>
              <a:rPr lang="en"/>
              <a:t>Table on the left are the first 4 estimates generated by straightforward analysis of system D.</a:t>
            </a:r>
          </a:p>
          <a:p>
            <a:pPr indent="0" lvl="0" marL="0">
              <a:spcBef>
                <a:spcPts val="0"/>
              </a:spcBef>
              <a:buNone/>
            </a:pPr>
            <a:r>
              <a:rPr lang="en"/>
              <a:t>This is a new closed-form approximation to a classic problem</a:t>
            </a:r>
          </a:p>
          <a:p>
            <a:pPr indent="0" lvl="0" marL="0">
              <a:spcBef>
                <a:spcPts val="0"/>
              </a:spcBef>
              <a:buNone/>
            </a:pPr>
            <a:r>
              <a:rPr lang="en"/>
              <a:t>So first when the box is 0,0.</a:t>
            </a:r>
          </a:p>
          <a:p>
            <a:pPr indent="0" lvl="0" marL="0">
              <a:spcBef>
                <a:spcPts val="0"/>
              </a:spcBef>
              <a:buNone/>
            </a:pPr>
            <a:r>
              <a:rPr lang="en"/>
              <a:t>Then we have 1,1 e.t.c.</a:t>
            </a:r>
          </a:p>
          <a:p>
            <a:pPr indent="0" lvl="0" marL="0">
              <a:spcBef>
                <a:spcPts val="0"/>
              </a:spcBef>
              <a:buNone/>
            </a:pPr>
            <a:r>
              <a:rPr lang="en"/>
              <a:t>…</a:t>
            </a:r>
          </a:p>
          <a:p>
            <a:pPr indent="0" lvl="0" marL="0">
              <a:spcBef>
                <a:spcPts val="0"/>
              </a:spcBef>
              <a:buNone/>
            </a:pPr>
            <a:r>
              <a:rPr lang="en"/>
              <a:t>The first is an M/M/1 queue, and when n=1 the servers reduce to M/M/K system.</a:t>
            </a:r>
          </a:p>
          <a:p>
            <a:pPr indent="0" lvl="0" marL="0">
              <a:spcBef>
                <a:spcPts val="0"/>
              </a:spcBef>
              <a:buNone/>
            </a:pPr>
            <a:r>
              <a:rPr lang="en"/>
              <a:t>The figure on the right shows the ratio of the estimate of E[N] to the simulated value for n = 0, .., 4</a:t>
            </a:r>
          </a:p>
          <a:p>
            <a:pPr indent="0" lvl="0" marL="0">
              <a:spcBef>
                <a:spcPts val="0"/>
              </a:spcBef>
              <a:buNone/>
            </a:pPr>
            <a:r>
              <a:rPr lang="en"/>
              <a:t>The Y axis </a:t>
            </a:r>
            <a:r>
              <a:rPr lang="en"/>
              <a:t>denotes the ratio of accuracy</a:t>
            </a:r>
            <a:r>
              <a:rPr lang="en"/>
              <a:t>, while X axis </a:t>
            </a:r>
            <a:r>
              <a:rPr lang="en"/>
              <a:t>denotes the load of the system.</a:t>
            </a:r>
          </a:p>
          <a:p>
            <a:pPr indent="0" lvl="0" marL="0">
              <a:spcBef>
                <a:spcPts val="0"/>
              </a:spcBef>
              <a:buNone/>
            </a:pPr>
            <a:r>
              <a:rPr lang="en"/>
              <a:t>It quickly becomes quite accurate, thus supporting the assumption that system D servers as a reasonably good model for the original system, when n is sufficiently large.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To make routing decisions, its convenient to think of cost incurred, e.g. customer arriving.</a:t>
            </a:r>
          </a:p>
          <a:p>
            <a:pPr indent="0" lvl="0" marL="0">
              <a:spcBef>
                <a:spcPts val="0"/>
              </a:spcBef>
              <a:buNone/>
            </a:pPr>
            <a:r>
              <a:t/>
            </a:r>
            <a:endParaRPr/>
          </a:p>
          <a:p>
            <a:pPr indent="0" lvl="0" marL="0">
              <a:spcBef>
                <a:spcPts val="0"/>
              </a:spcBef>
              <a:buNone/>
            </a:pPr>
            <a:r>
              <a:rPr lang="en"/>
              <a:t>Therefore we define c(n) as the admission cost function, which is the immediate cost of adding a job to server K that currently has j jobs. This can vary depending on service rate.</a:t>
            </a:r>
          </a:p>
          <a:p>
            <a:pPr indent="0" lvl="0" marL="0">
              <a:spcBef>
                <a:spcPts val="0"/>
              </a:spcBef>
              <a:buNone/>
            </a:pPr>
            <a:r>
              <a:t/>
            </a:r>
            <a:endParaRPr/>
          </a:p>
          <a:p>
            <a:pPr indent="0" lvl="0" marL="0">
              <a:spcBef>
                <a:spcPts val="0"/>
              </a:spcBef>
              <a:buNone/>
            </a:pPr>
            <a:r>
              <a:rPr lang="en"/>
              <a:t>Now we have reduced the infinite state space of the original system to a finite number of states and well-defined cost rates in each state.</a:t>
            </a:r>
          </a:p>
          <a:p>
            <a:pPr indent="0" lvl="0" marL="0">
              <a:spcBef>
                <a:spcPts val="0"/>
              </a:spcBef>
              <a:buNone/>
            </a:pPr>
            <a:r>
              <a:t/>
            </a:r>
            <a:endParaRPr/>
          </a:p>
          <a:p>
            <a:pPr indent="0" lvl="0" marL="0">
              <a:spcBef>
                <a:spcPts val="0"/>
              </a:spcBef>
              <a:buNone/>
            </a:pPr>
            <a:r>
              <a:rPr lang="en"/>
              <a:t>Now we can solve the near optimal policy via value iteration.</a:t>
            </a:r>
          </a:p>
          <a:p>
            <a:pPr indent="0" lvl="0" marL="0">
              <a:spcBef>
                <a:spcPts val="0"/>
              </a:spcBef>
              <a:buNone/>
            </a:pPr>
            <a:r>
              <a:rPr lang="en"/>
              <a:t>We can repeat this value iteration until it converges, which it does rapidly.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our problem introduction, in which we discuss optimality results and our problem set.</a:t>
            </a:r>
          </a:p>
          <a:p>
            <a:pPr indent="0" lvl="0" marL="0">
              <a:spcBef>
                <a:spcPts val="0"/>
              </a:spcBef>
              <a:buNone/>
            </a:pPr>
            <a:r>
              <a:rPr lang="en"/>
              <a:t>Next we have our modelling approach, how we are going to model these systems.</a:t>
            </a:r>
          </a:p>
          <a:p>
            <a:pPr indent="0" lvl="0" marL="0">
              <a:spcBef>
                <a:spcPts val="0"/>
              </a:spcBef>
              <a:buNone/>
            </a:pPr>
            <a:r>
              <a:rPr lang="en"/>
              <a:t>Then we briefly discuss the policy iteration and general cost functions to obtain some near optimal results.</a:t>
            </a:r>
          </a:p>
          <a:p>
            <a:pPr indent="0" lvl="0" marL="0">
              <a:spcBef>
                <a:spcPts val="0"/>
              </a:spcBef>
              <a:buNone/>
            </a:pPr>
            <a:r>
              <a:rPr lang="en"/>
              <a:t>Finally we have numerical examples, don’t worry we won’t go into detail.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some numerical observations, which I will not go into detail here but</a:t>
            </a:r>
          </a:p>
          <a:p>
            <a:pPr indent="0" lvl="0" marL="0">
              <a:spcBef>
                <a:spcPts val="0"/>
              </a:spcBef>
              <a:buNone/>
            </a:pPr>
            <a:r>
              <a:rPr lang="en"/>
              <a:t> With our example systems we find:</a:t>
            </a:r>
          </a:p>
          <a:p>
            <a:pPr indent="0" lvl="0" marL="0">
              <a:spcBef>
                <a:spcPts val="0"/>
              </a:spcBef>
              <a:buNone/>
            </a:pPr>
            <a:r>
              <a:rPr lang="en"/>
              <a:t>Numerical evidence on how quickly policy iteration converges and that</a:t>
            </a:r>
          </a:p>
          <a:p>
            <a:pPr indent="0" lvl="0" marL="0">
              <a:spcBef>
                <a:spcPts val="0"/>
              </a:spcBef>
              <a:buNone/>
            </a:pPr>
            <a:r>
              <a:rPr lang="en"/>
              <a:t>The first policy iteration round yields the largest performance improvement.</a:t>
            </a:r>
          </a:p>
          <a:p>
            <a:pPr indent="0" lvl="0" mar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We have multiple numerical examples in the paper, but we are going to take a look at one.</a:t>
            </a:r>
          </a:p>
          <a:p>
            <a:pPr indent="0" lvl="0" marL="0">
              <a:spcBef>
                <a:spcPts val="0"/>
              </a:spcBef>
              <a:buNone/>
            </a:pPr>
            <a:r>
              <a:rPr lang="en"/>
              <a:t>Lets take a closer look at when SED and NO make different decisions.</a:t>
            </a:r>
          </a:p>
          <a:p>
            <a:pPr indent="0" lvl="0" marL="0">
              <a:spcBef>
                <a:spcPts val="0"/>
              </a:spcBef>
              <a:buNone/>
            </a:pPr>
            <a:r>
              <a:rPr lang="en"/>
              <a:t>Remember that SED stands for shortest expected delay, and NO is near optimal, which we get from running value/policy iteration.</a:t>
            </a:r>
          </a:p>
          <a:p>
            <a:pPr indent="0" lvl="0" marL="0">
              <a:spcBef>
                <a:spcPts val="0"/>
              </a:spcBef>
              <a:buNone/>
            </a:pPr>
            <a:r>
              <a:rPr lang="en"/>
              <a:t>NO is the optimal policy for system D, and assume its near optimal for the original system.</a:t>
            </a:r>
          </a:p>
          <a:p>
            <a:pPr indent="0" lvl="0" marL="0">
              <a:spcBef>
                <a:spcPts val="0"/>
              </a:spcBef>
              <a:buNone/>
            </a:pPr>
            <a:r>
              <a:rPr lang="en"/>
              <a:t>Service rates are (3,1), that is server 1 has service rate of 3 and server 2 has service rate of 1, meaning server 1 is 3 times as fast as server 2.</a:t>
            </a:r>
          </a:p>
          <a:p>
            <a:pPr indent="0" lvl="0" marL="0">
              <a:spcBef>
                <a:spcPts val="0"/>
              </a:spcBef>
              <a:buNone/>
            </a:pPr>
            <a:r>
              <a:rPr lang="en"/>
              <a:t>The objective is to minimize the mean response time.</a:t>
            </a:r>
          </a:p>
          <a:p>
            <a:pPr indent="0" lvl="0" marL="0">
              <a:spcBef>
                <a:spcPts val="0"/>
              </a:spcBef>
              <a:buNone/>
            </a:pPr>
            <a:r>
              <a:t/>
            </a:r>
            <a:endParaRPr/>
          </a:p>
          <a:p>
            <a:pPr indent="0" lvl="0" marL="0">
              <a:spcBef>
                <a:spcPts val="0"/>
              </a:spcBef>
              <a:buNone/>
            </a:pPr>
            <a:r>
              <a:rPr lang="en"/>
              <a:t>We have in the top right, two graphs marked SED(1) and SED(2).</a:t>
            </a:r>
          </a:p>
          <a:p>
            <a:pPr indent="0" lvl="0" marL="0">
              <a:spcBef>
                <a:spcPts val="0"/>
              </a:spcBef>
              <a:buNone/>
            </a:pPr>
            <a:r>
              <a:rPr lang="en"/>
              <a:t>These stand for different versions of SED, depending on the results from tie-breakers.</a:t>
            </a:r>
          </a:p>
          <a:p>
            <a:pPr indent="0" lvl="0" marL="0">
              <a:spcBef>
                <a:spcPts val="0"/>
              </a:spcBef>
              <a:buNone/>
            </a:pPr>
            <a:r>
              <a:rPr lang="en"/>
              <a:t>SED(1) resolves ties in favour of server 1, and SED(2) in favour of server 2.</a:t>
            </a:r>
          </a:p>
          <a:p>
            <a:pPr indent="0" lvl="0" marL="0">
              <a:spcBef>
                <a:spcPts val="0"/>
              </a:spcBef>
              <a:buNone/>
            </a:pPr>
            <a:r>
              <a:t/>
            </a:r>
            <a:endParaRPr/>
          </a:p>
          <a:p>
            <a:pPr indent="0" lvl="0" marL="0">
              <a:spcBef>
                <a:spcPts val="0"/>
              </a:spcBef>
              <a:buNone/>
            </a:pPr>
            <a:r>
              <a:rPr lang="en"/>
              <a:t>The yellow states are those in which arriving job is routed to server 1, and blue are routed to server 2.</a:t>
            </a:r>
          </a:p>
          <a:p>
            <a:pPr indent="0" lvl="0" marL="0">
              <a:spcBef>
                <a:spcPts val="0"/>
              </a:spcBef>
              <a:buNone/>
            </a:pPr>
            <a:r>
              <a:rPr lang="en"/>
              <a:t>SED(2) appears to be near optimal when the load is low, but as the load increases, the NO policy routes the first job earlier to server 2, in anticipation of new jobs arriving soon.</a:t>
            </a:r>
          </a:p>
          <a:p>
            <a:pPr indent="0" lvl="0" marL="0">
              <a:spcBef>
                <a:spcPts val="0"/>
              </a:spcBef>
              <a:buNone/>
            </a:pPr>
            <a:r>
              <a:rPr lang="en"/>
              <a:t>Now the bottom left images of different loads for NO, we can see that the higher the load, the more pronounced the proactive action is.</a:t>
            </a:r>
          </a:p>
          <a:p>
            <a:pPr indent="0" lvl="0" marL="0">
              <a:spcBef>
                <a:spcPts val="0"/>
              </a:spcBef>
              <a:buNone/>
            </a:pPr>
            <a:r>
              <a:t/>
            </a:r>
            <a:endParaRPr/>
          </a:p>
          <a:p>
            <a:pPr indent="0" lvl="0" marL="0">
              <a:spcBef>
                <a:spcPts val="0"/>
              </a:spcBef>
              <a:buNone/>
            </a:pPr>
            <a:r>
              <a:rPr lang="en"/>
              <a:t>The graph in the bottom right corner: We have the offered load rho on the x axis and on the y axis we have the relative performance against NO.</a:t>
            </a:r>
          </a:p>
          <a:p>
            <a:pPr indent="0" lvl="0" marL="0">
              <a:spcBef>
                <a:spcPts val="0"/>
              </a:spcBef>
              <a:buNone/>
            </a:pPr>
            <a:r>
              <a:rPr lang="en"/>
              <a:t>We can see that generally JSQ is about 10% worse,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Although JSQ is a widely used dynamic routing policy, it is not generally optimal as it neglects both service rates and cost structure.</a:t>
            </a:r>
          </a:p>
          <a:p>
            <a:pPr indent="0" lvl="0" marL="0" rtl="0">
              <a:lnSpc>
                <a:spcPct val="115000"/>
              </a:lnSpc>
              <a:spcBef>
                <a:spcPts val="0"/>
              </a:spcBef>
              <a:spcAft>
                <a:spcPts val="1600"/>
              </a:spcAft>
              <a:buNone/>
            </a:pPr>
            <a:r>
              <a:rPr lang="en"/>
              <a:t>SED on the other hand takes service rate into account, but neglects cost structure.</a:t>
            </a:r>
          </a:p>
          <a:p>
            <a:pPr indent="0" lvl="0" marL="0" rtl="0">
              <a:lnSpc>
                <a:spcPct val="115000"/>
              </a:lnSpc>
              <a:spcBef>
                <a:spcPts val="0"/>
              </a:spcBef>
              <a:spcAft>
                <a:spcPts val="1600"/>
              </a:spcAft>
              <a:buNone/>
            </a:pPr>
            <a:r>
              <a:rPr lang="en"/>
              <a:t>We proposed an approach where the infinite K dimensional state space is ‘compressed’ to a finite K dimensional box, where one corner state corresponds to a collapsed version of higher states.</a:t>
            </a:r>
          </a:p>
          <a:p>
            <a:pPr indent="0" lvl="0" marL="0" rtl="0">
              <a:lnSpc>
                <a:spcPct val="115000"/>
              </a:lnSpc>
              <a:spcBef>
                <a:spcPts val="0"/>
              </a:spcBef>
              <a:spcAft>
                <a:spcPts val="1600"/>
              </a:spcAft>
              <a:buNone/>
            </a:pPr>
            <a:r>
              <a:rPr lang="en"/>
              <a:t>We obtained closed form results and policies for small systems.</a:t>
            </a:r>
          </a:p>
          <a:p>
            <a:pPr indent="0" lvl="0" marL="0" rtl="0">
              <a:lnSpc>
                <a:spcPct val="115000"/>
              </a:lnSpc>
              <a:spcBef>
                <a:spcPts val="0"/>
              </a:spcBef>
              <a:spcAft>
                <a:spcPts val="1600"/>
              </a:spcAft>
              <a:buNone/>
            </a:pPr>
            <a:r>
              <a:rPr lang="en"/>
              <a:t>And our approach yields easy and accurate numerical solutions for larger systems.</a:t>
            </a:r>
          </a:p>
          <a:p>
            <a:pPr indent="-69850" lvl="0" marL="0" rtl="0">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Thank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t>So, the introduction.</a:t>
            </a:r>
          </a:p>
          <a:p>
            <a:pPr indent="0" lvl="0" marL="0" rtl="0">
              <a:lnSpc>
                <a:spcPct val="115000"/>
              </a:lnSpc>
              <a:spcBef>
                <a:spcPts val="0"/>
              </a:spcBef>
              <a:spcAft>
                <a:spcPts val="1600"/>
              </a:spcAft>
              <a:buNone/>
            </a:pPr>
            <a:r>
              <a:rPr lang="en"/>
              <a:t>Routing jobs to parallel servers is a common and important task in todays computer systems.</a:t>
            </a:r>
          </a:p>
          <a:p>
            <a:pPr indent="0" lvl="0" marL="0" rtl="0">
              <a:lnSpc>
                <a:spcPct val="115000"/>
              </a:lnSpc>
              <a:spcBef>
                <a:spcPts val="0"/>
              </a:spcBef>
              <a:spcAft>
                <a:spcPts val="1600"/>
              </a:spcAft>
              <a:buNone/>
            </a:pPr>
            <a:r>
              <a:rPr lang="en"/>
              <a:t>(point to image) This shows a simple system with an arriving process with rate lambda, some dispatcher using a policy alpha, and two servers with queues and a service rate mui1, and mui2.</a:t>
            </a:r>
          </a:p>
          <a:p>
            <a:pPr indent="0" lvl="0" marL="0" rtl="0">
              <a:lnSpc>
                <a:spcPct val="115000"/>
              </a:lnSpc>
              <a:spcBef>
                <a:spcPts val="0"/>
              </a:spcBef>
              <a:spcAft>
                <a:spcPts val="1600"/>
              </a:spcAft>
              <a:buNone/>
            </a:pPr>
            <a:r>
              <a:rPr lang="en"/>
              <a:t>Join-shortest-queue routing or JSQ for short, minimizes the mean response time when the servers are identical and service times are independent and </a:t>
            </a:r>
            <a:r>
              <a:rPr lang="en"/>
              <a:t>exponentially</a:t>
            </a:r>
            <a:r>
              <a:rPr lang="en"/>
              <a:t> distributed.</a:t>
            </a:r>
          </a:p>
          <a:p>
            <a:pPr indent="-69850" lvl="0" marL="0" rtl="0">
              <a:lnSpc>
                <a:spcPct val="115000"/>
              </a:lnSpc>
              <a:spcBef>
                <a:spcPts val="0"/>
              </a:spcBef>
              <a:spcAft>
                <a:spcPts val="1600"/>
              </a:spcAft>
              <a:buClr>
                <a:schemeClr val="dk1"/>
              </a:buClr>
              <a:buSzPts val="1100"/>
              <a:buFont typeface="Arial"/>
              <a:buNone/>
            </a:pPr>
            <a:r>
              <a:rPr lang="en"/>
              <a:t>Apart from that, only a few optimality results exist, due to complexities from the infinite state space.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Then we have our problem:</a:t>
            </a:r>
          </a:p>
          <a:p>
            <a:pPr indent="0" lvl="0" marL="0">
              <a:spcBef>
                <a:spcPts val="0"/>
              </a:spcBef>
              <a:buNone/>
            </a:pPr>
            <a:r>
              <a:rPr lang="en"/>
              <a:t>We don’t know the size of the jobs, and the job inter-arrival times and service times are exponentially distributed.</a:t>
            </a:r>
          </a:p>
          <a:p>
            <a:pPr indent="0" lvl="0" marL="0">
              <a:spcBef>
                <a:spcPts val="0"/>
              </a:spcBef>
              <a:buNone/>
            </a:pPr>
            <a:r>
              <a:t/>
            </a:r>
            <a:endParaRPr/>
          </a:p>
          <a:p>
            <a:pPr indent="0" lvl="0" marL="0">
              <a:spcBef>
                <a:spcPts val="0"/>
              </a:spcBef>
              <a:buNone/>
            </a:pPr>
            <a:r>
              <a:rPr lang="en"/>
              <a:t>Our state information is the number of jobs at each server.</a:t>
            </a:r>
          </a:p>
          <a:p>
            <a:pPr indent="0" lvl="0" marL="0">
              <a:spcBef>
                <a:spcPts val="0"/>
              </a:spcBef>
              <a:buNone/>
            </a:pPr>
            <a:r>
              <a:t/>
            </a:r>
            <a:endParaRPr/>
          </a:p>
          <a:p>
            <a:pPr indent="0" lvl="0" marL="0">
              <a:spcBef>
                <a:spcPts val="0"/>
              </a:spcBef>
              <a:buNone/>
            </a:pPr>
            <a:r>
              <a:rPr lang="en"/>
              <a:t>For clarity, we consider only two heterogeneous parallel servers, that are subject to a large class of cost structures, e.g. by</a:t>
            </a:r>
          </a:p>
          <a:p>
            <a:pPr indent="0" lvl="0" marL="0">
              <a:spcBef>
                <a:spcPts val="0"/>
              </a:spcBef>
              <a:buNone/>
            </a:pPr>
            <a:r>
              <a:rPr lang="en"/>
              <a:t>(look at and show the formula)</a:t>
            </a:r>
          </a:p>
          <a:p>
            <a:pPr indent="0" lvl="0" marL="0">
              <a:spcBef>
                <a:spcPts val="0"/>
              </a:spcBef>
              <a:buNone/>
            </a:pPr>
            <a:r>
              <a:t/>
            </a:r>
            <a:endParaRPr/>
          </a:p>
          <a:p>
            <a:pPr indent="0" lvl="0" marL="0">
              <a:spcBef>
                <a:spcPts val="0"/>
              </a:spcBef>
              <a:buNone/>
            </a:pPr>
            <a:r>
              <a:rPr lang="en"/>
              <a:t>Though, the modelling approach generalizes </a:t>
            </a:r>
            <a:r>
              <a:rPr lang="en"/>
              <a:t>straightforwardly</a:t>
            </a:r>
            <a:r>
              <a:rPr lang="en"/>
              <a:t> to K &gt; 2 servers.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JSQ has been shown to be optimal in some specific cases , but this is no longer the case, e.g., when service rates are unequal.</a:t>
            </a:r>
          </a:p>
          <a:p>
            <a:pPr indent="0" lvl="0" marL="0">
              <a:spcBef>
                <a:spcPts val="0"/>
              </a:spcBef>
              <a:buNone/>
            </a:pPr>
            <a:r>
              <a:t/>
            </a:r>
            <a:endParaRPr/>
          </a:p>
          <a:p>
            <a:pPr indent="0" lvl="0" marL="0">
              <a:spcBef>
                <a:spcPts val="0"/>
              </a:spcBef>
              <a:buNone/>
            </a:pPr>
            <a:r>
              <a:rPr lang="en"/>
              <a:t>SED</a:t>
            </a:r>
            <a:r>
              <a:rPr lang="en">
                <a:solidFill>
                  <a:schemeClr val="dk1"/>
                </a:solidFill>
              </a:rPr>
              <a:t>, or shortest expected delay,</a:t>
            </a:r>
            <a:r>
              <a:rPr lang="en"/>
              <a:t> is a policy that routes a job to the server that has the least work left, or the shortest amount of work left. </a:t>
            </a:r>
          </a:p>
          <a:p>
            <a:pPr indent="0" lvl="0" marL="0">
              <a:spcBef>
                <a:spcPts val="0"/>
              </a:spcBef>
              <a:buNone/>
            </a:pPr>
            <a:r>
              <a:rPr lang="en">
                <a:solidFill>
                  <a:schemeClr val="dk1"/>
                </a:solidFill>
              </a:rPr>
              <a:t>SED is also not optimal when we have heterogeneous servers, even with exponential assumptions.</a:t>
            </a:r>
          </a:p>
          <a:p>
            <a:pPr indent="0" lvl="0" marL="0">
              <a:spcBef>
                <a:spcPts val="0"/>
              </a:spcBef>
              <a:buNone/>
            </a:pPr>
            <a:r>
              <a:t/>
            </a:r>
            <a:endParaRPr>
              <a:solidFill>
                <a:schemeClr val="dk1"/>
              </a:solidFill>
            </a:endParaRPr>
          </a:p>
          <a:p>
            <a:pPr indent="0" lvl="0" marL="0" rtl="0">
              <a:spcBef>
                <a:spcPts val="0"/>
              </a:spcBef>
              <a:buNone/>
            </a:pPr>
            <a:r>
              <a:rPr lang="en">
                <a:solidFill>
                  <a:schemeClr val="dk1"/>
                </a:solidFill>
              </a:rPr>
              <a:t>So now I want to briefly mention the state of our system</a:t>
            </a:r>
          </a:p>
          <a:p>
            <a:pPr indent="0" lvl="0" marL="0" rtl="0">
              <a:spcBef>
                <a:spcPts val="0"/>
              </a:spcBef>
              <a:buNone/>
            </a:pPr>
            <a:r>
              <a:t/>
            </a:r>
            <a:endParaRPr>
              <a:solidFill>
                <a:schemeClr val="dk1"/>
              </a:solidFill>
            </a:endParaRPr>
          </a:p>
          <a:p>
            <a:pPr indent="0" lvl="0" mar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a:solidFill>
                  <a:schemeClr val="dk1"/>
                </a:solidFill>
              </a:rPr>
              <a:t>The state of our system is (n,m), where n denotes the number of jobs in server 1, and m is the number of jobs in server 2.</a:t>
            </a:r>
          </a:p>
          <a:p>
            <a:pPr indent="-69850" lvl="0" marL="0" rtl="0">
              <a:lnSpc>
                <a:spcPct val="115000"/>
              </a:lnSpc>
              <a:spcBef>
                <a:spcPts val="0"/>
              </a:spcBef>
              <a:spcAft>
                <a:spcPts val="1600"/>
              </a:spcAft>
              <a:buClr>
                <a:schemeClr val="dk1"/>
              </a:buClr>
              <a:buSzPts val="1100"/>
              <a:buFont typeface="Arial"/>
              <a:buNone/>
            </a:pPr>
            <a:r>
              <a:rPr lang="en">
                <a:solidFill>
                  <a:schemeClr val="dk1"/>
                </a:solidFill>
              </a:rPr>
              <a:t>With exponential assumptions</a:t>
            </a:r>
          </a:p>
          <a:p>
            <a:pPr indent="387350" lvl="0" marL="0" rtl="0">
              <a:lnSpc>
                <a:spcPct val="115000"/>
              </a:lnSpc>
              <a:spcBef>
                <a:spcPts val="0"/>
              </a:spcBef>
              <a:spcAft>
                <a:spcPts val="1600"/>
              </a:spcAft>
              <a:buClr>
                <a:schemeClr val="dk1"/>
              </a:buClr>
              <a:buSzPts val="1100"/>
              <a:buFont typeface="Arial"/>
              <a:buNone/>
            </a:pPr>
            <a:r>
              <a:rPr lang="en">
                <a:solidFill>
                  <a:schemeClr val="dk1"/>
                </a:solidFill>
              </a:rPr>
              <a:t>State x=(n,m)</a:t>
            </a:r>
          </a:p>
          <a:p>
            <a:pPr indent="0" lvl="0" marL="0" rtl="0">
              <a:spcBef>
                <a:spcPts val="0"/>
              </a:spcBef>
              <a:buNone/>
            </a:pPr>
            <a:r>
              <a:rPr lang="en">
                <a:solidFill>
                  <a:schemeClr val="dk1"/>
                </a:solidFill>
              </a:rPr>
              <a:t> Fixed routing policy, we have a Standard markov process</a:t>
            </a:r>
          </a:p>
          <a:p>
            <a:pPr indent="-69850" lvl="0" marL="0" rtl="0">
              <a:spcBef>
                <a:spcPts val="0"/>
              </a:spcBef>
              <a:buClr>
                <a:schemeClr val="dk1"/>
              </a:buClr>
              <a:buSzPts val="1100"/>
              <a:buFont typeface="Arial"/>
              <a:buNone/>
            </a:pPr>
            <a:r>
              <a:rPr lang="en">
                <a:solidFill>
                  <a:schemeClr val="dk1"/>
                </a:solidFill>
              </a:rPr>
              <a:t> Otherwise we have a standard Markov decision process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t>So the infinite state space is a problem..</a:t>
            </a:r>
          </a:p>
          <a:p>
            <a:pPr indent="0" lvl="0" marL="0" rtl="0">
              <a:lnSpc>
                <a:spcPct val="115000"/>
              </a:lnSpc>
              <a:spcBef>
                <a:spcPts val="0"/>
              </a:spcBef>
              <a:spcAft>
                <a:spcPts val="1600"/>
              </a:spcAft>
              <a:buNone/>
            </a:pPr>
            <a:r>
              <a:rPr lang="en"/>
              <a:t>What can we do? Lets get rid of it.</a:t>
            </a:r>
          </a:p>
          <a:p>
            <a:pPr indent="0" lvl="0" marL="0" rtl="0">
              <a:lnSpc>
                <a:spcPct val="115000"/>
              </a:lnSpc>
              <a:spcBef>
                <a:spcPts val="0"/>
              </a:spcBef>
              <a:spcAft>
                <a:spcPts val="1600"/>
              </a:spcAft>
              <a:buNone/>
            </a:pPr>
            <a:r>
              <a:rPr lang="en"/>
              <a:t>First idea: truncate the state space?</a:t>
            </a:r>
            <a:br>
              <a:rPr lang="en"/>
            </a:br>
            <a:r>
              <a:rPr lang="en"/>
              <a:t>	Introduces bias, especially when the load is moderate of high..</a:t>
            </a:r>
          </a:p>
          <a:p>
            <a:pPr indent="0" lvl="0" marL="0" rtl="0">
              <a:lnSpc>
                <a:spcPct val="115000"/>
              </a:lnSpc>
              <a:spcBef>
                <a:spcPts val="0"/>
              </a:spcBef>
              <a:spcAft>
                <a:spcPts val="1600"/>
              </a:spcAft>
              <a:buNone/>
            </a:pPr>
            <a:r>
              <a:rPr lang="en"/>
              <a:t>Next we will talk about our Modelling..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Look at slides for information when talking.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Our original system:</a:t>
            </a:r>
          </a:p>
          <a:p>
            <a:pPr indent="0" lvl="0" marL="0">
              <a:spcBef>
                <a:spcPts val="0"/>
              </a:spcBef>
              <a:buNone/>
            </a:pPr>
            <a:r>
              <a:rPr lang="en"/>
              <a:t>This is a two dimensional MDP.</a:t>
            </a:r>
          </a:p>
          <a:p>
            <a:pPr indent="0" lvl="0" marL="0">
              <a:spcBef>
                <a:spcPts val="0"/>
              </a:spcBef>
              <a:buNone/>
            </a:pPr>
            <a:r>
              <a:rPr lang="en"/>
              <a:t>Simple system, jobs arrive according to a Poisson process, and service times are exponentially distributed.</a:t>
            </a:r>
          </a:p>
          <a:p>
            <a:pPr indent="0" lvl="0" marL="0">
              <a:spcBef>
                <a:spcPts val="0"/>
              </a:spcBef>
              <a:buNone/>
            </a:pPr>
            <a:r>
              <a:t/>
            </a:r>
            <a:endParaRPr/>
          </a:p>
          <a:p>
            <a:pPr indent="0" lvl="0" marL="0">
              <a:spcBef>
                <a:spcPts val="0"/>
              </a:spcBef>
              <a:buNone/>
            </a:pPr>
            <a:r>
              <a:rPr lang="en"/>
              <a:t>The servers are heterogeneous and we have a number-aware setting in where state n = (i, j) denotes that server 1 has i jobs, and server 2 has j jobs.</a:t>
            </a:r>
          </a:p>
          <a:p>
            <a:pPr indent="0" lvl="0" marL="0">
              <a:spcBef>
                <a:spcPts val="0"/>
              </a:spcBef>
              <a:buNone/>
            </a:pPr>
            <a:r>
              <a:t/>
            </a:r>
            <a:endParaRPr/>
          </a:p>
          <a:p>
            <a:pPr indent="0" lvl="0" marL="0">
              <a:spcBef>
                <a:spcPts val="0"/>
              </a:spcBef>
              <a:buNone/>
            </a:pPr>
            <a:r>
              <a:rPr lang="en"/>
              <a:t>Even though it is elementary, finding the optimal routing policy is a </a:t>
            </a:r>
            <a:r>
              <a:rPr lang="en"/>
              <a:t>surprisingly</a:t>
            </a:r>
            <a:r>
              <a:rPr lang="en"/>
              <a:t> difficult problem due to infinite state space. </a:t>
            </a:r>
          </a:p>
          <a:p>
            <a:pPr indent="0" lvl="0" marL="0">
              <a:spcBef>
                <a:spcPts val="0"/>
              </a:spcBef>
              <a:buNone/>
            </a:pPr>
            <a:r>
              <a:rPr lang="en"/>
              <a:t>Except when the service rates are equal of course and the objective is response time minimization. (Then we use JSQ for example)</a:t>
            </a:r>
          </a:p>
          <a:p>
            <a:pPr indent="0" lvl="0" mar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buNone/>
            </a:pPr>
            <a:r>
              <a:rPr lang="en"/>
              <a:t>Beyond Shortest Queue Routing</a:t>
            </a:r>
          </a:p>
        </p:txBody>
      </p:sp>
      <p:sp>
        <p:nvSpPr>
          <p:cNvPr id="55" name="Shape 55"/>
          <p:cNvSpPr txBox="1"/>
          <p:nvPr>
            <p:ph idx="1" type="subTitle"/>
          </p:nvPr>
        </p:nvSpPr>
        <p:spPr>
          <a:xfrm>
            <a:off x="311700" y="2834125"/>
            <a:ext cx="8520600" cy="792600"/>
          </a:xfrm>
          <a:prstGeom prst="rect">
            <a:avLst/>
          </a:prstGeom>
        </p:spPr>
        <p:txBody>
          <a:bodyPr anchorCtr="0" anchor="t" bIns="91425" lIns="91425" rIns="91425" wrap="square" tIns="91425">
            <a:noAutofit/>
          </a:bodyPr>
          <a:lstStyle/>
          <a:p>
            <a:pPr indent="0" lvl="0" marL="0">
              <a:spcBef>
                <a:spcPts val="0"/>
              </a:spcBef>
              <a:buNone/>
            </a:pPr>
            <a:r>
              <a:rPr lang="en" sz="2400"/>
              <a:t>Esa Hyytiä, Rhonda Righter, Sigurður Gauti Samúelsson</a:t>
            </a:r>
            <a:br>
              <a:rPr lang="en" sz="2400"/>
            </a:br>
            <a:r>
              <a:rPr lang="en" sz="1800"/>
              <a:t>University of Iceland</a:t>
            </a:r>
          </a:p>
          <a:p>
            <a:pPr indent="0" lvl="0" marL="0">
              <a:spcBef>
                <a:spcPts val="0"/>
              </a:spcBef>
              <a:buNone/>
            </a:pPr>
            <a:r>
              <a:rPr lang="en" sz="1800"/>
              <a:t>U.C. Berkeley</a:t>
            </a:r>
            <a:br>
              <a:rPr lang="en" sz="1800"/>
            </a:br>
            <a:r>
              <a:rPr lang="en" sz="1800"/>
              <a:t>Aalto University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Fixed policy</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Now we modify the system</a:t>
            </a:r>
          </a:p>
          <a:p>
            <a:pPr indent="0" lvl="0" marL="0">
              <a:spcBef>
                <a:spcPts val="0"/>
              </a:spcBef>
              <a:buNone/>
            </a:pPr>
            <a:r>
              <a:rPr lang="en"/>
              <a:t>Routing is most crucial when </a:t>
            </a:r>
            <a:r>
              <a:rPr lang="en"/>
              <a:t>s</a:t>
            </a:r>
            <a:r>
              <a:rPr lang="en"/>
              <a:t>ervers have</a:t>
            </a:r>
            <a:br>
              <a:rPr lang="en"/>
            </a:br>
            <a:r>
              <a:rPr lang="en"/>
              <a:t>only a few jobs</a:t>
            </a:r>
          </a:p>
          <a:p>
            <a:pPr indent="0" lvl="0" marL="0">
              <a:spcBef>
                <a:spcPts val="0"/>
              </a:spcBef>
              <a:buNone/>
            </a:pPr>
            <a:r>
              <a:rPr lang="en"/>
              <a:t>D</a:t>
            </a:r>
            <a:r>
              <a:rPr lang="en"/>
              <a:t>efine a region A which contains a finite</a:t>
            </a:r>
            <a:br>
              <a:rPr lang="en"/>
            </a:br>
            <a:r>
              <a:rPr lang="en"/>
              <a:t>number of states near the origin</a:t>
            </a:r>
          </a:p>
          <a:p>
            <a:pPr indent="0" lvl="0" marL="0">
              <a:spcBef>
                <a:spcPts val="0"/>
              </a:spcBef>
              <a:buNone/>
            </a:pPr>
            <a:r>
              <a:rPr lang="en"/>
              <a:t>A = { (i, j) | i &lt; n, j &lt; m},</a:t>
            </a:r>
            <a:br>
              <a:rPr lang="en"/>
            </a:br>
            <a:r>
              <a:rPr lang="en"/>
              <a:t>where n and m are free variables</a:t>
            </a:r>
          </a:p>
          <a:p>
            <a:pPr indent="0" lvl="0" marL="0">
              <a:spcBef>
                <a:spcPts val="0"/>
              </a:spcBef>
              <a:buNone/>
            </a:pPr>
            <a:r>
              <a:rPr lang="en"/>
              <a:t>Elsewhere, a default policy kicks in</a:t>
            </a:r>
          </a:p>
        </p:txBody>
      </p:sp>
      <p:pic>
        <p:nvPicPr>
          <p:cNvPr id="112" name="Shape 112"/>
          <p:cNvPicPr preferRelativeResize="0"/>
          <p:nvPr/>
        </p:nvPicPr>
        <p:blipFill>
          <a:blip r:embed="rId3">
            <a:alphaModFix/>
          </a:blip>
          <a:stretch>
            <a:fillRect/>
          </a:stretch>
        </p:blipFill>
        <p:spPr>
          <a:xfrm>
            <a:off x="5178800" y="959750"/>
            <a:ext cx="3653500" cy="36091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State space collapse/aggregation</a:t>
            </a:r>
          </a:p>
        </p:txBody>
      </p:sp>
      <p:sp>
        <p:nvSpPr>
          <p:cNvPr id="118" name="Shape 11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When i,j &gt;&gt; 0, the system tends to stay</a:t>
            </a:r>
            <a:br>
              <a:rPr lang="en"/>
            </a:br>
            <a:r>
              <a:rPr lang="en"/>
              <a:t>near the diagonal line i ~ j</a:t>
            </a:r>
          </a:p>
          <a:p>
            <a:pPr indent="0" lvl="0" marL="0">
              <a:spcBef>
                <a:spcPts val="0"/>
              </a:spcBef>
              <a:buNone/>
            </a:pPr>
            <a:r>
              <a:rPr lang="en"/>
              <a:t>S</a:t>
            </a:r>
            <a:r>
              <a:rPr lang="en"/>
              <a:t>tate-space collapse </a:t>
            </a:r>
            <a:r>
              <a:rPr lang="en"/>
              <a:t>o</a:t>
            </a:r>
            <a:r>
              <a:rPr lang="en"/>
              <a:t>ccurs beyond A</a:t>
            </a:r>
          </a:p>
          <a:p>
            <a:pPr indent="0" lvl="0" marL="0">
              <a:spcBef>
                <a:spcPts val="0"/>
              </a:spcBef>
              <a:buNone/>
            </a:pPr>
            <a:r>
              <a:rPr lang="en"/>
              <a:t>States beyond A “collapse” to M/M/1</a:t>
            </a:r>
          </a:p>
          <a:p>
            <a:pPr indent="-342900" lvl="0" marL="457200">
              <a:spcBef>
                <a:spcPts val="0"/>
              </a:spcBef>
              <a:spcAft>
                <a:spcPts val="0"/>
              </a:spcAft>
              <a:buSzPts val="1800"/>
              <a:buChar char="●"/>
            </a:pPr>
            <a:r>
              <a:rPr lang="en"/>
              <a:t>Service rate are combined</a:t>
            </a:r>
          </a:p>
          <a:p>
            <a:pPr indent="-342900" lvl="0" marL="457200" rtl="0">
              <a:spcBef>
                <a:spcPts val="0"/>
              </a:spcBef>
              <a:spcAft>
                <a:spcPts val="0"/>
              </a:spcAft>
              <a:buSzPts val="1800"/>
              <a:buChar char="●"/>
            </a:pPr>
            <a:r>
              <a:rPr lang="en"/>
              <a:t>Visit outside A = mini-busy period in M/M/1</a:t>
            </a:r>
          </a:p>
          <a:p>
            <a:pPr indent="-342900" lvl="0" marL="457200" rtl="0">
              <a:spcBef>
                <a:spcPts val="0"/>
              </a:spcBef>
              <a:buSzPts val="1800"/>
              <a:buChar char="●"/>
            </a:pPr>
            <a:r>
              <a:rPr lang="en"/>
              <a:t>Equivalently, we allow </a:t>
            </a:r>
            <a:r>
              <a:rPr lang="en"/>
              <a:t>j</a:t>
            </a:r>
            <a:r>
              <a:rPr lang="en"/>
              <a:t>ockeying</a:t>
            </a:r>
          </a:p>
        </p:txBody>
      </p:sp>
      <p:pic>
        <p:nvPicPr>
          <p:cNvPr id="119" name="Shape 119"/>
          <p:cNvPicPr preferRelativeResize="0"/>
          <p:nvPr/>
        </p:nvPicPr>
        <p:blipFill>
          <a:blip r:embed="rId3">
            <a:alphaModFix/>
          </a:blip>
          <a:stretch>
            <a:fillRect/>
          </a:stretch>
        </p:blipFill>
        <p:spPr>
          <a:xfrm>
            <a:off x="5246673" y="1017725"/>
            <a:ext cx="3585628" cy="355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Combined super state</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Mini-busy period of M/M/1 can be analyzed</a:t>
            </a:r>
          </a:p>
          <a:p>
            <a:pPr indent="0" lvl="0" marL="0">
              <a:spcBef>
                <a:spcPts val="0"/>
              </a:spcBef>
              <a:buNone/>
            </a:pPr>
            <a:r>
              <a:rPr lang="en"/>
              <a:t>Aggregate M/M/1 to a new super state z</a:t>
            </a:r>
          </a:p>
          <a:p>
            <a:pPr indent="-342900" lvl="0" marL="457200" rtl="0">
              <a:spcBef>
                <a:spcPts val="0"/>
              </a:spcBef>
              <a:spcAft>
                <a:spcPts val="0"/>
              </a:spcAft>
              <a:buSzPts val="1800"/>
              <a:buChar char="-"/>
            </a:pPr>
            <a:r>
              <a:rPr lang="en"/>
              <a:t>With equal mean sojourn time</a:t>
            </a:r>
          </a:p>
          <a:p>
            <a:pPr indent="-342900" lvl="0" marL="457200" rtl="0">
              <a:spcBef>
                <a:spcPts val="0"/>
              </a:spcBef>
              <a:buSzPts val="1800"/>
              <a:buChar char="-"/>
            </a:pPr>
            <a:r>
              <a:rPr lang="en"/>
              <a:t>With equal mean costs</a:t>
            </a:r>
          </a:p>
          <a:p>
            <a:pPr indent="0" lvl="0" marL="0" rtl="0">
              <a:spcBef>
                <a:spcPts val="0"/>
              </a:spcBef>
              <a:buNone/>
            </a:pPr>
            <a:r>
              <a:rPr lang="en"/>
              <a:t>Routing was fixed outside A, and thus </a:t>
            </a:r>
            <a:br>
              <a:rPr lang="en"/>
            </a:br>
            <a:r>
              <a:rPr lang="en"/>
              <a:t>Systems C and D are equivalent!</a:t>
            </a:r>
          </a:p>
          <a:p>
            <a:pPr indent="0" lvl="0" marL="0">
              <a:spcBef>
                <a:spcPts val="0"/>
              </a:spcBef>
              <a:buNone/>
            </a:pPr>
            <a:r>
              <a:t/>
            </a:r>
            <a:endParaRPr/>
          </a:p>
        </p:txBody>
      </p:sp>
      <p:pic>
        <p:nvPicPr>
          <p:cNvPr id="126" name="Shape 126"/>
          <p:cNvPicPr preferRelativeResize="0"/>
          <p:nvPr/>
        </p:nvPicPr>
        <p:blipFill>
          <a:blip r:embed="rId3">
            <a:alphaModFix/>
          </a:blip>
          <a:stretch>
            <a:fillRect/>
          </a:stretch>
        </p:blipFill>
        <p:spPr>
          <a:xfrm>
            <a:off x="5251669" y="1017725"/>
            <a:ext cx="3580632" cy="3551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Our modelling systems</a:t>
            </a:r>
          </a:p>
        </p:txBody>
      </p:sp>
      <p:sp>
        <p:nvSpPr>
          <p:cNvPr id="132" name="Shape 13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a:p>
            <a:pPr indent="0" lvl="0" marL="0">
              <a:spcBef>
                <a:spcPts val="0"/>
              </a:spcBef>
              <a:buNone/>
            </a:pPr>
            <a:r>
              <a:t/>
            </a:r>
            <a:endParaRPr/>
          </a:p>
        </p:txBody>
      </p:sp>
      <p:pic>
        <p:nvPicPr>
          <p:cNvPr id="133" name="Shape 133"/>
          <p:cNvPicPr preferRelativeResize="0"/>
          <p:nvPr/>
        </p:nvPicPr>
        <p:blipFill>
          <a:blip r:embed="rId3">
            <a:alphaModFix/>
          </a:blip>
          <a:stretch>
            <a:fillRect/>
          </a:stretch>
        </p:blipFill>
        <p:spPr>
          <a:xfrm>
            <a:off x="143575" y="1031200"/>
            <a:ext cx="8855351" cy="3658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General cost function</a:t>
            </a: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Our approach allows for other performance metrics besides response time</a:t>
            </a:r>
          </a:p>
          <a:p>
            <a:pPr indent="0" lvl="0" marL="0">
              <a:spcBef>
                <a:spcPts val="0"/>
              </a:spcBef>
              <a:buNone/>
            </a:pPr>
            <a:r>
              <a:rPr lang="en"/>
              <a:t>For example, we may incur a unit cost if an arriving job sees more than two jobs ahead of itself upon arrival. This reflects how people tend to feel about queueing</a:t>
            </a:r>
          </a:p>
          <a:p>
            <a:pPr indent="0" lvl="0" marL="0">
              <a:spcBef>
                <a:spcPts val="0"/>
              </a:spcBef>
              <a:buNone/>
            </a:pPr>
            <a:r>
              <a:t/>
            </a:r>
            <a:endParaRP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General case with K servers</a:t>
            </a:r>
          </a:p>
        </p:txBody>
      </p:sp>
      <p:sp>
        <p:nvSpPr>
          <p:cNvPr id="145" name="Shape 14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Fairly </a:t>
            </a:r>
            <a:r>
              <a:rPr lang="en"/>
              <a:t>straightforward to extend to k &gt; 2 servers</a:t>
            </a:r>
          </a:p>
          <a:p>
            <a:pPr indent="0" lvl="0" marL="0">
              <a:spcBef>
                <a:spcPts val="0"/>
              </a:spcBef>
              <a:buNone/>
            </a:pPr>
            <a:r>
              <a:rPr lang="en"/>
              <a:t>Problem is; by adding 1 server we are adding a whole new dimension to our problem</a:t>
            </a:r>
          </a:p>
          <a:p>
            <a:pPr indent="0" lvl="0" marL="0">
              <a:spcBef>
                <a:spcPts val="0"/>
              </a:spcBef>
              <a:buNone/>
            </a:pPr>
            <a:r>
              <a:rPr lang="en"/>
              <a:t>For small k, this approach seems </a:t>
            </a:r>
            <a:r>
              <a:rPr lang="en"/>
              <a:t>feasible</a:t>
            </a:r>
          </a:p>
          <a:p>
            <a:pPr indent="0" lvl="0" marL="0">
              <a:spcBef>
                <a:spcPts val="0"/>
              </a:spcBef>
              <a:buNone/>
            </a:pPr>
            <a:r>
              <a:t/>
            </a:r>
            <a:endParaRPr/>
          </a:p>
          <a:p>
            <a:pPr indent="0" lvl="0" marL="0">
              <a:spcBef>
                <a:spcPts val="0"/>
              </a:spcBef>
              <a:buNone/>
            </a:pPr>
            <a:r>
              <a:rPr lang="en" sz="1600"/>
              <a:t>For large k, </a:t>
            </a:r>
            <a:r>
              <a:rPr i="1" lang="en" sz="1600"/>
              <a:t>scalability </a:t>
            </a:r>
            <a:r>
              <a:rPr lang="en" sz="1600"/>
              <a:t>becomes an issue and the objective changes: routing is about finding an idle or sleeping server</a:t>
            </a:r>
          </a:p>
          <a:p>
            <a:pPr indent="457200" lvl="0" marL="0">
              <a:spcBef>
                <a:spcPts val="0"/>
              </a:spcBef>
              <a:buNone/>
            </a:pPr>
            <a:r>
              <a:rPr lang="en" sz="1600"/>
              <a:t>This is a different problem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What can we do?</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Can analyze any fixed policy</a:t>
            </a:r>
          </a:p>
          <a:p>
            <a:pPr indent="-69850" lvl="0" marL="0">
              <a:spcBef>
                <a:spcPts val="0"/>
              </a:spcBef>
              <a:buClr>
                <a:schemeClr val="dk1"/>
              </a:buClr>
              <a:buSzPts val="1100"/>
              <a:buFont typeface="Arial"/>
              <a:buNone/>
            </a:pPr>
            <a:r>
              <a:rPr lang="en"/>
              <a:t>Develop better routing policies</a:t>
            </a: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Evaluating the approximation</a:t>
            </a:r>
          </a:p>
        </p:txBody>
      </p:sp>
      <p:sp>
        <p:nvSpPr>
          <p:cNvPr id="157" name="Shape 15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Now we apply our approximation to estimate the mean response time with JSQ and SED</a:t>
            </a:r>
          </a:p>
          <a:p>
            <a:pPr indent="0" lvl="0" marL="0">
              <a:spcBef>
                <a:spcPts val="0"/>
              </a:spcBef>
              <a:buNone/>
            </a:pPr>
            <a:r>
              <a:rPr lang="en"/>
              <a:t>This validates the use of our system D and yields a sequence of increasingly more accurate estimates for the mean response time</a:t>
            </a:r>
          </a:p>
          <a:p>
            <a:pPr indent="0" lvl="0" marL="0">
              <a:spcBef>
                <a:spcPts val="0"/>
              </a:spcBef>
              <a:buNone/>
            </a:pPr>
            <a:r>
              <a:t/>
            </a:r>
            <a:endParaRPr/>
          </a:p>
          <a:p>
            <a:pPr indent="-69850" lvl="0" marL="0" rtl="0">
              <a:spcBef>
                <a:spcPts val="0"/>
              </a:spcBef>
              <a:buClr>
                <a:srgbClr val="000000"/>
              </a:buClr>
              <a:buSzPts val="11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Two identical servers with JSQ</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E[N] denotes the size of the square region A</a:t>
            </a:r>
          </a:p>
          <a:p>
            <a:pPr indent="0" lvl="0" marL="0">
              <a:spcBef>
                <a:spcPts val="0"/>
              </a:spcBef>
              <a:buNone/>
            </a:pPr>
            <a:r>
              <a:t/>
            </a:r>
            <a:endParaRPr/>
          </a:p>
          <a:p>
            <a:pPr indent="0" lvl="0" marL="0">
              <a:spcBef>
                <a:spcPts val="0"/>
              </a:spcBef>
              <a:buNone/>
            </a:pPr>
            <a:r>
              <a:t/>
            </a:r>
            <a:endParaRPr/>
          </a:p>
        </p:txBody>
      </p:sp>
      <p:pic>
        <p:nvPicPr>
          <p:cNvPr id="164" name="Shape 164"/>
          <p:cNvPicPr preferRelativeResize="0"/>
          <p:nvPr/>
        </p:nvPicPr>
        <p:blipFill>
          <a:blip r:embed="rId3">
            <a:alphaModFix/>
          </a:blip>
          <a:stretch>
            <a:fillRect/>
          </a:stretch>
        </p:blipFill>
        <p:spPr>
          <a:xfrm>
            <a:off x="4039505" y="1598130"/>
            <a:ext cx="4792800" cy="2970750"/>
          </a:xfrm>
          <a:prstGeom prst="rect">
            <a:avLst/>
          </a:prstGeom>
          <a:noFill/>
          <a:ln>
            <a:noFill/>
          </a:ln>
        </p:spPr>
      </p:pic>
      <p:pic>
        <p:nvPicPr>
          <p:cNvPr id="165" name="Shape 165"/>
          <p:cNvPicPr preferRelativeResize="0"/>
          <p:nvPr/>
        </p:nvPicPr>
        <p:blipFill>
          <a:blip r:embed="rId4">
            <a:alphaModFix/>
          </a:blip>
          <a:stretch>
            <a:fillRect/>
          </a:stretch>
        </p:blipFill>
        <p:spPr>
          <a:xfrm>
            <a:off x="311700" y="1812775"/>
            <a:ext cx="4207825" cy="238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Near optimal routing</a:t>
            </a:r>
          </a:p>
        </p:txBody>
      </p:sp>
      <p:sp>
        <p:nvSpPr>
          <p:cNvPr id="171" name="Shape 17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Sometimes it is convenient to assume that each customer incurs a cost upon arrival</a:t>
            </a:r>
          </a:p>
          <a:p>
            <a:pPr indent="457200" lvl="0" marL="0">
              <a:spcBef>
                <a:spcPts val="0"/>
              </a:spcBef>
              <a:buNone/>
            </a:pPr>
            <a:r>
              <a:rPr lang="en"/>
              <a:t>For example, c(n) = (n+1)/(m mu) = mean response time of the new job</a:t>
            </a:r>
          </a:p>
          <a:p>
            <a:pPr indent="457200" lvl="0" marL="0">
              <a:spcBef>
                <a:spcPts val="0"/>
              </a:spcBef>
              <a:buNone/>
            </a:pPr>
            <a:r>
              <a:rPr lang="en"/>
              <a:t>Equivalent cost rate r(n)=n</a:t>
            </a:r>
          </a:p>
          <a:p>
            <a:pPr indent="0" lvl="0" marL="0">
              <a:spcBef>
                <a:spcPts val="0"/>
              </a:spcBef>
              <a:buNone/>
            </a:pPr>
            <a:r>
              <a:rPr lang="en"/>
              <a:t>MDP with a finite state space</a:t>
            </a:r>
          </a:p>
          <a:p>
            <a:pPr indent="457200" lvl="0" marL="0" rtl="0">
              <a:spcBef>
                <a:spcPts val="0"/>
              </a:spcBef>
              <a:buNone/>
            </a:pPr>
            <a:r>
              <a:rPr lang="en"/>
              <a:t>Value / policy iteration yields the optimal policy!</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Outline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Problem introduction:</a:t>
            </a:r>
          </a:p>
          <a:p>
            <a:pPr indent="0" lvl="0" marL="0">
              <a:spcBef>
                <a:spcPts val="0"/>
              </a:spcBef>
              <a:buNone/>
            </a:pPr>
            <a:r>
              <a:rPr lang="en"/>
              <a:t>Modelling approach:</a:t>
            </a:r>
          </a:p>
          <a:p>
            <a:pPr indent="0" lvl="0" marL="0">
              <a:spcBef>
                <a:spcPts val="0"/>
              </a:spcBef>
              <a:buNone/>
            </a:pPr>
            <a:r>
              <a:rPr lang="en"/>
              <a:t>Policy iteration &amp; general cost functions:</a:t>
            </a:r>
          </a:p>
          <a:p>
            <a:pPr indent="0" lvl="0" marL="0">
              <a:spcBef>
                <a:spcPts val="0"/>
              </a:spcBef>
              <a:buNone/>
            </a:pPr>
            <a:r>
              <a:rPr lang="en"/>
              <a:t>Numerical examples:</a:t>
            </a:r>
          </a:p>
          <a:p>
            <a:pPr indent="0" lvl="0" marL="0">
              <a:spcBef>
                <a:spcPts val="0"/>
              </a:spcBef>
              <a:buNone/>
            </a:pPr>
            <a:r>
              <a:rPr lang="en"/>
              <a:t>Conclusions: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Numerical observations:</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With example systems:</a:t>
            </a:r>
          </a:p>
          <a:p>
            <a:pPr indent="0" lvl="0" marL="0">
              <a:spcBef>
                <a:spcPts val="0"/>
              </a:spcBef>
              <a:buNone/>
            </a:pPr>
            <a:r>
              <a:rPr lang="en"/>
              <a:t>Numerical evidence on how quickly policy iteration converges</a:t>
            </a:r>
          </a:p>
          <a:p>
            <a:pPr indent="0" lvl="0" marL="0">
              <a:spcBef>
                <a:spcPts val="0"/>
              </a:spcBef>
              <a:buNone/>
            </a:pPr>
            <a:r>
              <a:rPr lang="en"/>
              <a:t>First policy iteration round yields the largest improvement</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Numerical example:</a:t>
            </a:r>
          </a:p>
        </p:txBody>
      </p:sp>
      <p:sp>
        <p:nvSpPr>
          <p:cNvPr id="183" name="Shape 183"/>
          <p:cNvSpPr txBox="1"/>
          <p:nvPr>
            <p:ph idx="1" type="body"/>
          </p:nvPr>
        </p:nvSpPr>
        <p:spPr>
          <a:xfrm>
            <a:off x="311700" y="1169325"/>
            <a:ext cx="8520600" cy="3416400"/>
          </a:xfrm>
          <a:prstGeom prst="rect">
            <a:avLst/>
          </a:prstGeom>
        </p:spPr>
        <p:txBody>
          <a:bodyPr anchorCtr="0" anchor="t" bIns="91425" lIns="91425" rIns="91425" wrap="square" tIns="91425">
            <a:noAutofit/>
          </a:bodyPr>
          <a:lstStyle/>
          <a:p>
            <a:pPr indent="0" lvl="0" marL="0">
              <a:spcBef>
                <a:spcPts val="0"/>
              </a:spcBef>
              <a:buNone/>
            </a:pPr>
            <a:r>
              <a:rPr lang="en"/>
              <a:t>A closer look at SED and NO</a:t>
            </a:r>
          </a:p>
          <a:p>
            <a:pPr indent="0" lvl="0" marL="0">
              <a:spcBef>
                <a:spcPts val="0"/>
              </a:spcBef>
              <a:buNone/>
            </a:pPr>
            <a:r>
              <a:rPr lang="en"/>
              <a:t>System:</a:t>
            </a:r>
          </a:p>
          <a:p>
            <a:pPr indent="-342900" lvl="0" marL="457200" rtl="0">
              <a:spcBef>
                <a:spcPts val="0"/>
              </a:spcBef>
              <a:spcAft>
                <a:spcPts val="0"/>
              </a:spcAft>
              <a:buSzPts val="1800"/>
              <a:buAutoNum type="arabicParenR"/>
            </a:pPr>
            <a:r>
              <a:rPr lang="en"/>
              <a:t>Service rates (3,1)</a:t>
            </a:r>
          </a:p>
          <a:p>
            <a:pPr indent="-342900" lvl="0" marL="457200" rtl="0">
              <a:spcBef>
                <a:spcPts val="0"/>
              </a:spcBef>
              <a:buSzPts val="1800"/>
              <a:buAutoNum type="arabicParenR"/>
            </a:pPr>
            <a:r>
              <a:rPr lang="en"/>
              <a:t>Minimize mean response time</a:t>
            </a:r>
          </a:p>
          <a:p>
            <a:pPr indent="0" lvl="0" marL="0">
              <a:spcBef>
                <a:spcPts val="0"/>
              </a:spcBef>
              <a:buNone/>
            </a:pPr>
            <a:r>
              <a:rPr lang="en"/>
              <a:t> </a:t>
            </a:r>
          </a:p>
        </p:txBody>
      </p:sp>
      <p:pic>
        <p:nvPicPr>
          <p:cNvPr id="184" name="Shape 184"/>
          <p:cNvPicPr preferRelativeResize="0"/>
          <p:nvPr/>
        </p:nvPicPr>
        <p:blipFill>
          <a:blip r:embed="rId3">
            <a:alphaModFix/>
          </a:blip>
          <a:stretch>
            <a:fillRect/>
          </a:stretch>
        </p:blipFill>
        <p:spPr>
          <a:xfrm>
            <a:off x="4737313" y="302450"/>
            <a:ext cx="3800475" cy="1352550"/>
          </a:xfrm>
          <a:prstGeom prst="rect">
            <a:avLst/>
          </a:prstGeom>
          <a:noFill/>
          <a:ln>
            <a:noFill/>
          </a:ln>
        </p:spPr>
      </p:pic>
      <p:pic>
        <p:nvPicPr>
          <p:cNvPr id="185" name="Shape 185"/>
          <p:cNvPicPr preferRelativeResize="0"/>
          <p:nvPr/>
        </p:nvPicPr>
        <p:blipFill>
          <a:blip r:embed="rId4">
            <a:alphaModFix/>
          </a:blip>
          <a:stretch>
            <a:fillRect/>
          </a:stretch>
        </p:blipFill>
        <p:spPr>
          <a:xfrm>
            <a:off x="311688" y="3233175"/>
            <a:ext cx="5705475" cy="1352550"/>
          </a:xfrm>
          <a:prstGeom prst="rect">
            <a:avLst/>
          </a:prstGeom>
          <a:noFill/>
          <a:ln>
            <a:noFill/>
          </a:ln>
        </p:spPr>
      </p:pic>
      <p:pic>
        <p:nvPicPr>
          <p:cNvPr id="186" name="Shape 186"/>
          <p:cNvPicPr preferRelativeResize="0"/>
          <p:nvPr/>
        </p:nvPicPr>
        <p:blipFill>
          <a:blip r:embed="rId5">
            <a:alphaModFix/>
          </a:blip>
          <a:stretch>
            <a:fillRect/>
          </a:stretch>
        </p:blipFill>
        <p:spPr>
          <a:xfrm>
            <a:off x="5564875" y="1846600"/>
            <a:ext cx="2802850" cy="1085850"/>
          </a:xfrm>
          <a:prstGeom prst="rect">
            <a:avLst/>
          </a:prstGeom>
          <a:noFill/>
          <a:ln>
            <a:noFill/>
          </a:ln>
        </p:spPr>
      </p:pic>
      <p:pic>
        <p:nvPicPr>
          <p:cNvPr id="187" name="Shape 187"/>
          <p:cNvPicPr preferRelativeResize="0"/>
          <p:nvPr/>
        </p:nvPicPr>
        <p:blipFill>
          <a:blip r:embed="rId6">
            <a:alphaModFix/>
          </a:blip>
          <a:stretch>
            <a:fillRect/>
          </a:stretch>
        </p:blipFill>
        <p:spPr>
          <a:xfrm>
            <a:off x="6017163" y="3124050"/>
            <a:ext cx="3000375" cy="179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Conclusion</a:t>
            </a:r>
          </a:p>
        </p:txBody>
      </p:sp>
      <p:sp>
        <p:nvSpPr>
          <p:cNvPr id="193" name="Shape 19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JSQ/SED are optimal only in specific cases</a:t>
            </a:r>
            <a:br>
              <a:rPr lang="en"/>
            </a:br>
            <a:r>
              <a:rPr lang="en"/>
              <a:t>	Difficult problem with heterogeneous servers and arbitrary cost functions</a:t>
            </a:r>
          </a:p>
          <a:p>
            <a:pPr indent="0" lvl="0" marL="0" rtl="0">
              <a:spcBef>
                <a:spcPts val="0"/>
              </a:spcBef>
              <a:buNone/>
            </a:pPr>
            <a:r>
              <a:rPr lang="en"/>
              <a:t>New method developed that provides near-optimal routing policies</a:t>
            </a:r>
            <a:br>
              <a:rPr lang="en"/>
            </a:br>
            <a:r>
              <a:rPr lang="en"/>
              <a:t>	Key idea: compress the infinite state space to a finite one</a:t>
            </a:r>
          </a:p>
          <a:p>
            <a:pPr indent="0" lvl="0" marL="0" rtl="0">
              <a:spcBef>
                <a:spcPts val="0"/>
              </a:spcBef>
              <a:buNone/>
            </a:pPr>
            <a:r>
              <a:rPr lang="en"/>
              <a:t>Our approach yields</a:t>
            </a:r>
            <a:br>
              <a:rPr lang="en"/>
            </a:br>
            <a:r>
              <a:rPr lang="en"/>
              <a:t>	Closed form results and policies for small systems</a:t>
            </a:r>
            <a:br>
              <a:rPr lang="en"/>
            </a:br>
            <a:r>
              <a:rPr lang="en"/>
              <a:t>	Easy and accurate numerical solutions for larger systems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Thank you for your attention.</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Introduction </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Routing jobs to parallel servers is a common </a:t>
            </a:r>
            <a:br>
              <a:rPr lang="en"/>
            </a:br>
            <a:r>
              <a:rPr lang="en"/>
              <a:t>and important task in today’s computer systems  </a:t>
            </a:r>
          </a:p>
          <a:p>
            <a:pPr indent="0" lvl="0" marL="0">
              <a:spcBef>
                <a:spcPts val="0"/>
              </a:spcBef>
              <a:buNone/>
            </a:pPr>
            <a:r>
              <a:rPr lang="en"/>
              <a:t>Join-shortest-queue (JSQ) routing minimizes the mean response time when the servers are identical and service times are </a:t>
            </a:r>
            <a:r>
              <a:rPr lang="en"/>
              <a:t>independent</a:t>
            </a:r>
            <a:r>
              <a:rPr lang="en"/>
              <a:t> and exponentially distributed</a:t>
            </a:r>
          </a:p>
          <a:p>
            <a:pPr indent="0" lvl="0" marL="0">
              <a:spcBef>
                <a:spcPts val="0"/>
              </a:spcBef>
              <a:buNone/>
            </a:pPr>
            <a:r>
              <a:rPr lang="en"/>
              <a:t>Apart from that, only a few optimality results exist, due to complexities from the infinite state space</a:t>
            </a:r>
          </a:p>
          <a:p>
            <a:pPr indent="0" lvl="0" marL="0">
              <a:spcBef>
                <a:spcPts val="0"/>
              </a:spcBef>
              <a:buNone/>
            </a:pPr>
            <a:r>
              <a:t/>
            </a:r>
            <a:endParaRPr/>
          </a:p>
        </p:txBody>
      </p:sp>
      <p:pic>
        <p:nvPicPr>
          <p:cNvPr id="68" name="Shape 68"/>
          <p:cNvPicPr preferRelativeResize="0"/>
          <p:nvPr/>
        </p:nvPicPr>
        <p:blipFill>
          <a:blip r:embed="rId3">
            <a:alphaModFix/>
          </a:blip>
          <a:stretch>
            <a:fillRect/>
          </a:stretch>
        </p:blipFill>
        <p:spPr>
          <a:xfrm>
            <a:off x="5412063" y="771700"/>
            <a:ext cx="3133725" cy="108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Our problem</a:t>
            </a: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We do not know the size of the jobs</a:t>
            </a:r>
          </a:p>
          <a:p>
            <a:pPr indent="0" lvl="0" marL="0">
              <a:spcBef>
                <a:spcPts val="0"/>
              </a:spcBef>
              <a:buNone/>
            </a:pPr>
            <a:r>
              <a:rPr lang="en"/>
              <a:t>Job inter-arrival times and service times are exponentially distributed</a:t>
            </a:r>
          </a:p>
          <a:p>
            <a:pPr indent="0" lvl="0" marL="0">
              <a:spcBef>
                <a:spcPts val="0"/>
              </a:spcBef>
              <a:buNone/>
            </a:pPr>
            <a:r>
              <a:rPr lang="en"/>
              <a:t>State information is the number of jobs at each server</a:t>
            </a:r>
          </a:p>
          <a:p>
            <a:pPr indent="0" lvl="0" marL="0">
              <a:spcBef>
                <a:spcPts val="0"/>
              </a:spcBef>
              <a:buNone/>
            </a:pPr>
            <a:r>
              <a:rPr lang="en"/>
              <a:t>For clarity, we consider two heterogeneous parallel servers subject to a large class of cost structures, e.g., by</a:t>
            </a:r>
          </a:p>
          <a:p>
            <a:pPr indent="0" lvl="0" marL="0">
              <a:spcBef>
                <a:spcPts val="0"/>
              </a:spcBef>
              <a:buNone/>
            </a:pPr>
            <a:r>
              <a:rPr lang="en"/>
              <a:t>	c(w) = cost when job waits time w</a:t>
            </a:r>
          </a:p>
          <a:p>
            <a:pPr indent="0" lvl="0" marL="0">
              <a:spcBef>
                <a:spcPts val="0"/>
              </a:spcBef>
              <a:buNone/>
            </a:pPr>
            <a:r>
              <a:rPr lang="en"/>
              <a:t>Modelling approach generalizes </a:t>
            </a:r>
            <a:r>
              <a:rPr lang="en"/>
              <a:t>straightforwardly</a:t>
            </a:r>
            <a:r>
              <a:rPr lang="en"/>
              <a:t> to K &gt; 2 servers</a:t>
            </a:r>
          </a:p>
          <a:p>
            <a:pPr indent="0" lvl="0" mar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Heterogeneous servers</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JSQ has been shown to be optimal in some specific cases, but, this is no longer the case, e.g., when service rates are unequal</a:t>
            </a:r>
          </a:p>
          <a:p>
            <a:pPr indent="0" lvl="0" marL="0">
              <a:spcBef>
                <a:spcPts val="0"/>
              </a:spcBef>
              <a:buNone/>
            </a:pPr>
            <a:r>
              <a:rPr lang="en"/>
              <a:t>SED (Shortest expected delay) is also not optimal with heterogeneous servers, even with exponential assumptions</a:t>
            </a:r>
          </a:p>
          <a:p>
            <a:pPr indent="0" lvl="0" marL="0">
              <a:spcBef>
                <a:spcPts val="0"/>
              </a:spcBef>
              <a:buNone/>
            </a:pPr>
            <a:r>
              <a:t/>
            </a:r>
            <a:endParaRPr/>
          </a:p>
          <a:p>
            <a:pPr indent="457200" lvl="0" marL="0" rtl="0">
              <a:spcBef>
                <a:spcPts val="0"/>
              </a:spcBef>
              <a:buNone/>
            </a:pPr>
            <a:r>
              <a:t/>
            </a:r>
            <a:endParaRPr/>
          </a:p>
          <a:p>
            <a:pPr indent="0" lvl="0" marL="0">
              <a:spcBef>
                <a:spcPts val="0"/>
              </a:spcBef>
              <a:buNone/>
            </a:pPr>
            <a:r>
              <a:t/>
            </a:r>
            <a:endParaRPr/>
          </a:p>
          <a:p>
            <a:pPr indent="0" lvl="0" mar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State of our system</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The state of our system is (n,m), where n denotes the number of jobs in server 1, and m is the number of jobs in server 2</a:t>
            </a:r>
          </a:p>
          <a:p>
            <a:pPr indent="-69850" lvl="0" marL="0">
              <a:spcBef>
                <a:spcPts val="0"/>
              </a:spcBef>
              <a:buClr>
                <a:schemeClr val="dk1"/>
              </a:buClr>
              <a:buSzPts val="1100"/>
              <a:buFont typeface="Arial"/>
              <a:buNone/>
            </a:pPr>
            <a:r>
              <a:rPr lang="en"/>
              <a:t>With exponential assumptions</a:t>
            </a:r>
          </a:p>
          <a:p>
            <a:pPr indent="387350" lvl="0" marL="0" rtl="0">
              <a:spcBef>
                <a:spcPts val="0"/>
              </a:spcBef>
              <a:buClr>
                <a:schemeClr val="dk1"/>
              </a:buClr>
              <a:buSzPts val="1100"/>
              <a:buFont typeface="Arial"/>
              <a:buNone/>
            </a:pPr>
            <a:r>
              <a:rPr lang="en"/>
              <a:t>State x = (n,m)</a:t>
            </a:r>
          </a:p>
          <a:p>
            <a:pPr indent="457200" lvl="0" marL="0" rtl="0">
              <a:spcBef>
                <a:spcPts val="0"/>
              </a:spcBef>
              <a:buNone/>
            </a:pPr>
            <a:r>
              <a:rPr lang="en"/>
              <a:t>Fixed routing policy; standard markov process</a:t>
            </a:r>
          </a:p>
          <a:p>
            <a:pPr indent="387350" lvl="0" marL="0" rtl="0">
              <a:spcBef>
                <a:spcPts val="0"/>
              </a:spcBef>
              <a:buClr>
                <a:schemeClr val="dk1"/>
              </a:buClr>
              <a:buSzPts val="1100"/>
              <a:buFont typeface="Arial"/>
              <a:buNone/>
            </a:pPr>
            <a:r>
              <a:rPr lang="en"/>
              <a:t>Otherwise; standard MDP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Infinity is not good</a:t>
            </a:r>
          </a:p>
        </p:txBody>
      </p:sp>
      <p:sp>
        <p:nvSpPr>
          <p:cNvPr id="92" name="Shape 9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Ok, so infinite state space is a problem…</a:t>
            </a:r>
          </a:p>
          <a:p>
            <a:pPr indent="0" lvl="0" marL="0">
              <a:spcBef>
                <a:spcPts val="0"/>
              </a:spcBef>
              <a:buNone/>
            </a:pPr>
            <a:r>
              <a:rPr lang="en"/>
              <a:t>… what can we do …. LET´S GET RID OF IT!</a:t>
            </a:r>
          </a:p>
          <a:p>
            <a:pPr indent="0" lvl="0" marL="0">
              <a:spcBef>
                <a:spcPts val="0"/>
              </a:spcBef>
              <a:buNone/>
            </a:pPr>
            <a:r>
              <a:t/>
            </a:r>
            <a:endParaRPr/>
          </a:p>
          <a:p>
            <a:pPr indent="0" lvl="0" marL="0">
              <a:spcBef>
                <a:spcPts val="0"/>
              </a:spcBef>
              <a:buNone/>
            </a:pPr>
            <a:r>
              <a:rPr lang="en"/>
              <a:t>First idea: truncate the state space? </a:t>
            </a:r>
          </a:p>
          <a:p>
            <a:pPr indent="457200" lvl="0" marL="0">
              <a:spcBef>
                <a:spcPts val="0"/>
              </a:spcBef>
              <a:buNone/>
            </a:pPr>
            <a:r>
              <a:rPr lang="en"/>
              <a:t>Introduces bias, especially when the load is moderate or high …</a:t>
            </a:r>
          </a:p>
          <a:p>
            <a:pPr indent="0" lvl="0" mar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Modelling</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
              <a:t>Our approach:</a:t>
            </a:r>
          </a:p>
          <a:p>
            <a:pPr indent="-342900" lvl="0" marL="457200" rtl="0">
              <a:spcBef>
                <a:spcPts val="0"/>
              </a:spcBef>
              <a:spcAft>
                <a:spcPts val="0"/>
              </a:spcAft>
              <a:buSzPts val="1800"/>
              <a:buAutoNum type="arabicParenR"/>
            </a:pPr>
            <a:r>
              <a:rPr lang="en"/>
              <a:t>Model the system accurately where decisions matter the most</a:t>
            </a:r>
          </a:p>
          <a:p>
            <a:pPr indent="-317500" lvl="1" marL="1371600" rtl="0">
              <a:spcBef>
                <a:spcPts val="0"/>
              </a:spcBef>
              <a:spcAft>
                <a:spcPts val="0"/>
              </a:spcAft>
              <a:buSzPts val="1400"/>
              <a:buAutoNum type="alphaLcParenR"/>
            </a:pPr>
            <a:r>
              <a:rPr lang="en"/>
              <a:t>States with a small number of jobs</a:t>
            </a:r>
          </a:p>
          <a:p>
            <a:pPr indent="-342900" lvl="0" marL="457200" rtl="0">
              <a:spcBef>
                <a:spcPts val="0"/>
              </a:spcBef>
              <a:spcAft>
                <a:spcPts val="0"/>
              </a:spcAft>
              <a:buSzPts val="1800"/>
              <a:buAutoNum type="arabicParenR"/>
            </a:pPr>
            <a:r>
              <a:rPr lang="en"/>
              <a:t>Rely on appropriate approximations elsewhere</a:t>
            </a:r>
          </a:p>
          <a:p>
            <a:pPr indent="-317500" lvl="1" marL="1371600" rtl="0">
              <a:spcBef>
                <a:spcPts val="0"/>
              </a:spcBef>
              <a:buSzPts val="1400"/>
              <a:buAutoNum type="alphaLcParenR"/>
            </a:pPr>
            <a:r>
              <a:rPr lang="en"/>
              <a:t>State-space aggregation</a:t>
            </a:r>
          </a:p>
          <a:p>
            <a:pPr indent="0" lvl="0" marL="0">
              <a:spcBef>
                <a:spcPts val="0"/>
              </a:spcBef>
              <a:buNone/>
            </a:pPr>
            <a:r>
              <a:rPr lang="en"/>
              <a:t>This enables us to </a:t>
            </a:r>
          </a:p>
          <a:p>
            <a:pPr indent="-342900" lvl="0" marL="457200" rtl="0">
              <a:spcBef>
                <a:spcPts val="0"/>
              </a:spcBef>
              <a:spcAft>
                <a:spcPts val="0"/>
              </a:spcAft>
              <a:buSzPts val="1800"/>
              <a:buAutoNum type="arabicParenR"/>
            </a:pPr>
            <a:r>
              <a:rPr lang="en"/>
              <a:t>Analyze the system (with given routing policy) and </a:t>
            </a:r>
          </a:p>
          <a:p>
            <a:pPr indent="-342900" lvl="0" marL="457200">
              <a:spcBef>
                <a:spcPts val="0"/>
              </a:spcBef>
              <a:buSzPts val="1800"/>
              <a:buAutoNum type="arabicParenR"/>
            </a:pPr>
            <a:r>
              <a:rPr lang="en"/>
              <a:t>Compute the (near) optimal routing policy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buNone/>
            </a:pPr>
            <a:r>
              <a:rPr lang="en"/>
              <a:t>Original system </a:t>
            </a:r>
          </a:p>
        </p:txBody>
      </p:sp>
      <p:sp>
        <p:nvSpPr>
          <p:cNvPr id="104" name="Shape 10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buNone/>
            </a:pPr>
            <a:r>
              <a:rPr lang="en"/>
              <a:t>Simple system, jobs arrive according to Poisson</a:t>
            </a:r>
            <a:br>
              <a:rPr lang="en"/>
            </a:br>
            <a:r>
              <a:rPr lang="en"/>
              <a:t>p</a:t>
            </a:r>
            <a:r>
              <a:rPr lang="en"/>
              <a:t>rocess and service time exponentially</a:t>
            </a:r>
            <a:br>
              <a:rPr lang="en"/>
            </a:br>
            <a:r>
              <a:rPr lang="en"/>
              <a:t>d</a:t>
            </a:r>
            <a:r>
              <a:rPr lang="en"/>
              <a:t>istributed</a:t>
            </a:r>
          </a:p>
          <a:p>
            <a:pPr indent="0" lvl="0" marL="0">
              <a:spcBef>
                <a:spcPts val="0"/>
              </a:spcBef>
              <a:buNone/>
            </a:pPr>
            <a:r>
              <a:rPr lang="en"/>
              <a:t>Servers are heterogeneous and we have a</a:t>
            </a:r>
            <a:br>
              <a:rPr lang="en"/>
            </a:br>
            <a:r>
              <a:rPr lang="en"/>
              <a:t>n</a:t>
            </a:r>
            <a:r>
              <a:rPr lang="en"/>
              <a:t>umber-</a:t>
            </a:r>
            <a:r>
              <a:rPr lang="en"/>
              <a:t>aware setting in where state n = (i,j)</a:t>
            </a:r>
            <a:br>
              <a:rPr lang="en"/>
            </a:br>
            <a:r>
              <a:rPr lang="en"/>
              <a:t>server 1 has i job’s, and server 2 has j job’s</a:t>
            </a:r>
          </a:p>
          <a:p>
            <a:pPr indent="0" lvl="0" marL="0">
              <a:spcBef>
                <a:spcPts val="0"/>
              </a:spcBef>
              <a:buNone/>
            </a:pPr>
            <a:r>
              <a:rPr lang="en"/>
              <a:t>Finding the optimal policy is surprisingly difficult</a:t>
            </a:r>
            <a:br>
              <a:rPr lang="en"/>
            </a:br>
            <a:r>
              <a:rPr lang="en"/>
              <a:t>due to the infinite state space</a:t>
            </a:r>
          </a:p>
          <a:p>
            <a:pPr indent="0" lvl="0" marL="0">
              <a:spcBef>
                <a:spcPts val="0"/>
              </a:spcBef>
              <a:buNone/>
            </a:pPr>
            <a:r>
              <a:t/>
            </a:r>
            <a:endParaRPr/>
          </a:p>
        </p:txBody>
      </p:sp>
      <p:pic>
        <p:nvPicPr>
          <p:cNvPr id="105" name="Shape 105"/>
          <p:cNvPicPr preferRelativeResize="0"/>
          <p:nvPr/>
        </p:nvPicPr>
        <p:blipFill>
          <a:blip r:embed="rId3">
            <a:alphaModFix/>
          </a:blip>
          <a:stretch>
            <a:fillRect/>
          </a:stretch>
        </p:blipFill>
        <p:spPr>
          <a:xfrm>
            <a:off x="5263446" y="940775"/>
            <a:ext cx="3568849" cy="3628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