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770" r:id="rId1"/>
  </p:sldMasterIdLst>
  <p:notesMasterIdLst>
    <p:notesMasterId r:id="rId11"/>
  </p:notesMasterIdLst>
  <p:handoutMasterIdLst>
    <p:handoutMasterId r:id="rId12"/>
  </p:handoutMasterIdLst>
  <p:sldIdLst>
    <p:sldId id="540" r:id="rId2"/>
    <p:sldId id="527" r:id="rId3"/>
    <p:sldId id="276" r:id="rId4"/>
    <p:sldId id="528" r:id="rId5"/>
    <p:sldId id="529" r:id="rId6"/>
    <p:sldId id="530" r:id="rId7"/>
    <p:sldId id="531" r:id="rId8"/>
    <p:sldId id="532" r:id="rId9"/>
    <p:sldId id="53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6E8F6"/>
    <a:srgbClr val="AFDDFF"/>
    <a:srgbClr val="0000FF"/>
    <a:srgbClr val="F39200"/>
    <a:srgbClr val="E37777"/>
    <a:srgbClr val="E29292"/>
    <a:srgbClr val="E47C7C"/>
    <a:srgbClr val="FF9800"/>
    <a:srgbClr val="F8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 autoAdjust="0"/>
    <p:restoredTop sz="63265" autoAdjust="0"/>
  </p:normalViewPr>
  <p:slideViewPr>
    <p:cSldViewPr snapToObjects="1">
      <p:cViewPr varScale="1">
        <p:scale>
          <a:sx n="99" d="100"/>
          <a:sy n="99" d="100"/>
        </p:scale>
        <p:origin x="21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0BAAB-3703-4136-BAAD-E14C8A6D911D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99CD-5257-4AE8-B1F6-B14E5C0CC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20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D38987-4148-5449-A0C8-77BA7C6C1707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B07EC5-1D00-0D45-B878-4DECC60BF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076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start by refreshing my memory of how a Newton method works for solving a root search problem.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want to find the root of some vector function F, I am given some initial value x that is not a root, and is now looking for the solution x star which is a root.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My first step is to do a first order Taylor approximation around the initial x value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From this approximation called the Newton equation I can solve for delta x also called the search direction or Newton direction. Once I have delta x I can use it to update the initial x value and obtain x star. This step of adding the search direction to the current value is called the Newton update. The updated value will not be the perfect root I am looking for as there is some hopefully small error coming from the Taylor approximation. So, I often need to repeat this process until my updated iterate is close enough to be a root. Sometimes the search direction is multiplied by a step length to improve on the convergence of this numerical method. I will ignore this here and instead just focus on the raw building blocks that I need to build a Newton method. I need a F function and I need to be able to compute the derivative of F with respect to x. This is called the Jacobian of F.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now start to find out how to reformulate a linear complementarity problem into a root search problem.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am given the linear complementarity problem like this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I want to find a F function like this. To do so I will make use of nonlinear complementarity problem functions. These are also just called </a:t>
            </a:r>
            <a:r>
              <a:rPr lang="en-US" dirty="0" err="1"/>
              <a:t>ncp</a:t>
            </a:r>
            <a:r>
              <a:rPr lang="en-US" dirty="0"/>
              <a:t> functions for short. 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They are defined by any function where the roots are equivalent to the complementarity condition. There exist many different functions of this type. I have already shown how the minimum map is one such function. Here I just use the symbol psi to denote any such choice. If I have a </a:t>
            </a:r>
            <a:r>
              <a:rPr lang="en-US" dirty="0" err="1"/>
              <a:t>ncp</a:t>
            </a:r>
            <a:r>
              <a:rPr lang="en-US" dirty="0"/>
              <a:t> function, then I can now define the root search problem as follows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So far everything appear very easy and straightforward. However, we need to consider how to compute the derivative of the </a:t>
            </a:r>
            <a:r>
              <a:rPr lang="en-US" dirty="0" err="1"/>
              <a:t>ncp</a:t>
            </a:r>
            <a:r>
              <a:rPr lang="en-US" dirty="0"/>
              <a:t> functions. Remember the minimum map function is </a:t>
            </a:r>
            <a:r>
              <a:rPr lang="en-US" dirty="0" err="1"/>
              <a:t>nonsmooth</a:t>
            </a:r>
            <a:r>
              <a:rPr lang="en-US" dirty="0"/>
              <a:t>. So, the derivative do not exist in the classical sense. Luckily, we can work with a generalization of the concept. I will show this by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9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Fischer-Burmeister function is one such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and it is defined like this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1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Fischer-Burmeister function is interesting because, unlike the minimum-map, it is smooth everywhere apart from the point where and b both are zero.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2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can be seen easily if we plot the Fischer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Burmesiter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function. Observe the cusp at the origin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3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now create my F-function by using the Fischer-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Burmesiter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function. The only headache I have is to figure out how to compute the Jacobian of this Fischer-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Burmester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search function that I get. </a:t>
            </a:r>
          </a:p>
        </p:txBody>
      </p:sp>
    </p:spTree>
    <p:extLst>
      <p:ext uri="{BB962C8B-B14F-4D97-AF65-F5344CB8AC3E}">
        <p14:creationId xmlns:p14="http://schemas.microsoft.com/office/powerpoint/2010/main" val="245117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start with getting the derivatives of the Fischer Burmeister function at points where the function is smooth.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This means the point a comma b is nonzero. Now I can take the smooth derivative by applying calculus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I will define these two extra helper functions that I call alpha and beta to mean the derivative with respect to a and b respectively. This is just convenient later on when I have to write up longer expressions.</a:t>
            </a:r>
          </a:p>
          <a:p>
            <a:endParaRPr lang="en-US" dirty="0"/>
          </a:p>
          <a:p>
            <a:r>
              <a:rPr lang="en-US" dirty="0"/>
              <a:t>For now, I have ignored the singe non-smooth point of the Fischer Burmeister function. Clearly, we can see that alpha and beta becomes undefined if both a and b are equal to zero.</a:t>
            </a:r>
          </a:p>
          <a:p>
            <a:endParaRPr lang="en-US" dirty="0"/>
          </a:p>
          <a:p>
            <a:r>
              <a:rPr lang="en-US" dirty="0"/>
              <a:t>According to theory any element in Clarke’s generalized Jacobian which is defined as the convex hull of the B sub-differential will work for us to get a Newton method that converge. There are infinite many choices in the generalized Jacobian, so we just arbitrarily pick one element that is nice looking. 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This means alpha is zero and beta is minus one when a and b are both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used the Fischer Burmeister function to reformulate the linear complementarity problem into the </a:t>
            </a:r>
            <a:r>
              <a:rPr lang="en-US" dirty="0" err="1"/>
              <a:t>nonsmooth</a:t>
            </a:r>
            <a:r>
              <a:rPr lang="en-US" dirty="0"/>
              <a:t> root search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now apply the chain rule to the </a:t>
            </a:r>
            <a:r>
              <a:rPr lang="en-US" dirty="0" err="1"/>
              <a:t>i-th</a:t>
            </a:r>
            <a:r>
              <a:rPr lang="en-US" dirty="0"/>
              <a:t> component of F to find the derivative with respect to x j.  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Observe that I get the partial derivatives of x </a:t>
            </a:r>
            <a:r>
              <a:rPr lang="en-US" dirty="0" err="1"/>
              <a:t>i</a:t>
            </a:r>
            <a:r>
              <a:rPr lang="en-US" dirty="0"/>
              <a:t> and y </a:t>
            </a:r>
            <a:r>
              <a:rPr lang="en-US" dirty="0" err="1"/>
              <a:t>i</a:t>
            </a:r>
            <a:r>
              <a:rPr lang="en-US" dirty="0"/>
              <a:t> with respect to x j multiplied by the alpha and beta terms.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The first partial derivative term 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is trivially to compute </a:t>
            </a:r>
          </a:p>
          <a:p>
            <a:endParaRPr lang="en-US" dirty="0"/>
          </a:p>
          <a:p>
            <a:r>
              <a:rPr lang="en-US" dirty="0"/>
              <a:t>CLICK 5</a:t>
            </a:r>
          </a:p>
          <a:p>
            <a:endParaRPr lang="en-US" dirty="0"/>
          </a:p>
          <a:p>
            <a:r>
              <a:rPr lang="en-US" dirty="0"/>
              <a:t>for the second term </a:t>
            </a:r>
          </a:p>
          <a:p>
            <a:endParaRPr lang="en-US" dirty="0"/>
          </a:p>
          <a:p>
            <a:r>
              <a:rPr lang="en-US" dirty="0"/>
              <a:t>CLICK 6</a:t>
            </a:r>
          </a:p>
          <a:p>
            <a:endParaRPr lang="en-US" dirty="0"/>
          </a:p>
          <a:p>
            <a:r>
              <a:rPr lang="en-US" dirty="0"/>
              <a:t>I need to remember that y is equal to A times x plus B.</a:t>
            </a:r>
          </a:p>
          <a:p>
            <a:endParaRPr lang="en-US" dirty="0"/>
          </a:p>
          <a:p>
            <a:r>
              <a:rPr lang="en-US" dirty="0"/>
              <a:t>CLICK 7</a:t>
            </a:r>
          </a:p>
          <a:p>
            <a:endParaRPr lang="en-US" dirty="0"/>
          </a:p>
          <a:p>
            <a:r>
              <a:rPr lang="en-US" dirty="0"/>
              <a:t>The notation is not very compact so I will define the two diagonal matrices holding alpha and beta terms. </a:t>
            </a:r>
          </a:p>
          <a:p>
            <a:endParaRPr lang="en-US" dirty="0"/>
          </a:p>
          <a:p>
            <a:r>
              <a:rPr lang="en-US" dirty="0"/>
              <a:t>CLICK 8</a:t>
            </a:r>
          </a:p>
          <a:p>
            <a:endParaRPr lang="en-US" dirty="0"/>
          </a:p>
          <a:p>
            <a:r>
              <a:rPr lang="en-US" dirty="0"/>
              <a:t>Using these </a:t>
            </a:r>
          </a:p>
          <a:p>
            <a:endParaRPr lang="en-US" dirty="0"/>
          </a:p>
          <a:p>
            <a:r>
              <a:rPr lang="en-US" dirty="0"/>
              <a:t>CLICK 9</a:t>
            </a:r>
          </a:p>
          <a:p>
            <a:endParaRPr lang="en-US" dirty="0"/>
          </a:p>
          <a:p>
            <a:r>
              <a:rPr lang="en-US" dirty="0"/>
              <a:t>I can finally write up the Jacobian that I need for the Newton method in a quite elegant way like this.</a:t>
            </a:r>
          </a:p>
        </p:txBody>
      </p:sp>
    </p:spTree>
    <p:extLst>
      <p:ext uri="{BB962C8B-B14F-4D97-AF65-F5344CB8AC3E}">
        <p14:creationId xmlns:p14="http://schemas.microsoft.com/office/powerpoint/2010/main" val="235718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now shown how the linear complementarity problem can be solved with a Fischer  Burmeister Newton method. I will now take it one step further and show how to apply the Newton method for a nonlinear complementarity problem model of the contact problem.</a:t>
            </a:r>
          </a:p>
          <a:p>
            <a:endParaRPr lang="en-US" dirty="0"/>
          </a:p>
          <a:p>
            <a:r>
              <a:rPr lang="en-US" dirty="0"/>
              <a:t>So, I need to show how we can put the nonlinear contact model into a NCP function. I will just go with the Fischer Burmeister function to be specific, but in principle the techniques I cover will work for any type of NCP function.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will start with the position level non-penetration constraints. Here phi is the gap function, q is the generalized positions and lambda n is the normal force. This complementarity condition is reformulated to the root search problem 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Shown here. For the Newton method I need to know the derivatives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They are fortunately easily computed like this.</a:t>
            </a:r>
          </a:p>
          <a:p>
            <a:endParaRPr lang="en-US" dirty="0"/>
          </a:p>
          <a:p>
            <a:r>
              <a:rPr lang="en-US" dirty="0"/>
              <a:t>Many simulators uses a velocity level non-penetration constraint. So, I will also just quickly show how to work this. It looks like this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dirty="0" err="1"/>
              <a:t>v_n</a:t>
            </a:r>
            <a:r>
              <a:rPr lang="en-US" dirty="0"/>
              <a:t> is the relative velocity in the normal direction at the point of contact. The reformulation follows like this</a:t>
            </a:r>
          </a:p>
          <a:p>
            <a:endParaRPr lang="en-US" dirty="0"/>
          </a:p>
          <a:p>
            <a:r>
              <a:rPr lang="en-US" dirty="0"/>
              <a:t>CLICK 5</a:t>
            </a:r>
          </a:p>
          <a:p>
            <a:endParaRPr lang="en-US" dirty="0"/>
          </a:p>
          <a:p>
            <a:r>
              <a:rPr lang="en-US" dirty="0"/>
              <a:t>Finally, the derivates are given by this</a:t>
            </a:r>
          </a:p>
          <a:p>
            <a:endParaRPr lang="en-US" dirty="0"/>
          </a:p>
          <a:p>
            <a:r>
              <a:rPr lang="en-US" dirty="0"/>
              <a:t>CLICK 6</a:t>
            </a:r>
          </a:p>
          <a:p>
            <a:endParaRPr lang="en-US" dirty="0"/>
          </a:p>
          <a:p>
            <a:r>
              <a:rPr lang="en-US" dirty="0"/>
              <a:t>The contact space velocity is a linear function of the generalized velocities given by the u vector here. This means I am interested in the partial derivative with respected to generalized velocities and not position.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7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partial derivative of the contact space velocity </a:t>
            </a:r>
            <a:r>
              <a:rPr lang="en-US" dirty="0" err="1"/>
              <a:t>v_n</a:t>
            </a:r>
            <a:r>
              <a:rPr lang="en-US" dirty="0"/>
              <a:t> with respect to the generalized velocities u is simply the Jacobian as seen from the kinematic relationship. I can substitute in the contact Jacobian in place of the partial derivative when computing the value of the partial derivatives.</a:t>
            </a:r>
          </a:p>
          <a:p>
            <a:endParaRPr lang="en-US" dirty="0"/>
          </a:p>
          <a:p>
            <a:r>
              <a:rPr lang="en-US" dirty="0"/>
              <a:t>Next, I will move on to how we can incorporate friction.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 us investigate how to model friction. I will start from the principle of maximum dissipation.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dirty="0" err="1"/>
              <a:t>v_t</a:t>
            </a:r>
            <a:r>
              <a:rPr lang="en-US" dirty="0"/>
              <a:t> is the relative tangential velocity at the point of contact and lambda t is the friction force and mu is the coefficient of friction.</a:t>
            </a:r>
          </a:p>
          <a:p>
            <a:endParaRPr lang="en-US" dirty="0"/>
          </a:p>
          <a:p>
            <a:r>
              <a:rPr lang="en-US" dirty="0"/>
              <a:t>Using method of </a:t>
            </a:r>
            <a:r>
              <a:rPr lang="en-US" dirty="0" err="1"/>
              <a:t>lagrange</a:t>
            </a:r>
            <a:r>
              <a:rPr lang="en-US" dirty="0"/>
              <a:t> multipliers I can write up the </a:t>
            </a:r>
            <a:r>
              <a:rPr lang="en-US" dirty="0" err="1"/>
              <a:t>Lagrangian</a:t>
            </a:r>
            <a:r>
              <a:rPr lang="en-US" dirty="0"/>
              <a:t> for this minimization problem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Here gamma is the </a:t>
            </a:r>
            <a:r>
              <a:rPr lang="en-US" dirty="0" err="1"/>
              <a:t>lagrange</a:t>
            </a:r>
            <a:r>
              <a:rPr lang="en-US" dirty="0"/>
              <a:t> multiplier. The first order optimality conditions for this minimization problem can now be described by this set of equations.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I use the symbol s for the gradient of the </a:t>
            </a:r>
            <a:r>
              <a:rPr lang="en-US" dirty="0" err="1"/>
              <a:t>Lagrangian</a:t>
            </a:r>
            <a:r>
              <a:rPr lang="en-US" dirty="0"/>
              <a:t>. Observe how gamma now controls stick and slip behavior. The first order optimality conditions is a complementarity condition and this I use to reformulate the friction problem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Now I have a root-search reformulation of the friction model given by the equation for the gradient equal to zero and the equation with the Fischer Burmeister function.</a:t>
            </a:r>
          </a:p>
          <a:p>
            <a:endParaRPr lang="en-US" dirty="0"/>
          </a:p>
          <a:p>
            <a:r>
              <a:rPr lang="en-US" dirty="0"/>
              <a:t>CLICK 5</a:t>
            </a:r>
          </a:p>
          <a:p>
            <a:endParaRPr lang="en-US" dirty="0"/>
          </a:p>
          <a:p>
            <a:r>
              <a:rPr lang="en-US" dirty="0"/>
              <a:t>Shown here in red boxes.</a:t>
            </a:r>
          </a:p>
          <a:p>
            <a:endParaRPr lang="en-US" dirty="0"/>
          </a:p>
          <a:p>
            <a:r>
              <a:rPr lang="en-US" dirty="0"/>
              <a:t>I now have reformulations for both normal and friction forces and all I am missing to do is to put it all together with the Newton Euler equations. I will do this next.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3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put everything together I simply stack all the equations I have on top of each other like this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Observe the first row is simply the Newton Euler equations. The newton iterate vector given by x </a:t>
            </a:r>
            <a:r>
              <a:rPr lang="en-US" dirty="0" err="1"/>
              <a:t>contrains</a:t>
            </a:r>
            <a:r>
              <a:rPr lang="en-US" dirty="0"/>
              <a:t> both generalized velocities, normal and friction forces and </a:t>
            </a:r>
            <a:r>
              <a:rPr lang="en-US" dirty="0" err="1"/>
              <a:t>lagrange</a:t>
            </a:r>
            <a:r>
              <a:rPr lang="en-US" dirty="0"/>
              <a:t> multipliers. The written notation can be a little verbose so I will just ease up the notation clutter by using these two shorthand notations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With those in place it is not very hard to write up the Newton equation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It looks like this. I notice that even though the Jacobian matrix of F looks a little scarry with all those partial derivatives inside of it. Each partial derivative is pretty straightforward to evaluate as I have shown in previous slides. This means I can now assemble and solve for my Newton direction.</a:t>
            </a:r>
          </a:p>
          <a:p>
            <a:endParaRPr lang="en-US" dirty="0"/>
          </a:p>
          <a:p>
            <a:r>
              <a:rPr lang="en-US" dirty="0"/>
              <a:t>The outline I used here, just used notation for a single contact point. However, it is not hard to extend the system by stacking multiple contacts together into one sub-block. The overall structure stays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5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50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78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7276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AA435-859A-8842-BDB9-5C3B55DE24F5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5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8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8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959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42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6CAF-54EB-A64F-B8D3-39590638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III: Non-smooth Newton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9EB1-9D0F-AE4D-BC7B-3A00441B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9B9A-C77E-8546-A1CF-6F1B4319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A435-859A-8842-BDB9-5C3B55DE24F5}" type="slidenum">
              <a:rPr lang="en-US" smtClean="0"/>
              <a:pPr/>
              <a:t>0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330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6F1D04-35D8-164B-89B5-C7527CD5216E}"/>
              </a:ext>
            </a:extLst>
          </p:cNvPr>
          <p:cNvGrpSpPr/>
          <p:nvPr/>
        </p:nvGrpSpPr>
        <p:grpSpPr>
          <a:xfrm>
            <a:off x="884947" y="4626539"/>
            <a:ext cx="6106403" cy="1074509"/>
            <a:chOff x="884947" y="4626539"/>
            <a:chExt cx="6106403" cy="10745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63870B-F80C-5347-8043-6BF1225E3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1650" y="5040648"/>
              <a:ext cx="2679700" cy="66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138014-A139-3146-8B6A-F8945464A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947" y="4626539"/>
              <a:ext cx="1689100" cy="2413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E519D-84EE-2244-B7DF-F6EE33CD4B0E}"/>
              </a:ext>
            </a:extLst>
          </p:cNvPr>
          <p:cNvGrpSpPr/>
          <p:nvPr/>
        </p:nvGrpSpPr>
        <p:grpSpPr>
          <a:xfrm>
            <a:off x="838200" y="1209286"/>
            <a:ext cx="5689600" cy="1645545"/>
            <a:chOff x="838200" y="1209286"/>
            <a:chExt cx="5689600" cy="16455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245365-9E75-AE4F-B048-F41B828E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3000" y="1718873"/>
              <a:ext cx="13970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0B735B-C6D8-AB44-A75D-0756569EF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5200" y="2588131"/>
              <a:ext cx="1752600" cy="26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D908D4-DD09-044C-9398-41FC4E56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1209286"/>
              <a:ext cx="4813300" cy="3175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56E744-A885-1445-B903-10352972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5897" y="2124953"/>
              <a:ext cx="863600" cy="228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1E3547-3A7B-3548-AFD0-9E87238EEE04}"/>
              </a:ext>
            </a:extLst>
          </p:cNvPr>
          <p:cNvGrpSpPr/>
          <p:nvPr/>
        </p:nvGrpSpPr>
        <p:grpSpPr>
          <a:xfrm>
            <a:off x="865897" y="3180320"/>
            <a:ext cx="7874000" cy="1273411"/>
            <a:chOff x="865897" y="3180320"/>
            <a:chExt cx="7874000" cy="12734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201DC7-B166-F54C-BEB4-BD1C9D8F4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2297" y="3793331"/>
              <a:ext cx="6197600" cy="660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8BA59C-1936-1E4E-9A58-D1632EBCC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5897" y="3180320"/>
              <a:ext cx="47752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0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661495-68FB-544D-8A28-060F0EC6ED17}"/>
              </a:ext>
            </a:extLst>
          </p:cNvPr>
          <p:cNvGrpSpPr/>
          <p:nvPr/>
        </p:nvGrpSpPr>
        <p:grpSpPr>
          <a:xfrm>
            <a:off x="1127448" y="1295400"/>
            <a:ext cx="6173688" cy="838560"/>
            <a:chOff x="1127448" y="1295400"/>
            <a:chExt cx="6173688" cy="838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F89716-0A12-F74E-8340-3A63C565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736" y="1841860"/>
              <a:ext cx="3581400" cy="292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C94E37-F9B8-9847-9EF6-B7F1A657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448" y="1295400"/>
              <a:ext cx="774700" cy="228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E1136-DFD1-E842-91E0-DE79996E2B97}"/>
              </a:ext>
            </a:extLst>
          </p:cNvPr>
          <p:cNvGrpSpPr/>
          <p:nvPr/>
        </p:nvGrpSpPr>
        <p:grpSpPr>
          <a:xfrm>
            <a:off x="1127448" y="2420888"/>
            <a:ext cx="5309592" cy="754831"/>
            <a:chOff x="1127448" y="2420888"/>
            <a:chExt cx="5309592" cy="7548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BEF7A1-BFFC-B540-85D9-C0F7F18BE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7448" y="2420888"/>
              <a:ext cx="11430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73E5A5-987F-6446-A4A9-B09900509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9740" y="2858219"/>
              <a:ext cx="1257300" cy="3175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CD5DC-713B-8548-8301-B5E3F8725584}"/>
              </a:ext>
            </a:extLst>
          </p:cNvPr>
          <p:cNvGrpSpPr/>
          <p:nvPr/>
        </p:nvGrpSpPr>
        <p:grpSpPr>
          <a:xfrm>
            <a:off x="1026840" y="3478597"/>
            <a:ext cx="8305800" cy="978041"/>
            <a:chOff x="1026840" y="3478597"/>
            <a:chExt cx="8305800" cy="9780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AC61FD-7C08-4040-B9A9-1535E3FAE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7768" y="4139138"/>
              <a:ext cx="3911600" cy="31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44F72B-0518-E344-A9C1-68A9A67D1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840" y="3478597"/>
              <a:ext cx="8305800" cy="279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4BC807-4244-344C-83B7-285A7F749A03}"/>
              </a:ext>
            </a:extLst>
          </p:cNvPr>
          <p:cNvGrpSpPr/>
          <p:nvPr/>
        </p:nvGrpSpPr>
        <p:grpSpPr>
          <a:xfrm>
            <a:off x="1026840" y="4738880"/>
            <a:ext cx="6251178" cy="1426180"/>
            <a:chOff x="1026840" y="4738880"/>
            <a:chExt cx="6251178" cy="14261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E8C1A0-3F5D-DE4F-90AC-BAA7A0B4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6840" y="4738880"/>
              <a:ext cx="6858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54AF50-CC66-8940-B96E-BF5E41301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9118" y="4882360"/>
              <a:ext cx="2628900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28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0CC5-8140-324A-A7F9-6A917FCA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5598663"/>
            <a:ext cx="3886200" cy="39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436D-2A0C-1545-BB7E-3433EA74F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1193800"/>
            <a:ext cx="7569200" cy="4254500"/>
          </a:xfrm>
          <a:prstGeom prst="rect">
            <a:avLst/>
          </a:prstGeo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82082A34-C2F9-2041-B0AF-973A6C2B89FE}"/>
              </a:ext>
            </a:extLst>
          </p:cNvPr>
          <p:cNvSpPr/>
          <p:nvPr/>
        </p:nvSpPr>
        <p:spPr>
          <a:xfrm rot="18342824">
            <a:off x="5838210" y="2667747"/>
            <a:ext cx="2425432" cy="431094"/>
          </a:xfrm>
          <a:prstGeom prst="leftArrow">
            <a:avLst>
              <a:gd name="adj1" fmla="val 24805"/>
              <a:gd name="adj2" fmla="val 9271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D2A97-57D5-214F-88EB-209BB0A9D189}"/>
              </a:ext>
            </a:extLst>
          </p:cNvPr>
          <p:cNvGrpSpPr/>
          <p:nvPr/>
        </p:nvGrpSpPr>
        <p:grpSpPr>
          <a:xfrm>
            <a:off x="873389" y="1193263"/>
            <a:ext cx="7010400" cy="964662"/>
            <a:chOff x="873389" y="1193263"/>
            <a:chExt cx="7010400" cy="9646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C63415-B936-1F48-853B-008805AA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162" y="1764225"/>
              <a:ext cx="3886200" cy="393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CBF327-8238-7049-ADD0-F35E0D09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389" y="1193263"/>
              <a:ext cx="7010400" cy="3175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114318-E5A2-D541-9BE8-669D97857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088467"/>
            <a:ext cx="7454900" cy="317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CA9212F-711D-8141-8F14-0AF2881BDF7F}"/>
              </a:ext>
            </a:extLst>
          </p:cNvPr>
          <p:cNvGrpSpPr/>
          <p:nvPr/>
        </p:nvGrpSpPr>
        <p:grpSpPr>
          <a:xfrm>
            <a:off x="873389" y="2533360"/>
            <a:ext cx="6687973" cy="2063997"/>
            <a:chOff x="873389" y="2533360"/>
            <a:chExt cx="6687973" cy="20639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1DA096-237B-5944-A560-FBB1F6F9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389" y="2533360"/>
              <a:ext cx="57150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A16E57-8934-9D45-827E-70FDD88DD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2262" y="2971757"/>
              <a:ext cx="42291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4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63BD2-D20E-8342-ADFA-DB5D2EB8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32" y="2651686"/>
            <a:ext cx="5194300" cy="9271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A7ED6-392C-5B4C-ACEF-BFF414D26F4D}"/>
              </a:ext>
            </a:extLst>
          </p:cNvPr>
          <p:cNvGrpSpPr/>
          <p:nvPr/>
        </p:nvGrpSpPr>
        <p:grpSpPr>
          <a:xfrm>
            <a:off x="4937849" y="1565387"/>
            <a:ext cx="3290403" cy="1992063"/>
            <a:chOff x="4937849" y="1565387"/>
            <a:chExt cx="3290403" cy="19920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878B3A-E670-674F-98C0-D6B2AF6D55AF}"/>
                </a:ext>
              </a:extLst>
            </p:cNvPr>
            <p:cNvSpPr/>
            <p:nvPr/>
          </p:nvSpPr>
          <p:spPr>
            <a:xfrm>
              <a:off x="7253733" y="1565387"/>
              <a:ext cx="792088" cy="816747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69A0AA4-5BA4-3C46-AE34-92912A6CA0D3}"/>
                </a:ext>
              </a:extLst>
            </p:cNvPr>
            <p:cNvSpPr/>
            <p:nvPr/>
          </p:nvSpPr>
          <p:spPr>
            <a:xfrm>
              <a:off x="4937849" y="2630350"/>
              <a:ext cx="3290403" cy="9271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B69788-BF63-9545-9A4B-66319F1E58D5}"/>
              </a:ext>
            </a:extLst>
          </p:cNvPr>
          <p:cNvGrpSpPr/>
          <p:nvPr/>
        </p:nvGrpSpPr>
        <p:grpSpPr>
          <a:xfrm>
            <a:off x="8780624" y="1578227"/>
            <a:ext cx="1888832" cy="1979223"/>
            <a:chOff x="8780624" y="1578227"/>
            <a:chExt cx="1888832" cy="19792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31AEBF-89A6-4A4A-AF19-DC66B923A816}"/>
                </a:ext>
              </a:extLst>
            </p:cNvPr>
            <p:cNvSpPr/>
            <p:nvPr/>
          </p:nvSpPr>
          <p:spPr>
            <a:xfrm>
              <a:off x="9328996" y="1578227"/>
              <a:ext cx="792088" cy="816747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625A937-165B-DF43-97A4-66339F36BDF7}"/>
                </a:ext>
              </a:extLst>
            </p:cNvPr>
            <p:cNvSpPr/>
            <p:nvPr/>
          </p:nvSpPr>
          <p:spPr>
            <a:xfrm>
              <a:off x="8780624" y="2630350"/>
              <a:ext cx="1888832" cy="9271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3F1DE6-995C-2D4F-9ABD-FA149BEAA81A}"/>
              </a:ext>
            </a:extLst>
          </p:cNvPr>
          <p:cNvGrpSpPr/>
          <p:nvPr/>
        </p:nvGrpSpPr>
        <p:grpSpPr>
          <a:xfrm>
            <a:off x="843973" y="1162476"/>
            <a:ext cx="3259498" cy="1745513"/>
            <a:chOff x="843973" y="1162476"/>
            <a:chExt cx="3259498" cy="17455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B6883F-C3A9-3B48-BA61-49F75C15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171" y="1612589"/>
              <a:ext cx="3035300" cy="1295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3F8578-86C1-B84B-8842-13B33F28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73" y="1162476"/>
              <a:ext cx="1879600" cy="228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9608AB-8375-BA44-8A37-656105FB8FA2}"/>
              </a:ext>
            </a:extLst>
          </p:cNvPr>
          <p:cNvGrpSpPr/>
          <p:nvPr/>
        </p:nvGrpSpPr>
        <p:grpSpPr>
          <a:xfrm>
            <a:off x="4559773" y="1151824"/>
            <a:ext cx="5483954" cy="1167971"/>
            <a:chOff x="4559773" y="1151824"/>
            <a:chExt cx="5483954" cy="11679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8F72D4-C4D8-7F45-A4A0-44AA5DEE0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5827" y="1595895"/>
              <a:ext cx="4787900" cy="7239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79E911-2813-4A43-B332-8DD3560A1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9773" y="1151824"/>
              <a:ext cx="3175000" cy="279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DF2D42-8807-B840-B810-D396DD2E6675}"/>
              </a:ext>
            </a:extLst>
          </p:cNvPr>
          <p:cNvGrpSpPr/>
          <p:nvPr/>
        </p:nvGrpSpPr>
        <p:grpSpPr>
          <a:xfrm>
            <a:off x="842668" y="3638883"/>
            <a:ext cx="9330403" cy="1259348"/>
            <a:chOff x="842668" y="3638883"/>
            <a:chExt cx="9330403" cy="12593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A87647-7245-8B42-A6CA-31C9E8ABA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3472" y="3793331"/>
              <a:ext cx="4279900" cy="1104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219FFB-C9E3-8C48-B391-0B96E2583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18571" y="3793331"/>
              <a:ext cx="4254500" cy="11049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C327EC-B1D1-A64A-B9BC-667E6C19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2668" y="3638883"/>
              <a:ext cx="825500" cy="228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E94A3B-6993-0949-BE9E-2FA3706648DC}"/>
              </a:ext>
            </a:extLst>
          </p:cNvPr>
          <p:cNvGrpSpPr/>
          <p:nvPr/>
        </p:nvGrpSpPr>
        <p:grpSpPr>
          <a:xfrm>
            <a:off x="838200" y="5052679"/>
            <a:ext cx="6142497" cy="1006676"/>
            <a:chOff x="838200" y="5052679"/>
            <a:chExt cx="6142497" cy="10066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C11B9F-0BDE-DA46-8C4E-B28B93C2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5797" y="5411655"/>
              <a:ext cx="2374900" cy="6477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B69DFE-7D2E-9A48-9BE9-BF206863D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8200" y="5052679"/>
              <a:ext cx="24638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12418-1233-8D4B-8518-4710E7A4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531541"/>
            <a:ext cx="26670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E4EE3-4E10-AA48-AC4C-5448FFDB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2420888"/>
            <a:ext cx="24257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EED7D-1FB8-7B4A-B7C3-AC819D81B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3555298"/>
            <a:ext cx="3517900" cy="158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A22B4-3316-E843-AF1A-28B1FA3C1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220" y="1441925"/>
            <a:ext cx="24257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859DB-0569-D245-B7AA-0239A8F0F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220" y="2420888"/>
            <a:ext cx="2184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3B179-2638-774A-8181-C3B29BE46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0270" y="3555298"/>
            <a:ext cx="30226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E0699F-ED04-804E-875D-E19769C85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270" y="5286664"/>
            <a:ext cx="331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72CA0-B734-FC4B-9C1C-DE6FE663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86" y="1361721"/>
            <a:ext cx="48387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11B8F-5BD8-6649-99E2-7D326A65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03" y="2465210"/>
            <a:ext cx="36449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56A56-C783-204A-91D1-E803B142C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3311436"/>
            <a:ext cx="42545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426F8-A874-6340-BDF9-DE70E18BE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453" y="5312129"/>
            <a:ext cx="3175000" cy="3683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36F6A-7C12-AF4E-B854-369F3B5D5AB7}"/>
              </a:ext>
            </a:extLst>
          </p:cNvPr>
          <p:cNvGrpSpPr/>
          <p:nvPr/>
        </p:nvGrpSpPr>
        <p:grpSpPr>
          <a:xfrm>
            <a:off x="4007768" y="3255114"/>
            <a:ext cx="4572918" cy="2613153"/>
            <a:chOff x="4007768" y="3255114"/>
            <a:chExt cx="4572918" cy="26131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841963D-4F41-3340-B2C2-D72FF8D07992}"/>
                </a:ext>
              </a:extLst>
            </p:cNvPr>
            <p:cNvSpPr/>
            <p:nvPr/>
          </p:nvSpPr>
          <p:spPr>
            <a:xfrm>
              <a:off x="4007768" y="3255114"/>
              <a:ext cx="4572918" cy="743977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226A498-E79C-8941-BAEB-B510EF83ABC1}"/>
                </a:ext>
              </a:extLst>
            </p:cNvPr>
            <p:cNvSpPr/>
            <p:nvPr/>
          </p:nvSpPr>
          <p:spPr>
            <a:xfrm>
              <a:off x="4007768" y="5124290"/>
              <a:ext cx="4572918" cy="743977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1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Non-smooth Newton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1B969-7171-7141-86EE-78023BBA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155700"/>
            <a:ext cx="6807200" cy="147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540C0-07C7-9D44-BDDE-E3BCDD2E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90" y="2807147"/>
            <a:ext cx="33655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94089-A481-0A4E-A0CF-4FF131612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40" y="4040228"/>
            <a:ext cx="589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1683</Words>
  <Application>Microsoft Office PowerPoint</Application>
  <PresentationFormat>Widescreen</PresentationFormat>
  <Paragraphs>200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III: Non-smooth Newton Methods</vt:lpstr>
      <vt:lpstr>Non-smooth Newton Methods</vt:lpstr>
      <vt:lpstr>Non-smooth Newton Methods</vt:lpstr>
      <vt:lpstr>Non-smooth Newton Methods</vt:lpstr>
      <vt:lpstr>Non-smooth Newton Methods</vt:lpstr>
      <vt:lpstr>Non-smooth Newton Methods</vt:lpstr>
      <vt:lpstr>Non-smooth Newton Methods</vt:lpstr>
      <vt:lpstr>Non-smooth Newton Methods</vt:lpstr>
      <vt:lpstr>Non-smooth Newton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2020-02-03T19:35:19Z</dcterms:created>
  <dcterms:modified xsi:type="dcterms:W3CDTF">2021-07-27T16:45:44Z</dcterms:modified>
</cp:coreProperties>
</file>