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autoCompressPictures="0">
  <p:sldMasterIdLst>
    <p:sldMasterId id="2147483770" r:id="rId4"/>
  </p:sldMasterIdLst>
  <p:notesMasterIdLst>
    <p:notesMasterId r:id="rId25"/>
  </p:notesMasterIdLst>
  <p:handoutMasterIdLst>
    <p:handoutMasterId r:id="rId26"/>
  </p:handoutMasterIdLst>
  <p:sldIdLst>
    <p:sldId id="335" r:id="rId5"/>
    <p:sldId id="293" r:id="rId6"/>
    <p:sldId id="294" r:id="rId7"/>
    <p:sldId id="296" r:id="rId8"/>
    <p:sldId id="298" r:id="rId9"/>
    <p:sldId id="295" r:id="rId10"/>
    <p:sldId id="297" r:id="rId11"/>
    <p:sldId id="299" r:id="rId12"/>
    <p:sldId id="333" r:id="rId13"/>
    <p:sldId id="300" r:id="rId14"/>
    <p:sldId id="301" r:id="rId15"/>
    <p:sldId id="302" r:id="rId16"/>
    <p:sldId id="303" r:id="rId17"/>
    <p:sldId id="308" r:id="rId18"/>
    <p:sldId id="309" r:id="rId19"/>
    <p:sldId id="310" r:id="rId20"/>
    <p:sldId id="334" r:id="rId21"/>
    <p:sldId id="311" r:id="rId22"/>
    <p:sldId id="312" r:id="rId23"/>
    <p:sldId id="313" r:id="rId2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7EC9"/>
    <a:srgbClr val="21354D"/>
    <a:srgbClr val="DBDBDB"/>
    <a:srgbClr val="D9D9D9"/>
    <a:srgbClr val="E47C7C"/>
    <a:srgbClr val="0000FF"/>
    <a:srgbClr val="FFC000"/>
    <a:srgbClr val="AFDDFF"/>
    <a:srgbClr val="F39200"/>
    <a:srgbClr val="E37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1" autoAdjust="0"/>
    <p:restoredTop sz="78809" autoAdjust="0"/>
  </p:normalViewPr>
  <p:slideViewPr>
    <p:cSldViewPr snapToGrid="0" snapToObjects="1">
      <p:cViewPr varScale="1">
        <p:scale>
          <a:sx n="124" d="100"/>
          <a:sy n="124" d="100"/>
        </p:scale>
        <p:origin x="696" y="96"/>
      </p:cViewPr>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91F0BAAB-3703-4136-BAAD-E14C8A6D911D}" type="datetimeFigureOut">
              <a:rPr lang="en-CA" smtClean="0"/>
              <a:t>2021-06-18</a:t>
            </a:fld>
            <a:endParaRPr lang="en-CA"/>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E21799CD-5257-4AE8-B1F6-B14E5C0CCCAF}" type="slidenum">
              <a:rPr lang="en-CA" smtClean="0"/>
              <a:t>‹#›</a:t>
            </a:fld>
            <a:endParaRPr lang="en-CA"/>
          </a:p>
        </p:txBody>
      </p:sp>
    </p:spTree>
    <p:extLst>
      <p:ext uri="{BB962C8B-B14F-4D97-AF65-F5344CB8AC3E}">
        <p14:creationId xmlns:p14="http://schemas.microsoft.com/office/powerpoint/2010/main" val="260112035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25D38987-4148-5449-A0C8-77BA7C6C1707}" type="datetimeFigureOut">
              <a:rPr lang="en-CA" smtClean="0"/>
              <a:t>2021-06-18</a:t>
            </a:fld>
            <a:endParaRPr lang="en-CA"/>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FDB07EC5-1D00-0D45-B878-4DECC60BF6D1}" type="slidenum">
              <a:rPr lang="en-CA" smtClean="0"/>
              <a:t>‹#›</a:t>
            </a:fld>
            <a:endParaRPr lang="en-CA"/>
          </a:p>
        </p:txBody>
      </p:sp>
    </p:spTree>
    <p:extLst>
      <p:ext uri="{BB962C8B-B14F-4D97-AF65-F5344CB8AC3E}">
        <p14:creationId xmlns:p14="http://schemas.microsoft.com/office/powerpoint/2010/main" val="116707689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With a basic framework in place for generating impulses in the contact frame, this next section will take a closer look at the mathematical model used to simulate realistic frictional contact.</a:t>
            </a:r>
          </a:p>
          <a:p>
            <a:r>
              <a:rPr lang="en-CA" dirty="0"/>
              <a:t>These models dictate how large friction forces can become, and in what directions they may be applied</a:t>
            </a:r>
          </a:p>
          <a:p>
            <a:endParaRPr lang="en-CA" dirty="0"/>
          </a:p>
          <a:p>
            <a:endParaRPr lang="en-CA" dirty="0"/>
          </a:p>
        </p:txBody>
      </p:sp>
    </p:spTree>
    <p:extLst>
      <p:ext uri="{BB962C8B-B14F-4D97-AF65-F5344CB8AC3E}">
        <p14:creationId xmlns:p14="http://schemas.microsoft.com/office/powerpoint/2010/main" val="265938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order for the linear cone model to be physically accurate, it must be able to reproduce the stick-slip behavior we described previously.</a:t>
            </a:r>
          </a:p>
          <a:p>
            <a:endParaRPr lang="en-CA" dirty="0"/>
          </a:p>
          <a:p>
            <a:r>
              <a:rPr lang="en-CA" dirty="0"/>
              <a:t>However, now there are k directions in which the relative tangential velocity can be measured, which is shown here as a k-dimensional vector. And there is a corresponding number of elements for the tangential impulse vector.</a:t>
            </a:r>
          </a:p>
          <a:p>
            <a:endParaRPr lang="en-CA" dirty="0"/>
          </a:p>
          <a:p>
            <a:r>
              <a:rPr lang="en-CA" dirty="0"/>
              <a:t>One strategy here is to simply identify the tangent direction of maximum slippage.  </a:t>
            </a:r>
          </a:p>
          <a:p>
            <a:r>
              <a:rPr lang="en-CA" dirty="0"/>
              <a:t>Denoting a variable beta as the maximum “slip” velocity in any of the tangent directions, then we can write an equality that must hold.</a:t>
            </a:r>
          </a:p>
          <a:p>
            <a:endParaRPr lang="en-CA" dirty="0"/>
          </a:p>
          <a:p>
            <a:r>
              <a:rPr lang="en-CA" dirty="0"/>
              <a:t>Why is this important?  Quite simply, when beta becomes positive, we know that a transition from sticking to slipping occurs.</a:t>
            </a:r>
          </a:p>
          <a:p>
            <a:r>
              <a:rPr lang="en-CA" dirty="0"/>
              <a:t>And recall that when slipping begins to occur, the direction of the friction force is defined to be the opposite direction of the sliding direction and with a magnitude imposed by the limit surface of the cone.</a:t>
            </a:r>
          </a:p>
          <a:p>
            <a:endParaRPr lang="en-CA" dirty="0"/>
          </a:p>
          <a:p>
            <a:r>
              <a:rPr lang="en-CA" dirty="0"/>
              <a:t>On the other hand, if there is no slipping, then beta must be zero, and therefore the v t hat must also be zero.  Then, the friction force lies strictly on the inside of the friction cone.</a:t>
            </a:r>
          </a:p>
        </p:txBody>
      </p:sp>
    </p:spTree>
    <p:extLst>
      <p:ext uri="{BB962C8B-B14F-4D97-AF65-F5344CB8AC3E}">
        <p14:creationId xmlns:p14="http://schemas.microsoft.com/office/powerpoint/2010/main" val="3702606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With these observations in mind, we can write the full set of complementarity condition for the linear cone model.</a:t>
            </a:r>
          </a:p>
          <a:p>
            <a:endParaRPr lang="en-CA" dirty="0"/>
          </a:p>
          <a:p>
            <a:r>
              <a:rPr lang="en-CA" dirty="0"/>
              <a:t>First, we have the complementarity conditions of the non-interpenetration forces.  These are the same as before, so nothing new there.</a:t>
            </a:r>
          </a:p>
          <a:p>
            <a:endParaRPr lang="en-CA" dirty="0"/>
          </a:p>
          <a:p>
            <a:r>
              <a:rPr lang="en-CA" dirty="0"/>
              <a:t>Next, on the second line, we have the condition that says either there will be tangential sliding and a beta that is positive, in which case the tangential forces directly oppose the sliding motion.  Or we have the case that there is no slipping, in other words a sticking contact, and so the tangent forces can have some non-negative value.  </a:t>
            </a:r>
          </a:p>
          <a:p>
            <a:endParaRPr lang="en-CA" dirty="0"/>
          </a:p>
          <a:p>
            <a:r>
              <a:rPr lang="en-CA" dirty="0"/>
              <a:t>Let’s spend a minute to think about this condition. In the simple case, the condition implies that only one element of lambda t hat will be non zero, and this will correspond to the tangent vector that maximizes energy dissipation. In other words, friction forces should aligned with a tangent direction that opposes sliding.</a:t>
            </a:r>
          </a:p>
          <a:p>
            <a:endParaRPr lang="en-CA" dirty="0"/>
          </a:p>
          <a:p>
            <a:r>
              <a:rPr lang="en-CA" dirty="0"/>
              <a:t>Whereas in the  more complex case, we have that more than one element of lambda t hat that is positive.  And this is where the last condition comes in, which couples normal and tangential forces, keeping tangent forces inside the limits of the polyhedral cone.  But the complementarity with the beta variable also means that if beta is non-zero, then the friction forces have a magnitude at the limit mu times lambda n hat.</a:t>
            </a:r>
          </a:p>
        </p:txBody>
      </p:sp>
    </p:spTree>
    <p:extLst>
      <p:ext uri="{BB962C8B-B14F-4D97-AF65-F5344CB8AC3E}">
        <p14:creationId xmlns:p14="http://schemas.microsoft.com/office/powerpoint/2010/main" val="1623646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and the last piece of the LCP model is to construct the constraint Jacobians that we can use in constrained equations of motion.</a:t>
            </a:r>
          </a:p>
          <a:p>
            <a:endParaRPr lang="en-CA" dirty="0"/>
          </a:p>
          <a:p>
            <a:r>
              <a:rPr lang="en-CA" dirty="0"/>
              <a:t>Here we’ll construct two separate Jacobians, one for the normal direction and another for the tangent directions.</a:t>
            </a:r>
          </a:p>
          <a:p>
            <a:endParaRPr lang="en-CA" dirty="0"/>
          </a:p>
          <a:p>
            <a:r>
              <a:rPr lang="en-CA" dirty="0"/>
              <a:t>The non-interpenetration Jacobian is the same as before</a:t>
            </a:r>
          </a:p>
          <a:p>
            <a:endParaRPr lang="en-CA" dirty="0"/>
          </a:p>
          <a:p>
            <a:r>
              <a:rPr lang="en-CA" dirty="0"/>
              <a:t>Whereas now the friction Jacobian contains k rows, one for each tangent direction.</a:t>
            </a:r>
          </a:p>
        </p:txBody>
      </p:sp>
    </p:spTree>
    <p:extLst>
      <p:ext uri="{BB962C8B-B14F-4D97-AF65-F5344CB8AC3E}">
        <p14:creationId xmlns:p14="http://schemas.microsoft.com/office/powerpoint/2010/main" val="4274376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Finally we can assemble a global linear system for an arbitrary number of contacts and bodies as shown here,  with careful consideration required for the dimensions of each sub-matrix.  Please see the course notes for more details on this point. </a:t>
            </a:r>
          </a:p>
          <a:p>
            <a:endParaRPr lang="en-CA" dirty="0"/>
          </a:p>
          <a:p>
            <a:r>
              <a:rPr lang="en-CA" dirty="0"/>
              <a:t>Additionally, note the introduction of two new matrices: mu bar and E</a:t>
            </a:r>
          </a:p>
          <a:p>
            <a:endParaRPr lang="en-CA" dirty="0"/>
          </a:p>
          <a:p>
            <a:r>
              <a:rPr lang="en-CA" dirty="0"/>
              <a:t>Mu bar is simply a diagonal matrix of friction coefficient, one for each contact in the system</a:t>
            </a:r>
          </a:p>
          <a:p>
            <a:r>
              <a:rPr lang="en-CA" dirty="0"/>
              <a:t>Whereas E is a matrix consisting of a k-dimension all-ones vectors along the diagonal.  When multiplied with the corresponding elements in the lambda sub t hat vector, this effectively computes the sum of the non-negative friction forces.</a:t>
            </a:r>
          </a:p>
          <a:p>
            <a:endParaRPr lang="en-CA" dirty="0"/>
          </a:p>
          <a:p>
            <a:r>
              <a:rPr lang="en-CA" dirty="0"/>
              <a:t>And let’s not forget the complementarity conditions, which in the end are what gives us the correct friction behavior.</a:t>
            </a:r>
          </a:p>
          <a:p>
            <a:endParaRPr lang="en-CA" dirty="0"/>
          </a:p>
          <a:p>
            <a:r>
              <a:rPr lang="en-CA" dirty="0"/>
              <a:t>One important thing to note here is that the lead matrix, A, corresponding to the polyhedral cone model is asymmetric.  This has some consequences with regards to the types of solvers that can be applied here.</a:t>
            </a:r>
          </a:p>
          <a:p>
            <a:r>
              <a:rPr lang="en-CA" dirty="0"/>
              <a:t>Furthermore, the dimensionality of the problem has increased due to the use of k tangent directions per contact, plus the introduction of the slack variable, beta.</a:t>
            </a:r>
          </a:p>
          <a:p>
            <a:endParaRPr lang="en-CA" dirty="0"/>
          </a:p>
          <a:p>
            <a:r>
              <a:rPr lang="en-CA" dirty="0"/>
              <a:t>However, next, we’ll take a look at the boxed model, which breaks the coupling of tangent directions and ultimately will result in a symmetric lead matrix with fewer variables.</a:t>
            </a:r>
          </a:p>
          <a:p>
            <a:endParaRPr lang="en-CA" dirty="0"/>
          </a:p>
          <a:p>
            <a:endParaRPr lang="en-CA" dirty="0"/>
          </a:p>
        </p:txBody>
      </p:sp>
    </p:spTree>
    <p:extLst>
      <p:ext uri="{BB962C8B-B14F-4D97-AF65-F5344CB8AC3E}">
        <p14:creationId xmlns:p14="http://schemas.microsoft.com/office/powerpoint/2010/main" val="1029901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Rather than using a polyhedral cone, which gives an approximate limit surface that is inscribed on the interior of the quadratic cone, </a:t>
            </a:r>
          </a:p>
          <a:p>
            <a:endParaRPr lang="en-CA" dirty="0"/>
          </a:p>
          <a:p>
            <a:r>
              <a:rPr lang="en-CA" dirty="0"/>
              <a:t>We can instead approximate the cone by an axis aligned box in the contact frame that contains the entire cone</a:t>
            </a:r>
          </a:p>
          <a:p>
            <a:endParaRPr lang="en-CA" dirty="0"/>
          </a:p>
          <a:p>
            <a:r>
              <a:rPr lang="en-CA" dirty="0"/>
              <a:t>With the box model, all impulses are bounded by some lower and upper limit. </a:t>
            </a:r>
          </a:p>
          <a:p>
            <a:endParaRPr lang="en-CA" dirty="0"/>
          </a:p>
          <a:p>
            <a:r>
              <a:rPr lang="en-CA" dirty="0"/>
              <a:t>This includes both the normal and the tangential impulses.</a:t>
            </a:r>
          </a:p>
          <a:p>
            <a:endParaRPr lang="en-CA" dirty="0"/>
          </a:p>
          <a:p>
            <a:r>
              <a:rPr lang="en-CA" dirty="0"/>
              <a:t>And please note the limit surface is not quite as shown here, since the tangent part of the surface does actually scale with the normal direction. However, we think this to be a sufficiently intuitive drawing to present the general idea.</a:t>
            </a:r>
          </a:p>
        </p:txBody>
      </p:sp>
    </p:spTree>
    <p:extLst>
      <p:ext uri="{BB962C8B-B14F-4D97-AF65-F5344CB8AC3E}">
        <p14:creationId xmlns:p14="http://schemas.microsoft.com/office/powerpoint/2010/main" val="3309574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CA" dirty="0"/>
              <a:t>Something important to note here is that now there are only two tangent basis vectors, compared to k vectors with the polyhedral cone model.  This is nice, since the problem size is reduced.</a:t>
            </a:r>
          </a:p>
          <a:p>
            <a:endParaRPr lang="en-CA" dirty="0"/>
          </a:p>
          <a:p>
            <a:r>
              <a:rPr lang="en-CA" dirty="0"/>
              <a:t>The Jacobian matrix is also easier to construct, and both normal and tangent directions may be combined in a simple three row matrix.  And this is pretty much the same Jacobian we saw earlier on in the notes.</a:t>
            </a:r>
          </a:p>
          <a:p>
            <a:endParaRPr lang="en-CA" dirty="0"/>
          </a:p>
          <a:p>
            <a:r>
              <a:rPr lang="en-CA" dirty="0"/>
              <a:t>But what we lose here is the coupling between tangent impulses, since the bounds of each frictional impulse are now enforced independently of the other, and so there’s some loss of accuracy with this model</a:t>
            </a:r>
          </a:p>
          <a:p>
            <a:endParaRPr lang="en-CA" dirty="0"/>
          </a:p>
          <a:p>
            <a:r>
              <a:rPr lang="en-CA" dirty="0"/>
              <a:t>Nevertheless, the boxed model is very popular in many computer graphics applications due to its compactness and efficiency.</a:t>
            </a:r>
          </a:p>
          <a:p>
            <a:endParaRPr lang="en-CA" dirty="0"/>
          </a:p>
          <a:p>
            <a:endParaRPr lang="en-CA" dirty="0"/>
          </a:p>
        </p:txBody>
      </p:sp>
    </p:spTree>
    <p:extLst>
      <p:ext uri="{BB962C8B-B14F-4D97-AF65-F5344CB8AC3E}">
        <p14:creationId xmlns:p14="http://schemas.microsoft.com/office/powerpoint/2010/main" val="896025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However, now we have a problem. Lambda must be allowed to take on a negative value, depending on the lower bounds of each specific variable.  </a:t>
            </a:r>
          </a:p>
          <a:p>
            <a:endParaRPr lang="en-CA" dirty="0"/>
          </a:p>
          <a:p>
            <a:r>
              <a:rPr lang="en-CA" dirty="0"/>
              <a:t>But the traditional LCP formulation assume non-negative values for both the lambdas and the residual velocities. </a:t>
            </a:r>
          </a:p>
          <a:p>
            <a:endParaRPr lang="en-CA" dirty="0"/>
          </a:p>
          <a:p>
            <a:r>
              <a:rPr lang="en-CA" dirty="0"/>
              <a:t>However, we can rewrite the conditions by noting that the impulses should always have a value greater than the lower bound and less than the upper bound.  And thus the differences in the inequalities shown here must be non-negative.</a:t>
            </a:r>
          </a:p>
          <a:p>
            <a:endParaRPr lang="en-CA" dirty="0"/>
          </a:p>
          <a:p>
            <a:r>
              <a:rPr lang="en-CA" dirty="0"/>
              <a:t>Similarly, we can rewrite the residual velocities as the difference of positive and negative components, </a:t>
            </a:r>
            <a:r>
              <a:rPr lang="en-CA" dirty="0" err="1"/>
              <a:t>vplus</a:t>
            </a:r>
            <a:r>
              <a:rPr lang="en-CA" dirty="0"/>
              <a:t> and </a:t>
            </a:r>
            <a:r>
              <a:rPr lang="en-CA" dirty="0" err="1"/>
              <a:t>vminus</a:t>
            </a:r>
            <a:r>
              <a:rPr lang="en-CA" dirty="0"/>
              <a:t>, where both of the these components are non negative.</a:t>
            </a:r>
          </a:p>
          <a:p>
            <a:endParaRPr lang="en-CA" dirty="0"/>
          </a:p>
        </p:txBody>
      </p:sp>
    </p:spTree>
    <p:extLst>
      <p:ext uri="{BB962C8B-B14F-4D97-AF65-F5344CB8AC3E}">
        <p14:creationId xmlns:p14="http://schemas.microsoft.com/office/powerpoint/2010/main" val="1643974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then allows us to write three separate LCPs to formulate the Box complementarity problem</a:t>
            </a:r>
          </a:p>
          <a:p>
            <a:endParaRPr lang="en-CA" dirty="0"/>
          </a:p>
          <a:p>
            <a:r>
              <a:rPr lang="en-CA" dirty="0"/>
              <a:t>Observe that for the first condition, if the impulse has the lower bound value, then the residual velocity can be in the positive direction</a:t>
            </a:r>
          </a:p>
          <a:p>
            <a:endParaRPr lang="en-CA" dirty="0"/>
          </a:p>
          <a:p>
            <a:r>
              <a:rPr lang="en-CA" dirty="0"/>
              <a:t>Whereas with the second condition, if the impulse Is limited by the upper bound, then the residual velocity must have a negative value.  In other words, v minus is positive.  </a:t>
            </a:r>
          </a:p>
          <a:p>
            <a:endParaRPr lang="en-CA" dirty="0"/>
          </a:p>
          <a:p>
            <a:r>
              <a:rPr lang="en-CA" dirty="0"/>
              <a:t>… I hope that’s not too confusing.</a:t>
            </a:r>
          </a:p>
          <a:p>
            <a:endParaRPr lang="en-CA" dirty="0"/>
          </a:p>
        </p:txBody>
      </p:sp>
    </p:spTree>
    <p:extLst>
      <p:ext uri="{BB962C8B-B14F-4D97-AF65-F5344CB8AC3E}">
        <p14:creationId xmlns:p14="http://schemas.microsoft.com/office/powerpoint/2010/main" val="3280115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Finally, we can assemble a global linear system accounting for all contact.  Note that for the vector of impulses, lambda, and the residual velocities, v, both the normal and tangential components have been combined into single vectors.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and let’s not forget the boxed complementarity conditions which determine the relationship between the  impulse bounds of the box and the residual velocities.</a:t>
            </a:r>
          </a:p>
          <a:p>
            <a:endParaRPr lang="en-CA" dirty="0"/>
          </a:p>
          <a:p>
            <a:r>
              <a:rPr lang="en-CA" dirty="0"/>
              <a:t>Furthermore, it’s easy to reduce this system using the Schur complement trick we used early.  And this is the form used by  many simulation engines.</a:t>
            </a:r>
          </a:p>
          <a:p>
            <a:endParaRPr lang="en-CA" dirty="0"/>
          </a:p>
        </p:txBody>
      </p:sp>
    </p:spTree>
    <p:extLst>
      <p:ext uri="{BB962C8B-B14F-4D97-AF65-F5344CB8AC3E}">
        <p14:creationId xmlns:p14="http://schemas.microsoft.com/office/powerpoint/2010/main" val="14715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this side by side comparison, we see there are some obvious trade-offs between the polyhedral cone version of the LCP and the Boxed LCP model. </a:t>
            </a:r>
          </a:p>
          <a:p>
            <a:r>
              <a:rPr lang="en-CA" dirty="0"/>
              <a:t>The former is a more accurate representation of the quadratic cone model, whereas the latter is more compact and easier to solve due to the symmetry of the lead matrix.</a:t>
            </a:r>
          </a:p>
        </p:txBody>
      </p:sp>
    </p:spTree>
    <p:extLst>
      <p:ext uri="{BB962C8B-B14F-4D97-AF65-F5344CB8AC3E}">
        <p14:creationId xmlns:p14="http://schemas.microsoft.com/office/powerpoint/2010/main" val="443718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That is to say: we can’t simply generate friction forces “willy </a:t>
            </a:r>
            <a:r>
              <a:rPr lang="en-CA" dirty="0" err="1"/>
              <a:t>nilly</a:t>
            </a:r>
            <a:r>
              <a:rPr lang="en-CA" dirty="0"/>
              <a:t>”. There are some rules.</a:t>
            </a:r>
          </a:p>
          <a:p>
            <a:br>
              <a:rPr lang="en-CA" dirty="0"/>
            </a:br>
            <a:r>
              <a:rPr lang="en-CA" dirty="0"/>
              <a:t>And one of the most widely used models of friction in computer graphics is Coulomb friction. It is an empirical model based on observations of friction generated between pairs of surfaces of different materials.</a:t>
            </a:r>
          </a:p>
          <a:p>
            <a:endParaRPr lang="en-CA" dirty="0"/>
          </a:p>
          <a:p>
            <a:r>
              <a:rPr lang="en-CA" dirty="0"/>
              <a:t>The Coulomb friction law couples the normal and tangential forces according to the inequality shown here. </a:t>
            </a:r>
          </a:p>
          <a:p>
            <a:r>
              <a:rPr lang="en-CA" dirty="0"/>
              <a:t>Where the magnitude of friction forces must be equal to or less than the normal forces times the friction coefficient, mu</a:t>
            </a:r>
          </a:p>
          <a:p>
            <a:endParaRPr lang="en-CA" dirty="0"/>
          </a:p>
          <a:p>
            <a:r>
              <a:rPr lang="en-CA" dirty="0"/>
              <a:t>mu here is a single material parameter, but in reality it represents an aggregate effect for a very complex phenomenon happening at a microscale level between pairs of surfaces .  But let’s not get too off topic.</a:t>
            </a:r>
          </a:p>
          <a:p>
            <a:endParaRPr lang="en-CA" dirty="0"/>
          </a:p>
          <a:p>
            <a:r>
              <a:rPr lang="en-CA" dirty="0"/>
              <a:t>Instead, we observe that the inequality defines a quadratic cones that is centered around the contact normal and parameterized by the coefficient of friction.  </a:t>
            </a:r>
          </a:p>
          <a:p>
            <a:r>
              <a:rPr lang="en-CA" dirty="0"/>
              <a:t>And so as the magnitude of the non-interpenetration impulse grows, so can the friction forces.</a:t>
            </a:r>
          </a:p>
          <a:p>
            <a:endParaRPr lang="en-CA" dirty="0"/>
          </a:p>
          <a:p>
            <a:r>
              <a:rPr lang="en-CA" dirty="0"/>
              <a:t>Note that for this part of the course, we’ll assume the case of isotropic coulomb friction, which simply means that the cross section of the cone is a circle and the friction forces behave similarly in all directions of the contact plane.</a:t>
            </a:r>
          </a:p>
          <a:p>
            <a:r>
              <a:rPr lang="en-CA" dirty="0"/>
              <a:t>Whereas for anisotropic friction, the shape would be an ellipse, or possibly some other convex shape.</a:t>
            </a:r>
          </a:p>
          <a:p>
            <a:endParaRPr lang="en-CA" dirty="0"/>
          </a:p>
          <a:p>
            <a:endParaRPr lang="en-CA" dirty="0"/>
          </a:p>
        </p:txBody>
      </p:sp>
    </p:spTree>
    <p:extLst>
      <p:ext uri="{BB962C8B-B14F-4D97-AF65-F5344CB8AC3E}">
        <p14:creationId xmlns:p14="http://schemas.microsoft.com/office/powerpoint/2010/main" val="1934860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courses notes, you can also find some details about the cone complementarity formulation of friction contact, which solves a second-order cone problem.  </a:t>
            </a:r>
          </a:p>
          <a:p>
            <a:endParaRPr lang="en-CA" dirty="0"/>
          </a:p>
          <a:p>
            <a:r>
              <a:rPr lang="en-CA" dirty="0"/>
              <a:t>Furthermore, we demonstrate how the linear dynamical equations for our contact models may be stabilized to avoid penetration artefacts and other constraints errors that may accumulate in the simulation due to our discrete time stepping scheme. </a:t>
            </a:r>
          </a:p>
          <a:p>
            <a:r>
              <a:rPr lang="en-CA" dirty="0"/>
              <a:t>Specifically, a spring-damper version of </a:t>
            </a:r>
            <a:r>
              <a:rPr lang="en-CA" dirty="0" err="1"/>
              <a:t>Baumgarte</a:t>
            </a:r>
            <a:r>
              <a:rPr lang="en-CA" dirty="0"/>
              <a:t> constraint stabilization is presented </a:t>
            </a:r>
            <a:r>
              <a:rPr lang="en-CA"/>
              <a:t>along with some </a:t>
            </a:r>
            <a:r>
              <a:rPr lang="en-CA" dirty="0"/>
              <a:t>tunable parameters for controlling how constraints errors are resolved.</a:t>
            </a:r>
          </a:p>
        </p:txBody>
      </p:sp>
    </p:spTree>
    <p:extLst>
      <p:ext uri="{BB962C8B-B14F-4D97-AF65-F5344CB8AC3E}">
        <p14:creationId xmlns:p14="http://schemas.microsoft.com/office/powerpoint/2010/main" val="588313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Role of friction is to resist relative tangential motion.  Depending on the magnitude of the friction forces, and whether or not they are limited by Coulomb’s friction law, the objects will either be sliding relative to each other, or stationary.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That is, there are two cases to consider when computing friction forces: slip or stick.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During slip, the bodies are sliding against each other, and so there is some relative motion. Therefore, the residual velocity in the tangent direction, </a:t>
            </a:r>
            <a:r>
              <a:rPr lang="en-CA" dirty="0" err="1"/>
              <a:t>v_t</a:t>
            </a:r>
            <a:r>
              <a:rPr lang="en-CA" dirty="0"/>
              <a:t> hat, is not zero.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But friction is the antagonist in this story of slip and stick, and it will always act to oppose the tangential velocity with a direction that maximizes dissipation of the velocity and the largest magnitude allowed by the friction cone, which is mu times the normal impulse. This means that lambda t hat has a value defined by the limit surface of the cone, and furthermore it has a direction directly opposite the residual  velocity.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b="0" dirty="0"/>
          </a:p>
        </p:txBody>
      </p:sp>
    </p:spTree>
    <p:extLst>
      <p:ext uri="{BB962C8B-B14F-4D97-AF65-F5344CB8AC3E}">
        <p14:creationId xmlns:p14="http://schemas.microsoft.com/office/powerpoint/2010/main" val="3920279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Conversely, with the case of sticking, there is no tangential velocity. In other words, v t hat is zero</a:t>
            </a:r>
          </a:p>
          <a:p>
            <a:endParaRPr lang="en-CA" dirty="0"/>
          </a:p>
          <a:p>
            <a:r>
              <a:rPr lang="en-CA" dirty="0"/>
              <a:t>And in this case, the friction forces can have any value so long as they do not exceed the bounds imposed by the friction cone.</a:t>
            </a:r>
          </a:p>
          <a:p>
            <a:endParaRPr lang="en-CA" dirty="0"/>
          </a:p>
        </p:txBody>
      </p:sp>
    </p:spTree>
    <p:extLst>
      <p:ext uri="{BB962C8B-B14F-4D97-AF65-F5344CB8AC3E}">
        <p14:creationId xmlns:p14="http://schemas.microsoft.com/office/powerpoint/2010/main" val="786538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can write the stick-slip behavior more formally by a series of conditions on the relative tangential velocities and the frictional impulses.</a:t>
            </a:r>
          </a:p>
          <a:p>
            <a:endParaRPr lang="en-CA" dirty="0"/>
          </a:p>
          <a:p>
            <a:r>
              <a:rPr lang="en-CA" dirty="0"/>
              <a:t>First, we have the condition based on the friction cone definition, which is that the tangential impulses are bounded by the coefficient of friction times the normal impulse magnitude.</a:t>
            </a:r>
          </a:p>
          <a:p>
            <a:endParaRPr lang="en-CA" dirty="0"/>
          </a:p>
          <a:p>
            <a:r>
              <a:rPr lang="en-CA" dirty="0"/>
              <a:t>Next, we have the condition that the product of the of tangent velocities and the difference between the friction forces and their bound is zero.  Intuitively, this condition says that either </a:t>
            </a:r>
            <a:r>
              <a:rPr lang="en-CA" dirty="0" err="1"/>
              <a:t>i</a:t>
            </a:r>
            <a:r>
              <a:rPr lang="en-CA" dirty="0"/>
              <a:t>) the tangent velocities are zero and the friction forces are less than their bounded value. In other words, they are inside the cone.  Or ii) there is some tangential sliding, in which case the friction forces are being bounded by the limit surface of the cone.</a:t>
            </a:r>
          </a:p>
          <a:p>
            <a:endParaRPr lang="en-CA" dirty="0"/>
          </a:p>
          <a:p>
            <a:r>
              <a:rPr lang="en-CA" dirty="0"/>
              <a:t>Finally, we have the condition that, if there is some sliding velocity, then the friction force must directly oppose the sliding direction in the contact plane. </a:t>
            </a:r>
          </a:p>
          <a:p>
            <a:endParaRPr lang="en-CA" dirty="0"/>
          </a:p>
          <a:p>
            <a:r>
              <a:rPr lang="en-CA" dirty="0"/>
              <a:t>We observe the similarity of these conditions and the complementarity conditions we introduced earlier for the non-interpenetration forces.  In fact, together these conditions give the non-linear complementarity model of frictional contact.</a:t>
            </a:r>
          </a:p>
          <a:p>
            <a:endParaRPr lang="en-CA" dirty="0"/>
          </a:p>
          <a:p>
            <a:r>
              <a:rPr lang="en-CA" dirty="0"/>
              <a:t>Also, in the final condition, we note there is a term that represents the rate of energy dissipation of the friction forces.  This notion of energy dissipation gives us some important insight into the non-linear model and how we might solve for friction</a:t>
            </a:r>
          </a:p>
        </p:txBody>
      </p:sp>
    </p:spTree>
    <p:extLst>
      <p:ext uri="{BB962C8B-B14F-4D97-AF65-F5344CB8AC3E}">
        <p14:creationId xmlns:p14="http://schemas.microsoft.com/office/powerpoint/2010/main" val="36706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And this brings us to the principle of maximum dissipation. As we’ve already seen, it states that friction must maximize the rate of energy dissipation.</a:t>
            </a:r>
          </a:p>
          <a:p>
            <a:endParaRPr lang="en-CA" dirty="0"/>
          </a:p>
          <a:p>
            <a:r>
              <a:rPr lang="en-CA" dirty="0"/>
              <a:t>We can therefore write the problem of determining friction forces as a maximization problem.  </a:t>
            </a:r>
          </a:p>
          <a:p>
            <a:endParaRPr lang="en-CA" dirty="0"/>
          </a:p>
          <a:p>
            <a:r>
              <a:rPr lang="en-CA" dirty="0"/>
              <a:t>And the solution vector, gamma, is the friction force that maximizes the rate of energy dissipation, but remains inside the limit surface defined by the friction cone.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However, a downside to this formulation is a non-linear solver, such as a Newton type method is required to compute the friction forces, which can be expensive</a:t>
            </a:r>
          </a:p>
          <a:p>
            <a:endParaRPr lang="en-CA" dirty="0"/>
          </a:p>
          <a:p>
            <a:endParaRPr lang="en-CA" dirty="0"/>
          </a:p>
          <a:p>
            <a:r>
              <a:rPr lang="en-CA" dirty="0"/>
              <a:t>As an side, we could alternatively change the sign of the formulation and write is as a minimization problem, as we do in the course notes. </a:t>
            </a:r>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4088986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Rather, for many graphics applications, linear models of frictional contact are preferred.</a:t>
            </a:r>
          </a:p>
          <a:p>
            <a:endParaRPr lang="en-CA" dirty="0"/>
          </a:p>
          <a:p>
            <a:r>
              <a:rPr lang="en-CA" dirty="0"/>
              <a:t>So we’ll next consider how to linearize the nonlinear complementarity problem we saw previously in order to obtain the linear complementarity problem, or LCP, formulation. </a:t>
            </a:r>
          </a:p>
          <a:p>
            <a:r>
              <a:rPr lang="en-CA" dirty="0"/>
              <a:t>This formulation is an approximation of the isotropic friction cone, but will be easier to solve since there are wide variety of efficient linear solvers available to use.</a:t>
            </a:r>
          </a:p>
          <a:p>
            <a:endParaRPr lang="en-CA" dirty="0"/>
          </a:p>
          <a:p>
            <a:r>
              <a:rPr lang="en-CA" dirty="0"/>
              <a:t>Specifically, we’re going to examine two different linear models: the polyhedral cone, and the box friction model. And as you can see, both of these are approximations of the quadratic cone</a:t>
            </a:r>
          </a:p>
          <a:p>
            <a:endParaRPr lang="en-CA" dirty="0"/>
          </a:p>
        </p:txBody>
      </p:sp>
    </p:spTree>
    <p:extLst>
      <p:ext uri="{BB962C8B-B14F-4D97-AF65-F5344CB8AC3E}">
        <p14:creationId xmlns:p14="http://schemas.microsoft.com/office/powerpoint/2010/main" val="2313504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Beginning with the polyhedral cone, we can approximate the limit surface by sampling it in “k” different tangent directions.</a:t>
            </a:r>
          </a:p>
          <a:p>
            <a:endParaRPr lang="en-CA" dirty="0"/>
          </a:p>
          <a:p>
            <a:r>
              <a:rPr lang="en-CA" dirty="0"/>
              <a:t>For example, in the cone shown here there are k = 4 unit length tangent vectors</a:t>
            </a:r>
          </a:p>
          <a:p>
            <a:endParaRPr lang="en-CA" dirty="0"/>
          </a:p>
          <a:p>
            <a:pPr algn="l"/>
            <a:r>
              <a:rPr lang="en-CA" dirty="0"/>
              <a:t>Then, together with the contact normal, the quadratic cone is approximated by positive linear span of the basis vectors.</a:t>
            </a:r>
          </a:p>
          <a:p>
            <a:pPr algn="l"/>
            <a:endParaRPr lang="en-CA" dirty="0"/>
          </a:p>
          <a:p>
            <a:pPr algn="l"/>
            <a:r>
              <a:rPr lang="en-CA" dirty="0"/>
              <a:t>Then, the coupling introduced by Coulomb friction law can be restated as the condition that the sum of tangent friction impulses must be less than the friction coefficient mu times the normal impulse.</a:t>
            </a:r>
          </a:p>
          <a:p>
            <a:pPr algn="l"/>
            <a:r>
              <a:rPr lang="en-CA" dirty="0"/>
              <a:t>And this condition is written here as an inequality.</a:t>
            </a:r>
          </a:p>
          <a:p>
            <a:pPr algn="l"/>
            <a:endParaRPr lang="en-CA" dirty="0"/>
          </a:p>
          <a:p>
            <a:pPr algn="l"/>
            <a:r>
              <a:rPr lang="en-CA" dirty="0"/>
              <a:t>Furthermore, recall that the cone is approximated by the positive span of the vectors, and so we require that each frictional force is non-negative, as well as the normal force.</a:t>
            </a:r>
          </a:p>
          <a:p>
            <a:pPr algn="l"/>
            <a:endParaRPr lang="en-CA" dirty="0"/>
          </a:p>
        </p:txBody>
      </p:sp>
    </p:spTree>
    <p:extLst>
      <p:ext uri="{BB962C8B-B14F-4D97-AF65-F5344CB8AC3E}">
        <p14:creationId xmlns:p14="http://schemas.microsoft.com/office/powerpoint/2010/main" val="68476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accuracy of the polyhedral cone approximation can be increased by adding more tangent vectors, as is shown here.</a:t>
            </a:r>
          </a:p>
          <a:p>
            <a:r>
              <a:rPr lang="en-CA" dirty="0"/>
              <a:t>However, this increases the problem size, since there will be more tangent impulses and hence more unknown variables in the resulting linear system.</a:t>
            </a:r>
          </a:p>
          <a:p>
            <a:endParaRPr lang="en-CA" dirty="0"/>
          </a:p>
          <a:p>
            <a:r>
              <a:rPr lang="en-CA" dirty="0"/>
              <a:t>Note the symmetry of the tangent vectors, and this is required in order for us to compute friction forces using a non-negative scaling of the basis vectors.</a:t>
            </a:r>
          </a:p>
        </p:txBody>
      </p:sp>
    </p:spTree>
    <p:extLst>
      <p:ext uri="{BB962C8B-B14F-4D97-AF65-F5344CB8AC3E}">
        <p14:creationId xmlns:p14="http://schemas.microsoft.com/office/powerpoint/2010/main" val="1250972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469194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smtClean="0"/>
              <a:t>6/18/2021</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8859506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smtClean="0"/>
              <a:t>6/18/2021</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5617788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Rectangle 4"/>
          <p:cNvSpPr/>
          <p:nvPr userDrawn="1"/>
        </p:nvSpPr>
        <p:spPr>
          <a:xfrm>
            <a:off x="0" y="6339828"/>
            <a:ext cx="12192000" cy="5181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p:cNvSpPr/>
          <p:nvPr userDrawn="1"/>
        </p:nvSpPr>
        <p:spPr>
          <a:xfrm>
            <a:off x="0" y="1096169"/>
            <a:ext cx="647700" cy="500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Slide Number Placeholder 5"/>
          <p:cNvSpPr txBox="1">
            <a:spLocks/>
          </p:cNvSpPr>
          <p:nvPr userDrawn="1"/>
        </p:nvSpPr>
        <p:spPr>
          <a:xfrm>
            <a:off x="0" y="1163638"/>
            <a:ext cx="495300" cy="365125"/>
          </a:xfrm>
          <a:prstGeom prst="rect">
            <a:avLst/>
          </a:prstGeom>
        </p:spPr>
        <p:txBody>
          <a:bodyPr anchor="ctr"/>
          <a:lstStyle>
            <a:defPPr>
              <a:defRPr lang="en-US"/>
            </a:defPPr>
            <a:lvl1pPr marL="0" algn="r" defTabSz="914400" rtl="0" eaLnBrk="1" latinLnBrk="0" hangingPunct="1">
              <a:defRPr sz="2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1AAA435-859A-8842-BDB9-5C3B55DE24F5}" type="slidenum">
              <a:rPr lang="en-US" smtClean="0"/>
              <a:pPr algn="l"/>
              <a:t>‹#›</a:t>
            </a:fld>
            <a:endParaRPr lang="en-US" dirty="0"/>
          </a:p>
        </p:txBody>
      </p:sp>
      <p:sp>
        <p:nvSpPr>
          <p:cNvPr id="8" name="TextBox 7"/>
          <p:cNvSpPr txBox="1"/>
          <p:nvPr userDrawn="1"/>
        </p:nvSpPr>
        <p:spPr>
          <a:xfrm>
            <a:off x="3702763" y="6339828"/>
            <a:ext cx="7651037" cy="492443"/>
          </a:xfrm>
          <a:prstGeom prst="rect">
            <a:avLst/>
          </a:prstGeom>
          <a:noFill/>
        </p:spPr>
        <p:txBody>
          <a:bodyPr wrap="square" rtlCol="0">
            <a:spAutoFit/>
          </a:bodyPr>
          <a:lstStyle/>
          <a:p>
            <a:r>
              <a:rPr lang="en-US" sz="1400" b="1" kern="1200" dirty="0">
                <a:solidFill>
                  <a:schemeClr val="bg1"/>
                </a:solidFill>
                <a:latin typeface="+mn-lt"/>
                <a:ea typeface="+mn-ea"/>
                <a:cs typeface="+mn-cs"/>
              </a:rPr>
              <a:t>Contact and Friction Simulation for Computer Graphics</a:t>
            </a:r>
            <a:br>
              <a:rPr lang="en-CA" sz="1400" b="1" kern="1200" dirty="0">
                <a:solidFill>
                  <a:schemeClr val="bg1"/>
                </a:solidFill>
                <a:latin typeface="+mn-lt"/>
                <a:ea typeface="+mn-ea"/>
                <a:cs typeface="+mn-cs"/>
              </a:rPr>
            </a:br>
            <a:r>
              <a:rPr lang="en-CA" sz="1200" b="0" kern="1200" dirty="0">
                <a:solidFill>
                  <a:schemeClr val="bg1"/>
                </a:solidFill>
                <a:latin typeface="+mn-lt"/>
                <a:ea typeface="+mn-ea"/>
                <a:cs typeface="+mn-cs"/>
              </a:rPr>
              <a:t>S. </a:t>
            </a:r>
            <a:r>
              <a:rPr lang="en-US" sz="1200" b="0" kern="1200" dirty="0">
                <a:solidFill>
                  <a:schemeClr val="bg1"/>
                </a:solidFill>
                <a:latin typeface="+mn-lt"/>
                <a:ea typeface="+mn-ea"/>
                <a:cs typeface="+mn-cs"/>
              </a:rPr>
              <a:t>Andrews</a:t>
            </a:r>
            <a:r>
              <a:rPr lang="en-US" sz="1200" b="0" kern="1200" baseline="0" dirty="0">
                <a:solidFill>
                  <a:schemeClr val="bg1"/>
                </a:solidFill>
                <a:latin typeface="+mn-lt"/>
                <a:ea typeface="+mn-ea"/>
                <a:cs typeface="+mn-cs"/>
              </a:rPr>
              <a:t> and</a:t>
            </a:r>
            <a:r>
              <a:rPr lang="en-US" sz="1200" b="0" kern="1200" dirty="0">
                <a:solidFill>
                  <a:schemeClr val="bg1"/>
                </a:solidFill>
                <a:latin typeface="+mn-lt"/>
                <a:ea typeface="+mn-ea"/>
                <a:cs typeface="+mn-cs"/>
              </a:rPr>
              <a:t> K. </a:t>
            </a:r>
            <a:r>
              <a:rPr lang="en-US" sz="1200" b="0" kern="1200" dirty="0" err="1">
                <a:solidFill>
                  <a:schemeClr val="bg1"/>
                </a:solidFill>
                <a:latin typeface="+mn-lt"/>
                <a:ea typeface="+mn-ea"/>
                <a:cs typeface="+mn-cs"/>
              </a:rPr>
              <a:t>Erleben</a:t>
            </a:r>
            <a:endParaRPr lang="en-US" sz="1200" b="0" kern="1200" dirty="0">
              <a:solidFill>
                <a:schemeClr val="bg1"/>
              </a:solidFill>
              <a:latin typeface="+mn-lt"/>
              <a:ea typeface="+mn-ea"/>
              <a:cs typeface="+mn-cs"/>
            </a:endParaRPr>
          </a:p>
        </p:txBody>
      </p:sp>
    </p:spTree>
    <p:extLst>
      <p:ext uri="{BB962C8B-B14F-4D97-AF65-F5344CB8AC3E}">
        <p14:creationId xmlns:p14="http://schemas.microsoft.com/office/powerpoint/2010/main" val="2974199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1AAA435-859A-8842-BDB9-5C3B55DE24F5}" type="slidenum">
              <a:rPr lang="en-US" smtClean="0"/>
              <a:pPr/>
              <a:t>‹#›</a:t>
            </a:fld>
            <a:r>
              <a:rPr lang="en-US"/>
              <a:t>/12</a:t>
            </a:r>
            <a:endParaRPr lang="en-US" dirty="0"/>
          </a:p>
        </p:txBody>
      </p:sp>
    </p:spTree>
    <p:extLst>
      <p:ext uri="{BB962C8B-B14F-4D97-AF65-F5344CB8AC3E}">
        <p14:creationId xmlns:p14="http://schemas.microsoft.com/office/powerpoint/2010/main" val="3061173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0" y="1096169"/>
            <a:ext cx="647700" cy="500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userDrawn="1"/>
        </p:nvSpPr>
        <p:spPr>
          <a:xfrm>
            <a:off x="0" y="6339828"/>
            <a:ext cx="12192000" cy="5181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Slide Number Placeholder 5"/>
          <p:cNvSpPr txBox="1">
            <a:spLocks/>
          </p:cNvSpPr>
          <p:nvPr userDrawn="1"/>
        </p:nvSpPr>
        <p:spPr>
          <a:xfrm>
            <a:off x="0" y="1163638"/>
            <a:ext cx="495300" cy="365125"/>
          </a:xfrm>
          <a:prstGeom prst="rect">
            <a:avLst/>
          </a:prstGeom>
        </p:spPr>
        <p:txBody>
          <a:bodyPr anchor="ctr"/>
          <a:lstStyle>
            <a:defPPr>
              <a:defRPr lang="en-US"/>
            </a:defPPr>
            <a:lvl1pPr marL="0" algn="r" defTabSz="914400" rtl="0" eaLnBrk="1" latinLnBrk="0" hangingPunct="1">
              <a:defRPr sz="2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1AAA435-859A-8842-BDB9-5C3B55DE24F5}" type="slidenum">
              <a:rPr lang="en-US" smtClean="0"/>
              <a:pPr algn="l"/>
              <a:t>‹#›</a:t>
            </a:fld>
            <a:endParaRPr lang="en-US" dirty="0"/>
          </a:p>
        </p:txBody>
      </p:sp>
      <p:sp>
        <p:nvSpPr>
          <p:cNvPr id="9" name="TextBox 8"/>
          <p:cNvSpPr txBox="1"/>
          <p:nvPr userDrawn="1"/>
        </p:nvSpPr>
        <p:spPr>
          <a:xfrm>
            <a:off x="3702763" y="6339828"/>
            <a:ext cx="7651037" cy="492443"/>
          </a:xfrm>
          <a:prstGeom prst="rect">
            <a:avLst/>
          </a:prstGeom>
          <a:noFill/>
        </p:spPr>
        <p:txBody>
          <a:bodyPr wrap="square" rtlCol="0">
            <a:spAutoFit/>
          </a:bodyPr>
          <a:lstStyle/>
          <a:p>
            <a:r>
              <a:rPr lang="en-US" sz="1400" b="1" kern="1200" dirty="0">
                <a:solidFill>
                  <a:schemeClr val="bg1"/>
                </a:solidFill>
                <a:latin typeface="+mn-lt"/>
                <a:ea typeface="+mn-ea"/>
                <a:cs typeface="+mn-cs"/>
              </a:rPr>
              <a:t>Contact and Friction Simulation for Computer Graphics</a:t>
            </a:r>
            <a:br>
              <a:rPr lang="en-CA" sz="1400" b="1" kern="1200" dirty="0">
                <a:solidFill>
                  <a:schemeClr val="bg1"/>
                </a:solidFill>
                <a:latin typeface="+mn-lt"/>
                <a:ea typeface="+mn-ea"/>
                <a:cs typeface="+mn-cs"/>
              </a:rPr>
            </a:br>
            <a:r>
              <a:rPr lang="en-CA" sz="1200" b="0" kern="1200" dirty="0">
                <a:solidFill>
                  <a:schemeClr val="bg1"/>
                </a:solidFill>
                <a:latin typeface="+mn-lt"/>
                <a:ea typeface="+mn-ea"/>
                <a:cs typeface="+mn-cs"/>
              </a:rPr>
              <a:t>S. </a:t>
            </a:r>
            <a:r>
              <a:rPr lang="en-US" sz="1200" b="0" kern="1200" dirty="0">
                <a:solidFill>
                  <a:schemeClr val="bg1"/>
                </a:solidFill>
                <a:latin typeface="+mn-lt"/>
                <a:ea typeface="+mn-ea"/>
                <a:cs typeface="+mn-cs"/>
              </a:rPr>
              <a:t>Andrews</a:t>
            </a:r>
            <a:r>
              <a:rPr lang="en-US" sz="1200" b="0" kern="1200" baseline="0" dirty="0">
                <a:solidFill>
                  <a:schemeClr val="bg1"/>
                </a:solidFill>
                <a:latin typeface="+mn-lt"/>
                <a:ea typeface="+mn-ea"/>
                <a:cs typeface="+mn-cs"/>
              </a:rPr>
              <a:t> and</a:t>
            </a:r>
            <a:r>
              <a:rPr lang="en-US" sz="1200" b="0" kern="1200" dirty="0">
                <a:solidFill>
                  <a:schemeClr val="bg1"/>
                </a:solidFill>
                <a:latin typeface="+mn-lt"/>
                <a:ea typeface="+mn-ea"/>
                <a:cs typeface="+mn-cs"/>
              </a:rPr>
              <a:t> K. </a:t>
            </a:r>
            <a:r>
              <a:rPr lang="en-US" sz="1200" b="0" kern="1200" dirty="0" err="1">
                <a:solidFill>
                  <a:schemeClr val="bg1"/>
                </a:solidFill>
                <a:latin typeface="+mn-lt"/>
                <a:ea typeface="+mn-ea"/>
                <a:cs typeface="+mn-cs"/>
              </a:rPr>
              <a:t>Erleben</a:t>
            </a:r>
            <a:endParaRPr lang="en-US" sz="1200" b="0" kern="1200" dirty="0">
              <a:solidFill>
                <a:schemeClr val="bg1"/>
              </a:solidFill>
              <a:latin typeface="+mn-lt"/>
              <a:ea typeface="+mn-ea"/>
              <a:cs typeface="+mn-cs"/>
            </a:endParaRPr>
          </a:p>
        </p:txBody>
      </p:sp>
    </p:spTree>
    <p:extLst>
      <p:ext uri="{BB962C8B-B14F-4D97-AF65-F5344CB8AC3E}">
        <p14:creationId xmlns:p14="http://schemas.microsoft.com/office/powerpoint/2010/main" val="4138506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p:cNvSpPr/>
          <p:nvPr userDrawn="1"/>
        </p:nvSpPr>
        <p:spPr>
          <a:xfrm>
            <a:off x="0" y="1096169"/>
            <a:ext cx="647700" cy="500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userDrawn="1"/>
        </p:nvSpPr>
        <p:spPr>
          <a:xfrm>
            <a:off x="0" y="6339828"/>
            <a:ext cx="12192000" cy="5181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Slide Number Placeholder 5"/>
          <p:cNvSpPr txBox="1">
            <a:spLocks/>
          </p:cNvSpPr>
          <p:nvPr userDrawn="1"/>
        </p:nvSpPr>
        <p:spPr>
          <a:xfrm>
            <a:off x="0" y="1163638"/>
            <a:ext cx="495300" cy="365125"/>
          </a:xfrm>
          <a:prstGeom prst="rect">
            <a:avLst/>
          </a:prstGeom>
        </p:spPr>
        <p:txBody>
          <a:bodyPr anchor="ctr"/>
          <a:lstStyle>
            <a:defPPr>
              <a:defRPr lang="en-US"/>
            </a:defPPr>
            <a:lvl1pPr marL="0" algn="r" defTabSz="914400" rtl="0" eaLnBrk="1" latinLnBrk="0" hangingPunct="1">
              <a:defRPr sz="2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1AAA435-859A-8842-BDB9-5C3B55DE24F5}" type="slidenum">
              <a:rPr lang="en-US" smtClean="0"/>
              <a:pPr algn="l"/>
              <a:t>‹#›</a:t>
            </a:fld>
            <a:endParaRPr lang="en-US" dirty="0"/>
          </a:p>
        </p:txBody>
      </p:sp>
      <p:sp>
        <p:nvSpPr>
          <p:cNvPr id="13" name="TextBox 12"/>
          <p:cNvSpPr txBox="1"/>
          <p:nvPr userDrawn="1"/>
        </p:nvSpPr>
        <p:spPr>
          <a:xfrm>
            <a:off x="3702763" y="6339828"/>
            <a:ext cx="7651037" cy="492443"/>
          </a:xfrm>
          <a:prstGeom prst="rect">
            <a:avLst/>
          </a:prstGeom>
          <a:noFill/>
        </p:spPr>
        <p:txBody>
          <a:bodyPr wrap="square" rtlCol="0">
            <a:spAutoFit/>
          </a:bodyPr>
          <a:lstStyle/>
          <a:p>
            <a:r>
              <a:rPr lang="en-US" sz="1400" b="1" kern="1200" dirty="0">
                <a:solidFill>
                  <a:schemeClr val="bg1"/>
                </a:solidFill>
                <a:latin typeface="+mn-lt"/>
                <a:ea typeface="+mn-ea"/>
                <a:cs typeface="+mn-cs"/>
              </a:rPr>
              <a:t>Contact and Friction Simulation for Computer Graphics</a:t>
            </a:r>
            <a:br>
              <a:rPr lang="en-CA" sz="1400" b="1" kern="1200" dirty="0">
                <a:solidFill>
                  <a:schemeClr val="bg1"/>
                </a:solidFill>
                <a:latin typeface="+mn-lt"/>
                <a:ea typeface="+mn-ea"/>
                <a:cs typeface="+mn-cs"/>
              </a:rPr>
            </a:br>
            <a:r>
              <a:rPr lang="en-CA" sz="1200" b="0" kern="1200" dirty="0">
                <a:solidFill>
                  <a:schemeClr val="bg1"/>
                </a:solidFill>
                <a:latin typeface="+mn-lt"/>
                <a:ea typeface="+mn-ea"/>
                <a:cs typeface="+mn-cs"/>
              </a:rPr>
              <a:t>S. </a:t>
            </a:r>
            <a:r>
              <a:rPr lang="en-US" sz="1200" b="0" kern="1200" dirty="0">
                <a:solidFill>
                  <a:schemeClr val="bg1"/>
                </a:solidFill>
                <a:latin typeface="+mn-lt"/>
                <a:ea typeface="+mn-ea"/>
                <a:cs typeface="+mn-cs"/>
              </a:rPr>
              <a:t>Andrews</a:t>
            </a:r>
            <a:r>
              <a:rPr lang="en-US" sz="1200" b="0" kern="1200" baseline="0" dirty="0">
                <a:solidFill>
                  <a:schemeClr val="bg1"/>
                </a:solidFill>
                <a:latin typeface="+mn-lt"/>
                <a:ea typeface="+mn-ea"/>
                <a:cs typeface="+mn-cs"/>
              </a:rPr>
              <a:t> and</a:t>
            </a:r>
            <a:r>
              <a:rPr lang="en-US" sz="1200" b="0" kern="1200" dirty="0">
                <a:solidFill>
                  <a:schemeClr val="bg1"/>
                </a:solidFill>
                <a:latin typeface="+mn-lt"/>
                <a:ea typeface="+mn-ea"/>
                <a:cs typeface="+mn-cs"/>
              </a:rPr>
              <a:t> K. </a:t>
            </a:r>
            <a:r>
              <a:rPr lang="en-US" sz="1200" b="0" kern="1200" dirty="0" err="1">
                <a:solidFill>
                  <a:schemeClr val="bg1"/>
                </a:solidFill>
                <a:latin typeface="+mn-lt"/>
                <a:ea typeface="+mn-ea"/>
                <a:cs typeface="+mn-cs"/>
              </a:rPr>
              <a:t>Erleben</a:t>
            </a:r>
            <a:endParaRPr lang="en-US" sz="1200" b="0" kern="1200" dirty="0">
              <a:solidFill>
                <a:schemeClr val="bg1"/>
              </a:solidFill>
              <a:latin typeface="+mn-lt"/>
              <a:ea typeface="+mn-ea"/>
              <a:cs typeface="+mn-cs"/>
            </a:endParaRPr>
          </a:p>
        </p:txBody>
      </p:sp>
    </p:spTree>
    <p:extLst>
      <p:ext uri="{BB962C8B-B14F-4D97-AF65-F5344CB8AC3E}">
        <p14:creationId xmlns:p14="http://schemas.microsoft.com/office/powerpoint/2010/main" val="813864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22" name="Rectangle 21"/>
          <p:cNvSpPr/>
          <p:nvPr userDrawn="1"/>
        </p:nvSpPr>
        <p:spPr>
          <a:xfrm>
            <a:off x="0" y="1096169"/>
            <a:ext cx="647700" cy="500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Slide Number Placeholder 5"/>
          <p:cNvSpPr txBox="1">
            <a:spLocks/>
          </p:cNvSpPr>
          <p:nvPr userDrawn="1"/>
        </p:nvSpPr>
        <p:spPr>
          <a:xfrm>
            <a:off x="0" y="1163638"/>
            <a:ext cx="495300" cy="365125"/>
          </a:xfrm>
          <a:prstGeom prst="rect">
            <a:avLst/>
          </a:prstGeom>
        </p:spPr>
        <p:txBody>
          <a:bodyPr anchor="ctr"/>
          <a:lstStyle>
            <a:defPPr>
              <a:defRPr lang="en-US"/>
            </a:defPPr>
            <a:lvl1pPr marL="0" algn="r" defTabSz="914400" rtl="0" eaLnBrk="1" latinLnBrk="0" hangingPunct="1">
              <a:defRPr sz="2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1AAA435-859A-8842-BDB9-5C3B55DE24F5}" type="slidenum">
              <a:rPr lang="en-US" smtClean="0"/>
              <a:pPr algn="l"/>
              <a:t>‹#›</a:t>
            </a:fld>
            <a:endParaRPr lang="en-US" dirty="0"/>
          </a:p>
        </p:txBody>
      </p:sp>
      <p:sp>
        <p:nvSpPr>
          <p:cNvPr id="24" name="Rectangle 23"/>
          <p:cNvSpPr/>
          <p:nvPr userDrawn="1"/>
        </p:nvSpPr>
        <p:spPr>
          <a:xfrm>
            <a:off x="0" y="6339828"/>
            <a:ext cx="12192000" cy="5181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userDrawn="1"/>
        </p:nvSpPr>
        <p:spPr>
          <a:xfrm>
            <a:off x="3702763" y="6339828"/>
            <a:ext cx="7651037" cy="492443"/>
          </a:xfrm>
          <a:prstGeom prst="rect">
            <a:avLst/>
          </a:prstGeom>
          <a:noFill/>
        </p:spPr>
        <p:txBody>
          <a:bodyPr wrap="square" rtlCol="0">
            <a:spAutoFit/>
          </a:bodyPr>
          <a:lstStyle/>
          <a:p>
            <a:r>
              <a:rPr lang="en-US" sz="1400" b="1" kern="1200" dirty="0">
                <a:solidFill>
                  <a:schemeClr val="bg1"/>
                </a:solidFill>
                <a:latin typeface="+mn-lt"/>
                <a:ea typeface="+mn-ea"/>
                <a:cs typeface="+mn-cs"/>
              </a:rPr>
              <a:t>Contact and Friction Simulation for Computer Graphics</a:t>
            </a:r>
            <a:br>
              <a:rPr lang="en-CA" sz="1400" b="1" kern="1200" dirty="0">
                <a:solidFill>
                  <a:schemeClr val="bg1"/>
                </a:solidFill>
                <a:latin typeface="+mn-lt"/>
                <a:ea typeface="+mn-ea"/>
                <a:cs typeface="+mn-cs"/>
              </a:rPr>
            </a:br>
            <a:r>
              <a:rPr lang="en-CA" sz="1200" b="0" kern="1200" dirty="0">
                <a:solidFill>
                  <a:schemeClr val="bg1"/>
                </a:solidFill>
                <a:latin typeface="+mn-lt"/>
                <a:ea typeface="+mn-ea"/>
                <a:cs typeface="+mn-cs"/>
              </a:rPr>
              <a:t>S. </a:t>
            </a:r>
            <a:r>
              <a:rPr lang="en-US" sz="1200" b="0" kern="1200" dirty="0">
                <a:solidFill>
                  <a:schemeClr val="bg1"/>
                </a:solidFill>
                <a:latin typeface="+mn-lt"/>
                <a:ea typeface="+mn-ea"/>
                <a:cs typeface="+mn-cs"/>
              </a:rPr>
              <a:t>Andrews</a:t>
            </a:r>
            <a:r>
              <a:rPr lang="en-US" sz="1200" b="0" kern="1200" baseline="0" dirty="0">
                <a:solidFill>
                  <a:schemeClr val="bg1"/>
                </a:solidFill>
                <a:latin typeface="+mn-lt"/>
                <a:ea typeface="+mn-ea"/>
                <a:cs typeface="+mn-cs"/>
              </a:rPr>
              <a:t> and</a:t>
            </a:r>
            <a:r>
              <a:rPr lang="en-US" sz="1200" b="0" kern="1200" dirty="0">
                <a:solidFill>
                  <a:schemeClr val="bg1"/>
                </a:solidFill>
                <a:latin typeface="+mn-lt"/>
                <a:ea typeface="+mn-ea"/>
                <a:cs typeface="+mn-cs"/>
              </a:rPr>
              <a:t> K. </a:t>
            </a:r>
            <a:r>
              <a:rPr lang="en-US" sz="1200" b="0" kern="1200" dirty="0" err="1">
                <a:solidFill>
                  <a:schemeClr val="bg1"/>
                </a:solidFill>
                <a:latin typeface="+mn-lt"/>
                <a:ea typeface="+mn-ea"/>
                <a:cs typeface="+mn-cs"/>
              </a:rPr>
              <a:t>Erleben</a:t>
            </a:r>
            <a:endParaRPr lang="en-US" sz="1200" b="0" kern="1200" dirty="0">
              <a:solidFill>
                <a:schemeClr val="bg1"/>
              </a:solidFill>
              <a:latin typeface="+mn-lt"/>
              <a:ea typeface="+mn-ea"/>
              <a:cs typeface="+mn-cs"/>
            </a:endParaRPr>
          </a:p>
        </p:txBody>
      </p:sp>
    </p:spTree>
    <p:extLst>
      <p:ext uri="{BB962C8B-B14F-4D97-AF65-F5344CB8AC3E}">
        <p14:creationId xmlns:p14="http://schemas.microsoft.com/office/powerpoint/2010/main" val="3698808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1096169"/>
            <a:ext cx="647700" cy="500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Slide Number Placeholder 5"/>
          <p:cNvSpPr txBox="1">
            <a:spLocks/>
          </p:cNvSpPr>
          <p:nvPr userDrawn="1"/>
        </p:nvSpPr>
        <p:spPr>
          <a:xfrm>
            <a:off x="0" y="1163638"/>
            <a:ext cx="495300" cy="365125"/>
          </a:xfrm>
          <a:prstGeom prst="rect">
            <a:avLst/>
          </a:prstGeom>
        </p:spPr>
        <p:txBody>
          <a:bodyPr anchor="ctr"/>
          <a:lstStyle>
            <a:defPPr>
              <a:defRPr lang="en-US"/>
            </a:defPPr>
            <a:lvl1pPr marL="0" algn="r" defTabSz="914400" rtl="0" eaLnBrk="1" latinLnBrk="0" hangingPunct="1">
              <a:defRPr sz="2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1AAA435-859A-8842-BDB9-5C3B55DE24F5}" type="slidenum">
              <a:rPr lang="en-US" smtClean="0"/>
              <a:pPr algn="l"/>
              <a:t>‹#›</a:t>
            </a:fld>
            <a:endParaRPr lang="en-US" dirty="0"/>
          </a:p>
        </p:txBody>
      </p:sp>
    </p:spTree>
    <p:extLst>
      <p:ext uri="{BB962C8B-B14F-4D97-AF65-F5344CB8AC3E}">
        <p14:creationId xmlns:p14="http://schemas.microsoft.com/office/powerpoint/2010/main" val="2746665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smtClean="0"/>
              <a:t>6/18/2021</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7689596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smtClean="0"/>
              <a:t>6/18/2021</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929642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7905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409700"/>
            <a:ext cx="10515600" cy="47672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733914"/>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250.png"/><Relationship Id="rId3" Type="http://schemas.openxmlformats.org/officeDocument/2006/relationships/image" Target="../media/image1.png"/><Relationship Id="rId7" Type="http://schemas.openxmlformats.org/officeDocument/2006/relationships/image" Target="../media/image124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31.png"/><Relationship Id="rId11" Type="http://schemas.openxmlformats.org/officeDocument/2006/relationships/image" Target="../media/image4.png"/><Relationship Id="rId5" Type="http://schemas.openxmlformats.org/officeDocument/2006/relationships/image" Target="../media/image2.png"/><Relationship Id="rId10" Type="http://schemas.openxmlformats.org/officeDocument/2006/relationships/image" Target="../media/image3.png"/><Relationship Id="rId4" Type="http://schemas.openxmlformats.org/officeDocument/2006/relationships/image" Target="../media/image127.png"/><Relationship Id="rId9" Type="http://schemas.openxmlformats.org/officeDocument/2006/relationships/image" Target="../media/image1260.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270.png"/><Relationship Id="rId4" Type="http://schemas.openxmlformats.org/officeDocument/2006/relationships/image" Target="../media/image1240.png"/></Relationships>
</file>

<file path=ppt/slides/_rels/slide12.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90.png"/><Relationship Id="rId4" Type="http://schemas.openxmlformats.org/officeDocument/2006/relationships/image" Target="../media/image1280.png"/></Relationships>
</file>

<file path=ppt/slides/_rels/slide13.xml.rels><?xml version="1.0" encoding="UTF-8" standalone="yes"?>
<Relationships xmlns="http://schemas.openxmlformats.org/package/2006/relationships"><Relationship Id="rId8" Type="http://schemas.openxmlformats.org/officeDocument/2006/relationships/image" Target="../media/image135.png"/><Relationship Id="rId3" Type="http://schemas.openxmlformats.org/officeDocument/2006/relationships/image" Target="../media/image130.png"/><Relationship Id="rId7" Type="http://schemas.openxmlformats.org/officeDocument/2006/relationships/image" Target="../media/image13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3.png"/><Relationship Id="rId5" Type="http://schemas.openxmlformats.org/officeDocument/2006/relationships/image" Target="../media/image132.png"/><Relationship Id="rId10" Type="http://schemas.openxmlformats.org/officeDocument/2006/relationships/image" Target="../media/image137.png"/><Relationship Id="rId4" Type="http://schemas.openxmlformats.org/officeDocument/2006/relationships/image" Target="../media/image131.png"/><Relationship Id="rId9" Type="http://schemas.openxmlformats.org/officeDocument/2006/relationships/image" Target="../media/image136.png"/></Relationships>
</file>

<file path=ppt/slides/_rels/slide14.xml.rels><?xml version="1.0" encoding="UTF-8" standalone="yes"?>
<Relationships xmlns="http://schemas.openxmlformats.org/package/2006/relationships"><Relationship Id="rId8" Type="http://schemas.openxmlformats.org/officeDocument/2006/relationships/image" Target="../media/image144.png"/><Relationship Id="rId3" Type="http://schemas.openxmlformats.org/officeDocument/2006/relationships/image" Target="../media/image40.png"/><Relationship Id="rId7" Type="http://schemas.openxmlformats.org/officeDocument/2006/relationships/image" Target="../media/image143.png"/><Relationship Id="rId12"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2.png"/><Relationship Id="rId11" Type="http://schemas.openxmlformats.org/officeDocument/2006/relationships/image" Target="../media/image5.png"/><Relationship Id="rId5" Type="http://schemas.openxmlformats.org/officeDocument/2006/relationships/image" Target="../media/image141.png"/><Relationship Id="rId10" Type="http://schemas.openxmlformats.org/officeDocument/2006/relationships/image" Target="../media/image146.png"/><Relationship Id="rId4" Type="http://schemas.openxmlformats.org/officeDocument/2006/relationships/image" Target="../media/image139.png"/><Relationship Id="rId9" Type="http://schemas.openxmlformats.org/officeDocument/2006/relationships/image" Target="../media/image145.png"/></Relationships>
</file>

<file path=ppt/slides/_rels/slide15.xml.rels><?xml version="1.0" encoding="UTF-8" standalone="yes"?>
<Relationships xmlns="http://schemas.openxmlformats.org/package/2006/relationships"><Relationship Id="rId8" Type="http://schemas.openxmlformats.org/officeDocument/2006/relationships/image" Target="../media/image144.png"/><Relationship Id="rId3" Type="http://schemas.openxmlformats.org/officeDocument/2006/relationships/image" Target="../media/image7.png"/><Relationship Id="rId7" Type="http://schemas.openxmlformats.org/officeDocument/2006/relationships/image" Target="../media/image143.png"/><Relationship Id="rId12" Type="http://schemas.openxmlformats.org/officeDocument/2006/relationships/image" Target="../media/image15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2.png"/><Relationship Id="rId11" Type="http://schemas.openxmlformats.org/officeDocument/2006/relationships/image" Target="../media/image149.png"/><Relationship Id="rId5" Type="http://schemas.openxmlformats.org/officeDocument/2006/relationships/image" Target="../media/image141.png"/><Relationship Id="rId10" Type="http://schemas.openxmlformats.org/officeDocument/2006/relationships/image" Target="../media/image146.png"/><Relationship Id="rId4" Type="http://schemas.openxmlformats.org/officeDocument/2006/relationships/image" Target="../media/image139.png"/><Relationship Id="rId9" Type="http://schemas.openxmlformats.org/officeDocument/2006/relationships/image" Target="../media/image145.png"/></Relationships>
</file>

<file path=ppt/slides/_rels/slide16.xml.rels><?xml version="1.0" encoding="UTF-8" standalone="yes"?>
<Relationships xmlns="http://schemas.openxmlformats.org/package/2006/relationships"><Relationship Id="rId8" Type="http://schemas.openxmlformats.org/officeDocument/2006/relationships/image" Target="../media/image156.png"/><Relationship Id="rId13" Type="http://schemas.openxmlformats.org/officeDocument/2006/relationships/image" Target="../media/image161.png"/><Relationship Id="rId3" Type="http://schemas.openxmlformats.org/officeDocument/2006/relationships/image" Target="../media/image8.png"/><Relationship Id="rId7" Type="http://schemas.openxmlformats.org/officeDocument/2006/relationships/image" Target="../media/image155.png"/><Relationship Id="rId12" Type="http://schemas.openxmlformats.org/officeDocument/2006/relationships/image" Target="../media/image160.png"/><Relationship Id="rId17" Type="http://schemas.openxmlformats.org/officeDocument/2006/relationships/image" Target="../media/image150.png"/><Relationship Id="rId2" Type="http://schemas.openxmlformats.org/officeDocument/2006/relationships/notesSlide" Target="../notesSlides/notesSlide16.xml"/><Relationship Id="rId16" Type="http://schemas.openxmlformats.org/officeDocument/2006/relationships/image" Target="../media/image149.png"/><Relationship Id="rId1" Type="http://schemas.openxmlformats.org/officeDocument/2006/relationships/slideLayout" Target="../slideLayouts/slideLayout2.xml"/><Relationship Id="rId6" Type="http://schemas.openxmlformats.org/officeDocument/2006/relationships/image" Target="../media/image154.png"/><Relationship Id="rId11" Type="http://schemas.openxmlformats.org/officeDocument/2006/relationships/image" Target="../media/image159.png"/><Relationship Id="rId5" Type="http://schemas.openxmlformats.org/officeDocument/2006/relationships/image" Target="../media/image153.png"/><Relationship Id="rId15" Type="http://schemas.openxmlformats.org/officeDocument/2006/relationships/image" Target="../media/image163.png"/><Relationship Id="rId10" Type="http://schemas.openxmlformats.org/officeDocument/2006/relationships/image" Target="../media/image158.png"/><Relationship Id="rId4" Type="http://schemas.openxmlformats.org/officeDocument/2006/relationships/image" Target="../media/image152.png"/><Relationship Id="rId9" Type="http://schemas.openxmlformats.org/officeDocument/2006/relationships/image" Target="../media/image157.png"/><Relationship Id="rId14" Type="http://schemas.openxmlformats.org/officeDocument/2006/relationships/image" Target="../media/image162.png"/></Relationships>
</file>

<file path=ppt/slides/_rels/slide17.xml.rels><?xml version="1.0" encoding="UTF-8" standalone="yes"?>
<Relationships xmlns="http://schemas.openxmlformats.org/package/2006/relationships"><Relationship Id="rId8" Type="http://schemas.openxmlformats.org/officeDocument/2006/relationships/image" Target="../media/image157.png"/><Relationship Id="rId13" Type="http://schemas.openxmlformats.org/officeDocument/2006/relationships/image" Target="../media/image149.png"/><Relationship Id="rId3" Type="http://schemas.openxmlformats.org/officeDocument/2006/relationships/image" Target="../media/image164.png"/><Relationship Id="rId7" Type="http://schemas.openxmlformats.org/officeDocument/2006/relationships/image" Target="../media/image156.png"/><Relationship Id="rId12" Type="http://schemas.openxmlformats.org/officeDocument/2006/relationships/image" Target="../media/image16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55.png"/><Relationship Id="rId11" Type="http://schemas.openxmlformats.org/officeDocument/2006/relationships/image" Target="../media/image160.png"/><Relationship Id="rId5" Type="http://schemas.openxmlformats.org/officeDocument/2006/relationships/image" Target="../media/image166.png"/><Relationship Id="rId10" Type="http://schemas.openxmlformats.org/officeDocument/2006/relationships/image" Target="../media/image159.png"/><Relationship Id="rId4" Type="http://schemas.openxmlformats.org/officeDocument/2006/relationships/image" Target="../media/image165.png"/><Relationship Id="rId9" Type="http://schemas.openxmlformats.org/officeDocument/2006/relationships/image" Target="../media/image158.png"/><Relationship Id="rId14" Type="http://schemas.openxmlformats.org/officeDocument/2006/relationships/image" Target="../media/image150.png"/></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image" Target="../media/image1720.png"/><Relationship Id="rId3" Type="http://schemas.openxmlformats.org/officeDocument/2006/relationships/image" Target="../media/image1671.png"/><Relationship Id="rId7" Type="http://schemas.openxmlformats.org/officeDocument/2006/relationships/image" Target="../media/image171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690.png"/><Relationship Id="rId5" Type="http://schemas.openxmlformats.org/officeDocument/2006/relationships/image" Target="../media/image1680.png"/><Relationship Id="rId10" Type="http://schemas.openxmlformats.org/officeDocument/2006/relationships/image" Target="../media/image1740.png"/><Relationship Id="rId4" Type="http://schemas.openxmlformats.org/officeDocument/2006/relationships/image" Target="../media/image1670.png"/><Relationship Id="rId9" Type="http://schemas.openxmlformats.org/officeDocument/2006/relationships/image" Target="../media/image1730.png"/></Relationships>
</file>

<file path=ppt/slides/_rels/slide2.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2.png"/><Relationship Id="rId11" Type="http://schemas.openxmlformats.org/officeDocument/2006/relationships/image" Target="../media/image107.png"/><Relationship Id="rId5" Type="http://schemas.openxmlformats.org/officeDocument/2006/relationships/image" Target="../media/image101.png"/><Relationship Id="rId10" Type="http://schemas.openxmlformats.org/officeDocument/2006/relationships/image" Target="../media/image106.png"/><Relationship Id="rId4" Type="http://schemas.openxmlformats.org/officeDocument/2006/relationships/image" Target="../media/image100.png"/><Relationship Id="rId9" Type="http://schemas.openxmlformats.org/officeDocument/2006/relationships/image" Target="../media/image105.png"/></Relationships>
</file>

<file path=ppt/slides/_rels/slide20.xml.rels><?xml version="1.0" encoding="UTF-8" standalone="yes"?>
<Relationships xmlns="http://schemas.openxmlformats.org/package/2006/relationships"><Relationship Id="rId3" Type="http://schemas.openxmlformats.org/officeDocument/2006/relationships/image" Target="../media/image175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70.png"/><Relationship Id="rId13" Type="http://schemas.openxmlformats.org/officeDocument/2006/relationships/image" Target="../media/image110.png"/><Relationship Id="rId3" Type="http://schemas.openxmlformats.org/officeDocument/2006/relationships/image" Target="../media/image108.png"/><Relationship Id="rId7" Type="http://schemas.openxmlformats.org/officeDocument/2006/relationships/image" Target="../media/image860.png"/><Relationship Id="rId12" Type="http://schemas.openxmlformats.org/officeDocument/2006/relationships/image" Target="../media/image10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50.png"/><Relationship Id="rId11" Type="http://schemas.openxmlformats.org/officeDocument/2006/relationships/image" Target="../media/image900.png"/><Relationship Id="rId5" Type="http://schemas.openxmlformats.org/officeDocument/2006/relationships/image" Target="../media/image840.png"/><Relationship Id="rId10" Type="http://schemas.openxmlformats.org/officeDocument/2006/relationships/image" Target="../media/image890.png"/><Relationship Id="rId4" Type="http://schemas.openxmlformats.org/officeDocument/2006/relationships/image" Target="../media/image830.png"/><Relationship Id="rId9" Type="http://schemas.openxmlformats.org/officeDocument/2006/relationships/image" Target="../media/image880.png"/><Relationship Id="rId14" Type="http://schemas.openxmlformats.org/officeDocument/2006/relationships/image" Target="../media/image111.png"/></Relationships>
</file>

<file path=ppt/slides/_rels/slide4.xml.rels><?xml version="1.0" encoding="UTF-8" standalone="yes"?>
<Relationships xmlns="http://schemas.openxmlformats.org/package/2006/relationships"><Relationship Id="rId8" Type="http://schemas.openxmlformats.org/officeDocument/2006/relationships/image" Target="../media/image970.png"/><Relationship Id="rId3" Type="http://schemas.openxmlformats.org/officeDocument/2006/relationships/image" Target="../media/image112.png"/><Relationship Id="rId7" Type="http://schemas.openxmlformats.org/officeDocument/2006/relationships/image" Target="../media/image960.png"/><Relationship Id="rId12" Type="http://schemas.openxmlformats.org/officeDocument/2006/relationships/image" Target="../media/image10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50.png"/><Relationship Id="rId11" Type="http://schemas.openxmlformats.org/officeDocument/2006/relationships/image" Target="../media/image114.png"/><Relationship Id="rId5" Type="http://schemas.openxmlformats.org/officeDocument/2006/relationships/image" Target="../media/image941.png"/><Relationship Id="rId10" Type="http://schemas.openxmlformats.org/officeDocument/2006/relationships/image" Target="../media/image990.png"/><Relationship Id="rId4" Type="http://schemas.openxmlformats.org/officeDocument/2006/relationships/image" Target="../media/image113.png"/><Relationship Id="rId9" Type="http://schemas.openxmlformats.org/officeDocument/2006/relationships/image" Target="../media/image980.png"/></Relationships>
</file>

<file path=ppt/slides/_rels/slide5.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40.png"/><Relationship Id="rId5" Type="http://schemas.openxmlformats.org/officeDocument/2006/relationships/image" Target="../media/image1030.png"/><Relationship Id="rId4" Type="http://schemas.openxmlformats.org/officeDocument/2006/relationships/image" Target="../media/image1020.png"/></Relationships>
</file>

<file path=ppt/slides/_rels/slide6.xml.rels><?xml version="1.0" encoding="UTF-8" standalone="yes"?>
<Relationships xmlns="http://schemas.openxmlformats.org/package/2006/relationships"><Relationship Id="rId8" Type="http://schemas.openxmlformats.org/officeDocument/2006/relationships/image" Target="../media/image1100.png"/><Relationship Id="rId3" Type="http://schemas.openxmlformats.org/officeDocument/2006/relationships/image" Target="../media/image116.png"/><Relationship Id="rId7" Type="http://schemas.openxmlformats.org/officeDocument/2006/relationships/image" Target="../media/image109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80.png"/><Relationship Id="rId11" Type="http://schemas.openxmlformats.org/officeDocument/2006/relationships/image" Target="../media/image118.png"/><Relationship Id="rId5" Type="http://schemas.openxmlformats.org/officeDocument/2006/relationships/image" Target="../media/image117.png"/><Relationship Id="rId10" Type="http://schemas.openxmlformats.org/officeDocument/2006/relationships/image" Target="../media/image1120.png"/><Relationship Id="rId4" Type="http://schemas.openxmlformats.org/officeDocument/2006/relationships/image" Target="../media/image1060.png"/><Relationship Id="rId9" Type="http://schemas.openxmlformats.org/officeDocument/2006/relationships/image" Target="../media/image11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80.png"/><Relationship Id="rId3" Type="http://schemas.openxmlformats.org/officeDocument/2006/relationships/image" Target="../media/image119.png"/><Relationship Id="rId7" Type="http://schemas.openxmlformats.org/officeDocument/2006/relationships/image" Target="../media/image117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60.png"/><Relationship Id="rId11" Type="http://schemas.openxmlformats.org/officeDocument/2006/relationships/image" Target="../media/image122.png"/><Relationship Id="rId5" Type="http://schemas.openxmlformats.org/officeDocument/2006/relationships/image" Target="../media/image1150.png"/><Relationship Id="rId10" Type="http://schemas.openxmlformats.org/officeDocument/2006/relationships/image" Target="../media/image121.png"/><Relationship Id="rId4" Type="http://schemas.openxmlformats.org/officeDocument/2006/relationships/image" Target="../media/image1140.png"/><Relationship Id="rId9" Type="http://schemas.openxmlformats.org/officeDocument/2006/relationships/image" Target="../media/image120.png"/></Relationships>
</file>

<file path=ppt/slides/_rels/slide9.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5.png"/><Relationship Id="rId4" Type="http://schemas.openxmlformats.org/officeDocument/2006/relationships/image" Target="../media/image1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8A071-8E9A-4446-8635-59873B9178E2}"/>
              </a:ext>
            </a:extLst>
          </p:cNvPr>
          <p:cNvSpPr>
            <a:spLocks noGrp="1"/>
          </p:cNvSpPr>
          <p:nvPr>
            <p:ph type="title"/>
          </p:nvPr>
        </p:nvSpPr>
        <p:spPr/>
        <p:txBody>
          <a:bodyPr/>
          <a:lstStyle/>
          <a:p>
            <a:r>
              <a:rPr lang="en-CA" dirty="0"/>
              <a:t>Section I: Coulomb Friction</a:t>
            </a:r>
          </a:p>
        </p:txBody>
      </p:sp>
      <p:sp>
        <p:nvSpPr>
          <p:cNvPr id="5" name="Text Placeholder 4">
            <a:extLst>
              <a:ext uri="{FF2B5EF4-FFF2-40B4-BE49-F238E27FC236}">
                <a16:creationId xmlns:a16="http://schemas.microsoft.com/office/drawing/2014/main" id="{9D592197-8F25-42ED-BC99-B806659C470B}"/>
              </a:ext>
            </a:extLst>
          </p:cNvPr>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964492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E578-E766-4C11-851D-300D48BF0DAE}"/>
              </a:ext>
            </a:extLst>
          </p:cNvPr>
          <p:cNvSpPr>
            <a:spLocks noGrp="1"/>
          </p:cNvSpPr>
          <p:nvPr>
            <p:ph type="title"/>
          </p:nvPr>
        </p:nvSpPr>
        <p:spPr/>
        <p:txBody>
          <a:bodyPr/>
          <a:lstStyle/>
          <a:p>
            <a:r>
              <a:rPr lang="en-CA" dirty="0"/>
              <a:t>LCP: Stick-slip Condition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70E9F05-88AE-4EDF-9339-07AE289D0A5C}"/>
                  </a:ext>
                </a:extLst>
              </p:cNvPr>
              <p:cNvSpPr>
                <a:spLocks noGrp="1"/>
              </p:cNvSpPr>
              <p:nvPr>
                <p:ph idx="1"/>
              </p:nvPr>
            </p:nvSpPr>
            <p:spPr>
              <a:xfrm>
                <a:off x="838198" y="1409700"/>
                <a:ext cx="10515600" cy="4767263"/>
              </a:xfrm>
            </p:spPr>
            <p:txBody>
              <a:bodyPr/>
              <a:lstStyle/>
              <a:p>
                <a:r>
                  <a:rPr lang="en-CA" b="1" dirty="0"/>
                  <a:t>Problem: </a:t>
                </a:r>
                <a:r>
                  <a:rPr lang="en-CA" dirty="0"/>
                  <a:t>How to model stick-slip behavior?</a:t>
                </a:r>
              </a:p>
              <a:p>
                <a:r>
                  <a:rPr lang="en-CA" dirty="0"/>
                  <a:t>There are now </a:t>
                </a:r>
                <a14:m>
                  <m:oMath xmlns:m="http://schemas.openxmlformats.org/officeDocument/2006/math">
                    <m:r>
                      <a:rPr lang="en-CA" b="0" i="1" smtClean="0">
                        <a:latin typeface="Cambria Math" panose="02040503050406030204" pitchFamily="18" charset="0"/>
                      </a:rPr>
                      <m:t>𝑘</m:t>
                    </m:r>
                  </m:oMath>
                </a14:m>
                <a:r>
                  <a:rPr lang="en-CA" dirty="0"/>
                  <a:t> directions in which to measure the relative “slip” velocity: </a:t>
                </a:r>
                <a:br>
                  <a:rPr lang="en-CA" dirty="0"/>
                </a:br>
                <a:endParaRPr lang="en-CA" dirty="0"/>
              </a:p>
              <a:p>
                <a:endParaRPr lang="en-CA" dirty="0"/>
              </a:p>
              <a:p>
                <a:r>
                  <a:rPr lang="en-CA" b="1" dirty="0"/>
                  <a:t>Maximum slippage: </a:t>
                </a:r>
                <a:r>
                  <a:rPr lang="en-CA" dirty="0"/>
                  <a:t>let </a:t>
                </a:r>
                <a14:m>
                  <m:oMath xmlns:m="http://schemas.openxmlformats.org/officeDocument/2006/math">
                    <m:r>
                      <a:rPr lang="en-CA" i="1">
                        <a:latin typeface="Cambria Math" panose="02040503050406030204" pitchFamily="18" charset="0"/>
                      </a:rPr>
                      <m:t>𝛽</m:t>
                    </m:r>
                    <m:r>
                      <a:rPr lang="en-CA" i="1">
                        <a:latin typeface="Cambria Math" panose="02040503050406030204" pitchFamily="18" charset="0"/>
                      </a:rPr>
                      <m:t> </m:t>
                    </m:r>
                  </m:oMath>
                </a14:m>
                <a:r>
                  <a:rPr lang="en-CA" dirty="0"/>
                  <a:t>be the maximum relative tangent velocity in any of the </a:t>
                </a:r>
                <a14:m>
                  <m:oMath xmlns:m="http://schemas.openxmlformats.org/officeDocument/2006/math">
                    <m:r>
                      <a:rPr lang="en-CA" i="1" dirty="0" smtClean="0">
                        <a:latin typeface="Cambria Math" panose="02040503050406030204" pitchFamily="18" charset="0"/>
                      </a:rPr>
                      <m:t>𝑘</m:t>
                    </m:r>
                  </m:oMath>
                </a14:m>
                <a:r>
                  <a:rPr lang="en-CA" dirty="0"/>
                  <a:t> directions, then the following </a:t>
                </a:r>
                <a:r>
                  <a:rPr lang="en-CA"/>
                  <a:t>condition </a:t>
                </a:r>
                <a:br>
                  <a:rPr lang="en-CA"/>
                </a:br>
                <a:r>
                  <a:rPr lang="en-CA"/>
                  <a:t>must hold:</a:t>
                </a:r>
                <a:br>
                  <a:rPr lang="en-CA" dirty="0"/>
                </a:br>
                <a:br>
                  <a:rPr lang="en-CA" dirty="0"/>
                </a:br>
                <a:br>
                  <a:rPr lang="en-CA" dirty="0"/>
                </a:br>
                <a:r>
                  <a:rPr lang="en-CA" dirty="0"/>
                  <a:t>where </a:t>
                </a:r>
                <a14:m>
                  <m:oMath xmlns:m="http://schemas.openxmlformats.org/officeDocument/2006/math">
                    <m:r>
                      <a:rPr lang="en-CA" b="1" i="0" smtClean="0">
                        <a:latin typeface="Cambria Math" panose="02040503050406030204" pitchFamily="18" charset="0"/>
                      </a:rPr>
                      <m:t>𝐞</m:t>
                    </m:r>
                  </m:oMath>
                </a14:m>
                <a:r>
                  <a:rPr lang="en-CA" dirty="0"/>
                  <a:t> is a </a:t>
                </a:r>
                <a14:m>
                  <m:oMath xmlns:m="http://schemas.openxmlformats.org/officeDocument/2006/math">
                    <m:r>
                      <a:rPr lang="en-CA" b="0" i="1" smtClean="0">
                        <a:latin typeface="Cambria Math" panose="02040503050406030204" pitchFamily="18" charset="0"/>
                      </a:rPr>
                      <m:t>𝑘</m:t>
                    </m:r>
                  </m:oMath>
                </a14:m>
                <a:r>
                  <a:rPr lang="en-CA" dirty="0"/>
                  <a:t> dimensional vector of </a:t>
                </a:r>
                <a14:m>
                  <m:oMath xmlns:m="http://schemas.openxmlformats.org/officeDocument/2006/math">
                    <m:r>
                      <a:rPr lang="en-CA" i="1" dirty="0" smtClean="0">
                        <a:latin typeface="Cambria Math" panose="02040503050406030204" pitchFamily="18" charset="0"/>
                      </a:rPr>
                      <m:t>1</m:t>
                    </m:r>
                  </m:oMath>
                </a14:m>
                <a:r>
                  <a:rPr lang="en-CA" dirty="0"/>
                  <a:t>’s</a:t>
                </a:r>
              </a:p>
            </p:txBody>
          </p:sp>
        </mc:Choice>
        <mc:Fallback>
          <p:sp>
            <p:nvSpPr>
              <p:cNvPr id="3" name="Content Placeholder 2">
                <a:extLst>
                  <a:ext uri="{FF2B5EF4-FFF2-40B4-BE49-F238E27FC236}">
                    <a16:creationId xmlns:a16="http://schemas.microsoft.com/office/drawing/2014/main" id="{670E9F05-88AE-4EDF-9339-07AE289D0A5C}"/>
                  </a:ext>
                </a:extLst>
              </p:cNvPr>
              <p:cNvSpPr>
                <a:spLocks noGrp="1" noRot="1" noChangeAspect="1" noMove="1" noResize="1" noEditPoints="1" noAdjustHandles="1" noChangeArrowheads="1" noChangeShapeType="1" noTextEdit="1"/>
              </p:cNvSpPr>
              <p:nvPr>
                <p:ph idx="1"/>
              </p:nvPr>
            </p:nvSpPr>
            <p:spPr>
              <a:xfrm>
                <a:off x="838198" y="1409700"/>
                <a:ext cx="10515600" cy="4767263"/>
              </a:xfrm>
              <a:blipFill>
                <a:blip r:embed="rId3"/>
                <a:stretch>
                  <a:fillRect l="-986" t="-2046" r="-1855" b="-217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DBD5847-7C4B-46FC-87AD-C7F89EEF9271}"/>
                  </a:ext>
                </a:extLst>
              </p:cNvPr>
              <p:cNvSpPr/>
              <p:nvPr/>
            </p:nvSpPr>
            <p:spPr>
              <a:xfrm>
                <a:off x="4382740" y="2451841"/>
                <a:ext cx="3426515" cy="524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CA" sz="2800" i="1" smtClean="0">
                              <a:latin typeface="Cambria Math" panose="02040503050406030204" pitchFamily="18" charset="0"/>
                            </a:rPr>
                          </m:ctrlPr>
                        </m:sSubPr>
                        <m:e>
                          <m:r>
                            <a:rPr lang="en-CA" sz="2800" b="1" i="0">
                              <a:latin typeface="Cambria Math" panose="02040503050406030204" pitchFamily="18" charset="0"/>
                            </a:rPr>
                            <m:t>𝐯</m:t>
                          </m:r>
                        </m:e>
                        <m:sub>
                          <m:acc>
                            <m:accPr>
                              <m:chr m:val="̂"/>
                              <m:ctrlPr>
                                <a:rPr lang="en-CA" sz="2800" i="1">
                                  <a:latin typeface="Cambria Math" panose="02040503050406030204" pitchFamily="18" charset="0"/>
                                </a:rPr>
                              </m:ctrlPr>
                            </m:accPr>
                            <m:e>
                              <m:r>
                                <a:rPr lang="en-CA" sz="2800" b="0" i="1" smtClean="0">
                                  <a:latin typeface="Cambria Math" panose="02040503050406030204" pitchFamily="18" charset="0"/>
                                </a:rPr>
                                <m:t>𝑡</m:t>
                              </m:r>
                            </m:e>
                          </m:acc>
                        </m:sub>
                      </m:sSub>
                      <m:r>
                        <a:rPr lang="en-CA" sz="2800" b="0" i="1" smtClean="0">
                          <a:latin typeface="Cambria Math" panose="02040503050406030204" pitchFamily="18" charset="0"/>
                        </a:rPr>
                        <m:t>=</m:t>
                      </m:r>
                      <m:sSup>
                        <m:sSupPr>
                          <m:ctrlPr>
                            <a:rPr lang="en-CA" sz="2800" b="0" i="1" smtClean="0">
                              <a:latin typeface="Cambria Math" panose="02040503050406030204" pitchFamily="18" charset="0"/>
                            </a:rPr>
                          </m:ctrlPr>
                        </m:sSupPr>
                        <m:e>
                          <m:d>
                            <m:dPr>
                              <m:begChr m:val="["/>
                              <m:endChr m:val="]"/>
                              <m:ctrlPr>
                                <a:rPr lang="en-CA" sz="2800" b="0" i="1" smtClean="0">
                                  <a:latin typeface="Cambria Math" panose="02040503050406030204" pitchFamily="18" charset="0"/>
                                </a:rPr>
                              </m:ctrlPr>
                            </m:dPr>
                            <m:e>
                              <m:m>
                                <m:mPr>
                                  <m:mcs>
                                    <m:mc>
                                      <m:mcPr>
                                        <m:count m:val="3"/>
                                        <m:mcJc m:val="center"/>
                                      </m:mcPr>
                                    </m:mc>
                                  </m:mcs>
                                  <m:ctrlPr>
                                    <a:rPr lang="en-CA" sz="2800" b="0" i="1" smtClean="0">
                                      <a:latin typeface="Cambria Math" panose="02040503050406030204" pitchFamily="18" charset="0"/>
                                    </a:rPr>
                                  </m:ctrlPr>
                                </m:mPr>
                                <m:mr>
                                  <m:e>
                                    <m:sSub>
                                      <m:sSubPr>
                                        <m:ctrlPr>
                                          <a:rPr lang="en-CA" sz="2800" b="0" i="1" smtClean="0">
                                            <a:latin typeface="Cambria Math" panose="02040503050406030204" pitchFamily="18" charset="0"/>
                                          </a:rPr>
                                        </m:ctrlPr>
                                      </m:sSubPr>
                                      <m:e>
                                        <m:r>
                                          <m:rPr>
                                            <m:brk m:alnAt="7"/>
                                          </m:rPr>
                                          <a:rPr lang="en-CA" sz="2800" b="0" i="1" smtClean="0">
                                            <a:latin typeface="Cambria Math" panose="02040503050406030204" pitchFamily="18" charset="0"/>
                                          </a:rPr>
                                          <m:t>𝑣</m:t>
                                        </m:r>
                                      </m:e>
                                      <m:sub>
                                        <m:sSub>
                                          <m:sSubPr>
                                            <m:ctrlPr>
                                              <a:rPr lang="en-CA" sz="2800" b="0" i="1" smtClean="0">
                                                <a:latin typeface="Cambria Math" panose="02040503050406030204" pitchFamily="18" charset="0"/>
                                              </a:rPr>
                                            </m:ctrlPr>
                                          </m:sSubPr>
                                          <m:e>
                                            <m:acc>
                                              <m:accPr>
                                                <m:chr m:val="̂"/>
                                                <m:ctrlPr>
                                                  <a:rPr lang="en-CA" sz="2800" b="0" i="1" smtClean="0">
                                                    <a:latin typeface="Cambria Math" panose="02040503050406030204" pitchFamily="18" charset="0"/>
                                                  </a:rPr>
                                                </m:ctrlPr>
                                              </m:accPr>
                                              <m:e>
                                                <m:r>
                                                  <a:rPr lang="en-CA" sz="2800" b="0" i="1" smtClean="0">
                                                    <a:latin typeface="Cambria Math" panose="02040503050406030204" pitchFamily="18" charset="0"/>
                                                  </a:rPr>
                                                  <m:t>𝑡</m:t>
                                                </m:r>
                                              </m:e>
                                            </m:acc>
                                          </m:e>
                                          <m:sub>
                                            <m:r>
                                              <a:rPr lang="en-CA" sz="2800" b="0" i="1" smtClean="0">
                                                <a:latin typeface="Cambria Math" panose="02040503050406030204" pitchFamily="18" charset="0"/>
                                              </a:rPr>
                                              <m:t>1</m:t>
                                            </m:r>
                                          </m:sub>
                                        </m:sSub>
                                      </m:sub>
                                    </m:sSub>
                                  </m:e>
                                  <m:e>
                                    <m:r>
                                      <a:rPr lang="en-CA" sz="2800" b="0" i="1" smtClean="0">
                                        <a:latin typeface="Cambria Math" panose="02040503050406030204" pitchFamily="18" charset="0"/>
                                      </a:rPr>
                                      <m:t>…</m:t>
                                    </m:r>
                                  </m:e>
                                  <m:e>
                                    <m:sSub>
                                      <m:sSubPr>
                                        <m:ctrlPr>
                                          <a:rPr lang="en-CA" sz="2800" i="1">
                                            <a:latin typeface="Cambria Math" panose="02040503050406030204" pitchFamily="18" charset="0"/>
                                          </a:rPr>
                                        </m:ctrlPr>
                                      </m:sSubPr>
                                      <m:e>
                                        <m:r>
                                          <m:rPr>
                                            <m:brk m:alnAt="7"/>
                                          </m:rPr>
                                          <a:rPr lang="en-CA" sz="2800" i="1">
                                            <a:latin typeface="Cambria Math" panose="02040503050406030204" pitchFamily="18" charset="0"/>
                                          </a:rPr>
                                          <m:t>𝑣</m:t>
                                        </m:r>
                                      </m:e>
                                      <m:sub>
                                        <m:sSub>
                                          <m:sSubPr>
                                            <m:ctrlPr>
                                              <a:rPr lang="en-CA" sz="2800" i="1">
                                                <a:latin typeface="Cambria Math" panose="02040503050406030204" pitchFamily="18" charset="0"/>
                                              </a:rPr>
                                            </m:ctrlPr>
                                          </m:sSubPr>
                                          <m:e>
                                            <m:acc>
                                              <m:accPr>
                                                <m:chr m:val="̂"/>
                                                <m:ctrlPr>
                                                  <a:rPr lang="en-CA" sz="2800" i="1">
                                                    <a:latin typeface="Cambria Math" panose="02040503050406030204" pitchFamily="18" charset="0"/>
                                                  </a:rPr>
                                                </m:ctrlPr>
                                              </m:accPr>
                                              <m:e>
                                                <m:r>
                                                  <a:rPr lang="en-CA" sz="2800" i="1">
                                                    <a:latin typeface="Cambria Math" panose="02040503050406030204" pitchFamily="18" charset="0"/>
                                                  </a:rPr>
                                                  <m:t>𝑡</m:t>
                                                </m:r>
                                              </m:e>
                                            </m:acc>
                                          </m:e>
                                          <m:sub>
                                            <m:r>
                                              <a:rPr lang="en-CA" sz="2800" b="0" i="1" smtClean="0">
                                                <a:latin typeface="Cambria Math" panose="02040503050406030204" pitchFamily="18" charset="0"/>
                                              </a:rPr>
                                              <m:t>𝑘</m:t>
                                            </m:r>
                                          </m:sub>
                                        </m:sSub>
                                      </m:sub>
                                    </m:sSub>
                                  </m:e>
                                </m:mr>
                              </m:m>
                            </m:e>
                          </m:d>
                        </m:e>
                        <m:sup>
                          <m:r>
                            <a:rPr lang="en-CA" sz="2800" b="0" i="1" smtClean="0">
                              <a:latin typeface="Cambria Math" panose="02040503050406030204" pitchFamily="18" charset="0"/>
                            </a:rPr>
                            <m:t>𝑇</m:t>
                          </m:r>
                        </m:sup>
                      </m:sSup>
                    </m:oMath>
                  </m:oMathPara>
                </a14:m>
                <a:endParaRPr lang="en-CA" sz="2800" dirty="0"/>
              </a:p>
            </p:txBody>
          </p:sp>
        </mc:Choice>
        <mc:Fallback xmlns="">
          <p:sp>
            <p:nvSpPr>
              <p:cNvPr id="4" name="Rectangle 3">
                <a:extLst>
                  <a:ext uri="{FF2B5EF4-FFF2-40B4-BE49-F238E27FC236}">
                    <a16:creationId xmlns:a16="http://schemas.microsoft.com/office/drawing/2014/main" id="{CDBD5847-7C4B-46FC-87AD-C7F89EEF9271}"/>
                  </a:ext>
                </a:extLst>
              </p:cNvPr>
              <p:cNvSpPr>
                <a:spLocks noRot="1" noChangeAspect="1" noMove="1" noResize="1" noEditPoints="1" noAdjustHandles="1" noChangeArrowheads="1" noChangeShapeType="1" noTextEdit="1"/>
              </p:cNvSpPr>
              <p:nvPr/>
            </p:nvSpPr>
            <p:spPr>
              <a:xfrm>
                <a:off x="4382740" y="2451841"/>
                <a:ext cx="3426515" cy="524118"/>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B598618C-0EE9-405C-AEBC-5F16C10D5DD0}"/>
                  </a:ext>
                </a:extLst>
              </p:cNvPr>
              <p:cNvSpPr/>
              <p:nvPr/>
            </p:nvSpPr>
            <p:spPr>
              <a:xfrm>
                <a:off x="4898782" y="4850342"/>
                <a:ext cx="239443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0≤</m:t>
                      </m:r>
                      <m:d>
                        <m:dPr>
                          <m:ctrlPr>
                            <a:rPr lang="en-CA" sz="2800" b="0" i="1" smtClean="0">
                              <a:latin typeface="Cambria Math" panose="02040503050406030204" pitchFamily="18" charset="0"/>
                            </a:rPr>
                          </m:ctrlPr>
                        </m:dPr>
                        <m:e>
                          <m:r>
                            <a:rPr lang="en-CA" sz="2800" b="0" i="1" smtClean="0">
                              <a:latin typeface="Cambria Math" panose="02040503050406030204" pitchFamily="18" charset="0"/>
                            </a:rPr>
                            <m:t>𝛽</m:t>
                          </m:r>
                          <m:r>
                            <a:rPr lang="en-CA" sz="2800" b="1" i="0" smtClean="0">
                              <a:latin typeface="Cambria Math" panose="02040503050406030204" pitchFamily="18" charset="0"/>
                            </a:rPr>
                            <m:t>𝐞</m:t>
                          </m:r>
                          <m:r>
                            <a:rPr lang="en-CA" sz="2800" b="0" i="1" smtClean="0">
                              <a:latin typeface="Cambria Math" panose="02040503050406030204" pitchFamily="18" charset="0"/>
                            </a:rPr>
                            <m:t>+</m:t>
                          </m:r>
                          <m:sSub>
                            <m:sSubPr>
                              <m:ctrlPr>
                                <a:rPr lang="en-CA" sz="2800" i="1">
                                  <a:latin typeface="Cambria Math" panose="02040503050406030204" pitchFamily="18" charset="0"/>
                                </a:rPr>
                              </m:ctrlPr>
                            </m:sSubPr>
                            <m:e>
                              <m:r>
                                <a:rPr lang="en-CA" sz="2800" b="1">
                                  <a:latin typeface="Cambria Math" panose="02040503050406030204" pitchFamily="18" charset="0"/>
                                </a:rPr>
                                <m:t>𝐯</m:t>
                              </m:r>
                            </m:e>
                            <m:sub>
                              <m:acc>
                                <m:accPr>
                                  <m:chr m:val="̂"/>
                                  <m:ctrlPr>
                                    <a:rPr lang="en-CA" sz="2800" i="1">
                                      <a:latin typeface="Cambria Math" panose="02040503050406030204" pitchFamily="18" charset="0"/>
                                    </a:rPr>
                                  </m:ctrlPr>
                                </m:accPr>
                                <m:e>
                                  <m:r>
                                    <a:rPr lang="en-CA" sz="2800" i="1">
                                      <a:latin typeface="Cambria Math" panose="02040503050406030204" pitchFamily="18" charset="0"/>
                                    </a:rPr>
                                    <m:t>𝑡</m:t>
                                  </m:r>
                                </m:e>
                              </m:acc>
                            </m:sub>
                          </m:sSub>
                        </m:e>
                      </m:d>
                    </m:oMath>
                  </m:oMathPara>
                </a14:m>
                <a:endParaRPr lang="en-CA" sz="2800" dirty="0"/>
              </a:p>
            </p:txBody>
          </p:sp>
        </mc:Choice>
        <mc:Fallback>
          <p:sp>
            <p:nvSpPr>
              <p:cNvPr id="5" name="Rectangle 4">
                <a:extLst>
                  <a:ext uri="{FF2B5EF4-FFF2-40B4-BE49-F238E27FC236}">
                    <a16:creationId xmlns:a16="http://schemas.microsoft.com/office/drawing/2014/main" id="{B598618C-0EE9-405C-AEBC-5F16C10D5DD0}"/>
                  </a:ext>
                </a:extLst>
              </p:cNvPr>
              <p:cNvSpPr>
                <a:spLocks noRot="1" noChangeAspect="1" noMove="1" noResize="1" noEditPoints="1" noAdjustHandles="1" noChangeArrowheads="1" noChangeShapeType="1" noTextEdit="1"/>
              </p:cNvSpPr>
              <p:nvPr/>
            </p:nvSpPr>
            <p:spPr>
              <a:xfrm>
                <a:off x="4898782" y="4850342"/>
                <a:ext cx="2394437" cy="523220"/>
              </a:xfrm>
              <a:prstGeom prst="rect">
                <a:avLst/>
              </a:prstGeom>
              <a:blipFill>
                <a:blip r:embed="rId5"/>
                <a:stretch>
                  <a:fillRect/>
                </a:stretch>
              </a:blipFill>
            </p:spPr>
            <p:txBody>
              <a:bodyPr/>
              <a:lstStyle/>
              <a:p>
                <a:r>
                  <a:rPr lang="en-CA">
                    <a:noFill/>
                  </a:rPr>
                  <a:t> </a:t>
                </a:r>
              </a:p>
            </p:txBody>
          </p:sp>
        </mc:Fallback>
      </mc:AlternateContent>
      <p:sp>
        <p:nvSpPr>
          <p:cNvPr id="32" name="Rectangle: Rounded Corners 31">
            <a:extLst>
              <a:ext uri="{FF2B5EF4-FFF2-40B4-BE49-F238E27FC236}">
                <a16:creationId xmlns:a16="http://schemas.microsoft.com/office/drawing/2014/main" id="{BB6F3DCF-0F72-4DF5-8B3D-BB6E77ECFAC6}"/>
              </a:ext>
            </a:extLst>
          </p:cNvPr>
          <p:cNvSpPr/>
          <p:nvPr/>
        </p:nvSpPr>
        <p:spPr>
          <a:xfrm>
            <a:off x="8907716" y="4241292"/>
            <a:ext cx="3209884" cy="2065908"/>
          </a:xfrm>
          <a:prstGeom prst="roundRect">
            <a:avLst/>
          </a:prstGeom>
          <a:solidFill>
            <a:schemeClr val="bg1">
              <a:lumMod val="95000"/>
              <a:alpha val="60000"/>
            </a:schemeClr>
          </a:solidFill>
          <a:ln>
            <a:solidFill>
              <a:schemeClr val="bg1">
                <a:lumMod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a:extLst>
              <a:ext uri="{FF2B5EF4-FFF2-40B4-BE49-F238E27FC236}">
                <a16:creationId xmlns:a16="http://schemas.microsoft.com/office/drawing/2014/main" id="{4C095329-057B-4EA5-B4E6-0018034CDB08}"/>
              </a:ext>
            </a:extLst>
          </p:cNvPr>
          <p:cNvSpPr/>
          <p:nvPr/>
        </p:nvSpPr>
        <p:spPr>
          <a:xfrm>
            <a:off x="9937314" y="4698492"/>
            <a:ext cx="1498974" cy="1499616"/>
          </a:xfrm>
          <a:prstGeom prst="ellipse">
            <a:avLst/>
          </a:prstGeom>
          <a:gradFill>
            <a:gsLst>
              <a:gs pos="50000">
                <a:srgbClr val="BED7EF">
                  <a:alpha val="70000"/>
                </a:srgbClr>
              </a:gs>
              <a:gs pos="100000">
                <a:schemeClr val="accent1">
                  <a:lumMod val="60000"/>
                  <a:lumOff val="40000"/>
                  <a:alpha val="70000"/>
                </a:schemeClr>
              </a:gs>
              <a:gs pos="0">
                <a:schemeClr val="accent1">
                  <a:lumMod val="20000"/>
                  <a:lumOff val="80000"/>
                </a:schemeClr>
              </a:gs>
            </a:gsLst>
            <a:lin ang="5400000" scaled="1"/>
          </a:gra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b="1" dirty="0"/>
          </a:p>
        </p:txBody>
      </p:sp>
      <p:cxnSp>
        <p:nvCxnSpPr>
          <p:cNvPr id="19" name="Straight Arrow Connector 18">
            <a:extLst>
              <a:ext uri="{FF2B5EF4-FFF2-40B4-BE49-F238E27FC236}">
                <a16:creationId xmlns:a16="http://schemas.microsoft.com/office/drawing/2014/main" id="{843043A2-6219-48B1-A9B8-6E3872E9CF41}"/>
              </a:ext>
            </a:extLst>
          </p:cNvPr>
          <p:cNvCxnSpPr>
            <a:cxnSpLocks/>
          </p:cNvCxnSpPr>
          <p:nvPr/>
        </p:nvCxnSpPr>
        <p:spPr>
          <a:xfrm>
            <a:off x="10673233" y="5444363"/>
            <a:ext cx="365760" cy="0"/>
          </a:xfrm>
          <a:prstGeom prst="straightConnector1">
            <a:avLst/>
          </a:prstGeom>
          <a:ln w="2540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E451DF0-BD18-4773-8509-5F3C8D811EF3}"/>
              </a:ext>
            </a:extLst>
          </p:cNvPr>
          <p:cNvCxnSpPr>
            <a:cxnSpLocks/>
          </p:cNvCxnSpPr>
          <p:nvPr/>
        </p:nvCxnSpPr>
        <p:spPr>
          <a:xfrm flipH="1">
            <a:off x="10673233" y="5442455"/>
            <a:ext cx="0" cy="365760"/>
          </a:xfrm>
          <a:prstGeom prst="straightConnector1">
            <a:avLst/>
          </a:prstGeom>
          <a:ln w="2540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A6E68191-3EB1-40A6-A89D-DFA92A22B735}"/>
                  </a:ext>
                </a:extLst>
              </p:cNvPr>
              <p:cNvSpPr/>
              <p:nvPr/>
            </p:nvSpPr>
            <p:spPr>
              <a:xfrm>
                <a:off x="10488787" y="5820863"/>
                <a:ext cx="382925"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solidFill>
                                <a:srgbClr val="C00000"/>
                              </a:solidFill>
                              <a:latin typeface="Cambria Math" panose="02040503050406030204" pitchFamily="18" charset="0"/>
                            </a:rPr>
                          </m:ctrlPr>
                        </m:accPr>
                        <m:e>
                          <m:r>
                            <a:rPr lang="en-US" sz="2400" b="1" i="1" smtClean="0">
                              <a:solidFill>
                                <a:srgbClr val="C00000"/>
                              </a:solidFill>
                              <a:latin typeface="Cambria Math" panose="02040503050406030204" pitchFamily="18" charset="0"/>
                            </a:rPr>
                            <m:t>𝒕</m:t>
                          </m:r>
                        </m:e>
                      </m:acc>
                    </m:oMath>
                  </m:oMathPara>
                </a14:m>
                <a:endParaRPr lang="fr-CA" sz="2400" b="1" dirty="0"/>
              </a:p>
            </p:txBody>
          </p:sp>
        </mc:Choice>
        <mc:Fallback xmlns="">
          <p:sp>
            <p:nvSpPr>
              <p:cNvPr id="21" name="Rectangle 20">
                <a:extLst>
                  <a:ext uri="{FF2B5EF4-FFF2-40B4-BE49-F238E27FC236}">
                    <a16:creationId xmlns:a16="http://schemas.microsoft.com/office/drawing/2014/main" id="{A6E68191-3EB1-40A6-A89D-DFA92A22B735}"/>
                  </a:ext>
                </a:extLst>
              </p:cNvPr>
              <p:cNvSpPr>
                <a:spLocks noRot="1" noChangeAspect="1" noMove="1" noResize="1" noEditPoints="1" noAdjustHandles="1" noChangeArrowheads="1" noChangeShapeType="1" noTextEdit="1"/>
              </p:cNvSpPr>
              <p:nvPr/>
            </p:nvSpPr>
            <p:spPr>
              <a:xfrm>
                <a:off x="10488787" y="5820863"/>
                <a:ext cx="382925" cy="461665"/>
              </a:xfrm>
              <a:prstGeom prst="rect">
                <a:avLst/>
              </a:prstGeom>
              <a:blipFill>
                <a:blip r:embed="rId6"/>
                <a:stretch>
                  <a:fillRect t="-13158" r="-1612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B4E586B-D46E-4337-9E83-8671EA72C05E}"/>
                  </a:ext>
                </a:extLst>
              </p:cNvPr>
              <p:cNvSpPr/>
              <p:nvPr/>
            </p:nvSpPr>
            <p:spPr>
              <a:xfrm>
                <a:off x="10966448" y="5159503"/>
                <a:ext cx="427040" cy="48135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solidFill>
                                <a:srgbClr val="C00000"/>
                              </a:solidFill>
                              <a:latin typeface="Cambria Math" panose="02040503050406030204" pitchFamily="18" charset="0"/>
                            </a:rPr>
                          </m:ctrlPr>
                        </m:accPr>
                        <m:e>
                          <m:r>
                            <a:rPr lang="en-US" sz="2400" b="1" i="1" smtClean="0">
                              <a:solidFill>
                                <a:srgbClr val="C00000"/>
                              </a:solidFill>
                              <a:latin typeface="Cambria Math" panose="02040503050406030204" pitchFamily="18" charset="0"/>
                            </a:rPr>
                            <m:t>𝒃</m:t>
                          </m:r>
                        </m:e>
                      </m:acc>
                    </m:oMath>
                  </m:oMathPara>
                </a14:m>
                <a:endParaRPr lang="fr-CA" sz="2400" b="1" dirty="0"/>
              </a:p>
            </p:txBody>
          </p:sp>
        </mc:Choice>
        <mc:Fallback xmlns="">
          <p:sp>
            <p:nvSpPr>
              <p:cNvPr id="22" name="Rectangle 21">
                <a:extLst>
                  <a:ext uri="{FF2B5EF4-FFF2-40B4-BE49-F238E27FC236}">
                    <a16:creationId xmlns:a16="http://schemas.microsoft.com/office/drawing/2014/main" id="{8B4E586B-D46E-4337-9E83-8671EA72C05E}"/>
                  </a:ext>
                </a:extLst>
              </p:cNvPr>
              <p:cNvSpPr>
                <a:spLocks noRot="1" noChangeAspect="1" noMove="1" noResize="1" noEditPoints="1" noAdjustHandles="1" noChangeArrowheads="1" noChangeShapeType="1" noTextEdit="1"/>
              </p:cNvSpPr>
              <p:nvPr/>
            </p:nvSpPr>
            <p:spPr>
              <a:xfrm>
                <a:off x="10966448" y="5159503"/>
                <a:ext cx="427040" cy="481350"/>
              </a:xfrm>
              <a:prstGeom prst="rect">
                <a:avLst/>
              </a:prstGeom>
              <a:blipFill>
                <a:blip r:embed="rId7"/>
                <a:stretch>
                  <a:fillRect/>
                </a:stretch>
              </a:blipFill>
            </p:spPr>
            <p:txBody>
              <a:bodyPr/>
              <a:lstStyle/>
              <a:p>
                <a:r>
                  <a:rPr lang="en-CA">
                    <a:noFill/>
                  </a:rPr>
                  <a:t> </a:t>
                </a:r>
              </a:p>
            </p:txBody>
          </p:sp>
        </mc:Fallback>
      </mc:AlternateContent>
      <p:cxnSp>
        <p:nvCxnSpPr>
          <p:cNvPr id="23" name="Straight Arrow Connector 22">
            <a:extLst>
              <a:ext uri="{FF2B5EF4-FFF2-40B4-BE49-F238E27FC236}">
                <a16:creationId xmlns:a16="http://schemas.microsoft.com/office/drawing/2014/main" id="{4AC2FE6C-BDEA-4559-8230-D15EF63C6F3C}"/>
              </a:ext>
            </a:extLst>
          </p:cNvPr>
          <p:cNvCxnSpPr>
            <a:cxnSpLocks/>
          </p:cNvCxnSpPr>
          <p:nvPr/>
        </p:nvCxnSpPr>
        <p:spPr>
          <a:xfrm flipH="1" flipV="1">
            <a:off x="9642364" y="4915366"/>
            <a:ext cx="1032944" cy="528044"/>
          </a:xfrm>
          <a:prstGeom prst="straightConnector1">
            <a:avLst/>
          </a:prstGeom>
          <a:ln w="412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206C960-8A4A-441E-B98B-46B31A366F25}"/>
              </a:ext>
            </a:extLst>
          </p:cNvPr>
          <p:cNvCxnSpPr>
            <a:cxnSpLocks/>
          </p:cNvCxnSpPr>
          <p:nvPr/>
        </p:nvCxnSpPr>
        <p:spPr>
          <a:xfrm>
            <a:off x="10660747" y="5437492"/>
            <a:ext cx="705642" cy="318455"/>
          </a:xfrm>
          <a:prstGeom prst="straightConnector1">
            <a:avLst/>
          </a:prstGeom>
          <a:ln w="41275">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F5071913-CC22-4CB1-9417-E4A5FFFD2977}"/>
              </a:ext>
            </a:extLst>
          </p:cNvPr>
          <p:cNvSpPr/>
          <p:nvPr/>
        </p:nvSpPr>
        <p:spPr>
          <a:xfrm>
            <a:off x="10633648" y="5405068"/>
            <a:ext cx="75410" cy="754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b="1"/>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56D00A2E-B553-4707-A4DC-FD8D431006E9}"/>
                  </a:ext>
                </a:extLst>
              </p:cNvPr>
              <p:cNvSpPr/>
              <p:nvPr/>
            </p:nvSpPr>
            <p:spPr>
              <a:xfrm>
                <a:off x="11364659" y="5626698"/>
                <a:ext cx="546495"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0" smtClean="0">
                              <a:latin typeface="Cambria Math" panose="02040503050406030204" pitchFamily="18" charset="0"/>
                            </a:rPr>
                            <m:t>𝛌</m:t>
                          </m:r>
                        </m:e>
                        <m:sub>
                          <m:acc>
                            <m:accPr>
                              <m:chr m:val="̂"/>
                              <m:ctrlPr>
                                <a:rPr lang="en-US" sz="2400" b="1" i="1" smtClean="0">
                                  <a:latin typeface="Cambria Math" panose="02040503050406030204" pitchFamily="18" charset="0"/>
                                </a:rPr>
                              </m:ctrlPr>
                            </m:accPr>
                            <m:e>
                              <m:r>
                                <a:rPr lang="en-US" sz="2400" b="1" i="1" smtClean="0">
                                  <a:latin typeface="Cambria Math" panose="02040503050406030204" pitchFamily="18" charset="0"/>
                                </a:rPr>
                                <m:t>𝒕</m:t>
                              </m:r>
                            </m:e>
                          </m:acc>
                        </m:sub>
                      </m:sSub>
                    </m:oMath>
                  </m:oMathPara>
                </a14:m>
                <a:endParaRPr lang="fr-CA" sz="2400" b="1" dirty="0"/>
              </a:p>
            </p:txBody>
          </p:sp>
        </mc:Choice>
        <mc:Fallback xmlns="">
          <p:sp>
            <p:nvSpPr>
              <p:cNvPr id="26" name="Rectangle 25">
                <a:extLst>
                  <a:ext uri="{FF2B5EF4-FFF2-40B4-BE49-F238E27FC236}">
                    <a16:creationId xmlns:a16="http://schemas.microsoft.com/office/drawing/2014/main" id="{56D00A2E-B553-4707-A4DC-FD8D431006E9}"/>
                  </a:ext>
                </a:extLst>
              </p:cNvPr>
              <p:cNvSpPr>
                <a:spLocks noRot="1" noChangeAspect="1" noMove="1" noResize="1" noEditPoints="1" noAdjustHandles="1" noChangeArrowheads="1" noChangeShapeType="1" noTextEdit="1"/>
              </p:cNvSpPr>
              <p:nvPr/>
            </p:nvSpPr>
            <p:spPr>
              <a:xfrm>
                <a:off x="11364659" y="5626698"/>
                <a:ext cx="546495" cy="461665"/>
              </a:xfrm>
              <a:prstGeom prst="rect">
                <a:avLst/>
              </a:prstGeom>
              <a:blipFill>
                <a:blip r:embed="rId8"/>
                <a:stretch>
                  <a:fillRect r="-37778" b="-263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A67EEA96-32F1-4AC2-8F43-ED20BD69F379}"/>
                  </a:ext>
                </a:extLst>
              </p:cNvPr>
              <p:cNvSpPr/>
              <p:nvPr/>
            </p:nvSpPr>
            <p:spPr>
              <a:xfrm>
                <a:off x="9113676" y="4661366"/>
                <a:ext cx="53848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CA" sz="2400" i="1">
                              <a:latin typeface="Cambria Math" panose="02040503050406030204" pitchFamily="18" charset="0"/>
                            </a:rPr>
                          </m:ctrlPr>
                        </m:sSubPr>
                        <m:e>
                          <m:r>
                            <a:rPr lang="en-CA" sz="2400" b="1">
                              <a:latin typeface="Cambria Math" panose="02040503050406030204" pitchFamily="18" charset="0"/>
                            </a:rPr>
                            <m:t>𝐯</m:t>
                          </m:r>
                        </m:e>
                        <m:sub>
                          <m:acc>
                            <m:accPr>
                              <m:chr m:val="̂"/>
                              <m:ctrlPr>
                                <a:rPr lang="en-CA" sz="2400" i="1">
                                  <a:latin typeface="Cambria Math" panose="02040503050406030204" pitchFamily="18" charset="0"/>
                                </a:rPr>
                              </m:ctrlPr>
                            </m:accPr>
                            <m:e>
                              <m:r>
                                <a:rPr lang="en-CA" sz="2400" i="1">
                                  <a:latin typeface="Cambria Math" panose="02040503050406030204" pitchFamily="18" charset="0"/>
                                </a:rPr>
                                <m:t>𝑡</m:t>
                              </m:r>
                            </m:e>
                          </m:acc>
                        </m:sub>
                      </m:sSub>
                    </m:oMath>
                  </m:oMathPara>
                </a14:m>
                <a:endParaRPr lang="en-CA" sz="2400" dirty="0"/>
              </a:p>
            </p:txBody>
          </p:sp>
        </mc:Choice>
        <mc:Fallback xmlns="">
          <p:sp>
            <p:nvSpPr>
              <p:cNvPr id="29" name="Rectangle 28">
                <a:extLst>
                  <a:ext uri="{FF2B5EF4-FFF2-40B4-BE49-F238E27FC236}">
                    <a16:creationId xmlns:a16="http://schemas.microsoft.com/office/drawing/2014/main" id="{A67EEA96-32F1-4AC2-8F43-ED20BD69F379}"/>
                  </a:ext>
                </a:extLst>
              </p:cNvPr>
              <p:cNvSpPr>
                <a:spLocks noRot="1" noChangeAspect="1" noMove="1" noResize="1" noEditPoints="1" noAdjustHandles="1" noChangeArrowheads="1" noChangeShapeType="1" noTextEdit="1"/>
              </p:cNvSpPr>
              <p:nvPr/>
            </p:nvSpPr>
            <p:spPr>
              <a:xfrm>
                <a:off x="9113676" y="4661366"/>
                <a:ext cx="538481" cy="461665"/>
              </a:xfrm>
              <a:prstGeom prst="rect">
                <a:avLst/>
              </a:prstGeom>
              <a:blipFill>
                <a:blip r:embed="rId9"/>
                <a:stretch>
                  <a:fillRect r="-23864" b="-2667"/>
                </a:stretch>
              </a:blipFill>
            </p:spPr>
            <p:txBody>
              <a:bodyPr/>
              <a:lstStyle/>
              <a:p>
                <a:r>
                  <a:rPr lang="en-CA">
                    <a:noFill/>
                  </a:rPr>
                  <a:t> </a:t>
                </a:r>
              </a:p>
            </p:txBody>
          </p:sp>
        </mc:Fallback>
      </mc:AlternateContent>
      <p:sp>
        <p:nvSpPr>
          <p:cNvPr id="30" name="TextBox 29">
            <a:extLst>
              <a:ext uri="{FF2B5EF4-FFF2-40B4-BE49-F238E27FC236}">
                <a16:creationId xmlns:a16="http://schemas.microsoft.com/office/drawing/2014/main" id="{BB971FF3-229D-45F3-B1D3-83BFB8207826}"/>
              </a:ext>
            </a:extLst>
          </p:cNvPr>
          <p:cNvSpPr txBox="1"/>
          <p:nvPr/>
        </p:nvSpPr>
        <p:spPr>
          <a:xfrm>
            <a:off x="8971200" y="4320000"/>
            <a:ext cx="795859" cy="369332"/>
          </a:xfrm>
          <a:prstGeom prst="rect">
            <a:avLst/>
          </a:prstGeom>
          <a:noFill/>
        </p:spPr>
        <p:txBody>
          <a:bodyPr wrap="none" rtlCol="0">
            <a:spAutoFit/>
          </a:bodyPr>
          <a:lstStyle/>
          <a:p>
            <a:r>
              <a:rPr lang="en-CA" dirty="0"/>
              <a:t>Recall:</a:t>
            </a:r>
          </a:p>
        </p:txBody>
      </p:sp>
      <mc:AlternateContent xmlns:mc="http://schemas.openxmlformats.org/markup-compatibility/2006">
        <mc:Choice xmlns:a14="http://schemas.microsoft.com/office/drawing/2010/main" Requires="a14">
          <p:sp>
            <p:nvSpPr>
              <p:cNvPr id="27" name="Rectangle 26">
                <a:extLst>
                  <a:ext uri="{FF2B5EF4-FFF2-40B4-BE49-F238E27FC236}">
                    <a16:creationId xmlns:a16="http://schemas.microsoft.com/office/drawing/2014/main" id="{F8C24B46-A32E-453F-BB61-028F9B4544ED}"/>
                  </a:ext>
                </a:extLst>
              </p:cNvPr>
              <p:cNvSpPr/>
              <p:nvPr/>
            </p:nvSpPr>
            <p:spPr>
              <a:xfrm>
                <a:off x="4343050" y="2915663"/>
                <a:ext cx="3416897" cy="5334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CA" sz="2800" i="1" smtClean="0">
                              <a:latin typeface="Cambria Math" panose="02040503050406030204" pitchFamily="18" charset="0"/>
                            </a:rPr>
                          </m:ctrlPr>
                        </m:sSubPr>
                        <m:e>
                          <m:r>
                            <a:rPr lang="en-CA" sz="2800" b="1" i="0" smtClean="0">
                              <a:latin typeface="Cambria Math" panose="02040503050406030204" pitchFamily="18" charset="0"/>
                            </a:rPr>
                            <m:t>𝛌</m:t>
                          </m:r>
                        </m:e>
                        <m:sub>
                          <m:acc>
                            <m:accPr>
                              <m:chr m:val="̂"/>
                              <m:ctrlPr>
                                <a:rPr lang="en-CA" sz="2800" i="1">
                                  <a:latin typeface="Cambria Math" panose="02040503050406030204" pitchFamily="18" charset="0"/>
                                </a:rPr>
                              </m:ctrlPr>
                            </m:accPr>
                            <m:e>
                              <m:r>
                                <a:rPr lang="en-CA" sz="2800" b="0" i="1" smtClean="0">
                                  <a:latin typeface="Cambria Math" panose="02040503050406030204" pitchFamily="18" charset="0"/>
                                </a:rPr>
                                <m:t>𝑡</m:t>
                              </m:r>
                            </m:e>
                          </m:acc>
                        </m:sub>
                      </m:sSub>
                      <m:r>
                        <a:rPr lang="en-CA" sz="2800" b="0" i="1" smtClean="0">
                          <a:latin typeface="Cambria Math" panose="02040503050406030204" pitchFamily="18" charset="0"/>
                        </a:rPr>
                        <m:t>=</m:t>
                      </m:r>
                      <m:sSup>
                        <m:sSupPr>
                          <m:ctrlPr>
                            <a:rPr lang="en-CA" sz="2800" b="0" i="1" smtClean="0">
                              <a:latin typeface="Cambria Math" panose="02040503050406030204" pitchFamily="18" charset="0"/>
                            </a:rPr>
                          </m:ctrlPr>
                        </m:sSupPr>
                        <m:e>
                          <m:d>
                            <m:dPr>
                              <m:begChr m:val="["/>
                              <m:endChr m:val="]"/>
                              <m:ctrlPr>
                                <a:rPr lang="en-CA" sz="2800" b="0" i="1" smtClean="0">
                                  <a:latin typeface="Cambria Math" panose="02040503050406030204" pitchFamily="18" charset="0"/>
                                </a:rPr>
                              </m:ctrlPr>
                            </m:dPr>
                            <m:e>
                              <m:m>
                                <m:mPr>
                                  <m:mcs>
                                    <m:mc>
                                      <m:mcPr>
                                        <m:count m:val="3"/>
                                        <m:mcJc m:val="center"/>
                                      </m:mcPr>
                                    </m:mc>
                                  </m:mcs>
                                  <m:ctrlPr>
                                    <a:rPr lang="en-CA" sz="2800" b="0" i="1" smtClean="0">
                                      <a:latin typeface="Cambria Math" panose="02040503050406030204" pitchFamily="18" charset="0"/>
                                    </a:rPr>
                                  </m:ctrlPr>
                                </m:mPr>
                                <m:mr>
                                  <m:e>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𝜆</m:t>
                                        </m:r>
                                      </m:e>
                                      <m:sub>
                                        <m:sSub>
                                          <m:sSubPr>
                                            <m:ctrlPr>
                                              <a:rPr lang="en-CA" sz="2800" b="0" i="1" smtClean="0">
                                                <a:latin typeface="Cambria Math" panose="02040503050406030204" pitchFamily="18" charset="0"/>
                                              </a:rPr>
                                            </m:ctrlPr>
                                          </m:sSubPr>
                                          <m:e>
                                            <m:acc>
                                              <m:accPr>
                                                <m:chr m:val="̂"/>
                                                <m:ctrlPr>
                                                  <a:rPr lang="en-CA" sz="2800" b="0" i="1" smtClean="0">
                                                    <a:latin typeface="Cambria Math" panose="02040503050406030204" pitchFamily="18" charset="0"/>
                                                  </a:rPr>
                                                </m:ctrlPr>
                                              </m:accPr>
                                              <m:e>
                                                <m:r>
                                                  <a:rPr lang="en-CA" sz="2800" b="0" i="1" smtClean="0">
                                                    <a:latin typeface="Cambria Math" panose="02040503050406030204" pitchFamily="18" charset="0"/>
                                                  </a:rPr>
                                                  <m:t>𝑡</m:t>
                                                </m:r>
                                              </m:e>
                                            </m:acc>
                                          </m:e>
                                          <m:sub>
                                            <m:r>
                                              <a:rPr lang="en-CA" sz="2800" b="0" i="1" smtClean="0">
                                                <a:latin typeface="Cambria Math" panose="02040503050406030204" pitchFamily="18" charset="0"/>
                                              </a:rPr>
                                              <m:t>1</m:t>
                                            </m:r>
                                          </m:sub>
                                        </m:sSub>
                                      </m:sub>
                                    </m:sSub>
                                  </m:e>
                                  <m:e>
                                    <m:r>
                                      <a:rPr lang="en-CA" sz="2800" b="0" i="1" smtClean="0">
                                        <a:latin typeface="Cambria Math" panose="02040503050406030204" pitchFamily="18" charset="0"/>
                                      </a:rPr>
                                      <m:t>…</m:t>
                                    </m:r>
                                  </m:e>
                                  <m:e>
                                    <m:sSub>
                                      <m:sSubPr>
                                        <m:ctrlPr>
                                          <a:rPr lang="en-CA" sz="2800" i="1">
                                            <a:latin typeface="Cambria Math" panose="02040503050406030204" pitchFamily="18" charset="0"/>
                                          </a:rPr>
                                        </m:ctrlPr>
                                      </m:sSubPr>
                                      <m:e>
                                        <m:r>
                                          <a:rPr lang="en-CA" sz="2800" b="0" i="1" smtClean="0">
                                            <a:latin typeface="Cambria Math" panose="02040503050406030204" pitchFamily="18" charset="0"/>
                                          </a:rPr>
                                          <m:t>𝜆</m:t>
                                        </m:r>
                                      </m:e>
                                      <m:sub>
                                        <m:sSub>
                                          <m:sSubPr>
                                            <m:ctrlPr>
                                              <a:rPr lang="en-CA" sz="2800" i="1">
                                                <a:latin typeface="Cambria Math" panose="02040503050406030204" pitchFamily="18" charset="0"/>
                                              </a:rPr>
                                            </m:ctrlPr>
                                          </m:sSubPr>
                                          <m:e>
                                            <m:acc>
                                              <m:accPr>
                                                <m:chr m:val="̂"/>
                                                <m:ctrlPr>
                                                  <a:rPr lang="en-CA" sz="2800" i="1">
                                                    <a:latin typeface="Cambria Math" panose="02040503050406030204" pitchFamily="18" charset="0"/>
                                                  </a:rPr>
                                                </m:ctrlPr>
                                              </m:accPr>
                                              <m:e>
                                                <m:r>
                                                  <a:rPr lang="en-CA" sz="2800" i="1">
                                                    <a:latin typeface="Cambria Math" panose="02040503050406030204" pitchFamily="18" charset="0"/>
                                                  </a:rPr>
                                                  <m:t>𝑡</m:t>
                                                </m:r>
                                              </m:e>
                                            </m:acc>
                                          </m:e>
                                          <m:sub>
                                            <m:r>
                                              <a:rPr lang="en-CA" sz="2800" b="0" i="1" smtClean="0">
                                                <a:latin typeface="Cambria Math" panose="02040503050406030204" pitchFamily="18" charset="0"/>
                                              </a:rPr>
                                              <m:t>𝑘</m:t>
                                            </m:r>
                                          </m:sub>
                                        </m:sSub>
                                      </m:sub>
                                    </m:sSub>
                                  </m:e>
                                </m:mr>
                              </m:m>
                            </m:e>
                          </m:d>
                        </m:e>
                        <m:sup>
                          <m:r>
                            <a:rPr lang="en-CA" sz="2800" b="0" i="1" smtClean="0">
                              <a:latin typeface="Cambria Math" panose="02040503050406030204" pitchFamily="18" charset="0"/>
                            </a:rPr>
                            <m:t>𝑇</m:t>
                          </m:r>
                        </m:sup>
                      </m:sSup>
                    </m:oMath>
                  </m:oMathPara>
                </a14:m>
                <a:endParaRPr lang="en-CA" sz="2800" dirty="0"/>
              </a:p>
            </p:txBody>
          </p:sp>
        </mc:Choice>
        <mc:Fallback>
          <p:sp>
            <p:nvSpPr>
              <p:cNvPr id="27" name="Rectangle 26">
                <a:extLst>
                  <a:ext uri="{FF2B5EF4-FFF2-40B4-BE49-F238E27FC236}">
                    <a16:creationId xmlns:a16="http://schemas.microsoft.com/office/drawing/2014/main" id="{F8C24B46-A32E-453F-BB61-028F9B4544ED}"/>
                  </a:ext>
                </a:extLst>
              </p:cNvPr>
              <p:cNvSpPr>
                <a:spLocks noRot="1" noChangeAspect="1" noMove="1" noResize="1" noEditPoints="1" noAdjustHandles="1" noChangeArrowheads="1" noChangeShapeType="1" noTextEdit="1"/>
              </p:cNvSpPr>
              <p:nvPr/>
            </p:nvSpPr>
            <p:spPr>
              <a:xfrm>
                <a:off x="4343050" y="2915663"/>
                <a:ext cx="3416897" cy="533416"/>
              </a:xfrm>
              <a:prstGeom prst="rect">
                <a:avLst/>
              </a:prstGeom>
              <a:blipFill>
                <a:blip r:embed="rId10"/>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BA8ABED-BFE4-48B9-AFD5-115FB8282D6F}"/>
                  </a:ext>
                </a:extLst>
              </p:cNvPr>
              <p:cNvSpPr txBox="1"/>
              <p:nvPr/>
            </p:nvSpPr>
            <p:spPr>
              <a:xfrm>
                <a:off x="7804458" y="5346343"/>
                <a:ext cx="835870"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𝛽</m:t>
                      </m:r>
                      <m:r>
                        <a:rPr lang="en-CA" sz="2400" b="0" i="1" smtClean="0">
                          <a:latin typeface="Cambria Math" panose="02040503050406030204" pitchFamily="18" charset="0"/>
                        </a:rPr>
                        <m:t>&gt;0</m:t>
                      </m:r>
                    </m:oMath>
                  </m:oMathPara>
                </a14:m>
                <a:endParaRPr lang="en-CA" sz="2400" dirty="0"/>
              </a:p>
            </p:txBody>
          </p:sp>
        </mc:Choice>
        <mc:Fallback>
          <p:sp>
            <p:nvSpPr>
              <p:cNvPr id="6" name="TextBox 5">
                <a:extLst>
                  <a:ext uri="{FF2B5EF4-FFF2-40B4-BE49-F238E27FC236}">
                    <a16:creationId xmlns:a16="http://schemas.microsoft.com/office/drawing/2014/main" id="{7BA8ABED-BFE4-48B9-AFD5-115FB8282D6F}"/>
                  </a:ext>
                </a:extLst>
              </p:cNvPr>
              <p:cNvSpPr txBox="1">
                <a:spLocks noRot="1" noChangeAspect="1" noMove="1" noResize="1" noEditPoints="1" noAdjustHandles="1" noChangeArrowheads="1" noChangeShapeType="1" noTextEdit="1"/>
              </p:cNvSpPr>
              <p:nvPr/>
            </p:nvSpPr>
            <p:spPr>
              <a:xfrm>
                <a:off x="7804458" y="5346343"/>
                <a:ext cx="835870" cy="369332"/>
              </a:xfrm>
              <a:prstGeom prst="rect">
                <a:avLst/>
              </a:prstGeom>
              <a:blipFill>
                <a:blip r:embed="rId11"/>
                <a:stretch>
                  <a:fillRect l="-12409" r="-8759" b="-34426"/>
                </a:stretch>
              </a:blipFill>
            </p:spPr>
            <p:txBody>
              <a:bodyPr/>
              <a:lstStyle/>
              <a:p>
                <a:r>
                  <a:rPr lang="en-CA">
                    <a:noFill/>
                  </a:rPr>
                  <a:t> </a:t>
                </a:r>
              </a:p>
            </p:txBody>
          </p:sp>
        </mc:Fallback>
      </mc:AlternateContent>
      <p:sp>
        <p:nvSpPr>
          <p:cNvPr id="28" name="Freeform 24">
            <a:extLst>
              <a:ext uri="{FF2B5EF4-FFF2-40B4-BE49-F238E27FC236}">
                <a16:creationId xmlns:a16="http://schemas.microsoft.com/office/drawing/2014/main" id="{20723421-55B2-436D-B1FE-283ECFBCCBA5}"/>
              </a:ext>
            </a:extLst>
          </p:cNvPr>
          <p:cNvSpPr/>
          <p:nvPr/>
        </p:nvSpPr>
        <p:spPr>
          <a:xfrm flipV="1">
            <a:off x="8691939" y="5346343"/>
            <a:ext cx="219914" cy="196040"/>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123878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500"/>
                                        <p:tgtEl>
                                          <p:spTgt spid="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2" grpId="0" animBg="1"/>
      <p:bldP spid="18" grpId="0" animBg="1"/>
      <p:bldP spid="21" grpId="0"/>
      <p:bldP spid="22" grpId="0"/>
      <p:bldP spid="25" grpId="0" animBg="1"/>
      <p:bldP spid="26" grpId="0"/>
      <p:bldP spid="29" grpId="0"/>
      <p:bldP spid="30" grpId="0"/>
      <p:bldP spid="27" grpId="0"/>
      <p:bldP spid="6" grpId="0"/>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12A9-8A19-4EC2-A1C5-C1082D72A9B2}"/>
              </a:ext>
            </a:extLst>
          </p:cNvPr>
          <p:cNvSpPr>
            <a:spLocks noGrp="1"/>
          </p:cNvSpPr>
          <p:nvPr>
            <p:ph type="title"/>
          </p:nvPr>
        </p:nvSpPr>
        <p:spPr/>
        <p:txBody>
          <a:bodyPr/>
          <a:lstStyle/>
          <a:p>
            <a:r>
              <a:rPr lang="en-CA" dirty="0"/>
              <a:t>LCP: Complementarity Conditions</a:t>
            </a:r>
          </a:p>
        </p:txBody>
      </p:sp>
      <p:sp>
        <p:nvSpPr>
          <p:cNvPr id="3" name="Content Placeholder 2">
            <a:extLst>
              <a:ext uri="{FF2B5EF4-FFF2-40B4-BE49-F238E27FC236}">
                <a16:creationId xmlns:a16="http://schemas.microsoft.com/office/drawing/2014/main" id="{4842CF6F-8101-42BF-8996-0B97E4F733CB}"/>
              </a:ext>
            </a:extLst>
          </p:cNvPr>
          <p:cNvSpPr>
            <a:spLocks noGrp="1"/>
          </p:cNvSpPr>
          <p:nvPr>
            <p:ph idx="1"/>
          </p:nvPr>
        </p:nvSpPr>
        <p:spPr/>
        <p:txBody>
          <a:bodyPr/>
          <a:lstStyle/>
          <a:p>
            <a:r>
              <a:rPr lang="en-CA" dirty="0"/>
              <a:t>Rewrite the Coulomb friction complementarity conditions as: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7A703832-1165-4F83-926F-A58DC109268C}"/>
                  </a:ext>
                </a:extLst>
              </p:cNvPr>
              <p:cNvSpPr/>
              <p:nvPr/>
            </p:nvSpPr>
            <p:spPr>
              <a:xfrm>
                <a:off x="4179257" y="3218810"/>
                <a:ext cx="383348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0≤</m:t>
                      </m:r>
                      <m:d>
                        <m:dPr>
                          <m:ctrlPr>
                            <a:rPr lang="en-CA" sz="2800" b="0" i="1" smtClean="0">
                              <a:latin typeface="Cambria Math" panose="02040503050406030204" pitchFamily="18" charset="0"/>
                            </a:rPr>
                          </m:ctrlPr>
                        </m:dPr>
                        <m:e>
                          <m:r>
                            <a:rPr lang="en-CA" sz="2800" b="0" i="1" smtClean="0">
                              <a:latin typeface="Cambria Math" panose="02040503050406030204" pitchFamily="18" charset="0"/>
                            </a:rPr>
                            <m:t>𝛽</m:t>
                          </m:r>
                          <m:r>
                            <a:rPr lang="en-CA" sz="2800" b="1" i="0" smtClean="0">
                              <a:latin typeface="Cambria Math" panose="02040503050406030204" pitchFamily="18" charset="0"/>
                            </a:rPr>
                            <m:t>𝐞</m:t>
                          </m:r>
                          <m:r>
                            <a:rPr lang="en-CA" sz="2800" b="0" i="1" smtClean="0">
                              <a:latin typeface="Cambria Math" panose="02040503050406030204" pitchFamily="18" charset="0"/>
                            </a:rPr>
                            <m:t>+</m:t>
                          </m:r>
                          <m:sSub>
                            <m:sSubPr>
                              <m:ctrlPr>
                                <a:rPr lang="en-CA" sz="2800" i="1">
                                  <a:latin typeface="Cambria Math" panose="02040503050406030204" pitchFamily="18" charset="0"/>
                                </a:rPr>
                              </m:ctrlPr>
                            </m:sSubPr>
                            <m:e>
                              <m:r>
                                <a:rPr lang="en-CA" sz="2800" b="1">
                                  <a:latin typeface="Cambria Math" panose="02040503050406030204" pitchFamily="18" charset="0"/>
                                </a:rPr>
                                <m:t>𝐯</m:t>
                              </m:r>
                            </m:e>
                            <m:sub>
                              <m:acc>
                                <m:accPr>
                                  <m:chr m:val="̂"/>
                                  <m:ctrlPr>
                                    <a:rPr lang="en-CA" sz="2800" i="1">
                                      <a:latin typeface="Cambria Math" panose="02040503050406030204" pitchFamily="18" charset="0"/>
                                    </a:rPr>
                                  </m:ctrlPr>
                                </m:accPr>
                                <m:e>
                                  <m:r>
                                    <a:rPr lang="en-CA" sz="2800" i="1">
                                      <a:latin typeface="Cambria Math" panose="02040503050406030204" pitchFamily="18" charset="0"/>
                                    </a:rPr>
                                    <m:t>𝑡</m:t>
                                  </m:r>
                                </m:e>
                              </m:acc>
                            </m:sub>
                          </m:sSub>
                        </m:e>
                      </m:d>
                      <m:r>
                        <a:rPr lang="en-CA" sz="2800" b="0" i="1" smtClean="0">
                          <a:latin typeface="Cambria Math" panose="02040503050406030204" pitchFamily="18" charset="0"/>
                        </a:rPr>
                        <m:t>⊥</m:t>
                      </m:r>
                      <m:sSub>
                        <m:sSubPr>
                          <m:ctrlPr>
                            <a:rPr lang="en-CA" sz="2800" b="0" i="1" smtClean="0">
                              <a:latin typeface="Cambria Math" panose="02040503050406030204" pitchFamily="18" charset="0"/>
                            </a:rPr>
                          </m:ctrlPr>
                        </m:sSubPr>
                        <m:e>
                          <m:r>
                            <a:rPr lang="en-CA" sz="2800" b="1" i="0" smtClean="0">
                              <a:latin typeface="Cambria Math" panose="02040503050406030204" pitchFamily="18" charset="0"/>
                            </a:rPr>
                            <m:t>𝛌</m:t>
                          </m:r>
                        </m:e>
                        <m:sub>
                          <m:acc>
                            <m:accPr>
                              <m:chr m:val="̂"/>
                              <m:ctrlPr>
                                <a:rPr lang="en-CA" sz="2800" b="0" i="1" smtClean="0">
                                  <a:latin typeface="Cambria Math" panose="02040503050406030204" pitchFamily="18" charset="0"/>
                                </a:rPr>
                              </m:ctrlPr>
                            </m:accPr>
                            <m:e>
                              <m:r>
                                <a:rPr lang="en-CA" sz="2800" b="0" i="1" smtClean="0">
                                  <a:latin typeface="Cambria Math" panose="02040503050406030204" pitchFamily="18" charset="0"/>
                                </a:rPr>
                                <m:t>𝑡</m:t>
                              </m:r>
                            </m:e>
                          </m:acc>
                        </m:sub>
                      </m:sSub>
                      <m:r>
                        <a:rPr lang="en-CA" sz="2800" b="0" i="1" smtClean="0">
                          <a:latin typeface="Cambria Math" panose="02040503050406030204" pitchFamily="18" charset="0"/>
                        </a:rPr>
                        <m:t>≥0</m:t>
                      </m:r>
                    </m:oMath>
                  </m:oMathPara>
                </a14:m>
                <a:endParaRPr lang="en-CA" sz="2800" dirty="0"/>
              </a:p>
            </p:txBody>
          </p:sp>
        </mc:Choice>
        <mc:Fallback xmlns="">
          <p:sp>
            <p:nvSpPr>
              <p:cNvPr id="4" name="Rectangle 3">
                <a:extLst>
                  <a:ext uri="{FF2B5EF4-FFF2-40B4-BE49-F238E27FC236}">
                    <a16:creationId xmlns:a16="http://schemas.microsoft.com/office/drawing/2014/main" id="{7A703832-1165-4F83-926F-A58DC109268C}"/>
                  </a:ext>
                </a:extLst>
              </p:cNvPr>
              <p:cNvSpPr>
                <a:spLocks noRot="1" noChangeAspect="1" noMove="1" noResize="1" noEditPoints="1" noAdjustHandles="1" noChangeArrowheads="1" noChangeShapeType="1" noTextEdit="1"/>
              </p:cNvSpPr>
              <p:nvPr/>
            </p:nvSpPr>
            <p:spPr>
              <a:xfrm>
                <a:off x="4179257" y="3218810"/>
                <a:ext cx="3833485" cy="523220"/>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16FCA5A-545E-40A6-B45F-0AF7E7872B8A}"/>
                  </a:ext>
                </a:extLst>
              </p:cNvPr>
              <p:cNvSpPr txBox="1"/>
              <p:nvPr/>
            </p:nvSpPr>
            <p:spPr>
              <a:xfrm>
                <a:off x="3295962" y="4011768"/>
                <a:ext cx="4526111" cy="13871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0≤</m:t>
                      </m:r>
                      <m:d>
                        <m:dPr>
                          <m:ctrlPr>
                            <a:rPr lang="en-CA" sz="2800" b="0" i="1" smtClean="0">
                              <a:latin typeface="Cambria Math" panose="02040503050406030204" pitchFamily="18" charset="0"/>
                            </a:rPr>
                          </m:ctrlPr>
                        </m:dPr>
                        <m:e>
                          <m:r>
                            <a:rPr lang="en-CA" sz="2800" b="0" i="1" smtClean="0">
                              <a:latin typeface="Cambria Math" panose="02040503050406030204" pitchFamily="18" charset="0"/>
                            </a:rPr>
                            <m:t>𝜇</m:t>
                          </m:r>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𝜆</m:t>
                              </m:r>
                            </m:e>
                            <m:sub>
                              <m:acc>
                                <m:accPr>
                                  <m:chr m:val="̂"/>
                                  <m:ctrlPr>
                                    <a:rPr lang="en-CA" sz="2800" b="0" i="1" smtClean="0">
                                      <a:latin typeface="Cambria Math" panose="02040503050406030204" pitchFamily="18" charset="0"/>
                                    </a:rPr>
                                  </m:ctrlPr>
                                </m:accPr>
                                <m:e>
                                  <m:r>
                                    <a:rPr lang="en-CA" sz="2800" b="0" i="1" smtClean="0">
                                      <a:latin typeface="Cambria Math" panose="02040503050406030204" pitchFamily="18" charset="0"/>
                                    </a:rPr>
                                    <m:t>𝑛</m:t>
                                  </m:r>
                                </m:e>
                              </m:acc>
                            </m:sub>
                          </m:sSub>
                          <m:r>
                            <a:rPr lang="en-CA" sz="2800" b="0" i="1" smtClean="0">
                              <a:latin typeface="Cambria Math" panose="02040503050406030204" pitchFamily="18" charset="0"/>
                            </a:rPr>
                            <m:t>−</m:t>
                          </m:r>
                          <m:nary>
                            <m:naryPr>
                              <m:chr m:val="∑"/>
                              <m:ctrlPr>
                                <a:rPr lang="en-CA" sz="2800" b="0" i="1" smtClean="0">
                                  <a:latin typeface="Cambria Math" panose="02040503050406030204" pitchFamily="18" charset="0"/>
                                </a:rPr>
                              </m:ctrlPr>
                            </m:naryPr>
                            <m:sub>
                              <m:r>
                                <m:rPr>
                                  <m:brk m:alnAt="23"/>
                                </m:rPr>
                                <a:rPr lang="en-CA" sz="2800" b="0" i="1" smtClean="0">
                                  <a:latin typeface="Cambria Math" panose="02040503050406030204" pitchFamily="18" charset="0"/>
                                </a:rPr>
                                <m:t>𝑖</m:t>
                              </m:r>
                              <m:r>
                                <a:rPr lang="en-CA" sz="2800" b="0" i="1" smtClean="0">
                                  <a:latin typeface="Cambria Math" panose="02040503050406030204" pitchFamily="18" charset="0"/>
                                </a:rPr>
                                <m:t>=1</m:t>
                              </m:r>
                            </m:sub>
                            <m:sup>
                              <m:r>
                                <a:rPr lang="en-CA" sz="2800" b="0" i="1" smtClean="0">
                                  <a:latin typeface="Cambria Math" panose="02040503050406030204" pitchFamily="18" charset="0"/>
                                </a:rPr>
                                <m:t>𝑘</m:t>
                              </m:r>
                            </m:sup>
                            <m:e>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𝜆</m:t>
                                  </m:r>
                                </m:e>
                                <m:sub>
                                  <m:sSub>
                                    <m:sSubPr>
                                      <m:ctrlPr>
                                        <a:rPr lang="en-CA" sz="2800" b="0" i="1" smtClean="0">
                                          <a:latin typeface="Cambria Math" panose="02040503050406030204" pitchFamily="18" charset="0"/>
                                        </a:rPr>
                                      </m:ctrlPr>
                                    </m:sSubPr>
                                    <m:e>
                                      <m:acc>
                                        <m:accPr>
                                          <m:chr m:val="̂"/>
                                          <m:ctrlPr>
                                            <a:rPr lang="en-CA" sz="2800" b="0" i="1" smtClean="0">
                                              <a:latin typeface="Cambria Math" panose="02040503050406030204" pitchFamily="18" charset="0"/>
                                            </a:rPr>
                                          </m:ctrlPr>
                                        </m:accPr>
                                        <m:e>
                                          <m:r>
                                            <a:rPr lang="en-CA" sz="2800" b="0" i="1" smtClean="0">
                                              <a:latin typeface="Cambria Math" panose="02040503050406030204" pitchFamily="18" charset="0"/>
                                            </a:rPr>
                                            <m:t>𝑡</m:t>
                                          </m:r>
                                        </m:e>
                                      </m:acc>
                                    </m:e>
                                    <m:sub>
                                      <m:r>
                                        <a:rPr lang="en-CA" sz="2800" b="0" i="1" smtClean="0">
                                          <a:latin typeface="Cambria Math" panose="02040503050406030204" pitchFamily="18" charset="0"/>
                                        </a:rPr>
                                        <m:t>𝑖</m:t>
                                      </m:r>
                                    </m:sub>
                                  </m:sSub>
                                </m:sub>
                              </m:sSub>
                            </m:e>
                          </m:nary>
                        </m:e>
                      </m:d>
                      <m:r>
                        <a:rPr lang="en-CA" sz="2800" b="0" i="1" smtClean="0">
                          <a:latin typeface="Cambria Math" panose="02040503050406030204" pitchFamily="18" charset="0"/>
                        </a:rPr>
                        <m:t>⊥</m:t>
                      </m:r>
                      <m:r>
                        <a:rPr lang="en-CA" sz="2800" b="0" i="1" smtClean="0">
                          <a:latin typeface="Cambria Math" panose="02040503050406030204" pitchFamily="18" charset="0"/>
                        </a:rPr>
                        <m:t>𝛽</m:t>
                      </m:r>
                      <m:r>
                        <a:rPr lang="en-CA" sz="2800" b="0" i="1" smtClean="0">
                          <a:latin typeface="Cambria Math" panose="02040503050406030204" pitchFamily="18" charset="0"/>
                        </a:rPr>
                        <m:t>≥0</m:t>
                      </m:r>
                    </m:oMath>
                  </m:oMathPara>
                </a14:m>
                <a:endParaRPr lang="en-CA" sz="2800" dirty="0"/>
              </a:p>
            </p:txBody>
          </p:sp>
        </mc:Choice>
        <mc:Fallback xmlns="">
          <p:sp>
            <p:nvSpPr>
              <p:cNvPr id="5" name="TextBox 4">
                <a:extLst>
                  <a:ext uri="{FF2B5EF4-FFF2-40B4-BE49-F238E27FC236}">
                    <a16:creationId xmlns:a16="http://schemas.microsoft.com/office/drawing/2014/main" id="{216FCA5A-545E-40A6-B45F-0AF7E7872B8A}"/>
                  </a:ext>
                </a:extLst>
              </p:cNvPr>
              <p:cNvSpPr txBox="1">
                <a:spLocks noRot="1" noChangeAspect="1" noMove="1" noResize="1" noEditPoints="1" noAdjustHandles="1" noChangeArrowheads="1" noChangeShapeType="1" noTextEdit="1"/>
              </p:cNvSpPr>
              <p:nvPr/>
            </p:nvSpPr>
            <p:spPr>
              <a:xfrm>
                <a:off x="3295962" y="4011768"/>
                <a:ext cx="4526111" cy="1387175"/>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711CCAB-B96A-45A2-9EAC-85769FFE994C}"/>
                  </a:ext>
                </a:extLst>
              </p:cNvPr>
              <p:cNvSpPr txBox="1"/>
              <p:nvPr/>
            </p:nvSpPr>
            <p:spPr>
              <a:xfrm>
                <a:off x="5348278" y="2518184"/>
                <a:ext cx="261546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0≤</m:t>
                      </m:r>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𝑣</m:t>
                          </m:r>
                        </m:e>
                        <m:sub>
                          <m:acc>
                            <m:accPr>
                              <m:chr m:val="̂"/>
                              <m:ctrlPr>
                                <a:rPr lang="en-CA" sz="2800" b="0" i="1" smtClean="0">
                                  <a:latin typeface="Cambria Math" panose="02040503050406030204" pitchFamily="18" charset="0"/>
                                </a:rPr>
                              </m:ctrlPr>
                            </m:accPr>
                            <m:e>
                              <m:r>
                                <a:rPr lang="en-CA" sz="2800" b="0" i="1" smtClean="0">
                                  <a:latin typeface="Cambria Math" panose="02040503050406030204" pitchFamily="18" charset="0"/>
                                </a:rPr>
                                <m:t>𝑛</m:t>
                              </m:r>
                            </m:e>
                          </m:acc>
                        </m:sub>
                      </m:sSub>
                      <m:r>
                        <a:rPr lang="en-CA" sz="2800" b="0" i="1" smtClean="0">
                          <a:latin typeface="Cambria Math" panose="02040503050406030204" pitchFamily="18" charset="0"/>
                        </a:rPr>
                        <m:t>⊥</m:t>
                      </m:r>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𝜆</m:t>
                          </m:r>
                        </m:e>
                        <m:sub>
                          <m:acc>
                            <m:accPr>
                              <m:chr m:val="̂"/>
                              <m:ctrlPr>
                                <a:rPr lang="en-CA" sz="2800" b="0" i="1" smtClean="0">
                                  <a:latin typeface="Cambria Math" panose="02040503050406030204" pitchFamily="18" charset="0"/>
                                </a:rPr>
                              </m:ctrlPr>
                            </m:accPr>
                            <m:e>
                              <m:r>
                                <a:rPr lang="en-CA" sz="2800" b="0" i="1" smtClean="0">
                                  <a:latin typeface="Cambria Math" panose="02040503050406030204" pitchFamily="18" charset="0"/>
                                </a:rPr>
                                <m:t>𝑛</m:t>
                              </m:r>
                            </m:e>
                          </m:acc>
                        </m:sub>
                      </m:sSub>
                      <m:r>
                        <a:rPr lang="en-CA" sz="2800" b="0" i="1" smtClean="0">
                          <a:latin typeface="Cambria Math" panose="02040503050406030204" pitchFamily="18" charset="0"/>
                        </a:rPr>
                        <m:t>≥0</m:t>
                      </m:r>
                    </m:oMath>
                  </m:oMathPara>
                </a14:m>
                <a:endParaRPr lang="en-CA" sz="2800" dirty="0"/>
              </a:p>
            </p:txBody>
          </p:sp>
        </mc:Choice>
        <mc:Fallback xmlns="">
          <p:sp>
            <p:nvSpPr>
              <p:cNvPr id="6" name="TextBox 5">
                <a:extLst>
                  <a:ext uri="{FF2B5EF4-FFF2-40B4-BE49-F238E27FC236}">
                    <a16:creationId xmlns:a16="http://schemas.microsoft.com/office/drawing/2014/main" id="{2711CCAB-B96A-45A2-9EAC-85769FFE994C}"/>
                  </a:ext>
                </a:extLst>
              </p:cNvPr>
              <p:cNvSpPr txBox="1">
                <a:spLocks noRot="1" noChangeAspect="1" noMove="1" noResize="1" noEditPoints="1" noAdjustHandles="1" noChangeArrowheads="1" noChangeShapeType="1" noTextEdit="1"/>
              </p:cNvSpPr>
              <p:nvPr/>
            </p:nvSpPr>
            <p:spPr>
              <a:xfrm>
                <a:off x="5348278" y="2518184"/>
                <a:ext cx="2615460" cy="430887"/>
              </a:xfrm>
              <a:prstGeom prst="rect">
                <a:avLst/>
              </a:prstGeom>
              <a:blipFill>
                <a:blip r:embed="rId5"/>
                <a:stretch>
                  <a:fillRect/>
                </a:stretch>
              </a:blipFill>
            </p:spPr>
            <p:txBody>
              <a:bodyPr/>
              <a:lstStyle/>
              <a:p>
                <a:r>
                  <a:rPr lang="en-CA">
                    <a:noFill/>
                  </a:rPr>
                  <a:t> </a:t>
                </a:r>
              </a:p>
            </p:txBody>
          </p:sp>
        </mc:Fallback>
      </mc:AlternateContent>
      <p:sp>
        <p:nvSpPr>
          <p:cNvPr id="8" name="TextBox 7">
            <a:extLst>
              <a:ext uri="{FF2B5EF4-FFF2-40B4-BE49-F238E27FC236}">
                <a16:creationId xmlns:a16="http://schemas.microsoft.com/office/drawing/2014/main" id="{EF9AB443-A551-42CD-8C47-76BE3B208461}"/>
              </a:ext>
            </a:extLst>
          </p:cNvPr>
          <p:cNvSpPr txBox="1"/>
          <p:nvPr/>
        </p:nvSpPr>
        <p:spPr>
          <a:xfrm>
            <a:off x="332425" y="5034411"/>
            <a:ext cx="2584800" cy="646331"/>
          </a:xfrm>
          <a:prstGeom prst="rect">
            <a:avLst/>
          </a:prstGeom>
          <a:noFill/>
        </p:spPr>
        <p:txBody>
          <a:bodyPr wrap="square" rtlCol="0">
            <a:spAutoFit/>
          </a:bodyPr>
          <a:lstStyle/>
          <a:p>
            <a:pPr algn="r"/>
            <a:r>
              <a:rPr lang="en-CA" dirty="0">
                <a:solidFill>
                  <a:schemeClr val="accent6"/>
                </a:solidFill>
              </a:rPr>
              <a:t>“Contact forces must be inside the cone. ”</a:t>
            </a:r>
          </a:p>
        </p:txBody>
      </p:sp>
      <p:sp>
        <p:nvSpPr>
          <p:cNvPr id="9" name="TextBox 8">
            <a:extLst>
              <a:ext uri="{FF2B5EF4-FFF2-40B4-BE49-F238E27FC236}">
                <a16:creationId xmlns:a16="http://schemas.microsoft.com/office/drawing/2014/main" id="{66FC1732-87EC-4422-98C8-B3C8EC3E83FE}"/>
              </a:ext>
            </a:extLst>
          </p:cNvPr>
          <p:cNvSpPr txBox="1"/>
          <p:nvPr/>
        </p:nvSpPr>
        <p:spPr>
          <a:xfrm>
            <a:off x="8232950" y="4557117"/>
            <a:ext cx="2584800" cy="646331"/>
          </a:xfrm>
          <a:prstGeom prst="rect">
            <a:avLst/>
          </a:prstGeom>
          <a:noFill/>
        </p:spPr>
        <p:txBody>
          <a:bodyPr wrap="square" rtlCol="0">
            <a:spAutoFit/>
          </a:bodyPr>
          <a:lstStyle/>
          <a:p>
            <a:r>
              <a:rPr lang="en-CA" dirty="0">
                <a:solidFill>
                  <a:srgbClr val="C00000"/>
                </a:solidFill>
              </a:rPr>
              <a:t>“If positive, friction forces must be at their limit. ”</a:t>
            </a:r>
          </a:p>
        </p:txBody>
      </p:sp>
      <p:sp>
        <p:nvSpPr>
          <p:cNvPr id="12" name="Rectangle 11">
            <a:extLst>
              <a:ext uri="{FF2B5EF4-FFF2-40B4-BE49-F238E27FC236}">
                <a16:creationId xmlns:a16="http://schemas.microsoft.com/office/drawing/2014/main" id="{F50C1C16-835F-4899-9AEE-D5B18502F169}"/>
              </a:ext>
            </a:extLst>
          </p:cNvPr>
          <p:cNvSpPr/>
          <p:nvPr/>
        </p:nvSpPr>
        <p:spPr>
          <a:xfrm>
            <a:off x="5205600" y="2440790"/>
            <a:ext cx="2807142" cy="648010"/>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14" name="Rectangle 13">
            <a:extLst>
              <a:ext uri="{FF2B5EF4-FFF2-40B4-BE49-F238E27FC236}">
                <a16:creationId xmlns:a16="http://schemas.microsoft.com/office/drawing/2014/main" id="{AB31BECC-FDCA-47EB-A18D-0968A02696A0}"/>
              </a:ext>
            </a:extLst>
          </p:cNvPr>
          <p:cNvSpPr/>
          <p:nvPr/>
        </p:nvSpPr>
        <p:spPr>
          <a:xfrm>
            <a:off x="4206444" y="3191267"/>
            <a:ext cx="3720756" cy="648010"/>
          </a:xfrm>
          <a:prstGeom prst="rect">
            <a:avLst/>
          </a:prstGeom>
          <a:no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15" name="Rectangle 14">
            <a:extLst>
              <a:ext uri="{FF2B5EF4-FFF2-40B4-BE49-F238E27FC236}">
                <a16:creationId xmlns:a16="http://schemas.microsoft.com/office/drawing/2014/main" id="{D4A5E8C3-2428-4CFF-AD94-1FF91E7E8C14}"/>
              </a:ext>
            </a:extLst>
          </p:cNvPr>
          <p:cNvSpPr/>
          <p:nvPr/>
        </p:nvSpPr>
        <p:spPr>
          <a:xfrm>
            <a:off x="3295962" y="3988487"/>
            <a:ext cx="3198438" cy="1459813"/>
          </a:xfrm>
          <a:prstGeom prst="rect">
            <a:avLst/>
          </a:prstGeom>
          <a:noFill/>
          <a:ln w="158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16" name="Freeform 24">
            <a:extLst>
              <a:ext uri="{FF2B5EF4-FFF2-40B4-BE49-F238E27FC236}">
                <a16:creationId xmlns:a16="http://schemas.microsoft.com/office/drawing/2014/main" id="{DFD36200-96AE-455D-817B-40E2A1C7DB93}"/>
              </a:ext>
            </a:extLst>
          </p:cNvPr>
          <p:cNvSpPr/>
          <p:nvPr/>
        </p:nvSpPr>
        <p:spPr>
          <a:xfrm flipH="1">
            <a:off x="2928762" y="5072064"/>
            <a:ext cx="367200" cy="236917"/>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 name="Rectangle 16">
            <a:extLst>
              <a:ext uri="{FF2B5EF4-FFF2-40B4-BE49-F238E27FC236}">
                <a16:creationId xmlns:a16="http://schemas.microsoft.com/office/drawing/2014/main" id="{B7471782-A2B6-47AC-826F-26403675B53E}"/>
              </a:ext>
            </a:extLst>
          </p:cNvPr>
          <p:cNvSpPr/>
          <p:nvPr/>
        </p:nvSpPr>
        <p:spPr>
          <a:xfrm>
            <a:off x="6834444" y="4410360"/>
            <a:ext cx="1058462" cy="648010"/>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 </a:t>
            </a:r>
          </a:p>
        </p:txBody>
      </p:sp>
      <p:sp>
        <p:nvSpPr>
          <p:cNvPr id="18" name="Freeform 24">
            <a:extLst>
              <a:ext uri="{FF2B5EF4-FFF2-40B4-BE49-F238E27FC236}">
                <a16:creationId xmlns:a16="http://schemas.microsoft.com/office/drawing/2014/main" id="{794D927B-601F-4C5D-9B9E-B794686F9327}"/>
              </a:ext>
            </a:extLst>
          </p:cNvPr>
          <p:cNvSpPr/>
          <p:nvPr/>
        </p:nvSpPr>
        <p:spPr>
          <a:xfrm flipH="1" flipV="1">
            <a:off x="7900105" y="4684243"/>
            <a:ext cx="367200" cy="196040"/>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 name="Octagon 19">
            <a:extLst>
              <a:ext uri="{FF2B5EF4-FFF2-40B4-BE49-F238E27FC236}">
                <a16:creationId xmlns:a16="http://schemas.microsoft.com/office/drawing/2014/main" id="{5DBC3061-D55D-4898-BFC9-641350FA6AC2}"/>
              </a:ext>
            </a:extLst>
          </p:cNvPr>
          <p:cNvSpPr>
            <a:spLocks noChangeAspect="1"/>
          </p:cNvSpPr>
          <p:nvPr/>
        </p:nvSpPr>
        <p:spPr>
          <a:xfrm rot="1440000">
            <a:off x="9538658" y="2691481"/>
            <a:ext cx="1655573" cy="1627436"/>
          </a:xfrm>
          <a:prstGeom prst="octag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Oval 20">
            <a:extLst>
              <a:ext uri="{FF2B5EF4-FFF2-40B4-BE49-F238E27FC236}">
                <a16:creationId xmlns:a16="http://schemas.microsoft.com/office/drawing/2014/main" id="{6920136E-8DED-466D-A53E-5BEFA21E2E1D}"/>
              </a:ext>
            </a:extLst>
          </p:cNvPr>
          <p:cNvSpPr/>
          <p:nvPr/>
        </p:nvSpPr>
        <p:spPr>
          <a:xfrm rot="1440000">
            <a:off x="9466444" y="2605199"/>
            <a:ext cx="1800000" cy="180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2" name="Straight Arrow Connector 21">
            <a:extLst>
              <a:ext uri="{FF2B5EF4-FFF2-40B4-BE49-F238E27FC236}">
                <a16:creationId xmlns:a16="http://schemas.microsoft.com/office/drawing/2014/main" id="{C6F1D8F0-72C6-49ED-8A61-39A2FE7B6BF8}"/>
              </a:ext>
            </a:extLst>
          </p:cNvPr>
          <p:cNvCxnSpPr>
            <a:cxnSpLocks/>
            <a:stCxn id="20" idx="2"/>
            <a:endCxn id="20" idx="6"/>
          </p:cNvCxnSpPr>
          <p:nvPr/>
        </p:nvCxnSpPr>
        <p:spPr>
          <a:xfrm rot="1440000" flipH="1" flipV="1">
            <a:off x="10015318" y="2691481"/>
            <a:ext cx="702253" cy="1627436"/>
          </a:xfrm>
          <a:prstGeom prst="straightConnector1">
            <a:avLst/>
          </a:prstGeom>
          <a:ln w="19050">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2787A6B-537F-4942-997E-C938F9576A98}"/>
              </a:ext>
            </a:extLst>
          </p:cNvPr>
          <p:cNvCxnSpPr>
            <a:cxnSpLocks/>
            <a:stCxn id="20" idx="0"/>
            <a:endCxn id="20" idx="4"/>
          </p:cNvCxnSpPr>
          <p:nvPr/>
        </p:nvCxnSpPr>
        <p:spPr>
          <a:xfrm rot="1440000" flipH="1">
            <a:off x="9538658" y="3168141"/>
            <a:ext cx="1655573" cy="674116"/>
          </a:xfrm>
          <a:prstGeom prst="straightConnector1">
            <a:avLst/>
          </a:prstGeom>
          <a:ln w="19050">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F533130-7CB5-4AE4-94E3-4734683BAE0A}"/>
              </a:ext>
            </a:extLst>
          </p:cNvPr>
          <p:cNvCxnSpPr>
            <a:cxnSpLocks/>
            <a:endCxn id="20" idx="5"/>
          </p:cNvCxnSpPr>
          <p:nvPr/>
        </p:nvCxnSpPr>
        <p:spPr>
          <a:xfrm rot="1440000" flipH="1" flipV="1">
            <a:off x="9538658" y="3168141"/>
            <a:ext cx="1655574" cy="674118"/>
          </a:xfrm>
          <a:prstGeom prst="straightConnector1">
            <a:avLst/>
          </a:prstGeom>
          <a:ln w="19050">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3D7D4EC-78EC-4FD6-BF78-7F9B71E2DEB7}"/>
              </a:ext>
            </a:extLst>
          </p:cNvPr>
          <p:cNvCxnSpPr>
            <a:cxnSpLocks/>
            <a:endCxn id="20" idx="7"/>
          </p:cNvCxnSpPr>
          <p:nvPr/>
        </p:nvCxnSpPr>
        <p:spPr>
          <a:xfrm rot="1440000" flipV="1">
            <a:off x="10015318" y="2691481"/>
            <a:ext cx="702253" cy="1627438"/>
          </a:xfrm>
          <a:prstGeom prst="straightConnector1">
            <a:avLst/>
          </a:prstGeom>
          <a:ln w="19050">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655A252-0CC4-4D63-8770-720AB76FF5FF}"/>
              </a:ext>
            </a:extLst>
          </p:cNvPr>
          <p:cNvCxnSpPr>
            <a:cxnSpLocks/>
          </p:cNvCxnSpPr>
          <p:nvPr/>
        </p:nvCxnSpPr>
        <p:spPr>
          <a:xfrm flipH="1" flipV="1">
            <a:off x="9316279" y="2414866"/>
            <a:ext cx="1052713" cy="1091132"/>
          </a:xfrm>
          <a:prstGeom prst="straightConnector1">
            <a:avLst/>
          </a:prstGeom>
          <a:ln w="41275">
            <a:solidFill>
              <a:schemeClr val="tx1">
                <a:alpha val="68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23B8CEB-5E6B-4052-8F3F-9F0EEEC60466}"/>
              </a:ext>
            </a:extLst>
          </p:cNvPr>
          <p:cNvCxnSpPr>
            <a:cxnSpLocks/>
          </p:cNvCxnSpPr>
          <p:nvPr/>
        </p:nvCxnSpPr>
        <p:spPr>
          <a:xfrm>
            <a:off x="10336137" y="3466683"/>
            <a:ext cx="648618" cy="683680"/>
          </a:xfrm>
          <a:prstGeom prst="straightConnector1">
            <a:avLst/>
          </a:prstGeom>
          <a:ln w="41275">
            <a:solidFill>
              <a:schemeClr val="accent6">
                <a:alpha val="68000"/>
              </a:schemeClr>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B3D674C-E63D-4A5D-978D-63D8C84249E4}"/>
                  </a:ext>
                </a:extLst>
              </p:cNvPr>
              <p:cNvSpPr txBox="1"/>
              <p:nvPr/>
            </p:nvSpPr>
            <p:spPr>
              <a:xfrm>
                <a:off x="8614421" y="1871604"/>
                <a:ext cx="2269596" cy="5141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i="1" smtClean="0">
                          <a:latin typeface="Cambria Math" panose="02040503050406030204" pitchFamily="18" charset="0"/>
                        </a:rPr>
                        <m:t>𝛽</m:t>
                      </m:r>
                      <m:r>
                        <a:rPr lang="en-CA" sz="2400" b="0" i="1" smtClean="0">
                          <a:latin typeface="Cambria Math" panose="02040503050406030204" pitchFamily="18" charset="0"/>
                        </a:rPr>
                        <m:t>=</m:t>
                      </m:r>
                      <m:func>
                        <m:funcPr>
                          <m:ctrlPr>
                            <a:rPr lang="en-CA" sz="2400" b="0" i="1" smtClean="0">
                              <a:latin typeface="Cambria Math" panose="02040503050406030204" pitchFamily="18" charset="0"/>
                            </a:rPr>
                          </m:ctrlPr>
                        </m:funcPr>
                        <m:fName>
                          <m:limLow>
                            <m:limLowPr>
                              <m:ctrlPr>
                                <a:rPr lang="en-CA" sz="2400" b="0" i="1" smtClean="0">
                                  <a:latin typeface="Cambria Math" panose="02040503050406030204" pitchFamily="18" charset="0"/>
                                </a:rPr>
                              </m:ctrlPr>
                            </m:limLowPr>
                            <m:e>
                              <m:r>
                                <m:rPr>
                                  <m:sty m:val="p"/>
                                </m:rPr>
                                <a:rPr lang="en-CA" sz="2400" b="0" i="0" smtClean="0">
                                  <a:latin typeface="Cambria Math" panose="02040503050406030204" pitchFamily="18" charset="0"/>
                                </a:rPr>
                                <m:t>max</m:t>
                              </m:r>
                            </m:e>
                            <m:lim>
                              <m:r>
                                <a:rPr lang="en-CA" sz="2400" b="0" i="1" smtClean="0">
                                  <a:latin typeface="Cambria Math" panose="02040503050406030204" pitchFamily="18" charset="0"/>
                                </a:rPr>
                                <m:t>𝑖</m:t>
                              </m:r>
                            </m:lim>
                          </m:limLow>
                        </m:fName>
                        <m:e>
                          <m:d>
                            <m:dPr>
                              <m:begChr m:val="{"/>
                              <m:endChr m:val="}"/>
                              <m:ctrlPr>
                                <a:rPr lang="en-CA" sz="2400" b="0" i="1" smtClean="0">
                                  <a:latin typeface="Cambria Math" panose="02040503050406030204" pitchFamily="18" charset="0"/>
                                </a:rPr>
                              </m:ctrlPr>
                            </m:dPr>
                            <m:e>
                              <m:r>
                                <a:rPr lang="en-CA" sz="2400" b="0" i="1" smtClean="0">
                                  <a:latin typeface="Cambria Math" panose="02040503050406030204" pitchFamily="18" charset="0"/>
                                </a:rPr>
                                <m:t>−</m:t>
                              </m:r>
                              <m:sSubSup>
                                <m:sSubSupPr>
                                  <m:ctrlPr>
                                    <a:rPr lang="en-CA" sz="2400" b="0" i="1" smtClean="0">
                                      <a:latin typeface="Cambria Math" panose="02040503050406030204" pitchFamily="18" charset="0"/>
                                    </a:rPr>
                                  </m:ctrlPr>
                                </m:sSubSupPr>
                                <m:e>
                                  <m:r>
                                    <a:rPr lang="en-CA" sz="2400" b="0" i="1" smtClean="0">
                                      <a:latin typeface="Cambria Math" panose="02040503050406030204" pitchFamily="18" charset="0"/>
                                    </a:rPr>
                                    <m:t>𝑡</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𝑘</m:t>
                                      </m:r>
                                    </m:e>
                                  </m:acc>
                                </m:sub>
                                <m:sup>
                                  <m:r>
                                    <a:rPr lang="en-CA" sz="2400" b="0" i="1" smtClean="0">
                                      <a:latin typeface="Cambria Math" panose="02040503050406030204" pitchFamily="18" charset="0"/>
                                    </a:rPr>
                                    <m:t>𝑇</m:t>
                                  </m:r>
                                </m:sup>
                              </m:sSubSup>
                            </m:e>
                          </m:d>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𝐯</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𝑡</m:t>
                                  </m:r>
                                </m:e>
                              </m:acc>
                            </m:sub>
                          </m:sSub>
                        </m:e>
                      </m:func>
                    </m:oMath>
                  </m:oMathPara>
                </a14:m>
                <a:endParaRPr lang="en-CA" sz="2400" dirty="0"/>
              </a:p>
            </p:txBody>
          </p:sp>
        </mc:Choice>
        <mc:Fallback xmlns="">
          <p:sp>
            <p:nvSpPr>
              <p:cNvPr id="31" name="TextBox 30">
                <a:extLst>
                  <a:ext uri="{FF2B5EF4-FFF2-40B4-BE49-F238E27FC236}">
                    <a16:creationId xmlns:a16="http://schemas.microsoft.com/office/drawing/2014/main" id="{3B3D674C-E63D-4A5D-978D-63D8C84249E4}"/>
                  </a:ext>
                </a:extLst>
              </p:cNvPr>
              <p:cNvSpPr txBox="1">
                <a:spLocks noRot="1" noChangeAspect="1" noMove="1" noResize="1" noEditPoints="1" noAdjustHandles="1" noChangeArrowheads="1" noChangeShapeType="1" noTextEdit="1"/>
              </p:cNvSpPr>
              <p:nvPr/>
            </p:nvSpPr>
            <p:spPr>
              <a:xfrm>
                <a:off x="8614421" y="1871604"/>
                <a:ext cx="2269596" cy="514115"/>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EB6D750-D747-4900-8823-CFD661B644EE}"/>
                  </a:ext>
                </a:extLst>
              </p:cNvPr>
              <p:cNvSpPr txBox="1"/>
              <p:nvPr/>
            </p:nvSpPr>
            <p:spPr>
              <a:xfrm>
                <a:off x="11110724" y="4064687"/>
                <a:ext cx="3618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𝛌</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𝑡</m:t>
                              </m:r>
                            </m:e>
                          </m:acc>
                        </m:sub>
                      </m:sSub>
                    </m:oMath>
                  </m:oMathPara>
                </a14:m>
                <a:endParaRPr lang="en-CA" sz="2400" dirty="0"/>
              </a:p>
            </p:txBody>
          </p:sp>
        </mc:Choice>
        <mc:Fallback xmlns="">
          <p:sp>
            <p:nvSpPr>
              <p:cNvPr id="32" name="TextBox 31">
                <a:extLst>
                  <a:ext uri="{FF2B5EF4-FFF2-40B4-BE49-F238E27FC236}">
                    <a16:creationId xmlns:a16="http://schemas.microsoft.com/office/drawing/2014/main" id="{5EB6D750-D747-4900-8823-CFD661B644EE}"/>
                  </a:ext>
                </a:extLst>
              </p:cNvPr>
              <p:cNvSpPr txBox="1">
                <a:spLocks noRot="1" noChangeAspect="1" noMove="1" noResize="1" noEditPoints="1" noAdjustHandles="1" noChangeArrowheads="1" noChangeShapeType="1" noTextEdit="1"/>
              </p:cNvSpPr>
              <p:nvPr/>
            </p:nvSpPr>
            <p:spPr>
              <a:xfrm>
                <a:off x="11110724" y="4064687"/>
                <a:ext cx="361829" cy="369332"/>
              </a:xfrm>
              <a:prstGeom prst="rect">
                <a:avLst/>
              </a:prstGeom>
              <a:blipFill>
                <a:blip r:embed="rId7"/>
                <a:stretch>
                  <a:fillRect l="-20339" r="-59322" b="-16667"/>
                </a:stretch>
              </a:blipFill>
            </p:spPr>
            <p:txBody>
              <a:bodyPr/>
              <a:lstStyle/>
              <a:p>
                <a:r>
                  <a:rPr lang="en-CA">
                    <a:noFill/>
                  </a:rPr>
                  <a:t> </a:t>
                </a:r>
              </a:p>
            </p:txBody>
          </p:sp>
        </mc:Fallback>
      </mc:AlternateContent>
      <p:sp>
        <p:nvSpPr>
          <p:cNvPr id="26" name="Oval 25">
            <a:extLst>
              <a:ext uri="{FF2B5EF4-FFF2-40B4-BE49-F238E27FC236}">
                <a16:creationId xmlns:a16="http://schemas.microsoft.com/office/drawing/2014/main" id="{91DC8368-3BDD-4A00-B4DB-7D98CC6A276F}"/>
              </a:ext>
            </a:extLst>
          </p:cNvPr>
          <p:cNvSpPr/>
          <p:nvPr/>
        </p:nvSpPr>
        <p:spPr>
          <a:xfrm rot="1440000">
            <a:off x="10320724" y="3459479"/>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9" name="TextBox 58">
            <a:extLst>
              <a:ext uri="{FF2B5EF4-FFF2-40B4-BE49-F238E27FC236}">
                <a16:creationId xmlns:a16="http://schemas.microsoft.com/office/drawing/2014/main" id="{2861EF76-486A-40B8-83A8-38C0E58D71F5}"/>
              </a:ext>
            </a:extLst>
          </p:cNvPr>
          <p:cNvSpPr txBox="1"/>
          <p:nvPr/>
        </p:nvSpPr>
        <p:spPr>
          <a:xfrm>
            <a:off x="1159742" y="2868941"/>
            <a:ext cx="2584800" cy="646331"/>
          </a:xfrm>
          <a:prstGeom prst="rect">
            <a:avLst/>
          </a:prstGeom>
          <a:noFill/>
        </p:spPr>
        <p:txBody>
          <a:bodyPr wrap="square" rtlCol="0">
            <a:spAutoFit/>
          </a:bodyPr>
          <a:lstStyle/>
          <a:p>
            <a:pPr algn="r"/>
            <a:r>
              <a:rPr lang="en-CA" dirty="0">
                <a:solidFill>
                  <a:schemeClr val="accent5"/>
                </a:solidFill>
              </a:rPr>
              <a:t>“Friction forces oppose sliding”</a:t>
            </a:r>
          </a:p>
        </p:txBody>
      </p:sp>
      <p:sp>
        <p:nvSpPr>
          <p:cNvPr id="60" name="Freeform 24">
            <a:extLst>
              <a:ext uri="{FF2B5EF4-FFF2-40B4-BE49-F238E27FC236}">
                <a16:creationId xmlns:a16="http://schemas.microsoft.com/office/drawing/2014/main" id="{7B749CA0-C5AF-4EDD-AECA-95AE7D78AE16}"/>
              </a:ext>
            </a:extLst>
          </p:cNvPr>
          <p:cNvSpPr/>
          <p:nvPr/>
        </p:nvSpPr>
        <p:spPr>
          <a:xfrm flipH="1" flipV="1">
            <a:off x="3815881" y="3310541"/>
            <a:ext cx="367200" cy="236917"/>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31361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xit" presetSubtype="0" fill="hold" grpId="1" nodeType="withEffect">
                                  <p:stCondLst>
                                    <p:cond delay="0"/>
                                  </p:stCondLst>
                                  <p:childTnLst>
                                    <p:animEffect transition="out" filter="fade">
                                      <p:cBhvr>
                                        <p:cTn id="14" dur="500"/>
                                        <p:tgtEl>
                                          <p:spTgt spid="12"/>
                                        </p:tgtEl>
                                      </p:cBhvr>
                                    </p:animEffect>
                                    <p:set>
                                      <p:cBhvr>
                                        <p:cTn id="15" dur="1" fill="hold">
                                          <p:stCondLst>
                                            <p:cond delay="499"/>
                                          </p:stCondLst>
                                        </p:cTn>
                                        <p:tgtEl>
                                          <p:spTgt spid="1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fade">
                                      <p:cBhvr>
                                        <p:cTn id="55" dur="500"/>
                                        <p:tgtEl>
                                          <p:spTgt spid="5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500"/>
                                        <p:tgtEl>
                                          <p:spTgt spid="6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childTnLst>
                                </p:cTn>
                              </p:par>
                              <p:par>
                                <p:cTn id="64" presetID="10" presetClass="exit" presetSubtype="0" fill="hold" grpId="1" nodeType="withEffect">
                                  <p:stCondLst>
                                    <p:cond delay="0"/>
                                  </p:stCondLst>
                                  <p:childTnLst>
                                    <p:animEffect transition="out" filter="fade">
                                      <p:cBhvr>
                                        <p:cTn id="65" dur="500"/>
                                        <p:tgtEl>
                                          <p:spTgt spid="14"/>
                                        </p:tgtEl>
                                      </p:cBhvr>
                                    </p:animEffect>
                                    <p:set>
                                      <p:cBhvr>
                                        <p:cTn id="66" dur="1" fill="hold">
                                          <p:stCondLst>
                                            <p:cond delay="499"/>
                                          </p:stCondLst>
                                        </p:cTn>
                                        <p:tgtEl>
                                          <p:spTgt spid="14"/>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fade">
                                      <p:cBhvr>
                                        <p:cTn id="70" dur="500"/>
                                        <p:tgtEl>
                                          <p:spTgt spid="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500"/>
                                        <p:tgtEl>
                                          <p:spTgt spid="1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fade">
                                      <p:cBhvr>
                                        <p:cTn id="78" dur="500"/>
                                        <p:tgtEl>
                                          <p:spTgt spid="17"/>
                                        </p:tgtEl>
                                      </p:cBhvr>
                                    </p:animEffect>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500"/>
                                        <p:tgtEl>
                                          <p:spTgt spid="1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fade">
                                      <p:cBhvr>
                                        <p:cTn id="8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animBg="1"/>
      <p:bldP spid="12" grpId="1" animBg="1"/>
      <p:bldP spid="14" grpId="0" animBg="1"/>
      <p:bldP spid="14" grpId="1" animBg="1"/>
      <p:bldP spid="15" grpId="0" animBg="1"/>
      <p:bldP spid="16" grpId="0" animBg="1"/>
      <p:bldP spid="17" grpId="0" animBg="1"/>
      <p:bldP spid="18" grpId="0" animBg="1"/>
      <p:bldP spid="20" grpId="0" animBg="1"/>
      <p:bldP spid="21" grpId="0" animBg="1"/>
      <p:bldP spid="31" grpId="0"/>
      <p:bldP spid="32" grpId="0"/>
      <p:bldP spid="26" grpId="0" animBg="1"/>
      <p:bldP spid="59" grpId="0"/>
      <p:bldP spid="6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734EA-3394-480E-8513-F81578F261BB}"/>
              </a:ext>
            </a:extLst>
          </p:cNvPr>
          <p:cNvSpPr>
            <a:spLocks noGrp="1"/>
          </p:cNvSpPr>
          <p:nvPr>
            <p:ph type="title"/>
          </p:nvPr>
        </p:nvSpPr>
        <p:spPr/>
        <p:txBody>
          <a:bodyPr/>
          <a:lstStyle/>
          <a:p>
            <a:r>
              <a:rPr lang="en-CA" dirty="0"/>
              <a:t>LCP: Jacobian Matrices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89D841-8CC9-4841-B969-6F12FDC85018}"/>
                  </a:ext>
                </a:extLst>
              </p:cNvPr>
              <p:cNvSpPr>
                <a:spLocks noGrp="1"/>
              </p:cNvSpPr>
              <p:nvPr>
                <p:ph idx="1"/>
              </p:nvPr>
            </p:nvSpPr>
            <p:spPr/>
            <p:txBody>
              <a:bodyPr>
                <a:normAutofit/>
              </a:bodyPr>
              <a:lstStyle/>
              <a:p>
                <a:r>
                  <a:rPr lang="en-CA" sz="2400" dirty="0"/>
                  <a:t>The non-interpenetration constraint Jacobian is the same as before:</a:t>
                </a:r>
              </a:p>
              <a:p>
                <a:endParaRPr lang="en-CA" sz="2400" dirty="0"/>
              </a:p>
              <a:p>
                <a:endParaRPr lang="en-CA" sz="2400" dirty="0"/>
              </a:p>
              <a:p>
                <a:r>
                  <a:rPr lang="en-CA" sz="2400" dirty="0"/>
                  <a:t>The friction Jacobian encodes the </a:t>
                </a:r>
                <a14:m>
                  <m:oMath xmlns:m="http://schemas.openxmlformats.org/officeDocument/2006/math">
                    <m:r>
                      <a:rPr lang="en-CA" sz="2400" b="0" i="1" smtClean="0">
                        <a:latin typeface="Cambria Math" panose="02040503050406030204" pitchFamily="18" charset="0"/>
                      </a:rPr>
                      <m:t>𝑘</m:t>
                    </m:r>
                  </m:oMath>
                </a14:m>
                <a:r>
                  <a:rPr lang="en-CA" sz="2400" dirty="0"/>
                  <a:t> tangent directions:</a:t>
                </a:r>
              </a:p>
            </p:txBody>
          </p:sp>
        </mc:Choice>
        <mc:Fallback xmlns="">
          <p:sp>
            <p:nvSpPr>
              <p:cNvPr id="3" name="Content Placeholder 2">
                <a:extLst>
                  <a:ext uri="{FF2B5EF4-FFF2-40B4-BE49-F238E27FC236}">
                    <a16:creationId xmlns:a16="http://schemas.microsoft.com/office/drawing/2014/main" id="{8C89D841-8CC9-4841-B969-6F12FDC85018}"/>
                  </a:ext>
                </a:extLst>
              </p:cNvPr>
              <p:cNvSpPr>
                <a:spLocks noGrp="1" noRot="1" noChangeAspect="1" noMove="1" noResize="1" noEditPoints="1" noAdjustHandles="1" noChangeArrowheads="1" noChangeShapeType="1" noTextEdit="1"/>
              </p:cNvSpPr>
              <p:nvPr>
                <p:ph idx="1"/>
              </p:nvPr>
            </p:nvSpPr>
            <p:spPr>
              <a:blipFill>
                <a:blip r:embed="rId3"/>
                <a:stretch>
                  <a:fillRect l="-812" t="-179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1BE277B-DC00-437F-8474-6CF4A1BE963B}"/>
                  </a:ext>
                </a:extLst>
              </p:cNvPr>
              <p:cNvSpPr txBox="1"/>
              <p:nvPr/>
            </p:nvSpPr>
            <p:spPr>
              <a:xfrm>
                <a:off x="3603600" y="2075899"/>
                <a:ext cx="5090881" cy="4314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800" b="0" i="1" smtClean="0">
                              <a:latin typeface="Cambria Math" panose="02040503050406030204" pitchFamily="18" charset="0"/>
                            </a:rPr>
                          </m:ctrlPr>
                        </m:sSubPr>
                        <m:e>
                          <m:r>
                            <a:rPr lang="en-CA" sz="2800" b="1" i="0" smtClean="0">
                              <a:latin typeface="Cambria Math" panose="02040503050406030204" pitchFamily="18" charset="0"/>
                            </a:rPr>
                            <m:t>𝐉</m:t>
                          </m:r>
                        </m:e>
                        <m:sub>
                          <m:acc>
                            <m:accPr>
                              <m:chr m:val="̂"/>
                              <m:ctrlPr>
                                <a:rPr lang="en-CA" sz="2800" b="0" i="1" smtClean="0">
                                  <a:latin typeface="Cambria Math" panose="02040503050406030204" pitchFamily="18" charset="0"/>
                                </a:rPr>
                              </m:ctrlPr>
                            </m:accPr>
                            <m:e>
                              <m:r>
                                <a:rPr lang="en-CA" sz="2800" b="0" i="1" smtClean="0">
                                  <a:latin typeface="Cambria Math" panose="02040503050406030204" pitchFamily="18" charset="0"/>
                                </a:rPr>
                                <m:t>𝑛</m:t>
                              </m:r>
                            </m:e>
                          </m:acc>
                        </m:sub>
                      </m:sSub>
                      <m:r>
                        <a:rPr lang="en-CA" sz="2800" b="0" i="1" smtClean="0">
                          <a:latin typeface="Cambria Math" panose="02040503050406030204" pitchFamily="18" charset="0"/>
                        </a:rPr>
                        <m:t>=</m:t>
                      </m:r>
                      <m:d>
                        <m:dPr>
                          <m:begChr m:val="["/>
                          <m:endChr m:val="]"/>
                          <m:ctrlPr>
                            <a:rPr lang="en-CA" sz="2800" b="1" i="1">
                              <a:latin typeface="Cambria Math" panose="02040503050406030204" pitchFamily="18" charset="0"/>
                            </a:rPr>
                          </m:ctrlPr>
                        </m:dPr>
                        <m:e>
                          <m:m>
                            <m:mPr>
                              <m:mcs>
                                <m:mc>
                                  <m:mcPr>
                                    <m:count m:val="4"/>
                                    <m:mcJc m:val="center"/>
                                  </m:mcPr>
                                </m:mc>
                              </m:mcs>
                              <m:ctrlPr>
                                <a:rPr lang="en-CA" sz="2800" b="1" i="1">
                                  <a:latin typeface="Cambria Math" panose="02040503050406030204" pitchFamily="18" charset="0"/>
                                </a:rPr>
                              </m:ctrlPr>
                            </m:mPr>
                            <m:mr>
                              <m:e>
                                <m:r>
                                  <m:rPr>
                                    <m:brk m:alnAt="7"/>
                                  </m:rPr>
                                  <a:rPr lang="en-CA" sz="2800" b="1" i="1">
                                    <a:latin typeface="Cambria Math" panose="02040503050406030204" pitchFamily="18" charset="0"/>
                                  </a:rPr>
                                  <m:t>−</m:t>
                                </m:r>
                                <m:sSup>
                                  <m:sSupPr>
                                    <m:ctrlPr>
                                      <a:rPr lang="en-CA" sz="2800" b="1" i="1">
                                        <a:latin typeface="Cambria Math" panose="02040503050406030204" pitchFamily="18" charset="0"/>
                                      </a:rPr>
                                    </m:ctrlPr>
                                  </m:sSupPr>
                                  <m:e>
                                    <m:acc>
                                      <m:accPr>
                                        <m:chr m:val="̂"/>
                                        <m:ctrlPr>
                                          <a:rPr lang="en-CA" sz="2800" i="1">
                                            <a:latin typeface="Cambria Math" panose="02040503050406030204" pitchFamily="18" charset="0"/>
                                          </a:rPr>
                                        </m:ctrlPr>
                                      </m:accPr>
                                      <m:e>
                                        <m:r>
                                          <a:rPr lang="en-CA" sz="2800" i="1">
                                            <a:latin typeface="Cambria Math" panose="02040503050406030204" pitchFamily="18" charset="0"/>
                                          </a:rPr>
                                          <m:t>𝑛</m:t>
                                        </m:r>
                                      </m:e>
                                    </m:acc>
                                  </m:e>
                                  <m:sup>
                                    <m:r>
                                      <a:rPr lang="en-CA" sz="2800" i="1">
                                        <a:latin typeface="Cambria Math" panose="02040503050406030204" pitchFamily="18" charset="0"/>
                                      </a:rPr>
                                      <m:t>𝑇</m:t>
                                    </m:r>
                                  </m:sup>
                                </m:sSup>
                              </m:e>
                              <m:e>
                                <m:sSup>
                                  <m:sSupPr>
                                    <m:ctrlPr>
                                      <a:rPr lang="en-CA" sz="2800" b="1" i="1">
                                        <a:latin typeface="Cambria Math" panose="02040503050406030204" pitchFamily="18" charset="0"/>
                                      </a:rPr>
                                    </m:ctrlPr>
                                  </m:sSupPr>
                                  <m:e>
                                    <m:acc>
                                      <m:accPr>
                                        <m:chr m:val="̂"/>
                                        <m:ctrlPr>
                                          <a:rPr lang="en-CA" sz="2800" i="1">
                                            <a:latin typeface="Cambria Math" panose="02040503050406030204" pitchFamily="18" charset="0"/>
                                          </a:rPr>
                                        </m:ctrlPr>
                                      </m:accPr>
                                      <m:e>
                                        <m:r>
                                          <a:rPr lang="en-CA" sz="2800" i="1">
                                            <a:latin typeface="Cambria Math" panose="02040503050406030204" pitchFamily="18" charset="0"/>
                                          </a:rPr>
                                          <m:t>𝑛</m:t>
                                        </m:r>
                                      </m:e>
                                    </m:acc>
                                  </m:e>
                                  <m:sup>
                                    <m:r>
                                      <a:rPr lang="en-CA" sz="2800" i="1">
                                        <a:latin typeface="Cambria Math" panose="02040503050406030204" pitchFamily="18" charset="0"/>
                                      </a:rPr>
                                      <m:t>𝑇</m:t>
                                    </m:r>
                                  </m:sup>
                                </m:sSup>
                                <m:sSubSup>
                                  <m:sSubSupPr>
                                    <m:ctrlPr>
                                      <a:rPr lang="en-CA" sz="2800" b="1" i="1">
                                        <a:latin typeface="Cambria Math" panose="02040503050406030204" pitchFamily="18" charset="0"/>
                                      </a:rPr>
                                    </m:ctrlPr>
                                  </m:sSubSupPr>
                                  <m:e>
                                    <m:r>
                                      <a:rPr lang="en-CA" sz="2800" b="1">
                                        <a:latin typeface="Cambria Math" panose="02040503050406030204" pitchFamily="18" charset="0"/>
                                      </a:rPr>
                                      <m:t>𝐫</m:t>
                                    </m:r>
                                  </m:e>
                                  <m:sub>
                                    <m:r>
                                      <a:rPr lang="en-CA" sz="2800" i="1">
                                        <a:latin typeface="Cambria Math" panose="02040503050406030204" pitchFamily="18" charset="0"/>
                                      </a:rPr>
                                      <m:t>𝐴</m:t>
                                    </m:r>
                                  </m:sub>
                                  <m:sup>
                                    <m:r>
                                      <a:rPr lang="en-CA" sz="2800" i="1">
                                        <a:latin typeface="Cambria Math" panose="02040503050406030204" pitchFamily="18" charset="0"/>
                                      </a:rPr>
                                      <m:t>×</m:t>
                                    </m:r>
                                  </m:sup>
                                </m:sSubSup>
                              </m:e>
                              <m:e>
                                <m:sSup>
                                  <m:sSupPr>
                                    <m:ctrlPr>
                                      <a:rPr lang="en-CA" sz="2800" b="1" i="1">
                                        <a:latin typeface="Cambria Math" panose="02040503050406030204" pitchFamily="18" charset="0"/>
                                      </a:rPr>
                                    </m:ctrlPr>
                                  </m:sSupPr>
                                  <m:e>
                                    <m:acc>
                                      <m:accPr>
                                        <m:chr m:val="̂"/>
                                        <m:ctrlPr>
                                          <a:rPr lang="en-CA" sz="2800" i="1">
                                            <a:latin typeface="Cambria Math" panose="02040503050406030204" pitchFamily="18" charset="0"/>
                                          </a:rPr>
                                        </m:ctrlPr>
                                      </m:accPr>
                                      <m:e>
                                        <m:r>
                                          <a:rPr lang="en-CA" sz="2800" i="1">
                                            <a:latin typeface="Cambria Math" panose="02040503050406030204" pitchFamily="18" charset="0"/>
                                          </a:rPr>
                                          <m:t>𝑛</m:t>
                                        </m:r>
                                      </m:e>
                                    </m:acc>
                                  </m:e>
                                  <m:sup>
                                    <m:r>
                                      <a:rPr lang="en-CA" sz="2800" i="1">
                                        <a:latin typeface="Cambria Math" panose="02040503050406030204" pitchFamily="18" charset="0"/>
                                      </a:rPr>
                                      <m:t>𝑇</m:t>
                                    </m:r>
                                  </m:sup>
                                </m:sSup>
                              </m:e>
                              <m:e>
                                <m:r>
                                  <a:rPr lang="en-CA" sz="2800" b="1" i="1">
                                    <a:latin typeface="Cambria Math" panose="02040503050406030204" pitchFamily="18" charset="0"/>
                                  </a:rPr>
                                  <m:t>−</m:t>
                                </m:r>
                                <m:sSup>
                                  <m:sSupPr>
                                    <m:ctrlPr>
                                      <a:rPr lang="en-CA" sz="2800" b="1" i="1">
                                        <a:latin typeface="Cambria Math" panose="02040503050406030204" pitchFamily="18" charset="0"/>
                                      </a:rPr>
                                    </m:ctrlPr>
                                  </m:sSupPr>
                                  <m:e>
                                    <m:acc>
                                      <m:accPr>
                                        <m:chr m:val="̂"/>
                                        <m:ctrlPr>
                                          <a:rPr lang="en-CA" sz="2800" i="1">
                                            <a:latin typeface="Cambria Math" panose="02040503050406030204" pitchFamily="18" charset="0"/>
                                          </a:rPr>
                                        </m:ctrlPr>
                                      </m:accPr>
                                      <m:e>
                                        <m:r>
                                          <a:rPr lang="en-CA" sz="2800" i="1">
                                            <a:latin typeface="Cambria Math" panose="02040503050406030204" pitchFamily="18" charset="0"/>
                                          </a:rPr>
                                          <m:t>𝑛</m:t>
                                        </m:r>
                                      </m:e>
                                    </m:acc>
                                  </m:e>
                                  <m:sup>
                                    <m:r>
                                      <a:rPr lang="en-CA" sz="2800" i="1">
                                        <a:latin typeface="Cambria Math" panose="02040503050406030204" pitchFamily="18" charset="0"/>
                                      </a:rPr>
                                      <m:t>𝑇</m:t>
                                    </m:r>
                                  </m:sup>
                                </m:sSup>
                                <m:sSubSup>
                                  <m:sSubSupPr>
                                    <m:ctrlPr>
                                      <a:rPr lang="en-CA" sz="2800" b="1" i="1">
                                        <a:latin typeface="Cambria Math" panose="02040503050406030204" pitchFamily="18" charset="0"/>
                                      </a:rPr>
                                    </m:ctrlPr>
                                  </m:sSubSupPr>
                                  <m:e>
                                    <m:r>
                                      <a:rPr lang="en-CA" sz="2800" b="1">
                                        <a:latin typeface="Cambria Math" panose="02040503050406030204" pitchFamily="18" charset="0"/>
                                      </a:rPr>
                                      <m:t>𝐫</m:t>
                                    </m:r>
                                  </m:e>
                                  <m:sub>
                                    <m:r>
                                      <a:rPr lang="en-CA" sz="2800" i="1">
                                        <a:latin typeface="Cambria Math" panose="02040503050406030204" pitchFamily="18" charset="0"/>
                                      </a:rPr>
                                      <m:t>𝐵</m:t>
                                    </m:r>
                                  </m:sub>
                                  <m:sup>
                                    <m:r>
                                      <a:rPr lang="en-CA" sz="2800" i="1">
                                        <a:latin typeface="Cambria Math" panose="02040503050406030204" pitchFamily="18" charset="0"/>
                                      </a:rPr>
                                      <m:t>×</m:t>
                                    </m:r>
                                  </m:sup>
                                </m:sSubSup>
                              </m:e>
                            </m:mr>
                          </m:m>
                        </m:e>
                      </m:d>
                    </m:oMath>
                  </m:oMathPara>
                </a14:m>
                <a:endParaRPr lang="en-CA" sz="2800" dirty="0"/>
              </a:p>
            </p:txBody>
          </p:sp>
        </mc:Choice>
        <mc:Fallback xmlns="">
          <p:sp>
            <p:nvSpPr>
              <p:cNvPr id="4" name="TextBox 3">
                <a:extLst>
                  <a:ext uri="{FF2B5EF4-FFF2-40B4-BE49-F238E27FC236}">
                    <a16:creationId xmlns:a16="http://schemas.microsoft.com/office/drawing/2014/main" id="{C1BE277B-DC00-437F-8474-6CF4A1BE963B}"/>
                  </a:ext>
                </a:extLst>
              </p:cNvPr>
              <p:cNvSpPr txBox="1">
                <a:spLocks noRot="1" noChangeAspect="1" noMove="1" noResize="1" noEditPoints="1" noAdjustHandles="1" noChangeArrowheads="1" noChangeShapeType="1" noTextEdit="1"/>
              </p:cNvSpPr>
              <p:nvPr/>
            </p:nvSpPr>
            <p:spPr>
              <a:xfrm>
                <a:off x="3603600" y="2075899"/>
                <a:ext cx="5090881" cy="431400"/>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EE9FD78-43D7-4E2D-AF47-BCBB9D881EC7}"/>
                  </a:ext>
                </a:extLst>
              </p:cNvPr>
              <p:cNvSpPr/>
              <p:nvPr/>
            </p:nvSpPr>
            <p:spPr>
              <a:xfrm>
                <a:off x="3133682" y="3348626"/>
                <a:ext cx="5659433" cy="15240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CA" sz="2800" b="1" i="1" smtClean="0">
                              <a:latin typeface="Cambria Math" panose="02040503050406030204" pitchFamily="18" charset="0"/>
                            </a:rPr>
                          </m:ctrlPr>
                        </m:sSubPr>
                        <m:e>
                          <m:r>
                            <a:rPr lang="en-CA" sz="2800" b="1" i="0" smtClean="0">
                              <a:latin typeface="Cambria Math" panose="02040503050406030204" pitchFamily="18" charset="0"/>
                            </a:rPr>
                            <m:t>𝐉</m:t>
                          </m:r>
                        </m:e>
                        <m:sub>
                          <m:acc>
                            <m:accPr>
                              <m:chr m:val="̂"/>
                              <m:ctrlPr>
                                <a:rPr lang="en-CA" sz="2800" b="1" i="1" smtClean="0">
                                  <a:latin typeface="Cambria Math" panose="02040503050406030204" pitchFamily="18" charset="0"/>
                                </a:rPr>
                              </m:ctrlPr>
                            </m:accPr>
                            <m:e>
                              <m:r>
                                <a:rPr lang="en-CA" sz="2800" b="0" i="1" smtClean="0">
                                  <a:latin typeface="Cambria Math" panose="02040503050406030204" pitchFamily="18" charset="0"/>
                                </a:rPr>
                                <m:t>𝑡</m:t>
                              </m:r>
                            </m:e>
                          </m:acc>
                        </m:sub>
                      </m:sSub>
                      <m:r>
                        <a:rPr lang="en-CA" sz="2800" b="1" i="1" smtClean="0">
                          <a:latin typeface="Cambria Math" panose="02040503050406030204" pitchFamily="18" charset="0"/>
                        </a:rPr>
                        <m:t>=</m:t>
                      </m:r>
                      <m:d>
                        <m:dPr>
                          <m:begChr m:val="["/>
                          <m:endChr m:val="]"/>
                          <m:ctrlPr>
                            <a:rPr lang="en-CA" sz="2800" b="1" i="1">
                              <a:latin typeface="Cambria Math" panose="02040503050406030204" pitchFamily="18" charset="0"/>
                            </a:rPr>
                          </m:ctrlPr>
                        </m:dPr>
                        <m:e>
                          <m:m>
                            <m:mPr>
                              <m:mcs>
                                <m:mc>
                                  <m:mcPr>
                                    <m:count m:val="4"/>
                                    <m:mcJc m:val="center"/>
                                  </m:mcPr>
                                </m:mc>
                              </m:mcs>
                              <m:ctrlPr>
                                <a:rPr lang="en-CA" sz="2800" b="1" i="1">
                                  <a:latin typeface="Cambria Math" panose="02040503050406030204" pitchFamily="18" charset="0"/>
                                </a:rPr>
                              </m:ctrlPr>
                            </m:mPr>
                            <m:mr>
                              <m:e>
                                <m:r>
                                  <m:rPr>
                                    <m:brk m:alnAt="7"/>
                                  </m:rPr>
                                  <a:rPr lang="en-CA" sz="2800" b="1" i="1">
                                    <a:latin typeface="Cambria Math" panose="02040503050406030204" pitchFamily="18" charset="0"/>
                                  </a:rPr>
                                  <m:t>−</m:t>
                                </m:r>
                                <m:sSup>
                                  <m:sSupPr>
                                    <m:ctrlPr>
                                      <a:rPr lang="en-CA" sz="2800" b="1" i="1">
                                        <a:latin typeface="Cambria Math" panose="02040503050406030204" pitchFamily="18" charset="0"/>
                                      </a:rPr>
                                    </m:ctrlPr>
                                  </m:sSupPr>
                                  <m:e>
                                    <m:sSub>
                                      <m:sSubPr>
                                        <m:ctrlPr>
                                          <a:rPr lang="en-CA" sz="2800" b="0" i="1" smtClean="0">
                                            <a:latin typeface="Cambria Math" panose="02040503050406030204" pitchFamily="18" charset="0"/>
                                          </a:rPr>
                                        </m:ctrlPr>
                                      </m:sSubPr>
                                      <m:e>
                                        <m:acc>
                                          <m:accPr>
                                            <m:chr m:val="̂"/>
                                            <m:ctrlPr>
                                              <a:rPr lang="en-CA" sz="2800" i="1">
                                                <a:latin typeface="Cambria Math" panose="02040503050406030204" pitchFamily="18" charset="0"/>
                                              </a:rPr>
                                            </m:ctrlPr>
                                          </m:accPr>
                                          <m:e>
                                            <m:r>
                                              <a:rPr lang="en-CA" sz="2800" b="0" i="1" smtClean="0">
                                                <a:latin typeface="Cambria Math" panose="02040503050406030204" pitchFamily="18" charset="0"/>
                                              </a:rPr>
                                              <m:t>𝑡</m:t>
                                            </m:r>
                                          </m:e>
                                        </m:acc>
                                      </m:e>
                                      <m:sub>
                                        <m:r>
                                          <a:rPr lang="en-CA" sz="2800" b="0" i="1" smtClean="0">
                                            <a:latin typeface="Cambria Math" panose="02040503050406030204" pitchFamily="18" charset="0"/>
                                          </a:rPr>
                                          <m:t>1</m:t>
                                        </m:r>
                                      </m:sub>
                                    </m:sSub>
                                  </m:e>
                                  <m:sup>
                                    <m:r>
                                      <a:rPr lang="en-CA" sz="2800" i="1">
                                        <a:latin typeface="Cambria Math" panose="02040503050406030204" pitchFamily="18" charset="0"/>
                                      </a:rPr>
                                      <m:t>𝑇</m:t>
                                    </m:r>
                                  </m:sup>
                                </m:sSup>
                              </m:e>
                              <m:e>
                                <m:sSup>
                                  <m:sSupPr>
                                    <m:ctrlPr>
                                      <a:rPr lang="en-CA" sz="2800" b="1" i="1">
                                        <a:latin typeface="Cambria Math" panose="02040503050406030204" pitchFamily="18" charset="0"/>
                                      </a:rPr>
                                    </m:ctrlPr>
                                  </m:sSupPr>
                                  <m:e>
                                    <m:sSub>
                                      <m:sSubPr>
                                        <m:ctrlPr>
                                          <a:rPr lang="en-CA" sz="2800" i="1">
                                            <a:latin typeface="Cambria Math" panose="02040503050406030204" pitchFamily="18" charset="0"/>
                                          </a:rPr>
                                        </m:ctrlPr>
                                      </m:sSubPr>
                                      <m:e>
                                        <m:acc>
                                          <m:accPr>
                                            <m:chr m:val="̂"/>
                                            <m:ctrlPr>
                                              <a:rPr lang="en-CA" sz="2800" i="1">
                                                <a:latin typeface="Cambria Math" panose="02040503050406030204" pitchFamily="18" charset="0"/>
                                              </a:rPr>
                                            </m:ctrlPr>
                                          </m:accPr>
                                          <m:e>
                                            <m:r>
                                              <a:rPr lang="en-CA" sz="2800" i="1">
                                                <a:latin typeface="Cambria Math" panose="02040503050406030204" pitchFamily="18" charset="0"/>
                                              </a:rPr>
                                              <m:t>𝑡</m:t>
                                            </m:r>
                                          </m:e>
                                        </m:acc>
                                      </m:e>
                                      <m:sub>
                                        <m:r>
                                          <a:rPr lang="en-CA" sz="2800" i="1">
                                            <a:latin typeface="Cambria Math" panose="02040503050406030204" pitchFamily="18" charset="0"/>
                                          </a:rPr>
                                          <m:t>1</m:t>
                                        </m:r>
                                      </m:sub>
                                    </m:sSub>
                                  </m:e>
                                  <m:sup>
                                    <m:r>
                                      <a:rPr lang="en-CA" sz="2800" i="1">
                                        <a:latin typeface="Cambria Math" panose="02040503050406030204" pitchFamily="18" charset="0"/>
                                      </a:rPr>
                                      <m:t>𝑇</m:t>
                                    </m:r>
                                  </m:sup>
                                </m:sSup>
                                <m:sSubSup>
                                  <m:sSubSupPr>
                                    <m:ctrlPr>
                                      <a:rPr lang="en-CA" sz="2800" b="1" i="1">
                                        <a:latin typeface="Cambria Math" panose="02040503050406030204" pitchFamily="18" charset="0"/>
                                      </a:rPr>
                                    </m:ctrlPr>
                                  </m:sSubSupPr>
                                  <m:e>
                                    <m:r>
                                      <a:rPr lang="en-CA" sz="2800" b="1">
                                        <a:latin typeface="Cambria Math" panose="02040503050406030204" pitchFamily="18" charset="0"/>
                                      </a:rPr>
                                      <m:t>𝐫</m:t>
                                    </m:r>
                                  </m:e>
                                  <m:sub>
                                    <m:r>
                                      <a:rPr lang="en-CA" sz="2800" i="1">
                                        <a:latin typeface="Cambria Math" panose="02040503050406030204" pitchFamily="18" charset="0"/>
                                      </a:rPr>
                                      <m:t>𝐴</m:t>
                                    </m:r>
                                  </m:sub>
                                  <m:sup>
                                    <m:r>
                                      <a:rPr lang="en-CA" sz="2800" i="1">
                                        <a:latin typeface="Cambria Math" panose="02040503050406030204" pitchFamily="18" charset="0"/>
                                      </a:rPr>
                                      <m:t>×</m:t>
                                    </m:r>
                                  </m:sup>
                                </m:sSubSup>
                              </m:e>
                              <m:e>
                                <m:sSup>
                                  <m:sSupPr>
                                    <m:ctrlPr>
                                      <a:rPr lang="en-CA" sz="2800" b="1" i="1">
                                        <a:latin typeface="Cambria Math" panose="02040503050406030204" pitchFamily="18" charset="0"/>
                                      </a:rPr>
                                    </m:ctrlPr>
                                  </m:sSupPr>
                                  <m:e>
                                    <m:sSub>
                                      <m:sSubPr>
                                        <m:ctrlPr>
                                          <a:rPr lang="en-CA" sz="2800" i="1">
                                            <a:latin typeface="Cambria Math" panose="02040503050406030204" pitchFamily="18" charset="0"/>
                                          </a:rPr>
                                        </m:ctrlPr>
                                      </m:sSubPr>
                                      <m:e>
                                        <m:acc>
                                          <m:accPr>
                                            <m:chr m:val="̂"/>
                                            <m:ctrlPr>
                                              <a:rPr lang="en-CA" sz="2800" i="1">
                                                <a:latin typeface="Cambria Math" panose="02040503050406030204" pitchFamily="18" charset="0"/>
                                              </a:rPr>
                                            </m:ctrlPr>
                                          </m:accPr>
                                          <m:e>
                                            <m:r>
                                              <a:rPr lang="en-CA" sz="2800" i="1">
                                                <a:latin typeface="Cambria Math" panose="02040503050406030204" pitchFamily="18" charset="0"/>
                                              </a:rPr>
                                              <m:t>𝑡</m:t>
                                            </m:r>
                                          </m:e>
                                        </m:acc>
                                      </m:e>
                                      <m:sub>
                                        <m:r>
                                          <a:rPr lang="en-CA" sz="2800" i="1">
                                            <a:latin typeface="Cambria Math" panose="02040503050406030204" pitchFamily="18" charset="0"/>
                                          </a:rPr>
                                          <m:t>1</m:t>
                                        </m:r>
                                      </m:sub>
                                    </m:sSub>
                                  </m:e>
                                  <m:sup>
                                    <m:r>
                                      <a:rPr lang="en-CA" sz="2800" i="1">
                                        <a:latin typeface="Cambria Math" panose="02040503050406030204" pitchFamily="18" charset="0"/>
                                      </a:rPr>
                                      <m:t>𝑇</m:t>
                                    </m:r>
                                  </m:sup>
                                </m:sSup>
                              </m:e>
                              <m:e>
                                <m:r>
                                  <a:rPr lang="en-CA" sz="2800" b="1" i="1">
                                    <a:latin typeface="Cambria Math" panose="02040503050406030204" pitchFamily="18" charset="0"/>
                                  </a:rPr>
                                  <m:t>−</m:t>
                                </m:r>
                                <m:sSup>
                                  <m:sSupPr>
                                    <m:ctrlPr>
                                      <a:rPr lang="en-CA" sz="2800" b="1" i="1">
                                        <a:latin typeface="Cambria Math" panose="02040503050406030204" pitchFamily="18" charset="0"/>
                                      </a:rPr>
                                    </m:ctrlPr>
                                  </m:sSupPr>
                                  <m:e>
                                    <m:sSub>
                                      <m:sSubPr>
                                        <m:ctrlPr>
                                          <a:rPr lang="en-CA" sz="2800" i="1">
                                            <a:latin typeface="Cambria Math" panose="02040503050406030204" pitchFamily="18" charset="0"/>
                                          </a:rPr>
                                        </m:ctrlPr>
                                      </m:sSubPr>
                                      <m:e>
                                        <m:acc>
                                          <m:accPr>
                                            <m:chr m:val="̂"/>
                                            <m:ctrlPr>
                                              <a:rPr lang="en-CA" sz="2800" i="1">
                                                <a:latin typeface="Cambria Math" panose="02040503050406030204" pitchFamily="18" charset="0"/>
                                              </a:rPr>
                                            </m:ctrlPr>
                                          </m:accPr>
                                          <m:e>
                                            <m:r>
                                              <a:rPr lang="en-CA" sz="2800" i="1">
                                                <a:latin typeface="Cambria Math" panose="02040503050406030204" pitchFamily="18" charset="0"/>
                                              </a:rPr>
                                              <m:t>𝑡</m:t>
                                            </m:r>
                                          </m:e>
                                        </m:acc>
                                      </m:e>
                                      <m:sub>
                                        <m:r>
                                          <a:rPr lang="en-CA" sz="2800" i="1">
                                            <a:latin typeface="Cambria Math" panose="02040503050406030204" pitchFamily="18" charset="0"/>
                                          </a:rPr>
                                          <m:t>1</m:t>
                                        </m:r>
                                      </m:sub>
                                    </m:sSub>
                                  </m:e>
                                  <m:sup>
                                    <m:r>
                                      <a:rPr lang="en-CA" sz="2800" i="1">
                                        <a:latin typeface="Cambria Math" panose="02040503050406030204" pitchFamily="18" charset="0"/>
                                      </a:rPr>
                                      <m:t>𝑇</m:t>
                                    </m:r>
                                  </m:sup>
                                </m:sSup>
                                <m:sSubSup>
                                  <m:sSubSupPr>
                                    <m:ctrlPr>
                                      <a:rPr lang="en-CA" sz="2800" b="1" i="1">
                                        <a:latin typeface="Cambria Math" panose="02040503050406030204" pitchFamily="18" charset="0"/>
                                      </a:rPr>
                                    </m:ctrlPr>
                                  </m:sSubSupPr>
                                  <m:e>
                                    <m:r>
                                      <a:rPr lang="en-CA" sz="2800" b="1">
                                        <a:latin typeface="Cambria Math" panose="02040503050406030204" pitchFamily="18" charset="0"/>
                                      </a:rPr>
                                      <m:t>𝐫</m:t>
                                    </m:r>
                                  </m:e>
                                  <m:sub>
                                    <m:r>
                                      <a:rPr lang="en-CA" sz="2800" i="1">
                                        <a:latin typeface="Cambria Math" panose="02040503050406030204" pitchFamily="18" charset="0"/>
                                      </a:rPr>
                                      <m:t>𝐵</m:t>
                                    </m:r>
                                  </m:sub>
                                  <m:sup>
                                    <m:r>
                                      <a:rPr lang="en-CA" sz="2800" i="1">
                                        <a:latin typeface="Cambria Math" panose="02040503050406030204" pitchFamily="18" charset="0"/>
                                      </a:rPr>
                                      <m:t>×</m:t>
                                    </m:r>
                                  </m:sup>
                                </m:sSubSup>
                              </m:e>
                            </m:mr>
                            <m:mr>
                              <m:e>
                                <m:r>
                                  <a:rPr lang="en-CA" sz="2800" b="1" i="1" smtClean="0">
                                    <a:latin typeface="Cambria Math" panose="02040503050406030204" pitchFamily="18" charset="0"/>
                                  </a:rPr>
                                  <m:t>⋮</m:t>
                                </m:r>
                              </m:e>
                              <m:e>
                                <m:r>
                                  <a:rPr lang="en-CA" sz="2800" b="1" i="1" smtClean="0">
                                    <a:latin typeface="Cambria Math" panose="02040503050406030204" pitchFamily="18" charset="0"/>
                                  </a:rPr>
                                  <m:t>⋮</m:t>
                                </m:r>
                              </m:e>
                              <m:e>
                                <m:r>
                                  <a:rPr lang="en-CA" sz="2800" b="1" i="1" smtClean="0">
                                    <a:latin typeface="Cambria Math" panose="02040503050406030204" pitchFamily="18" charset="0"/>
                                  </a:rPr>
                                  <m:t>⋮</m:t>
                                </m:r>
                              </m:e>
                              <m:e>
                                <m:r>
                                  <a:rPr lang="en-CA" sz="2800" b="1" i="1" smtClean="0">
                                    <a:latin typeface="Cambria Math" panose="02040503050406030204" pitchFamily="18" charset="0"/>
                                  </a:rPr>
                                  <m:t>⋮</m:t>
                                </m:r>
                              </m:e>
                            </m:mr>
                            <m:mr>
                              <m:e>
                                <m:r>
                                  <a:rPr lang="en-CA" sz="2800" b="1" i="1">
                                    <a:latin typeface="Cambria Math" panose="02040503050406030204" pitchFamily="18" charset="0"/>
                                  </a:rPr>
                                  <m:t>−</m:t>
                                </m:r>
                                <m:sSup>
                                  <m:sSupPr>
                                    <m:ctrlPr>
                                      <a:rPr lang="en-CA" sz="2800" b="1" i="1">
                                        <a:latin typeface="Cambria Math" panose="02040503050406030204" pitchFamily="18" charset="0"/>
                                      </a:rPr>
                                    </m:ctrlPr>
                                  </m:sSupPr>
                                  <m:e>
                                    <m:sSub>
                                      <m:sSubPr>
                                        <m:ctrlPr>
                                          <a:rPr lang="en-CA" sz="2800" i="1">
                                            <a:latin typeface="Cambria Math" panose="02040503050406030204" pitchFamily="18" charset="0"/>
                                          </a:rPr>
                                        </m:ctrlPr>
                                      </m:sSubPr>
                                      <m:e>
                                        <m:acc>
                                          <m:accPr>
                                            <m:chr m:val="̂"/>
                                            <m:ctrlPr>
                                              <a:rPr lang="en-CA" sz="2800" i="1">
                                                <a:latin typeface="Cambria Math" panose="02040503050406030204" pitchFamily="18" charset="0"/>
                                              </a:rPr>
                                            </m:ctrlPr>
                                          </m:accPr>
                                          <m:e>
                                            <m:r>
                                              <a:rPr lang="en-CA" sz="2800" i="1">
                                                <a:latin typeface="Cambria Math" panose="02040503050406030204" pitchFamily="18" charset="0"/>
                                              </a:rPr>
                                              <m:t>𝑡</m:t>
                                            </m:r>
                                          </m:e>
                                        </m:acc>
                                      </m:e>
                                      <m:sub>
                                        <m:r>
                                          <a:rPr lang="en-CA" sz="2800" b="0" i="1" smtClean="0">
                                            <a:latin typeface="Cambria Math" panose="02040503050406030204" pitchFamily="18" charset="0"/>
                                          </a:rPr>
                                          <m:t>𝑘</m:t>
                                        </m:r>
                                      </m:sub>
                                    </m:sSub>
                                  </m:e>
                                  <m:sup>
                                    <m:r>
                                      <a:rPr lang="en-CA" sz="2800" i="1">
                                        <a:latin typeface="Cambria Math" panose="02040503050406030204" pitchFamily="18" charset="0"/>
                                      </a:rPr>
                                      <m:t>𝑇</m:t>
                                    </m:r>
                                  </m:sup>
                                </m:sSup>
                              </m:e>
                              <m:e>
                                <m:sSup>
                                  <m:sSupPr>
                                    <m:ctrlPr>
                                      <a:rPr lang="en-CA" sz="2800" b="1" i="1">
                                        <a:latin typeface="Cambria Math" panose="02040503050406030204" pitchFamily="18" charset="0"/>
                                      </a:rPr>
                                    </m:ctrlPr>
                                  </m:sSupPr>
                                  <m:e>
                                    <m:sSub>
                                      <m:sSubPr>
                                        <m:ctrlPr>
                                          <a:rPr lang="en-CA" sz="2800" i="1">
                                            <a:latin typeface="Cambria Math" panose="02040503050406030204" pitchFamily="18" charset="0"/>
                                          </a:rPr>
                                        </m:ctrlPr>
                                      </m:sSubPr>
                                      <m:e>
                                        <m:acc>
                                          <m:accPr>
                                            <m:chr m:val="̂"/>
                                            <m:ctrlPr>
                                              <a:rPr lang="en-CA" sz="2800" i="1">
                                                <a:latin typeface="Cambria Math" panose="02040503050406030204" pitchFamily="18" charset="0"/>
                                              </a:rPr>
                                            </m:ctrlPr>
                                          </m:accPr>
                                          <m:e>
                                            <m:r>
                                              <a:rPr lang="en-CA" sz="2800" i="1">
                                                <a:latin typeface="Cambria Math" panose="02040503050406030204" pitchFamily="18" charset="0"/>
                                              </a:rPr>
                                              <m:t>𝑡</m:t>
                                            </m:r>
                                          </m:e>
                                        </m:acc>
                                      </m:e>
                                      <m:sub>
                                        <m:r>
                                          <a:rPr lang="en-CA" sz="2800" i="1">
                                            <a:latin typeface="Cambria Math" panose="02040503050406030204" pitchFamily="18" charset="0"/>
                                          </a:rPr>
                                          <m:t>𝑘</m:t>
                                        </m:r>
                                      </m:sub>
                                    </m:sSub>
                                  </m:e>
                                  <m:sup>
                                    <m:r>
                                      <a:rPr lang="en-CA" sz="2800" i="1">
                                        <a:latin typeface="Cambria Math" panose="02040503050406030204" pitchFamily="18" charset="0"/>
                                      </a:rPr>
                                      <m:t>𝑇</m:t>
                                    </m:r>
                                  </m:sup>
                                </m:sSup>
                                <m:sSubSup>
                                  <m:sSubSupPr>
                                    <m:ctrlPr>
                                      <a:rPr lang="en-CA" sz="2800" b="1" i="1">
                                        <a:latin typeface="Cambria Math" panose="02040503050406030204" pitchFamily="18" charset="0"/>
                                      </a:rPr>
                                    </m:ctrlPr>
                                  </m:sSubSupPr>
                                  <m:e>
                                    <m:r>
                                      <a:rPr lang="en-CA" sz="2800" b="1">
                                        <a:latin typeface="Cambria Math" panose="02040503050406030204" pitchFamily="18" charset="0"/>
                                      </a:rPr>
                                      <m:t>𝐫</m:t>
                                    </m:r>
                                  </m:e>
                                  <m:sub>
                                    <m:r>
                                      <a:rPr lang="en-CA" sz="2800" i="1">
                                        <a:latin typeface="Cambria Math" panose="02040503050406030204" pitchFamily="18" charset="0"/>
                                      </a:rPr>
                                      <m:t>𝐴</m:t>
                                    </m:r>
                                  </m:sub>
                                  <m:sup>
                                    <m:r>
                                      <a:rPr lang="en-CA" sz="2800" i="1">
                                        <a:latin typeface="Cambria Math" panose="02040503050406030204" pitchFamily="18" charset="0"/>
                                      </a:rPr>
                                      <m:t>×</m:t>
                                    </m:r>
                                  </m:sup>
                                </m:sSubSup>
                              </m:e>
                              <m:e>
                                <m:sSup>
                                  <m:sSupPr>
                                    <m:ctrlPr>
                                      <a:rPr lang="en-CA" sz="2800" b="1" i="1">
                                        <a:latin typeface="Cambria Math" panose="02040503050406030204" pitchFamily="18" charset="0"/>
                                      </a:rPr>
                                    </m:ctrlPr>
                                  </m:sSupPr>
                                  <m:e>
                                    <m:sSub>
                                      <m:sSubPr>
                                        <m:ctrlPr>
                                          <a:rPr lang="en-CA" sz="2800" i="1">
                                            <a:latin typeface="Cambria Math" panose="02040503050406030204" pitchFamily="18" charset="0"/>
                                          </a:rPr>
                                        </m:ctrlPr>
                                      </m:sSubPr>
                                      <m:e>
                                        <m:acc>
                                          <m:accPr>
                                            <m:chr m:val="̂"/>
                                            <m:ctrlPr>
                                              <a:rPr lang="en-CA" sz="2800" i="1">
                                                <a:latin typeface="Cambria Math" panose="02040503050406030204" pitchFamily="18" charset="0"/>
                                              </a:rPr>
                                            </m:ctrlPr>
                                          </m:accPr>
                                          <m:e>
                                            <m:r>
                                              <a:rPr lang="en-CA" sz="2800" i="1">
                                                <a:latin typeface="Cambria Math" panose="02040503050406030204" pitchFamily="18" charset="0"/>
                                              </a:rPr>
                                              <m:t>𝑡</m:t>
                                            </m:r>
                                          </m:e>
                                        </m:acc>
                                      </m:e>
                                      <m:sub>
                                        <m:r>
                                          <a:rPr lang="en-CA" sz="2800" i="1">
                                            <a:latin typeface="Cambria Math" panose="02040503050406030204" pitchFamily="18" charset="0"/>
                                          </a:rPr>
                                          <m:t>𝑘</m:t>
                                        </m:r>
                                      </m:sub>
                                    </m:sSub>
                                  </m:e>
                                  <m:sup>
                                    <m:r>
                                      <a:rPr lang="en-CA" sz="2800" i="1">
                                        <a:latin typeface="Cambria Math" panose="02040503050406030204" pitchFamily="18" charset="0"/>
                                      </a:rPr>
                                      <m:t>𝑇</m:t>
                                    </m:r>
                                  </m:sup>
                                </m:sSup>
                              </m:e>
                              <m:e>
                                <m:r>
                                  <a:rPr lang="en-CA" sz="2800" b="1" i="1">
                                    <a:latin typeface="Cambria Math" panose="02040503050406030204" pitchFamily="18" charset="0"/>
                                  </a:rPr>
                                  <m:t>−</m:t>
                                </m:r>
                                <m:sSup>
                                  <m:sSupPr>
                                    <m:ctrlPr>
                                      <a:rPr lang="en-CA" sz="2800" b="1" i="1">
                                        <a:latin typeface="Cambria Math" panose="02040503050406030204" pitchFamily="18" charset="0"/>
                                      </a:rPr>
                                    </m:ctrlPr>
                                  </m:sSupPr>
                                  <m:e>
                                    <m:sSub>
                                      <m:sSubPr>
                                        <m:ctrlPr>
                                          <a:rPr lang="en-CA" sz="2800" i="1">
                                            <a:latin typeface="Cambria Math" panose="02040503050406030204" pitchFamily="18" charset="0"/>
                                          </a:rPr>
                                        </m:ctrlPr>
                                      </m:sSubPr>
                                      <m:e>
                                        <m:acc>
                                          <m:accPr>
                                            <m:chr m:val="̂"/>
                                            <m:ctrlPr>
                                              <a:rPr lang="en-CA" sz="2800" i="1">
                                                <a:latin typeface="Cambria Math" panose="02040503050406030204" pitchFamily="18" charset="0"/>
                                              </a:rPr>
                                            </m:ctrlPr>
                                          </m:accPr>
                                          <m:e>
                                            <m:r>
                                              <a:rPr lang="en-CA" sz="2800" i="1">
                                                <a:latin typeface="Cambria Math" panose="02040503050406030204" pitchFamily="18" charset="0"/>
                                              </a:rPr>
                                              <m:t>𝑡</m:t>
                                            </m:r>
                                          </m:e>
                                        </m:acc>
                                      </m:e>
                                      <m:sub>
                                        <m:r>
                                          <a:rPr lang="en-CA" sz="2800" i="1">
                                            <a:latin typeface="Cambria Math" panose="02040503050406030204" pitchFamily="18" charset="0"/>
                                          </a:rPr>
                                          <m:t>𝑘</m:t>
                                        </m:r>
                                      </m:sub>
                                    </m:sSub>
                                  </m:e>
                                  <m:sup>
                                    <m:r>
                                      <a:rPr lang="en-CA" sz="2800" i="1">
                                        <a:latin typeface="Cambria Math" panose="02040503050406030204" pitchFamily="18" charset="0"/>
                                      </a:rPr>
                                      <m:t>𝑇</m:t>
                                    </m:r>
                                  </m:sup>
                                </m:sSup>
                                <m:sSubSup>
                                  <m:sSubSupPr>
                                    <m:ctrlPr>
                                      <a:rPr lang="en-CA" sz="2800" b="1" i="1">
                                        <a:latin typeface="Cambria Math" panose="02040503050406030204" pitchFamily="18" charset="0"/>
                                      </a:rPr>
                                    </m:ctrlPr>
                                  </m:sSubSupPr>
                                  <m:e>
                                    <m:r>
                                      <a:rPr lang="en-CA" sz="2800" b="1">
                                        <a:latin typeface="Cambria Math" panose="02040503050406030204" pitchFamily="18" charset="0"/>
                                      </a:rPr>
                                      <m:t>𝐫</m:t>
                                    </m:r>
                                  </m:e>
                                  <m:sub>
                                    <m:r>
                                      <a:rPr lang="en-CA" sz="2800" i="1">
                                        <a:latin typeface="Cambria Math" panose="02040503050406030204" pitchFamily="18" charset="0"/>
                                      </a:rPr>
                                      <m:t>𝐵</m:t>
                                    </m:r>
                                  </m:sub>
                                  <m:sup>
                                    <m:r>
                                      <a:rPr lang="en-CA" sz="2800" i="1">
                                        <a:latin typeface="Cambria Math" panose="02040503050406030204" pitchFamily="18" charset="0"/>
                                      </a:rPr>
                                      <m:t>×</m:t>
                                    </m:r>
                                  </m:sup>
                                </m:sSubSup>
                              </m:e>
                            </m:mr>
                          </m:m>
                        </m:e>
                      </m:d>
                    </m:oMath>
                  </m:oMathPara>
                </a14:m>
                <a:endParaRPr lang="en-CA" sz="2800" dirty="0"/>
              </a:p>
            </p:txBody>
          </p:sp>
        </mc:Choice>
        <mc:Fallback xmlns="">
          <p:sp>
            <p:nvSpPr>
              <p:cNvPr id="5" name="Rectangle 4">
                <a:extLst>
                  <a:ext uri="{FF2B5EF4-FFF2-40B4-BE49-F238E27FC236}">
                    <a16:creationId xmlns:a16="http://schemas.microsoft.com/office/drawing/2014/main" id="{BEE9FD78-43D7-4E2D-AF47-BCBB9D881EC7}"/>
                  </a:ext>
                </a:extLst>
              </p:cNvPr>
              <p:cNvSpPr>
                <a:spLocks noRot="1" noChangeAspect="1" noMove="1" noResize="1" noEditPoints="1" noAdjustHandles="1" noChangeArrowheads="1" noChangeShapeType="1" noTextEdit="1"/>
              </p:cNvSpPr>
              <p:nvPr/>
            </p:nvSpPr>
            <p:spPr>
              <a:xfrm>
                <a:off x="3133682" y="3348626"/>
                <a:ext cx="5659433" cy="1524072"/>
              </a:xfrm>
              <a:prstGeom prst="rect">
                <a:avLst/>
              </a:prstGeom>
              <a:blipFill>
                <a:blip r:embed="rId5"/>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5805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734EA-3394-480E-8513-F81578F261BB}"/>
              </a:ext>
            </a:extLst>
          </p:cNvPr>
          <p:cNvSpPr>
            <a:spLocks noGrp="1"/>
          </p:cNvSpPr>
          <p:nvPr>
            <p:ph type="title"/>
          </p:nvPr>
        </p:nvSpPr>
        <p:spPr/>
        <p:txBody>
          <a:bodyPr/>
          <a:lstStyle/>
          <a:p>
            <a:r>
              <a:rPr lang="en-CA" dirty="0"/>
              <a:t>LCP: Linear System</a:t>
            </a:r>
          </a:p>
        </p:txBody>
      </p:sp>
      <p:sp>
        <p:nvSpPr>
          <p:cNvPr id="3" name="Content Placeholder 2">
            <a:extLst>
              <a:ext uri="{FF2B5EF4-FFF2-40B4-BE49-F238E27FC236}">
                <a16:creationId xmlns:a16="http://schemas.microsoft.com/office/drawing/2014/main" id="{8C89D841-8CC9-4841-B969-6F12FDC85018}"/>
              </a:ext>
            </a:extLst>
          </p:cNvPr>
          <p:cNvSpPr>
            <a:spLocks noGrp="1"/>
          </p:cNvSpPr>
          <p:nvPr>
            <p:ph idx="1"/>
          </p:nvPr>
        </p:nvSpPr>
        <p:spPr/>
        <p:txBody>
          <a:bodyPr>
            <a:normAutofit/>
          </a:bodyPr>
          <a:lstStyle/>
          <a:p>
            <a:r>
              <a:rPr lang="en-CA" sz="2400" dirty="0"/>
              <a:t>Constrained equations of motion revisited:</a:t>
            </a:r>
          </a:p>
          <a:p>
            <a:endParaRPr lang="en-CA" sz="2400" dirty="0"/>
          </a:p>
          <a:p>
            <a:endParaRPr lang="en-CA" sz="24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C51CA67-0615-484D-970A-872AF16B028D}"/>
                  </a:ext>
                </a:extLst>
              </p:cNvPr>
              <p:cNvSpPr txBox="1"/>
              <p:nvPr/>
            </p:nvSpPr>
            <p:spPr>
              <a:xfrm>
                <a:off x="2638800" y="1951200"/>
                <a:ext cx="6338402" cy="15759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CA" sz="2400" i="1" smtClean="0">
                              <a:latin typeface="Cambria Math" panose="02040503050406030204" pitchFamily="18" charset="0"/>
                            </a:rPr>
                          </m:ctrlPr>
                        </m:dPr>
                        <m:e>
                          <m:m>
                            <m:mPr>
                              <m:mcs>
                                <m:mc>
                                  <m:mcPr>
                                    <m:count m:val="4"/>
                                    <m:mcJc m:val="center"/>
                                  </m:mcPr>
                                </m:mc>
                              </m:mcs>
                              <m:ctrlPr>
                                <a:rPr lang="en-CA" sz="2400" i="1" smtClean="0">
                                  <a:latin typeface="Cambria Math" panose="02040503050406030204" pitchFamily="18" charset="0"/>
                                </a:rPr>
                              </m:ctrlPr>
                            </m:mPr>
                            <m:mr>
                              <m:e>
                                <m:r>
                                  <m:rPr>
                                    <m:brk m:alnAt="7"/>
                                  </m:rPr>
                                  <a:rPr lang="en-CA" sz="2400" b="1" i="0" smtClean="0">
                                    <a:latin typeface="Cambria Math" panose="02040503050406030204" pitchFamily="18" charset="0"/>
                                  </a:rPr>
                                  <m:t>𝐌</m:t>
                                </m:r>
                              </m:e>
                              <m:e>
                                <m:r>
                                  <a:rPr lang="en-CA" sz="2400" b="0" i="1" smtClean="0">
                                    <a:latin typeface="Cambria Math" panose="02040503050406030204" pitchFamily="18" charset="0"/>
                                  </a:rPr>
                                  <m:t>−</m:t>
                                </m:r>
                                <m:sSubSup>
                                  <m:sSubSupPr>
                                    <m:ctrlPr>
                                      <a:rPr lang="en-CA" sz="2400" b="0" i="1" smtClean="0">
                                        <a:latin typeface="Cambria Math" panose="02040503050406030204" pitchFamily="18" charset="0"/>
                                      </a:rPr>
                                    </m:ctrlPr>
                                  </m:sSubSupPr>
                                  <m:e>
                                    <m:r>
                                      <a:rPr lang="en-CA" sz="2400" b="1" i="0" smtClean="0">
                                        <a:latin typeface="Cambria Math" panose="02040503050406030204" pitchFamily="18" charset="0"/>
                                      </a:rPr>
                                      <m:t>𝐉</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sub>
                                  <m:sup>
                                    <m:r>
                                      <a:rPr lang="en-CA" sz="2400" b="0" i="1" smtClean="0">
                                        <a:latin typeface="Cambria Math" panose="02040503050406030204" pitchFamily="18" charset="0"/>
                                      </a:rPr>
                                      <m:t>𝑇</m:t>
                                    </m:r>
                                  </m:sup>
                                </m:sSubSup>
                              </m:e>
                              <m:e>
                                <m:r>
                                  <a:rPr lang="en-CA" sz="2400" b="0" i="1" smtClean="0">
                                    <a:latin typeface="Cambria Math" panose="02040503050406030204" pitchFamily="18" charset="0"/>
                                  </a:rPr>
                                  <m:t>−</m:t>
                                </m:r>
                                <m:sSubSup>
                                  <m:sSubSupPr>
                                    <m:ctrlPr>
                                      <a:rPr lang="en-CA" sz="2400" b="0" i="1" smtClean="0">
                                        <a:latin typeface="Cambria Math" panose="02040503050406030204" pitchFamily="18" charset="0"/>
                                      </a:rPr>
                                    </m:ctrlPr>
                                  </m:sSubSupPr>
                                  <m:e>
                                    <m:r>
                                      <a:rPr lang="en-CA" sz="2400" b="1" i="0" smtClean="0">
                                        <a:latin typeface="Cambria Math" panose="02040503050406030204" pitchFamily="18" charset="0"/>
                                      </a:rPr>
                                      <m:t>𝐉</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𝑡</m:t>
                                        </m:r>
                                      </m:e>
                                    </m:acc>
                                  </m:sub>
                                  <m:sup>
                                    <m:r>
                                      <a:rPr lang="en-CA" sz="2400" b="0" i="1" smtClean="0">
                                        <a:latin typeface="Cambria Math" panose="02040503050406030204" pitchFamily="18" charset="0"/>
                                      </a:rPr>
                                      <m:t>𝑇</m:t>
                                    </m:r>
                                  </m:sup>
                                </m:sSubSup>
                              </m:e>
                              <m:e>
                                <m:r>
                                  <a:rPr lang="en-CA" sz="2400" b="0" i="1" smtClean="0">
                                    <a:latin typeface="Cambria Math" panose="02040503050406030204" pitchFamily="18" charset="0"/>
                                  </a:rPr>
                                  <m:t>0</m:t>
                                </m:r>
                              </m:e>
                            </m:mr>
                            <m:mr>
                              <m:e>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𝐉</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sub>
                                </m:sSub>
                              </m:e>
                              <m:e>
                                <m:r>
                                  <a:rPr lang="en-CA" sz="2400" b="0" i="1" smtClean="0">
                                    <a:latin typeface="Cambria Math" panose="02040503050406030204" pitchFamily="18" charset="0"/>
                                  </a:rPr>
                                  <m:t>0</m:t>
                                </m:r>
                              </m:e>
                              <m:e>
                                <m:r>
                                  <a:rPr lang="en-CA" sz="2400" b="0" i="1" smtClean="0">
                                    <a:latin typeface="Cambria Math" panose="02040503050406030204" pitchFamily="18" charset="0"/>
                                  </a:rPr>
                                  <m:t>0</m:t>
                                </m:r>
                              </m:e>
                              <m:e>
                                <m:r>
                                  <a:rPr lang="en-CA" sz="2400" b="0" i="1" smtClean="0">
                                    <a:latin typeface="Cambria Math" panose="02040503050406030204" pitchFamily="18" charset="0"/>
                                  </a:rPr>
                                  <m:t>0</m:t>
                                </m:r>
                              </m:e>
                            </m:mr>
                            <m:mr>
                              <m:e>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𝐉</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𝑡</m:t>
                                        </m:r>
                                      </m:e>
                                    </m:acc>
                                  </m:sub>
                                </m:sSub>
                              </m:e>
                              <m:e>
                                <m:r>
                                  <a:rPr lang="en-CA" sz="2400" b="0" i="1" smtClean="0">
                                    <a:latin typeface="Cambria Math" panose="02040503050406030204" pitchFamily="18" charset="0"/>
                                  </a:rPr>
                                  <m:t>0</m:t>
                                </m:r>
                              </m:e>
                              <m:e>
                                <m:r>
                                  <a:rPr lang="en-CA" sz="2400" b="0" i="1" smtClean="0">
                                    <a:latin typeface="Cambria Math" panose="02040503050406030204" pitchFamily="18" charset="0"/>
                                  </a:rPr>
                                  <m:t>0</m:t>
                                </m:r>
                              </m:e>
                              <m:e>
                                <m:r>
                                  <a:rPr lang="en-CA" sz="2400" b="1" i="0" smtClean="0">
                                    <a:latin typeface="Cambria Math" panose="02040503050406030204" pitchFamily="18" charset="0"/>
                                  </a:rPr>
                                  <m:t>𝐄</m:t>
                                </m:r>
                              </m:e>
                            </m:mr>
                            <m:mr>
                              <m:e>
                                <m:r>
                                  <a:rPr lang="en-CA" sz="2400" b="0" i="1" smtClean="0">
                                    <a:latin typeface="Cambria Math" panose="02040503050406030204" pitchFamily="18" charset="0"/>
                                  </a:rPr>
                                  <m:t>0</m:t>
                                </m:r>
                              </m:e>
                              <m:e>
                                <m:acc>
                                  <m:accPr>
                                    <m:chr m:val="̅"/>
                                    <m:ctrlPr>
                                      <a:rPr lang="en-CA" sz="2400" b="0" i="1" smtClean="0">
                                        <a:latin typeface="Cambria Math" panose="02040503050406030204" pitchFamily="18" charset="0"/>
                                      </a:rPr>
                                    </m:ctrlPr>
                                  </m:accPr>
                                  <m:e>
                                    <m:r>
                                      <a:rPr lang="en-CA" sz="2400" b="1" i="0" smtClean="0">
                                        <a:latin typeface="Cambria Math" panose="02040503050406030204" pitchFamily="18" charset="0"/>
                                      </a:rPr>
                                      <m:t>𝛍</m:t>
                                    </m:r>
                                  </m:e>
                                </m:acc>
                              </m:e>
                              <m:e>
                                <m:r>
                                  <a:rPr lang="en-CA" sz="2400" b="0" i="1" smtClean="0">
                                    <a:latin typeface="Cambria Math" panose="02040503050406030204" pitchFamily="18" charset="0"/>
                                  </a:rPr>
                                  <m:t>−</m:t>
                                </m:r>
                                <m:sSup>
                                  <m:sSupPr>
                                    <m:ctrlPr>
                                      <a:rPr lang="en-CA" sz="2400" b="0" i="1" smtClean="0">
                                        <a:latin typeface="Cambria Math" panose="02040503050406030204" pitchFamily="18" charset="0"/>
                                      </a:rPr>
                                    </m:ctrlPr>
                                  </m:sSupPr>
                                  <m:e>
                                    <m:r>
                                      <a:rPr lang="en-CA" sz="2400" b="1" i="0" smtClean="0">
                                        <a:latin typeface="Cambria Math" panose="02040503050406030204" pitchFamily="18" charset="0"/>
                                      </a:rPr>
                                      <m:t>𝐄</m:t>
                                    </m:r>
                                  </m:e>
                                  <m:sup>
                                    <m:r>
                                      <a:rPr lang="en-CA" sz="2400" b="0" i="1" smtClean="0">
                                        <a:latin typeface="Cambria Math" panose="02040503050406030204" pitchFamily="18" charset="0"/>
                                      </a:rPr>
                                      <m:t>𝑇</m:t>
                                    </m:r>
                                  </m:sup>
                                </m:sSup>
                              </m:e>
                              <m:e>
                                <m:r>
                                  <a:rPr lang="en-CA" sz="2400" b="0" i="1" smtClean="0">
                                    <a:latin typeface="Cambria Math" panose="02040503050406030204" pitchFamily="18" charset="0"/>
                                  </a:rPr>
                                  <m:t>0</m:t>
                                </m:r>
                              </m:e>
                            </m:mr>
                          </m:m>
                        </m:e>
                      </m:d>
                      <m:d>
                        <m:dPr>
                          <m:begChr m:val="["/>
                          <m:endChr m:val="]"/>
                          <m:ctrlPr>
                            <a:rPr lang="en-CA" sz="2400" b="0" i="1" smtClean="0">
                              <a:latin typeface="Cambria Math" panose="02040503050406030204" pitchFamily="18" charset="0"/>
                            </a:rPr>
                          </m:ctrlPr>
                        </m:dPr>
                        <m:e>
                          <m:m>
                            <m:mPr>
                              <m:mcs>
                                <m:mc>
                                  <m:mcPr>
                                    <m:count m:val="1"/>
                                    <m:mcJc m:val="center"/>
                                  </m:mcPr>
                                </m:mc>
                              </m:mcs>
                              <m:ctrlPr>
                                <a:rPr lang="en-CA" sz="2400" b="0" i="1" smtClean="0">
                                  <a:latin typeface="Cambria Math" panose="02040503050406030204" pitchFamily="18" charset="0"/>
                                </a:rPr>
                              </m:ctrlPr>
                            </m:mPr>
                            <m:mr>
                              <m:e>
                                <m:sSup>
                                  <m:sSupPr>
                                    <m:ctrlPr>
                                      <a:rPr lang="en-CA" sz="2400" b="0" i="1" smtClean="0">
                                        <a:latin typeface="Cambria Math" panose="02040503050406030204" pitchFamily="18" charset="0"/>
                                      </a:rPr>
                                    </m:ctrlPr>
                                  </m:sSupPr>
                                  <m:e>
                                    <m:r>
                                      <m:rPr>
                                        <m:brk m:alnAt="7"/>
                                      </m:rPr>
                                      <a:rPr lang="en-CA" sz="2400" b="1" i="0" smtClean="0">
                                        <a:latin typeface="Cambria Math" panose="02040503050406030204" pitchFamily="18" charset="0"/>
                                      </a:rPr>
                                      <m:t>𝐮</m:t>
                                    </m:r>
                                  </m:e>
                                  <m:sup>
                                    <m:r>
                                      <a:rPr lang="en-CA" sz="2400" b="0" i="1" smtClean="0">
                                        <a:latin typeface="Cambria Math" panose="02040503050406030204" pitchFamily="18" charset="0"/>
                                      </a:rPr>
                                      <m:t>+</m:t>
                                    </m:r>
                                  </m:sup>
                                </m:sSup>
                              </m:e>
                            </m:mr>
                            <m:mr>
                              <m:e>
                                <m:sSubSup>
                                  <m:sSubSupPr>
                                    <m:ctrlPr>
                                      <a:rPr lang="en-CA" sz="2400" b="0" i="1" smtClean="0">
                                        <a:latin typeface="Cambria Math" panose="02040503050406030204" pitchFamily="18" charset="0"/>
                                      </a:rPr>
                                    </m:ctrlPr>
                                  </m:sSubSupPr>
                                  <m:e>
                                    <m:r>
                                      <a:rPr lang="en-CA" sz="2400" b="1" i="0" smtClean="0">
                                        <a:latin typeface="Cambria Math" panose="02040503050406030204" pitchFamily="18" charset="0"/>
                                      </a:rPr>
                                      <m:t>𝛌</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sub>
                                  <m:sup>
                                    <m:r>
                                      <a:rPr lang="en-CA" sz="2400" b="0" i="1" smtClean="0">
                                        <a:latin typeface="Cambria Math" panose="02040503050406030204" pitchFamily="18" charset="0"/>
                                      </a:rPr>
                                      <m:t>+</m:t>
                                    </m:r>
                                  </m:sup>
                                </m:sSubSup>
                              </m:e>
                            </m:mr>
                            <m:mr>
                              <m:e>
                                <m:sSubSup>
                                  <m:sSubSupPr>
                                    <m:ctrlPr>
                                      <a:rPr lang="en-CA" sz="2400" b="0" i="1" smtClean="0">
                                        <a:latin typeface="Cambria Math" panose="02040503050406030204" pitchFamily="18" charset="0"/>
                                      </a:rPr>
                                    </m:ctrlPr>
                                  </m:sSubSupPr>
                                  <m:e>
                                    <m:r>
                                      <a:rPr lang="en-CA" sz="2400" b="1" i="0" smtClean="0">
                                        <a:latin typeface="Cambria Math" panose="02040503050406030204" pitchFamily="18" charset="0"/>
                                      </a:rPr>
                                      <m:t>𝛌</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𝑡</m:t>
                                        </m:r>
                                      </m:e>
                                    </m:acc>
                                  </m:sub>
                                  <m:sup>
                                    <m:r>
                                      <a:rPr lang="en-CA" sz="2400" b="0" i="1" smtClean="0">
                                        <a:latin typeface="Cambria Math" panose="02040503050406030204" pitchFamily="18" charset="0"/>
                                      </a:rPr>
                                      <m:t>+</m:t>
                                    </m:r>
                                  </m:sup>
                                </m:sSubSup>
                              </m:e>
                            </m:mr>
                            <m:mr>
                              <m:e>
                                <m:r>
                                  <a:rPr lang="en-CA" sz="2400" b="0" i="1" smtClean="0">
                                    <a:latin typeface="Cambria Math" panose="02040503050406030204" pitchFamily="18" charset="0"/>
                                  </a:rPr>
                                  <m:t>𝛽</m:t>
                                </m:r>
                              </m:e>
                            </m:mr>
                          </m:m>
                        </m:e>
                      </m:d>
                      <m:r>
                        <a:rPr lang="en-CA" sz="2400" b="0" i="1" smtClean="0">
                          <a:latin typeface="Cambria Math" panose="02040503050406030204" pitchFamily="18" charset="0"/>
                        </a:rPr>
                        <m:t>+</m:t>
                      </m:r>
                      <m:d>
                        <m:dPr>
                          <m:begChr m:val="["/>
                          <m:endChr m:val="]"/>
                          <m:ctrlPr>
                            <a:rPr lang="en-CA" sz="2400" b="0" i="1" smtClean="0">
                              <a:latin typeface="Cambria Math" panose="02040503050406030204" pitchFamily="18" charset="0"/>
                            </a:rPr>
                          </m:ctrlPr>
                        </m:dPr>
                        <m:e>
                          <m:m>
                            <m:mPr>
                              <m:mcs>
                                <m:mc>
                                  <m:mcPr>
                                    <m:count m:val="1"/>
                                    <m:mcJc m:val="center"/>
                                  </m:mcPr>
                                </m:mc>
                              </m:mcs>
                              <m:ctrlPr>
                                <a:rPr lang="en-CA" sz="2400" b="0" i="1" smtClean="0">
                                  <a:latin typeface="Cambria Math" panose="02040503050406030204" pitchFamily="18" charset="0"/>
                                </a:rPr>
                              </m:ctrlPr>
                            </m:mPr>
                            <m:mr>
                              <m:e>
                                <m:r>
                                  <m:rPr>
                                    <m:brk m:alnAt="7"/>
                                  </m:rPr>
                                  <a:rPr lang="en-CA" sz="2400" b="0" i="1" smtClean="0">
                                    <a:latin typeface="Cambria Math" panose="02040503050406030204" pitchFamily="18" charset="0"/>
                                  </a:rPr>
                                  <m:t>−</m:t>
                                </m:r>
                                <m:r>
                                  <m:rPr>
                                    <m:brk m:alnAt="7"/>
                                  </m:rPr>
                                  <a:rPr lang="en-CA" sz="2400" b="1" i="0" smtClean="0">
                                    <a:latin typeface="Cambria Math" panose="02040503050406030204" pitchFamily="18" charset="0"/>
                                  </a:rPr>
                                  <m:t>𝐌</m:t>
                                </m:r>
                                <m:r>
                                  <a:rPr lang="en-CA" sz="2400" b="1" i="0" smtClean="0">
                                    <a:latin typeface="Cambria Math" panose="02040503050406030204" pitchFamily="18" charset="0"/>
                                  </a:rPr>
                                  <m:t>𝐮</m:t>
                                </m:r>
                                <m:r>
                                  <m:rPr>
                                    <m:brk m:alnAt="7"/>
                                  </m:rPr>
                                  <a:rPr lang="en-CA" sz="2400" b="0" i="1" smtClean="0">
                                    <a:latin typeface="Cambria Math" panose="02040503050406030204" pitchFamily="18" charset="0"/>
                                  </a:rPr>
                                  <m:t>−</m:t>
                                </m:r>
                                <m:r>
                                  <a:rPr lang="en-CA" sz="2400" b="0" i="1" smtClean="0">
                                    <a:latin typeface="Cambria Math" panose="02040503050406030204" pitchFamily="18" charset="0"/>
                                  </a:rPr>
                                  <m:t>h</m:t>
                                </m:r>
                                <m:r>
                                  <m:rPr>
                                    <m:brk m:alnAt="7"/>
                                  </m:rPr>
                                  <a:rPr lang="en-CA" sz="2400" b="1" i="0" smtClean="0">
                                    <a:latin typeface="Cambria Math" panose="02040503050406030204" pitchFamily="18" charset="0"/>
                                  </a:rPr>
                                  <m:t>𝐟</m:t>
                                </m:r>
                              </m:e>
                            </m:mr>
                            <m:mr>
                              <m:e>
                                <m:r>
                                  <a:rPr lang="en-CA" sz="2400" b="0" i="1" smtClean="0">
                                    <a:latin typeface="Cambria Math" panose="02040503050406030204" pitchFamily="18" charset="0"/>
                                  </a:rPr>
                                  <m:t>0</m:t>
                                </m:r>
                              </m:e>
                            </m:mr>
                            <m:mr>
                              <m:e>
                                <m:r>
                                  <a:rPr lang="en-CA" sz="2400" b="0" i="1" smtClean="0">
                                    <a:latin typeface="Cambria Math" panose="02040503050406030204" pitchFamily="18" charset="0"/>
                                  </a:rPr>
                                  <m:t>0</m:t>
                                </m:r>
                              </m:e>
                            </m:mr>
                            <m:mr>
                              <m:e>
                                <m:r>
                                  <a:rPr lang="en-CA" sz="2400" b="0" i="1" smtClean="0">
                                    <a:latin typeface="Cambria Math" panose="02040503050406030204" pitchFamily="18" charset="0"/>
                                  </a:rPr>
                                  <m:t>0</m:t>
                                </m:r>
                              </m:e>
                            </m:mr>
                          </m:m>
                        </m:e>
                      </m:d>
                      <m:r>
                        <a:rPr lang="en-CA" sz="2400" b="0" i="1" smtClean="0">
                          <a:latin typeface="Cambria Math" panose="02040503050406030204" pitchFamily="18" charset="0"/>
                        </a:rPr>
                        <m:t>=</m:t>
                      </m:r>
                      <m:d>
                        <m:dPr>
                          <m:begChr m:val="["/>
                          <m:endChr m:val="]"/>
                          <m:ctrlPr>
                            <a:rPr lang="en-CA" sz="2400" b="0" i="1" smtClean="0">
                              <a:latin typeface="Cambria Math" panose="02040503050406030204" pitchFamily="18" charset="0"/>
                            </a:rPr>
                          </m:ctrlPr>
                        </m:dPr>
                        <m:e>
                          <m:m>
                            <m:mPr>
                              <m:mcs>
                                <m:mc>
                                  <m:mcPr>
                                    <m:count m:val="1"/>
                                    <m:mcJc m:val="center"/>
                                  </m:mcPr>
                                </m:mc>
                              </m:mcs>
                              <m:ctrlPr>
                                <a:rPr lang="en-CA" sz="2400" b="0" i="1" smtClean="0">
                                  <a:latin typeface="Cambria Math" panose="02040503050406030204" pitchFamily="18" charset="0"/>
                                </a:rPr>
                              </m:ctrlPr>
                            </m:mPr>
                            <m:mr>
                              <m:e>
                                <m:r>
                                  <m:rPr>
                                    <m:brk m:alnAt="7"/>
                                  </m:rPr>
                                  <a:rPr lang="en-CA" sz="2400" b="0" i="1" smtClean="0">
                                    <a:latin typeface="Cambria Math" panose="02040503050406030204" pitchFamily="18" charset="0"/>
                                  </a:rPr>
                                  <m:t>0</m:t>
                                </m:r>
                              </m:e>
                            </m:mr>
                            <m:mr>
                              <m:e>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𝐯</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sub>
                                </m:sSub>
                              </m:e>
                            </m:mr>
                            <m:mr>
                              <m:e>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𝐯</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𝑡</m:t>
                                        </m:r>
                                      </m:e>
                                    </m:acc>
                                  </m:sub>
                                </m:sSub>
                              </m:e>
                            </m:mr>
                            <m:mr>
                              <m:e>
                                <m:r>
                                  <a:rPr lang="en-CA" sz="2400" b="0" i="1" smtClean="0">
                                    <a:latin typeface="Cambria Math" panose="02040503050406030204" pitchFamily="18" charset="0"/>
                                  </a:rPr>
                                  <m:t>0</m:t>
                                </m:r>
                              </m:e>
                            </m:mr>
                          </m:m>
                        </m:e>
                      </m:d>
                    </m:oMath>
                  </m:oMathPara>
                </a14:m>
                <a:endParaRPr lang="en-CA" sz="2400" dirty="0"/>
              </a:p>
            </p:txBody>
          </p:sp>
        </mc:Choice>
        <mc:Fallback xmlns="">
          <p:sp>
            <p:nvSpPr>
              <p:cNvPr id="6" name="TextBox 5">
                <a:extLst>
                  <a:ext uri="{FF2B5EF4-FFF2-40B4-BE49-F238E27FC236}">
                    <a16:creationId xmlns:a16="http://schemas.microsoft.com/office/drawing/2014/main" id="{8C51CA67-0615-484D-970A-872AF16B028D}"/>
                  </a:ext>
                </a:extLst>
              </p:cNvPr>
              <p:cNvSpPr txBox="1">
                <a:spLocks noRot="1" noChangeAspect="1" noMove="1" noResize="1" noEditPoints="1" noAdjustHandles="1" noChangeArrowheads="1" noChangeShapeType="1" noTextEdit="1"/>
              </p:cNvSpPr>
              <p:nvPr/>
            </p:nvSpPr>
            <p:spPr>
              <a:xfrm>
                <a:off x="2638800" y="1951200"/>
                <a:ext cx="6338402" cy="1575944"/>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D72FA29-1440-42C4-8E8A-5676B70AD3DE}"/>
                  </a:ext>
                </a:extLst>
              </p:cNvPr>
              <p:cNvSpPr/>
              <p:nvPr/>
            </p:nvSpPr>
            <p:spPr>
              <a:xfrm>
                <a:off x="4109202" y="4775511"/>
                <a:ext cx="3397597" cy="4987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0≤</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𝛽</m:t>
                          </m:r>
                          <m:r>
                            <a:rPr lang="en-CA" sz="2400" b="1" i="0" smtClean="0">
                              <a:latin typeface="Cambria Math" panose="02040503050406030204" pitchFamily="18" charset="0"/>
                            </a:rPr>
                            <m:t>𝐄</m:t>
                          </m:r>
                          <m:r>
                            <a:rPr lang="en-CA" sz="2400" b="0" i="1" smtClean="0">
                              <a:latin typeface="Cambria Math" panose="02040503050406030204" pitchFamily="18" charset="0"/>
                            </a:rPr>
                            <m:t>+</m:t>
                          </m:r>
                          <m:sSub>
                            <m:sSubPr>
                              <m:ctrlPr>
                                <a:rPr lang="en-CA" sz="2400" i="1">
                                  <a:latin typeface="Cambria Math" panose="02040503050406030204" pitchFamily="18" charset="0"/>
                                </a:rPr>
                              </m:ctrlPr>
                            </m:sSubPr>
                            <m:e>
                              <m:r>
                                <a:rPr lang="en-CA" sz="2400" b="1">
                                  <a:latin typeface="Cambria Math" panose="02040503050406030204" pitchFamily="18" charset="0"/>
                                </a:rPr>
                                <m:t>𝐯</m:t>
                              </m:r>
                            </m:e>
                            <m:sub>
                              <m:acc>
                                <m:accPr>
                                  <m:chr m:val="̂"/>
                                  <m:ctrlPr>
                                    <a:rPr lang="en-CA" sz="2400" i="1">
                                      <a:latin typeface="Cambria Math" panose="02040503050406030204" pitchFamily="18" charset="0"/>
                                    </a:rPr>
                                  </m:ctrlPr>
                                </m:accPr>
                                <m:e>
                                  <m:r>
                                    <a:rPr lang="en-CA" sz="2400" i="1">
                                      <a:latin typeface="Cambria Math" panose="02040503050406030204" pitchFamily="18" charset="0"/>
                                    </a:rPr>
                                    <m:t>𝑡</m:t>
                                  </m:r>
                                </m:e>
                              </m:acc>
                            </m:sub>
                          </m:sSub>
                        </m:e>
                      </m:d>
                      <m:r>
                        <a:rPr lang="en-CA" sz="2400" b="0" i="1" smtClean="0">
                          <a:latin typeface="Cambria Math" panose="02040503050406030204" pitchFamily="18" charset="0"/>
                        </a:rPr>
                        <m:t>⊥</m:t>
                      </m:r>
                      <m:sSubSup>
                        <m:sSubSupPr>
                          <m:ctrlPr>
                            <a:rPr lang="en-CA" sz="2400" b="1" i="1" smtClean="0">
                              <a:latin typeface="Cambria Math" panose="02040503050406030204" pitchFamily="18" charset="0"/>
                            </a:rPr>
                          </m:ctrlPr>
                        </m:sSubSupPr>
                        <m:e>
                          <m:r>
                            <a:rPr lang="en-CA" sz="2400" b="1" i="0" smtClean="0">
                              <a:latin typeface="Cambria Math" panose="02040503050406030204" pitchFamily="18" charset="0"/>
                            </a:rPr>
                            <m:t>𝛌</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𝑡</m:t>
                              </m:r>
                            </m:e>
                          </m:acc>
                        </m:sub>
                        <m:sup>
                          <m:r>
                            <a:rPr lang="en-CA" sz="2400" b="1" i="1" smtClean="0">
                              <a:latin typeface="Cambria Math" panose="02040503050406030204" pitchFamily="18" charset="0"/>
                            </a:rPr>
                            <m:t>+</m:t>
                          </m:r>
                        </m:sup>
                      </m:sSubSup>
                      <m:r>
                        <a:rPr lang="en-CA" sz="2400" b="0" i="1" smtClean="0">
                          <a:latin typeface="Cambria Math" panose="02040503050406030204" pitchFamily="18" charset="0"/>
                        </a:rPr>
                        <m:t>≥0</m:t>
                      </m:r>
                    </m:oMath>
                  </m:oMathPara>
                </a14:m>
                <a:endParaRPr lang="en-CA" sz="2400" dirty="0"/>
              </a:p>
            </p:txBody>
          </p:sp>
        </mc:Choice>
        <mc:Fallback xmlns="">
          <p:sp>
            <p:nvSpPr>
              <p:cNvPr id="5" name="Rectangle 4">
                <a:extLst>
                  <a:ext uri="{FF2B5EF4-FFF2-40B4-BE49-F238E27FC236}">
                    <a16:creationId xmlns:a16="http://schemas.microsoft.com/office/drawing/2014/main" id="{CD72FA29-1440-42C4-8E8A-5676B70AD3DE}"/>
                  </a:ext>
                </a:extLst>
              </p:cNvPr>
              <p:cNvSpPr>
                <a:spLocks noRot="1" noChangeAspect="1" noMove="1" noResize="1" noEditPoints="1" noAdjustHandles="1" noChangeArrowheads="1" noChangeShapeType="1" noTextEdit="1"/>
              </p:cNvSpPr>
              <p:nvPr/>
            </p:nvSpPr>
            <p:spPr>
              <a:xfrm>
                <a:off x="4109202" y="4775511"/>
                <a:ext cx="3397597" cy="498791"/>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8FA5FB6-4669-43FB-82FB-42C37E873254}"/>
                  </a:ext>
                </a:extLst>
              </p:cNvPr>
              <p:cNvSpPr txBox="1"/>
              <p:nvPr/>
            </p:nvSpPr>
            <p:spPr>
              <a:xfrm>
                <a:off x="3885261" y="5316767"/>
                <a:ext cx="3370282" cy="4064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0≤</m:t>
                      </m:r>
                      <m:acc>
                        <m:accPr>
                          <m:chr m:val="̅"/>
                          <m:ctrlPr>
                            <a:rPr lang="en-CA" sz="2400" b="0" i="1" smtClean="0">
                              <a:latin typeface="Cambria Math" panose="02040503050406030204" pitchFamily="18" charset="0"/>
                            </a:rPr>
                          </m:ctrlPr>
                        </m:accPr>
                        <m:e>
                          <m:r>
                            <a:rPr lang="en-CA" sz="2400" b="1" i="0" smtClean="0">
                              <a:latin typeface="Cambria Math" panose="02040503050406030204" pitchFamily="18" charset="0"/>
                            </a:rPr>
                            <m:t>𝛍</m:t>
                          </m:r>
                        </m:e>
                      </m:acc>
                      <m:sSubSup>
                        <m:sSubSupPr>
                          <m:ctrlPr>
                            <a:rPr lang="en-CA" sz="2400" b="0" i="1" smtClean="0">
                              <a:latin typeface="Cambria Math" panose="02040503050406030204" pitchFamily="18" charset="0"/>
                            </a:rPr>
                          </m:ctrlPr>
                        </m:sSubSupPr>
                        <m:e>
                          <m:r>
                            <a:rPr lang="en-CA" sz="2400" b="1" i="0" smtClean="0">
                              <a:latin typeface="Cambria Math" panose="02040503050406030204" pitchFamily="18" charset="0"/>
                            </a:rPr>
                            <m:t>𝛌</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sub>
                        <m:sup>
                          <m:r>
                            <a:rPr lang="en-CA" sz="2400" b="0" i="1" smtClean="0">
                              <a:latin typeface="Cambria Math" panose="02040503050406030204" pitchFamily="18" charset="0"/>
                            </a:rPr>
                            <m:t>+</m:t>
                          </m:r>
                        </m:sup>
                      </m:sSubSup>
                      <m:r>
                        <a:rPr lang="en-CA" sz="2400" b="0" i="1" smtClean="0">
                          <a:latin typeface="Cambria Math" panose="02040503050406030204" pitchFamily="18" charset="0"/>
                        </a:rPr>
                        <m:t>−</m:t>
                      </m:r>
                      <m:sSup>
                        <m:sSupPr>
                          <m:ctrlPr>
                            <a:rPr lang="en-CA" sz="2400" b="0" i="1" smtClean="0">
                              <a:latin typeface="Cambria Math" panose="02040503050406030204" pitchFamily="18" charset="0"/>
                            </a:rPr>
                          </m:ctrlPr>
                        </m:sSupPr>
                        <m:e>
                          <m:r>
                            <a:rPr lang="en-CA" sz="2400" b="1" i="0" smtClean="0">
                              <a:latin typeface="Cambria Math" panose="02040503050406030204" pitchFamily="18" charset="0"/>
                            </a:rPr>
                            <m:t>𝐄</m:t>
                          </m:r>
                        </m:e>
                        <m:sup>
                          <m:r>
                            <a:rPr lang="en-CA" sz="2400" b="0" i="1" smtClean="0">
                              <a:latin typeface="Cambria Math" panose="02040503050406030204" pitchFamily="18" charset="0"/>
                            </a:rPr>
                            <m:t>𝑇</m:t>
                          </m:r>
                        </m:sup>
                      </m:sSup>
                      <m:sSubSup>
                        <m:sSubSupPr>
                          <m:ctrlPr>
                            <a:rPr lang="en-CA" sz="2400" b="0" i="1" smtClean="0">
                              <a:latin typeface="Cambria Math" panose="02040503050406030204" pitchFamily="18" charset="0"/>
                            </a:rPr>
                          </m:ctrlPr>
                        </m:sSubSupPr>
                        <m:e>
                          <m:r>
                            <a:rPr lang="en-CA" sz="2400" b="1" i="0" smtClean="0">
                              <a:latin typeface="Cambria Math" panose="02040503050406030204" pitchFamily="18" charset="0"/>
                            </a:rPr>
                            <m:t>𝛌</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𝑡</m:t>
                              </m:r>
                            </m:e>
                          </m:acc>
                        </m:sub>
                        <m:sup>
                          <m:r>
                            <a:rPr lang="en-CA" sz="2400" b="0" i="1" smtClean="0">
                              <a:latin typeface="Cambria Math" panose="02040503050406030204" pitchFamily="18" charset="0"/>
                            </a:rPr>
                            <m:t>+</m:t>
                          </m:r>
                        </m:sup>
                      </m:sSubSup>
                      <m:r>
                        <a:rPr lang="en-CA" sz="2400" b="0" i="1" smtClean="0">
                          <a:latin typeface="Cambria Math" panose="02040503050406030204" pitchFamily="18" charset="0"/>
                        </a:rPr>
                        <m:t>⊥</m:t>
                      </m:r>
                      <m:r>
                        <a:rPr lang="en-CA" sz="2400" b="0" i="1" smtClean="0">
                          <a:latin typeface="Cambria Math" panose="02040503050406030204" pitchFamily="18" charset="0"/>
                        </a:rPr>
                        <m:t>𝛽</m:t>
                      </m:r>
                      <m:r>
                        <a:rPr lang="en-CA" sz="2400" b="0" i="1" smtClean="0">
                          <a:latin typeface="Cambria Math" panose="02040503050406030204" pitchFamily="18" charset="0"/>
                        </a:rPr>
                        <m:t>≥0</m:t>
                      </m:r>
                    </m:oMath>
                  </m:oMathPara>
                </a14:m>
                <a:endParaRPr lang="en-CA" sz="2400" dirty="0"/>
              </a:p>
            </p:txBody>
          </p:sp>
        </mc:Choice>
        <mc:Fallback xmlns="">
          <p:sp>
            <p:nvSpPr>
              <p:cNvPr id="7" name="TextBox 6">
                <a:extLst>
                  <a:ext uri="{FF2B5EF4-FFF2-40B4-BE49-F238E27FC236}">
                    <a16:creationId xmlns:a16="http://schemas.microsoft.com/office/drawing/2014/main" id="{E8FA5FB6-4669-43FB-82FB-42C37E873254}"/>
                  </a:ext>
                </a:extLst>
              </p:cNvPr>
              <p:cNvSpPr txBox="1">
                <a:spLocks noRot="1" noChangeAspect="1" noMove="1" noResize="1" noEditPoints="1" noAdjustHandles="1" noChangeArrowheads="1" noChangeShapeType="1" noTextEdit="1"/>
              </p:cNvSpPr>
              <p:nvPr/>
            </p:nvSpPr>
            <p:spPr>
              <a:xfrm>
                <a:off x="3885261" y="5316767"/>
                <a:ext cx="3370282" cy="406458"/>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B75584E-EDDA-4003-93B4-52C2D5005EAF}"/>
                  </a:ext>
                </a:extLst>
              </p:cNvPr>
              <p:cNvSpPr txBox="1"/>
              <p:nvPr/>
            </p:nvSpPr>
            <p:spPr>
              <a:xfrm>
                <a:off x="5124236" y="4361119"/>
                <a:ext cx="2267031" cy="3876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0≤</m:t>
                      </m:r>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𝐯</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sub>
                      </m:sSub>
                      <m:r>
                        <a:rPr lang="en-CA" sz="2400" b="0" i="1" smtClean="0">
                          <a:latin typeface="Cambria Math" panose="02040503050406030204" pitchFamily="18" charset="0"/>
                        </a:rPr>
                        <m:t>⊥</m:t>
                      </m:r>
                      <m:sSubSup>
                        <m:sSubSupPr>
                          <m:ctrlPr>
                            <a:rPr lang="en-CA" sz="2400" b="0" i="1" smtClean="0">
                              <a:latin typeface="Cambria Math" panose="02040503050406030204" pitchFamily="18" charset="0"/>
                            </a:rPr>
                          </m:ctrlPr>
                        </m:sSubSupPr>
                        <m:e>
                          <m:r>
                            <a:rPr lang="en-CA" sz="2400" b="1" i="0" smtClean="0">
                              <a:latin typeface="Cambria Math" panose="02040503050406030204" pitchFamily="18" charset="0"/>
                            </a:rPr>
                            <m:t>𝛌</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sub>
                        <m:sup>
                          <m:r>
                            <a:rPr lang="en-CA" sz="2400" b="0" i="1" smtClean="0">
                              <a:latin typeface="Cambria Math" panose="02040503050406030204" pitchFamily="18" charset="0"/>
                            </a:rPr>
                            <m:t>+</m:t>
                          </m:r>
                        </m:sup>
                      </m:sSubSup>
                      <m:r>
                        <a:rPr lang="en-CA" sz="2400" b="0" i="1" smtClean="0">
                          <a:latin typeface="Cambria Math" panose="02040503050406030204" pitchFamily="18" charset="0"/>
                        </a:rPr>
                        <m:t>≥0</m:t>
                      </m:r>
                    </m:oMath>
                  </m:oMathPara>
                </a14:m>
                <a:endParaRPr lang="en-CA" sz="2400" dirty="0"/>
              </a:p>
            </p:txBody>
          </p:sp>
        </mc:Choice>
        <mc:Fallback xmlns="">
          <p:sp>
            <p:nvSpPr>
              <p:cNvPr id="8" name="TextBox 7">
                <a:extLst>
                  <a:ext uri="{FF2B5EF4-FFF2-40B4-BE49-F238E27FC236}">
                    <a16:creationId xmlns:a16="http://schemas.microsoft.com/office/drawing/2014/main" id="{1B75584E-EDDA-4003-93B4-52C2D5005EAF}"/>
                  </a:ext>
                </a:extLst>
              </p:cNvPr>
              <p:cNvSpPr txBox="1">
                <a:spLocks noRot="1" noChangeAspect="1" noMove="1" noResize="1" noEditPoints="1" noAdjustHandles="1" noChangeArrowheads="1" noChangeShapeType="1" noTextEdit="1"/>
              </p:cNvSpPr>
              <p:nvPr/>
            </p:nvSpPr>
            <p:spPr>
              <a:xfrm>
                <a:off x="5124236" y="4361119"/>
                <a:ext cx="2267031" cy="387607"/>
              </a:xfrm>
              <a:prstGeom prst="rect">
                <a:avLst/>
              </a:prstGeom>
              <a:blipFill>
                <a:blip r:embed="rId6"/>
                <a:stretch>
                  <a:fillRect l="-2965" r="-2965" b="-14063"/>
                </a:stretch>
              </a:blipFill>
            </p:spPr>
            <p:txBody>
              <a:bodyPr/>
              <a:lstStyle/>
              <a:p>
                <a:r>
                  <a:rPr lang="en-CA">
                    <a:noFill/>
                  </a:rPr>
                  <a:t> </a:t>
                </a:r>
              </a:p>
            </p:txBody>
          </p:sp>
        </mc:Fallback>
      </mc:AlternateContent>
      <p:sp>
        <p:nvSpPr>
          <p:cNvPr id="9" name="Right Brace 8">
            <a:extLst>
              <a:ext uri="{FF2B5EF4-FFF2-40B4-BE49-F238E27FC236}">
                <a16:creationId xmlns:a16="http://schemas.microsoft.com/office/drawing/2014/main" id="{F8C2CBD7-FDA8-41B6-AD6A-5A2758208464}"/>
              </a:ext>
            </a:extLst>
          </p:cNvPr>
          <p:cNvSpPr/>
          <p:nvPr/>
        </p:nvSpPr>
        <p:spPr>
          <a:xfrm rot="5400000">
            <a:off x="3922486" y="2418946"/>
            <a:ext cx="204628" cy="2620800"/>
          </a:xfrm>
          <a:prstGeom prst="rightBrace">
            <a:avLst>
              <a:gd name="adj1" fmla="val 53267"/>
              <a:gd name="adj2" fmla="val 51342"/>
            </a:avLst>
          </a:prstGeom>
          <a:ln w="158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C00000"/>
              </a:solidFill>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33AE0DE-272B-4E45-873D-CF882C02360B}"/>
                  </a:ext>
                </a:extLst>
              </p:cNvPr>
              <p:cNvSpPr txBox="1"/>
              <p:nvPr/>
            </p:nvSpPr>
            <p:spPr>
              <a:xfrm>
                <a:off x="3836509" y="3909330"/>
                <a:ext cx="27732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1" i="0" smtClean="0">
                          <a:solidFill>
                            <a:srgbClr val="C00000"/>
                          </a:solidFill>
                          <a:latin typeface="Cambria Math" panose="02040503050406030204" pitchFamily="18" charset="0"/>
                        </a:rPr>
                        <m:t>𝐀</m:t>
                      </m:r>
                    </m:oMath>
                  </m:oMathPara>
                </a14:m>
                <a:endParaRPr lang="en-CA" sz="2400" b="1" dirty="0">
                  <a:solidFill>
                    <a:srgbClr val="C00000"/>
                  </a:solidFill>
                </a:endParaRPr>
              </a:p>
            </p:txBody>
          </p:sp>
        </mc:Choice>
        <mc:Fallback xmlns="">
          <p:sp>
            <p:nvSpPr>
              <p:cNvPr id="10" name="TextBox 9">
                <a:extLst>
                  <a:ext uri="{FF2B5EF4-FFF2-40B4-BE49-F238E27FC236}">
                    <a16:creationId xmlns:a16="http://schemas.microsoft.com/office/drawing/2014/main" id="{333AE0DE-272B-4E45-873D-CF882C02360B}"/>
                  </a:ext>
                </a:extLst>
              </p:cNvPr>
              <p:cNvSpPr txBox="1">
                <a:spLocks noRot="1" noChangeAspect="1" noMove="1" noResize="1" noEditPoints="1" noAdjustHandles="1" noChangeArrowheads="1" noChangeShapeType="1" noTextEdit="1"/>
              </p:cNvSpPr>
              <p:nvPr/>
            </p:nvSpPr>
            <p:spPr>
              <a:xfrm>
                <a:off x="3836509" y="3909330"/>
                <a:ext cx="277320" cy="369332"/>
              </a:xfrm>
              <a:prstGeom prst="rect">
                <a:avLst/>
              </a:prstGeom>
              <a:blipFill>
                <a:blip r:embed="rId7"/>
                <a:stretch>
                  <a:fillRect l="-23913" r="-26087" b="-655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BB13EEF-0439-4321-AFE7-EA00C8068BDE}"/>
                  </a:ext>
                </a:extLst>
              </p:cNvPr>
              <p:cNvSpPr txBox="1"/>
              <p:nvPr/>
            </p:nvSpPr>
            <p:spPr>
              <a:xfrm>
                <a:off x="114535" y="3966768"/>
                <a:ext cx="32326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sz="2400" b="0" i="1" smtClean="0">
                              <a:solidFill>
                                <a:schemeClr val="accent5"/>
                              </a:solidFill>
                              <a:latin typeface="Cambria Math" panose="02040503050406030204" pitchFamily="18" charset="0"/>
                            </a:rPr>
                          </m:ctrlPr>
                        </m:accPr>
                        <m:e>
                          <m:r>
                            <a:rPr lang="en-CA" sz="2400" b="1" i="0" smtClean="0">
                              <a:solidFill>
                                <a:schemeClr val="accent5"/>
                              </a:solidFill>
                              <a:latin typeface="Cambria Math" panose="02040503050406030204" pitchFamily="18" charset="0"/>
                            </a:rPr>
                            <m:t>𝛍</m:t>
                          </m:r>
                        </m:e>
                      </m:acc>
                      <m:r>
                        <a:rPr lang="en-CA" sz="2400" b="0" i="1" smtClean="0">
                          <a:solidFill>
                            <a:schemeClr val="accent5"/>
                          </a:solidFill>
                          <a:latin typeface="Cambria Math" panose="02040503050406030204" pitchFamily="18" charset="0"/>
                        </a:rPr>
                        <m:t>=</m:t>
                      </m:r>
                      <m:r>
                        <m:rPr>
                          <m:sty m:val="p"/>
                        </m:rPr>
                        <a:rPr lang="en-CA" sz="2400" b="0" i="0" smtClean="0">
                          <a:solidFill>
                            <a:schemeClr val="accent5"/>
                          </a:solidFill>
                          <a:latin typeface="Cambria Math" panose="02040503050406030204" pitchFamily="18" charset="0"/>
                        </a:rPr>
                        <m:t>diag</m:t>
                      </m:r>
                      <m:d>
                        <m:dPr>
                          <m:ctrlPr>
                            <a:rPr lang="en-CA" sz="2400" b="0" i="1" smtClean="0">
                              <a:solidFill>
                                <a:schemeClr val="accent5"/>
                              </a:solidFill>
                              <a:latin typeface="Cambria Math" panose="02040503050406030204" pitchFamily="18" charset="0"/>
                            </a:rPr>
                          </m:ctrlPr>
                        </m:dPr>
                        <m:e>
                          <m:d>
                            <m:dPr>
                              <m:begChr m:val="["/>
                              <m:endChr m:val="]"/>
                              <m:ctrlPr>
                                <a:rPr lang="en-CA" sz="2400" b="0" i="1" smtClean="0">
                                  <a:solidFill>
                                    <a:schemeClr val="accent5"/>
                                  </a:solidFill>
                                  <a:latin typeface="Cambria Math" panose="02040503050406030204" pitchFamily="18" charset="0"/>
                                </a:rPr>
                              </m:ctrlPr>
                            </m:dPr>
                            <m:e>
                              <m:m>
                                <m:mPr>
                                  <m:mcs>
                                    <m:mc>
                                      <m:mcPr>
                                        <m:count m:val="3"/>
                                        <m:mcJc m:val="center"/>
                                      </m:mcPr>
                                    </m:mc>
                                  </m:mcs>
                                  <m:ctrlPr>
                                    <a:rPr lang="en-CA" sz="2400" i="1">
                                      <a:solidFill>
                                        <a:schemeClr val="accent5"/>
                                      </a:solidFill>
                                      <a:latin typeface="Cambria Math" panose="02040503050406030204" pitchFamily="18" charset="0"/>
                                    </a:rPr>
                                  </m:ctrlPr>
                                </m:mPr>
                                <m:mr>
                                  <m:e>
                                    <m:sSub>
                                      <m:sSubPr>
                                        <m:ctrlPr>
                                          <a:rPr lang="en-CA" sz="2400" i="1">
                                            <a:solidFill>
                                              <a:schemeClr val="accent5"/>
                                            </a:solidFill>
                                            <a:latin typeface="Cambria Math" panose="02040503050406030204" pitchFamily="18" charset="0"/>
                                          </a:rPr>
                                        </m:ctrlPr>
                                      </m:sSubPr>
                                      <m:e>
                                        <m:r>
                                          <a:rPr lang="en-CA" sz="2400" i="1">
                                            <a:solidFill>
                                              <a:schemeClr val="accent5"/>
                                            </a:solidFill>
                                            <a:latin typeface="Cambria Math" panose="02040503050406030204" pitchFamily="18" charset="0"/>
                                          </a:rPr>
                                          <m:t>𝜇</m:t>
                                        </m:r>
                                      </m:e>
                                      <m:sub>
                                        <m:r>
                                          <a:rPr lang="en-CA" sz="2400" i="1">
                                            <a:solidFill>
                                              <a:schemeClr val="accent5"/>
                                            </a:solidFill>
                                            <a:latin typeface="Cambria Math" panose="02040503050406030204" pitchFamily="18" charset="0"/>
                                          </a:rPr>
                                          <m:t>1</m:t>
                                        </m:r>
                                      </m:sub>
                                    </m:sSub>
                                  </m:e>
                                  <m:e>
                                    <m:r>
                                      <a:rPr lang="en-CA" sz="2400" i="1">
                                        <a:solidFill>
                                          <a:schemeClr val="accent5"/>
                                        </a:solidFill>
                                        <a:latin typeface="Cambria Math" panose="02040503050406030204" pitchFamily="18" charset="0"/>
                                      </a:rPr>
                                      <m:t>…</m:t>
                                    </m:r>
                                  </m:e>
                                  <m:e>
                                    <m:sSub>
                                      <m:sSubPr>
                                        <m:ctrlPr>
                                          <a:rPr lang="en-CA" sz="2400" i="1">
                                            <a:solidFill>
                                              <a:schemeClr val="accent5"/>
                                            </a:solidFill>
                                            <a:latin typeface="Cambria Math" panose="02040503050406030204" pitchFamily="18" charset="0"/>
                                          </a:rPr>
                                        </m:ctrlPr>
                                      </m:sSubPr>
                                      <m:e>
                                        <m:r>
                                          <a:rPr lang="en-CA" sz="2400" i="1">
                                            <a:solidFill>
                                              <a:schemeClr val="accent5"/>
                                            </a:solidFill>
                                            <a:latin typeface="Cambria Math" panose="02040503050406030204" pitchFamily="18" charset="0"/>
                                          </a:rPr>
                                          <m:t>𝜇</m:t>
                                        </m:r>
                                      </m:e>
                                      <m:sub>
                                        <m:r>
                                          <a:rPr lang="en-CA" sz="2400" i="1">
                                            <a:solidFill>
                                              <a:schemeClr val="accent5"/>
                                            </a:solidFill>
                                            <a:latin typeface="Cambria Math" panose="02040503050406030204" pitchFamily="18" charset="0"/>
                                          </a:rPr>
                                          <m:t>𝑝</m:t>
                                        </m:r>
                                      </m:sub>
                                    </m:sSub>
                                  </m:e>
                                </m:mr>
                              </m:m>
                            </m:e>
                          </m:d>
                        </m:e>
                      </m:d>
                    </m:oMath>
                  </m:oMathPara>
                </a14:m>
                <a:endParaRPr lang="en-CA" sz="2400" dirty="0">
                  <a:solidFill>
                    <a:schemeClr val="accent5"/>
                  </a:solidFill>
                </a:endParaRPr>
              </a:p>
            </p:txBody>
          </p:sp>
        </mc:Choice>
        <mc:Fallback xmlns="">
          <p:sp>
            <p:nvSpPr>
              <p:cNvPr id="4" name="TextBox 3">
                <a:extLst>
                  <a:ext uri="{FF2B5EF4-FFF2-40B4-BE49-F238E27FC236}">
                    <a16:creationId xmlns:a16="http://schemas.microsoft.com/office/drawing/2014/main" id="{7BB13EEF-0439-4321-AFE7-EA00C8068BDE}"/>
                  </a:ext>
                </a:extLst>
              </p:cNvPr>
              <p:cNvSpPr txBox="1">
                <a:spLocks noRot="1" noChangeAspect="1" noMove="1" noResize="1" noEditPoints="1" noAdjustHandles="1" noChangeArrowheads="1" noChangeShapeType="1" noTextEdit="1"/>
              </p:cNvSpPr>
              <p:nvPr/>
            </p:nvSpPr>
            <p:spPr>
              <a:xfrm>
                <a:off x="114535" y="3966768"/>
                <a:ext cx="3232616" cy="369332"/>
              </a:xfrm>
              <a:prstGeom prst="rect">
                <a:avLst/>
              </a:prstGeom>
              <a:blipFill>
                <a:blip r:embed="rId8"/>
                <a:stretch>
                  <a:fillRect l="-943" b="-35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C8E6A85-7866-4E7D-9F65-FE318BB528E3}"/>
                  </a:ext>
                </a:extLst>
              </p:cNvPr>
              <p:cNvSpPr txBox="1"/>
              <p:nvPr/>
            </p:nvSpPr>
            <p:spPr>
              <a:xfrm>
                <a:off x="-244453" y="4622996"/>
                <a:ext cx="3823893" cy="4168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CA" sz="2400" b="1" i="0" smtClean="0">
                          <a:solidFill>
                            <a:schemeClr val="accent6"/>
                          </a:solidFill>
                          <a:latin typeface="Cambria Math" panose="02040503050406030204" pitchFamily="18" charset="0"/>
                        </a:rPr>
                        <m:t>𝐄</m:t>
                      </m:r>
                      <m:r>
                        <a:rPr lang="en-CA" sz="2400" b="0" i="1" smtClean="0">
                          <a:solidFill>
                            <a:schemeClr val="accent6"/>
                          </a:solidFill>
                          <a:latin typeface="Cambria Math" panose="02040503050406030204" pitchFamily="18" charset="0"/>
                        </a:rPr>
                        <m:t>=</m:t>
                      </m:r>
                      <m:r>
                        <m:rPr>
                          <m:sty m:val="p"/>
                        </m:rPr>
                        <a:rPr lang="en-CA" sz="2400" b="0" i="0" smtClean="0">
                          <a:solidFill>
                            <a:schemeClr val="accent6"/>
                          </a:solidFill>
                          <a:latin typeface="Cambria Math" panose="02040503050406030204" pitchFamily="18" charset="0"/>
                        </a:rPr>
                        <m:t>diag</m:t>
                      </m:r>
                      <m:d>
                        <m:dPr>
                          <m:ctrlPr>
                            <a:rPr lang="en-CA" sz="2400" b="0" i="1" smtClean="0">
                              <a:solidFill>
                                <a:schemeClr val="accent6"/>
                              </a:solidFill>
                              <a:latin typeface="Cambria Math" panose="02040503050406030204" pitchFamily="18" charset="0"/>
                            </a:rPr>
                          </m:ctrlPr>
                        </m:dPr>
                        <m:e>
                          <m:d>
                            <m:dPr>
                              <m:begChr m:val="["/>
                              <m:endChr m:val="]"/>
                              <m:ctrlPr>
                                <a:rPr lang="en-CA" sz="2400" b="0" i="1" smtClean="0">
                                  <a:solidFill>
                                    <a:schemeClr val="accent6"/>
                                  </a:solidFill>
                                  <a:latin typeface="Cambria Math" panose="02040503050406030204" pitchFamily="18" charset="0"/>
                                </a:rPr>
                              </m:ctrlPr>
                            </m:dPr>
                            <m:e>
                              <m:m>
                                <m:mPr>
                                  <m:mcs>
                                    <m:mc>
                                      <m:mcPr>
                                        <m:count m:val="3"/>
                                        <m:mcJc m:val="center"/>
                                      </m:mcPr>
                                    </m:mc>
                                  </m:mcs>
                                  <m:ctrlPr>
                                    <a:rPr lang="en-CA" sz="2400" b="0" i="1" smtClean="0">
                                      <a:solidFill>
                                        <a:schemeClr val="accent6"/>
                                      </a:solidFill>
                                      <a:latin typeface="Cambria Math" panose="02040503050406030204" pitchFamily="18" charset="0"/>
                                    </a:rPr>
                                  </m:ctrlPr>
                                </m:mPr>
                                <m:mr>
                                  <m:e>
                                    <m:sSubSup>
                                      <m:sSubSupPr>
                                        <m:ctrlPr>
                                          <a:rPr lang="en-CA" sz="2400" b="0" i="1" smtClean="0">
                                            <a:solidFill>
                                              <a:schemeClr val="accent6"/>
                                            </a:solidFill>
                                            <a:latin typeface="Cambria Math" panose="02040503050406030204" pitchFamily="18" charset="0"/>
                                          </a:rPr>
                                        </m:ctrlPr>
                                      </m:sSubSupPr>
                                      <m:e>
                                        <m:r>
                                          <m:rPr>
                                            <m:brk m:alnAt="7"/>
                                          </m:rPr>
                                          <a:rPr lang="en-CA" sz="2400" b="1" i="0" smtClean="0">
                                            <a:solidFill>
                                              <a:schemeClr val="accent6"/>
                                            </a:solidFill>
                                            <a:latin typeface="Cambria Math" panose="02040503050406030204" pitchFamily="18" charset="0"/>
                                          </a:rPr>
                                          <m:t>𝐞</m:t>
                                        </m:r>
                                      </m:e>
                                      <m:sub>
                                        <m:r>
                                          <a:rPr lang="en-CA" sz="2400" b="0" i="1" smtClean="0">
                                            <a:solidFill>
                                              <a:schemeClr val="accent6"/>
                                            </a:solidFill>
                                            <a:latin typeface="Cambria Math" panose="02040503050406030204" pitchFamily="18" charset="0"/>
                                          </a:rPr>
                                          <m:t>1</m:t>
                                        </m:r>
                                      </m:sub>
                                      <m:sup>
                                        <m:r>
                                          <a:rPr lang="en-CA" sz="2400" b="0" i="1" smtClean="0">
                                            <a:solidFill>
                                              <a:schemeClr val="accent6"/>
                                            </a:solidFill>
                                            <a:latin typeface="Cambria Math" panose="02040503050406030204" pitchFamily="18" charset="0"/>
                                          </a:rPr>
                                          <m:t>𝑇</m:t>
                                        </m:r>
                                      </m:sup>
                                    </m:sSubSup>
                                  </m:e>
                                  <m:e>
                                    <m:r>
                                      <a:rPr lang="en-CA" sz="2400" b="0" i="1" smtClean="0">
                                        <a:solidFill>
                                          <a:schemeClr val="accent6"/>
                                        </a:solidFill>
                                        <a:latin typeface="Cambria Math" panose="02040503050406030204" pitchFamily="18" charset="0"/>
                                      </a:rPr>
                                      <m:t>…</m:t>
                                    </m:r>
                                  </m:e>
                                  <m:e>
                                    <m:sSubSup>
                                      <m:sSubSupPr>
                                        <m:ctrlPr>
                                          <a:rPr lang="en-CA" sz="2400" i="1">
                                            <a:solidFill>
                                              <a:schemeClr val="accent6"/>
                                            </a:solidFill>
                                            <a:latin typeface="Cambria Math" panose="02040503050406030204" pitchFamily="18" charset="0"/>
                                          </a:rPr>
                                        </m:ctrlPr>
                                      </m:sSubSupPr>
                                      <m:e>
                                        <m:r>
                                          <m:rPr>
                                            <m:brk m:alnAt="7"/>
                                          </m:rPr>
                                          <a:rPr lang="en-CA" sz="2400" b="1">
                                            <a:solidFill>
                                              <a:schemeClr val="accent6"/>
                                            </a:solidFill>
                                            <a:latin typeface="Cambria Math" panose="02040503050406030204" pitchFamily="18" charset="0"/>
                                          </a:rPr>
                                          <m:t>𝐞</m:t>
                                        </m:r>
                                      </m:e>
                                      <m:sub>
                                        <m:r>
                                          <a:rPr lang="en-CA" sz="2400" b="0" i="1" smtClean="0">
                                            <a:solidFill>
                                              <a:schemeClr val="accent6"/>
                                            </a:solidFill>
                                            <a:latin typeface="Cambria Math" panose="02040503050406030204" pitchFamily="18" charset="0"/>
                                          </a:rPr>
                                          <m:t>𝑝</m:t>
                                        </m:r>
                                      </m:sub>
                                      <m:sup>
                                        <m:r>
                                          <a:rPr lang="en-CA" sz="2400" i="1">
                                            <a:solidFill>
                                              <a:schemeClr val="accent6"/>
                                            </a:solidFill>
                                            <a:latin typeface="Cambria Math" panose="02040503050406030204" pitchFamily="18" charset="0"/>
                                          </a:rPr>
                                          <m:t>𝑇</m:t>
                                        </m:r>
                                      </m:sup>
                                    </m:sSubSup>
                                  </m:e>
                                </m:mr>
                              </m:m>
                            </m:e>
                          </m:d>
                        </m:e>
                      </m:d>
                    </m:oMath>
                  </m:oMathPara>
                </a14:m>
                <a:endParaRPr lang="en-CA" sz="2400" dirty="0">
                  <a:solidFill>
                    <a:schemeClr val="accent6"/>
                  </a:solidFill>
                </a:endParaRPr>
              </a:p>
            </p:txBody>
          </p:sp>
        </mc:Choice>
        <mc:Fallback xmlns="">
          <p:sp>
            <p:nvSpPr>
              <p:cNvPr id="11" name="TextBox 10">
                <a:extLst>
                  <a:ext uri="{FF2B5EF4-FFF2-40B4-BE49-F238E27FC236}">
                    <a16:creationId xmlns:a16="http://schemas.microsoft.com/office/drawing/2014/main" id="{6C8E6A85-7866-4E7D-9F65-FE318BB528E3}"/>
                  </a:ext>
                </a:extLst>
              </p:cNvPr>
              <p:cNvSpPr txBox="1">
                <a:spLocks noRot="1" noChangeAspect="1" noMove="1" noResize="1" noEditPoints="1" noAdjustHandles="1" noChangeArrowheads="1" noChangeShapeType="1" noTextEdit="1"/>
              </p:cNvSpPr>
              <p:nvPr/>
            </p:nvSpPr>
            <p:spPr>
              <a:xfrm>
                <a:off x="-244453" y="4622996"/>
                <a:ext cx="3823893" cy="416845"/>
              </a:xfrm>
              <a:prstGeom prst="rect">
                <a:avLst/>
              </a:prstGeom>
              <a:blipFill>
                <a:blip r:embed="rId9"/>
                <a:stretch>
                  <a:fillRect/>
                </a:stretch>
              </a:blipFill>
            </p:spPr>
            <p:txBody>
              <a:bodyPr/>
              <a:lstStyle/>
              <a:p>
                <a:r>
                  <a:rPr lang="en-CA">
                    <a:noFill/>
                  </a:rPr>
                  <a:t> </a:t>
                </a:r>
              </a:p>
            </p:txBody>
          </p:sp>
        </mc:Fallback>
      </mc:AlternateContent>
      <p:sp>
        <p:nvSpPr>
          <p:cNvPr id="12" name="Freeform 24">
            <a:extLst>
              <a:ext uri="{FF2B5EF4-FFF2-40B4-BE49-F238E27FC236}">
                <a16:creationId xmlns:a16="http://schemas.microsoft.com/office/drawing/2014/main" id="{D0E70DF3-0F40-4C85-918B-15B42C5B4CF5}"/>
              </a:ext>
            </a:extLst>
          </p:cNvPr>
          <p:cNvSpPr/>
          <p:nvPr/>
        </p:nvSpPr>
        <p:spPr>
          <a:xfrm rot="20414830" flipH="1">
            <a:off x="3006601" y="3654726"/>
            <a:ext cx="1511567" cy="1009536"/>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6"/>
              </a:solidFill>
            </a:endParaRPr>
          </a:p>
        </p:txBody>
      </p:sp>
      <p:sp>
        <p:nvSpPr>
          <p:cNvPr id="13" name="Freeform 24">
            <a:extLst>
              <a:ext uri="{FF2B5EF4-FFF2-40B4-BE49-F238E27FC236}">
                <a16:creationId xmlns:a16="http://schemas.microsoft.com/office/drawing/2014/main" id="{224DA47C-2D33-4A9B-8458-87D9A969B057}"/>
              </a:ext>
            </a:extLst>
          </p:cNvPr>
          <p:cNvSpPr/>
          <p:nvPr/>
        </p:nvSpPr>
        <p:spPr>
          <a:xfrm rot="20414830" flipV="1">
            <a:off x="3188977" y="3596842"/>
            <a:ext cx="502842" cy="519137"/>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5"/>
              </a:solidFill>
            </a:endParaRPr>
          </a:p>
        </p:txBody>
      </p:sp>
      <p:sp>
        <p:nvSpPr>
          <p:cNvPr id="14" name="Right Brace 13">
            <a:extLst>
              <a:ext uri="{FF2B5EF4-FFF2-40B4-BE49-F238E27FC236}">
                <a16:creationId xmlns:a16="http://schemas.microsoft.com/office/drawing/2014/main" id="{CC832CFB-9060-4DE0-A175-7AD68397FB82}"/>
              </a:ext>
            </a:extLst>
          </p:cNvPr>
          <p:cNvSpPr/>
          <p:nvPr/>
        </p:nvSpPr>
        <p:spPr>
          <a:xfrm rot="5400000">
            <a:off x="7029720" y="3011072"/>
            <a:ext cx="204628" cy="1423412"/>
          </a:xfrm>
          <a:prstGeom prst="rightBrace">
            <a:avLst>
              <a:gd name="adj1" fmla="val 53267"/>
              <a:gd name="adj2" fmla="val 51342"/>
            </a:avLst>
          </a:prstGeom>
          <a:ln w="158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C00000"/>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69B2980-23A4-4C28-8CAF-D108D6515EF3}"/>
                  </a:ext>
                </a:extLst>
              </p:cNvPr>
              <p:cNvSpPr txBox="1"/>
              <p:nvPr/>
            </p:nvSpPr>
            <p:spPr>
              <a:xfrm>
                <a:off x="6984699" y="3909330"/>
                <a:ext cx="25487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1" i="0" smtClean="0">
                          <a:solidFill>
                            <a:srgbClr val="C00000"/>
                          </a:solidFill>
                          <a:latin typeface="Cambria Math" panose="02040503050406030204" pitchFamily="18" charset="0"/>
                        </a:rPr>
                        <m:t>𝐛</m:t>
                      </m:r>
                    </m:oMath>
                  </m:oMathPara>
                </a14:m>
                <a:endParaRPr lang="en-CA" sz="2400" b="1" dirty="0">
                  <a:solidFill>
                    <a:srgbClr val="C00000"/>
                  </a:solidFill>
                </a:endParaRPr>
              </a:p>
            </p:txBody>
          </p:sp>
        </mc:Choice>
        <mc:Fallback xmlns="">
          <p:sp>
            <p:nvSpPr>
              <p:cNvPr id="15" name="TextBox 14">
                <a:extLst>
                  <a:ext uri="{FF2B5EF4-FFF2-40B4-BE49-F238E27FC236}">
                    <a16:creationId xmlns:a16="http://schemas.microsoft.com/office/drawing/2014/main" id="{069B2980-23A4-4C28-8CAF-D108D6515EF3}"/>
                  </a:ext>
                </a:extLst>
              </p:cNvPr>
              <p:cNvSpPr txBox="1">
                <a:spLocks noRot="1" noChangeAspect="1" noMove="1" noResize="1" noEditPoints="1" noAdjustHandles="1" noChangeArrowheads="1" noChangeShapeType="1" noTextEdit="1"/>
              </p:cNvSpPr>
              <p:nvPr/>
            </p:nvSpPr>
            <p:spPr>
              <a:xfrm>
                <a:off x="6984699" y="3909330"/>
                <a:ext cx="254877" cy="369332"/>
              </a:xfrm>
              <a:prstGeom prst="rect">
                <a:avLst/>
              </a:prstGeom>
              <a:blipFill>
                <a:blip r:embed="rId10"/>
                <a:stretch>
                  <a:fillRect l="-30952" r="-28571" b="-8197"/>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1D642359-A9B5-4B32-A58E-13AC7E5C3ABF}"/>
              </a:ext>
            </a:extLst>
          </p:cNvPr>
          <p:cNvSpPr txBox="1"/>
          <p:nvPr/>
        </p:nvSpPr>
        <p:spPr>
          <a:xfrm>
            <a:off x="8444876" y="3825092"/>
            <a:ext cx="2911951" cy="830997"/>
          </a:xfrm>
          <a:prstGeom prst="rect">
            <a:avLst/>
          </a:prstGeom>
          <a:noFill/>
        </p:spPr>
        <p:txBody>
          <a:bodyPr wrap="none" rtlCol="0">
            <a:spAutoFit/>
          </a:bodyPr>
          <a:lstStyle/>
          <a:p>
            <a:pPr marL="285750" indent="-285750">
              <a:buFont typeface="Arial" panose="020B0604020202020204" pitchFamily="34" charset="0"/>
              <a:buChar char="•"/>
            </a:pPr>
            <a:r>
              <a:rPr lang="en-CA" sz="2400" dirty="0">
                <a:solidFill>
                  <a:srgbClr val="C00000"/>
                </a:solidFill>
              </a:rPr>
              <a:t>Asymmetric</a:t>
            </a:r>
          </a:p>
          <a:p>
            <a:pPr marL="285750" indent="-285750">
              <a:buFont typeface="Arial" panose="020B0604020202020204" pitchFamily="34" charset="0"/>
              <a:buChar char="•"/>
            </a:pPr>
            <a:r>
              <a:rPr lang="en-CA" sz="2400" dirty="0">
                <a:solidFill>
                  <a:srgbClr val="C00000"/>
                </a:solidFill>
              </a:rPr>
              <a:t>Larger problem size</a:t>
            </a:r>
          </a:p>
        </p:txBody>
      </p:sp>
    </p:spTree>
    <p:extLst>
      <p:ext uri="{BB962C8B-B14F-4D97-AF65-F5344CB8AC3E}">
        <p14:creationId xmlns:p14="http://schemas.microsoft.com/office/powerpoint/2010/main" val="401626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7">
                                            <p:txEl>
                                              <p:pRg st="0" end="0"/>
                                            </p:txEl>
                                          </p:spTgt>
                                        </p:tgtEl>
                                        <p:attrNameLst>
                                          <p:attrName>style.visibility</p:attrName>
                                        </p:attrNameLst>
                                      </p:cBhvr>
                                      <p:to>
                                        <p:strVal val="visible"/>
                                      </p:to>
                                    </p:set>
                                    <p:animEffect transition="in" filter="fade">
                                      <p:cBhvr>
                                        <p:cTn id="34" dur="500"/>
                                        <p:tgtEl>
                                          <p:spTgt spid="17">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7">
                                            <p:txEl>
                                              <p:pRg st="1" end="1"/>
                                            </p:txEl>
                                          </p:spTgt>
                                        </p:tgtEl>
                                        <p:attrNameLst>
                                          <p:attrName>style.visibility</p:attrName>
                                        </p:attrNameLst>
                                      </p:cBhvr>
                                      <p:to>
                                        <p:strVal val="visible"/>
                                      </p:to>
                                    </p:set>
                                    <p:animEffect transition="in" filter="fade">
                                      <p:cBhvr>
                                        <p:cTn id="39"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4" grpId="0"/>
      <p:bldP spid="11" grpId="0"/>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44CAC-4161-40E7-BD4A-4145A9366451}"/>
              </a:ext>
            </a:extLst>
          </p:cNvPr>
          <p:cNvSpPr>
            <a:spLocks noGrp="1"/>
          </p:cNvSpPr>
          <p:nvPr>
            <p:ph type="title"/>
          </p:nvPr>
        </p:nvSpPr>
        <p:spPr/>
        <p:txBody>
          <a:bodyPr/>
          <a:lstStyle/>
          <a:p>
            <a:r>
              <a:rPr lang="en-CA" dirty="0"/>
              <a:t>Boxed Friction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4B841E-1226-4904-8608-D84297996C42}"/>
                  </a:ext>
                </a:extLst>
              </p:cNvPr>
              <p:cNvSpPr>
                <a:spLocks noGrp="1"/>
              </p:cNvSpPr>
              <p:nvPr>
                <p:ph idx="1"/>
              </p:nvPr>
            </p:nvSpPr>
            <p:spPr>
              <a:xfrm>
                <a:off x="838201" y="1409700"/>
                <a:ext cx="6015096" cy="4767263"/>
              </a:xfrm>
            </p:spPr>
            <p:txBody>
              <a:bodyPr>
                <a:normAutofit/>
              </a:bodyPr>
              <a:lstStyle/>
              <a:p>
                <a:r>
                  <a:rPr lang="en-CA" dirty="0"/>
                  <a:t>Polyhedral cone is inscribed on the interior of the quadratic cone</a:t>
                </a:r>
              </a:p>
              <a:p>
                <a:r>
                  <a:rPr lang="en-CA" dirty="0"/>
                  <a:t>Alternatively, can approximate the non-linear cone by a </a:t>
                </a:r>
                <a:r>
                  <a:rPr lang="en-CA" b="1" dirty="0"/>
                  <a:t>box </a:t>
                </a:r>
              </a:p>
              <a:p>
                <a:r>
                  <a:rPr lang="en-CA" dirty="0"/>
                  <a:t>Impulses are bounded by lower and upper limits, </a:t>
                </a:r>
                <a14:m>
                  <m:oMath xmlns:m="http://schemas.openxmlformats.org/officeDocument/2006/math">
                    <m:sSup>
                      <m:sSupPr>
                        <m:ctrlPr>
                          <a:rPr lang="en-CA" i="1" smtClean="0">
                            <a:latin typeface="Cambria Math" panose="02040503050406030204" pitchFamily="18" charset="0"/>
                          </a:rPr>
                        </m:ctrlPr>
                      </m:sSupPr>
                      <m:e>
                        <m:r>
                          <a:rPr lang="en-CA" b="0" i="1" smtClean="0">
                            <a:latin typeface="Cambria Math" panose="02040503050406030204" pitchFamily="18" charset="0"/>
                          </a:rPr>
                          <m:t>𝜆</m:t>
                        </m:r>
                      </m:e>
                      <m:sup>
                        <m:r>
                          <m:rPr>
                            <m:sty m:val="p"/>
                          </m:rPr>
                          <a:rPr lang="en-CA" b="0" i="0" smtClean="0">
                            <a:latin typeface="Cambria Math" panose="02040503050406030204" pitchFamily="18" charset="0"/>
                          </a:rPr>
                          <m:t>lo</m:t>
                        </m:r>
                      </m:sup>
                    </m:sSup>
                  </m:oMath>
                </a14:m>
                <a:r>
                  <a:rPr lang="en-CA" dirty="0"/>
                  <a:t> and </a:t>
                </a:r>
                <a14:m>
                  <m:oMath xmlns:m="http://schemas.openxmlformats.org/officeDocument/2006/math">
                    <m:sSup>
                      <m:sSupPr>
                        <m:ctrlPr>
                          <a:rPr lang="en-CA" i="1" smtClean="0">
                            <a:latin typeface="Cambria Math" panose="02040503050406030204" pitchFamily="18" charset="0"/>
                          </a:rPr>
                        </m:ctrlPr>
                      </m:sSupPr>
                      <m:e>
                        <m:r>
                          <a:rPr lang="en-CA" b="0" i="1" smtClean="0">
                            <a:latin typeface="Cambria Math" panose="02040503050406030204" pitchFamily="18" charset="0"/>
                          </a:rPr>
                          <m:t>𝜆</m:t>
                        </m:r>
                      </m:e>
                      <m:sup>
                        <m:r>
                          <m:rPr>
                            <m:sty m:val="p"/>
                          </m:rPr>
                          <a:rPr lang="en-CA" b="0" i="0" smtClean="0">
                            <a:latin typeface="Cambria Math" panose="02040503050406030204" pitchFamily="18" charset="0"/>
                          </a:rPr>
                          <m:t>hi</m:t>
                        </m:r>
                      </m:sup>
                    </m:sSup>
                  </m:oMath>
                </a14:m>
                <a:endParaRPr lang="en-CA" dirty="0"/>
              </a:p>
              <a:p>
                <a:pPr lvl="1"/>
                <a:r>
                  <a:rPr lang="en-CA" dirty="0"/>
                  <a:t>Normal impulses:</a:t>
                </a:r>
              </a:p>
              <a:p>
                <a:endParaRPr lang="en-CA" dirty="0"/>
              </a:p>
              <a:p>
                <a:pPr lvl="1"/>
                <a:r>
                  <a:rPr lang="en-CA" dirty="0"/>
                  <a:t>Friction impulses </a:t>
                </a:r>
                <a14:m>
                  <m:oMath xmlns:m="http://schemas.openxmlformats.org/officeDocument/2006/math">
                    <m:r>
                      <a:rPr lang="en-CA" i="1">
                        <a:latin typeface="Cambria Math" panose="02040503050406030204" pitchFamily="18" charset="0"/>
                      </a:rPr>
                      <m:t>𝑖</m:t>
                    </m:r>
                    <m:r>
                      <a:rPr lang="en-CA" i="1">
                        <a:latin typeface="Cambria Math" panose="02040503050406030204" pitchFamily="18" charset="0"/>
                      </a:rPr>
                      <m:t>∈{1,2}</m:t>
                    </m:r>
                  </m:oMath>
                </a14:m>
                <a:r>
                  <a:rPr lang="en-CA" dirty="0"/>
                  <a:t>:</a:t>
                </a:r>
              </a:p>
              <a:p>
                <a:endParaRPr lang="en-CA" dirty="0"/>
              </a:p>
              <a:p>
                <a:endParaRPr lang="en-CA" dirty="0"/>
              </a:p>
            </p:txBody>
          </p:sp>
        </mc:Choice>
        <mc:Fallback xmlns="">
          <p:sp>
            <p:nvSpPr>
              <p:cNvPr id="3" name="Content Placeholder 2">
                <a:extLst>
                  <a:ext uri="{FF2B5EF4-FFF2-40B4-BE49-F238E27FC236}">
                    <a16:creationId xmlns:a16="http://schemas.microsoft.com/office/drawing/2014/main" id="{D54B841E-1226-4904-8608-D84297996C42}"/>
                  </a:ext>
                </a:extLst>
              </p:cNvPr>
              <p:cNvSpPr>
                <a:spLocks noGrp="1" noRot="1" noChangeAspect="1" noMove="1" noResize="1" noEditPoints="1" noAdjustHandles="1" noChangeArrowheads="1" noChangeShapeType="1" noTextEdit="1"/>
              </p:cNvSpPr>
              <p:nvPr>
                <p:ph idx="1"/>
              </p:nvPr>
            </p:nvSpPr>
            <p:spPr>
              <a:xfrm>
                <a:off x="838201" y="1409700"/>
                <a:ext cx="6015096" cy="4767263"/>
              </a:xfrm>
              <a:blipFill>
                <a:blip r:embed="rId3"/>
                <a:stretch>
                  <a:fillRect l="-1826" t="-2046"/>
                </a:stretch>
              </a:blipFill>
            </p:spPr>
            <p:txBody>
              <a:bodyPr/>
              <a:lstStyle/>
              <a:p>
                <a:r>
                  <a:rPr lang="en-CA">
                    <a:noFill/>
                  </a:rPr>
                  <a:t> </a:t>
                </a:r>
              </a:p>
            </p:txBody>
          </p:sp>
        </mc:Fallback>
      </mc:AlternateContent>
      <p:sp>
        <p:nvSpPr>
          <p:cNvPr id="4" name="Freeform 20">
            <a:extLst>
              <a:ext uri="{FF2B5EF4-FFF2-40B4-BE49-F238E27FC236}">
                <a16:creationId xmlns:a16="http://schemas.microsoft.com/office/drawing/2014/main" id="{6ABDE9F1-6489-45A3-90FC-23297550B18E}"/>
              </a:ext>
            </a:extLst>
          </p:cNvPr>
          <p:cNvSpPr/>
          <p:nvPr/>
        </p:nvSpPr>
        <p:spPr>
          <a:xfrm>
            <a:off x="8054478" y="1620553"/>
            <a:ext cx="2142673" cy="633805"/>
          </a:xfrm>
          <a:custGeom>
            <a:avLst/>
            <a:gdLst>
              <a:gd name="connsiteX0" fmla="*/ 1234440 w 2735580"/>
              <a:gd name="connsiteY0" fmla="*/ 0 h 1257300"/>
              <a:gd name="connsiteX1" fmla="*/ 2735580 w 2735580"/>
              <a:gd name="connsiteY1" fmla="*/ 419100 h 1257300"/>
              <a:gd name="connsiteX2" fmla="*/ 1394460 w 2735580"/>
              <a:gd name="connsiteY2" fmla="*/ 1257300 h 1257300"/>
              <a:gd name="connsiteX3" fmla="*/ 0 w 2735580"/>
              <a:gd name="connsiteY3" fmla="*/ 716280 h 1257300"/>
              <a:gd name="connsiteX4" fmla="*/ 1234440 w 2735580"/>
              <a:gd name="connsiteY4" fmla="*/ 0 h 1257300"/>
              <a:gd name="connsiteX0" fmla="*/ 1234440 w 2735580"/>
              <a:gd name="connsiteY0" fmla="*/ 0 h 1122045"/>
              <a:gd name="connsiteX1" fmla="*/ 2735580 w 2735580"/>
              <a:gd name="connsiteY1" fmla="*/ 419100 h 1122045"/>
              <a:gd name="connsiteX2" fmla="*/ 1501140 w 2735580"/>
              <a:gd name="connsiteY2" fmla="*/ 1122045 h 1122045"/>
              <a:gd name="connsiteX3" fmla="*/ 0 w 2735580"/>
              <a:gd name="connsiteY3" fmla="*/ 716280 h 1122045"/>
              <a:gd name="connsiteX4" fmla="*/ 1234440 w 2735580"/>
              <a:gd name="connsiteY4" fmla="*/ 0 h 1122045"/>
              <a:gd name="connsiteX0" fmla="*/ 1234440 w 2735580"/>
              <a:gd name="connsiteY0" fmla="*/ 0 h 1086485"/>
              <a:gd name="connsiteX1" fmla="*/ 2735580 w 2735580"/>
              <a:gd name="connsiteY1" fmla="*/ 383540 h 1086485"/>
              <a:gd name="connsiteX2" fmla="*/ 1501140 w 2735580"/>
              <a:gd name="connsiteY2" fmla="*/ 1086485 h 1086485"/>
              <a:gd name="connsiteX3" fmla="*/ 0 w 2735580"/>
              <a:gd name="connsiteY3" fmla="*/ 680720 h 1086485"/>
              <a:gd name="connsiteX4" fmla="*/ 1234440 w 2735580"/>
              <a:gd name="connsiteY4" fmla="*/ 0 h 1086485"/>
              <a:gd name="connsiteX0" fmla="*/ 1234440 w 3215640"/>
              <a:gd name="connsiteY0" fmla="*/ 0 h 1086485"/>
              <a:gd name="connsiteX1" fmla="*/ 3215640 w 3215640"/>
              <a:gd name="connsiteY1" fmla="*/ 513080 h 1086485"/>
              <a:gd name="connsiteX2" fmla="*/ 1501140 w 3215640"/>
              <a:gd name="connsiteY2" fmla="*/ 1086485 h 1086485"/>
              <a:gd name="connsiteX3" fmla="*/ 0 w 3215640"/>
              <a:gd name="connsiteY3" fmla="*/ 680720 h 1086485"/>
              <a:gd name="connsiteX4" fmla="*/ 1234440 w 3215640"/>
              <a:gd name="connsiteY4" fmla="*/ 0 h 1086485"/>
              <a:gd name="connsiteX0" fmla="*/ 1985010 w 3966210"/>
              <a:gd name="connsiteY0" fmla="*/ 0 h 1086485"/>
              <a:gd name="connsiteX1" fmla="*/ 3966210 w 3966210"/>
              <a:gd name="connsiteY1" fmla="*/ 513080 h 1086485"/>
              <a:gd name="connsiteX2" fmla="*/ 2251710 w 3966210"/>
              <a:gd name="connsiteY2" fmla="*/ 1086485 h 1086485"/>
              <a:gd name="connsiteX3" fmla="*/ 0 w 3966210"/>
              <a:gd name="connsiteY3" fmla="*/ 471170 h 1086485"/>
              <a:gd name="connsiteX4" fmla="*/ 1985010 w 3966210"/>
              <a:gd name="connsiteY4" fmla="*/ 0 h 1086485"/>
              <a:gd name="connsiteX0" fmla="*/ 2743200 w 3966210"/>
              <a:gd name="connsiteY0" fmla="*/ 0 h 1151255"/>
              <a:gd name="connsiteX1" fmla="*/ 3966210 w 3966210"/>
              <a:gd name="connsiteY1" fmla="*/ 577850 h 1151255"/>
              <a:gd name="connsiteX2" fmla="*/ 2251710 w 3966210"/>
              <a:gd name="connsiteY2" fmla="*/ 1151255 h 1151255"/>
              <a:gd name="connsiteX3" fmla="*/ 0 w 3966210"/>
              <a:gd name="connsiteY3" fmla="*/ 535940 h 1151255"/>
              <a:gd name="connsiteX4" fmla="*/ 2743200 w 3966210"/>
              <a:gd name="connsiteY4" fmla="*/ 0 h 1151255"/>
              <a:gd name="connsiteX0" fmla="*/ 2743200 w 3390900"/>
              <a:gd name="connsiteY0" fmla="*/ 0 h 1151255"/>
              <a:gd name="connsiteX1" fmla="*/ 3390900 w 3390900"/>
              <a:gd name="connsiteY1" fmla="*/ 760730 h 1151255"/>
              <a:gd name="connsiteX2" fmla="*/ 2251710 w 3390900"/>
              <a:gd name="connsiteY2" fmla="*/ 1151255 h 1151255"/>
              <a:gd name="connsiteX3" fmla="*/ 0 w 3390900"/>
              <a:gd name="connsiteY3" fmla="*/ 535940 h 1151255"/>
              <a:gd name="connsiteX4" fmla="*/ 2743200 w 3390900"/>
              <a:gd name="connsiteY4" fmla="*/ 0 h 1151255"/>
              <a:gd name="connsiteX0" fmla="*/ 2164080 w 3390900"/>
              <a:gd name="connsiteY0" fmla="*/ 0 h 701675"/>
              <a:gd name="connsiteX1" fmla="*/ 3390900 w 3390900"/>
              <a:gd name="connsiteY1" fmla="*/ 311150 h 701675"/>
              <a:gd name="connsiteX2" fmla="*/ 2251710 w 3390900"/>
              <a:gd name="connsiteY2" fmla="*/ 701675 h 701675"/>
              <a:gd name="connsiteX3" fmla="*/ 0 w 3390900"/>
              <a:gd name="connsiteY3" fmla="*/ 86360 h 701675"/>
              <a:gd name="connsiteX4" fmla="*/ 2164080 w 3390900"/>
              <a:gd name="connsiteY4" fmla="*/ 0 h 701675"/>
              <a:gd name="connsiteX0" fmla="*/ 1402080 w 2628900"/>
              <a:gd name="connsiteY0" fmla="*/ 0 h 701675"/>
              <a:gd name="connsiteX1" fmla="*/ 2628900 w 2628900"/>
              <a:gd name="connsiteY1" fmla="*/ 311150 h 701675"/>
              <a:gd name="connsiteX2" fmla="*/ 1489710 w 2628900"/>
              <a:gd name="connsiteY2" fmla="*/ 701675 h 701675"/>
              <a:gd name="connsiteX3" fmla="*/ 0 w 2628900"/>
              <a:gd name="connsiteY3" fmla="*/ 292100 h 701675"/>
              <a:gd name="connsiteX4" fmla="*/ 1402080 w 2628900"/>
              <a:gd name="connsiteY4" fmla="*/ 0 h 701675"/>
              <a:gd name="connsiteX0" fmla="*/ 1402080 w 2628900"/>
              <a:gd name="connsiteY0" fmla="*/ 0 h 621665"/>
              <a:gd name="connsiteX1" fmla="*/ 2628900 w 2628900"/>
              <a:gd name="connsiteY1" fmla="*/ 311150 h 621665"/>
              <a:gd name="connsiteX2" fmla="*/ 1219200 w 2628900"/>
              <a:gd name="connsiteY2" fmla="*/ 621665 h 621665"/>
              <a:gd name="connsiteX3" fmla="*/ 0 w 2628900"/>
              <a:gd name="connsiteY3" fmla="*/ 292100 h 621665"/>
              <a:gd name="connsiteX4" fmla="*/ 1402080 w 2628900"/>
              <a:gd name="connsiteY4" fmla="*/ 0 h 621665"/>
              <a:gd name="connsiteX0" fmla="*/ 1402080 w 2628900"/>
              <a:gd name="connsiteY0" fmla="*/ 0 h 626957"/>
              <a:gd name="connsiteX1" fmla="*/ 2628900 w 2628900"/>
              <a:gd name="connsiteY1" fmla="*/ 311150 h 626957"/>
              <a:gd name="connsiteX2" fmla="*/ 1230876 w 2628900"/>
              <a:gd name="connsiteY2" fmla="*/ 626957 h 626957"/>
              <a:gd name="connsiteX3" fmla="*/ 0 w 2628900"/>
              <a:gd name="connsiteY3" fmla="*/ 292100 h 626957"/>
              <a:gd name="connsiteX4" fmla="*/ 1402080 w 2628900"/>
              <a:gd name="connsiteY4" fmla="*/ 0 h 626957"/>
              <a:gd name="connsiteX0" fmla="*/ 1402080 w 2652252"/>
              <a:gd name="connsiteY0" fmla="*/ 0 h 626957"/>
              <a:gd name="connsiteX1" fmla="*/ 2652252 w 2652252"/>
              <a:gd name="connsiteY1" fmla="*/ 316442 h 626957"/>
              <a:gd name="connsiteX2" fmla="*/ 1230876 w 2652252"/>
              <a:gd name="connsiteY2" fmla="*/ 626957 h 626957"/>
              <a:gd name="connsiteX3" fmla="*/ 0 w 2652252"/>
              <a:gd name="connsiteY3" fmla="*/ 292100 h 626957"/>
              <a:gd name="connsiteX4" fmla="*/ 1402080 w 2652252"/>
              <a:gd name="connsiteY4" fmla="*/ 0 h 626957"/>
              <a:gd name="connsiteX0" fmla="*/ 1402080 w 2652252"/>
              <a:gd name="connsiteY0" fmla="*/ 0 h 616373"/>
              <a:gd name="connsiteX1" fmla="*/ 2652252 w 2652252"/>
              <a:gd name="connsiteY1" fmla="*/ 316442 h 616373"/>
              <a:gd name="connsiteX2" fmla="*/ 1275245 w 2652252"/>
              <a:gd name="connsiteY2" fmla="*/ 616373 h 616373"/>
              <a:gd name="connsiteX3" fmla="*/ 0 w 2652252"/>
              <a:gd name="connsiteY3" fmla="*/ 292100 h 616373"/>
              <a:gd name="connsiteX4" fmla="*/ 1402080 w 2652252"/>
              <a:gd name="connsiteY4" fmla="*/ 0 h 616373"/>
              <a:gd name="connsiteX0" fmla="*/ 1402080 w 2652252"/>
              <a:gd name="connsiteY0" fmla="*/ 0 h 623429"/>
              <a:gd name="connsiteX1" fmla="*/ 2652252 w 2652252"/>
              <a:gd name="connsiteY1" fmla="*/ 316442 h 623429"/>
              <a:gd name="connsiteX2" fmla="*/ 1261234 w 2652252"/>
              <a:gd name="connsiteY2" fmla="*/ 623429 h 623429"/>
              <a:gd name="connsiteX3" fmla="*/ 0 w 2652252"/>
              <a:gd name="connsiteY3" fmla="*/ 292100 h 623429"/>
              <a:gd name="connsiteX4" fmla="*/ 1402080 w 2652252"/>
              <a:gd name="connsiteY4" fmla="*/ 0 h 623429"/>
              <a:gd name="connsiteX0" fmla="*/ 1376393 w 2626565"/>
              <a:gd name="connsiteY0" fmla="*/ 0 h 623429"/>
              <a:gd name="connsiteX1" fmla="*/ 2626565 w 2626565"/>
              <a:gd name="connsiteY1" fmla="*/ 316442 h 623429"/>
              <a:gd name="connsiteX2" fmla="*/ 1235547 w 2626565"/>
              <a:gd name="connsiteY2" fmla="*/ 623429 h 623429"/>
              <a:gd name="connsiteX3" fmla="*/ 0 w 2626565"/>
              <a:gd name="connsiteY3" fmla="*/ 288572 h 623429"/>
              <a:gd name="connsiteX4" fmla="*/ 1376393 w 2626565"/>
              <a:gd name="connsiteY4" fmla="*/ 0 h 623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6565" h="623429">
                <a:moveTo>
                  <a:pt x="1376393" y="0"/>
                </a:moveTo>
                <a:lnTo>
                  <a:pt x="2626565" y="316442"/>
                </a:lnTo>
                <a:lnTo>
                  <a:pt x="1235547" y="623429"/>
                </a:lnTo>
                <a:lnTo>
                  <a:pt x="0" y="288572"/>
                </a:lnTo>
                <a:lnTo>
                  <a:pt x="1376393" y="0"/>
                </a:lnTo>
                <a:close/>
              </a:path>
            </a:pathLst>
          </a:custGeom>
          <a:solidFill>
            <a:schemeClr val="bg1">
              <a:alpha val="50000"/>
            </a:schemeClr>
          </a:solidFill>
          <a:ln w="9525">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5" name="Freeform 21">
            <a:extLst>
              <a:ext uri="{FF2B5EF4-FFF2-40B4-BE49-F238E27FC236}">
                <a16:creationId xmlns:a16="http://schemas.microsoft.com/office/drawing/2014/main" id="{78A71432-354E-4976-934C-FC5FE2312E6A}"/>
              </a:ext>
            </a:extLst>
          </p:cNvPr>
          <p:cNvSpPr/>
          <p:nvPr/>
        </p:nvSpPr>
        <p:spPr>
          <a:xfrm>
            <a:off x="7601136" y="2623585"/>
            <a:ext cx="3113182" cy="974606"/>
          </a:xfrm>
          <a:custGeom>
            <a:avLst/>
            <a:gdLst>
              <a:gd name="connsiteX0" fmla="*/ 1234440 w 2735580"/>
              <a:gd name="connsiteY0" fmla="*/ 0 h 1257300"/>
              <a:gd name="connsiteX1" fmla="*/ 2735580 w 2735580"/>
              <a:gd name="connsiteY1" fmla="*/ 419100 h 1257300"/>
              <a:gd name="connsiteX2" fmla="*/ 1394460 w 2735580"/>
              <a:gd name="connsiteY2" fmla="*/ 1257300 h 1257300"/>
              <a:gd name="connsiteX3" fmla="*/ 0 w 2735580"/>
              <a:gd name="connsiteY3" fmla="*/ 716280 h 1257300"/>
              <a:gd name="connsiteX4" fmla="*/ 1234440 w 2735580"/>
              <a:gd name="connsiteY4" fmla="*/ 0 h 1257300"/>
              <a:gd name="connsiteX0" fmla="*/ 1234440 w 2735580"/>
              <a:gd name="connsiteY0" fmla="*/ 0 h 1122045"/>
              <a:gd name="connsiteX1" fmla="*/ 2735580 w 2735580"/>
              <a:gd name="connsiteY1" fmla="*/ 419100 h 1122045"/>
              <a:gd name="connsiteX2" fmla="*/ 1501140 w 2735580"/>
              <a:gd name="connsiteY2" fmla="*/ 1122045 h 1122045"/>
              <a:gd name="connsiteX3" fmla="*/ 0 w 2735580"/>
              <a:gd name="connsiteY3" fmla="*/ 716280 h 1122045"/>
              <a:gd name="connsiteX4" fmla="*/ 1234440 w 2735580"/>
              <a:gd name="connsiteY4" fmla="*/ 0 h 1122045"/>
              <a:gd name="connsiteX0" fmla="*/ 1234440 w 2735580"/>
              <a:gd name="connsiteY0" fmla="*/ 0 h 1086485"/>
              <a:gd name="connsiteX1" fmla="*/ 2735580 w 2735580"/>
              <a:gd name="connsiteY1" fmla="*/ 383540 h 1086485"/>
              <a:gd name="connsiteX2" fmla="*/ 1501140 w 2735580"/>
              <a:gd name="connsiteY2" fmla="*/ 1086485 h 1086485"/>
              <a:gd name="connsiteX3" fmla="*/ 0 w 2735580"/>
              <a:gd name="connsiteY3" fmla="*/ 680720 h 1086485"/>
              <a:gd name="connsiteX4" fmla="*/ 1234440 w 2735580"/>
              <a:gd name="connsiteY4" fmla="*/ 0 h 1086485"/>
              <a:gd name="connsiteX0" fmla="*/ 1234440 w 3215640"/>
              <a:gd name="connsiteY0" fmla="*/ 0 h 1086485"/>
              <a:gd name="connsiteX1" fmla="*/ 3215640 w 3215640"/>
              <a:gd name="connsiteY1" fmla="*/ 513080 h 1086485"/>
              <a:gd name="connsiteX2" fmla="*/ 1501140 w 3215640"/>
              <a:gd name="connsiteY2" fmla="*/ 1086485 h 1086485"/>
              <a:gd name="connsiteX3" fmla="*/ 0 w 3215640"/>
              <a:gd name="connsiteY3" fmla="*/ 680720 h 1086485"/>
              <a:gd name="connsiteX4" fmla="*/ 1234440 w 3215640"/>
              <a:gd name="connsiteY4" fmla="*/ 0 h 1086485"/>
              <a:gd name="connsiteX0" fmla="*/ 1985010 w 3966210"/>
              <a:gd name="connsiteY0" fmla="*/ 0 h 1086485"/>
              <a:gd name="connsiteX1" fmla="*/ 3966210 w 3966210"/>
              <a:gd name="connsiteY1" fmla="*/ 513080 h 1086485"/>
              <a:gd name="connsiteX2" fmla="*/ 2251710 w 3966210"/>
              <a:gd name="connsiteY2" fmla="*/ 1086485 h 1086485"/>
              <a:gd name="connsiteX3" fmla="*/ 0 w 3966210"/>
              <a:gd name="connsiteY3" fmla="*/ 471170 h 1086485"/>
              <a:gd name="connsiteX4" fmla="*/ 1985010 w 3966210"/>
              <a:gd name="connsiteY4" fmla="*/ 0 h 1086485"/>
              <a:gd name="connsiteX0" fmla="*/ 2743200 w 3966210"/>
              <a:gd name="connsiteY0" fmla="*/ 0 h 1151255"/>
              <a:gd name="connsiteX1" fmla="*/ 3966210 w 3966210"/>
              <a:gd name="connsiteY1" fmla="*/ 577850 h 1151255"/>
              <a:gd name="connsiteX2" fmla="*/ 2251710 w 3966210"/>
              <a:gd name="connsiteY2" fmla="*/ 1151255 h 1151255"/>
              <a:gd name="connsiteX3" fmla="*/ 0 w 3966210"/>
              <a:gd name="connsiteY3" fmla="*/ 535940 h 1151255"/>
              <a:gd name="connsiteX4" fmla="*/ 2743200 w 3966210"/>
              <a:gd name="connsiteY4" fmla="*/ 0 h 1151255"/>
              <a:gd name="connsiteX0" fmla="*/ 2743200 w 3390900"/>
              <a:gd name="connsiteY0" fmla="*/ 0 h 1151255"/>
              <a:gd name="connsiteX1" fmla="*/ 3390900 w 3390900"/>
              <a:gd name="connsiteY1" fmla="*/ 760730 h 1151255"/>
              <a:gd name="connsiteX2" fmla="*/ 2251710 w 3390900"/>
              <a:gd name="connsiteY2" fmla="*/ 1151255 h 1151255"/>
              <a:gd name="connsiteX3" fmla="*/ 0 w 3390900"/>
              <a:gd name="connsiteY3" fmla="*/ 535940 h 1151255"/>
              <a:gd name="connsiteX4" fmla="*/ 2743200 w 3390900"/>
              <a:gd name="connsiteY4" fmla="*/ 0 h 1151255"/>
              <a:gd name="connsiteX0" fmla="*/ 2164080 w 3390900"/>
              <a:gd name="connsiteY0" fmla="*/ 0 h 701675"/>
              <a:gd name="connsiteX1" fmla="*/ 3390900 w 3390900"/>
              <a:gd name="connsiteY1" fmla="*/ 311150 h 701675"/>
              <a:gd name="connsiteX2" fmla="*/ 2251710 w 3390900"/>
              <a:gd name="connsiteY2" fmla="*/ 701675 h 701675"/>
              <a:gd name="connsiteX3" fmla="*/ 0 w 3390900"/>
              <a:gd name="connsiteY3" fmla="*/ 86360 h 701675"/>
              <a:gd name="connsiteX4" fmla="*/ 2164080 w 3390900"/>
              <a:gd name="connsiteY4" fmla="*/ 0 h 701675"/>
              <a:gd name="connsiteX0" fmla="*/ 1402080 w 2628900"/>
              <a:gd name="connsiteY0" fmla="*/ 0 h 701675"/>
              <a:gd name="connsiteX1" fmla="*/ 2628900 w 2628900"/>
              <a:gd name="connsiteY1" fmla="*/ 311150 h 701675"/>
              <a:gd name="connsiteX2" fmla="*/ 1489710 w 2628900"/>
              <a:gd name="connsiteY2" fmla="*/ 701675 h 701675"/>
              <a:gd name="connsiteX3" fmla="*/ 0 w 2628900"/>
              <a:gd name="connsiteY3" fmla="*/ 292100 h 701675"/>
              <a:gd name="connsiteX4" fmla="*/ 1402080 w 2628900"/>
              <a:gd name="connsiteY4" fmla="*/ 0 h 701675"/>
              <a:gd name="connsiteX0" fmla="*/ 1402080 w 2628900"/>
              <a:gd name="connsiteY0" fmla="*/ 0 h 621665"/>
              <a:gd name="connsiteX1" fmla="*/ 2628900 w 2628900"/>
              <a:gd name="connsiteY1" fmla="*/ 311150 h 621665"/>
              <a:gd name="connsiteX2" fmla="*/ 1219200 w 2628900"/>
              <a:gd name="connsiteY2" fmla="*/ 621665 h 621665"/>
              <a:gd name="connsiteX3" fmla="*/ 0 w 2628900"/>
              <a:gd name="connsiteY3" fmla="*/ 292100 h 621665"/>
              <a:gd name="connsiteX4" fmla="*/ 1402080 w 2628900"/>
              <a:gd name="connsiteY4" fmla="*/ 0 h 62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8900" h="621665">
                <a:moveTo>
                  <a:pt x="1402080" y="0"/>
                </a:moveTo>
                <a:lnTo>
                  <a:pt x="2628900" y="311150"/>
                </a:lnTo>
                <a:lnTo>
                  <a:pt x="1219200" y="621665"/>
                </a:lnTo>
                <a:lnTo>
                  <a:pt x="0" y="292100"/>
                </a:lnTo>
                <a:lnTo>
                  <a:pt x="1402080" y="0"/>
                </a:lnTo>
                <a:close/>
              </a:path>
            </a:pathLst>
          </a:cu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6" name="Oval 5">
            <a:extLst>
              <a:ext uri="{FF2B5EF4-FFF2-40B4-BE49-F238E27FC236}">
                <a16:creationId xmlns:a16="http://schemas.microsoft.com/office/drawing/2014/main" id="{1FEEE2BC-3001-4D3C-AB53-14636454D137}"/>
              </a:ext>
            </a:extLst>
          </p:cNvPr>
          <p:cNvSpPr/>
          <p:nvPr/>
        </p:nvSpPr>
        <p:spPr>
          <a:xfrm>
            <a:off x="8327300" y="2866421"/>
            <a:ext cx="1588780" cy="448540"/>
          </a:xfrm>
          <a:prstGeom prst="ellipse">
            <a:avLst/>
          </a:prstGeom>
          <a:no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7" name="Freeform 23">
            <a:extLst>
              <a:ext uri="{FF2B5EF4-FFF2-40B4-BE49-F238E27FC236}">
                <a16:creationId xmlns:a16="http://schemas.microsoft.com/office/drawing/2014/main" id="{82D26B1D-64A4-452E-8CA3-4FD6811722C5}"/>
              </a:ext>
            </a:extLst>
          </p:cNvPr>
          <p:cNvSpPr/>
          <p:nvPr/>
        </p:nvSpPr>
        <p:spPr>
          <a:xfrm>
            <a:off x="8054730" y="2758151"/>
            <a:ext cx="2142673" cy="673283"/>
          </a:xfrm>
          <a:custGeom>
            <a:avLst/>
            <a:gdLst>
              <a:gd name="connsiteX0" fmla="*/ 1234440 w 2735580"/>
              <a:gd name="connsiteY0" fmla="*/ 0 h 1257300"/>
              <a:gd name="connsiteX1" fmla="*/ 2735580 w 2735580"/>
              <a:gd name="connsiteY1" fmla="*/ 419100 h 1257300"/>
              <a:gd name="connsiteX2" fmla="*/ 1394460 w 2735580"/>
              <a:gd name="connsiteY2" fmla="*/ 1257300 h 1257300"/>
              <a:gd name="connsiteX3" fmla="*/ 0 w 2735580"/>
              <a:gd name="connsiteY3" fmla="*/ 716280 h 1257300"/>
              <a:gd name="connsiteX4" fmla="*/ 1234440 w 2735580"/>
              <a:gd name="connsiteY4" fmla="*/ 0 h 1257300"/>
              <a:gd name="connsiteX0" fmla="*/ 1234440 w 2735580"/>
              <a:gd name="connsiteY0" fmla="*/ 0 h 1122045"/>
              <a:gd name="connsiteX1" fmla="*/ 2735580 w 2735580"/>
              <a:gd name="connsiteY1" fmla="*/ 419100 h 1122045"/>
              <a:gd name="connsiteX2" fmla="*/ 1501140 w 2735580"/>
              <a:gd name="connsiteY2" fmla="*/ 1122045 h 1122045"/>
              <a:gd name="connsiteX3" fmla="*/ 0 w 2735580"/>
              <a:gd name="connsiteY3" fmla="*/ 716280 h 1122045"/>
              <a:gd name="connsiteX4" fmla="*/ 1234440 w 2735580"/>
              <a:gd name="connsiteY4" fmla="*/ 0 h 1122045"/>
              <a:gd name="connsiteX0" fmla="*/ 1234440 w 2735580"/>
              <a:gd name="connsiteY0" fmla="*/ 0 h 1086485"/>
              <a:gd name="connsiteX1" fmla="*/ 2735580 w 2735580"/>
              <a:gd name="connsiteY1" fmla="*/ 383540 h 1086485"/>
              <a:gd name="connsiteX2" fmla="*/ 1501140 w 2735580"/>
              <a:gd name="connsiteY2" fmla="*/ 1086485 h 1086485"/>
              <a:gd name="connsiteX3" fmla="*/ 0 w 2735580"/>
              <a:gd name="connsiteY3" fmla="*/ 680720 h 1086485"/>
              <a:gd name="connsiteX4" fmla="*/ 1234440 w 2735580"/>
              <a:gd name="connsiteY4" fmla="*/ 0 h 1086485"/>
              <a:gd name="connsiteX0" fmla="*/ 1234440 w 3215640"/>
              <a:gd name="connsiteY0" fmla="*/ 0 h 1086485"/>
              <a:gd name="connsiteX1" fmla="*/ 3215640 w 3215640"/>
              <a:gd name="connsiteY1" fmla="*/ 513080 h 1086485"/>
              <a:gd name="connsiteX2" fmla="*/ 1501140 w 3215640"/>
              <a:gd name="connsiteY2" fmla="*/ 1086485 h 1086485"/>
              <a:gd name="connsiteX3" fmla="*/ 0 w 3215640"/>
              <a:gd name="connsiteY3" fmla="*/ 680720 h 1086485"/>
              <a:gd name="connsiteX4" fmla="*/ 1234440 w 3215640"/>
              <a:gd name="connsiteY4" fmla="*/ 0 h 1086485"/>
              <a:gd name="connsiteX0" fmla="*/ 1985010 w 3966210"/>
              <a:gd name="connsiteY0" fmla="*/ 0 h 1086485"/>
              <a:gd name="connsiteX1" fmla="*/ 3966210 w 3966210"/>
              <a:gd name="connsiteY1" fmla="*/ 513080 h 1086485"/>
              <a:gd name="connsiteX2" fmla="*/ 2251710 w 3966210"/>
              <a:gd name="connsiteY2" fmla="*/ 1086485 h 1086485"/>
              <a:gd name="connsiteX3" fmla="*/ 0 w 3966210"/>
              <a:gd name="connsiteY3" fmla="*/ 471170 h 1086485"/>
              <a:gd name="connsiteX4" fmla="*/ 1985010 w 3966210"/>
              <a:gd name="connsiteY4" fmla="*/ 0 h 1086485"/>
              <a:gd name="connsiteX0" fmla="*/ 2743200 w 3966210"/>
              <a:gd name="connsiteY0" fmla="*/ 0 h 1151255"/>
              <a:gd name="connsiteX1" fmla="*/ 3966210 w 3966210"/>
              <a:gd name="connsiteY1" fmla="*/ 577850 h 1151255"/>
              <a:gd name="connsiteX2" fmla="*/ 2251710 w 3966210"/>
              <a:gd name="connsiteY2" fmla="*/ 1151255 h 1151255"/>
              <a:gd name="connsiteX3" fmla="*/ 0 w 3966210"/>
              <a:gd name="connsiteY3" fmla="*/ 535940 h 1151255"/>
              <a:gd name="connsiteX4" fmla="*/ 2743200 w 3966210"/>
              <a:gd name="connsiteY4" fmla="*/ 0 h 1151255"/>
              <a:gd name="connsiteX0" fmla="*/ 2743200 w 3390900"/>
              <a:gd name="connsiteY0" fmla="*/ 0 h 1151255"/>
              <a:gd name="connsiteX1" fmla="*/ 3390900 w 3390900"/>
              <a:gd name="connsiteY1" fmla="*/ 760730 h 1151255"/>
              <a:gd name="connsiteX2" fmla="*/ 2251710 w 3390900"/>
              <a:gd name="connsiteY2" fmla="*/ 1151255 h 1151255"/>
              <a:gd name="connsiteX3" fmla="*/ 0 w 3390900"/>
              <a:gd name="connsiteY3" fmla="*/ 535940 h 1151255"/>
              <a:gd name="connsiteX4" fmla="*/ 2743200 w 3390900"/>
              <a:gd name="connsiteY4" fmla="*/ 0 h 1151255"/>
              <a:gd name="connsiteX0" fmla="*/ 2164080 w 3390900"/>
              <a:gd name="connsiteY0" fmla="*/ 0 h 701675"/>
              <a:gd name="connsiteX1" fmla="*/ 3390900 w 3390900"/>
              <a:gd name="connsiteY1" fmla="*/ 311150 h 701675"/>
              <a:gd name="connsiteX2" fmla="*/ 2251710 w 3390900"/>
              <a:gd name="connsiteY2" fmla="*/ 701675 h 701675"/>
              <a:gd name="connsiteX3" fmla="*/ 0 w 3390900"/>
              <a:gd name="connsiteY3" fmla="*/ 86360 h 701675"/>
              <a:gd name="connsiteX4" fmla="*/ 2164080 w 3390900"/>
              <a:gd name="connsiteY4" fmla="*/ 0 h 701675"/>
              <a:gd name="connsiteX0" fmla="*/ 1402080 w 2628900"/>
              <a:gd name="connsiteY0" fmla="*/ 0 h 701675"/>
              <a:gd name="connsiteX1" fmla="*/ 2628900 w 2628900"/>
              <a:gd name="connsiteY1" fmla="*/ 311150 h 701675"/>
              <a:gd name="connsiteX2" fmla="*/ 1489710 w 2628900"/>
              <a:gd name="connsiteY2" fmla="*/ 701675 h 701675"/>
              <a:gd name="connsiteX3" fmla="*/ 0 w 2628900"/>
              <a:gd name="connsiteY3" fmla="*/ 292100 h 701675"/>
              <a:gd name="connsiteX4" fmla="*/ 1402080 w 2628900"/>
              <a:gd name="connsiteY4" fmla="*/ 0 h 701675"/>
              <a:gd name="connsiteX0" fmla="*/ 1402080 w 2628900"/>
              <a:gd name="connsiteY0" fmla="*/ 0 h 621665"/>
              <a:gd name="connsiteX1" fmla="*/ 2628900 w 2628900"/>
              <a:gd name="connsiteY1" fmla="*/ 311150 h 621665"/>
              <a:gd name="connsiteX2" fmla="*/ 1219200 w 2628900"/>
              <a:gd name="connsiteY2" fmla="*/ 621665 h 621665"/>
              <a:gd name="connsiteX3" fmla="*/ 0 w 2628900"/>
              <a:gd name="connsiteY3" fmla="*/ 292100 h 621665"/>
              <a:gd name="connsiteX4" fmla="*/ 1402080 w 2628900"/>
              <a:gd name="connsiteY4" fmla="*/ 0 h 621665"/>
              <a:gd name="connsiteX0" fmla="*/ 1402080 w 2628900"/>
              <a:gd name="connsiteY0" fmla="*/ 0 h 626957"/>
              <a:gd name="connsiteX1" fmla="*/ 2628900 w 2628900"/>
              <a:gd name="connsiteY1" fmla="*/ 311150 h 626957"/>
              <a:gd name="connsiteX2" fmla="*/ 1230876 w 2628900"/>
              <a:gd name="connsiteY2" fmla="*/ 626957 h 626957"/>
              <a:gd name="connsiteX3" fmla="*/ 0 w 2628900"/>
              <a:gd name="connsiteY3" fmla="*/ 292100 h 626957"/>
              <a:gd name="connsiteX4" fmla="*/ 1402080 w 2628900"/>
              <a:gd name="connsiteY4" fmla="*/ 0 h 626957"/>
              <a:gd name="connsiteX0" fmla="*/ 1402080 w 2652252"/>
              <a:gd name="connsiteY0" fmla="*/ 0 h 626957"/>
              <a:gd name="connsiteX1" fmla="*/ 2652252 w 2652252"/>
              <a:gd name="connsiteY1" fmla="*/ 316442 h 626957"/>
              <a:gd name="connsiteX2" fmla="*/ 1230876 w 2652252"/>
              <a:gd name="connsiteY2" fmla="*/ 626957 h 626957"/>
              <a:gd name="connsiteX3" fmla="*/ 0 w 2652252"/>
              <a:gd name="connsiteY3" fmla="*/ 292100 h 626957"/>
              <a:gd name="connsiteX4" fmla="*/ 1402080 w 2652252"/>
              <a:gd name="connsiteY4" fmla="*/ 0 h 626957"/>
              <a:gd name="connsiteX0" fmla="*/ 1402080 w 2652252"/>
              <a:gd name="connsiteY0" fmla="*/ 0 h 616373"/>
              <a:gd name="connsiteX1" fmla="*/ 2652252 w 2652252"/>
              <a:gd name="connsiteY1" fmla="*/ 316442 h 616373"/>
              <a:gd name="connsiteX2" fmla="*/ 1275245 w 2652252"/>
              <a:gd name="connsiteY2" fmla="*/ 616373 h 616373"/>
              <a:gd name="connsiteX3" fmla="*/ 0 w 2652252"/>
              <a:gd name="connsiteY3" fmla="*/ 292100 h 616373"/>
              <a:gd name="connsiteX4" fmla="*/ 1402080 w 2652252"/>
              <a:gd name="connsiteY4" fmla="*/ 0 h 616373"/>
              <a:gd name="connsiteX0" fmla="*/ 1402080 w 2652252"/>
              <a:gd name="connsiteY0" fmla="*/ 0 h 623429"/>
              <a:gd name="connsiteX1" fmla="*/ 2652252 w 2652252"/>
              <a:gd name="connsiteY1" fmla="*/ 316442 h 623429"/>
              <a:gd name="connsiteX2" fmla="*/ 1261234 w 2652252"/>
              <a:gd name="connsiteY2" fmla="*/ 623429 h 623429"/>
              <a:gd name="connsiteX3" fmla="*/ 0 w 2652252"/>
              <a:gd name="connsiteY3" fmla="*/ 292100 h 623429"/>
              <a:gd name="connsiteX4" fmla="*/ 1402080 w 2652252"/>
              <a:gd name="connsiteY4" fmla="*/ 0 h 623429"/>
              <a:gd name="connsiteX0" fmla="*/ 1376393 w 2626565"/>
              <a:gd name="connsiteY0" fmla="*/ 0 h 623429"/>
              <a:gd name="connsiteX1" fmla="*/ 2626565 w 2626565"/>
              <a:gd name="connsiteY1" fmla="*/ 316442 h 623429"/>
              <a:gd name="connsiteX2" fmla="*/ 1235547 w 2626565"/>
              <a:gd name="connsiteY2" fmla="*/ 623429 h 623429"/>
              <a:gd name="connsiteX3" fmla="*/ 0 w 2626565"/>
              <a:gd name="connsiteY3" fmla="*/ 288572 h 623429"/>
              <a:gd name="connsiteX4" fmla="*/ 1376393 w 2626565"/>
              <a:gd name="connsiteY4" fmla="*/ 0 h 623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6565" h="623429">
                <a:moveTo>
                  <a:pt x="1376393" y="0"/>
                </a:moveTo>
                <a:lnTo>
                  <a:pt x="2626565" y="316442"/>
                </a:lnTo>
                <a:lnTo>
                  <a:pt x="1235547" y="623429"/>
                </a:lnTo>
                <a:lnTo>
                  <a:pt x="0" y="288572"/>
                </a:lnTo>
                <a:lnTo>
                  <a:pt x="1376393" y="0"/>
                </a:lnTo>
                <a:close/>
              </a:path>
            </a:pathLst>
          </a:custGeom>
          <a:noFill/>
          <a:ln w="6350">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8" name="Oval 7">
            <a:extLst>
              <a:ext uri="{FF2B5EF4-FFF2-40B4-BE49-F238E27FC236}">
                <a16:creationId xmlns:a16="http://schemas.microsoft.com/office/drawing/2014/main" id="{7AECB322-6F23-4F08-9758-7F557B88708D}"/>
              </a:ext>
            </a:extLst>
          </p:cNvPr>
          <p:cNvSpPr/>
          <p:nvPr/>
        </p:nvSpPr>
        <p:spPr>
          <a:xfrm>
            <a:off x="8379316" y="1725049"/>
            <a:ext cx="1498974" cy="423186"/>
          </a:xfrm>
          <a:prstGeom prst="ellipse">
            <a:avLst/>
          </a:prstGeom>
          <a:gradFill>
            <a:gsLst>
              <a:gs pos="50000">
                <a:srgbClr val="BED7EF">
                  <a:alpha val="70000"/>
                </a:srgbClr>
              </a:gs>
              <a:gs pos="100000">
                <a:schemeClr val="accent1">
                  <a:lumMod val="60000"/>
                  <a:lumOff val="40000"/>
                </a:schemeClr>
              </a:gs>
              <a:gs pos="0">
                <a:schemeClr val="accent1">
                  <a:lumMod val="20000"/>
                  <a:lumOff val="80000"/>
                </a:schemeClr>
              </a:gs>
            </a:gsLst>
            <a:lin ang="5400000" scaled="1"/>
          </a:gra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cxnSp>
        <p:nvCxnSpPr>
          <p:cNvPr id="9" name="Straight Connector 8">
            <a:extLst>
              <a:ext uri="{FF2B5EF4-FFF2-40B4-BE49-F238E27FC236}">
                <a16:creationId xmlns:a16="http://schemas.microsoft.com/office/drawing/2014/main" id="{BBE40217-010F-451C-A355-3E2FCA6FAB4A}"/>
              </a:ext>
            </a:extLst>
          </p:cNvPr>
          <p:cNvCxnSpPr/>
          <p:nvPr/>
        </p:nvCxnSpPr>
        <p:spPr>
          <a:xfrm flipV="1">
            <a:off x="9125815" y="1174139"/>
            <a:ext cx="0" cy="9158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F7D0900-BA9B-490A-A4C6-3234B4C09381}"/>
              </a:ext>
            </a:extLst>
          </p:cNvPr>
          <p:cNvCxnSpPr/>
          <p:nvPr/>
        </p:nvCxnSpPr>
        <p:spPr>
          <a:xfrm>
            <a:off x="7936259" y="2628969"/>
            <a:ext cx="2422352" cy="8893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817FE81-8296-4228-AD3C-B0476908FEA6}"/>
              </a:ext>
            </a:extLst>
          </p:cNvPr>
          <p:cNvCxnSpPr/>
          <p:nvPr/>
        </p:nvCxnSpPr>
        <p:spPr>
          <a:xfrm flipH="1">
            <a:off x="7802102" y="2685013"/>
            <a:ext cx="2556509" cy="7966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CA42D92-8036-468E-B6EB-D9F885DFFC97}"/>
              </a:ext>
            </a:extLst>
          </p:cNvPr>
          <p:cNvCxnSpPr/>
          <p:nvPr/>
        </p:nvCxnSpPr>
        <p:spPr>
          <a:xfrm flipH="1" flipV="1">
            <a:off x="9126161" y="1801553"/>
            <a:ext cx="10" cy="1270810"/>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3" name="Flowchart: Merge 5">
            <a:extLst>
              <a:ext uri="{FF2B5EF4-FFF2-40B4-BE49-F238E27FC236}">
                <a16:creationId xmlns:a16="http://schemas.microsoft.com/office/drawing/2014/main" id="{BE7CCB8A-9591-4AB9-B18C-3A554B15CBBA}"/>
              </a:ext>
            </a:extLst>
          </p:cNvPr>
          <p:cNvSpPr/>
          <p:nvPr/>
        </p:nvSpPr>
        <p:spPr>
          <a:xfrm>
            <a:off x="8394296" y="1974311"/>
            <a:ext cx="1469016" cy="1097708"/>
          </a:xfrm>
          <a:custGeom>
            <a:avLst/>
            <a:gdLst>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23"/>
              <a:gd name="connsiteY0" fmla="*/ 636 h 10636"/>
              <a:gd name="connsiteX1" fmla="*/ 6569 w 10023"/>
              <a:gd name="connsiteY1" fmla="*/ 979 h 10636"/>
              <a:gd name="connsiteX2" fmla="*/ 10000 w 10023"/>
              <a:gd name="connsiteY2" fmla="*/ 636 h 10636"/>
              <a:gd name="connsiteX3" fmla="*/ 5000 w 10023"/>
              <a:gd name="connsiteY3" fmla="*/ 10636 h 10636"/>
              <a:gd name="connsiteX4" fmla="*/ 0 w 10023"/>
              <a:gd name="connsiteY4" fmla="*/ 636 h 10636"/>
              <a:gd name="connsiteX0" fmla="*/ 0 w 10013"/>
              <a:gd name="connsiteY0" fmla="*/ 889 h 10889"/>
              <a:gd name="connsiteX1" fmla="*/ 4939 w 10013"/>
              <a:gd name="connsiteY1" fmla="*/ 347 h 10889"/>
              <a:gd name="connsiteX2" fmla="*/ 10000 w 10013"/>
              <a:gd name="connsiteY2" fmla="*/ 889 h 10889"/>
              <a:gd name="connsiteX3" fmla="*/ 5000 w 10013"/>
              <a:gd name="connsiteY3" fmla="*/ 10889 h 10889"/>
              <a:gd name="connsiteX4" fmla="*/ 0 w 10013"/>
              <a:gd name="connsiteY4" fmla="*/ 889 h 10889"/>
              <a:gd name="connsiteX0" fmla="*/ 0 w 10013"/>
              <a:gd name="connsiteY0" fmla="*/ 421 h 10421"/>
              <a:gd name="connsiteX1" fmla="*/ 5029 w 10013"/>
              <a:gd name="connsiteY1" fmla="*/ 2343 h 10421"/>
              <a:gd name="connsiteX2" fmla="*/ 10000 w 10013"/>
              <a:gd name="connsiteY2" fmla="*/ 421 h 10421"/>
              <a:gd name="connsiteX3" fmla="*/ 5000 w 10013"/>
              <a:gd name="connsiteY3" fmla="*/ 10421 h 10421"/>
              <a:gd name="connsiteX4" fmla="*/ 0 w 10013"/>
              <a:gd name="connsiteY4" fmla="*/ 421 h 10421"/>
              <a:gd name="connsiteX0" fmla="*/ 0 w 10013"/>
              <a:gd name="connsiteY0" fmla="*/ 512 h 10512"/>
              <a:gd name="connsiteX1" fmla="*/ 4904 w 10013"/>
              <a:gd name="connsiteY1" fmla="*/ 1601 h 10512"/>
              <a:gd name="connsiteX2" fmla="*/ 10000 w 10013"/>
              <a:gd name="connsiteY2" fmla="*/ 512 h 10512"/>
              <a:gd name="connsiteX3" fmla="*/ 5000 w 10013"/>
              <a:gd name="connsiteY3" fmla="*/ 10512 h 10512"/>
              <a:gd name="connsiteX4" fmla="*/ 0 w 10013"/>
              <a:gd name="connsiteY4" fmla="*/ 512 h 10512"/>
              <a:gd name="connsiteX0" fmla="*/ 0 w 10000"/>
              <a:gd name="connsiteY0" fmla="*/ 512 h 10512"/>
              <a:gd name="connsiteX1" fmla="*/ 4904 w 10000"/>
              <a:gd name="connsiteY1" fmla="*/ 1601 h 10512"/>
              <a:gd name="connsiteX2" fmla="*/ 10000 w 10000"/>
              <a:gd name="connsiteY2" fmla="*/ 512 h 10512"/>
              <a:gd name="connsiteX3" fmla="*/ 5000 w 10000"/>
              <a:gd name="connsiteY3" fmla="*/ 10512 h 10512"/>
              <a:gd name="connsiteX4" fmla="*/ 0 w 10000"/>
              <a:gd name="connsiteY4" fmla="*/ 512 h 10512"/>
              <a:gd name="connsiteX0" fmla="*/ 0 w 10000"/>
              <a:gd name="connsiteY0" fmla="*/ 0 h 10000"/>
              <a:gd name="connsiteX1" fmla="*/ 4904 w 10000"/>
              <a:gd name="connsiteY1" fmla="*/ 1089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04 w 10000"/>
              <a:gd name="connsiteY1" fmla="*/ 1089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5060 w 10000"/>
              <a:gd name="connsiteY1" fmla="*/ 2061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cubicBezTo>
                  <a:pt x="829" y="1046"/>
                  <a:pt x="2459" y="1609"/>
                  <a:pt x="4982" y="1575"/>
                </a:cubicBezTo>
                <a:cubicBezTo>
                  <a:pt x="7505" y="1541"/>
                  <a:pt x="9061" y="1133"/>
                  <a:pt x="10000" y="0"/>
                </a:cubicBezTo>
                <a:lnTo>
                  <a:pt x="5000" y="10000"/>
                </a:lnTo>
                <a:lnTo>
                  <a:pt x="0" y="0"/>
                </a:lnTo>
                <a:close/>
              </a:path>
            </a:pathLst>
          </a:custGeom>
          <a:gradFill>
            <a:gsLst>
              <a:gs pos="50000">
                <a:schemeClr val="accent1">
                  <a:lumMod val="60000"/>
                  <a:lumOff val="40000"/>
                  <a:alpha val="70000"/>
                </a:schemeClr>
              </a:gs>
              <a:gs pos="0">
                <a:schemeClr val="accent1">
                  <a:lumMod val="20000"/>
                  <a:lumOff val="80000"/>
                </a:schemeClr>
              </a:gs>
              <a:gs pos="100000">
                <a:schemeClr val="accent1">
                  <a:lumMod val="20000"/>
                  <a:lumOff val="80000"/>
                </a:schemeClr>
              </a:gs>
            </a:gsLst>
            <a:lin ang="0" scaled="0"/>
          </a:gradFill>
          <a:ln w="19050">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cxnSp>
        <p:nvCxnSpPr>
          <p:cNvPr id="14" name="Straight Arrow Connector 13">
            <a:extLst>
              <a:ext uri="{FF2B5EF4-FFF2-40B4-BE49-F238E27FC236}">
                <a16:creationId xmlns:a16="http://schemas.microsoft.com/office/drawing/2014/main" id="{5B866B12-E548-470E-942C-F62FE8B67DE2}"/>
              </a:ext>
            </a:extLst>
          </p:cNvPr>
          <p:cNvCxnSpPr/>
          <p:nvPr/>
        </p:nvCxnSpPr>
        <p:spPr>
          <a:xfrm>
            <a:off x="9119997" y="3071061"/>
            <a:ext cx="376393" cy="131414"/>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06890A8-FF8A-4C7B-9008-54A76737F5E8}"/>
              </a:ext>
            </a:extLst>
          </p:cNvPr>
          <p:cNvCxnSpPr/>
          <p:nvPr/>
        </p:nvCxnSpPr>
        <p:spPr>
          <a:xfrm flipH="1">
            <a:off x="8700235" y="3069154"/>
            <a:ext cx="432168" cy="125853"/>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4BB5584-E74D-491E-B2F7-1E891044F355}"/>
              </a:ext>
            </a:extLst>
          </p:cNvPr>
          <p:cNvSpPr/>
          <p:nvPr/>
        </p:nvSpPr>
        <p:spPr>
          <a:xfrm>
            <a:off x="9089937" y="3029271"/>
            <a:ext cx="75410" cy="754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17" name="TextBox 16">
            <a:extLst>
              <a:ext uri="{FF2B5EF4-FFF2-40B4-BE49-F238E27FC236}">
                <a16:creationId xmlns:a16="http://schemas.microsoft.com/office/drawing/2014/main" id="{95D92151-8DA5-4121-8B85-C0093EC95D69}"/>
              </a:ext>
            </a:extLst>
          </p:cNvPr>
          <p:cNvSpPr txBox="1"/>
          <p:nvPr/>
        </p:nvSpPr>
        <p:spPr>
          <a:xfrm>
            <a:off x="8243752" y="1149926"/>
            <a:ext cx="854375" cy="338554"/>
          </a:xfrm>
          <a:prstGeom prst="rect">
            <a:avLst/>
          </a:prstGeom>
          <a:noFill/>
        </p:spPr>
        <p:txBody>
          <a:bodyPr wrap="square" rtlCol="0">
            <a:spAutoFit/>
          </a:bodyPr>
          <a:lstStyle/>
          <a:p>
            <a:pPr algn="r"/>
            <a:r>
              <a:rPr lang="en-US" sz="1600" dirty="0"/>
              <a:t>normal</a:t>
            </a:r>
            <a:endParaRPr lang="en-CA" sz="1600" dirty="0"/>
          </a:p>
        </p:txBody>
      </p:sp>
      <p:sp>
        <p:nvSpPr>
          <p:cNvPr id="18" name="TextBox 17">
            <a:extLst>
              <a:ext uri="{FF2B5EF4-FFF2-40B4-BE49-F238E27FC236}">
                <a16:creationId xmlns:a16="http://schemas.microsoft.com/office/drawing/2014/main" id="{646B49E8-EFF5-4BDA-A84A-6EE0D82498CB}"/>
              </a:ext>
            </a:extLst>
          </p:cNvPr>
          <p:cNvSpPr txBox="1"/>
          <p:nvPr/>
        </p:nvSpPr>
        <p:spPr>
          <a:xfrm>
            <a:off x="10287130" y="3228057"/>
            <a:ext cx="854375" cy="338554"/>
          </a:xfrm>
          <a:prstGeom prst="rect">
            <a:avLst/>
          </a:prstGeom>
          <a:noFill/>
        </p:spPr>
        <p:txBody>
          <a:bodyPr wrap="square" rtlCol="0">
            <a:spAutoFit/>
          </a:bodyPr>
          <a:lstStyle/>
          <a:p>
            <a:r>
              <a:rPr lang="en-US" sz="1600" dirty="0"/>
              <a:t>tangent</a:t>
            </a:r>
            <a:endParaRPr lang="en-CA" sz="1600" dirty="0"/>
          </a:p>
        </p:txBody>
      </p:sp>
      <p:sp>
        <p:nvSpPr>
          <p:cNvPr id="19" name="Freeform 38">
            <a:extLst>
              <a:ext uri="{FF2B5EF4-FFF2-40B4-BE49-F238E27FC236}">
                <a16:creationId xmlns:a16="http://schemas.microsoft.com/office/drawing/2014/main" id="{CAE20F7F-B067-4E97-9828-1AC5FE653C69}"/>
              </a:ext>
            </a:extLst>
          </p:cNvPr>
          <p:cNvSpPr/>
          <p:nvPr/>
        </p:nvSpPr>
        <p:spPr>
          <a:xfrm>
            <a:off x="8055666" y="1915253"/>
            <a:ext cx="1008380" cy="1516380"/>
          </a:xfrm>
          <a:custGeom>
            <a:avLst/>
            <a:gdLst>
              <a:gd name="connsiteX0" fmla="*/ 0 w 1008380"/>
              <a:gd name="connsiteY0" fmla="*/ 0 h 1516380"/>
              <a:gd name="connsiteX1" fmla="*/ 5080 w 1008380"/>
              <a:gd name="connsiteY1" fmla="*/ 1150620 h 1516380"/>
              <a:gd name="connsiteX2" fmla="*/ 1008380 w 1008380"/>
              <a:gd name="connsiteY2" fmla="*/ 1516380 h 1516380"/>
              <a:gd name="connsiteX3" fmla="*/ 1008380 w 1008380"/>
              <a:gd name="connsiteY3" fmla="*/ 342900 h 1516380"/>
              <a:gd name="connsiteX4" fmla="*/ 0 w 1008380"/>
              <a:gd name="connsiteY4" fmla="*/ 0 h 1516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380" h="1516380">
                <a:moveTo>
                  <a:pt x="0" y="0"/>
                </a:moveTo>
                <a:cubicBezTo>
                  <a:pt x="1693" y="383540"/>
                  <a:pt x="3387" y="767080"/>
                  <a:pt x="5080" y="1150620"/>
                </a:cubicBezTo>
                <a:lnTo>
                  <a:pt x="1008380" y="1516380"/>
                </a:lnTo>
                <a:lnTo>
                  <a:pt x="1008380" y="342900"/>
                </a:lnTo>
                <a:lnTo>
                  <a:pt x="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20" name="Freeform 39">
            <a:extLst>
              <a:ext uri="{FF2B5EF4-FFF2-40B4-BE49-F238E27FC236}">
                <a16:creationId xmlns:a16="http://schemas.microsoft.com/office/drawing/2014/main" id="{E3304A54-E8AB-492F-9070-DB98D9921F7F}"/>
              </a:ext>
            </a:extLst>
          </p:cNvPr>
          <p:cNvSpPr/>
          <p:nvPr/>
        </p:nvSpPr>
        <p:spPr>
          <a:xfrm>
            <a:off x="9064046" y="1943193"/>
            <a:ext cx="1132840" cy="1490980"/>
          </a:xfrm>
          <a:custGeom>
            <a:avLst/>
            <a:gdLst>
              <a:gd name="connsiteX0" fmla="*/ 0 w 1132840"/>
              <a:gd name="connsiteY0" fmla="*/ 312420 h 1490980"/>
              <a:gd name="connsiteX1" fmla="*/ 1132840 w 1132840"/>
              <a:gd name="connsiteY1" fmla="*/ 0 h 1490980"/>
              <a:gd name="connsiteX2" fmla="*/ 1132840 w 1132840"/>
              <a:gd name="connsiteY2" fmla="*/ 1158240 h 1490980"/>
              <a:gd name="connsiteX3" fmla="*/ 2540 w 1132840"/>
              <a:gd name="connsiteY3" fmla="*/ 1490980 h 1490980"/>
              <a:gd name="connsiteX4" fmla="*/ 0 w 1132840"/>
              <a:gd name="connsiteY4" fmla="*/ 312420 h 1490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840" h="1490980">
                <a:moveTo>
                  <a:pt x="0" y="312420"/>
                </a:moveTo>
                <a:lnTo>
                  <a:pt x="1132840" y="0"/>
                </a:lnTo>
                <a:lnTo>
                  <a:pt x="1132840" y="1158240"/>
                </a:lnTo>
                <a:lnTo>
                  <a:pt x="2540" y="1490980"/>
                </a:lnTo>
                <a:cubicBezTo>
                  <a:pt x="1693" y="1098127"/>
                  <a:pt x="847" y="705273"/>
                  <a:pt x="0" y="31242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21" name="TextBox 20">
            <a:extLst>
              <a:ext uri="{FF2B5EF4-FFF2-40B4-BE49-F238E27FC236}">
                <a16:creationId xmlns:a16="http://schemas.microsoft.com/office/drawing/2014/main" id="{CF7E24E1-780D-4222-85B9-47805658D099}"/>
              </a:ext>
            </a:extLst>
          </p:cNvPr>
          <p:cNvSpPr txBox="1"/>
          <p:nvPr/>
        </p:nvSpPr>
        <p:spPr>
          <a:xfrm>
            <a:off x="10070145" y="1329367"/>
            <a:ext cx="1595877" cy="338554"/>
          </a:xfrm>
          <a:prstGeom prst="rect">
            <a:avLst/>
          </a:prstGeom>
          <a:noFill/>
        </p:spPr>
        <p:txBody>
          <a:bodyPr wrap="square" rtlCol="0">
            <a:spAutoFit/>
          </a:bodyPr>
          <a:lstStyle/>
          <a:p>
            <a:pPr algn="r"/>
            <a:r>
              <a:rPr lang="en-US" sz="1600" dirty="0">
                <a:solidFill>
                  <a:schemeClr val="bg1">
                    <a:lumMod val="50000"/>
                  </a:schemeClr>
                </a:solidFill>
              </a:rPr>
              <a:t>box cone</a:t>
            </a:r>
          </a:p>
        </p:txBody>
      </p:sp>
      <p:grpSp>
        <p:nvGrpSpPr>
          <p:cNvPr id="22" name="Group 21">
            <a:extLst>
              <a:ext uri="{FF2B5EF4-FFF2-40B4-BE49-F238E27FC236}">
                <a16:creationId xmlns:a16="http://schemas.microsoft.com/office/drawing/2014/main" id="{D9E9BBDB-B745-43EA-B243-6F32C83C15D8}"/>
              </a:ext>
            </a:extLst>
          </p:cNvPr>
          <p:cNvGrpSpPr/>
          <p:nvPr/>
        </p:nvGrpSpPr>
        <p:grpSpPr>
          <a:xfrm flipH="1" flipV="1">
            <a:off x="10067157" y="1598949"/>
            <a:ext cx="1507939" cy="306010"/>
            <a:chOff x="3943363" y="2682213"/>
            <a:chExt cx="1507939" cy="306010"/>
          </a:xfrm>
        </p:grpSpPr>
        <p:cxnSp>
          <p:nvCxnSpPr>
            <p:cNvPr id="23" name="Straight Connector 22">
              <a:extLst>
                <a:ext uri="{FF2B5EF4-FFF2-40B4-BE49-F238E27FC236}">
                  <a16:creationId xmlns:a16="http://schemas.microsoft.com/office/drawing/2014/main" id="{1D904C6C-BA56-416B-A5BD-0DBE633AA11E}"/>
                </a:ext>
              </a:extLst>
            </p:cNvPr>
            <p:cNvCxnSpPr/>
            <p:nvPr/>
          </p:nvCxnSpPr>
          <p:spPr>
            <a:xfrm flipV="1">
              <a:off x="3943363" y="2988032"/>
              <a:ext cx="1201929" cy="0"/>
            </a:xfrm>
            <a:prstGeom prst="line">
              <a:avLst/>
            </a:prstGeom>
            <a:ln w="127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BB3C5C6-92B7-460F-9C3E-F918DB66BF47}"/>
                </a:ext>
              </a:extLst>
            </p:cNvPr>
            <p:cNvCxnSpPr/>
            <p:nvPr/>
          </p:nvCxnSpPr>
          <p:spPr>
            <a:xfrm flipH="1">
              <a:off x="5145292" y="2682213"/>
              <a:ext cx="306010" cy="306010"/>
            </a:xfrm>
            <a:prstGeom prst="line">
              <a:avLst/>
            </a:prstGeom>
            <a:ln w="127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B3F2EFA-4618-44CB-8E05-842DE4BA1B0C}"/>
                  </a:ext>
                </a:extLst>
              </p:cNvPr>
              <p:cNvSpPr txBox="1"/>
              <p:nvPr/>
            </p:nvSpPr>
            <p:spPr>
              <a:xfrm>
                <a:off x="9979038" y="3543056"/>
                <a:ext cx="306494" cy="3186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rgbClr val="C00000"/>
                              </a:solidFill>
                              <a:latin typeface="Cambria Math" panose="02040503050406030204" pitchFamily="18" charset="0"/>
                            </a:rPr>
                          </m:ctrlPr>
                        </m:sSubSupPr>
                        <m:e>
                          <m:r>
                            <a:rPr lang="en-US" sz="1600" b="0" i="1" smtClean="0">
                              <a:solidFill>
                                <a:srgbClr val="C00000"/>
                              </a:solidFill>
                              <a:latin typeface="Cambria Math" panose="02040503050406030204" pitchFamily="18" charset="0"/>
                            </a:rPr>
                            <m:t>𝜆</m:t>
                          </m:r>
                        </m:e>
                        <m:sub>
                          <m:sSub>
                            <m:sSubPr>
                              <m:ctrlPr>
                                <a:rPr lang="en-US" sz="1600" b="0" i="1" smtClean="0">
                                  <a:solidFill>
                                    <a:srgbClr val="C00000"/>
                                  </a:solidFill>
                                  <a:latin typeface="Cambria Math" panose="02040503050406030204" pitchFamily="18" charset="0"/>
                                </a:rPr>
                              </m:ctrlPr>
                            </m:sSubPr>
                            <m:e>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𝑡</m:t>
                                  </m:r>
                                </m:e>
                              </m:acc>
                            </m:e>
                            <m:sub>
                              <m:r>
                                <a:rPr lang="en-US" sz="1600" b="0" i="1" smtClean="0">
                                  <a:solidFill>
                                    <a:srgbClr val="C00000"/>
                                  </a:solidFill>
                                  <a:latin typeface="Cambria Math" panose="02040503050406030204" pitchFamily="18" charset="0"/>
                                </a:rPr>
                                <m:t>1</m:t>
                              </m:r>
                            </m:sub>
                          </m:sSub>
                        </m:sub>
                        <m:sup>
                          <m:r>
                            <m:rPr>
                              <m:sty m:val="p"/>
                            </m:rPr>
                            <a:rPr lang="en-US" sz="1600" b="0" i="0" smtClean="0">
                              <a:solidFill>
                                <a:srgbClr val="C00000"/>
                              </a:solidFill>
                              <a:latin typeface="Cambria Math" panose="02040503050406030204" pitchFamily="18" charset="0"/>
                            </a:rPr>
                            <m:t>hi</m:t>
                          </m:r>
                        </m:sup>
                      </m:sSubSup>
                    </m:oMath>
                  </m:oMathPara>
                </a14:m>
                <a:endParaRPr lang="en-US" sz="1600" dirty="0">
                  <a:solidFill>
                    <a:srgbClr val="C00000"/>
                  </a:solidFill>
                </a:endParaRPr>
              </a:p>
            </p:txBody>
          </p:sp>
        </mc:Choice>
        <mc:Fallback xmlns="">
          <p:sp>
            <p:nvSpPr>
              <p:cNvPr id="25" name="TextBox 24">
                <a:extLst>
                  <a:ext uri="{FF2B5EF4-FFF2-40B4-BE49-F238E27FC236}">
                    <a16:creationId xmlns:a16="http://schemas.microsoft.com/office/drawing/2014/main" id="{2B3F2EFA-4618-44CB-8E05-842DE4BA1B0C}"/>
                  </a:ext>
                </a:extLst>
              </p:cNvPr>
              <p:cNvSpPr txBox="1">
                <a:spLocks noRot="1" noChangeAspect="1" noMove="1" noResize="1" noEditPoints="1" noAdjustHandles="1" noChangeArrowheads="1" noChangeShapeType="1" noTextEdit="1"/>
              </p:cNvSpPr>
              <p:nvPr/>
            </p:nvSpPr>
            <p:spPr>
              <a:xfrm>
                <a:off x="9979038" y="3543056"/>
                <a:ext cx="306494" cy="318613"/>
              </a:xfrm>
              <a:prstGeom prst="rect">
                <a:avLst/>
              </a:prstGeom>
              <a:blipFill>
                <a:blip r:embed="rId4"/>
                <a:stretch>
                  <a:fillRect l="-16000" r="-20000" b="-15385"/>
                </a:stretch>
              </a:blipFill>
            </p:spPr>
            <p:txBody>
              <a:bodyPr/>
              <a:lstStyle/>
              <a:p>
                <a:r>
                  <a:rPr lang="en-CA">
                    <a:noFill/>
                  </a:rPr>
                  <a:t> </a:t>
                </a:r>
              </a:p>
            </p:txBody>
          </p:sp>
        </mc:Fallback>
      </mc:AlternateContent>
      <p:sp>
        <p:nvSpPr>
          <p:cNvPr id="26" name="Freeform 63">
            <a:extLst>
              <a:ext uri="{FF2B5EF4-FFF2-40B4-BE49-F238E27FC236}">
                <a16:creationId xmlns:a16="http://schemas.microsoft.com/office/drawing/2014/main" id="{0F3A3A8C-A154-4751-A070-F8BEE2330A3A}"/>
              </a:ext>
            </a:extLst>
          </p:cNvPr>
          <p:cNvSpPr/>
          <p:nvPr/>
        </p:nvSpPr>
        <p:spPr>
          <a:xfrm flipH="1" flipV="1">
            <a:off x="9458623" y="3359715"/>
            <a:ext cx="430688" cy="278436"/>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0A41CED-7993-4345-A3FF-9A501CC96B01}"/>
                  </a:ext>
                </a:extLst>
              </p:cNvPr>
              <p:cNvSpPr txBox="1"/>
              <p:nvPr/>
            </p:nvSpPr>
            <p:spPr>
              <a:xfrm>
                <a:off x="7474020" y="2442431"/>
                <a:ext cx="328960" cy="3198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rgbClr val="C00000"/>
                              </a:solidFill>
                              <a:latin typeface="Cambria Math" panose="02040503050406030204" pitchFamily="18" charset="0"/>
                            </a:rPr>
                          </m:ctrlPr>
                        </m:sSubSupPr>
                        <m:e>
                          <m:r>
                            <a:rPr lang="en-US" sz="1600" b="0" i="1" smtClean="0">
                              <a:solidFill>
                                <a:srgbClr val="C00000"/>
                              </a:solidFill>
                              <a:latin typeface="Cambria Math" panose="02040503050406030204" pitchFamily="18" charset="0"/>
                            </a:rPr>
                            <m:t>𝜆</m:t>
                          </m:r>
                        </m:e>
                        <m:sub>
                          <m:sSub>
                            <m:sSubPr>
                              <m:ctrlPr>
                                <a:rPr lang="en-US" sz="1600" b="0" i="1" smtClean="0">
                                  <a:solidFill>
                                    <a:srgbClr val="C00000"/>
                                  </a:solidFill>
                                  <a:latin typeface="Cambria Math" panose="02040503050406030204" pitchFamily="18" charset="0"/>
                                </a:rPr>
                              </m:ctrlPr>
                            </m:sSubPr>
                            <m:e>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𝑡</m:t>
                                  </m:r>
                                </m:e>
                              </m:acc>
                            </m:e>
                            <m:sub>
                              <m:r>
                                <a:rPr lang="en-US" sz="1600" b="0" i="1" smtClean="0">
                                  <a:solidFill>
                                    <a:srgbClr val="C00000"/>
                                  </a:solidFill>
                                  <a:latin typeface="Cambria Math" panose="02040503050406030204" pitchFamily="18" charset="0"/>
                                </a:rPr>
                                <m:t>1</m:t>
                              </m:r>
                            </m:sub>
                          </m:sSub>
                        </m:sub>
                        <m:sup>
                          <m:r>
                            <m:rPr>
                              <m:sty m:val="p"/>
                            </m:rPr>
                            <a:rPr lang="en-US" sz="1600" b="0" i="0" smtClean="0">
                              <a:solidFill>
                                <a:srgbClr val="C00000"/>
                              </a:solidFill>
                              <a:latin typeface="Cambria Math" panose="02040503050406030204" pitchFamily="18" charset="0"/>
                            </a:rPr>
                            <m:t>lo</m:t>
                          </m:r>
                        </m:sup>
                      </m:sSubSup>
                    </m:oMath>
                  </m:oMathPara>
                </a14:m>
                <a:endParaRPr lang="en-US" sz="1600" dirty="0">
                  <a:solidFill>
                    <a:srgbClr val="C00000"/>
                  </a:solidFill>
                </a:endParaRPr>
              </a:p>
            </p:txBody>
          </p:sp>
        </mc:Choice>
        <mc:Fallback xmlns="">
          <p:sp>
            <p:nvSpPr>
              <p:cNvPr id="27" name="TextBox 26">
                <a:extLst>
                  <a:ext uri="{FF2B5EF4-FFF2-40B4-BE49-F238E27FC236}">
                    <a16:creationId xmlns:a16="http://schemas.microsoft.com/office/drawing/2014/main" id="{00A41CED-7993-4345-A3FF-9A501CC96B01}"/>
                  </a:ext>
                </a:extLst>
              </p:cNvPr>
              <p:cNvSpPr txBox="1">
                <a:spLocks noRot="1" noChangeAspect="1" noMove="1" noResize="1" noEditPoints="1" noAdjustHandles="1" noChangeArrowheads="1" noChangeShapeType="1" noTextEdit="1"/>
              </p:cNvSpPr>
              <p:nvPr/>
            </p:nvSpPr>
            <p:spPr>
              <a:xfrm>
                <a:off x="7474020" y="2442431"/>
                <a:ext cx="328960" cy="319896"/>
              </a:xfrm>
              <a:prstGeom prst="rect">
                <a:avLst/>
              </a:prstGeom>
              <a:blipFill>
                <a:blip r:embed="rId5"/>
                <a:stretch>
                  <a:fillRect l="-11111" r="-16667" b="-13462"/>
                </a:stretch>
              </a:blipFill>
            </p:spPr>
            <p:txBody>
              <a:bodyPr/>
              <a:lstStyle/>
              <a:p>
                <a:r>
                  <a:rPr lang="en-CA">
                    <a:noFill/>
                  </a:rPr>
                  <a:t> </a:t>
                </a:r>
              </a:p>
            </p:txBody>
          </p:sp>
        </mc:Fallback>
      </mc:AlternateContent>
      <p:sp>
        <p:nvSpPr>
          <p:cNvPr id="28" name="Freeform 71">
            <a:extLst>
              <a:ext uri="{FF2B5EF4-FFF2-40B4-BE49-F238E27FC236}">
                <a16:creationId xmlns:a16="http://schemas.microsoft.com/office/drawing/2014/main" id="{EEF37E6E-1101-4096-8D6B-3356683FBF16}"/>
              </a:ext>
            </a:extLst>
          </p:cNvPr>
          <p:cNvSpPr/>
          <p:nvPr/>
        </p:nvSpPr>
        <p:spPr>
          <a:xfrm flipH="1" flipV="1">
            <a:off x="7847955" y="2678232"/>
            <a:ext cx="430688" cy="278436"/>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DAB55A4-3476-41A3-9AD9-2FF6C0237993}"/>
                  </a:ext>
                </a:extLst>
              </p:cNvPr>
              <p:cNvSpPr txBox="1"/>
              <p:nvPr/>
            </p:nvSpPr>
            <p:spPr>
              <a:xfrm>
                <a:off x="8754500" y="1792714"/>
                <a:ext cx="26116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𝜆</m:t>
                          </m:r>
                        </m:e>
                        <m:sub>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𝑛</m:t>
                              </m:r>
                            </m:e>
                          </m:acc>
                        </m:sub>
                      </m:sSub>
                    </m:oMath>
                  </m:oMathPara>
                </a14:m>
                <a:endParaRPr lang="en-US" sz="1600" dirty="0">
                  <a:solidFill>
                    <a:srgbClr val="C00000"/>
                  </a:solidFill>
                </a:endParaRPr>
              </a:p>
            </p:txBody>
          </p:sp>
        </mc:Choice>
        <mc:Fallback xmlns="">
          <p:sp>
            <p:nvSpPr>
              <p:cNvPr id="29" name="TextBox 28">
                <a:extLst>
                  <a:ext uri="{FF2B5EF4-FFF2-40B4-BE49-F238E27FC236}">
                    <a16:creationId xmlns:a16="http://schemas.microsoft.com/office/drawing/2014/main" id="{FDAB55A4-3476-41A3-9AD9-2FF6C0237993}"/>
                  </a:ext>
                </a:extLst>
              </p:cNvPr>
              <p:cNvSpPr txBox="1">
                <a:spLocks noRot="1" noChangeAspect="1" noMove="1" noResize="1" noEditPoints="1" noAdjustHandles="1" noChangeArrowheads="1" noChangeShapeType="1" noTextEdit="1"/>
              </p:cNvSpPr>
              <p:nvPr/>
            </p:nvSpPr>
            <p:spPr>
              <a:xfrm>
                <a:off x="8754500" y="1792714"/>
                <a:ext cx="261162" cy="246221"/>
              </a:xfrm>
              <a:prstGeom prst="rect">
                <a:avLst/>
              </a:prstGeom>
              <a:blipFill>
                <a:blip r:embed="rId6"/>
                <a:stretch>
                  <a:fillRect l="-18605" r="-76744" b="-125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1F6EF9B-FB3B-4606-8103-D245F2FB227C}"/>
                  </a:ext>
                </a:extLst>
              </p:cNvPr>
              <p:cNvSpPr txBox="1"/>
              <p:nvPr/>
            </p:nvSpPr>
            <p:spPr>
              <a:xfrm>
                <a:off x="8117987" y="3516610"/>
                <a:ext cx="328960" cy="3186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rgbClr val="C00000"/>
                              </a:solidFill>
                              <a:latin typeface="Cambria Math" panose="02040503050406030204" pitchFamily="18" charset="0"/>
                            </a:rPr>
                          </m:ctrlPr>
                        </m:sSubSupPr>
                        <m:e>
                          <m:r>
                            <a:rPr lang="en-US" sz="1600" b="0" i="1" smtClean="0">
                              <a:solidFill>
                                <a:srgbClr val="C00000"/>
                              </a:solidFill>
                              <a:latin typeface="Cambria Math" panose="02040503050406030204" pitchFamily="18" charset="0"/>
                            </a:rPr>
                            <m:t>𝜆</m:t>
                          </m:r>
                        </m:e>
                        <m:sub>
                          <m:sSub>
                            <m:sSubPr>
                              <m:ctrlPr>
                                <a:rPr lang="en-US" sz="1600" b="0" i="1" smtClean="0">
                                  <a:solidFill>
                                    <a:srgbClr val="C00000"/>
                                  </a:solidFill>
                                  <a:latin typeface="Cambria Math" panose="02040503050406030204" pitchFamily="18" charset="0"/>
                                </a:rPr>
                              </m:ctrlPr>
                            </m:sSubPr>
                            <m:e>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𝑡</m:t>
                                  </m:r>
                                </m:e>
                              </m:acc>
                            </m:e>
                            <m:sub>
                              <m:r>
                                <a:rPr lang="en-US" sz="1600" b="0" i="1" smtClean="0">
                                  <a:solidFill>
                                    <a:srgbClr val="C00000"/>
                                  </a:solidFill>
                                  <a:latin typeface="Cambria Math" panose="02040503050406030204" pitchFamily="18" charset="0"/>
                                </a:rPr>
                                <m:t>2</m:t>
                              </m:r>
                            </m:sub>
                          </m:sSub>
                        </m:sub>
                        <m:sup>
                          <m:r>
                            <m:rPr>
                              <m:sty m:val="p"/>
                            </m:rPr>
                            <a:rPr lang="en-US" sz="1600" b="0" i="0" smtClean="0">
                              <a:solidFill>
                                <a:srgbClr val="C00000"/>
                              </a:solidFill>
                              <a:latin typeface="Cambria Math" panose="02040503050406030204" pitchFamily="18" charset="0"/>
                            </a:rPr>
                            <m:t>hi</m:t>
                          </m:r>
                        </m:sup>
                      </m:sSubSup>
                    </m:oMath>
                  </m:oMathPara>
                </a14:m>
                <a:endParaRPr lang="en-US" sz="1600" dirty="0">
                  <a:solidFill>
                    <a:srgbClr val="C00000"/>
                  </a:solidFill>
                </a:endParaRPr>
              </a:p>
            </p:txBody>
          </p:sp>
        </mc:Choice>
        <mc:Fallback xmlns="">
          <p:sp>
            <p:nvSpPr>
              <p:cNvPr id="30" name="TextBox 29">
                <a:extLst>
                  <a:ext uri="{FF2B5EF4-FFF2-40B4-BE49-F238E27FC236}">
                    <a16:creationId xmlns:a16="http://schemas.microsoft.com/office/drawing/2014/main" id="{41F6EF9B-FB3B-4606-8103-D245F2FB227C}"/>
                  </a:ext>
                </a:extLst>
              </p:cNvPr>
              <p:cNvSpPr txBox="1">
                <a:spLocks noRot="1" noChangeAspect="1" noMove="1" noResize="1" noEditPoints="1" noAdjustHandles="1" noChangeArrowheads="1" noChangeShapeType="1" noTextEdit="1"/>
              </p:cNvSpPr>
              <p:nvPr/>
            </p:nvSpPr>
            <p:spPr>
              <a:xfrm>
                <a:off x="8117987" y="3516610"/>
                <a:ext cx="328960" cy="318613"/>
              </a:xfrm>
              <a:prstGeom prst="rect">
                <a:avLst/>
              </a:prstGeom>
              <a:blipFill>
                <a:blip r:embed="rId7"/>
                <a:stretch>
                  <a:fillRect l="-11111" r="-14815" b="-13462"/>
                </a:stretch>
              </a:blipFill>
            </p:spPr>
            <p:txBody>
              <a:bodyPr/>
              <a:lstStyle/>
              <a:p>
                <a:r>
                  <a:rPr lang="en-CA">
                    <a:noFill/>
                  </a:rPr>
                  <a:t> </a:t>
                </a:r>
              </a:p>
            </p:txBody>
          </p:sp>
        </mc:Fallback>
      </mc:AlternateContent>
      <p:sp>
        <p:nvSpPr>
          <p:cNvPr id="31" name="Freeform 75">
            <a:extLst>
              <a:ext uri="{FF2B5EF4-FFF2-40B4-BE49-F238E27FC236}">
                <a16:creationId xmlns:a16="http://schemas.microsoft.com/office/drawing/2014/main" id="{86629F4C-EDD5-44B7-B205-B50D1FFD0D2F}"/>
              </a:ext>
            </a:extLst>
          </p:cNvPr>
          <p:cNvSpPr/>
          <p:nvPr/>
        </p:nvSpPr>
        <p:spPr>
          <a:xfrm flipH="1">
            <a:off x="8491922" y="3423231"/>
            <a:ext cx="430688" cy="329180"/>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7629431-2071-49AC-A0E4-F8622792F8EF}"/>
                  </a:ext>
                </a:extLst>
              </p:cNvPr>
              <p:cNvSpPr txBox="1"/>
              <p:nvPr/>
            </p:nvSpPr>
            <p:spPr>
              <a:xfrm>
                <a:off x="10586324" y="2543424"/>
                <a:ext cx="328960" cy="3198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rgbClr val="C00000"/>
                              </a:solidFill>
                              <a:latin typeface="Cambria Math" panose="02040503050406030204" pitchFamily="18" charset="0"/>
                            </a:rPr>
                          </m:ctrlPr>
                        </m:sSubSupPr>
                        <m:e>
                          <m:r>
                            <a:rPr lang="en-US" sz="1600" b="0" i="1" smtClean="0">
                              <a:solidFill>
                                <a:srgbClr val="C00000"/>
                              </a:solidFill>
                              <a:latin typeface="Cambria Math" panose="02040503050406030204" pitchFamily="18" charset="0"/>
                            </a:rPr>
                            <m:t>𝜆</m:t>
                          </m:r>
                        </m:e>
                        <m:sub>
                          <m:sSub>
                            <m:sSubPr>
                              <m:ctrlPr>
                                <a:rPr lang="en-US" sz="1600" b="0" i="1" smtClean="0">
                                  <a:solidFill>
                                    <a:srgbClr val="C00000"/>
                                  </a:solidFill>
                                  <a:latin typeface="Cambria Math" panose="02040503050406030204" pitchFamily="18" charset="0"/>
                                </a:rPr>
                              </m:ctrlPr>
                            </m:sSubPr>
                            <m:e>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𝑡</m:t>
                                  </m:r>
                                </m:e>
                              </m:acc>
                            </m:e>
                            <m:sub>
                              <m:r>
                                <a:rPr lang="en-US" sz="1600" b="0" i="1" smtClean="0">
                                  <a:solidFill>
                                    <a:srgbClr val="C00000"/>
                                  </a:solidFill>
                                  <a:latin typeface="Cambria Math" panose="02040503050406030204" pitchFamily="18" charset="0"/>
                                </a:rPr>
                                <m:t>2</m:t>
                              </m:r>
                            </m:sub>
                          </m:sSub>
                        </m:sub>
                        <m:sup>
                          <m:r>
                            <m:rPr>
                              <m:sty m:val="p"/>
                            </m:rPr>
                            <a:rPr lang="en-US" sz="1600" b="0" i="0" smtClean="0">
                              <a:solidFill>
                                <a:srgbClr val="C00000"/>
                              </a:solidFill>
                              <a:latin typeface="Cambria Math" panose="02040503050406030204" pitchFamily="18" charset="0"/>
                            </a:rPr>
                            <m:t>lo</m:t>
                          </m:r>
                        </m:sup>
                      </m:sSubSup>
                    </m:oMath>
                  </m:oMathPara>
                </a14:m>
                <a:endParaRPr lang="en-US" sz="1600" dirty="0">
                  <a:solidFill>
                    <a:srgbClr val="C00000"/>
                  </a:solidFill>
                </a:endParaRPr>
              </a:p>
            </p:txBody>
          </p:sp>
        </mc:Choice>
        <mc:Fallback xmlns="">
          <p:sp>
            <p:nvSpPr>
              <p:cNvPr id="32" name="TextBox 31">
                <a:extLst>
                  <a:ext uri="{FF2B5EF4-FFF2-40B4-BE49-F238E27FC236}">
                    <a16:creationId xmlns:a16="http://schemas.microsoft.com/office/drawing/2014/main" id="{77629431-2071-49AC-A0E4-F8622792F8EF}"/>
                  </a:ext>
                </a:extLst>
              </p:cNvPr>
              <p:cNvSpPr txBox="1">
                <a:spLocks noRot="1" noChangeAspect="1" noMove="1" noResize="1" noEditPoints="1" noAdjustHandles="1" noChangeArrowheads="1" noChangeShapeType="1" noTextEdit="1"/>
              </p:cNvSpPr>
              <p:nvPr/>
            </p:nvSpPr>
            <p:spPr>
              <a:xfrm>
                <a:off x="10586324" y="2543424"/>
                <a:ext cx="328960" cy="319896"/>
              </a:xfrm>
              <a:prstGeom prst="rect">
                <a:avLst/>
              </a:prstGeom>
              <a:blipFill>
                <a:blip r:embed="rId8"/>
                <a:stretch>
                  <a:fillRect l="-11111" r="-14815" b="-13208"/>
                </a:stretch>
              </a:blipFill>
            </p:spPr>
            <p:txBody>
              <a:bodyPr/>
              <a:lstStyle/>
              <a:p>
                <a:r>
                  <a:rPr lang="en-CA">
                    <a:noFill/>
                  </a:rPr>
                  <a:t> </a:t>
                </a:r>
              </a:p>
            </p:txBody>
          </p:sp>
        </mc:Fallback>
      </mc:AlternateContent>
      <p:sp>
        <p:nvSpPr>
          <p:cNvPr id="33" name="Freeform 78">
            <a:extLst>
              <a:ext uri="{FF2B5EF4-FFF2-40B4-BE49-F238E27FC236}">
                <a16:creationId xmlns:a16="http://schemas.microsoft.com/office/drawing/2014/main" id="{DB6C4542-73EF-4BAF-9304-80F729C21B5E}"/>
              </a:ext>
            </a:extLst>
          </p:cNvPr>
          <p:cNvSpPr/>
          <p:nvPr/>
        </p:nvSpPr>
        <p:spPr>
          <a:xfrm flipH="1">
            <a:off x="10108261" y="2683403"/>
            <a:ext cx="430688" cy="329180"/>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73B2C77-2FC5-4A02-9109-66CCD9554E17}"/>
                  </a:ext>
                </a:extLst>
              </p:cNvPr>
              <p:cNvSpPr txBox="1"/>
              <p:nvPr/>
            </p:nvSpPr>
            <p:spPr>
              <a:xfrm>
                <a:off x="8470824" y="2940365"/>
                <a:ext cx="2203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rgbClr val="C00000"/>
                              </a:solidFill>
                              <a:latin typeface="Cambria Math" panose="02040503050406030204" pitchFamily="18" charset="0"/>
                            </a:rPr>
                          </m:ctrlPr>
                        </m:sSubPr>
                        <m:e>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𝑡</m:t>
                              </m:r>
                            </m:e>
                          </m:acc>
                        </m:e>
                        <m:sub>
                          <m:r>
                            <a:rPr lang="en-US" sz="1600" b="0" i="1" smtClean="0">
                              <a:solidFill>
                                <a:srgbClr val="C00000"/>
                              </a:solidFill>
                              <a:latin typeface="Cambria Math" panose="02040503050406030204" pitchFamily="18" charset="0"/>
                            </a:rPr>
                            <m:t>2</m:t>
                          </m:r>
                        </m:sub>
                      </m:sSub>
                    </m:oMath>
                  </m:oMathPara>
                </a14:m>
                <a:endParaRPr lang="en-US" sz="1600" dirty="0">
                  <a:solidFill>
                    <a:srgbClr val="C00000"/>
                  </a:solidFill>
                </a:endParaRPr>
              </a:p>
            </p:txBody>
          </p:sp>
        </mc:Choice>
        <mc:Fallback xmlns="">
          <p:sp>
            <p:nvSpPr>
              <p:cNvPr id="34" name="TextBox 33">
                <a:extLst>
                  <a:ext uri="{FF2B5EF4-FFF2-40B4-BE49-F238E27FC236}">
                    <a16:creationId xmlns:a16="http://schemas.microsoft.com/office/drawing/2014/main" id="{573B2C77-2FC5-4A02-9109-66CCD9554E17}"/>
                  </a:ext>
                </a:extLst>
              </p:cNvPr>
              <p:cNvSpPr txBox="1">
                <a:spLocks noRot="1" noChangeAspect="1" noMove="1" noResize="1" noEditPoints="1" noAdjustHandles="1" noChangeArrowheads="1" noChangeShapeType="1" noTextEdit="1"/>
              </p:cNvSpPr>
              <p:nvPr/>
            </p:nvSpPr>
            <p:spPr>
              <a:xfrm>
                <a:off x="8470824" y="2940365"/>
                <a:ext cx="220317" cy="246221"/>
              </a:xfrm>
              <a:prstGeom prst="rect">
                <a:avLst/>
              </a:prstGeom>
              <a:blipFill>
                <a:blip r:embed="rId9"/>
                <a:stretch>
                  <a:fillRect l="-19444" t="-26829" r="-80556" b="-1219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05240D2-18A0-4BA0-8BFF-53304EB60E19}"/>
                  </a:ext>
                </a:extLst>
              </p:cNvPr>
              <p:cNvSpPr txBox="1"/>
              <p:nvPr/>
            </p:nvSpPr>
            <p:spPr>
              <a:xfrm>
                <a:off x="9509750" y="2962362"/>
                <a:ext cx="22167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rgbClr val="C00000"/>
                              </a:solidFill>
                              <a:latin typeface="Cambria Math" panose="02040503050406030204" pitchFamily="18" charset="0"/>
                            </a:rPr>
                          </m:ctrlPr>
                        </m:sSubPr>
                        <m:e>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𝑡</m:t>
                              </m:r>
                            </m:e>
                          </m:acc>
                        </m:e>
                        <m:sub>
                          <m:r>
                            <a:rPr lang="en-US" sz="1600" b="0" i="1" smtClean="0">
                              <a:solidFill>
                                <a:srgbClr val="C00000"/>
                              </a:solidFill>
                              <a:latin typeface="Cambria Math" panose="02040503050406030204" pitchFamily="18" charset="0"/>
                            </a:rPr>
                            <m:t>1</m:t>
                          </m:r>
                        </m:sub>
                      </m:sSub>
                    </m:oMath>
                  </m:oMathPara>
                </a14:m>
                <a:endParaRPr lang="en-US" sz="1600" dirty="0">
                  <a:solidFill>
                    <a:srgbClr val="C00000"/>
                  </a:solidFill>
                </a:endParaRPr>
              </a:p>
            </p:txBody>
          </p:sp>
        </mc:Choice>
        <mc:Fallback xmlns="">
          <p:sp>
            <p:nvSpPr>
              <p:cNvPr id="35" name="TextBox 34">
                <a:extLst>
                  <a:ext uri="{FF2B5EF4-FFF2-40B4-BE49-F238E27FC236}">
                    <a16:creationId xmlns:a16="http://schemas.microsoft.com/office/drawing/2014/main" id="{305240D2-18A0-4BA0-8BFF-53304EB60E19}"/>
                  </a:ext>
                </a:extLst>
              </p:cNvPr>
              <p:cNvSpPr txBox="1">
                <a:spLocks noRot="1" noChangeAspect="1" noMove="1" noResize="1" noEditPoints="1" noAdjustHandles="1" noChangeArrowheads="1" noChangeShapeType="1" noTextEdit="1"/>
              </p:cNvSpPr>
              <p:nvPr/>
            </p:nvSpPr>
            <p:spPr>
              <a:xfrm>
                <a:off x="9509750" y="2962362"/>
                <a:ext cx="221677" cy="246221"/>
              </a:xfrm>
              <a:prstGeom prst="rect">
                <a:avLst/>
              </a:prstGeom>
              <a:blipFill>
                <a:blip r:embed="rId10"/>
                <a:stretch>
                  <a:fillRect l="-19444" t="-30000" r="-80556" b="-15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41C600DB-5BED-4C4C-B546-3B1E16065EFE}"/>
                  </a:ext>
                </a:extLst>
              </p:cNvPr>
              <p:cNvSpPr txBox="1"/>
              <p:nvPr/>
            </p:nvSpPr>
            <p:spPr>
              <a:xfrm>
                <a:off x="3205145" y="4477763"/>
                <a:ext cx="16248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0≤</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sub>
                      </m:sSub>
                      <m:r>
                        <a:rPr lang="en-CA" sz="2400" b="0" i="1" smtClean="0">
                          <a:latin typeface="Cambria Math" panose="02040503050406030204" pitchFamily="18" charset="0"/>
                        </a:rPr>
                        <m:t>&lt;∞</m:t>
                      </m:r>
                    </m:oMath>
                  </m:oMathPara>
                </a14:m>
                <a:endParaRPr lang="en-CA" sz="2800" dirty="0"/>
              </a:p>
            </p:txBody>
          </p:sp>
        </mc:Choice>
        <mc:Fallback xmlns="">
          <p:sp>
            <p:nvSpPr>
              <p:cNvPr id="39" name="TextBox 38">
                <a:extLst>
                  <a:ext uri="{FF2B5EF4-FFF2-40B4-BE49-F238E27FC236}">
                    <a16:creationId xmlns:a16="http://schemas.microsoft.com/office/drawing/2014/main" id="{41C600DB-5BED-4C4C-B546-3B1E16065EFE}"/>
                  </a:ext>
                </a:extLst>
              </p:cNvPr>
              <p:cNvSpPr txBox="1">
                <a:spLocks noRot="1" noChangeAspect="1" noMove="1" noResize="1" noEditPoints="1" noAdjustHandles="1" noChangeArrowheads="1" noChangeShapeType="1" noTextEdit="1"/>
              </p:cNvSpPr>
              <p:nvPr/>
            </p:nvSpPr>
            <p:spPr>
              <a:xfrm>
                <a:off x="3205145" y="4477763"/>
                <a:ext cx="1624867" cy="369332"/>
              </a:xfrm>
              <a:prstGeom prst="rect">
                <a:avLst/>
              </a:prstGeom>
              <a:blipFill>
                <a:blip r:embed="rId11"/>
                <a:stretch>
                  <a:fillRect l="-4135" r="-2256" b="-1166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8AC2B18-4996-4CB0-8430-58E030E558DB}"/>
                  </a:ext>
                </a:extLst>
              </p:cNvPr>
              <p:cNvSpPr txBox="1"/>
              <p:nvPr/>
            </p:nvSpPr>
            <p:spPr>
              <a:xfrm>
                <a:off x="2794422" y="5448300"/>
                <a:ext cx="2446311" cy="410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m:t>
                      </m:r>
                      <m:r>
                        <a:rPr lang="en-CA" sz="2400" b="0" i="1" smtClean="0">
                          <a:latin typeface="Cambria Math" panose="02040503050406030204" pitchFamily="18" charset="0"/>
                        </a:rPr>
                        <m:t>𝜇</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sSub>
                            <m:sSubPr>
                              <m:ctrlPr>
                                <a:rPr lang="en-CA" sz="2400" b="0" i="1" smtClean="0">
                                  <a:latin typeface="Cambria Math" panose="02040503050406030204" pitchFamily="18" charset="0"/>
                                </a:rPr>
                              </m:ctrlPr>
                            </m:sSubPr>
                            <m:e>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𝑡</m:t>
                                  </m:r>
                                </m:e>
                              </m:acc>
                            </m:e>
                            <m:sub>
                              <m:r>
                                <a:rPr lang="en-CA" sz="2400" b="0" i="1" smtClean="0">
                                  <a:latin typeface="Cambria Math" panose="02040503050406030204" pitchFamily="18" charset="0"/>
                                </a:rPr>
                                <m:t>𝑖</m:t>
                              </m:r>
                            </m:sub>
                          </m:sSub>
                        </m:sub>
                      </m:sSub>
                      <m:r>
                        <a:rPr lang="en-CA" sz="2400" b="0" i="1" smtClean="0">
                          <a:latin typeface="Cambria Math" panose="02040503050406030204" pitchFamily="18" charset="0"/>
                        </a:rPr>
                        <m:t>&lt;</m:t>
                      </m:r>
                      <m:r>
                        <a:rPr lang="en-CA" sz="2400" b="0" i="1" smtClean="0">
                          <a:latin typeface="Cambria Math" panose="02040503050406030204" pitchFamily="18" charset="0"/>
                        </a:rPr>
                        <m:t>𝜇</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sub>
                      </m:sSub>
                    </m:oMath>
                  </m:oMathPara>
                </a14:m>
                <a:endParaRPr lang="en-CA" sz="2400" dirty="0"/>
              </a:p>
            </p:txBody>
          </p:sp>
        </mc:Choice>
        <mc:Fallback xmlns="">
          <p:sp>
            <p:nvSpPr>
              <p:cNvPr id="40" name="TextBox 39">
                <a:extLst>
                  <a:ext uri="{FF2B5EF4-FFF2-40B4-BE49-F238E27FC236}">
                    <a16:creationId xmlns:a16="http://schemas.microsoft.com/office/drawing/2014/main" id="{08AC2B18-4996-4CB0-8430-58E030E558DB}"/>
                  </a:ext>
                </a:extLst>
              </p:cNvPr>
              <p:cNvSpPr txBox="1">
                <a:spLocks noRot="1" noChangeAspect="1" noMove="1" noResize="1" noEditPoints="1" noAdjustHandles="1" noChangeArrowheads="1" noChangeShapeType="1" noTextEdit="1"/>
              </p:cNvSpPr>
              <p:nvPr/>
            </p:nvSpPr>
            <p:spPr>
              <a:xfrm>
                <a:off x="2794422" y="5448300"/>
                <a:ext cx="2446311" cy="410497"/>
              </a:xfrm>
              <a:prstGeom prst="rect">
                <a:avLst/>
              </a:prstGeom>
              <a:blipFill>
                <a:blip r:embed="rId12"/>
                <a:stretch>
                  <a:fillRect l="-249" r="-11194" b="-16418"/>
                </a:stretch>
              </a:blipFill>
            </p:spPr>
            <p:txBody>
              <a:bodyPr/>
              <a:lstStyle/>
              <a:p>
                <a:r>
                  <a:rPr lang="en-CA">
                    <a:noFill/>
                  </a:rPr>
                  <a:t> </a:t>
                </a:r>
              </a:p>
            </p:txBody>
          </p:sp>
        </mc:Fallback>
      </mc:AlternateContent>
    </p:spTree>
    <p:extLst>
      <p:ext uri="{BB962C8B-B14F-4D97-AF65-F5344CB8AC3E}">
        <p14:creationId xmlns:p14="http://schemas.microsoft.com/office/powerpoint/2010/main" val="72739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par>
                                <p:cTn id="12" presetID="10" presetClass="entr" presetSubtype="0" fill="hold"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500"/>
                                        <p:tgtEl>
                                          <p:spTgt spid="2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fade">
                                      <p:cBhvr>
                                        <p:cTn id="89" dur="500"/>
                                        <p:tgtEl>
                                          <p:spTgt spid="3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fade">
                                      <p:cBhvr>
                                        <p:cTn id="92" dur="500"/>
                                        <p:tgtEl>
                                          <p:spTgt spid="3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4"/>
                                        </p:tgtEl>
                                        <p:attrNameLst>
                                          <p:attrName>style.visibility</p:attrName>
                                        </p:attrNameLst>
                                      </p:cBhvr>
                                      <p:to>
                                        <p:strVal val="visible"/>
                                      </p:to>
                                    </p:set>
                                    <p:animEffect transition="in" filter="fade">
                                      <p:cBhvr>
                                        <p:cTn id="95" dur="500"/>
                                        <p:tgtEl>
                                          <p:spTgt spid="34"/>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fade">
                                      <p:cBhvr>
                                        <p:cTn id="98" dur="500"/>
                                        <p:tgtEl>
                                          <p:spTgt spid="35"/>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3">
                                            <p:txEl>
                                              <p:pRg st="2" end="2"/>
                                            </p:txEl>
                                          </p:spTgt>
                                        </p:tgtEl>
                                        <p:attrNameLst>
                                          <p:attrName>style.visibility</p:attrName>
                                        </p:attrNameLst>
                                      </p:cBhvr>
                                      <p:to>
                                        <p:strVal val="visible"/>
                                      </p:to>
                                    </p:set>
                                    <p:animEffect transition="in" filter="fade">
                                      <p:cBhvr>
                                        <p:cTn id="103" dur="500"/>
                                        <p:tgtEl>
                                          <p:spTgt spid="3">
                                            <p:txEl>
                                              <p:pRg st="2" end="2"/>
                                            </p:txEl>
                                          </p:spTgt>
                                        </p:tgtEl>
                                      </p:cBhvr>
                                    </p:animEffect>
                                  </p:childTnLst>
                                </p:cTn>
                              </p:par>
                            </p:childTnLst>
                          </p:cTn>
                        </p:par>
                        <p:par>
                          <p:cTn id="104" fill="hold">
                            <p:stCondLst>
                              <p:cond delay="500"/>
                            </p:stCondLst>
                            <p:childTnLst>
                              <p:par>
                                <p:cTn id="105" presetID="10" presetClass="entr" presetSubtype="0" fill="hold" nodeType="afterEffect">
                                  <p:stCondLst>
                                    <p:cond delay="0"/>
                                  </p:stCondLst>
                                  <p:childTnLst>
                                    <p:set>
                                      <p:cBhvr>
                                        <p:cTn id="106" dur="1" fill="hold">
                                          <p:stCondLst>
                                            <p:cond delay="0"/>
                                          </p:stCondLst>
                                        </p:cTn>
                                        <p:tgtEl>
                                          <p:spTgt spid="3">
                                            <p:txEl>
                                              <p:pRg st="3" end="3"/>
                                            </p:txEl>
                                          </p:spTgt>
                                        </p:tgtEl>
                                        <p:attrNameLst>
                                          <p:attrName>style.visibility</p:attrName>
                                        </p:attrNameLst>
                                      </p:cBhvr>
                                      <p:to>
                                        <p:strVal val="visible"/>
                                      </p:to>
                                    </p:set>
                                    <p:animEffect transition="in" filter="fade">
                                      <p:cBhvr>
                                        <p:cTn id="107" dur="500"/>
                                        <p:tgtEl>
                                          <p:spTgt spid="3">
                                            <p:txEl>
                                              <p:pRg st="3" end="3"/>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9"/>
                                        </p:tgtEl>
                                        <p:attrNameLst>
                                          <p:attrName>style.visibility</p:attrName>
                                        </p:attrNameLst>
                                      </p:cBhvr>
                                      <p:to>
                                        <p:strVal val="visible"/>
                                      </p:to>
                                    </p:set>
                                    <p:animEffect transition="in" filter="fade">
                                      <p:cBhvr>
                                        <p:cTn id="110" dur="500"/>
                                        <p:tgtEl>
                                          <p:spTgt spid="39"/>
                                        </p:tgtEl>
                                      </p:cBhvr>
                                    </p:animEffect>
                                  </p:childTnLst>
                                </p:cTn>
                              </p:par>
                            </p:childTnLst>
                          </p:cTn>
                        </p:par>
                        <p:par>
                          <p:cTn id="111" fill="hold">
                            <p:stCondLst>
                              <p:cond delay="1000"/>
                            </p:stCondLst>
                            <p:childTnLst>
                              <p:par>
                                <p:cTn id="112" presetID="10" presetClass="entr" presetSubtype="0" fill="hold" nodeType="afterEffect">
                                  <p:stCondLst>
                                    <p:cond delay="0"/>
                                  </p:stCondLst>
                                  <p:childTnLst>
                                    <p:set>
                                      <p:cBhvr>
                                        <p:cTn id="113" dur="1" fill="hold">
                                          <p:stCondLst>
                                            <p:cond delay="0"/>
                                          </p:stCondLst>
                                        </p:cTn>
                                        <p:tgtEl>
                                          <p:spTgt spid="3">
                                            <p:txEl>
                                              <p:pRg st="5" end="5"/>
                                            </p:txEl>
                                          </p:spTgt>
                                        </p:tgtEl>
                                        <p:attrNameLst>
                                          <p:attrName>style.visibility</p:attrName>
                                        </p:attrNameLst>
                                      </p:cBhvr>
                                      <p:to>
                                        <p:strVal val="visible"/>
                                      </p:to>
                                    </p:set>
                                    <p:animEffect transition="in" filter="fade">
                                      <p:cBhvr>
                                        <p:cTn id="114" dur="500"/>
                                        <p:tgtEl>
                                          <p:spTgt spid="3">
                                            <p:txEl>
                                              <p:pRg st="5" end="5"/>
                                            </p:txEl>
                                          </p:spTgt>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3" grpId="0" animBg="1"/>
      <p:bldP spid="16" grpId="0" animBg="1"/>
      <p:bldP spid="17" grpId="0"/>
      <p:bldP spid="18" grpId="0"/>
      <p:bldP spid="19" grpId="0" animBg="1"/>
      <p:bldP spid="20" grpId="0" animBg="1"/>
      <p:bldP spid="21" grpId="0"/>
      <p:bldP spid="25" grpId="0"/>
      <p:bldP spid="26" grpId="0" animBg="1"/>
      <p:bldP spid="27" grpId="0"/>
      <p:bldP spid="28" grpId="0" animBg="1"/>
      <p:bldP spid="29" grpId="0"/>
      <p:bldP spid="30" grpId="0"/>
      <p:bldP spid="31" grpId="0" animBg="1"/>
      <p:bldP spid="32" grpId="0"/>
      <p:bldP spid="33" grpId="0" animBg="1"/>
      <p:bldP spid="34" grpId="0"/>
      <p:bldP spid="35" grpId="0"/>
      <p:bldP spid="39" grpId="0"/>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44CAC-4161-40E7-BD4A-4145A9366451}"/>
              </a:ext>
            </a:extLst>
          </p:cNvPr>
          <p:cNvSpPr>
            <a:spLocks noGrp="1"/>
          </p:cNvSpPr>
          <p:nvPr>
            <p:ph type="title"/>
          </p:nvPr>
        </p:nvSpPr>
        <p:spPr/>
        <p:txBody>
          <a:bodyPr/>
          <a:lstStyle/>
          <a:p>
            <a:r>
              <a:rPr lang="en-CA" dirty="0"/>
              <a:t>Boxed Friction Model</a:t>
            </a:r>
          </a:p>
        </p:txBody>
      </p:sp>
      <p:sp>
        <p:nvSpPr>
          <p:cNvPr id="3" name="Content Placeholder 2">
            <a:extLst>
              <a:ext uri="{FF2B5EF4-FFF2-40B4-BE49-F238E27FC236}">
                <a16:creationId xmlns:a16="http://schemas.microsoft.com/office/drawing/2014/main" id="{D54B841E-1226-4904-8608-D84297996C42}"/>
              </a:ext>
            </a:extLst>
          </p:cNvPr>
          <p:cNvSpPr>
            <a:spLocks noGrp="1"/>
          </p:cNvSpPr>
          <p:nvPr>
            <p:ph idx="1"/>
          </p:nvPr>
        </p:nvSpPr>
        <p:spPr>
          <a:xfrm>
            <a:off x="838200" y="1409700"/>
            <a:ext cx="6460717" cy="4767263"/>
          </a:xfrm>
        </p:spPr>
        <p:txBody>
          <a:bodyPr>
            <a:normAutofit/>
          </a:bodyPr>
          <a:lstStyle/>
          <a:p>
            <a:r>
              <a:rPr lang="en-CA" dirty="0"/>
              <a:t>Only two frictional basis vectors</a:t>
            </a:r>
          </a:p>
          <a:p>
            <a:r>
              <a:rPr lang="en-CA" dirty="0"/>
              <a:t>BLCP is more compact, but more approximate that the polyhedral LCP</a:t>
            </a:r>
          </a:p>
          <a:p>
            <a:r>
              <a:rPr lang="en-CA" dirty="0"/>
              <a:t>Jacobian contains rows for both normal and tangential directions:</a:t>
            </a:r>
          </a:p>
          <a:p>
            <a:endParaRPr lang="en-CA" dirty="0"/>
          </a:p>
          <a:p>
            <a:endParaRPr lang="en-CA" dirty="0"/>
          </a:p>
          <a:p>
            <a:endParaRPr lang="en-CA" dirty="0"/>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9DC34AC9-AA0B-40F6-A1A5-97E6AEB25096}"/>
                  </a:ext>
                </a:extLst>
              </p:cNvPr>
              <p:cNvSpPr/>
              <p:nvPr/>
            </p:nvSpPr>
            <p:spPr>
              <a:xfrm>
                <a:off x="947065" y="4058289"/>
                <a:ext cx="5127942" cy="15342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sz="2800" b="1" i="0" smtClean="0">
                          <a:latin typeface="Cambria Math" panose="02040503050406030204" pitchFamily="18" charset="0"/>
                        </a:rPr>
                        <m:t>𝐉</m:t>
                      </m:r>
                      <m:r>
                        <a:rPr lang="en-CA" sz="2800" b="1" i="1" smtClean="0">
                          <a:latin typeface="Cambria Math" panose="02040503050406030204" pitchFamily="18" charset="0"/>
                        </a:rPr>
                        <m:t>=</m:t>
                      </m:r>
                      <m:d>
                        <m:dPr>
                          <m:begChr m:val="["/>
                          <m:endChr m:val="]"/>
                          <m:ctrlPr>
                            <a:rPr lang="en-CA" sz="2800" b="1" i="1">
                              <a:latin typeface="Cambria Math" panose="02040503050406030204" pitchFamily="18" charset="0"/>
                            </a:rPr>
                          </m:ctrlPr>
                        </m:dPr>
                        <m:e>
                          <m:m>
                            <m:mPr>
                              <m:mcs>
                                <m:mc>
                                  <m:mcPr>
                                    <m:count m:val="4"/>
                                    <m:mcJc m:val="center"/>
                                  </m:mcPr>
                                </m:mc>
                              </m:mcs>
                              <m:ctrlPr>
                                <a:rPr lang="en-CA" sz="2800" b="1" i="1">
                                  <a:latin typeface="Cambria Math" panose="02040503050406030204" pitchFamily="18" charset="0"/>
                                </a:rPr>
                              </m:ctrlPr>
                            </m:mPr>
                            <m:mr>
                              <m:e>
                                <m:r>
                                  <m:rPr>
                                    <m:brk m:alnAt="7"/>
                                  </m:rPr>
                                  <a:rPr lang="en-CA" sz="2800" b="1" i="1">
                                    <a:latin typeface="Cambria Math" panose="02040503050406030204" pitchFamily="18" charset="0"/>
                                  </a:rPr>
                                  <m:t>−</m:t>
                                </m:r>
                                <m:sSup>
                                  <m:sSupPr>
                                    <m:ctrlPr>
                                      <a:rPr lang="en-CA" sz="2800" b="1" i="1">
                                        <a:latin typeface="Cambria Math" panose="02040503050406030204" pitchFamily="18" charset="0"/>
                                      </a:rPr>
                                    </m:ctrlPr>
                                  </m:sSupPr>
                                  <m:e>
                                    <m:acc>
                                      <m:accPr>
                                        <m:chr m:val="̂"/>
                                        <m:ctrlPr>
                                          <a:rPr lang="en-CA" sz="2800" i="1">
                                            <a:latin typeface="Cambria Math" panose="02040503050406030204" pitchFamily="18" charset="0"/>
                                          </a:rPr>
                                        </m:ctrlPr>
                                      </m:accPr>
                                      <m:e>
                                        <m:r>
                                          <a:rPr lang="en-CA" sz="2800" i="1">
                                            <a:latin typeface="Cambria Math" panose="02040503050406030204" pitchFamily="18" charset="0"/>
                                          </a:rPr>
                                          <m:t>𝑛</m:t>
                                        </m:r>
                                      </m:e>
                                    </m:acc>
                                  </m:e>
                                  <m:sup>
                                    <m:r>
                                      <a:rPr lang="en-CA" sz="2800" i="1">
                                        <a:latin typeface="Cambria Math" panose="02040503050406030204" pitchFamily="18" charset="0"/>
                                      </a:rPr>
                                      <m:t>𝑇</m:t>
                                    </m:r>
                                  </m:sup>
                                </m:sSup>
                              </m:e>
                              <m:e>
                                <m:sSup>
                                  <m:sSupPr>
                                    <m:ctrlPr>
                                      <a:rPr lang="en-CA" sz="2800" b="1" i="1">
                                        <a:latin typeface="Cambria Math" panose="02040503050406030204" pitchFamily="18" charset="0"/>
                                      </a:rPr>
                                    </m:ctrlPr>
                                  </m:sSupPr>
                                  <m:e>
                                    <m:acc>
                                      <m:accPr>
                                        <m:chr m:val="̂"/>
                                        <m:ctrlPr>
                                          <a:rPr lang="en-CA" sz="2800" i="1">
                                            <a:latin typeface="Cambria Math" panose="02040503050406030204" pitchFamily="18" charset="0"/>
                                          </a:rPr>
                                        </m:ctrlPr>
                                      </m:accPr>
                                      <m:e>
                                        <m:r>
                                          <a:rPr lang="en-CA" sz="2800" i="1">
                                            <a:latin typeface="Cambria Math" panose="02040503050406030204" pitchFamily="18" charset="0"/>
                                          </a:rPr>
                                          <m:t>𝑛</m:t>
                                        </m:r>
                                      </m:e>
                                    </m:acc>
                                  </m:e>
                                  <m:sup>
                                    <m:r>
                                      <a:rPr lang="en-CA" sz="2800" i="1">
                                        <a:latin typeface="Cambria Math" panose="02040503050406030204" pitchFamily="18" charset="0"/>
                                      </a:rPr>
                                      <m:t>𝑇</m:t>
                                    </m:r>
                                  </m:sup>
                                </m:sSup>
                                <m:sSubSup>
                                  <m:sSubSupPr>
                                    <m:ctrlPr>
                                      <a:rPr lang="en-CA" sz="2800" b="1" i="1">
                                        <a:latin typeface="Cambria Math" panose="02040503050406030204" pitchFamily="18" charset="0"/>
                                      </a:rPr>
                                    </m:ctrlPr>
                                  </m:sSubSupPr>
                                  <m:e>
                                    <m:r>
                                      <a:rPr lang="en-CA" sz="2800" b="1">
                                        <a:latin typeface="Cambria Math" panose="02040503050406030204" pitchFamily="18" charset="0"/>
                                      </a:rPr>
                                      <m:t>𝐫</m:t>
                                    </m:r>
                                  </m:e>
                                  <m:sub>
                                    <m:r>
                                      <a:rPr lang="en-CA" sz="2800" i="1">
                                        <a:latin typeface="Cambria Math" panose="02040503050406030204" pitchFamily="18" charset="0"/>
                                      </a:rPr>
                                      <m:t>𝐴</m:t>
                                    </m:r>
                                  </m:sub>
                                  <m:sup>
                                    <m:r>
                                      <a:rPr lang="en-CA" sz="2800" i="1">
                                        <a:latin typeface="Cambria Math" panose="02040503050406030204" pitchFamily="18" charset="0"/>
                                      </a:rPr>
                                      <m:t>×</m:t>
                                    </m:r>
                                  </m:sup>
                                </m:sSubSup>
                              </m:e>
                              <m:e>
                                <m:sSup>
                                  <m:sSupPr>
                                    <m:ctrlPr>
                                      <a:rPr lang="en-CA" sz="2800" b="1" i="1">
                                        <a:latin typeface="Cambria Math" panose="02040503050406030204" pitchFamily="18" charset="0"/>
                                      </a:rPr>
                                    </m:ctrlPr>
                                  </m:sSupPr>
                                  <m:e>
                                    <m:acc>
                                      <m:accPr>
                                        <m:chr m:val="̂"/>
                                        <m:ctrlPr>
                                          <a:rPr lang="en-CA" sz="2800" i="1">
                                            <a:latin typeface="Cambria Math" panose="02040503050406030204" pitchFamily="18" charset="0"/>
                                          </a:rPr>
                                        </m:ctrlPr>
                                      </m:accPr>
                                      <m:e>
                                        <m:r>
                                          <a:rPr lang="en-CA" sz="2800" i="1">
                                            <a:latin typeface="Cambria Math" panose="02040503050406030204" pitchFamily="18" charset="0"/>
                                          </a:rPr>
                                          <m:t>𝑛</m:t>
                                        </m:r>
                                      </m:e>
                                    </m:acc>
                                  </m:e>
                                  <m:sup>
                                    <m:r>
                                      <a:rPr lang="en-CA" sz="2800" i="1">
                                        <a:latin typeface="Cambria Math" panose="02040503050406030204" pitchFamily="18" charset="0"/>
                                      </a:rPr>
                                      <m:t>𝑇</m:t>
                                    </m:r>
                                  </m:sup>
                                </m:sSup>
                              </m:e>
                              <m:e>
                                <m:r>
                                  <a:rPr lang="en-CA" sz="2800" b="1" i="1">
                                    <a:latin typeface="Cambria Math" panose="02040503050406030204" pitchFamily="18" charset="0"/>
                                  </a:rPr>
                                  <m:t>−</m:t>
                                </m:r>
                                <m:sSup>
                                  <m:sSupPr>
                                    <m:ctrlPr>
                                      <a:rPr lang="en-CA" sz="2800" b="1" i="1">
                                        <a:latin typeface="Cambria Math" panose="02040503050406030204" pitchFamily="18" charset="0"/>
                                      </a:rPr>
                                    </m:ctrlPr>
                                  </m:sSupPr>
                                  <m:e>
                                    <m:acc>
                                      <m:accPr>
                                        <m:chr m:val="̂"/>
                                        <m:ctrlPr>
                                          <a:rPr lang="en-CA" sz="2800" i="1">
                                            <a:latin typeface="Cambria Math" panose="02040503050406030204" pitchFamily="18" charset="0"/>
                                          </a:rPr>
                                        </m:ctrlPr>
                                      </m:accPr>
                                      <m:e>
                                        <m:r>
                                          <a:rPr lang="en-CA" sz="2800" i="1">
                                            <a:latin typeface="Cambria Math" panose="02040503050406030204" pitchFamily="18" charset="0"/>
                                          </a:rPr>
                                          <m:t>𝑛</m:t>
                                        </m:r>
                                      </m:e>
                                    </m:acc>
                                  </m:e>
                                  <m:sup>
                                    <m:r>
                                      <a:rPr lang="en-CA" sz="2800" i="1">
                                        <a:latin typeface="Cambria Math" panose="02040503050406030204" pitchFamily="18" charset="0"/>
                                      </a:rPr>
                                      <m:t>𝑇</m:t>
                                    </m:r>
                                  </m:sup>
                                </m:sSup>
                                <m:sSubSup>
                                  <m:sSubSupPr>
                                    <m:ctrlPr>
                                      <a:rPr lang="en-CA" sz="2800" b="1" i="1">
                                        <a:latin typeface="Cambria Math" panose="02040503050406030204" pitchFamily="18" charset="0"/>
                                      </a:rPr>
                                    </m:ctrlPr>
                                  </m:sSubSupPr>
                                  <m:e>
                                    <m:r>
                                      <a:rPr lang="en-CA" sz="2800" b="1">
                                        <a:latin typeface="Cambria Math" panose="02040503050406030204" pitchFamily="18" charset="0"/>
                                      </a:rPr>
                                      <m:t>𝐫</m:t>
                                    </m:r>
                                  </m:e>
                                  <m:sub>
                                    <m:r>
                                      <a:rPr lang="en-CA" sz="2800" i="1">
                                        <a:latin typeface="Cambria Math" panose="02040503050406030204" pitchFamily="18" charset="0"/>
                                      </a:rPr>
                                      <m:t>𝐵</m:t>
                                    </m:r>
                                  </m:sub>
                                  <m:sup>
                                    <m:r>
                                      <a:rPr lang="en-CA" sz="2800" i="1">
                                        <a:latin typeface="Cambria Math" panose="02040503050406030204" pitchFamily="18" charset="0"/>
                                      </a:rPr>
                                      <m:t>×</m:t>
                                    </m:r>
                                  </m:sup>
                                </m:sSubSup>
                              </m:e>
                            </m:mr>
                            <m:mr>
                              <m:e>
                                <m:r>
                                  <a:rPr lang="en-CA" sz="2800" b="1" i="1">
                                    <a:latin typeface="Cambria Math" panose="02040503050406030204" pitchFamily="18" charset="0"/>
                                  </a:rPr>
                                  <m:t>−</m:t>
                                </m:r>
                                <m:sSup>
                                  <m:sSupPr>
                                    <m:ctrlPr>
                                      <a:rPr lang="en-CA" sz="2800" b="1" i="1">
                                        <a:latin typeface="Cambria Math" panose="02040503050406030204" pitchFamily="18" charset="0"/>
                                      </a:rPr>
                                    </m:ctrlPr>
                                  </m:sSupPr>
                                  <m:e>
                                    <m:acc>
                                      <m:accPr>
                                        <m:chr m:val="̂"/>
                                        <m:ctrlPr>
                                          <a:rPr lang="en-CA" sz="2800" i="1">
                                            <a:latin typeface="Cambria Math" panose="02040503050406030204" pitchFamily="18" charset="0"/>
                                          </a:rPr>
                                        </m:ctrlPr>
                                      </m:accPr>
                                      <m:e>
                                        <m:r>
                                          <a:rPr lang="en-CA" sz="2800" i="1">
                                            <a:latin typeface="Cambria Math" panose="02040503050406030204" pitchFamily="18" charset="0"/>
                                          </a:rPr>
                                          <m:t>𝑡</m:t>
                                        </m:r>
                                      </m:e>
                                    </m:acc>
                                  </m:e>
                                  <m:sup>
                                    <m:r>
                                      <a:rPr lang="en-CA" sz="2800" i="1">
                                        <a:latin typeface="Cambria Math" panose="02040503050406030204" pitchFamily="18" charset="0"/>
                                      </a:rPr>
                                      <m:t>𝑇</m:t>
                                    </m:r>
                                  </m:sup>
                                </m:sSup>
                              </m:e>
                              <m:e>
                                <m:sSup>
                                  <m:sSupPr>
                                    <m:ctrlPr>
                                      <a:rPr lang="en-CA" sz="2800" b="1" i="1">
                                        <a:latin typeface="Cambria Math" panose="02040503050406030204" pitchFamily="18" charset="0"/>
                                      </a:rPr>
                                    </m:ctrlPr>
                                  </m:sSupPr>
                                  <m:e>
                                    <m:acc>
                                      <m:accPr>
                                        <m:chr m:val="̂"/>
                                        <m:ctrlPr>
                                          <a:rPr lang="en-CA" sz="2800" i="1">
                                            <a:latin typeface="Cambria Math" panose="02040503050406030204" pitchFamily="18" charset="0"/>
                                          </a:rPr>
                                        </m:ctrlPr>
                                      </m:accPr>
                                      <m:e>
                                        <m:r>
                                          <a:rPr lang="en-CA" sz="2800" i="1">
                                            <a:latin typeface="Cambria Math" panose="02040503050406030204" pitchFamily="18" charset="0"/>
                                          </a:rPr>
                                          <m:t>𝑡</m:t>
                                        </m:r>
                                      </m:e>
                                    </m:acc>
                                  </m:e>
                                  <m:sup>
                                    <m:r>
                                      <a:rPr lang="en-CA" sz="2800" i="1">
                                        <a:latin typeface="Cambria Math" panose="02040503050406030204" pitchFamily="18" charset="0"/>
                                      </a:rPr>
                                      <m:t>𝑇</m:t>
                                    </m:r>
                                  </m:sup>
                                </m:sSup>
                                <m:sSubSup>
                                  <m:sSubSupPr>
                                    <m:ctrlPr>
                                      <a:rPr lang="en-CA" sz="2800" b="1" i="1">
                                        <a:latin typeface="Cambria Math" panose="02040503050406030204" pitchFamily="18" charset="0"/>
                                      </a:rPr>
                                    </m:ctrlPr>
                                  </m:sSubSupPr>
                                  <m:e>
                                    <m:r>
                                      <a:rPr lang="en-CA" sz="2800" b="1">
                                        <a:latin typeface="Cambria Math" panose="02040503050406030204" pitchFamily="18" charset="0"/>
                                      </a:rPr>
                                      <m:t>𝐫</m:t>
                                    </m:r>
                                  </m:e>
                                  <m:sub>
                                    <m:r>
                                      <a:rPr lang="en-CA" sz="2800" i="1">
                                        <a:latin typeface="Cambria Math" panose="02040503050406030204" pitchFamily="18" charset="0"/>
                                      </a:rPr>
                                      <m:t>𝐴</m:t>
                                    </m:r>
                                  </m:sub>
                                  <m:sup>
                                    <m:r>
                                      <a:rPr lang="en-CA" sz="2800" i="1">
                                        <a:latin typeface="Cambria Math" panose="02040503050406030204" pitchFamily="18" charset="0"/>
                                      </a:rPr>
                                      <m:t>×</m:t>
                                    </m:r>
                                  </m:sup>
                                </m:sSubSup>
                              </m:e>
                              <m:e>
                                <m:sSup>
                                  <m:sSupPr>
                                    <m:ctrlPr>
                                      <a:rPr lang="en-CA" sz="2800" b="1" i="1">
                                        <a:latin typeface="Cambria Math" panose="02040503050406030204" pitchFamily="18" charset="0"/>
                                      </a:rPr>
                                    </m:ctrlPr>
                                  </m:sSupPr>
                                  <m:e>
                                    <m:acc>
                                      <m:accPr>
                                        <m:chr m:val="̂"/>
                                        <m:ctrlPr>
                                          <a:rPr lang="en-CA" sz="2800" i="1">
                                            <a:latin typeface="Cambria Math" panose="02040503050406030204" pitchFamily="18" charset="0"/>
                                          </a:rPr>
                                        </m:ctrlPr>
                                      </m:accPr>
                                      <m:e>
                                        <m:r>
                                          <a:rPr lang="en-CA" sz="2800" i="1">
                                            <a:latin typeface="Cambria Math" panose="02040503050406030204" pitchFamily="18" charset="0"/>
                                          </a:rPr>
                                          <m:t>𝑡</m:t>
                                        </m:r>
                                      </m:e>
                                    </m:acc>
                                  </m:e>
                                  <m:sup>
                                    <m:r>
                                      <a:rPr lang="en-CA" sz="2800" i="1">
                                        <a:latin typeface="Cambria Math" panose="02040503050406030204" pitchFamily="18" charset="0"/>
                                      </a:rPr>
                                      <m:t>𝑇</m:t>
                                    </m:r>
                                  </m:sup>
                                </m:sSup>
                              </m:e>
                              <m:e>
                                <m:sSup>
                                  <m:sSupPr>
                                    <m:ctrlPr>
                                      <a:rPr lang="en-CA" sz="2800" b="1" i="1">
                                        <a:latin typeface="Cambria Math" panose="02040503050406030204" pitchFamily="18" charset="0"/>
                                      </a:rPr>
                                    </m:ctrlPr>
                                  </m:sSupPr>
                                  <m:e>
                                    <m:r>
                                      <a:rPr lang="en-CA" sz="2800" i="1">
                                        <a:latin typeface="Cambria Math" panose="02040503050406030204" pitchFamily="18" charset="0"/>
                                      </a:rPr>
                                      <m:t>−</m:t>
                                    </m:r>
                                    <m:acc>
                                      <m:accPr>
                                        <m:chr m:val="̂"/>
                                        <m:ctrlPr>
                                          <a:rPr lang="en-CA" sz="2800" i="1">
                                            <a:latin typeface="Cambria Math" panose="02040503050406030204" pitchFamily="18" charset="0"/>
                                          </a:rPr>
                                        </m:ctrlPr>
                                      </m:accPr>
                                      <m:e>
                                        <m:r>
                                          <a:rPr lang="en-CA" sz="2800" i="1">
                                            <a:latin typeface="Cambria Math" panose="02040503050406030204" pitchFamily="18" charset="0"/>
                                          </a:rPr>
                                          <m:t>𝑡</m:t>
                                        </m:r>
                                      </m:e>
                                    </m:acc>
                                  </m:e>
                                  <m:sup>
                                    <m:r>
                                      <a:rPr lang="en-CA" sz="2800" i="1">
                                        <a:latin typeface="Cambria Math" panose="02040503050406030204" pitchFamily="18" charset="0"/>
                                      </a:rPr>
                                      <m:t>𝑇</m:t>
                                    </m:r>
                                  </m:sup>
                                </m:sSup>
                                <m:sSubSup>
                                  <m:sSubSupPr>
                                    <m:ctrlPr>
                                      <a:rPr lang="en-CA" sz="2800" b="1" i="1">
                                        <a:latin typeface="Cambria Math" panose="02040503050406030204" pitchFamily="18" charset="0"/>
                                      </a:rPr>
                                    </m:ctrlPr>
                                  </m:sSubSupPr>
                                  <m:e>
                                    <m:r>
                                      <a:rPr lang="en-CA" sz="2800" b="1">
                                        <a:latin typeface="Cambria Math" panose="02040503050406030204" pitchFamily="18" charset="0"/>
                                      </a:rPr>
                                      <m:t>𝐫</m:t>
                                    </m:r>
                                  </m:e>
                                  <m:sub>
                                    <m:r>
                                      <a:rPr lang="en-CA" sz="2800" i="1">
                                        <a:latin typeface="Cambria Math" panose="02040503050406030204" pitchFamily="18" charset="0"/>
                                      </a:rPr>
                                      <m:t>𝐵</m:t>
                                    </m:r>
                                  </m:sub>
                                  <m:sup>
                                    <m:r>
                                      <a:rPr lang="en-CA" sz="2800" i="1">
                                        <a:latin typeface="Cambria Math" panose="02040503050406030204" pitchFamily="18" charset="0"/>
                                      </a:rPr>
                                      <m:t>×</m:t>
                                    </m:r>
                                  </m:sup>
                                </m:sSubSup>
                              </m:e>
                            </m:mr>
                            <m:mr>
                              <m:e>
                                <m:r>
                                  <a:rPr lang="en-CA" sz="2800" b="1" i="1">
                                    <a:latin typeface="Cambria Math" panose="02040503050406030204" pitchFamily="18" charset="0"/>
                                  </a:rPr>
                                  <m:t>−</m:t>
                                </m:r>
                                <m:sSup>
                                  <m:sSupPr>
                                    <m:ctrlPr>
                                      <a:rPr lang="en-CA" sz="2800" b="1" i="1">
                                        <a:latin typeface="Cambria Math" panose="02040503050406030204" pitchFamily="18" charset="0"/>
                                      </a:rPr>
                                    </m:ctrlPr>
                                  </m:sSupPr>
                                  <m:e>
                                    <m:acc>
                                      <m:accPr>
                                        <m:chr m:val="̂"/>
                                        <m:ctrlPr>
                                          <a:rPr lang="en-CA" sz="2800" i="1">
                                            <a:latin typeface="Cambria Math" panose="02040503050406030204" pitchFamily="18" charset="0"/>
                                          </a:rPr>
                                        </m:ctrlPr>
                                      </m:accPr>
                                      <m:e>
                                        <m:r>
                                          <a:rPr lang="en-CA" sz="2800" i="1">
                                            <a:latin typeface="Cambria Math" panose="02040503050406030204" pitchFamily="18" charset="0"/>
                                          </a:rPr>
                                          <m:t>𝑏</m:t>
                                        </m:r>
                                      </m:e>
                                    </m:acc>
                                  </m:e>
                                  <m:sup>
                                    <m:r>
                                      <a:rPr lang="en-CA" sz="2800" i="1">
                                        <a:latin typeface="Cambria Math" panose="02040503050406030204" pitchFamily="18" charset="0"/>
                                      </a:rPr>
                                      <m:t>𝑇</m:t>
                                    </m:r>
                                  </m:sup>
                                </m:sSup>
                              </m:e>
                              <m:e>
                                <m:sSup>
                                  <m:sSupPr>
                                    <m:ctrlPr>
                                      <a:rPr lang="en-CA" sz="2800" b="1" i="1">
                                        <a:latin typeface="Cambria Math" panose="02040503050406030204" pitchFamily="18" charset="0"/>
                                      </a:rPr>
                                    </m:ctrlPr>
                                  </m:sSupPr>
                                  <m:e>
                                    <m:acc>
                                      <m:accPr>
                                        <m:chr m:val="̂"/>
                                        <m:ctrlPr>
                                          <a:rPr lang="en-CA" sz="2800" i="1">
                                            <a:latin typeface="Cambria Math" panose="02040503050406030204" pitchFamily="18" charset="0"/>
                                          </a:rPr>
                                        </m:ctrlPr>
                                      </m:accPr>
                                      <m:e>
                                        <m:r>
                                          <a:rPr lang="en-CA" sz="2800" i="1">
                                            <a:latin typeface="Cambria Math" panose="02040503050406030204" pitchFamily="18" charset="0"/>
                                          </a:rPr>
                                          <m:t>𝑏</m:t>
                                        </m:r>
                                      </m:e>
                                    </m:acc>
                                  </m:e>
                                  <m:sup>
                                    <m:r>
                                      <a:rPr lang="en-CA" sz="2800" i="1">
                                        <a:latin typeface="Cambria Math" panose="02040503050406030204" pitchFamily="18" charset="0"/>
                                      </a:rPr>
                                      <m:t>𝑇</m:t>
                                    </m:r>
                                  </m:sup>
                                </m:sSup>
                                <m:sSubSup>
                                  <m:sSubSupPr>
                                    <m:ctrlPr>
                                      <a:rPr lang="en-CA" sz="2800" b="1" i="1">
                                        <a:latin typeface="Cambria Math" panose="02040503050406030204" pitchFamily="18" charset="0"/>
                                      </a:rPr>
                                    </m:ctrlPr>
                                  </m:sSubSupPr>
                                  <m:e>
                                    <m:r>
                                      <a:rPr lang="en-CA" sz="2800" b="1">
                                        <a:latin typeface="Cambria Math" panose="02040503050406030204" pitchFamily="18" charset="0"/>
                                      </a:rPr>
                                      <m:t>𝐫</m:t>
                                    </m:r>
                                  </m:e>
                                  <m:sub>
                                    <m:r>
                                      <a:rPr lang="en-CA" sz="2800" i="1">
                                        <a:latin typeface="Cambria Math" panose="02040503050406030204" pitchFamily="18" charset="0"/>
                                      </a:rPr>
                                      <m:t>𝐴</m:t>
                                    </m:r>
                                  </m:sub>
                                  <m:sup>
                                    <m:r>
                                      <a:rPr lang="en-CA" sz="2800" i="1">
                                        <a:latin typeface="Cambria Math" panose="02040503050406030204" pitchFamily="18" charset="0"/>
                                      </a:rPr>
                                      <m:t>×</m:t>
                                    </m:r>
                                  </m:sup>
                                </m:sSubSup>
                              </m:e>
                              <m:e>
                                <m:sSup>
                                  <m:sSupPr>
                                    <m:ctrlPr>
                                      <a:rPr lang="en-CA" sz="2800" b="1" i="1">
                                        <a:latin typeface="Cambria Math" panose="02040503050406030204" pitchFamily="18" charset="0"/>
                                      </a:rPr>
                                    </m:ctrlPr>
                                  </m:sSupPr>
                                  <m:e>
                                    <m:acc>
                                      <m:accPr>
                                        <m:chr m:val="̂"/>
                                        <m:ctrlPr>
                                          <a:rPr lang="en-CA" sz="2800" i="1">
                                            <a:latin typeface="Cambria Math" panose="02040503050406030204" pitchFamily="18" charset="0"/>
                                          </a:rPr>
                                        </m:ctrlPr>
                                      </m:accPr>
                                      <m:e>
                                        <m:r>
                                          <a:rPr lang="en-CA" sz="2800" i="1">
                                            <a:latin typeface="Cambria Math" panose="02040503050406030204" pitchFamily="18" charset="0"/>
                                          </a:rPr>
                                          <m:t>𝑏</m:t>
                                        </m:r>
                                      </m:e>
                                    </m:acc>
                                  </m:e>
                                  <m:sup>
                                    <m:r>
                                      <a:rPr lang="en-CA" sz="2800" i="1">
                                        <a:latin typeface="Cambria Math" panose="02040503050406030204" pitchFamily="18" charset="0"/>
                                      </a:rPr>
                                      <m:t>𝑇</m:t>
                                    </m:r>
                                  </m:sup>
                                </m:sSup>
                              </m:e>
                              <m:e>
                                <m:r>
                                  <a:rPr lang="en-CA" sz="2800" b="1" i="1">
                                    <a:latin typeface="Cambria Math" panose="02040503050406030204" pitchFamily="18" charset="0"/>
                                  </a:rPr>
                                  <m:t>−</m:t>
                                </m:r>
                                <m:sSup>
                                  <m:sSupPr>
                                    <m:ctrlPr>
                                      <a:rPr lang="en-CA" sz="2800" b="1" i="1">
                                        <a:latin typeface="Cambria Math" panose="02040503050406030204" pitchFamily="18" charset="0"/>
                                      </a:rPr>
                                    </m:ctrlPr>
                                  </m:sSupPr>
                                  <m:e>
                                    <m:acc>
                                      <m:accPr>
                                        <m:chr m:val="̂"/>
                                        <m:ctrlPr>
                                          <a:rPr lang="en-CA" sz="2800" i="1">
                                            <a:latin typeface="Cambria Math" panose="02040503050406030204" pitchFamily="18" charset="0"/>
                                          </a:rPr>
                                        </m:ctrlPr>
                                      </m:accPr>
                                      <m:e>
                                        <m:r>
                                          <a:rPr lang="en-CA" sz="2800" i="1">
                                            <a:latin typeface="Cambria Math" panose="02040503050406030204" pitchFamily="18" charset="0"/>
                                          </a:rPr>
                                          <m:t>𝑏</m:t>
                                        </m:r>
                                      </m:e>
                                    </m:acc>
                                  </m:e>
                                  <m:sup>
                                    <m:r>
                                      <a:rPr lang="en-CA" sz="2800" i="1">
                                        <a:latin typeface="Cambria Math" panose="02040503050406030204" pitchFamily="18" charset="0"/>
                                      </a:rPr>
                                      <m:t>𝑇</m:t>
                                    </m:r>
                                  </m:sup>
                                </m:sSup>
                                <m:sSubSup>
                                  <m:sSubSupPr>
                                    <m:ctrlPr>
                                      <a:rPr lang="en-CA" sz="2800" b="1" i="1">
                                        <a:latin typeface="Cambria Math" panose="02040503050406030204" pitchFamily="18" charset="0"/>
                                      </a:rPr>
                                    </m:ctrlPr>
                                  </m:sSubSupPr>
                                  <m:e>
                                    <m:r>
                                      <a:rPr lang="en-CA" sz="2800" b="1">
                                        <a:latin typeface="Cambria Math" panose="02040503050406030204" pitchFamily="18" charset="0"/>
                                      </a:rPr>
                                      <m:t>𝐫</m:t>
                                    </m:r>
                                  </m:e>
                                  <m:sub>
                                    <m:r>
                                      <a:rPr lang="en-CA" sz="2800" i="1">
                                        <a:latin typeface="Cambria Math" panose="02040503050406030204" pitchFamily="18" charset="0"/>
                                      </a:rPr>
                                      <m:t>𝐵</m:t>
                                    </m:r>
                                  </m:sub>
                                  <m:sup>
                                    <m:r>
                                      <a:rPr lang="en-CA" sz="2800" i="1">
                                        <a:latin typeface="Cambria Math" panose="02040503050406030204" pitchFamily="18" charset="0"/>
                                      </a:rPr>
                                      <m:t>×</m:t>
                                    </m:r>
                                  </m:sup>
                                </m:sSubSup>
                              </m:e>
                            </m:mr>
                          </m:m>
                        </m:e>
                      </m:d>
                    </m:oMath>
                  </m:oMathPara>
                </a14:m>
                <a:endParaRPr lang="en-CA" sz="2400" dirty="0"/>
              </a:p>
            </p:txBody>
          </p:sp>
        </mc:Choice>
        <mc:Fallback xmlns="">
          <p:sp>
            <p:nvSpPr>
              <p:cNvPr id="38" name="Rectangle 37">
                <a:extLst>
                  <a:ext uri="{FF2B5EF4-FFF2-40B4-BE49-F238E27FC236}">
                    <a16:creationId xmlns:a16="http://schemas.microsoft.com/office/drawing/2014/main" id="{9DC34AC9-AA0B-40F6-A1A5-97E6AEB25096}"/>
                  </a:ext>
                </a:extLst>
              </p:cNvPr>
              <p:cNvSpPr>
                <a:spLocks noRot="1" noChangeAspect="1" noMove="1" noResize="1" noEditPoints="1" noAdjustHandles="1" noChangeArrowheads="1" noChangeShapeType="1" noTextEdit="1"/>
              </p:cNvSpPr>
              <p:nvPr/>
            </p:nvSpPr>
            <p:spPr>
              <a:xfrm>
                <a:off x="947065" y="4058289"/>
                <a:ext cx="5127942" cy="1534266"/>
              </a:xfrm>
              <a:prstGeom prst="rect">
                <a:avLst/>
              </a:prstGeom>
              <a:blipFill>
                <a:blip r:embed="rId3"/>
                <a:stretch>
                  <a:fillRect/>
                </a:stretch>
              </a:blipFill>
            </p:spPr>
            <p:txBody>
              <a:bodyPr/>
              <a:lstStyle/>
              <a:p>
                <a:r>
                  <a:rPr lang="en-CA">
                    <a:noFill/>
                  </a:rPr>
                  <a:t> </a:t>
                </a:r>
              </a:p>
            </p:txBody>
          </p:sp>
        </mc:Fallback>
      </mc:AlternateContent>
      <p:sp>
        <p:nvSpPr>
          <p:cNvPr id="39" name="Freeform 20">
            <a:extLst>
              <a:ext uri="{FF2B5EF4-FFF2-40B4-BE49-F238E27FC236}">
                <a16:creationId xmlns:a16="http://schemas.microsoft.com/office/drawing/2014/main" id="{7C284639-B1F1-4143-B492-250DB7E94927}"/>
              </a:ext>
            </a:extLst>
          </p:cNvPr>
          <p:cNvSpPr/>
          <p:nvPr/>
        </p:nvSpPr>
        <p:spPr>
          <a:xfrm>
            <a:off x="8054478" y="1620553"/>
            <a:ext cx="2142673" cy="633805"/>
          </a:xfrm>
          <a:custGeom>
            <a:avLst/>
            <a:gdLst>
              <a:gd name="connsiteX0" fmla="*/ 1234440 w 2735580"/>
              <a:gd name="connsiteY0" fmla="*/ 0 h 1257300"/>
              <a:gd name="connsiteX1" fmla="*/ 2735580 w 2735580"/>
              <a:gd name="connsiteY1" fmla="*/ 419100 h 1257300"/>
              <a:gd name="connsiteX2" fmla="*/ 1394460 w 2735580"/>
              <a:gd name="connsiteY2" fmla="*/ 1257300 h 1257300"/>
              <a:gd name="connsiteX3" fmla="*/ 0 w 2735580"/>
              <a:gd name="connsiteY3" fmla="*/ 716280 h 1257300"/>
              <a:gd name="connsiteX4" fmla="*/ 1234440 w 2735580"/>
              <a:gd name="connsiteY4" fmla="*/ 0 h 1257300"/>
              <a:gd name="connsiteX0" fmla="*/ 1234440 w 2735580"/>
              <a:gd name="connsiteY0" fmla="*/ 0 h 1122045"/>
              <a:gd name="connsiteX1" fmla="*/ 2735580 w 2735580"/>
              <a:gd name="connsiteY1" fmla="*/ 419100 h 1122045"/>
              <a:gd name="connsiteX2" fmla="*/ 1501140 w 2735580"/>
              <a:gd name="connsiteY2" fmla="*/ 1122045 h 1122045"/>
              <a:gd name="connsiteX3" fmla="*/ 0 w 2735580"/>
              <a:gd name="connsiteY3" fmla="*/ 716280 h 1122045"/>
              <a:gd name="connsiteX4" fmla="*/ 1234440 w 2735580"/>
              <a:gd name="connsiteY4" fmla="*/ 0 h 1122045"/>
              <a:gd name="connsiteX0" fmla="*/ 1234440 w 2735580"/>
              <a:gd name="connsiteY0" fmla="*/ 0 h 1086485"/>
              <a:gd name="connsiteX1" fmla="*/ 2735580 w 2735580"/>
              <a:gd name="connsiteY1" fmla="*/ 383540 h 1086485"/>
              <a:gd name="connsiteX2" fmla="*/ 1501140 w 2735580"/>
              <a:gd name="connsiteY2" fmla="*/ 1086485 h 1086485"/>
              <a:gd name="connsiteX3" fmla="*/ 0 w 2735580"/>
              <a:gd name="connsiteY3" fmla="*/ 680720 h 1086485"/>
              <a:gd name="connsiteX4" fmla="*/ 1234440 w 2735580"/>
              <a:gd name="connsiteY4" fmla="*/ 0 h 1086485"/>
              <a:gd name="connsiteX0" fmla="*/ 1234440 w 3215640"/>
              <a:gd name="connsiteY0" fmla="*/ 0 h 1086485"/>
              <a:gd name="connsiteX1" fmla="*/ 3215640 w 3215640"/>
              <a:gd name="connsiteY1" fmla="*/ 513080 h 1086485"/>
              <a:gd name="connsiteX2" fmla="*/ 1501140 w 3215640"/>
              <a:gd name="connsiteY2" fmla="*/ 1086485 h 1086485"/>
              <a:gd name="connsiteX3" fmla="*/ 0 w 3215640"/>
              <a:gd name="connsiteY3" fmla="*/ 680720 h 1086485"/>
              <a:gd name="connsiteX4" fmla="*/ 1234440 w 3215640"/>
              <a:gd name="connsiteY4" fmla="*/ 0 h 1086485"/>
              <a:gd name="connsiteX0" fmla="*/ 1985010 w 3966210"/>
              <a:gd name="connsiteY0" fmla="*/ 0 h 1086485"/>
              <a:gd name="connsiteX1" fmla="*/ 3966210 w 3966210"/>
              <a:gd name="connsiteY1" fmla="*/ 513080 h 1086485"/>
              <a:gd name="connsiteX2" fmla="*/ 2251710 w 3966210"/>
              <a:gd name="connsiteY2" fmla="*/ 1086485 h 1086485"/>
              <a:gd name="connsiteX3" fmla="*/ 0 w 3966210"/>
              <a:gd name="connsiteY3" fmla="*/ 471170 h 1086485"/>
              <a:gd name="connsiteX4" fmla="*/ 1985010 w 3966210"/>
              <a:gd name="connsiteY4" fmla="*/ 0 h 1086485"/>
              <a:gd name="connsiteX0" fmla="*/ 2743200 w 3966210"/>
              <a:gd name="connsiteY0" fmla="*/ 0 h 1151255"/>
              <a:gd name="connsiteX1" fmla="*/ 3966210 w 3966210"/>
              <a:gd name="connsiteY1" fmla="*/ 577850 h 1151255"/>
              <a:gd name="connsiteX2" fmla="*/ 2251710 w 3966210"/>
              <a:gd name="connsiteY2" fmla="*/ 1151255 h 1151255"/>
              <a:gd name="connsiteX3" fmla="*/ 0 w 3966210"/>
              <a:gd name="connsiteY3" fmla="*/ 535940 h 1151255"/>
              <a:gd name="connsiteX4" fmla="*/ 2743200 w 3966210"/>
              <a:gd name="connsiteY4" fmla="*/ 0 h 1151255"/>
              <a:gd name="connsiteX0" fmla="*/ 2743200 w 3390900"/>
              <a:gd name="connsiteY0" fmla="*/ 0 h 1151255"/>
              <a:gd name="connsiteX1" fmla="*/ 3390900 w 3390900"/>
              <a:gd name="connsiteY1" fmla="*/ 760730 h 1151255"/>
              <a:gd name="connsiteX2" fmla="*/ 2251710 w 3390900"/>
              <a:gd name="connsiteY2" fmla="*/ 1151255 h 1151255"/>
              <a:gd name="connsiteX3" fmla="*/ 0 w 3390900"/>
              <a:gd name="connsiteY3" fmla="*/ 535940 h 1151255"/>
              <a:gd name="connsiteX4" fmla="*/ 2743200 w 3390900"/>
              <a:gd name="connsiteY4" fmla="*/ 0 h 1151255"/>
              <a:gd name="connsiteX0" fmla="*/ 2164080 w 3390900"/>
              <a:gd name="connsiteY0" fmla="*/ 0 h 701675"/>
              <a:gd name="connsiteX1" fmla="*/ 3390900 w 3390900"/>
              <a:gd name="connsiteY1" fmla="*/ 311150 h 701675"/>
              <a:gd name="connsiteX2" fmla="*/ 2251710 w 3390900"/>
              <a:gd name="connsiteY2" fmla="*/ 701675 h 701675"/>
              <a:gd name="connsiteX3" fmla="*/ 0 w 3390900"/>
              <a:gd name="connsiteY3" fmla="*/ 86360 h 701675"/>
              <a:gd name="connsiteX4" fmla="*/ 2164080 w 3390900"/>
              <a:gd name="connsiteY4" fmla="*/ 0 h 701675"/>
              <a:gd name="connsiteX0" fmla="*/ 1402080 w 2628900"/>
              <a:gd name="connsiteY0" fmla="*/ 0 h 701675"/>
              <a:gd name="connsiteX1" fmla="*/ 2628900 w 2628900"/>
              <a:gd name="connsiteY1" fmla="*/ 311150 h 701675"/>
              <a:gd name="connsiteX2" fmla="*/ 1489710 w 2628900"/>
              <a:gd name="connsiteY2" fmla="*/ 701675 h 701675"/>
              <a:gd name="connsiteX3" fmla="*/ 0 w 2628900"/>
              <a:gd name="connsiteY3" fmla="*/ 292100 h 701675"/>
              <a:gd name="connsiteX4" fmla="*/ 1402080 w 2628900"/>
              <a:gd name="connsiteY4" fmla="*/ 0 h 701675"/>
              <a:gd name="connsiteX0" fmla="*/ 1402080 w 2628900"/>
              <a:gd name="connsiteY0" fmla="*/ 0 h 621665"/>
              <a:gd name="connsiteX1" fmla="*/ 2628900 w 2628900"/>
              <a:gd name="connsiteY1" fmla="*/ 311150 h 621665"/>
              <a:gd name="connsiteX2" fmla="*/ 1219200 w 2628900"/>
              <a:gd name="connsiteY2" fmla="*/ 621665 h 621665"/>
              <a:gd name="connsiteX3" fmla="*/ 0 w 2628900"/>
              <a:gd name="connsiteY3" fmla="*/ 292100 h 621665"/>
              <a:gd name="connsiteX4" fmla="*/ 1402080 w 2628900"/>
              <a:gd name="connsiteY4" fmla="*/ 0 h 621665"/>
              <a:gd name="connsiteX0" fmla="*/ 1402080 w 2628900"/>
              <a:gd name="connsiteY0" fmla="*/ 0 h 626957"/>
              <a:gd name="connsiteX1" fmla="*/ 2628900 w 2628900"/>
              <a:gd name="connsiteY1" fmla="*/ 311150 h 626957"/>
              <a:gd name="connsiteX2" fmla="*/ 1230876 w 2628900"/>
              <a:gd name="connsiteY2" fmla="*/ 626957 h 626957"/>
              <a:gd name="connsiteX3" fmla="*/ 0 w 2628900"/>
              <a:gd name="connsiteY3" fmla="*/ 292100 h 626957"/>
              <a:gd name="connsiteX4" fmla="*/ 1402080 w 2628900"/>
              <a:gd name="connsiteY4" fmla="*/ 0 h 626957"/>
              <a:gd name="connsiteX0" fmla="*/ 1402080 w 2652252"/>
              <a:gd name="connsiteY0" fmla="*/ 0 h 626957"/>
              <a:gd name="connsiteX1" fmla="*/ 2652252 w 2652252"/>
              <a:gd name="connsiteY1" fmla="*/ 316442 h 626957"/>
              <a:gd name="connsiteX2" fmla="*/ 1230876 w 2652252"/>
              <a:gd name="connsiteY2" fmla="*/ 626957 h 626957"/>
              <a:gd name="connsiteX3" fmla="*/ 0 w 2652252"/>
              <a:gd name="connsiteY3" fmla="*/ 292100 h 626957"/>
              <a:gd name="connsiteX4" fmla="*/ 1402080 w 2652252"/>
              <a:gd name="connsiteY4" fmla="*/ 0 h 626957"/>
              <a:gd name="connsiteX0" fmla="*/ 1402080 w 2652252"/>
              <a:gd name="connsiteY0" fmla="*/ 0 h 616373"/>
              <a:gd name="connsiteX1" fmla="*/ 2652252 w 2652252"/>
              <a:gd name="connsiteY1" fmla="*/ 316442 h 616373"/>
              <a:gd name="connsiteX2" fmla="*/ 1275245 w 2652252"/>
              <a:gd name="connsiteY2" fmla="*/ 616373 h 616373"/>
              <a:gd name="connsiteX3" fmla="*/ 0 w 2652252"/>
              <a:gd name="connsiteY3" fmla="*/ 292100 h 616373"/>
              <a:gd name="connsiteX4" fmla="*/ 1402080 w 2652252"/>
              <a:gd name="connsiteY4" fmla="*/ 0 h 616373"/>
              <a:gd name="connsiteX0" fmla="*/ 1402080 w 2652252"/>
              <a:gd name="connsiteY0" fmla="*/ 0 h 623429"/>
              <a:gd name="connsiteX1" fmla="*/ 2652252 w 2652252"/>
              <a:gd name="connsiteY1" fmla="*/ 316442 h 623429"/>
              <a:gd name="connsiteX2" fmla="*/ 1261234 w 2652252"/>
              <a:gd name="connsiteY2" fmla="*/ 623429 h 623429"/>
              <a:gd name="connsiteX3" fmla="*/ 0 w 2652252"/>
              <a:gd name="connsiteY3" fmla="*/ 292100 h 623429"/>
              <a:gd name="connsiteX4" fmla="*/ 1402080 w 2652252"/>
              <a:gd name="connsiteY4" fmla="*/ 0 h 623429"/>
              <a:gd name="connsiteX0" fmla="*/ 1376393 w 2626565"/>
              <a:gd name="connsiteY0" fmla="*/ 0 h 623429"/>
              <a:gd name="connsiteX1" fmla="*/ 2626565 w 2626565"/>
              <a:gd name="connsiteY1" fmla="*/ 316442 h 623429"/>
              <a:gd name="connsiteX2" fmla="*/ 1235547 w 2626565"/>
              <a:gd name="connsiteY2" fmla="*/ 623429 h 623429"/>
              <a:gd name="connsiteX3" fmla="*/ 0 w 2626565"/>
              <a:gd name="connsiteY3" fmla="*/ 288572 h 623429"/>
              <a:gd name="connsiteX4" fmla="*/ 1376393 w 2626565"/>
              <a:gd name="connsiteY4" fmla="*/ 0 h 623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6565" h="623429">
                <a:moveTo>
                  <a:pt x="1376393" y="0"/>
                </a:moveTo>
                <a:lnTo>
                  <a:pt x="2626565" y="316442"/>
                </a:lnTo>
                <a:lnTo>
                  <a:pt x="1235547" y="623429"/>
                </a:lnTo>
                <a:lnTo>
                  <a:pt x="0" y="288572"/>
                </a:lnTo>
                <a:lnTo>
                  <a:pt x="1376393" y="0"/>
                </a:lnTo>
                <a:close/>
              </a:path>
            </a:pathLst>
          </a:custGeom>
          <a:solidFill>
            <a:schemeClr val="bg1">
              <a:alpha val="50000"/>
            </a:schemeClr>
          </a:solidFill>
          <a:ln w="9525">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40" name="Freeform 21">
            <a:extLst>
              <a:ext uri="{FF2B5EF4-FFF2-40B4-BE49-F238E27FC236}">
                <a16:creationId xmlns:a16="http://schemas.microsoft.com/office/drawing/2014/main" id="{37764510-3773-46B7-B117-5C338B38453A}"/>
              </a:ext>
            </a:extLst>
          </p:cNvPr>
          <p:cNvSpPr/>
          <p:nvPr/>
        </p:nvSpPr>
        <p:spPr>
          <a:xfrm>
            <a:off x="7601136" y="2623585"/>
            <a:ext cx="3113182" cy="974606"/>
          </a:xfrm>
          <a:custGeom>
            <a:avLst/>
            <a:gdLst>
              <a:gd name="connsiteX0" fmla="*/ 1234440 w 2735580"/>
              <a:gd name="connsiteY0" fmla="*/ 0 h 1257300"/>
              <a:gd name="connsiteX1" fmla="*/ 2735580 w 2735580"/>
              <a:gd name="connsiteY1" fmla="*/ 419100 h 1257300"/>
              <a:gd name="connsiteX2" fmla="*/ 1394460 w 2735580"/>
              <a:gd name="connsiteY2" fmla="*/ 1257300 h 1257300"/>
              <a:gd name="connsiteX3" fmla="*/ 0 w 2735580"/>
              <a:gd name="connsiteY3" fmla="*/ 716280 h 1257300"/>
              <a:gd name="connsiteX4" fmla="*/ 1234440 w 2735580"/>
              <a:gd name="connsiteY4" fmla="*/ 0 h 1257300"/>
              <a:gd name="connsiteX0" fmla="*/ 1234440 w 2735580"/>
              <a:gd name="connsiteY0" fmla="*/ 0 h 1122045"/>
              <a:gd name="connsiteX1" fmla="*/ 2735580 w 2735580"/>
              <a:gd name="connsiteY1" fmla="*/ 419100 h 1122045"/>
              <a:gd name="connsiteX2" fmla="*/ 1501140 w 2735580"/>
              <a:gd name="connsiteY2" fmla="*/ 1122045 h 1122045"/>
              <a:gd name="connsiteX3" fmla="*/ 0 w 2735580"/>
              <a:gd name="connsiteY3" fmla="*/ 716280 h 1122045"/>
              <a:gd name="connsiteX4" fmla="*/ 1234440 w 2735580"/>
              <a:gd name="connsiteY4" fmla="*/ 0 h 1122045"/>
              <a:gd name="connsiteX0" fmla="*/ 1234440 w 2735580"/>
              <a:gd name="connsiteY0" fmla="*/ 0 h 1086485"/>
              <a:gd name="connsiteX1" fmla="*/ 2735580 w 2735580"/>
              <a:gd name="connsiteY1" fmla="*/ 383540 h 1086485"/>
              <a:gd name="connsiteX2" fmla="*/ 1501140 w 2735580"/>
              <a:gd name="connsiteY2" fmla="*/ 1086485 h 1086485"/>
              <a:gd name="connsiteX3" fmla="*/ 0 w 2735580"/>
              <a:gd name="connsiteY3" fmla="*/ 680720 h 1086485"/>
              <a:gd name="connsiteX4" fmla="*/ 1234440 w 2735580"/>
              <a:gd name="connsiteY4" fmla="*/ 0 h 1086485"/>
              <a:gd name="connsiteX0" fmla="*/ 1234440 w 3215640"/>
              <a:gd name="connsiteY0" fmla="*/ 0 h 1086485"/>
              <a:gd name="connsiteX1" fmla="*/ 3215640 w 3215640"/>
              <a:gd name="connsiteY1" fmla="*/ 513080 h 1086485"/>
              <a:gd name="connsiteX2" fmla="*/ 1501140 w 3215640"/>
              <a:gd name="connsiteY2" fmla="*/ 1086485 h 1086485"/>
              <a:gd name="connsiteX3" fmla="*/ 0 w 3215640"/>
              <a:gd name="connsiteY3" fmla="*/ 680720 h 1086485"/>
              <a:gd name="connsiteX4" fmla="*/ 1234440 w 3215640"/>
              <a:gd name="connsiteY4" fmla="*/ 0 h 1086485"/>
              <a:gd name="connsiteX0" fmla="*/ 1985010 w 3966210"/>
              <a:gd name="connsiteY0" fmla="*/ 0 h 1086485"/>
              <a:gd name="connsiteX1" fmla="*/ 3966210 w 3966210"/>
              <a:gd name="connsiteY1" fmla="*/ 513080 h 1086485"/>
              <a:gd name="connsiteX2" fmla="*/ 2251710 w 3966210"/>
              <a:gd name="connsiteY2" fmla="*/ 1086485 h 1086485"/>
              <a:gd name="connsiteX3" fmla="*/ 0 w 3966210"/>
              <a:gd name="connsiteY3" fmla="*/ 471170 h 1086485"/>
              <a:gd name="connsiteX4" fmla="*/ 1985010 w 3966210"/>
              <a:gd name="connsiteY4" fmla="*/ 0 h 1086485"/>
              <a:gd name="connsiteX0" fmla="*/ 2743200 w 3966210"/>
              <a:gd name="connsiteY0" fmla="*/ 0 h 1151255"/>
              <a:gd name="connsiteX1" fmla="*/ 3966210 w 3966210"/>
              <a:gd name="connsiteY1" fmla="*/ 577850 h 1151255"/>
              <a:gd name="connsiteX2" fmla="*/ 2251710 w 3966210"/>
              <a:gd name="connsiteY2" fmla="*/ 1151255 h 1151255"/>
              <a:gd name="connsiteX3" fmla="*/ 0 w 3966210"/>
              <a:gd name="connsiteY3" fmla="*/ 535940 h 1151255"/>
              <a:gd name="connsiteX4" fmla="*/ 2743200 w 3966210"/>
              <a:gd name="connsiteY4" fmla="*/ 0 h 1151255"/>
              <a:gd name="connsiteX0" fmla="*/ 2743200 w 3390900"/>
              <a:gd name="connsiteY0" fmla="*/ 0 h 1151255"/>
              <a:gd name="connsiteX1" fmla="*/ 3390900 w 3390900"/>
              <a:gd name="connsiteY1" fmla="*/ 760730 h 1151255"/>
              <a:gd name="connsiteX2" fmla="*/ 2251710 w 3390900"/>
              <a:gd name="connsiteY2" fmla="*/ 1151255 h 1151255"/>
              <a:gd name="connsiteX3" fmla="*/ 0 w 3390900"/>
              <a:gd name="connsiteY3" fmla="*/ 535940 h 1151255"/>
              <a:gd name="connsiteX4" fmla="*/ 2743200 w 3390900"/>
              <a:gd name="connsiteY4" fmla="*/ 0 h 1151255"/>
              <a:gd name="connsiteX0" fmla="*/ 2164080 w 3390900"/>
              <a:gd name="connsiteY0" fmla="*/ 0 h 701675"/>
              <a:gd name="connsiteX1" fmla="*/ 3390900 w 3390900"/>
              <a:gd name="connsiteY1" fmla="*/ 311150 h 701675"/>
              <a:gd name="connsiteX2" fmla="*/ 2251710 w 3390900"/>
              <a:gd name="connsiteY2" fmla="*/ 701675 h 701675"/>
              <a:gd name="connsiteX3" fmla="*/ 0 w 3390900"/>
              <a:gd name="connsiteY3" fmla="*/ 86360 h 701675"/>
              <a:gd name="connsiteX4" fmla="*/ 2164080 w 3390900"/>
              <a:gd name="connsiteY4" fmla="*/ 0 h 701675"/>
              <a:gd name="connsiteX0" fmla="*/ 1402080 w 2628900"/>
              <a:gd name="connsiteY0" fmla="*/ 0 h 701675"/>
              <a:gd name="connsiteX1" fmla="*/ 2628900 w 2628900"/>
              <a:gd name="connsiteY1" fmla="*/ 311150 h 701675"/>
              <a:gd name="connsiteX2" fmla="*/ 1489710 w 2628900"/>
              <a:gd name="connsiteY2" fmla="*/ 701675 h 701675"/>
              <a:gd name="connsiteX3" fmla="*/ 0 w 2628900"/>
              <a:gd name="connsiteY3" fmla="*/ 292100 h 701675"/>
              <a:gd name="connsiteX4" fmla="*/ 1402080 w 2628900"/>
              <a:gd name="connsiteY4" fmla="*/ 0 h 701675"/>
              <a:gd name="connsiteX0" fmla="*/ 1402080 w 2628900"/>
              <a:gd name="connsiteY0" fmla="*/ 0 h 621665"/>
              <a:gd name="connsiteX1" fmla="*/ 2628900 w 2628900"/>
              <a:gd name="connsiteY1" fmla="*/ 311150 h 621665"/>
              <a:gd name="connsiteX2" fmla="*/ 1219200 w 2628900"/>
              <a:gd name="connsiteY2" fmla="*/ 621665 h 621665"/>
              <a:gd name="connsiteX3" fmla="*/ 0 w 2628900"/>
              <a:gd name="connsiteY3" fmla="*/ 292100 h 621665"/>
              <a:gd name="connsiteX4" fmla="*/ 1402080 w 2628900"/>
              <a:gd name="connsiteY4" fmla="*/ 0 h 62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8900" h="621665">
                <a:moveTo>
                  <a:pt x="1402080" y="0"/>
                </a:moveTo>
                <a:lnTo>
                  <a:pt x="2628900" y="311150"/>
                </a:lnTo>
                <a:lnTo>
                  <a:pt x="1219200" y="621665"/>
                </a:lnTo>
                <a:lnTo>
                  <a:pt x="0" y="292100"/>
                </a:lnTo>
                <a:lnTo>
                  <a:pt x="1402080" y="0"/>
                </a:lnTo>
                <a:close/>
              </a:path>
            </a:pathLst>
          </a:cu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41" name="Oval 40">
            <a:extLst>
              <a:ext uri="{FF2B5EF4-FFF2-40B4-BE49-F238E27FC236}">
                <a16:creationId xmlns:a16="http://schemas.microsoft.com/office/drawing/2014/main" id="{35E23066-F562-469F-9E54-83FC1F43B014}"/>
              </a:ext>
            </a:extLst>
          </p:cNvPr>
          <p:cNvSpPr/>
          <p:nvPr/>
        </p:nvSpPr>
        <p:spPr>
          <a:xfrm>
            <a:off x="8327300" y="2866421"/>
            <a:ext cx="1588780" cy="448540"/>
          </a:xfrm>
          <a:prstGeom prst="ellipse">
            <a:avLst/>
          </a:prstGeom>
          <a:no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42" name="Freeform 23">
            <a:extLst>
              <a:ext uri="{FF2B5EF4-FFF2-40B4-BE49-F238E27FC236}">
                <a16:creationId xmlns:a16="http://schemas.microsoft.com/office/drawing/2014/main" id="{303D41D6-E887-4865-8839-A913D807E403}"/>
              </a:ext>
            </a:extLst>
          </p:cNvPr>
          <p:cNvSpPr/>
          <p:nvPr/>
        </p:nvSpPr>
        <p:spPr>
          <a:xfrm>
            <a:off x="8054730" y="2758151"/>
            <a:ext cx="2142673" cy="673283"/>
          </a:xfrm>
          <a:custGeom>
            <a:avLst/>
            <a:gdLst>
              <a:gd name="connsiteX0" fmla="*/ 1234440 w 2735580"/>
              <a:gd name="connsiteY0" fmla="*/ 0 h 1257300"/>
              <a:gd name="connsiteX1" fmla="*/ 2735580 w 2735580"/>
              <a:gd name="connsiteY1" fmla="*/ 419100 h 1257300"/>
              <a:gd name="connsiteX2" fmla="*/ 1394460 w 2735580"/>
              <a:gd name="connsiteY2" fmla="*/ 1257300 h 1257300"/>
              <a:gd name="connsiteX3" fmla="*/ 0 w 2735580"/>
              <a:gd name="connsiteY3" fmla="*/ 716280 h 1257300"/>
              <a:gd name="connsiteX4" fmla="*/ 1234440 w 2735580"/>
              <a:gd name="connsiteY4" fmla="*/ 0 h 1257300"/>
              <a:gd name="connsiteX0" fmla="*/ 1234440 w 2735580"/>
              <a:gd name="connsiteY0" fmla="*/ 0 h 1122045"/>
              <a:gd name="connsiteX1" fmla="*/ 2735580 w 2735580"/>
              <a:gd name="connsiteY1" fmla="*/ 419100 h 1122045"/>
              <a:gd name="connsiteX2" fmla="*/ 1501140 w 2735580"/>
              <a:gd name="connsiteY2" fmla="*/ 1122045 h 1122045"/>
              <a:gd name="connsiteX3" fmla="*/ 0 w 2735580"/>
              <a:gd name="connsiteY3" fmla="*/ 716280 h 1122045"/>
              <a:gd name="connsiteX4" fmla="*/ 1234440 w 2735580"/>
              <a:gd name="connsiteY4" fmla="*/ 0 h 1122045"/>
              <a:gd name="connsiteX0" fmla="*/ 1234440 w 2735580"/>
              <a:gd name="connsiteY0" fmla="*/ 0 h 1086485"/>
              <a:gd name="connsiteX1" fmla="*/ 2735580 w 2735580"/>
              <a:gd name="connsiteY1" fmla="*/ 383540 h 1086485"/>
              <a:gd name="connsiteX2" fmla="*/ 1501140 w 2735580"/>
              <a:gd name="connsiteY2" fmla="*/ 1086485 h 1086485"/>
              <a:gd name="connsiteX3" fmla="*/ 0 w 2735580"/>
              <a:gd name="connsiteY3" fmla="*/ 680720 h 1086485"/>
              <a:gd name="connsiteX4" fmla="*/ 1234440 w 2735580"/>
              <a:gd name="connsiteY4" fmla="*/ 0 h 1086485"/>
              <a:gd name="connsiteX0" fmla="*/ 1234440 w 3215640"/>
              <a:gd name="connsiteY0" fmla="*/ 0 h 1086485"/>
              <a:gd name="connsiteX1" fmla="*/ 3215640 w 3215640"/>
              <a:gd name="connsiteY1" fmla="*/ 513080 h 1086485"/>
              <a:gd name="connsiteX2" fmla="*/ 1501140 w 3215640"/>
              <a:gd name="connsiteY2" fmla="*/ 1086485 h 1086485"/>
              <a:gd name="connsiteX3" fmla="*/ 0 w 3215640"/>
              <a:gd name="connsiteY3" fmla="*/ 680720 h 1086485"/>
              <a:gd name="connsiteX4" fmla="*/ 1234440 w 3215640"/>
              <a:gd name="connsiteY4" fmla="*/ 0 h 1086485"/>
              <a:gd name="connsiteX0" fmla="*/ 1985010 w 3966210"/>
              <a:gd name="connsiteY0" fmla="*/ 0 h 1086485"/>
              <a:gd name="connsiteX1" fmla="*/ 3966210 w 3966210"/>
              <a:gd name="connsiteY1" fmla="*/ 513080 h 1086485"/>
              <a:gd name="connsiteX2" fmla="*/ 2251710 w 3966210"/>
              <a:gd name="connsiteY2" fmla="*/ 1086485 h 1086485"/>
              <a:gd name="connsiteX3" fmla="*/ 0 w 3966210"/>
              <a:gd name="connsiteY3" fmla="*/ 471170 h 1086485"/>
              <a:gd name="connsiteX4" fmla="*/ 1985010 w 3966210"/>
              <a:gd name="connsiteY4" fmla="*/ 0 h 1086485"/>
              <a:gd name="connsiteX0" fmla="*/ 2743200 w 3966210"/>
              <a:gd name="connsiteY0" fmla="*/ 0 h 1151255"/>
              <a:gd name="connsiteX1" fmla="*/ 3966210 w 3966210"/>
              <a:gd name="connsiteY1" fmla="*/ 577850 h 1151255"/>
              <a:gd name="connsiteX2" fmla="*/ 2251710 w 3966210"/>
              <a:gd name="connsiteY2" fmla="*/ 1151255 h 1151255"/>
              <a:gd name="connsiteX3" fmla="*/ 0 w 3966210"/>
              <a:gd name="connsiteY3" fmla="*/ 535940 h 1151255"/>
              <a:gd name="connsiteX4" fmla="*/ 2743200 w 3966210"/>
              <a:gd name="connsiteY4" fmla="*/ 0 h 1151255"/>
              <a:gd name="connsiteX0" fmla="*/ 2743200 w 3390900"/>
              <a:gd name="connsiteY0" fmla="*/ 0 h 1151255"/>
              <a:gd name="connsiteX1" fmla="*/ 3390900 w 3390900"/>
              <a:gd name="connsiteY1" fmla="*/ 760730 h 1151255"/>
              <a:gd name="connsiteX2" fmla="*/ 2251710 w 3390900"/>
              <a:gd name="connsiteY2" fmla="*/ 1151255 h 1151255"/>
              <a:gd name="connsiteX3" fmla="*/ 0 w 3390900"/>
              <a:gd name="connsiteY3" fmla="*/ 535940 h 1151255"/>
              <a:gd name="connsiteX4" fmla="*/ 2743200 w 3390900"/>
              <a:gd name="connsiteY4" fmla="*/ 0 h 1151255"/>
              <a:gd name="connsiteX0" fmla="*/ 2164080 w 3390900"/>
              <a:gd name="connsiteY0" fmla="*/ 0 h 701675"/>
              <a:gd name="connsiteX1" fmla="*/ 3390900 w 3390900"/>
              <a:gd name="connsiteY1" fmla="*/ 311150 h 701675"/>
              <a:gd name="connsiteX2" fmla="*/ 2251710 w 3390900"/>
              <a:gd name="connsiteY2" fmla="*/ 701675 h 701675"/>
              <a:gd name="connsiteX3" fmla="*/ 0 w 3390900"/>
              <a:gd name="connsiteY3" fmla="*/ 86360 h 701675"/>
              <a:gd name="connsiteX4" fmla="*/ 2164080 w 3390900"/>
              <a:gd name="connsiteY4" fmla="*/ 0 h 701675"/>
              <a:gd name="connsiteX0" fmla="*/ 1402080 w 2628900"/>
              <a:gd name="connsiteY0" fmla="*/ 0 h 701675"/>
              <a:gd name="connsiteX1" fmla="*/ 2628900 w 2628900"/>
              <a:gd name="connsiteY1" fmla="*/ 311150 h 701675"/>
              <a:gd name="connsiteX2" fmla="*/ 1489710 w 2628900"/>
              <a:gd name="connsiteY2" fmla="*/ 701675 h 701675"/>
              <a:gd name="connsiteX3" fmla="*/ 0 w 2628900"/>
              <a:gd name="connsiteY3" fmla="*/ 292100 h 701675"/>
              <a:gd name="connsiteX4" fmla="*/ 1402080 w 2628900"/>
              <a:gd name="connsiteY4" fmla="*/ 0 h 701675"/>
              <a:gd name="connsiteX0" fmla="*/ 1402080 w 2628900"/>
              <a:gd name="connsiteY0" fmla="*/ 0 h 621665"/>
              <a:gd name="connsiteX1" fmla="*/ 2628900 w 2628900"/>
              <a:gd name="connsiteY1" fmla="*/ 311150 h 621665"/>
              <a:gd name="connsiteX2" fmla="*/ 1219200 w 2628900"/>
              <a:gd name="connsiteY2" fmla="*/ 621665 h 621665"/>
              <a:gd name="connsiteX3" fmla="*/ 0 w 2628900"/>
              <a:gd name="connsiteY3" fmla="*/ 292100 h 621665"/>
              <a:gd name="connsiteX4" fmla="*/ 1402080 w 2628900"/>
              <a:gd name="connsiteY4" fmla="*/ 0 h 621665"/>
              <a:gd name="connsiteX0" fmla="*/ 1402080 w 2628900"/>
              <a:gd name="connsiteY0" fmla="*/ 0 h 626957"/>
              <a:gd name="connsiteX1" fmla="*/ 2628900 w 2628900"/>
              <a:gd name="connsiteY1" fmla="*/ 311150 h 626957"/>
              <a:gd name="connsiteX2" fmla="*/ 1230876 w 2628900"/>
              <a:gd name="connsiteY2" fmla="*/ 626957 h 626957"/>
              <a:gd name="connsiteX3" fmla="*/ 0 w 2628900"/>
              <a:gd name="connsiteY3" fmla="*/ 292100 h 626957"/>
              <a:gd name="connsiteX4" fmla="*/ 1402080 w 2628900"/>
              <a:gd name="connsiteY4" fmla="*/ 0 h 626957"/>
              <a:gd name="connsiteX0" fmla="*/ 1402080 w 2652252"/>
              <a:gd name="connsiteY0" fmla="*/ 0 h 626957"/>
              <a:gd name="connsiteX1" fmla="*/ 2652252 w 2652252"/>
              <a:gd name="connsiteY1" fmla="*/ 316442 h 626957"/>
              <a:gd name="connsiteX2" fmla="*/ 1230876 w 2652252"/>
              <a:gd name="connsiteY2" fmla="*/ 626957 h 626957"/>
              <a:gd name="connsiteX3" fmla="*/ 0 w 2652252"/>
              <a:gd name="connsiteY3" fmla="*/ 292100 h 626957"/>
              <a:gd name="connsiteX4" fmla="*/ 1402080 w 2652252"/>
              <a:gd name="connsiteY4" fmla="*/ 0 h 626957"/>
              <a:gd name="connsiteX0" fmla="*/ 1402080 w 2652252"/>
              <a:gd name="connsiteY0" fmla="*/ 0 h 616373"/>
              <a:gd name="connsiteX1" fmla="*/ 2652252 w 2652252"/>
              <a:gd name="connsiteY1" fmla="*/ 316442 h 616373"/>
              <a:gd name="connsiteX2" fmla="*/ 1275245 w 2652252"/>
              <a:gd name="connsiteY2" fmla="*/ 616373 h 616373"/>
              <a:gd name="connsiteX3" fmla="*/ 0 w 2652252"/>
              <a:gd name="connsiteY3" fmla="*/ 292100 h 616373"/>
              <a:gd name="connsiteX4" fmla="*/ 1402080 w 2652252"/>
              <a:gd name="connsiteY4" fmla="*/ 0 h 616373"/>
              <a:gd name="connsiteX0" fmla="*/ 1402080 w 2652252"/>
              <a:gd name="connsiteY0" fmla="*/ 0 h 623429"/>
              <a:gd name="connsiteX1" fmla="*/ 2652252 w 2652252"/>
              <a:gd name="connsiteY1" fmla="*/ 316442 h 623429"/>
              <a:gd name="connsiteX2" fmla="*/ 1261234 w 2652252"/>
              <a:gd name="connsiteY2" fmla="*/ 623429 h 623429"/>
              <a:gd name="connsiteX3" fmla="*/ 0 w 2652252"/>
              <a:gd name="connsiteY3" fmla="*/ 292100 h 623429"/>
              <a:gd name="connsiteX4" fmla="*/ 1402080 w 2652252"/>
              <a:gd name="connsiteY4" fmla="*/ 0 h 623429"/>
              <a:gd name="connsiteX0" fmla="*/ 1376393 w 2626565"/>
              <a:gd name="connsiteY0" fmla="*/ 0 h 623429"/>
              <a:gd name="connsiteX1" fmla="*/ 2626565 w 2626565"/>
              <a:gd name="connsiteY1" fmla="*/ 316442 h 623429"/>
              <a:gd name="connsiteX2" fmla="*/ 1235547 w 2626565"/>
              <a:gd name="connsiteY2" fmla="*/ 623429 h 623429"/>
              <a:gd name="connsiteX3" fmla="*/ 0 w 2626565"/>
              <a:gd name="connsiteY3" fmla="*/ 288572 h 623429"/>
              <a:gd name="connsiteX4" fmla="*/ 1376393 w 2626565"/>
              <a:gd name="connsiteY4" fmla="*/ 0 h 623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6565" h="623429">
                <a:moveTo>
                  <a:pt x="1376393" y="0"/>
                </a:moveTo>
                <a:lnTo>
                  <a:pt x="2626565" y="316442"/>
                </a:lnTo>
                <a:lnTo>
                  <a:pt x="1235547" y="623429"/>
                </a:lnTo>
                <a:lnTo>
                  <a:pt x="0" y="288572"/>
                </a:lnTo>
                <a:lnTo>
                  <a:pt x="1376393" y="0"/>
                </a:lnTo>
                <a:close/>
              </a:path>
            </a:pathLst>
          </a:custGeom>
          <a:noFill/>
          <a:ln w="6350">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43" name="Oval 42">
            <a:extLst>
              <a:ext uri="{FF2B5EF4-FFF2-40B4-BE49-F238E27FC236}">
                <a16:creationId xmlns:a16="http://schemas.microsoft.com/office/drawing/2014/main" id="{0E21FCC0-770F-4864-8E57-1DAD6E7770A3}"/>
              </a:ext>
            </a:extLst>
          </p:cNvPr>
          <p:cNvSpPr/>
          <p:nvPr/>
        </p:nvSpPr>
        <p:spPr>
          <a:xfrm>
            <a:off x="8379316" y="1725049"/>
            <a:ext cx="1498974" cy="423186"/>
          </a:xfrm>
          <a:prstGeom prst="ellipse">
            <a:avLst/>
          </a:prstGeom>
          <a:gradFill>
            <a:gsLst>
              <a:gs pos="50000">
                <a:srgbClr val="BED7EF">
                  <a:alpha val="70000"/>
                </a:srgbClr>
              </a:gs>
              <a:gs pos="100000">
                <a:schemeClr val="accent1">
                  <a:lumMod val="60000"/>
                  <a:lumOff val="40000"/>
                </a:schemeClr>
              </a:gs>
              <a:gs pos="0">
                <a:schemeClr val="accent1">
                  <a:lumMod val="20000"/>
                  <a:lumOff val="80000"/>
                </a:schemeClr>
              </a:gs>
            </a:gsLst>
            <a:lin ang="5400000" scaled="1"/>
          </a:gra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cxnSp>
        <p:nvCxnSpPr>
          <p:cNvPr id="44" name="Straight Connector 43">
            <a:extLst>
              <a:ext uri="{FF2B5EF4-FFF2-40B4-BE49-F238E27FC236}">
                <a16:creationId xmlns:a16="http://schemas.microsoft.com/office/drawing/2014/main" id="{BAF32D37-7CCA-447A-952B-B0E7AEC1FFE5}"/>
              </a:ext>
            </a:extLst>
          </p:cNvPr>
          <p:cNvCxnSpPr/>
          <p:nvPr/>
        </p:nvCxnSpPr>
        <p:spPr>
          <a:xfrm flipV="1">
            <a:off x="9125815" y="1174139"/>
            <a:ext cx="0" cy="9158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BFD6C46-A2A1-4A9D-9038-4FE55123F46E}"/>
              </a:ext>
            </a:extLst>
          </p:cNvPr>
          <p:cNvCxnSpPr/>
          <p:nvPr/>
        </p:nvCxnSpPr>
        <p:spPr>
          <a:xfrm>
            <a:off x="7936259" y="2628969"/>
            <a:ext cx="2422352" cy="8893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9D91760-E4C5-4119-9134-555ED6C7EE92}"/>
              </a:ext>
            </a:extLst>
          </p:cNvPr>
          <p:cNvCxnSpPr/>
          <p:nvPr/>
        </p:nvCxnSpPr>
        <p:spPr>
          <a:xfrm flipH="1">
            <a:off x="7802102" y="2685013"/>
            <a:ext cx="2556509" cy="7966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D58386E-412C-4F65-99D8-40C43812CE1D}"/>
              </a:ext>
            </a:extLst>
          </p:cNvPr>
          <p:cNvCxnSpPr/>
          <p:nvPr/>
        </p:nvCxnSpPr>
        <p:spPr>
          <a:xfrm flipH="1" flipV="1">
            <a:off x="9126161" y="1801553"/>
            <a:ext cx="10" cy="1270810"/>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48" name="Flowchart: Merge 5">
            <a:extLst>
              <a:ext uri="{FF2B5EF4-FFF2-40B4-BE49-F238E27FC236}">
                <a16:creationId xmlns:a16="http://schemas.microsoft.com/office/drawing/2014/main" id="{83F41220-70AF-4668-98B1-25705C215160}"/>
              </a:ext>
            </a:extLst>
          </p:cNvPr>
          <p:cNvSpPr/>
          <p:nvPr/>
        </p:nvSpPr>
        <p:spPr>
          <a:xfrm>
            <a:off x="8394296" y="1974311"/>
            <a:ext cx="1469016" cy="1097708"/>
          </a:xfrm>
          <a:custGeom>
            <a:avLst/>
            <a:gdLst>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23"/>
              <a:gd name="connsiteY0" fmla="*/ 636 h 10636"/>
              <a:gd name="connsiteX1" fmla="*/ 6569 w 10023"/>
              <a:gd name="connsiteY1" fmla="*/ 979 h 10636"/>
              <a:gd name="connsiteX2" fmla="*/ 10000 w 10023"/>
              <a:gd name="connsiteY2" fmla="*/ 636 h 10636"/>
              <a:gd name="connsiteX3" fmla="*/ 5000 w 10023"/>
              <a:gd name="connsiteY3" fmla="*/ 10636 h 10636"/>
              <a:gd name="connsiteX4" fmla="*/ 0 w 10023"/>
              <a:gd name="connsiteY4" fmla="*/ 636 h 10636"/>
              <a:gd name="connsiteX0" fmla="*/ 0 w 10013"/>
              <a:gd name="connsiteY0" fmla="*/ 889 h 10889"/>
              <a:gd name="connsiteX1" fmla="*/ 4939 w 10013"/>
              <a:gd name="connsiteY1" fmla="*/ 347 h 10889"/>
              <a:gd name="connsiteX2" fmla="*/ 10000 w 10013"/>
              <a:gd name="connsiteY2" fmla="*/ 889 h 10889"/>
              <a:gd name="connsiteX3" fmla="*/ 5000 w 10013"/>
              <a:gd name="connsiteY3" fmla="*/ 10889 h 10889"/>
              <a:gd name="connsiteX4" fmla="*/ 0 w 10013"/>
              <a:gd name="connsiteY4" fmla="*/ 889 h 10889"/>
              <a:gd name="connsiteX0" fmla="*/ 0 w 10013"/>
              <a:gd name="connsiteY0" fmla="*/ 421 h 10421"/>
              <a:gd name="connsiteX1" fmla="*/ 5029 w 10013"/>
              <a:gd name="connsiteY1" fmla="*/ 2343 h 10421"/>
              <a:gd name="connsiteX2" fmla="*/ 10000 w 10013"/>
              <a:gd name="connsiteY2" fmla="*/ 421 h 10421"/>
              <a:gd name="connsiteX3" fmla="*/ 5000 w 10013"/>
              <a:gd name="connsiteY3" fmla="*/ 10421 h 10421"/>
              <a:gd name="connsiteX4" fmla="*/ 0 w 10013"/>
              <a:gd name="connsiteY4" fmla="*/ 421 h 10421"/>
              <a:gd name="connsiteX0" fmla="*/ 0 w 10013"/>
              <a:gd name="connsiteY0" fmla="*/ 512 h 10512"/>
              <a:gd name="connsiteX1" fmla="*/ 4904 w 10013"/>
              <a:gd name="connsiteY1" fmla="*/ 1601 h 10512"/>
              <a:gd name="connsiteX2" fmla="*/ 10000 w 10013"/>
              <a:gd name="connsiteY2" fmla="*/ 512 h 10512"/>
              <a:gd name="connsiteX3" fmla="*/ 5000 w 10013"/>
              <a:gd name="connsiteY3" fmla="*/ 10512 h 10512"/>
              <a:gd name="connsiteX4" fmla="*/ 0 w 10013"/>
              <a:gd name="connsiteY4" fmla="*/ 512 h 10512"/>
              <a:gd name="connsiteX0" fmla="*/ 0 w 10000"/>
              <a:gd name="connsiteY0" fmla="*/ 512 h 10512"/>
              <a:gd name="connsiteX1" fmla="*/ 4904 w 10000"/>
              <a:gd name="connsiteY1" fmla="*/ 1601 h 10512"/>
              <a:gd name="connsiteX2" fmla="*/ 10000 w 10000"/>
              <a:gd name="connsiteY2" fmla="*/ 512 h 10512"/>
              <a:gd name="connsiteX3" fmla="*/ 5000 w 10000"/>
              <a:gd name="connsiteY3" fmla="*/ 10512 h 10512"/>
              <a:gd name="connsiteX4" fmla="*/ 0 w 10000"/>
              <a:gd name="connsiteY4" fmla="*/ 512 h 10512"/>
              <a:gd name="connsiteX0" fmla="*/ 0 w 10000"/>
              <a:gd name="connsiteY0" fmla="*/ 0 h 10000"/>
              <a:gd name="connsiteX1" fmla="*/ 4904 w 10000"/>
              <a:gd name="connsiteY1" fmla="*/ 1089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04 w 10000"/>
              <a:gd name="connsiteY1" fmla="*/ 1089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5060 w 10000"/>
              <a:gd name="connsiteY1" fmla="*/ 2061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cubicBezTo>
                  <a:pt x="829" y="1046"/>
                  <a:pt x="2459" y="1609"/>
                  <a:pt x="4982" y="1575"/>
                </a:cubicBezTo>
                <a:cubicBezTo>
                  <a:pt x="7505" y="1541"/>
                  <a:pt x="9061" y="1133"/>
                  <a:pt x="10000" y="0"/>
                </a:cubicBezTo>
                <a:lnTo>
                  <a:pt x="5000" y="10000"/>
                </a:lnTo>
                <a:lnTo>
                  <a:pt x="0" y="0"/>
                </a:lnTo>
                <a:close/>
              </a:path>
            </a:pathLst>
          </a:custGeom>
          <a:gradFill>
            <a:gsLst>
              <a:gs pos="50000">
                <a:schemeClr val="accent1">
                  <a:lumMod val="60000"/>
                  <a:lumOff val="40000"/>
                  <a:alpha val="70000"/>
                </a:schemeClr>
              </a:gs>
              <a:gs pos="0">
                <a:schemeClr val="accent1">
                  <a:lumMod val="20000"/>
                  <a:lumOff val="80000"/>
                </a:schemeClr>
              </a:gs>
              <a:gs pos="100000">
                <a:schemeClr val="accent1">
                  <a:lumMod val="20000"/>
                  <a:lumOff val="80000"/>
                </a:schemeClr>
              </a:gs>
            </a:gsLst>
            <a:lin ang="0" scaled="0"/>
          </a:gradFill>
          <a:ln w="19050">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cxnSp>
        <p:nvCxnSpPr>
          <p:cNvPr id="49" name="Straight Arrow Connector 48">
            <a:extLst>
              <a:ext uri="{FF2B5EF4-FFF2-40B4-BE49-F238E27FC236}">
                <a16:creationId xmlns:a16="http://schemas.microsoft.com/office/drawing/2014/main" id="{717AEFD9-2127-4239-9D59-792183B59B61}"/>
              </a:ext>
            </a:extLst>
          </p:cNvPr>
          <p:cNvCxnSpPr/>
          <p:nvPr/>
        </p:nvCxnSpPr>
        <p:spPr>
          <a:xfrm>
            <a:off x="9119997" y="3071061"/>
            <a:ext cx="376393" cy="131414"/>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B676879-9EFA-47B5-B51A-993B1BAC2A1E}"/>
              </a:ext>
            </a:extLst>
          </p:cNvPr>
          <p:cNvCxnSpPr/>
          <p:nvPr/>
        </p:nvCxnSpPr>
        <p:spPr>
          <a:xfrm flipH="1">
            <a:off x="8700235" y="3069154"/>
            <a:ext cx="432168" cy="125853"/>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28064EE9-5AA8-4414-BC05-FD3B6E1742A9}"/>
              </a:ext>
            </a:extLst>
          </p:cNvPr>
          <p:cNvSpPr/>
          <p:nvPr/>
        </p:nvSpPr>
        <p:spPr>
          <a:xfrm>
            <a:off x="9089937" y="3029271"/>
            <a:ext cx="75410" cy="754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52" name="TextBox 51">
            <a:extLst>
              <a:ext uri="{FF2B5EF4-FFF2-40B4-BE49-F238E27FC236}">
                <a16:creationId xmlns:a16="http://schemas.microsoft.com/office/drawing/2014/main" id="{52952504-F105-44B2-82DF-960475522EDD}"/>
              </a:ext>
            </a:extLst>
          </p:cNvPr>
          <p:cNvSpPr txBox="1"/>
          <p:nvPr/>
        </p:nvSpPr>
        <p:spPr>
          <a:xfrm>
            <a:off x="8243752" y="1149926"/>
            <a:ext cx="854375" cy="338554"/>
          </a:xfrm>
          <a:prstGeom prst="rect">
            <a:avLst/>
          </a:prstGeom>
          <a:noFill/>
        </p:spPr>
        <p:txBody>
          <a:bodyPr wrap="square" rtlCol="0">
            <a:spAutoFit/>
          </a:bodyPr>
          <a:lstStyle/>
          <a:p>
            <a:pPr algn="r"/>
            <a:r>
              <a:rPr lang="en-US" sz="1600" dirty="0"/>
              <a:t>normal</a:t>
            </a:r>
            <a:endParaRPr lang="en-CA" sz="1600" dirty="0"/>
          </a:p>
        </p:txBody>
      </p:sp>
      <p:sp>
        <p:nvSpPr>
          <p:cNvPr id="53" name="TextBox 52">
            <a:extLst>
              <a:ext uri="{FF2B5EF4-FFF2-40B4-BE49-F238E27FC236}">
                <a16:creationId xmlns:a16="http://schemas.microsoft.com/office/drawing/2014/main" id="{8BD8CF0C-0B1B-44E6-AFF8-097A013105F2}"/>
              </a:ext>
            </a:extLst>
          </p:cNvPr>
          <p:cNvSpPr txBox="1"/>
          <p:nvPr/>
        </p:nvSpPr>
        <p:spPr>
          <a:xfrm>
            <a:off x="10287130" y="3228057"/>
            <a:ext cx="854375" cy="338554"/>
          </a:xfrm>
          <a:prstGeom prst="rect">
            <a:avLst/>
          </a:prstGeom>
          <a:noFill/>
        </p:spPr>
        <p:txBody>
          <a:bodyPr wrap="square" rtlCol="0">
            <a:spAutoFit/>
          </a:bodyPr>
          <a:lstStyle/>
          <a:p>
            <a:r>
              <a:rPr lang="en-US" sz="1600" dirty="0"/>
              <a:t>tangent</a:t>
            </a:r>
            <a:endParaRPr lang="en-CA" sz="1600" dirty="0"/>
          </a:p>
        </p:txBody>
      </p:sp>
      <p:sp>
        <p:nvSpPr>
          <p:cNvPr id="54" name="Freeform 38">
            <a:extLst>
              <a:ext uri="{FF2B5EF4-FFF2-40B4-BE49-F238E27FC236}">
                <a16:creationId xmlns:a16="http://schemas.microsoft.com/office/drawing/2014/main" id="{55EBAAE0-BFA1-414B-A213-0A8B16DA15CE}"/>
              </a:ext>
            </a:extLst>
          </p:cNvPr>
          <p:cNvSpPr/>
          <p:nvPr/>
        </p:nvSpPr>
        <p:spPr>
          <a:xfrm>
            <a:off x="8055666" y="1915253"/>
            <a:ext cx="1008380" cy="1516380"/>
          </a:xfrm>
          <a:custGeom>
            <a:avLst/>
            <a:gdLst>
              <a:gd name="connsiteX0" fmla="*/ 0 w 1008380"/>
              <a:gd name="connsiteY0" fmla="*/ 0 h 1516380"/>
              <a:gd name="connsiteX1" fmla="*/ 5080 w 1008380"/>
              <a:gd name="connsiteY1" fmla="*/ 1150620 h 1516380"/>
              <a:gd name="connsiteX2" fmla="*/ 1008380 w 1008380"/>
              <a:gd name="connsiteY2" fmla="*/ 1516380 h 1516380"/>
              <a:gd name="connsiteX3" fmla="*/ 1008380 w 1008380"/>
              <a:gd name="connsiteY3" fmla="*/ 342900 h 1516380"/>
              <a:gd name="connsiteX4" fmla="*/ 0 w 1008380"/>
              <a:gd name="connsiteY4" fmla="*/ 0 h 1516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380" h="1516380">
                <a:moveTo>
                  <a:pt x="0" y="0"/>
                </a:moveTo>
                <a:cubicBezTo>
                  <a:pt x="1693" y="383540"/>
                  <a:pt x="3387" y="767080"/>
                  <a:pt x="5080" y="1150620"/>
                </a:cubicBezTo>
                <a:lnTo>
                  <a:pt x="1008380" y="1516380"/>
                </a:lnTo>
                <a:lnTo>
                  <a:pt x="1008380" y="342900"/>
                </a:lnTo>
                <a:lnTo>
                  <a:pt x="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55" name="Freeform 39">
            <a:extLst>
              <a:ext uri="{FF2B5EF4-FFF2-40B4-BE49-F238E27FC236}">
                <a16:creationId xmlns:a16="http://schemas.microsoft.com/office/drawing/2014/main" id="{73F8FFFA-BAD6-480C-BEE4-9ED651EBE6A0}"/>
              </a:ext>
            </a:extLst>
          </p:cNvPr>
          <p:cNvSpPr/>
          <p:nvPr/>
        </p:nvSpPr>
        <p:spPr>
          <a:xfrm>
            <a:off x="9064046" y="1943193"/>
            <a:ext cx="1132840" cy="1490980"/>
          </a:xfrm>
          <a:custGeom>
            <a:avLst/>
            <a:gdLst>
              <a:gd name="connsiteX0" fmla="*/ 0 w 1132840"/>
              <a:gd name="connsiteY0" fmla="*/ 312420 h 1490980"/>
              <a:gd name="connsiteX1" fmla="*/ 1132840 w 1132840"/>
              <a:gd name="connsiteY1" fmla="*/ 0 h 1490980"/>
              <a:gd name="connsiteX2" fmla="*/ 1132840 w 1132840"/>
              <a:gd name="connsiteY2" fmla="*/ 1158240 h 1490980"/>
              <a:gd name="connsiteX3" fmla="*/ 2540 w 1132840"/>
              <a:gd name="connsiteY3" fmla="*/ 1490980 h 1490980"/>
              <a:gd name="connsiteX4" fmla="*/ 0 w 1132840"/>
              <a:gd name="connsiteY4" fmla="*/ 312420 h 1490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840" h="1490980">
                <a:moveTo>
                  <a:pt x="0" y="312420"/>
                </a:moveTo>
                <a:lnTo>
                  <a:pt x="1132840" y="0"/>
                </a:lnTo>
                <a:lnTo>
                  <a:pt x="1132840" y="1158240"/>
                </a:lnTo>
                <a:lnTo>
                  <a:pt x="2540" y="1490980"/>
                </a:lnTo>
                <a:cubicBezTo>
                  <a:pt x="1693" y="1098127"/>
                  <a:pt x="847" y="705273"/>
                  <a:pt x="0" y="31242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56" name="TextBox 55">
            <a:extLst>
              <a:ext uri="{FF2B5EF4-FFF2-40B4-BE49-F238E27FC236}">
                <a16:creationId xmlns:a16="http://schemas.microsoft.com/office/drawing/2014/main" id="{DB68A73C-32FE-4170-A029-167EF8333554}"/>
              </a:ext>
            </a:extLst>
          </p:cNvPr>
          <p:cNvSpPr txBox="1"/>
          <p:nvPr/>
        </p:nvSpPr>
        <p:spPr>
          <a:xfrm>
            <a:off x="10070145" y="1329367"/>
            <a:ext cx="1595877" cy="338554"/>
          </a:xfrm>
          <a:prstGeom prst="rect">
            <a:avLst/>
          </a:prstGeom>
          <a:noFill/>
        </p:spPr>
        <p:txBody>
          <a:bodyPr wrap="square" rtlCol="0">
            <a:spAutoFit/>
          </a:bodyPr>
          <a:lstStyle/>
          <a:p>
            <a:pPr algn="r"/>
            <a:r>
              <a:rPr lang="en-US" sz="1600" dirty="0">
                <a:solidFill>
                  <a:schemeClr val="bg1">
                    <a:lumMod val="50000"/>
                  </a:schemeClr>
                </a:solidFill>
              </a:rPr>
              <a:t>box cone</a:t>
            </a:r>
          </a:p>
        </p:txBody>
      </p:sp>
      <p:grpSp>
        <p:nvGrpSpPr>
          <p:cNvPr id="57" name="Group 56">
            <a:extLst>
              <a:ext uri="{FF2B5EF4-FFF2-40B4-BE49-F238E27FC236}">
                <a16:creationId xmlns:a16="http://schemas.microsoft.com/office/drawing/2014/main" id="{1B2F7D8E-9433-4B09-950F-57594D8F815B}"/>
              </a:ext>
            </a:extLst>
          </p:cNvPr>
          <p:cNvGrpSpPr/>
          <p:nvPr/>
        </p:nvGrpSpPr>
        <p:grpSpPr>
          <a:xfrm flipH="1" flipV="1">
            <a:off x="10067157" y="1598949"/>
            <a:ext cx="1507939" cy="306010"/>
            <a:chOff x="3943363" y="2682213"/>
            <a:chExt cx="1507939" cy="306010"/>
          </a:xfrm>
        </p:grpSpPr>
        <p:cxnSp>
          <p:nvCxnSpPr>
            <p:cNvPr id="58" name="Straight Connector 57">
              <a:extLst>
                <a:ext uri="{FF2B5EF4-FFF2-40B4-BE49-F238E27FC236}">
                  <a16:creationId xmlns:a16="http://schemas.microsoft.com/office/drawing/2014/main" id="{B31C6066-9C3F-4D94-A67F-B0FD7BFD6104}"/>
                </a:ext>
              </a:extLst>
            </p:cNvPr>
            <p:cNvCxnSpPr/>
            <p:nvPr/>
          </p:nvCxnSpPr>
          <p:spPr>
            <a:xfrm flipV="1">
              <a:off x="3943363" y="2988032"/>
              <a:ext cx="1201929" cy="0"/>
            </a:xfrm>
            <a:prstGeom prst="line">
              <a:avLst/>
            </a:prstGeom>
            <a:ln w="127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071AFA6-04EB-4BE9-BA3C-DBF547281A40}"/>
                </a:ext>
              </a:extLst>
            </p:cNvPr>
            <p:cNvCxnSpPr/>
            <p:nvPr/>
          </p:nvCxnSpPr>
          <p:spPr>
            <a:xfrm flipH="1">
              <a:off x="5145292" y="2682213"/>
              <a:ext cx="306010" cy="306010"/>
            </a:xfrm>
            <a:prstGeom prst="line">
              <a:avLst/>
            </a:prstGeom>
            <a:ln w="127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8FA0B066-20DF-4BBF-87B4-DC10D2449E60}"/>
                  </a:ext>
                </a:extLst>
              </p:cNvPr>
              <p:cNvSpPr txBox="1"/>
              <p:nvPr/>
            </p:nvSpPr>
            <p:spPr>
              <a:xfrm>
                <a:off x="9979038" y="3543056"/>
                <a:ext cx="306494" cy="3186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rgbClr val="C00000"/>
                              </a:solidFill>
                              <a:latin typeface="Cambria Math" panose="02040503050406030204" pitchFamily="18" charset="0"/>
                            </a:rPr>
                          </m:ctrlPr>
                        </m:sSubSupPr>
                        <m:e>
                          <m:r>
                            <a:rPr lang="en-US" sz="1600" b="0" i="1" smtClean="0">
                              <a:solidFill>
                                <a:srgbClr val="C00000"/>
                              </a:solidFill>
                              <a:latin typeface="Cambria Math" panose="02040503050406030204" pitchFamily="18" charset="0"/>
                            </a:rPr>
                            <m:t>𝜆</m:t>
                          </m:r>
                        </m:e>
                        <m:sub>
                          <m:sSub>
                            <m:sSubPr>
                              <m:ctrlPr>
                                <a:rPr lang="en-US" sz="1600" b="0" i="1" smtClean="0">
                                  <a:solidFill>
                                    <a:srgbClr val="C00000"/>
                                  </a:solidFill>
                                  <a:latin typeface="Cambria Math" panose="02040503050406030204" pitchFamily="18" charset="0"/>
                                </a:rPr>
                              </m:ctrlPr>
                            </m:sSubPr>
                            <m:e>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𝑡</m:t>
                                  </m:r>
                                </m:e>
                              </m:acc>
                            </m:e>
                            <m:sub>
                              <m:r>
                                <a:rPr lang="en-US" sz="1600" b="0" i="1" smtClean="0">
                                  <a:solidFill>
                                    <a:srgbClr val="C00000"/>
                                  </a:solidFill>
                                  <a:latin typeface="Cambria Math" panose="02040503050406030204" pitchFamily="18" charset="0"/>
                                </a:rPr>
                                <m:t>1</m:t>
                              </m:r>
                            </m:sub>
                          </m:sSub>
                        </m:sub>
                        <m:sup>
                          <m:r>
                            <m:rPr>
                              <m:sty m:val="p"/>
                            </m:rPr>
                            <a:rPr lang="en-US" sz="1600" b="0" i="0" smtClean="0">
                              <a:solidFill>
                                <a:srgbClr val="C00000"/>
                              </a:solidFill>
                              <a:latin typeface="Cambria Math" panose="02040503050406030204" pitchFamily="18" charset="0"/>
                            </a:rPr>
                            <m:t>hi</m:t>
                          </m:r>
                        </m:sup>
                      </m:sSubSup>
                    </m:oMath>
                  </m:oMathPara>
                </a14:m>
                <a:endParaRPr lang="en-US" sz="1600" dirty="0">
                  <a:solidFill>
                    <a:srgbClr val="C00000"/>
                  </a:solidFill>
                </a:endParaRPr>
              </a:p>
            </p:txBody>
          </p:sp>
        </mc:Choice>
        <mc:Fallback xmlns="">
          <p:sp>
            <p:nvSpPr>
              <p:cNvPr id="60" name="TextBox 59">
                <a:extLst>
                  <a:ext uri="{FF2B5EF4-FFF2-40B4-BE49-F238E27FC236}">
                    <a16:creationId xmlns:a16="http://schemas.microsoft.com/office/drawing/2014/main" id="{8FA0B066-20DF-4BBF-87B4-DC10D2449E60}"/>
                  </a:ext>
                </a:extLst>
              </p:cNvPr>
              <p:cNvSpPr txBox="1">
                <a:spLocks noRot="1" noChangeAspect="1" noMove="1" noResize="1" noEditPoints="1" noAdjustHandles="1" noChangeArrowheads="1" noChangeShapeType="1" noTextEdit="1"/>
              </p:cNvSpPr>
              <p:nvPr/>
            </p:nvSpPr>
            <p:spPr>
              <a:xfrm>
                <a:off x="9979038" y="3543056"/>
                <a:ext cx="306494" cy="318613"/>
              </a:xfrm>
              <a:prstGeom prst="rect">
                <a:avLst/>
              </a:prstGeom>
              <a:blipFill>
                <a:blip r:embed="rId4"/>
                <a:stretch>
                  <a:fillRect l="-16000" r="-20000" b="-15385"/>
                </a:stretch>
              </a:blipFill>
            </p:spPr>
            <p:txBody>
              <a:bodyPr/>
              <a:lstStyle/>
              <a:p>
                <a:r>
                  <a:rPr lang="en-CA">
                    <a:noFill/>
                  </a:rPr>
                  <a:t> </a:t>
                </a:r>
              </a:p>
            </p:txBody>
          </p:sp>
        </mc:Fallback>
      </mc:AlternateContent>
      <p:sp>
        <p:nvSpPr>
          <p:cNvPr id="61" name="Freeform 63">
            <a:extLst>
              <a:ext uri="{FF2B5EF4-FFF2-40B4-BE49-F238E27FC236}">
                <a16:creationId xmlns:a16="http://schemas.microsoft.com/office/drawing/2014/main" id="{55AE0E0D-C71D-4D8B-A59A-986F5E86F754}"/>
              </a:ext>
            </a:extLst>
          </p:cNvPr>
          <p:cNvSpPr/>
          <p:nvPr/>
        </p:nvSpPr>
        <p:spPr>
          <a:xfrm flipH="1" flipV="1">
            <a:off x="9458623" y="3359715"/>
            <a:ext cx="430688" cy="278436"/>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36BE3BA-16D1-4E5D-BC36-DB3E937AA4A1}"/>
                  </a:ext>
                </a:extLst>
              </p:cNvPr>
              <p:cNvSpPr txBox="1"/>
              <p:nvPr/>
            </p:nvSpPr>
            <p:spPr>
              <a:xfrm>
                <a:off x="7474020" y="2442431"/>
                <a:ext cx="328960" cy="3198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rgbClr val="C00000"/>
                              </a:solidFill>
                              <a:latin typeface="Cambria Math" panose="02040503050406030204" pitchFamily="18" charset="0"/>
                            </a:rPr>
                          </m:ctrlPr>
                        </m:sSubSupPr>
                        <m:e>
                          <m:r>
                            <a:rPr lang="en-US" sz="1600" b="0" i="1" smtClean="0">
                              <a:solidFill>
                                <a:srgbClr val="C00000"/>
                              </a:solidFill>
                              <a:latin typeface="Cambria Math" panose="02040503050406030204" pitchFamily="18" charset="0"/>
                            </a:rPr>
                            <m:t>𝜆</m:t>
                          </m:r>
                        </m:e>
                        <m:sub>
                          <m:sSub>
                            <m:sSubPr>
                              <m:ctrlPr>
                                <a:rPr lang="en-US" sz="1600" b="0" i="1" smtClean="0">
                                  <a:solidFill>
                                    <a:srgbClr val="C00000"/>
                                  </a:solidFill>
                                  <a:latin typeface="Cambria Math" panose="02040503050406030204" pitchFamily="18" charset="0"/>
                                </a:rPr>
                              </m:ctrlPr>
                            </m:sSubPr>
                            <m:e>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𝑡</m:t>
                                  </m:r>
                                </m:e>
                              </m:acc>
                            </m:e>
                            <m:sub>
                              <m:r>
                                <a:rPr lang="en-US" sz="1600" b="0" i="1" smtClean="0">
                                  <a:solidFill>
                                    <a:srgbClr val="C00000"/>
                                  </a:solidFill>
                                  <a:latin typeface="Cambria Math" panose="02040503050406030204" pitchFamily="18" charset="0"/>
                                </a:rPr>
                                <m:t>1</m:t>
                              </m:r>
                            </m:sub>
                          </m:sSub>
                        </m:sub>
                        <m:sup>
                          <m:r>
                            <m:rPr>
                              <m:sty m:val="p"/>
                            </m:rPr>
                            <a:rPr lang="en-US" sz="1600" b="0" i="0" smtClean="0">
                              <a:solidFill>
                                <a:srgbClr val="C00000"/>
                              </a:solidFill>
                              <a:latin typeface="Cambria Math" panose="02040503050406030204" pitchFamily="18" charset="0"/>
                            </a:rPr>
                            <m:t>lo</m:t>
                          </m:r>
                        </m:sup>
                      </m:sSubSup>
                    </m:oMath>
                  </m:oMathPara>
                </a14:m>
                <a:endParaRPr lang="en-US" sz="1600" dirty="0">
                  <a:solidFill>
                    <a:srgbClr val="C00000"/>
                  </a:solidFill>
                </a:endParaRPr>
              </a:p>
            </p:txBody>
          </p:sp>
        </mc:Choice>
        <mc:Fallback xmlns="">
          <p:sp>
            <p:nvSpPr>
              <p:cNvPr id="62" name="TextBox 61">
                <a:extLst>
                  <a:ext uri="{FF2B5EF4-FFF2-40B4-BE49-F238E27FC236}">
                    <a16:creationId xmlns:a16="http://schemas.microsoft.com/office/drawing/2014/main" id="{136BE3BA-16D1-4E5D-BC36-DB3E937AA4A1}"/>
                  </a:ext>
                </a:extLst>
              </p:cNvPr>
              <p:cNvSpPr txBox="1">
                <a:spLocks noRot="1" noChangeAspect="1" noMove="1" noResize="1" noEditPoints="1" noAdjustHandles="1" noChangeArrowheads="1" noChangeShapeType="1" noTextEdit="1"/>
              </p:cNvSpPr>
              <p:nvPr/>
            </p:nvSpPr>
            <p:spPr>
              <a:xfrm>
                <a:off x="7474020" y="2442431"/>
                <a:ext cx="328960" cy="319896"/>
              </a:xfrm>
              <a:prstGeom prst="rect">
                <a:avLst/>
              </a:prstGeom>
              <a:blipFill>
                <a:blip r:embed="rId5"/>
                <a:stretch>
                  <a:fillRect l="-11111" r="-16667" b="-13462"/>
                </a:stretch>
              </a:blipFill>
            </p:spPr>
            <p:txBody>
              <a:bodyPr/>
              <a:lstStyle/>
              <a:p>
                <a:r>
                  <a:rPr lang="en-CA">
                    <a:noFill/>
                  </a:rPr>
                  <a:t> </a:t>
                </a:r>
              </a:p>
            </p:txBody>
          </p:sp>
        </mc:Fallback>
      </mc:AlternateContent>
      <p:sp>
        <p:nvSpPr>
          <p:cNvPr id="63" name="Freeform 71">
            <a:extLst>
              <a:ext uri="{FF2B5EF4-FFF2-40B4-BE49-F238E27FC236}">
                <a16:creationId xmlns:a16="http://schemas.microsoft.com/office/drawing/2014/main" id="{0F5DDC01-5820-44C2-9042-72CDFC0889EE}"/>
              </a:ext>
            </a:extLst>
          </p:cNvPr>
          <p:cNvSpPr/>
          <p:nvPr/>
        </p:nvSpPr>
        <p:spPr>
          <a:xfrm flipH="1" flipV="1">
            <a:off x="7847955" y="2678232"/>
            <a:ext cx="430688" cy="278436"/>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6568A1B6-A2EA-4D79-BBEF-AE5BEACFF14E}"/>
                  </a:ext>
                </a:extLst>
              </p:cNvPr>
              <p:cNvSpPr txBox="1"/>
              <p:nvPr/>
            </p:nvSpPr>
            <p:spPr>
              <a:xfrm>
                <a:off x="8754500" y="1792714"/>
                <a:ext cx="26116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𝜆</m:t>
                          </m:r>
                        </m:e>
                        <m:sub>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𝑛</m:t>
                              </m:r>
                            </m:e>
                          </m:acc>
                        </m:sub>
                      </m:sSub>
                    </m:oMath>
                  </m:oMathPara>
                </a14:m>
                <a:endParaRPr lang="en-US" sz="1600" dirty="0">
                  <a:solidFill>
                    <a:srgbClr val="C00000"/>
                  </a:solidFill>
                </a:endParaRPr>
              </a:p>
            </p:txBody>
          </p:sp>
        </mc:Choice>
        <mc:Fallback xmlns="">
          <p:sp>
            <p:nvSpPr>
              <p:cNvPr id="64" name="TextBox 63">
                <a:extLst>
                  <a:ext uri="{FF2B5EF4-FFF2-40B4-BE49-F238E27FC236}">
                    <a16:creationId xmlns:a16="http://schemas.microsoft.com/office/drawing/2014/main" id="{6568A1B6-A2EA-4D79-BBEF-AE5BEACFF14E}"/>
                  </a:ext>
                </a:extLst>
              </p:cNvPr>
              <p:cNvSpPr txBox="1">
                <a:spLocks noRot="1" noChangeAspect="1" noMove="1" noResize="1" noEditPoints="1" noAdjustHandles="1" noChangeArrowheads="1" noChangeShapeType="1" noTextEdit="1"/>
              </p:cNvSpPr>
              <p:nvPr/>
            </p:nvSpPr>
            <p:spPr>
              <a:xfrm>
                <a:off x="8754500" y="1792714"/>
                <a:ext cx="261162" cy="246221"/>
              </a:xfrm>
              <a:prstGeom prst="rect">
                <a:avLst/>
              </a:prstGeom>
              <a:blipFill>
                <a:blip r:embed="rId6"/>
                <a:stretch>
                  <a:fillRect l="-18605" r="-76744" b="-125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374BBE20-FFE3-434A-BCA3-2EF69F19AAC2}"/>
                  </a:ext>
                </a:extLst>
              </p:cNvPr>
              <p:cNvSpPr txBox="1"/>
              <p:nvPr/>
            </p:nvSpPr>
            <p:spPr>
              <a:xfrm>
                <a:off x="8117987" y="3516610"/>
                <a:ext cx="328960" cy="3186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rgbClr val="C00000"/>
                              </a:solidFill>
                              <a:latin typeface="Cambria Math" panose="02040503050406030204" pitchFamily="18" charset="0"/>
                            </a:rPr>
                          </m:ctrlPr>
                        </m:sSubSupPr>
                        <m:e>
                          <m:r>
                            <a:rPr lang="en-US" sz="1600" b="0" i="1" smtClean="0">
                              <a:solidFill>
                                <a:srgbClr val="C00000"/>
                              </a:solidFill>
                              <a:latin typeface="Cambria Math" panose="02040503050406030204" pitchFamily="18" charset="0"/>
                            </a:rPr>
                            <m:t>𝜆</m:t>
                          </m:r>
                        </m:e>
                        <m:sub>
                          <m:sSub>
                            <m:sSubPr>
                              <m:ctrlPr>
                                <a:rPr lang="en-US" sz="1600" b="0" i="1" smtClean="0">
                                  <a:solidFill>
                                    <a:srgbClr val="C00000"/>
                                  </a:solidFill>
                                  <a:latin typeface="Cambria Math" panose="02040503050406030204" pitchFamily="18" charset="0"/>
                                </a:rPr>
                              </m:ctrlPr>
                            </m:sSubPr>
                            <m:e>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𝑡</m:t>
                                  </m:r>
                                </m:e>
                              </m:acc>
                            </m:e>
                            <m:sub>
                              <m:r>
                                <a:rPr lang="en-US" sz="1600" b="0" i="1" smtClean="0">
                                  <a:solidFill>
                                    <a:srgbClr val="C00000"/>
                                  </a:solidFill>
                                  <a:latin typeface="Cambria Math" panose="02040503050406030204" pitchFamily="18" charset="0"/>
                                </a:rPr>
                                <m:t>2</m:t>
                              </m:r>
                            </m:sub>
                          </m:sSub>
                        </m:sub>
                        <m:sup>
                          <m:r>
                            <m:rPr>
                              <m:sty m:val="p"/>
                            </m:rPr>
                            <a:rPr lang="en-US" sz="1600" b="0" i="0" smtClean="0">
                              <a:solidFill>
                                <a:srgbClr val="C00000"/>
                              </a:solidFill>
                              <a:latin typeface="Cambria Math" panose="02040503050406030204" pitchFamily="18" charset="0"/>
                            </a:rPr>
                            <m:t>hi</m:t>
                          </m:r>
                        </m:sup>
                      </m:sSubSup>
                    </m:oMath>
                  </m:oMathPara>
                </a14:m>
                <a:endParaRPr lang="en-US" sz="1600" dirty="0">
                  <a:solidFill>
                    <a:srgbClr val="C00000"/>
                  </a:solidFill>
                </a:endParaRPr>
              </a:p>
            </p:txBody>
          </p:sp>
        </mc:Choice>
        <mc:Fallback xmlns="">
          <p:sp>
            <p:nvSpPr>
              <p:cNvPr id="65" name="TextBox 64">
                <a:extLst>
                  <a:ext uri="{FF2B5EF4-FFF2-40B4-BE49-F238E27FC236}">
                    <a16:creationId xmlns:a16="http://schemas.microsoft.com/office/drawing/2014/main" id="{374BBE20-FFE3-434A-BCA3-2EF69F19AAC2}"/>
                  </a:ext>
                </a:extLst>
              </p:cNvPr>
              <p:cNvSpPr txBox="1">
                <a:spLocks noRot="1" noChangeAspect="1" noMove="1" noResize="1" noEditPoints="1" noAdjustHandles="1" noChangeArrowheads="1" noChangeShapeType="1" noTextEdit="1"/>
              </p:cNvSpPr>
              <p:nvPr/>
            </p:nvSpPr>
            <p:spPr>
              <a:xfrm>
                <a:off x="8117987" y="3516610"/>
                <a:ext cx="328960" cy="318613"/>
              </a:xfrm>
              <a:prstGeom prst="rect">
                <a:avLst/>
              </a:prstGeom>
              <a:blipFill>
                <a:blip r:embed="rId7"/>
                <a:stretch>
                  <a:fillRect l="-11111" r="-14815" b="-13462"/>
                </a:stretch>
              </a:blipFill>
            </p:spPr>
            <p:txBody>
              <a:bodyPr/>
              <a:lstStyle/>
              <a:p>
                <a:r>
                  <a:rPr lang="en-CA">
                    <a:noFill/>
                  </a:rPr>
                  <a:t> </a:t>
                </a:r>
              </a:p>
            </p:txBody>
          </p:sp>
        </mc:Fallback>
      </mc:AlternateContent>
      <p:sp>
        <p:nvSpPr>
          <p:cNvPr id="66" name="Freeform 75">
            <a:extLst>
              <a:ext uri="{FF2B5EF4-FFF2-40B4-BE49-F238E27FC236}">
                <a16:creationId xmlns:a16="http://schemas.microsoft.com/office/drawing/2014/main" id="{2E1DECA2-05BF-4993-8F84-77B6572CA500}"/>
              </a:ext>
            </a:extLst>
          </p:cNvPr>
          <p:cNvSpPr/>
          <p:nvPr/>
        </p:nvSpPr>
        <p:spPr>
          <a:xfrm flipH="1">
            <a:off x="8491922" y="3423231"/>
            <a:ext cx="430688" cy="329180"/>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2CD445CB-71F8-48F4-BD03-437A6D96936D}"/>
                  </a:ext>
                </a:extLst>
              </p:cNvPr>
              <p:cNvSpPr txBox="1"/>
              <p:nvPr/>
            </p:nvSpPr>
            <p:spPr>
              <a:xfrm>
                <a:off x="10586324" y="2543424"/>
                <a:ext cx="328960" cy="3198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rgbClr val="C00000"/>
                              </a:solidFill>
                              <a:latin typeface="Cambria Math" panose="02040503050406030204" pitchFamily="18" charset="0"/>
                            </a:rPr>
                          </m:ctrlPr>
                        </m:sSubSupPr>
                        <m:e>
                          <m:r>
                            <a:rPr lang="en-US" sz="1600" b="0" i="1" smtClean="0">
                              <a:solidFill>
                                <a:srgbClr val="C00000"/>
                              </a:solidFill>
                              <a:latin typeface="Cambria Math" panose="02040503050406030204" pitchFamily="18" charset="0"/>
                            </a:rPr>
                            <m:t>𝜆</m:t>
                          </m:r>
                        </m:e>
                        <m:sub>
                          <m:sSub>
                            <m:sSubPr>
                              <m:ctrlPr>
                                <a:rPr lang="en-US" sz="1600" b="0" i="1" smtClean="0">
                                  <a:solidFill>
                                    <a:srgbClr val="C00000"/>
                                  </a:solidFill>
                                  <a:latin typeface="Cambria Math" panose="02040503050406030204" pitchFamily="18" charset="0"/>
                                </a:rPr>
                              </m:ctrlPr>
                            </m:sSubPr>
                            <m:e>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𝑡</m:t>
                                  </m:r>
                                </m:e>
                              </m:acc>
                            </m:e>
                            <m:sub>
                              <m:r>
                                <a:rPr lang="en-US" sz="1600" b="0" i="1" smtClean="0">
                                  <a:solidFill>
                                    <a:srgbClr val="C00000"/>
                                  </a:solidFill>
                                  <a:latin typeface="Cambria Math" panose="02040503050406030204" pitchFamily="18" charset="0"/>
                                </a:rPr>
                                <m:t>2</m:t>
                              </m:r>
                            </m:sub>
                          </m:sSub>
                        </m:sub>
                        <m:sup>
                          <m:r>
                            <m:rPr>
                              <m:sty m:val="p"/>
                            </m:rPr>
                            <a:rPr lang="en-US" sz="1600" b="0" i="0" smtClean="0">
                              <a:solidFill>
                                <a:srgbClr val="C00000"/>
                              </a:solidFill>
                              <a:latin typeface="Cambria Math" panose="02040503050406030204" pitchFamily="18" charset="0"/>
                            </a:rPr>
                            <m:t>lo</m:t>
                          </m:r>
                        </m:sup>
                      </m:sSubSup>
                    </m:oMath>
                  </m:oMathPara>
                </a14:m>
                <a:endParaRPr lang="en-US" sz="1600" dirty="0">
                  <a:solidFill>
                    <a:srgbClr val="C00000"/>
                  </a:solidFill>
                </a:endParaRPr>
              </a:p>
            </p:txBody>
          </p:sp>
        </mc:Choice>
        <mc:Fallback xmlns="">
          <p:sp>
            <p:nvSpPr>
              <p:cNvPr id="67" name="TextBox 66">
                <a:extLst>
                  <a:ext uri="{FF2B5EF4-FFF2-40B4-BE49-F238E27FC236}">
                    <a16:creationId xmlns:a16="http://schemas.microsoft.com/office/drawing/2014/main" id="{2CD445CB-71F8-48F4-BD03-437A6D96936D}"/>
                  </a:ext>
                </a:extLst>
              </p:cNvPr>
              <p:cNvSpPr txBox="1">
                <a:spLocks noRot="1" noChangeAspect="1" noMove="1" noResize="1" noEditPoints="1" noAdjustHandles="1" noChangeArrowheads="1" noChangeShapeType="1" noTextEdit="1"/>
              </p:cNvSpPr>
              <p:nvPr/>
            </p:nvSpPr>
            <p:spPr>
              <a:xfrm>
                <a:off x="10586324" y="2543424"/>
                <a:ext cx="328960" cy="319896"/>
              </a:xfrm>
              <a:prstGeom prst="rect">
                <a:avLst/>
              </a:prstGeom>
              <a:blipFill>
                <a:blip r:embed="rId8"/>
                <a:stretch>
                  <a:fillRect l="-11111" r="-14815" b="-13208"/>
                </a:stretch>
              </a:blipFill>
            </p:spPr>
            <p:txBody>
              <a:bodyPr/>
              <a:lstStyle/>
              <a:p>
                <a:r>
                  <a:rPr lang="en-CA">
                    <a:noFill/>
                  </a:rPr>
                  <a:t> </a:t>
                </a:r>
              </a:p>
            </p:txBody>
          </p:sp>
        </mc:Fallback>
      </mc:AlternateContent>
      <p:sp>
        <p:nvSpPr>
          <p:cNvPr id="68" name="Freeform 78">
            <a:extLst>
              <a:ext uri="{FF2B5EF4-FFF2-40B4-BE49-F238E27FC236}">
                <a16:creationId xmlns:a16="http://schemas.microsoft.com/office/drawing/2014/main" id="{DE28433A-179F-47ED-8A32-37092F8E85AE}"/>
              </a:ext>
            </a:extLst>
          </p:cNvPr>
          <p:cNvSpPr/>
          <p:nvPr/>
        </p:nvSpPr>
        <p:spPr>
          <a:xfrm flipH="1">
            <a:off x="10108261" y="2683403"/>
            <a:ext cx="430688" cy="329180"/>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3146FB7F-443E-4800-B3FD-7C131E6EF99B}"/>
                  </a:ext>
                </a:extLst>
              </p:cNvPr>
              <p:cNvSpPr txBox="1"/>
              <p:nvPr/>
            </p:nvSpPr>
            <p:spPr>
              <a:xfrm>
                <a:off x="8470824" y="2940365"/>
                <a:ext cx="2203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rgbClr val="C00000"/>
                              </a:solidFill>
                              <a:latin typeface="Cambria Math" panose="02040503050406030204" pitchFamily="18" charset="0"/>
                            </a:rPr>
                          </m:ctrlPr>
                        </m:sSubPr>
                        <m:e>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𝑡</m:t>
                              </m:r>
                            </m:e>
                          </m:acc>
                        </m:e>
                        <m:sub>
                          <m:r>
                            <a:rPr lang="en-US" sz="1600" b="0" i="1" smtClean="0">
                              <a:solidFill>
                                <a:srgbClr val="C00000"/>
                              </a:solidFill>
                              <a:latin typeface="Cambria Math" panose="02040503050406030204" pitchFamily="18" charset="0"/>
                            </a:rPr>
                            <m:t>2</m:t>
                          </m:r>
                        </m:sub>
                      </m:sSub>
                    </m:oMath>
                  </m:oMathPara>
                </a14:m>
                <a:endParaRPr lang="en-US" sz="1600" dirty="0">
                  <a:solidFill>
                    <a:srgbClr val="C00000"/>
                  </a:solidFill>
                </a:endParaRPr>
              </a:p>
            </p:txBody>
          </p:sp>
        </mc:Choice>
        <mc:Fallback xmlns="">
          <p:sp>
            <p:nvSpPr>
              <p:cNvPr id="69" name="TextBox 68">
                <a:extLst>
                  <a:ext uri="{FF2B5EF4-FFF2-40B4-BE49-F238E27FC236}">
                    <a16:creationId xmlns:a16="http://schemas.microsoft.com/office/drawing/2014/main" id="{3146FB7F-443E-4800-B3FD-7C131E6EF99B}"/>
                  </a:ext>
                </a:extLst>
              </p:cNvPr>
              <p:cNvSpPr txBox="1">
                <a:spLocks noRot="1" noChangeAspect="1" noMove="1" noResize="1" noEditPoints="1" noAdjustHandles="1" noChangeArrowheads="1" noChangeShapeType="1" noTextEdit="1"/>
              </p:cNvSpPr>
              <p:nvPr/>
            </p:nvSpPr>
            <p:spPr>
              <a:xfrm>
                <a:off x="8470824" y="2940365"/>
                <a:ext cx="220317" cy="246221"/>
              </a:xfrm>
              <a:prstGeom prst="rect">
                <a:avLst/>
              </a:prstGeom>
              <a:blipFill>
                <a:blip r:embed="rId9"/>
                <a:stretch>
                  <a:fillRect l="-19444" t="-26829" r="-80556" b="-1219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E6C20DE7-B889-41CB-B614-529630D9D5F3}"/>
                  </a:ext>
                </a:extLst>
              </p:cNvPr>
              <p:cNvSpPr txBox="1"/>
              <p:nvPr/>
            </p:nvSpPr>
            <p:spPr>
              <a:xfrm>
                <a:off x="9509750" y="2962362"/>
                <a:ext cx="22167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rgbClr val="C00000"/>
                              </a:solidFill>
                              <a:latin typeface="Cambria Math" panose="02040503050406030204" pitchFamily="18" charset="0"/>
                            </a:rPr>
                          </m:ctrlPr>
                        </m:sSubPr>
                        <m:e>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𝑡</m:t>
                              </m:r>
                            </m:e>
                          </m:acc>
                        </m:e>
                        <m:sub>
                          <m:r>
                            <a:rPr lang="en-US" sz="1600" b="0" i="1" smtClean="0">
                              <a:solidFill>
                                <a:srgbClr val="C00000"/>
                              </a:solidFill>
                              <a:latin typeface="Cambria Math" panose="02040503050406030204" pitchFamily="18" charset="0"/>
                            </a:rPr>
                            <m:t>1</m:t>
                          </m:r>
                        </m:sub>
                      </m:sSub>
                    </m:oMath>
                  </m:oMathPara>
                </a14:m>
                <a:endParaRPr lang="en-US" sz="1600" dirty="0">
                  <a:solidFill>
                    <a:srgbClr val="C00000"/>
                  </a:solidFill>
                </a:endParaRPr>
              </a:p>
            </p:txBody>
          </p:sp>
        </mc:Choice>
        <mc:Fallback xmlns="">
          <p:sp>
            <p:nvSpPr>
              <p:cNvPr id="70" name="TextBox 69">
                <a:extLst>
                  <a:ext uri="{FF2B5EF4-FFF2-40B4-BE49-F238E27FC236}">
                    <a16:creationId xmlns:a16="http://schemas.microsoft.com/office/drawing/2014/main" id="{E6C20DE7-B889-41CB-B614-529630D9D5F3}"/>
                  </a:ext>
                </a:extLst>
              </p:cNvPr>
              <p:cNvSpPr txBox="1">
                <a:spLocks noRot="1" noChangeAspect="1" noMove="1" noResize="1" noEditPoints="1" noAdjustHandles="1" noChangeArrowheads="1" noChangeShapeType="1" noTextEdit="1"/>
              </p:cNvSpPr>
              <p:nvPr/>
            </p:nvSpPr>
            <p:spPr>
              <a:xfrm>
                <a:off x="9509750" y="2962362"/>
                <a:ext cx="221677" cy="246221"/>
              </a:xfrm>
              <a:prstGeom prst="rect">
                <a:avLst/>
              </a:prstGeom>
              <a:blipFill>
                <a:blip r:embed="rId10"/>
                <a:stretch>
                  <a:fillRect l="-19444" t="-30000" r="-80556" b="-15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E052E5F-7560-47A2-9A4F-01C564BDE955}"/>
                  </a:ext>
                </a:extLst>
              </p:cNvPr>
              <p:cNvSpPr txBox="1"/>
              <p:nvPr/>
            </p:nvSpPr>
            <p:spPr>
              <a:xfrm>
                <a:off x="8270565" y="4188795"/>
                <a:ext cx="16248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0≤</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sub>
                      </m:sSub>
                      <m:r>
                        <a:rPr lang="en-CA" sz="2400" b="0" i="1" smtClean="0">
                          <a:latin typeface="Cambria Math" panose="02040503050406030204" pitchFamily="18" charset="0"/>
                        </a:rPr>
                        <m:t>&lt;∞</m:t>
                      </m:r>
                    </m:oMath>
                  </m:oMathPara>
                </a14:m>
                <a:endParaRPr lang="en-CA" sz="2400" dirty="0"/>
              </a:p>
            </p:txBody>
          </p:sp>
        </mc:Choice>
        <mc:Fallback xmlns="">
          <p:sp>
            <p:nvSpPr>
              <p:cNvPr id="37" name="TextBox 36">
                <a:extLst>
                  <a:ext uri="{FF2B5EF4-FFF2-40B4-BE49-F238E27FC236}">
                    <a16:creationId xmlns:a16="http://schemas.microsoft.com/office/drawing/2014/main" id="{3E052E5F-7560-47A2-9A4F-01C564BDE955}"/>
                  </a:ext>
                </a:extLst>
              </p:cNvPr>
              <p:cNvSpPr txBox="1">
                <a:spLocks noRot="1" noChangeAspect="1" noMove="1" noResize="1" noEditPoints="1" noAdjustHandles="1" noChangeArrowheads="1" noChangeShapeType="1" noTextEdit="1"/>
              </p:cNvSpPr>
              <p:nvPr/>
            </p:nvSpPr>
            <p:spPr>
              <a:xfrm>
                <a:off x="8270565" y="4188795"/>
                <a:ext cx="1624867" cy="369332"/>
              </a:xfrm>
              <a:prstGeom prst="rect">
                <a:avLst/>
              </a:prstGeom>
              <a:blipFill>
                <a:blip r:embed="rId11"/>
                <a:stretch>
                  <a:fillRect l="-4135" r="-2256" b="-1147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D64EABE5-659B-451B-BAE2-43265615BB50}"/>
                  </a:ext>
                </a:extLst>
              </p:cNvPr>
              <p:cNvSpPr txBox="1"/>
              <p:nvPr/>
            </p:nvSpPr>
            <p:spPr>
              <a:xfrm>
                <a:off x="7633054" y="4713733"/>
                <a:ext cx="2446311" cy="410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m:t>
                      </m:r>
                      <m:r>
                        <a:rPr lang="en-CA" sz="2400" b="0" i="1" smtClean="0">
                          <a:latin typeface="Cambria Math" panose="02040503050406030204" pitchFamily="18" charset="0"/>
                        </a:rPr>
                        <m:t>𝜇</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sSub>
                            <m:sSubPr>
                              <m:ctrlPr>
                                <a:rPr lang="en-CA" sz="2400" b="0" i="1" smtClean="0">
                                  <a:latin typeface="Cambria Math" panose="02040503050406030204" pitchFamily="18" charset="0"/>
                                </a:rPr>
                              </m:ctrlPr>
                            </m:sSubPr>
                            <m:e>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𝑡</m:t>
                                  </m:r>
                                </m:e>
                              </m:acc>
                            </m:e>
                            <m:sub>
                              <m:r>
                                <a:rPr lang="en-CA" sz="2400" b="0" i="1" smtClean="0">
                                  <a:latin typeface="Cambria Math" panose="02040503050406030204" pitchFamily="18" charset="0"/>
                                </a:rPr>
                                <m:t>𝑖</m:t>
                              </m:r>
                            </m:sub>
                          </m:sSub>
                        </m:sub>
                      </m:sSub>
                      <m:r>
                        <a:rPr lang="en-CA" sz="2400" b="0" i="1" smtClean="0">
                          <a:latin typeface="Cambria Math" panose="02040503050406030204" pitchFamily="18" charset="0"/>
                        </a:rPr>
                        <m:t>&lt;</m:t>
                      </m:r>
                      <m:r>
                        <a:rPr lang="en-CA" sz="2400" b="0" i="1" smtClean="0">
                          <a:latin typeface="Cambria Math" panose="02040503050406030204" pitchFamily="18" charset="0"/>
                        </a:rPr>
                        <m:t>𝜇</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sub>
                      </m:sSub>
                    </m:oMath>
                  </m:oMathPara>
                </a14:m>
                <a:endParaRPr lang="en-CA" sz="2400" dirty="0"/>
              </a:p>
            </p:txBody>
          </p:sp>
        </mc:Choice>
        <mc:Fallback xmlns="">
          <p:sp>
            <p:nvSpPr>
              <p:cNvPr id="71" name="TextBox 70">
                <a:extLst>
                  <a:ext uri="{FF2B5EF4-FFF2-40B4-BE49-F238E27FC236}">
                    <a16:creationId xmlns:a16="http://schemas.microsoft.com/office/drawing/2014/main" id="{D64EABE5-659B-451B-BAE2-43265615BB50}"/>
                  </a:ext>
                </a:extLst>
              </p:cNvPr>
              <p:cNvSpPr txBox="1">
                <a:spLocks noRot="1" noChangeAspect="1" noMove="1" noResize="1" noEditPoints="1" noAdjustHandles="1" noChangeArrowheads="1" noChangeShapeType="1" noTextEdit="1"/>
              </p:cNvSpPr>
              <p:nvPr/>
            </p:nvSpPr>
            <p:spPr>
              <a:xfrm>
                <a:off x="7633054" y="4713733"/>
                <a:ext cx="2446311" cy="410497"/>
              </a:xfrm>
              <a:prstGeom prst="rect">
                <a:avLst/>
              </a:prstGeom>
              <a:blipFill>
                <a:blip r:embed="rId12"/>
                <a:stretch>
                  <a:fillRect l="-249" r="-11471" b="-14706"/>
                </a:stretch>
              </a:blipFill>
            </p:spPr>
            <p:txBody>
              <a:bodyPr/>
              <a:lstStyle/>
              <a:p>
                <a:r>
                  <a:rPr lang="en-CA">
                    <a:noFill/>
                  </a:rPr>
                  <a:t> </a:t>
                </a:r>
              </a:p>
            </p:txBody>
          </p:sp>
        </mc:Fallback>
      </mc:AlternateContent>
      <p:sp>
        <p:nvSpPr>
          <p:cNvPr id="72" name="TextBox 71">
            <a:extLst>
              <a:ext uri="{FF2B5EF4-FFF2-40B4-BE49-F238E27FC236}">
                <a16:creationId xmlns:a16="http://schemas.microsoft.com/office/drawing/2014/main" id="{CB7DC902-E215-405B-894B-F793335D0ED6}"/>
              </a:ext>
            </a:extLst>
          </p:cNvPr>
          <p:cNvSpPr txBox="1"/>
          <p:nvPr/>
        </p:nvSpPr>
        <p:spPr>
          <a:xfrm>
            <a:off x="9630466" y="5329963"/>
            <a:ext cx="2116692" cy="646331"/>
          </a:xfrm>
          <a:prstGeom prst="rect">
            <a:avLst/>
          </a:prstGeom>
          <a:noFill/>
        </p:spPr>
        <p:txBody>
          <a:bodyPr wrap="square" rtlCol="0">
            <a:spAutoFit/>
          </a:bodyPr>
          <a:lstStyle/>
          <a:p>
            <a:r>
              <a:rPr lang="en-CA" dirty="0">
                <a:solidFill>
                  <a:schemeClr val="accent6"/>
                </a:solidFill>
              </a:rPr>
              <a:t>Bounds are enforced independently</a:t>
            </a:r>
          </a:p>
        </p:txBody>
      </p:sp>
      <p:sp>
        <p:nvSpPr>
          <p:cNvPr id="73" name="Freeform 24">
            <a:extLst>
              <a:ext uri="{FF2B5EF4-FFF2-40B4-BE49-F238E27FC236}">
                <a16:creationId xmlns:a16="http://schemas.microsoft.com/office/drawing/2014/main" id="{75449DFA-02F6-4E09-812A-39D57B860CFE}"/>
              </a:ext>
            </a:extLst>
          </p:cNvPr>
          <p:cNvSpPr/>
          <p:nvPr/>
        </p:nvSpPr>
        <p:spPr>
          <a:xfrm rot="1941937" flipH="1" flipV="1">
            <a:off x="9312791" y="5239283"/>
            <a:ext cx="367200" cy="236917"/>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393457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fade">
                                      <p:cBhvr>
                                        <p:cTn id="14" dur="500"/>
                                        <p:tgtEl>
                                          <p:spTgt spid="7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72" grpId="0"/>
      <p:bldP spid="7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7444-5320-431D-A8B2-CEB348BFF6F6}"/>
              </a:ext>
            </a:extLst>
          </p:cNvPr>
          <p:cNvSpPr>
            <a:spLocks noGrp="1"/>
          </p:cNvSpPr>
          <p:nvPr>
            <p:ph type="title"/>
          </p:nvPr>
        </p:nvSpPr>
        <p:spPr/>
        <p:txBody>
          <a:bodyPr/>
          <a:lstStyle/>
          <a:p>
            <a:r>
              <a:rPr lang="en-CA" dirty="0"/>
              <a:t>Boxed LCP: Complementarity Conditions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12CC1C-7AEF-4069-838E-9312EA9A4933}"/>
                  </a:ext>
                </a:extLst>
              </p:cNvPr>
              <p:cNvSpPr>
                <a:spLocks noGrp="1"/>
              </p:cNvSpPr>
              <p:nvPr>
                <p:ph idx="1"/>
              </p:nvPr>
            </p:nvSpPr>
            <p:spPr>
              <a:xfrm>
                <a:off x="838200" y="1409700"/>
                <a:ext cx="6345585" cy="4767263"/>
              </a:xfrm>
            </p:spPr>
            <p:txBody>
              <a:bodyPr>
                <a:normAutofit/>
              </a:bodyPr>
              <a:lstStyle/>
              <a:p>
                <a:r>
                  <a:rPr lang="en-CA" dirty="0"/>
                  <a:t>How to write the complementarity conditions with negative bounds?</a:t>
                </a:r>
              </a:p>
              <a:p>
                <a:r>
                  <a:rPr lang="en-CA" dirty="0"/>
                  <a:t>Impulses constrained by lower, upper bounds:</a:t>
                </a:r>
                <a:br>
                  <a:rPr lang="en-CA" dirty="0"/>
                </a:br>
                <a:endParaRPr lang="en-CA" dirty="0"/>
              </a:p>
              <a:p>
                <a:endParaRPr lang="en-CA" dirty="0"/>
              </a:p>
              <a:p>
                <a:r>
                  <a:rPr lang="en-CA" dirty="0"/>
                  <a:t>Can split residual velocity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𝑣</m:t>
                        </m:r>
                      </m:e>
                      <m:sub>
                        <m:r>
                          <a:rPr lang="en-CA" b="0" i="1" smtClean="0">
                            <a:latin typeface="Cambria Math" panose="02040503050406030204" pitchFamily="18" charset="0"/>
                          </a:rPr>
                          <m:t>𝑖</m:t>
                        </m:r>
                      </m:sub>
                    </m:sSub>
                  </m:oMath>
                </a14:m>
                <a:r>
                  <a:rPr lang="en-CA" b="1" dirty="0"/>
                  <a:t> </a:t>
                </a:r>
                <a:r>
                  <a:rPr lang="en-CA" dirty="0"/>
                  <a:t>into positive and negative components:</a:t>
                </a:r>
                <a:br>
                  <a:rPr lang="en-CA" dirty="0"/>
                </a:br>
                <a:endParaRPr lang="en-CA" dirty="0"/>
              </a:p>
              <a:p>
                <a:endParaRPr lang="en-CA" dirty="0"/>
              </a:p>
              <a:p>
                <a:endParaRPr lang="en-CA" b="1" dirty="0"/>
              </a:p>
            </p:txBody>
          </p:sp>
        </mc:Choice>
        <mc:Fallback xmlns="">
          <p:sp>
            <p:nvSpPr>
              <p:cNvPr id="3" name="Content Placeholder 2">
                <a:extLst>
                  <a:ext uri="{FF2B5EF4-FFF2-40B4-BE49-F238E27FC236}">
                    <a16:creationId xmlns:a16="http://schemas.microsoft.com/office/drawing/2014/main" id="{F512CC1C-7AEF-4069-838E-9312EA9A4933}"/>
                  </a:ext>
                </a:extLst>
              </p:cNvPr>
              <p:cNvSpPr>
                <a:spLocks noGrp="1" noRot="1" noChangeAspect="1" noMove="1" noResize="1" noEditPoints="1" noAdjustHandles="1" noChangeArrowheads="1" noChangeShapeType="1" noTextEdit="1"/>
              </p:cNvSpPr>
              <p:nvPr>
                <p:ph idx="1"/>
              </p:nvPr>
            </p:nvSpPr>
            <p:spPr>
              <a:xfrm>
                <a:off x="838200" y="1409700"/>
                <a:ext cx="6345585" cy="4767263"/>
              </a:xfrm>
              <a:blipFill>
                <a:blip r:embed="rId3"/>
                <a:stretch>
                  <a:fillRect l="-1731" t="-2046" r="-269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1B425FF-B2CB-4C18-8491-BCC467B5FABC}"/>
                  </a:ext>
                </a:extLst>
              </p:cNvPr>
              <p:cNvSpPr txBox="1"/>
              <p:nvPr/>
            </p:nvSpPr>
            <p:spPr>
              <a:xfrm>
                <a:off x="2675087" y="4944681"/>
                <a:ext cx="225690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𝑣</m:t>
                          </m:r>
                        </m:e>
                        <m:sub>
                          <m:r>
                            <a:rPr lang="en-CA" sz="2800" b="0" i="1" smtClean="0">
                              <a:latin typeface="Cambria Math" panose="02040503050406030204" pitchFamily="18" charset="0"/>
                            </a:rPr>
                            <m:t>𝑖</m:t>
                          </m:r>
                        </m:sub>
                      </m:sSub>
                      <m:r>
                        <a:rPr lang="en-CA" sz="2800" b="0" i="1" smtClean="0">
                          <a:latin typeface="Cambria Math" panose="02040503050406030204" pitchFamily="18" charset="0"/>
                        </a:rPr>
                        <m:t>=</m:t>
                      </m:r>
                      <m:r>
                        <a:rPr lang="en-CA" sz="2800" b="0" i="1" baseline="25000" smtClean="0">
                          <a:latin typeface="Cambria Math" panose="02040503050406030204" pitchFamily="18" charset="0"/>
                        </a:rPr>
                        <m:t>+</m:t>
                      </m:r>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𝑣</m:t>
                          </m:r>
                        </m:e>
                        <m:sub>
                          <m:r>
                            <a:rPr lang="en-CA" sz="2800" b="0" i="1" smtClean="0">
                              <a:latin typeface="Cambria Math" panose="02040503050406030204" pitchFamily="18" charset="0"/>
                            </a:rPr>
                            <m:t>𝑖</m:t>
                          </m:r>
                        </m:sub>
                      </m:sSub>
                      <m:r>
                        <a:rPr lang="en-CA" sz="2800" b="0" i="1" smtClean="0">
                          <a:latin typeface="Cambria Math" panose="02040503050406030204" pitchFamily="18" charset="0"/>
                        </a:rPr>
                        <m:t>−</m:t>
                      </m:r>
                      <m:r>
                        <a:rPr lang="en-CA" sz="2800" b="0" i="1" baseline="25000" smtClean="0">
                          <a:latin typeface="Cambria Math" panose="02040503050406030204" pitchFamily="18" charset="0"/>
                        </a:rPr>
                        <m:t>−</m:t>
                      </m:r>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𝑣</m:t>
                          </m:r>
                        </m:e>
                        <m:sub>
                          <m:r>
                            <a:rPr lang="en-CA" sz="2800" b="0" i="1" smtClean="0">
                              <a:latin typeface="Cambria Math" panose="02040503050406030204" pitchFamily="18" charset="0"/>
                            </a:rPr>
                            <m:t>𝑖</m:t>
                          </m:r>
                        </m:sub>
                      </m:sSub>
                    </m:oMath>
                  </m:oMathPara>
                </a14:m>
                <a:endParaRPr lang="en-CA" sz="2800" i="1" dirty="0"/>
              </a:p>
            </p:txBody>
          </p:sp>
        </mc:Choice>
        <mc:Fallback xmlns="">
          <p:sp>
            <p:nvSpPr>
              <p:cNvPr id="18" name="TextBox 17">
                <a:extLst>
                  <a:ext uri="{FF2B5EF4-FFF2-40B4-BE49-F238E27FC236}">
                    <a16:creationId xmlns:a16="http://schemas.microsoft.com/office/drawing/2014/main" id="{C1B425FF-B2CB-4C18-8491-BCC467B5FABC}"/>
                  </a:ext>
                </a:extLst>
              </p:cNvPr>
              <p:cNvSpPr txBox="1">
                <a:spLocks noRot="1" noChangeAspect="1" noMove="1" noResize="1" noEditPoints="1" noAdjustHandles="1" noChangeArrowheads="1" noChangeShapeType="1" noTextEdit="1"/>
              </p:cNvSpPr>
              <p:nvPr/>
            </p:nvSpPr>
            <p:spPr>
              <a:xfrm>
                <a:off x="2675087" y="4944681"/>
                <a:ext cx="2256900" cy="430887"/>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5DAA4F0-4486-456C-8884-380195CCEEDA}"/>
                  </a:ext>
                </a:extLst>
              </p:cNvPr>
              <p:cNvSpPr txBox="1"/>
              <p:nvPr/>
            </p:nvSpPr>
            <p:spPr>
              <a:xfrm>
                <a:off x="2622342" y="5619774"/>
                <a:ext cx="123610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0" i="1" baseline="25000" smtClean="0">
                          <a:latin typeface="Cambria Math" panose="02040503050406030204" pitchFamily="18" charset="0"/>
                        </a:rPr>
                        <m:t>+</m:t>
                      </m:r>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𝑣</m:t>
                          </m:r>
                        </m:e>
                        <m:sub>
                          <m:r>
                            <a:rPr lang="en-CA" sz="2800" b="0" i="1" smtClean="0">
                              <a:latin typeface="Cambria Math" panose="02040503050406030204" pitchFamily="18" charset="0"/>
                            </a:rPr>
                            <m:t>𝑖</m:t>
                          </m:r>
                        </m:sub>
                      </m:sSub>
                      <m:r>
                        <a:rPr lang="en-CA" sz="2800" b="0" i="1" smtClean="0">
                          <a:latin typeface="Cambria Math" panose="02040503050406030204" pitchFamily="18" charset="0"/>
                        </a:rPr>
                        <m:t>≥0</m:t>
                      </m:r>
                    </m:oMath>
                  </m:oMathPara>
                </a14:m>
                <a:endParaRPr lang="en-CA" sz="2800" b="1" dirty="0"/>
              </a:p>
            </p:txBody>
          </p:sp>
        </mc:Choice>
        <mc:Fallback xmlns="">
          <p:sp>
            <p:nvSpPr>
              <p:cNvPr id="19" name="TextBox 18">
                <a:extLst>
                  <a:ext uri="{FF2B5EF4-FFF2-40B4-BE49-F238E27FC236}">
                    <a16:creationId xmlns:a16="http://schemas.microsoft.com/office/drawing/2014/main" id="{85DAA4F0-4486-456C-8884-380195CCEEDA}"/>
                  </a:ext>
                </a:extLst>
              </p:cNvPr>
              <p:cNvSpPr txBox="1">
                <a:spLocks noRot="1" noChangeAspect="1" noMove="1" noResize="1" noEditPoints="1" noAdjustHandles="1" noChangeArrowheads="1" noChangeShapeType="1" noTextEdit="1"/>
              </p:cNvSpPr>
              <p:nvPr/>
            </p:nvSpPr>
            <p:spPr>
              <a:xfrm>
                <a:off x="2622342" y="5619774"/>
                <a:ext cx="1236108" cy="430887"/>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DBCA36C-3ED6-4EE0-BBB2-CC0629987897}"/>
                  </a:ext>
                </a:extLst>
              </p:cNvPr>
              <p:cNvSpPr txBox="1"/>
              <p:nvPr/>
            </p:nvSpPr>
            <p:spPr>
              <a:xfrm>
                <a:off x="4604531" y="5619774"/>
                <a:ext cx="123610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0" i="1" baseline="25000" smtClean="0">
                          <a:latin typeface="Cambria Math" panose="02040503050406030204" pitchFamily="18" charset="0"/>
                        </a:rPr>
                        <m:t>−</m:t>
                      </m:r>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𝑣</m:t>
                          </m:r>
                        </m:e>
                        <m:sub>
                          <m:r>
                            <a:rPr lang="en-CA" sz="2800" b="0" i="1" smtClean="0">
                              <a:latin typeface="Cambria Math" panose="02040503050406030204" pitchFamily="18" charset="0"/>
                            </a:rPr>
                            <m:t>𝑖</m:t>
                          </m:r>
                        </m:sub>
                      </m:sSub>
                      <m:r>
                        <a:rPr lang="en-CA" sz="2800" b="0" i="1" smtClean="0">
                          <a:latin typeface="Cambria Math" panose="02040503050406030204" pitchFamily="18" charset="0"/>
                        </a:rPr>
                        <m:t>≥0</m:t>
                      </m:r>
                    </m:oMath>
                  </m:oMathPara>
                </a14:m>
                <a:endParaRPr lang="en-CA" sz="2800" b="1" dirty="0"/>
              </a:p>
            </p:txBody>
          </p:sp>
        </mc:Choice>
        <mc:Fallback xmlns="">
          <p:sp>
            <p:nvSpPr>
              <p:cNvPr id="20" name="TextBox 19">
                <a:extLst>
                  <a:ext uri="{FF2B5EF4-FFF2-40B4-BE49-F238E27FC236}">
                    <a16:creationId xmlns:a16="http://schemas.microsoft.com/office/drawing/2014/main" id="{0DBCA36C-3ED6-4EE0-BBB2-CC0629987897}"/>
                  </a:ext>
                </a:extLst>
              </p:cNvPr>
              <p:cNvSpPr txBox="1">
                <a:spLocks noRot="1" noChangeAspect="1" noMove="1" noResize="1" noEditPoints="1" noAdjustHandles="1" noChangeArrowheads="1" noChangeShapeType="1" noTextEdit="1"/>
              </p:cNvSpPr>
              <p:nvPr/>
            </p:nvSpPr>
            <p:spPr>
              <a:xfrm>
                <a:off x="4604531" y="5619774"/>
                <a:ext cx="1236108" cy="430887"/>
              </a:xfrm>
              <a:prstGeom prst="rect">
                <a:avLst/>
              </a:prstGeom>
              <a:blipFill>
                <a:blip r:embed="rId6"/>
                <a:stretch>
                  <a:fillRect/>
                </a:stretch>
              </a:blipFill>
            </p:spPr>
            <p:txBody>
              <a:bodyPr/>
              <a:lstStyle/>
              <a:p>
                <a:r>
                  <a:rPr lang="en-CA">
                    <a:noFill/>
                  </a:rPr>
                  <a:t> </a:t>
                </a:r>
              </a:p>
            </p:txBody>
          </p:sp>
        </mc:Fallback>
      </mc:AlternateContent>
      <p:sp>
        <p:nvSpPr>
          <p:cNvPr id="4" name="TextBox 3">
            <a:extLst>
              <a:ext uri="{FF2B5EF4-FFF2-40B4-BE49-F238E27FC236}">
                <a16:creationId xmlns:a16="http://schemas.microsoft.com/office/drawing/2014/main" id="{B6FF3143-CA96-44D0-8A00-3827941E6038}"/>
              </a:ext>
            </a:extLst>
          </p:cNvPr>
          <p:cNvSpPr txBox="1"/>
          <p:nvPr/>
        </p:nvSpPr>
        <p:spPr>
          <a:xfrm>
            <a:off x="1933306" y="5573607"/>
            <a:ext cx="621004" cy="523220"/>
          </a:xfrm>
          <a:prstGeom prst="rect">
            <a:avLst/>
          </a:prstGeom>
          <a:noFill/>
        </p:spPr>
        <p:txBody>
          <a:bodyPr wrap="none" rtlCol="0">
            <a:spAutoFit/>
          </a:bodyPr>
          <a:lstStyle/>
          <a:p>
            <a:r>
              <a:rPr lang="en-CA" sz="2800" dirty="0" err="1"/>
              <a:t>s.t.</a:t>
            </a:r>
            <a:endParaRPr lang="en-CA" sz="2800" dirty="0"/>
          </a:p>
        </p:txBody>
      </p:sp>
      <p:sp>
        <p:nvSpPr>
          <p:cNvPr id="11" name="Freeform 20">
            <a:extLst>
              <a:ext uri="{FF2B5EF4-FFF2-40B4-BE49-F238E27FC236}">
                <a16:creationId xmlns:a16="http://schemas.microsoft.com/office/drawing/2014/main" id="{2EDD2770-EB42-4506-AAD2-3ED550EBA0D3}"/>
              </a:ext>
            </a:extLst>
          </p:cNvPr>
          <p:cNvSpPr/>
          <p:nvPr/>
        </p:nvSpPr>
        <p:spPr>
          <a:xfrm>
            <a:off x="8054478" y="1620553"/>
            <a:ext cx="2142673" cy="633805"/>
          </a:xfrm>
          <a:custGeom>
            <a:avLst/>
            <a:gdLst>
              <a:gd name="connsiteX0" fmla="*/ 1234440 w 2735580"/>
              <a:gd name="connsiteY0" fmla="*/ 0 h 1257300"/>
              <a:gd name="connsiteX1" fmla="*/ 2735580 w 2735580"/>
              <a:gd name="connsiteY1" fmla="*/ 419100 h 1257300"/>
              <a:gd name="connsiteX2" fmla="*/ 1394460 w 2735580"/>
              <a:gd name="connsiteY2" fmla="*/ 1257300 h 1257300"/>
              <a:gd name="connsiteX3" fmla="*/ 0 w 2735580"/>
              <a:gd name="connsiteY3" fmla="*/ 716280 h 1257300"/>
              <a:gd name="connsiteX4" fmla="*/ 1234440 w 2735580"/>
              <a:gd name="connsiteY4" fmla="*/ 0 h 1257300"/>
              <a:gd name="connsiteX0" fmla="*/ 1234440 w 2735580"/>
              <a:gd name="connsiteY0" fmla="*/ 0 h 1122045"/>
              <a:gd name="connsiteX1" fmla="*/ 2735580 w 2735580"/>
              <a:gd name="connsiteY1" fmla="*/ 419100 h 1122045"/>
              <a:gd name="connsiteX2" fmla="*/ 1501140 w 2735580"/>
              <a:gd name="connsiteY2" fmla="*/ 1122045 h 1122045"/>
              <a:gd name="connsiteX3" fmla="*/ 0 w 2735580"/>
              <a:gd name="connsiteY3" fmla="*/ 716280 h 1122045"/>
              <a:gd name="connsiteX4" fmla="*/ 1234440 w 2735580"/>
              <a:gd name="connsiteY4" fmla="*/ 0 h 1122045"/>
              <a:gd name="connsiteX0" fmla="*/ 1234440 w 2735580"/>
              <a:gd name="connsiteY0" fmla="*/ 0 h 1086485"/>
              <a:gd name="connsiteX1" fmla="*/ 2735580 w 2735580"/>
              <a:gd name="connsiteY1" fmla="*/ 383540 h 1086485"/>
              <a:gd name="connsiteX2" fmla="*/ 1501140 w 2735580"/>
              <a:gd name="connsiteY2" fmla="*/ 1086485 h 1086485"/>
              <a:gd name="connsiteX3" fmla="*/ 0 w 2735580"/>
              <a:gd name="connsiteY3" fmla="*/ 680720 h 1086485"/>
              <a:gd name="connsiteX4" fmla="*/ 1234440 w 2735580"/>
              <a:gd name="connsiteY4" fmla="*/ 0 h 1086485"/>
              <a:gd name="connsiteX0" fmla="*/ 1234440 w 3215640"/>
              <a:gd name="connsiteY0" fmla="*/ 0 h 1086485"/>
              <a:gd name="connsiteX1" fmla="*/ 3215640 w 3215640"/>
              <a:gd name="connsiteY1" fmla="*/ 513080 h 1086485"/>
              <a:gd name="connsiteX2" fmla="*/ 1501140 w 3215640"/>
              <a:gd name="connsiteY2" fmla="*/ 1086485 h 1086485"/>
              <a:gd name="connsiteX3" fmla="*/ 0 w 3215640"/>
              <a:gd name="connsiteY3" fmla="*/ 680720 h 1086485"/>
              <a:gd name="connsiteX4" fmla="*/ 1234440 w 3215640"/>
              <a:gd name="connsiteY4" fmla="*/ 0 h 1086485"/>
              <a:gd name="connsiteX0" fmla="*/ 1985010 w 3966210"/>
              <a:gd name="connsiteY0" fmla="*/ 0 h 1086485"/>
              <a:gd name="connsiteX1" fmla="*/ 3966210 w 3966210"/>
              <a:gd name="connsiteY1" fmla="*/ 513080 h 1086485"/>
              <a:gd name="connsiteX2" fmla="*/ 2251710 w 3966210"/>
              <a:gd name="connsiteY2" fmla="*/ 1086485 h 1086485"/>
              <a:gd name="connsiteX3" fmla="*/ 0 w 3966210"/>
              <a:gd name="connsiteY3" fmla="*/ 471170 h 1086485"/>
              <a:gd name="connsiteX4" fmla="*/ 1985010 w 3966210"/>
              <a:gd name="connsiteY4" fmla="*/ 0 h 1086485"/>
              <a:gd name="connsiteX0" fmla="*/ 2743200 w 3966210"/>
              <a:gd name="connsiteY0" fmla="*/ 0 h 1151255"/>
              <a:gd name="connsiteX1" fmla="*/ 3966210 w 3966210"/>
              <a:gd name="connsiteY1" fmla="*/ 577850 h 1151255"/>
              <a:gd name="connsiteX2" fmla="*/ 2251710 w 3966210"/>
              <a:gd name="connsiteY2" fmla="*/ 1151255 h 1151255"/>
              <a:gd name="connsiteX3" fmla="*/ 0 w 3966210"/>
              <a:gd name="connsiteY3" fmla="*/ 535940 h 1151255"/>
              <a:gd name="connsiteX4" fmla="*/ 2743200 w 3966210"/>
              <a:gd name="connsiteY4" fmla="*/ 0 h 1151255"/>
              <a:gd name="connsiteX0" fmla="*/ 2743200 w 3390900"/>
              <a:gd name="connsiteY0" fmla="*/ 0 h 1151255"/>
              <a:gd name="connsiteX1" fmla="*/ 3390900 w 3390900"/>
              <a:gd name="connsiteY1" fmla="*/ 760730 h 1151255"/>
              <a:gd name="connsiteX2" fmla="*/ 2251710 w 3390900"/>
              <a:gd name="connsiteY2" fmla="*/ 1151255 h 1151255"/>
              <a:gd name="connsiteX3" fmla="*/ 0 w 3390900"/>
              <a:gd name="connsiteY3" fmla="*/ 535940 h 1151255"/>
              <a:gd name="connsiteX4" fmla="*/ 2743200 w 3390900"/>
              <a:gd name="connsiteY4" fmla="*/ 0 h 1151255"/>
              <a:gd name="connsiteX0" fmla="*/ 2164080 w 3390900"/>
              <a:gd name="connsiteY0" fmla="*/ 0 h 701675"/>
              <a:gd name="connsiteX1" fmla="*/ 3390900 w 3390900"/>
              <a:gd name="connsiteY1" fmla="*/ 311150 h 701675"/>
              <a:gd name="connsiteX2" fmla="*/ 2251710 w 3390900"/>
              <a:gd name="connsiteY2" fmla="*/ 701675 h 701675"/>
              <a:gd name="connsiteX3" fmla="*/ 0 w 3390900"/>
              <a:gd name="connsiteY3" fmla="*/ 86360 h 701675"/>
              <a:gd name="connsiteX4" fmla="*/ 2164080 w 3390900"/>
              <a:gd name="connsiteY4" fmla="*/ 0 h 701675"/>
              <a:gd name="connsiteX0" fmla="*/ 1402080 w 2628900"/>
              <a:gd name="connsiteY0" fmla="*/ 0 h 701675"/>
              <a:gd name="connsiteX1" fmla="*/ 2628900 w 2628900"/>
              <a:gd name="connsiteY1" fmla="*/ 311150 h 701675"/>
              <a:gd name="connsiteX2" fmla="*/ 1489710 w 2628900"/>
              <a:gd name="connsiteY2" fmla="*/ 701675 h 701675"/>
              <a:gd name="connsiteX3" fmla="*/ 0 w 2628900"/>
              <a:gd name="connsiteY3" fmla="*/ 292100 h 701675"/>
              <a:gd name="connsiteX4" fmla="*/ 1402080 w 2628900"/>
              <a:gd name="connsiteY4" fmla="*/ 0 h 701675"/>
              <a:gd name="connsiteX0" fmla="*/ 1402080 w 2628900"/>
              <a:gd name="connsiteY0" fmla="*/ 0 h 621665"/>
              <a:gd name="connsiteX1" fmla="*/ 2628900 w 2628900"/>
              <a:gd name="connsiteY1" fmla="*/ 311150 h 621665"/>
              <a:gd name="connsiteX2" fmla="*/ 1219200 w 2628900"/>
              <a:gd name="connsiteY2" fmla="*/ 621665 h 621665"/>
              <a:gd name="connsiteX3" fmla="*/ 0 w 2628900"/>
              <a:gd name="connsiteY3" fmla="*/ 292100 h 621665"/>
              <a:gd name="connsiteX4" fmla="*/ 1402080 w 2628900"/>
              <a:gd name="connsiteY4" fmla="*/ 0 h 621665"/>
              <a:gd name="connsiteX0" fmla="*/ 1402080 w 2628900"/>
              <a:gd name="connsiteY0" fmla="*/ 0 h 626957"/>
              <a:gd name="connsiteX1" fmla="*/ 2628900 w 2628900"/>
              <a:gd name="connsiteY1" fmla="*/ 311150 h 626957"/>
              <a:gd name="connsiteX2" fmla="*/ 1230876 w 2628900"/>
              <a:gd name="connsiteY2" fmla="*/ 626957 h 626957"/>
              <a:gd name="connsiteX3" fmla="*/ 0 w 2628900"/>
              <a:gd name="connsiteY3" fmla="*/ 292100 h 626957"/>
              <a:gd name="connsiteX4" fmla="*/ 1402080 w 2628900"/>
              <a:gd name="connsiteY4" fmla="*/ 0 h 626957"/>
              <a:gd name="connsiteX0" fmla="*/ 1402080 w 2652252"/>
              <a:gd name="connsiteY0" fmla="*/ 0 h 626957"/>
              <a:gd name="connsiteX1" fmla="*/ 2652252 w 2652252"/>
              <a:gd name="connsiteY1" fmla="*/ 316442 h 626957"/>
              <a:gd name="connsiteX2" fmla="*/ 1230876 w 2652252"/>
              <a:gd name="connsiteY2" fmla="*/ 626957 h 626957"/>
              <a:gd name="connsiteX3" fmla="*/ 0 w 2652252"/>
              <a:gd name="connsiteY3" fmla="*/ 292100 h 626957"/>
              <a:gd name="connsiteX4" fmla="*/ 1402080 w 2652252"/>
              <a:gd name="connsiteY4" fmla="*/ 0 h 626957"/>
              <a:gd name="connsiteX0" fmla="*/ 1402080 w 2652252"/>
              <a:gd name="connsiteY0" fmla="*/ 0 h 616373"/>
              <a:gd name="connsiteX1" fmla="*/ 2652252 w 2652252"/>
              <a:gd name="connsiteY1" fmla="*/ 316442 h 616373"/>
              <a:gd name="connsiteX2" fmla="*/ 1275245 w 2652252"/>
              <a:gd name="connsiteY2" fmla="*/ 616373 h 616373"/>
              <a:gd name="connsiteX3" fmla="*/ 0 w 2652252"/>
              <a:gd name="connsiteY3" fmla="*/ 292100 h 616373"/>
              <a:gd name="connsiteX4" fmla="*/ 1402080 w 2652252"/>
              <a:gd name="connsiteY4" fmla="*/ 0 h 616373"/>
              <a:gd name="connsiteX0" fmla="*/ 1402080 w 2652252"/>
              <a:gd name="connsiteY0" fmla="*/ 0 h 623429"/>
              <a:gd name="connsiteX1" fmla="*/ 2652252 w 2652252"/>
              <a:gd name="connsiteY1" fmla="*/ 316442 h 623429"/>
              <a:gd name="connsiteX2" fmla="*/ 1261234 w 2652252"/>
              <a:gd name="connsiteY2" fmla="*/ 623429 h 623429"/>
              <a:gd name="connsiteX3" fmla="*/ 0 w 2652252"/>
              <a:gd name="connsiteY3" fmla="*/ 292100 h 623429"/>
              <a:gd name="connsiteX4" fmla="*/ 1402080 w 2652252"/>
              <a:gd name="connsiteY4" fmla="*/ 0 h 623429"/>
              <a:gd name="connsiteX0" fmla="*/ 1376393 w 2626565"/>
              <a:gd name="connsiteY0" fmla="*/ 0 h 623429"/>
              <a:gd name="connsiteX1" fmla="*/ 2626565 w 2626565"/>
              <a:gd name="connsiteY1" fmla="*/ 316442 h 623429"/>
              <a:gd name="connsiteX2" fmla="*/ 1235547 w 2626565"/>
              <a:gd name="connsiteY2" fmla="*/ 623429 h 623429"/>
              <a:gd name="connsiteX3" fmla="*/ 0 w 2626565"/>
              <a:gd name="connsiteY3" fmla="*/ 288572 h 623429"/>
              <a:gd name="connsiteX4" fmla="*/ 1376393 w 2626565"/>
              <a:gd name="connsiteY4" fmla="*/ 0 h 623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6565" h="623429">
                <a:moveTo>
                  <a:pt x="1376393" y="0"/>
                </a:moveTo>
                <a:lnTo>
                  <a:pt x="2626565" y="316442"/>
                </a:lnTo>
                <a:lnTo>
                  <a:pt x="1235547" y="623429"/>
                </a:lnTo>
                <a:lnTo>
                  <a:pt x="0" y="288572"/>
                </a:lnTo>
                <a:lnTo>
                  <a:pt x="1376393" y="0"/>
                </a:lnTo>
                <a:close/>
              </a:path>
            </a:pathLst>
          </a:custGeom>
          <a:solidFill>
            <a:schemeClr val="bg1">
              <a:alpha val="50000"/>
            </a:schemeClr>
          </a:solidFill>
          <a:ln w="9525">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12" name="Freeform 21">
            <a:extLst>
              <a:ext uri="{FF2B5EF4-FFF2-40B4-BE49-F238E27FC236}">
                <a16:creationId xmlns:a16="http://schemas.microsoft.com/office/drawing/2014/main" id="{586BDEFC-95D9-4D2B-BCEF-F78B7FEBCEC1}"/>
              </a:ext>
            </a:extLst>
          </p:cNvPr>
          <p:cNvSpPr/>
          <p:nvPr/>
        </p:nvSpPr>
        <p:spPr>
          <a:xfrm>
            <a:off x="7601136" y="2623585"/>
            <a:ext cx="3113182" cy="974606"/>
          </a:xfrm>
          <a:custGeom>
            <a:avLst/>
            <a:gdLst>
              <a:gd name="connsiteX0" fmla="*/ 1234440 w 2735580"/>
              <a:gd name="connsiteY0" fmla="*/ 0 h 1257300"/>
              <a:gd name="connsiteX1" fmla="*/ 2735580 w 2735580"/>
              <a:gd name="connsiteY1" fmla="*/ 419100 h 1257300"/>
              <a:gd name="connsiteX2" fmla="*/ 1394460 w 2735580"/>
              <a:gd name="connsiteY2" fmla="*/ 1257300 h 1257300"/>
              <a:gd name="connsiteX3" fmla="*/ 0 w 2735580"/>
              <a:gd name="connsiteY3" fmla="*/ 716280 h 1257300"/>
              <a:gd name="connsiteX4" fmla="*/ 1234440 w 2735580"/>
              <a:gd name="connsiteY4" fmla="*/ 0 h 1257300"/>
              <a:gd name="connsiteX0" fmla="*/ 1234440 w 2735580"/>
              <a:gd name="connsiteY0" fmla="*/ 0 h 1122045"/>
              <a:gd name="connsiteX1" fmla="*/ 2735580 w 2735580"/>
              <a:gd name="connsiteY1" fmla="*/ 419100 h 1122045"/>
              <a:gd name="connsiteX2" fmla="*/ 1501140 w 2735580"/>
              <a:gd name="connsiteY2" fmla="*/ 1122045 h 1122045"/>
              <a:gd name="connsiteX3" fmla="*/ 0 w 2735580"/>
              <a:gd name="connsiteY3" fmla="*/ 716280 h 1122045"/>
              <a:gd name="connsiteX4" fmla="*/ 1234440 w 2735580"/>
              <a:gd name="connsiteY4" fmla="*/ 0 h 1122045"/>
              <a:gd name="connsiteX0" fmla="*/ 1234440 w 2735580"/>
              <a:gd name="connsiteY0" fmla="*/ 0 h 1086485"/>
              <a:gd name="connsiteX1" fmla="*/ 2735580 w 2735580"/>
              <a:gd name="connsiteY1" fmla="*/ 383540 h 1086485"/>
              <a:gd name="connsiteX2" fmla="*/ 1501140 w 2735580"/>
              <a:gd name="connsiteY2" fmla="*/ 1086485 h 1086485"/>
              <a:gd name="connsiteX3" fmla="*/ 0 w 2735580"/>
              <a:gd name="connsiteY3" fmla="*/ 680720 h 1086485"/>
              <a:gd name="connsiteX4" fmla="*/ 1234440 w 2735580"/>
              <a:gd name="connsiteY4" fmla="*/ 0 h 1086485"/>
              <a:gd name="connsiteX0" fmla="*/ 1234440 w 3215640"/>
              <a:gd name="connsiteY0" fmla="*/ 0 h 1086485"/>
              <a:gd name="connsiteX1" fmla="*/ 3215640 w 3215640"/>
              <a:gd name="connsiteY1" fmla="*/ 513080 h 1086485"/>
              <a:gd name="connsiteX2" fmla="*/ 1501140 w 3215640"/>
              <a:gd name="connsiteY2" fmla="*/ 1086485 h 1086485"/>
              <a:gd name="connsiteX3" fmla="*/ 0 w 3215640"/>
              <a:gd name="connsiteY3" fmla="*/ 680720 h 1086485"/>
              <a:gd name="connsiteX4" fmla="*/ 1234440 w 3215640"/>
              <a:gd name="connsiteY4" fmla="*/ 0 h 1086485"/>
              <a:gd name="connsiteX0" fmla="*/ 1985010 w 3966210"/>
              <a:gd name="connsiteY0" fmla="*/ 0 h 1086485"/>
              <a:gd name="connsiteX1" fmla="*/ 3966210 w 3966210"/>
              <a:gd name="connsiteY1" fmla="*/ 513080 h 1086485"/>
              <a:gd name="connsiteX2" fmla="*/ 2251710 w 3966210"/>
              <a:gd name="connsiteY2" fmla="*/ 1086485 h 1086485"/>
              <a:gd name="connsiteX3" fmla="*/ 0 w 3966210"/>
              <a:gd name="connsiteY3" fmla="*/ 471170 h 1086485"/>
              <a:gd name="connsiteX4" fmla="*/ 1985010 w 3966210"/>
              <a:gd name="connsiteY4" fmla="*/ 0 h 1086485"/>
              <a:gd name="connsiteX0" fmla="*/ 2743200 w 3966210"/>
              <a:gd name="connsiteY0" fmla="*/ 0 h 1151255"/>
              <a:gd name="connsiteX1" fmla="*/ 3966210 w 3966210"/>
              <a:gd name="connsiteY1" fmla="*/ 577850 h 1151255"/>
              <a:gd name="connsiteX2" fmla="*/ 2251710 w 3966210"/>
              <a:gd name="connsiteY2" fmla="*/ 1151255 h 1151255"/>
              <a:gd name="connsiteX3" fmla="*/ 0 w 3966210"/>
              <a:gd name="connsiteY3" fmla="*/ 535940 h 1151255"/>
              <a:gd name="connsiteX4" fmla="*/ 2743200 w 3966210"/>
              <a:gd name="connsiteY4" fmla="*/ 0 h 1151255"/>
              <a:gd name="connsiteX0" fmla="*/ 2743200 w 3390900"/>
              <a:gd name="connsiteY0" fmla="*/ 0 h 1151255"/>
              <a:gd name="connsiteX1" fmla="*/ 3390900 w 3390900"/>
              <a:gd name="connsiteY1" fmla="*/ 760730 h 1151255"/>
              <a:gd name="connsiteX2" fmla="*/ 2251710 w 3390900"/>
              <a:gd name="connsiteY2" fmla="*/ 1151255 h 1151255"/>
              <a:gd name="connsiteX3" fmla="*/ 0 w 3390900"/>
              <a:gd name="connsiteY3" fmla="*/ 535940 h 1151255"/>
              <a:gd name="connsiteX4" fmla="*/ 2743200 w 3390900"/>
              <a:gd name="connsiteY4" fmla="*/ 0 h 1151255"/>
              <a:gd name="connsiteX0" fmla="*/ 2164080 w 3390900"/>
              <a:gd name="connsiteY0" fmla="*/ 0 h 701675"/>
              <a:gd name="connsiteX1" fmla="*/ 3390900 w 3390900"/>
              <a:gd name="connsiteY1" fmla="*/ 311150 h 701675"/>
              <a:gd name="connsiteX2" fmla="*/ 2251710 w 3390900"/>
              <a:gd name="connsiteY2" fmla="*/ 701675 h 701675"/>
              <a:gd name="connsiteX3" fmla="*/ 0 w 3390900"/>
              <a:gd name="connsiteY3" fmla="*/ 86360 h 701675"/>
              <a:gd name="connsiteX4" fmla="*/ 2164080 w 3390900"/>
              <a:gd name="connsiteY4" fmla="*/ 0 h 701675"/>
              <a:gd name="connsiteX0" fmla="*/ 1402080 w 2628900"/>
              <a:gd name="connsiteY0" fmla="*/ 0 h 701675"/>
              <a:gd name="connsiteX1" fmla="*/ 2628900 w 2628900"/>
              <a:gd name="connsiteY1" fmla="*/ 311150 h 701675"/>
              <a:gd name="connsiteX2" fmla="*/ 1489710 w 2628900"/>
              <a:gd name="connsiteY2" fmla="*/ 701675 h 701675"/>
              <a:gd name="connsiteX3" fmla="*/ 0 w 2628900"/>
              <a:gd name="connsiteY3" fmla="*/ 292100 h 701675"/>
              <a:gd name="connsiteX4" fmla="*/ 1402080 w 2628900"/>
              <a:gd name="connsiteY4" fmla="*/ 0 h 701675"/>
              <a:gd name="connsiteX0" fmla="*/ 1402080 w 2628900"/>
              <a:gd name="connsiteY0" fmla="*/ 0 h 621665"/>
              <a:gd name="connsiteX1" fmla="*/ 2628900 w 2628900"/>
              <a:gd name="connsiteY1" fmla="*/ 311150 h 621665"/>
              <a:gd name="connsiteX2" fmla="*/ 1219200 w 2628900"/>
              <a:gd name="connsiteY2" fmla="*/ 621665 h 621665"/>
              <a:gd name="connsiteX3" fmla="*/ 0 w 2628900"/>
              <a:gd name="connsiteY3" fmla="*/ 292100 h 621665"/>
              <a:gd name="connsiteX4" fmla="*/ 1402080 w 2628900"/>
              <a:gd name="connsiteY4" fmla="*/ 0 h 62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8900" h="621665">
                <a:moveTo>
                  <a:pt x="1402080" y="0"/>
                </a:moveTo>
                <a:lnTo>
                  <a:pt x="2628900" y="311150"/>
                </a:lnTo>
                <a:lnTo>
                  <a:pt x="1219200" y="621665"/>
                </a:lnTo>
                <a:lnTo>
                  <a:pt x="0" y="292100"/>
                </a:lnTo>
                <a:lnTo>
                  <a:pt x="1402080" y="0"/>
                </a:lnTo>
                <a:close/>
              </a:path>
            </a:pathLst>
          </a:cu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13" name="Oval 12">
            <a:extLst>
              <a:ext uri="{FF2B5EF4-FFF2-40B4-BE49-F238E27FC236}">
                <a16:creationId xmlns:a16="http://schemas.microsoft.com/office/drawing/2014/main" id="{B9A8E78D-0127-49A1-A5B2-B4DF312617FD}"/>
              </a:ext>
            </a:extLst>
          </p:cNvPr>
          <p:cNvSpPr/>
          <p:nvPr/>
        </p:nvSpPr>
        <p:spPr>
          <a:xfrm>
            <a:off x="8327300" y="2866421"/>
            <a:ext cx="1588780" cy="448540"/>
          </a:xfrm>
          <a:prstGeom prst="ellipse">
            <a:avLst/>
          </a:prstGeom>
          <a:no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14" name="Freeform 23">
            <a:extLst>
              <a:ext uri="{FF2B5EF4-FFF2-40B4-BE49-F238E27FC236}">
                <a16:creationId xmlns:a16="http://schemas.microsoft.com/office/drawing/2014/main" id="{B3A2EDE9-31ED-4E51-B586-0FCA48526866}"/>
              </a:ext>
            </a:extLst>
          </p:cNvPr>
          <p:cNvSpPr/>
          <p:nvPr/>
        </p:nvSpPr>
        <p:spPr>
          <a:xfrm>
            <a:off x="8054730" y="2758151"/>
            <a:ext cx="2142673" cy="673283"/>
          </a:xfrm>
          <a:custGeom>
            <a:avLst/>
            <a:gdLst>
              <a:gd name="connsiteX0" fmla="*/ 1234440 w 2735580"/>
              <a:gd name="connsiteY0" fmla="*/ 0 h 1257300"/>
              <a:gd name="connsiteX1" fmla="*/ 2735580 w 2735580"/>
              <a:gd name="connsiteY1" fmla="*/ 419100 h 1257300"/>
              <a:gd name="connsiteX2" fmla="*/ 1394460 w 2735580"/>
              <a:gd name="connsiteY2" fmla="*/ 1257300 h 1257300"/>
              <a:gd name="connsiteX3" fmla="*/ 0 w 2735580"/>
              <a:gd name="connsiteY3" fmla="*/ 716280 h 1257300"/>
              <a:gd name="connsiteX4" fmla="*/ 1234440 w 2735580"/>
              <a:gd name="connsiteY4" fmla="*/ 0 h 1257300"/>
              <a:gd name="connsiteX0" fmla="*/ 1234440 w 2735580"/>
              <a:gd name="connsiteY0" fmla="*/ 0 h 1122045"/>
              <a:gd name="connsiteX1" fmla="*/ 2735580 w 2735580"/>
              <a:gd name="connsiteY1" fmla="*/ 419100 h 1122045"/>
              <a:gd name="connsiteX2" fmla="*/ 1501140 w 2735580"/>
              <a:gd name="connsiteY2" fmla="*/ 1122045 h 1122045"/>
              <a:gd name="connsiteX3" fmla="*/ 0 w 2735580"/>
              <a:gd name="connsiteY3" fmla="*/ 716280 h 1122045"/>
              <a:gd name="connsiteX4" fmla="*/ 1234440 w 2735580"/>
              <a:gd name="connsiteY4" fmla="*/ 0 h 1122045"/>
              <a:gd name="connsiteX0" fmla="*/ 1234440 w 2735580"/>
              <a:gd name="connsiteY0" fmla="*/ 0 h 1086485"/>
              <a:gd name="connsiteX1" fmla="*/ 2735580 w 2735580"/>
              <a:gd name="connsiteY1" fmla="*/ 383540 h 1086485"/>
              <a:gd name="connsiteX2" fmla="*/ 1501140 w 2735580"/>
              <a:gd name="connsiteY2" fmla="*/ 1086485 h 1086485"/>
              <a:gd name="connsiteX3" fmla="*/ 0 w 2735580"/>
              <a:gd name="connsiteY3" fmla="*/ 680720 h 1086485"/>
              <a:gd name="connsiteX4" fmla="*/ 1234440 w 2735580"/>
              <a:gd name="connsiteY4" fmla="*/ 0 h 1086485"/>
              <a:gd name="connsiteX0" fmla="*/ 1234440 w 3215640"/>
              <a:gd name="connsiteY0" fmla="*/ 0 h 1086485"/>
              <a:gd name="connsiteX1" fmla="*/ 3215640 w 3215640"/>
              <a:gd name="connsiteY1" fmla="*/ 513080 h 1086485"/>
              <a:gd name="connsiteX2" fmla="*/ 1501140 w 3215640"/>
              <a:gd name="connsiteY2" fmla="*/ 1086485 h 1086485"/>
              <a:gd name="connsiteX3" fmla="*/ 0 w 3215640"/>
              <a:gd name="connsiteY3" fmla="*/ 680720 h 1086485"/>
              <a:gd name="connsiteX4" fmla="*/ 1234440 w 3215640"/>
              <a:gd name="connsiteY4" fmla="*/ 0 h 1086485"/>
              <a:gd name="connsiteX0" fmla="*/ 1985010 w 3966210"/>
              <a:gd name="connsiteY0" fmla="*/ 0 h 1086485"/>
              <a:gd name="connsiteX1" fmla="*/ 3966210 w 3966210"/>
              <a:gd name="connsiteY1" fmla="*/ 513080 h 1086485"/>
              <a:gd name="connsiteX2" fmla="*/ 2251710 w 3966210"/>
              <a:gd name="connsiteY2" fmla="*/ 1086485 h 1086485"/>
              <a:gd name="connsiteX3" fmla="*/ 0 w 3966210"/>
              <a:gd name="connsiteY3" fmla="*/ 471170 h 1086485"/>
              <a:gd name="connsiteX4" fmla="*/ 1985010 w 3966210"/>
              <a:gd name="connsiteY4" fmla="*/ 0 h 1086485"/>
              <a:gd name="connsiteX0" fmla="*/ 2743200 w 3966210"/>
              <a:gd name="connsiteY0" fmla="*/ 0 h 1151255"/>
              <a:gd name="connsiteX1" fmla="*/ 3966210 w 3966210"/>
              <a:gd name="connsiteY1" fmla="*/ 577850 h 1151255"/>
              <a:gd name="connsiteX2" fmla="*/ 2251710 w 3966210"/>
              <a:gd name="connsiteY2" fmla="*/ 1151255 h 1151255"/>
              <a:gd name="connsiteX3" fmla="*/ 0 w 3966210"/>
              <a:gd name="connsiteY3" fmla="*/ 535940 h 1151255"/>
              <a:gd name="connsiteX4" fmla="*/ 2743200 w 3966210"/>
              <a:gd name="connsiteY4" fmla="*/ 0 h 1151255"/>
              <a:gd name="connsiteX0" fmla="*/ 2743200 w 3390900"/>
              <a:gd name="connsiteY0" fmla="*/ 0 h 1151255"/>
              <a:gd name="connsiteX1" fmla="*/ 3390900 w 3390900"/>
              <a:gd name="connsiteY1" fmla="*/ 760730 h 1151255"/>
              <a:gd name="connsiteX2" fmla="*/ 2251710 w 3390900"/>
              <a:gd name="connsiteY2" fmla="*/ 1151255 h 1151255"/>
              <a:gd name="connsiteX3" fmla="*/ 0 w 3390900"/>
              <a:gd name="connsiteY3" fmla="*/ 535940 h 1151255"/>
              <a:gd name="connsiteX4" fmla="*/ 2743200 w 3390900"/>
              <a:gd name="connsiteY4" fmla="*/ 0 h 1151255"/>
              <a:gd name="connsiteX0" fmla="*/ 2164080 w 3390900"/>
              <a:gd name="connsiteY0" fmla="*/ 0 h 701675"/>
              <a:gd name="connsiteX1" fmla="*/ 3390900 w 3390900"/>
              <a:gd name="connsiteY1" fmla="*/ 311150 h 701675"/>
              <a:gd name="connsiteX2" fmla="*/ 2251710 w 3390900"/>
              <a:gd name="connsiteY2" fmla="*/ 701675 h 701675"/>
              <a:gd name="connsiteX3" fmla="*/ 0 w 3390900"/>
              <a:gd name="connsiteY3" fmla="*/ 86360 h 701675"/>
              <a:gd name="connsiteX4" fmla="*/ 2164080 w 3390900"/>
              <a:gd name="connsiteY4" fmla="*/ 0 h 701675"/>
              <a:gd name="connsiteX0" fmla="*/ 1402080 w 2628900"/>
              <a:gd name="connsiteY0" fmla="*/ 0 h 701675"/>
              <a:gd name="connsiteX1" fmla="*/ 2628900 w 2628900"/>
              <a:gd name="connsiteY1" fmla="*/ 311150 h 701675"/>
              <a:gd name="connsiteX2" fmla="*/ 1489710 w 2628900"/>
              <a:gd name="connsiteY2" fmla="*/ 701675 h 701675"/>
              <a:gd name="connsiteX3" fmla="*/ 0 w 2628900"/>
              <a:gd name="connsiteY3" fmla="*/ 292100 h 701675"/>
              <a:gd name="connsiteX4" fmla="*/ 1402080 w 2628900"/>
              <a:gd name="connsiteY4" fmla="*/ 0 h 701675"/>
              <a:gd name="connsiteX0" fmla="*/ 1402080 w 2628900"/>
              <a:gd name="connsiteY0" fmla="*/ 0 h 621665"/>
              <a:gd name="connsiteX1" fmla="*/ 2628900 w 2628900"/>
              <a:gd name="connsiteY1" fmla="*/ 311150 h 621665"/>
              <a:gd name="connsiteX2" fmla="*/ 1219200 w 2628900"/>
              <a:gd name="connsiteY2" fmla="*/ 621665 h 621665"/>
              <a:gd name="connsiteX3" fmla="*/ 0 w 2628900"/>
              <a:gd name="connsiteY3" fmla="*/ 292100 h 621665"/>
              <a:gd name="connsiteX4" fmla="*/ 1402080 w 2628900"/>
              <a:gd name="connsiteY4" fmla="*/ 0 h 621665"/>
              <a:gd name="connsiteX0" fmla="*/ 1402080 w 2628900"/>
              <a:gd name="connsiteY0" fmla="*/ 0 h 626957"/>
              <a:gd name="connsiteX1" fmla="*/ 2628900 w 2628900"/>
              <a:gd name="connsiteY1" fmla="*/ 311150 h 626957"/>
              <a:gd name="connsiteX2" fmla="*/ 1230876 w 2628900"/>
              <a:gd name="connsiteY2" fmla="*/ 626957 h 626957"/>
              <a:gd name="connsiteX3" fmla="*/ 0 w 2628900"/>
              <a:gd name="connsiteY3" fmla="*/ 292100 h 626957"/>
              <a:gd name="connsiteX4" fmla="*/ 1402080 w 2628900"/>
              <a:gd name="connsiteY4" fmla="*/ 0 h 626957"/>
              <a:gd name="connsiteX0" fmla="*/ 1402080 w 2652252"/>
              <a:gd name="connsiteY0" fmla="*/ 0 h 626957"/>
              <a:gd name="connsiteX1" fmla="*/ 2652252 w 2652252"/>
              <a:gd name="connsiteY1" fmla="*/ 316442 h 626957"/>
              <a:gd name="connsiteX2" fmla="*/ 1230876 w 2652252"/>
              <a:gd name="connsiteY2" fmla="*/ 626957 h 626957"/>
              <a:gd name="connsiteX3" fmla="*/ 0 w 2652252"/>
              <a:gd name="connsiteY3" fmla="*/ 292100 h 626957"/>
              <a:gd name="connsiteX4" fmla="*/ 1402080 w 2652252"/>
              <a:gd name="connsiteY4" fmla="*/ 0 h 626957"/>
              <a:gd name="connsiteX0" fmla="*/ 1402080 w 2652252"/>
              <a:gd name="connsiteY0" fmla="*/ 0 h 616373"/>
              <a:gd name="connsiteX1" fmla="*/ 2652252 w 2652252"/>
              <a:gd name="connsiteY1" fmla="*/ 316442 h 616373"/>
              <a:gd name="connsiteX2" fmla="*/ 1275245 w 2652252"/>
              <a:gd name="connsiteY2" fmla="*/ 616373 h 616373"/>
              <a:gd name="connsiteX3" fmla="*/ 0 w 2652252"/>
              <a:gd name="connsiteY3" fmla="*/ 292100 h 616373"/>
              <a:gd name="connsiteX4" fmla="*/ 1402080 w 2652252"/>
              <a:gd name="connsiteY4" fmla="*/ 0 h 616373"/>
              <a:gd name="connsiteX0" fmla="*/ 1402080 w 2652252"/>
              <a:gd name="connsiteY0" fmla="*/ 0 h 623429"/>
              <a:gd name="connsiteX1" fmla="*/ 2652252 w 2652252"/>
              <a:gd name="connsiteY1" fmla="*/ 316442 h 623429"/>
              <a:gd name="connsiteX2" fmla="*/ 1261234 w 2652252"/>
              <a:gd name="connsiteY2" fmla="*/ 623429 h 623429"/>
              <a:gd name="connsiteX3" fmla="*/ 0 w 2652252"/>
              <a:gd name="connsiteY3" fmla="*/ 292100 h 623429"/>
              <a:gd name="connsiteX4" fmla="*/ 1402080 w 2652252"/>
              <a:gd name="connsiteY4" fmla="*/ 0 h 623429"/>
              <a:gd name="connsiteX0" fmla="*/ 1376393 w 2626565"/>
              <a:gd name="connsiteY0" fmla="*/ 0 h 623429"/>
              <a:gd name="connsiteX1" fmla="*/ 2626565 w 2626565"/>
              <a:gd name="connsiteY1" fmla="*/ 316442 h 623429"/>
              <a:gd name="connsiteX2" fmla="*/ 1235547 w 2626565"/>
              <a:gd name="connsiteY2" fmla="*/ 623429 h 623429"/>
              <a:gd name="connsiteX3" fmla="*/ 0 w 2626565"/>
              <a:gd name="connsiteY3" fmla="*/ 288572 h 623429"/>
              <a:gd name="connsiteX4" fmla="*/ 1376393 w 2626565"/>
              <a:gd name="connsiteY4" fmla="*/ 0 h 623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6565" h="623429">
                <a:moveTo>
                  <a:pt x="1376393" y="0"/>
                </a:moveTo>
                <a:lnTo>
                  <a:pt x="2626565" y="316442"/>
                </a:lnTo>
                <a:lnTo>
                  <a:pt x="1235547" y="623429"/>
                </a:lnTo>
                <a:lnTo>
                  <a:pt x="0" y="288572"/>
                </a:lnTo>
                <a:lnTo>
                  <a:pt x="1376393" y="0"/>
                </a:lnTo>
                <a:close/>
              </a:path>
            </a:pathLst>
          </a:custGeom>
          <a:noFill/>
          <a:ln w="6350">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15" name="Oval 14">
            <a:extLst>
              <a:ext uri="{FF2B5EF4-FFF2-40B4-BE49-F238E27FC236}">
                <a16:creationId xmlns:a16="http://schemas.microsoft.com/office/drawing/2014/main" id="{E10027B8-BC8E-4519-A23D-76562491CA31}"/>
              </a:ext>
            </a:extLst>
          </p:cNvPr>
          <p:cNvSpPr/>
          <p:nvPr/>
        </p:nvSpPr>
        <p:spPr>
          <a:xfrm>
            <a:off x="8379316" y="1725049"/>
            <a:ext cx="1498974" cy="423186"/>
          </a:xfrm>
          <a:prstGeom prst="ellipse">
            <a:avLst/>
          </a:prstGeom>
          <a:gradFill>
            <a:gsLst>
              <a:gs pos="50000">
                <a:srgbClr val="BED7EF">
                  <a:alpha val="70000"/>
                </a:srgbClr>
              </a:gs>
              <a:gs pos="100000">
                <a:schemeClr val="accent1">
                  <a:lumMod val="60000"/>
                  <a:lumOff val="40000"/>
                </a:schemeClr>
              </a:gs>
              <a:gs pos="0">
                <a:schemeClr val="accent1">
                  <a:lumMod val="20000"/>
                  <a:lumOff val="80000"/>
                </a:schemeClr>
              </a:gs>
            </a:gsLst>
            <a:lin ang="5400000" scaled="1"/>
          </a:gra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cxnSp>
        <p:nvCxnSpPr>
          <p:cNvPr id="16" name="Straight Connector 15">
            <a:extLst>
              <a:ext uri="{FF2B5EF4-FFF2-40B4-BE49-F238E27FC236}">
                <a16:creationId xmlns:a16="http://schemas.microsoft.com/office/drawing/2014/main" id="{59719A3D-A4A6-428A-BC01-B41610A531AA}"/>
              </a:ext>
            </a:extLst>
          </p:cNvPr>
          <p:cNvCxnSpPr/>
          <p:nvPr/>
        </p:nvCxnSpPr>
        <p:spPr>
          <a:xfrm flipV="1">
            <a:off x="9125815" y="1174139"/>
            <a:ext cx="0" cy="9158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BB40AE6-92D1-40AC-AECA-79D13AB31EBA}"/>
              </a:ext>
            </a:extLst>
          </p:cNvPr>
          <p:cNvCxnSpPr/>
          <p:nvPr/>
        </p:nvCxnSpPr>
        <p:spPr>
          <a:xfrm>
            <a:off x="7936259" y="2628969"/>
            <a:ext cx="2422352" cy="8893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4E9AC6D-63C6-41BD-86C7-1AAA5E4900D3}"/>
              </a:ext>
            </a:extLst>
          </p:cNvPr>
          <p:cNvCxnSpPr/>
          <p:nvPr/>
        </p:nvCxnSpPr>
        <p:spPr>
          <a:xfrm flipH="1">
            <a:off x="7802102" y="2685013"/>
            <a:ext cx="2556509" cy="7966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FEFF845-48C4-4595-97A0-69312F894805}"/>
              </a:ext>
            </a:extLst>
          </p:cNvPr>
          <p:cNvCxnSpPr/>
          <p:nvPr/>
        </p:nvCxnSpPr>
        <p:spPr>
          <a:xfrm flipH="1" flipV="1">
            <a:off x="9126161" y="1801553"/>
            <a:ext cx="10" cy="1270810"/>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26" name="Flowchart: Merge 5">
            <a:extLst>
              <a:ext uri="{FF2B5EF4-FFF2-40B4-BE49-F238E27FC236}">
                <a16:creationId xmlns:a16="http://schemas.microsoft.com/office/drawing/2014/main" id="{03460499-2710-41C2-955D-0E0A89DA071D}"/>
              </a:ext>
            </a:extLst>
          </p:cNvPr>
          <p:cNvSpPr/>
          <p:nvPr/>
        </p:nvSpPr>
        <p:spPr>
          <a:xfrm>
            <a:off x="8394296" y="1974311"/>
            <a:ext cx="1469016" cy="1097708"/>
          </a:xfrm>
          <a:custGeom>
            <a:avLst/>
            <a:gdLst>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23"/>
              <a:gd name="connsiteY0" fmla="*/ 636 h 10636"/>
              <a:gd name="connsiteX1" fmla="*/ 6569 w 10023"/>
              <a:gd name="connsiteY1" fmla="*/ 979 h 10636"/>
              <a:gd name="connsiteX2" fmla="*/ 10000 w 10023"/>
              <a:gd name="connsiteY2" fmla="*/ 636 h 10636"/>
              <a:gd name="connsiteX3" fmla="*/ 5000 w 10023"/>
              <a:gd name="connsiteY3" fmla="*/ 10636 h 10636"/>
              <a:gd name="connsiteX4" fmla="*/ 0 w 10023"/>
              <a:gd name="connsiteY4" fmla="*/ 636 h 10636"/>
              <a:gd name="connsiteX0" fmla="*/ 0 w 10013"/>
              <a:gd name="connsiteY0" fmla="*/ 889 h 10889"/>
              <a:gd name="connsiteX1" fmla="*/ 4939 w 10013"/>
              <a:gd name="connsiteY1" fmla="*/ 347 h 10889"/>
              <a:gd name="connsiteX2" fmla="*/ 10000 w 10013"/>
              <a:gd name="connsiteY2" fmla="*/ 889 h 10889"/>
              <a:gd name="connsiteX3" fmla="*/ 5000 w 10013"/>
              <a:gd name="connsiteY3" fmla="*/ 10889 h 10889"/>
              <a:gd name="connsiteX4" fmla="*/ 0 w 10013"/>
              <a:gd name="connsiteY4" fmla="*/ 889 h 10889"/>
              <a:gd name="connsiteX0" fmla="*/ 0 w 10013"/>
              <a:gd name="connsiteY0" fmla="*/ 421 h 10421"/>
              <a:gd name="connsiteX1" fmla="*/ 5029 w 10013"/>
              <a:gd name="connsiteY1" fmla="*/ 2343 h 10421"/>
              <a:gd name="connsiteX2" fmla="*/ 10000 w 10013"/>
              <a:gd name="connsiteY2" fmla="*/ 421 h 10421"/>
              <a:gd name="connsiteX3" fmla="*/ 5000 w 10013"/>
              <a:gd name="connsiteY3" fmla="*/ 10421 h 10421"/>
              <a:gd name="connsiteX4" fmla="*/ 0 w 10013"/>
              <a:gd name="connsiteY4" fmla="*/ 421 h 10421"/>
              <a:gd name="connsiteX0" fmla="*/ 0 w 10013"/>
              <a:gd name="connsiteY0" fmla="*/ 512 h 10512"/>
              <a:gd name="connsiteX1" fmla="*/ 4904 w 10013"/>
              <a:gd name="connsiteY1" fmla="*/ 1601 h 10512"/>
              <a:gd name="connsiteX2" fmla="*/ 10000 w 10013"/>
              <a:gd name="connsiteY2" fmla="*/ 512 h 10512"/>
              <a:gd name="connsiteX3" fmla="*/ 5000 w 10013"/>
              <a:gd name="connsiteY3" fmla="*/ 10512 h 10512"/>
              <a:gd name="connsiteX4" fmla="*/ 0 w 10013"/>
              <a:gd name="connsiteY4" fmla="*/ 512 h 10512"/>
              <a:gd name="connsiteX0" fmla="*/ 0 w 10000"/>
              <a:gd name="connsiteY0" fmla="*/ 512 h 10512"/>
              <a:gd name="connsiteX1" fmla="*/ 4904 w 10000"/>
              <a:gd name="connsiteY1" fmla="*/ 1601 h 10512"/>
              <a:gd name="connsiteX2" fmla="*/ 10000 w 10000"/>
              <a:gd name="connsiteY2" fmla="*/ 512 h 10512"/>
              <a:gd name="connsiteX3" fmla="*/ 5000 w 10000"/>
              <a:gd name="connsiteY3" fmla="*/ 10512 h 10512"/>
              <a:gd name="connsiteX4" fmla="*/ 0 w 10000"/>
              <a:gd name="connsiteY4" fmla="*/ 512 h 10512"/>
              <a:gd name="connsiteX0" fmla="*/ 0 w 10000"/>
              <a:gd name="connsiteY0" fmla="*/ 0 h 10000"/>
              <a:gd name="connsiteX1" fmla="*/ 4904 w 10000"/>
              <a:gd name="connsiteY1" fmla="*/ 1089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04 w 10000"/>
              <a:gd name="connsiteY1" fmla="*/ 1089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5060 w 10000"/>
              <a:gd name="connsiteY1" fmla="*/ 2061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cubicBezTo>
                  <a:pt x="829" y="1046"/>
                  <a:pt x="2459" y="1609"/>
                  <a:pt x="4982" y="1575"/>
                </a:cubicBezTo>
                <a:cubicBezTo>
                  <a:pt x="7505" y="1541"/>
                  <a:pt x="9061" y="1133"/>
                  <a:pt x="10000" y="0"/>
                </a:cubicBezTo>
                <a:lnTo>
                  <a:pt x="5000" y="10000"/>
                </a:lnTo>
                <a:lnTo>
                  <a:pt x="0" y="0"/>
                </a:lnTo>
                <a:close/>
              </a:path>
            </a:pathLst>
          </a:custGeom>
          <a:gradFill>
            <a:gsLst>
              <a:gs pos="50000">
                <a:schemeClr val="accent1">
                  <a:lumMod val="60000"/>
                  <a:lumOff val="40000"/>
                  <a:alpha val="70000"/>
                </a:schemeClr>
              </a:gs>
              <a:gs pos="0">
                <a:schemeClr val="accent1">
                  <a:lumMod val="20000"/>
                  <a:lumOff val="80000"/>
                </a:schemeClr>
              </a:gs>
              <a:gs pos="100000">
                <a:schemeClr val="accent1">
                  <a:lumMod val="20000"/>
                  <a:lumOff val="80000"/>
                </a:schemeClr>
              </a:gs>
            </a:gsLst>
            <a:lin ang="0" scaled="0"/>
          </a:gradFill>
          <a:ln w="19050">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cxnSp>
        <p:nvCxnSpPr>
          <p:cNvPr id="27" name="Straight Arrow Connector 26">
            <a:extLst>
              <a:ext uri="{FF2B5EF4-FFF2-40B4-BE49-F238E27FC236}">
                <a16:creationId xmlns:a16="http://schemas.microsoft.com/office/drawing/2014/main" id="{A2AB92E6-AA8E-4A4F-98BF-F761C862FBBA}"/>
              </a:ext>
            </a:extLst>
          </p:cNvPr>
          <p:cNvCxnSpPr/>
          <p:nvPr/>
        </p:nvCxnSpPr>
        <p:spPr>
          <a:xfrm>
            <a:off x="9119997" y="3071061"/>
            <a:ext cx="376393" cy="131414"/>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AB5F74D-D381-4DBF-9798-E32B55DB6CD5}"/>
              </a:ext>
            </a:extLst>
          </p:cNvPr>
          <p:cNvCxnSpPr/>
          <p:nvPr/>
        </p:nvCxnSpPr>
        <p:spPr>
          <a:xfrm flipH="1">
            <a:off x="8700235" y="3069154"/>
            <a:ext cx="432168" cy="125853"/>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28A0F7CC-1F8B-405E-AE4A-E720E953EB25}"/>
              </a:ext>
            </a:extLst>
          </p:cNvPr>
          <p:cNvSpPr/>
          <p:nvPr/>
        </p:nvSpPr>
        <p:spPr>
          <a:xfrm>
            <a:off x="9089937" y="3029271"/>
            <a:ext cx="75410" cy="754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30" name="TextBox 29">
            <a:extLst>
              <a:ext uri="{FF2B5EF4-FFF2-40B4-BE49-F238E27FC236}">
                <a16:creationId xmlns:a16="http://schemas.microsoft.com/office/drawing/2014/main" id="{5B77B0B9-69FE-41D9-B643-EFD2E2097B54}"/>
              </a:ext>
            </a:extLst>
          </p:cNvPr>
          <p:cNvSpPr txBox="1"/>
          <p:nvPr/>
        </p:nvSpPr>
        <p:spPr>
          <a:xfrm>
            <a:off x="8243752" y="1149926"/>
            <a:ext cx="854375" cy="338554"/>
          </a:xfrm>
          <a:prstGeom prst="rect">
            <a:avLst/>
          </a:prstGeom>
          <a:noFill/>
        </p:spPr>
        <p:txBody>
          <a:bodyPr wrap="square" rtlCol="0">
            <a:spAutoFit/>
          </a:bodyPr>
          <a:lstStyle/>
          <a:p>
            <a:pPr algn="r"/>
            <a:r>
              <a:rPr lang="en-US" sz="1600" dirty="0"/>
              <a:t>normal</a:t>
            </a:r>
            <a:endParaRPr lang="en-CA" sz="1600" dirty="0"/>
          </a:p>
        </p:txBody>
      </p:sp>
      <p:sp>
        <p:nvSpPr>
          <p:cNvPr id="31" name="TextBox 30">
            <a:extLst>
              <a:ext uri="{FF2B5EF4-FFF2-40B4-BE49-F238E27FC236}">
                <a16:creationId xmlns:a16="http://schemas.microsoft.com/office/drawing/2014/main" id="{11AD6ADB-9162-47B2-8D43-746908E37730}"/>
              </a:ext>
            </a:extLst>
          </p:cNvPr>
          <p:cNvSpPr txBox="1"/>
          <p:nvPr/>
        </p:nvSpPr>
        <p:spPr>
          <a:xfrm>
            <a:off x="10287130" y="3228057"/>
            <a:ext cx="854375" cy="338554"/>
          </a:xfrm>
          <a:prstGeom prst="rect">
            <a:avLst/>
          </a:prstGeom>
          <a:noFill/>
        </p:spPr>
        <p:txBody>
          <a:bodyPr wrap="square" rtlCol="0">
            <a:spAutoFit/>
          </a:bodyPr>
          <a:lstStyle/>
          <a:p>
            <a:r>
              <a:rPr lang="en-US" sz="1600" dirty="0"/>
              <a:t>tangent</a:t>
            </a:r>
            <a:endParaRPr lang="en-CA" sz="1600" dirty="0"/>
          </a:p>
        </p:txBody>
      </p:sp>
      <p:sp>
        <p:nvSpPr>
          <p:cNvPr id="32" name="Freeform 38">
            <a:extLst>
              <a:ext uri="{FF2B5EF4-FFF2-40B4-BE49-F238E27FC236}">
                <a16:creationId xmlns:a16="http://schemas.microsoft.com/office/drawing/2014/main" id="{B2AC01C1-8185-4FEA-877B-473863530539}"/>
              </a:ext>
            </a:extLst>
          </p:cNvPr>
          <p:cNvSpPr/>
          <p:nvPr/>
        </p:nvSpPr>
        <p:spPr>
          <a:xfrm>
            <a:off x="8055666" y="1915253"/>
            <a:ext cx="1008380" cy="1516380"/>
          </a:xfrm>
          <a:custGeom>
            <a:avLst/>
            <a:gdLst>
              <a:gd name="connsiteX0" fmla="*/ 0 w 1008380"/>
              <a:gd name="connsiteY0" fmla="*/ 0 h 1516380"/>
              <a:gd name="connsiteX1" fmla="*/ 5080 w 1008380"/>
              <a:gd name="connsiteY1" fmla="*/ 1150620 h 1516380"/>
              <a:gd name="connsiteX2" fmla="*/ 1008380 w 1008380"/>
              <a:gd name="connsiteY2" fmla="*/ 1516380 h 1516380"/>
              <a:gd name="connsiteX3" fmla="*/ 1008380 w 1008380"/>
              <a:gd name="connsiteY3" fmla="*/ 342900 h 1516380"/>
              <a:gd name="connsiteX4" fmla="*/ 0 w 1008380"/>
              <a:gd name="connsiteY4" fmla="*/ 0 h 1516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380" h="1516380">
                <a:moveTo>
                  <a:pt x="0" y="0"/>
                </a:moveTo>
                <a:cubicBezTo>
                  <a:pt x="1693" y="383540"/>
                  <a:pt x="3387" y="767080"/>
                  <a:pt x="5080" y="1150620"/>
                </a:cubicBezTo>
                <a:lnTo>
                  <a:pt x="1008380" y="1516380"/>
                </a:lnTo>
                <a:lnTo>
                  <a:pt x="1008380" y="342900"/>
                </a:lnTo>
                <a:lnTo>
                  <a:pt x="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33" name="Freeform 39">
            <a:extLst>
              <a:ext uri="{FF2B5EF4-FFF2-40B4-BE49-F238E27FC236}">
                <a16:creationId xmlns:a16="http://schemas.microsoft.com/office/drawing/2014/main" id="{BFDA2E51-3EF7-4568-B3CD-03ADAAA4673D}"/>
              </a:ext>
            </a:extLst>
          </p:cNvPr>
          <p:cNvSpPr/>
          <p:nvPr/>
        </p:nvSpPr>
        <p:spPr>
          <a:xfrm>
            <a:off x="9064046" y="1943193"/>
            <a:ext cx="1132840" cy="1490980"/>
          </a:xfrm>
          <a:custGeom>
            <a:avLst/>
            <a:gdLst>
              <a:gd name="connsiteX0" fmla="*/ 0 w 1132840"/>
              <a:gd name="connsiteY0" fmla="*/ 312420 h 1490980"/>
              <a:gd name="connsiteX1" fmla="*/ 1132840 w 1132840"/>
              <a:gd name="connsiteY1" fmla="*/ 0 h 1490980"/>
              <a:gd name="connsiteX2" fmla="*/ 1132840 w 1132840"/>
              <a:gd name="connsiteY2" fmla="*/ 1158240 h 1490980"/>
              <a:gd name="connsiteX3" fmla="*/ 2540 w 1132840"/>
              <a:gd name="connsiteY3" fmla="*/ 1490980 h 1490980"/>
              <a:gd name="connsiteX4" fmla="*/ 0 w 1132840"/>
              <a:gd name="connsiteY4" fmla="*/ 312420 h 1490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840" h="1490980">
                <a:moveTo>
                  <a:pt x="0" y="312420"/>
                </a:moveTo>
                <a:lnTo>
                  <a:pt x="1132840" y="0"/>
                </a:lnTo>
                <a:lnTo>
                  <a:pt x="1132840" y="1158240"/>
                </a:lnTo>
                <a:lnTo>
                  <a:pt x="2540" y="1490980"/>
                </a:lnTo>
                <a:cubicBezTo>
                  <a:pt x="1693" y="1098127"/>
                  <a:pt x="847" y="705273"/>
                  <a:pt x="0" y="31242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34" name="TextBox 33">
            <a:extLst>
              <a:ext uri="{FF2B5EF4-FFF2-40B4-BE49-F238E27FC236}">
                <a16:creationId xmlns:a16="http://schemas.microsoft.com/office/drawing/2014/main" id="{09683DCD-C087-4665-9726-4FA358EA42F0}"/>
              </a:ext>
            </a:extLst>
          </p:cNvPr>
          <p:cNvSpPr txBox="1"/>
          <p:nvPr/>
        </p:nvSpPr>
        <p:spPr>
          <a:xfrm>
            <a:off x="10070145" y="1329367"/>
            <a:ext cx="1595877" cy="338554"/>
          </a:xfrm>
          <a:prstGeom prst="rect">
            <a:avLst/>
          </a:prstGeom>
          <a:noFill/>
        </p:spPr>
        <p:txBody>
          <a:bodyPr wrap="square" rtlCol="0">
            <a:spAutoFit/>
          </a:bodyPr>
          <a:lstStyle/>
          <a:p>
            <a:pPr algn="r"/>
            <a:r>
              <a:rPr lang="en-US" sz="1600" dirty="0">
                <a:solidFill>
                  <a:schemeClr val="bg1">
                    <a:lumMod val="50000"/>
                  </a:schemeClr>
                </a:solidFill>
              </a:rPr>
              <a:t>box cone</a:t>
            </a:r>
          </a:p>
        </p:txBody>
      </p:sp>
      <p:grpSp>
        <p:nvGrpSpPr>
          <p:cNvPr id="35" name="Group 34">
            <a:extLst>
              <a:ext uri="{FF2B5EF4-FFF2-40B4-BE49-F238E27FC236}">
                <a16:creationId xmlns:a16="http://schemas.microsoft.com/office/drawing/2014/main" id="{518FED58-CD0B-48F4-A9B0-F2DAC18EA8FC}"/>
              </a:ext>
            </a:extLst>
          </p:cNvPr>
          <p:cNvGrpSpPr/>
          <p:nvPr/>
        </p:nvGrpSpPr>
        <p:grpSpPr>
          <a:xfrm flipH="1" flipV="1">
            <a:off x="10067157" y="1598949"/>
            <a:ext cx="1507939" cy="306010"/>
            <a:chOff x="3943363" y="2682213"/>
            <a:chExt cx="1507939" cy="306010"/>
          </a:xfrm>
        </p:grpSpPr>
        <p:cxnSp>
          <p:nvCxnSpPr>
            <p:cNvPr id="36" name="Straight Connector 35">
              <a:extLst>
                <a:ext uri="{FF2B5EF4-FFF2-40B4-BE49-F238E27FC236}">
                  <a16:creationId xmlns:a16="http://schemas.microsoft.com/office/drawing/2014/main" id="{7289327B-D144-47E1-91B0-6375E9EBF0E3}"/>
                </a:ext>
              </a:extLst>
            </p:cNvPr>
            <p:cNvCxnSpPr/>
            <p:nvPr/>
          </p:nvCxnSpPr>
          <p:spPr>
            <a:xfrm flipV="1">
              <a:off x="3943363" y="2988032"/>
              <a:ext cx="1201929" cy="0"/>
            </a:xfrm>
            <a:prstGeom prst="line">
              <a:avLst/>
            </a:prstGeom>
            <a:ln w="127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1BEB157-663E-4DF7-8864-9CF8DD47866F}"/>
                </a:ext>
              </a:extLst>
            </p:cNvPr>
            <p:cNvCxnSpPr/>
            <p:nvPr/>
          </p:nvCxnSpPr>
          <p:spPr>
            <a:xfrm flipH="1">
              <a:off x="5145292" y="2682213"/>
              <a:ext cx="306010" cy="306010"/>
            </a:xfrm>
            <a:prstGeom prst="line">
              <a:avLst/>
            </a:prstGeom>
            <a:ln w="127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D58B4590-D458-4647-952B-765C107FB17D}"/>
                  </a:ext>
                </a:extLst>
              </p:cNvPr>
              <p:cNvSpPr txBox="1"/>
              <p:nvPr/>
            </p:nvSpPr>
            <p:spPr>
              <a:xfrm>
                <a:off x="9979038" y="3543056"/>
                <a:ext cx="306494" cy="3186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rgbClr val="C00000"/>
                              </a:solidFill>
                              <a:latin typeface="Cambria Math" panose="02040503050406030204" pitchFamily="18" charset="0"/>
                            </a:rPr>
                          </m:ctrlPr>
                        </m:sSubSupPr>
                        <m:e>
                          <m:r>
                            <a:rPr lang="en-US" sz="1600" b="0" i="1" smtClean="0">
                              <a:solidFill>
                                <a:srgbClr val="C00000"/>
                              </a:solidFill>
                              <a:latin typeface="Cambria Math" panose="02040503050406030204" pitchFamily="18" charset="0"/>
                            </a:rPr>
                            <m:t>𝜆</m:t>
                          </m:r>
                        </m:e>
                        <m:sub>
                          <m:sSub>
                            <m:sSubPr>
                              <m:ctrlPr>
                                <a:rPr lang="en-US" sz="1600" b="0" i="1" smtClean="0">
                                  <a:solidFill>
                                    <a:srgbClr val="C00000"/>
                                  </a:solidFill>
                                  <a:latin typeface="Cambria Math" panose="02040503050406030204" pitchFamily="18" charset="0"/>
                                </a:rPr>
                              </m:ctrlPr>
                            </m:sSubPr>
                            <m:e>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𝑡</m:t>
                                  </m:r>
                                </m:e>
                              </m:acc>
                            </m:e>
                            <m:sub>
                              <m:r>
                                <a:rPr lang="en-US" sz="1600" b="0" i="1" smtClean="0">
                                  <a:solidFill>
                                    <a:srgbClr val="C00000"/>
                                  </a:solidFill>
                                  <a:latin typeface="Cambria Math" panose="02040503050406030204" pitchFamily="18" charset="0"/>
                                </a:rPr>
                                <m:t>1</m:t>
                              </m:r>
                            </m:sub>
                          </m:sSub>
                        </m:sub>
                        <m:sup>
                          <m:r>
                            <m:rPr>
                              <m:sty m:val="p"/>
                            </m:rPr>
                            <a:rPr lang="en-US" sz="1600" b="0" i="0" smtClean="0">
                              <a:solidFill>
                                <a:srgbClr val="C00000"/>
                              </a:solidFill>
                              <a:latin typeface="Cambria Math" panose="02040503050406030204" pitchFamily="18" charset="0"/>
                            </a:rPr>
                            <m:t>hi</m:t>
                          </m:r>
                        </m:sup>
                      </m:sSubSup>
                    </m:oMath>
                  </m:oMathPara>
                </a14:m>
                <a:endParaRPr lang="en-US" sz="1600" dirty="0">
                  <a:solidFill>
                    <a:srgbClr val="C00000"/>
                  </a:solidFill>
                </a:endParaRPr>
              </a:p>
            </p:txBody>
          </p:sp>
        </mc:Choice>
        <mc:Fallback xmlns="">
          <p:sp>
            <p:nvSpPr>
              <p:cNvPr id="38" name="TextBox 37">
                <a:extLst>
                  <a:ext uri="{FF2B5EF4-FFF2-40B4-BE49-F238E27FC236}">
                    <a16:creationId xmlns:a16="http://schemas.microsoft.com/office/drawing/2014/main" id="{D58B4590-D458-4647-952B-765C107FB17D}"/>
                  </a:ext>
                </a:extLst>
              </p:cNvPr>
              <p:cNvSpPr txBox="1">
                <a:spLocks noRot="1" noChangeAspect="1" noMove="1" noResize="1" noEditPoints="1" noAdjustHandles="1" noChangeArrowheads="1" noChangeShapeType="1" noTextEdit="1"/>
              </p:cNvSpPr>
              <p:nvPr/>
            </p:nvSpPr>
            <p:spPr>
              <a:xfrm>
                <a:off x="9979038" y="3543056"/>
                <a:ext cx="306494" cy="318613"/>
              </a:xfrm>
              <a:prstGeom prst="rect">
                <a:avLst/>
              </a:prstGeom>
              <a:blipFill>
                <a:blip r:embed="rId7"/>
                <a:stretch>
                  <a:fillRect l="-16000" r="-20000" b="-15385"/>
                </a:stretch>
              </a:blipFill>
            </p:spPr>
            <p:txBody>
              <a:bodyPr/>
              <a:lstStyle/>
              <a:p>
                <a:r>
                  <a:rPr lang="en-CA">
                    <a:noFill/>
                  </a:rPr>
                  <a:t> </a:t>
                </a:r>
              </a:p>
            </p:txBody>
          </p:sp>
        </mc:Fallback>
      </mc:AlternateContent>
      <p:sp>
        <p:nvSpPr>
          <p:cNvPr id="39" name="Freeform 63">
            <a:extLst>
              <a:ext uri="{FF2B5EF4-FFF2-40B4-BE49-F238E27FC236}">
                <a16:creationId xmlns:a16="http://schemas.microsoft.com/office/drawing/2014/main" id="{2E1EB3EE-2226-45E6-AF6C-F049BCCF5048}"/>
              </a:ext>
            </a:extLst>
          </p:cNvPr>
          <p:cNvSpPr/>
          <p:nvPr/>
        </p:nvSpPr>
        <p:spPr>
          <a:xfrm flipH="1" flipV="1">
            <a:off x="9458623" y="3359715"/>
            <a:ext cx="430688" cy="278436"/>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92DA98C-A079-4F98-A4BF-D7C3B0E6C3AC}"/>
                  </a:ext>
                </a:extLst>
              </p:cNvPr>
              <p:cNvSpPr txBox="1"/>
              <p:nvPr/>
            </p:nvSpPr>
            <p:spPr>
              <a:xfrm>
                <a:off x="7474020" y="2442431"/>
                <a:ext cx="328960" cy="3198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rgbClr val="C00000"/>
                              </a:solidFill>
                              <a:latin typeface="Cambria Math" panose="02040503050406030204" pitchFamily="18" charset="0"/>
                            </a:rPr>
                          </m:ctrlPr>
                        </m:sSubSupPr>
                        <m:e>
                          <m:r>
                            <a:rPr lang="en-US" sz="1600" b="0" i="1" smtClean="0">
                              <a:solidFill>
                                <a:srgbClr val="C00000"/>
                              </a:solidFill>
                              <a:latin typeface="Cambria Math" panose="02040503050406030204" pitchFamily="18" charset="0"/>
                            </a:rPr>
                            <m:t>𝜆</m:t>
                          </m:r>
                        </m:e>
                        <m:sub>
                          <m:sSub>
                            <m:sSubPr>
                              <m:ctrlPr>
                                <a:rPr lang="en-US" sz="1600" b="0" i="1" smtClean="0">
                                  <a:solidFill>
                                    <a:srgbClr val="C00000"/>
                                  </a:solidFill>
                                  <a:latin typeface="Cambria Math" panose="02040503050406030204" pitchFamily="18" charset="0"/>
                                </a:rPr>
                              </m:ctrlPr>
                            </m:sSubPr>
                            <m:e>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𝑡</m:t>
                                  </m:r>
                                </m:e>
                              </m:acc>
                            </m:e>
                            <m:sub>
                              <m:r>
                                <a:rPr lang="en-US" sz="1600" b="0" i="1" smtClean="0">
                                  <a:solidFill>
                                    <a:srgbClr val="C00000"/>
                                  </a:solidFill>
                                  <a:latin typeface="Cambria Math" panose="02040503050406030204" pitchFamily="18" charset="0"/>
                                </a:rPr>
                                <m:t>1</m:t>
                              </m:r>
                            </m:sub>
                          </m:sSub>
                        </m:sub>
                        <m:sup>
                          <m:r>
                            <m:rPr>
                              <m:sty m:val="p"/>
                            </m:rPr>
                            <a:rPr lang="en-US" sz="1600" b="0" i="0" smtClean="0">
                              <a:solidFill>
                                <a:srgbClr val="C00000"/>
                              </a:solidFill>
                              <a:latin typeface="Cambria Math" panose="02040503050406030204" pitchFamily="18" charset="0"/>
                            </a:rPr>
                            <m:t>lo</m:t>
                          </m:r>
                        </m:sup>
                      </m:sSubSup>
                    </m:oMath>
                  </m:oMathPara>
                </a14:m>
                <a:endParaRPr lang="en-US" sz="1600" dirty="0">
                  <a:solidFill>
                    <a:srgbClr val="C00000"/>
                  </a:solidFill>
                </a:endParaRPr>
              </a:p>
            </p:txBody>
          </p:sp>
        </mc:Choice>
        <mc:Fallback xmlns="">
          <p:sp>
            <p:nvSpPr>
              <p:cNvPr id="40" name="TextBox 39">
                <a:extLst>
                  <a:ext uri="{FF2B5EF4-FFF2-40B4-BE49-F238E27FC236}">
                    <a16:creationId xmlns:a16="http://schemas.microsoft.com/office/drawing/2014/main" id="{C92DA98C-A079-4F98-A4BF-D7C3B0E6C3AC}"/>
                  </a:ext>
                </a:extLst>
              </p:cNvPr>
              <p:cNvSpPr txBox="1">
                <a:spLocks noRot="1" noChangeAspect="1" noMove="1" noResize="1" noEditPoints="1" noAdjustHandles="1" noChangeArrowheads="1" noChangeShapeType="1" noTextEdit="1"/>
              </p:cNvSpPr>
              <p:nvPr/>
            </p:nvSpPr>
            <p:spPr>
              <a:xfrm>
                <a:off x="7474020" y="2442431"/>
                <a:ext cx="328960" cy="319896"/>
              </a:xfrm>
              <a:prstGeom prst="rect">
                <a:avLst/>
              </a:prstGeom>
              <a:blipFill>
                <a:blip r:embed="rId8"/>
                <a:stretch>
                  <a:fillRect l="-11111" r="-16667" b="-13462"/>
                </a:stretch>
              </a:blipFill>
            </p:spPr>
            <p:txBody>
              <a:bodyPr/>
              <a:lstStyle/>
              <a:p>
                <a:r>
                  <a:rPr lang="en-CA">
                    <a:noFill/>
                  </a:rPr>
                  <a:t> </a:t>
                </a:r>
              </a:p>
            </p:txBody>
          </p:sp>
        </mc:Fallback>
      </mc:AlternateContent>
      <p:sp>
        <p:nvSpPr>
          <p:cNvPr id="41" name="Freeform 71">
            <a:extLst>
              <a:ext uri="{FF2B5EF4-FFF2-40B4-BE49-F238E27FC236}">
                <a16:creationId xmlns:a16="http://schemas.microsoft.com/office/drawing/2014/main" id="{CEE27FEC-A5B9-41FE-BFB1-8C49FB20F3DF}"/>
              </a:ext>
            </a:extLst>
          </p:cNvPr>
          <p:cNvSpPr/>
          <p:nvPr/>
        </p:nvSpPr>
        <p:spPr>
          <a:xfrm flipH="1" flipV="1">
            <a:off x="7847955" y="2678232"/>
            <a:ext cx="430688" cy="278436"/>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35D81EC8-A299-4420-9C09-0285F45CC0C1}"/>
                  </a:ext>
                </a:extLst>
              </p:cNvPr>
              <p:cNvSpPr txBox="1"/>
              <p:nvPr/>
            </p:nvSpPr>
            <p:spPr>
              <a:xfrm>
                <a:off x="8754500" y="1792714"/>
                <a:ext cx="26116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𝜆</m:t>
                          </m:r>
                        </m:e>
                        <m:sub>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𝑛</m:t>
                              </m:r>
                            </m:e>
                          </m:acc>
                        </m:sub>
                      </m:sSub>
                    </m:oMath>
                  </m:oMathPara>
                </a14:m>
                <a:endParaRPr lang="en-US" sz="1600" dirty="0">
                  <a:solidFill>
                    <a:srgbClr val="C00000"/>
                  </a:solidFill>
                </a:endParaRPr>
              </a:p>
            </p:txBody>
          </p:sp>
        </mc:Choice>
        <mc:Fallback xmlns="">
          <p:sp>
            <p:nvSpPr>
              <p:cNvPr id="42" name="TextBox 41">
                <a:extLst>
                  <a:ext uri="{FF2B5EF4-FFF2-40B4-BE49-F238E27FC236}">
                    <a16:creationId xmlns:a16="http://schemas.microsoft.com/office/drawing/2014/main" id="{35D81EC8-A299-4420-9C09-0285F45CC0C1}"/>
                  </a:ext>
                </a:extLst>
              </p:cNvPr>
              <p:cNvSpPr txBox="1">
                <a:spLocks noRot="1" noChangeAspect="1" noMove="1" noResize="1" noEditPoints="1" noAdjustHandles="1" noChangeArrowheads="1" noChangeShapeType="1" noTextEdit="1"/>
              </p:cNvSpPr>
              <p:nvPr/>
            </p:nvSpPr>
            <p:spPr>
              <a:xfrm>
                <a:off x="8754500" y="1792714"/>
                <a:ext cx="261162" cy="246221"/>
              </a:xfrm>
              <a:prstGeom prst="rect">
                <a:avLst/>
              </a:prstGeom>
              <a:blipFill>
                <a:blip r:embed="rId9"/>
                <a:stretch>
                  <a:fillRect l="-18605" r="-76744" b="-125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81D2B112-B252-4E1D-89BC-7CD2391BE740}"/>
                  </a:ext>
                </a:extLst>
              </p:cNvPr>
              <p:cNvSpPr txBox="1"/>
              <p:nvPr/>
            </p:nvSpPr>
            <p:spPr>
              <a:xfrm>
                <a:off x="8117987" y="3516610"/>
                <a:ext cx="328960" cy="3186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rgbClr val="C00000"/>
                              </a:solidFill>
                              <a:latin typeface="Cambria Math" panose="02040503050406030204" pitchFamily="18" charset="0"/>
                            </a:rPr>
                          </m:ctrlPr>
                        </m:sSubSupPr>
                        <m:e>
                          <m:r>
                            <a:rPr lang="en-US" sz="1600" b="0" i="1" smtClean="0">
                              <a:solidFill>
                                <a:srgbClr val="C00000"/>
                              </a:solidFill>
                              <a:latin typeface="Cambria Math" panose="02040503050406030204" pitchFamily="18" charset="0"/>
                            </a:rPr>
                            <m:t>𝜆</m:t>
                          </m:r>
                        </m:e>
                        <m:sub>
                          <m:sSub>
                            <m:sSubPr>
                              <m:ctrlPr>
                                <a:rPr lang="en-US" sz="1600" b="0" i="1" smtClean="0">
                                  <a:solidFill>
                                    <a:srgbClr val="C00000"/>
                                  </a:solidFill>
                                  <a:latin typeface="Cambria Math" panose="02040503050406030204" pitchFamily="18" charset="0"/>
                                </a:rPr>
                              </m:ctrlPr>
                            </m:sSubPr>
                            <m:e>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𝑡</m:t>
                                  </m:r>
                                </m:e>
                              </m:acc>
                            </m:e>
                            <m:sub>
                              <m:r>
                                <a:rPr lang="en-US" sz="1600" b="0" i="1" smtClean="0">
                                  <a:solidFill>
                                    <a:srgbClr val="C00000"/>
                                  </a:solidFill>
                                  <a:latin typeface="Cambria Math" panose="02040503050406030204" pitchFamily="18" charset="0"/>
                                </a:rPr>
                                <m:t>2</m:t>
                              </m:r>
                            </m:sub>
                          </m:sSub>
                        </m:sub>
                        <m:sup>
                          <m:r>
                            <m:rPr>
                              <m:sty m:val="p"/>
                            </m:rPr>
                            <a:rPr lang="en-US" sz="1600" b="0" i="0" smtClean="0">
                              <a:solidFill>
                                <a:srgbClr val="C00000"/>
                              </a:solidFill>
                              <a:latin typeface="Cambria Math" panose="02040503050406030204" pitchFamily="18" charset="0"/>
                            </a:rPr>
                            <m:t>hi</m:t>
                          </m:r>
                        </m:sup>
                      </m:sSubSup>
                    </m:oMath>
                  </m:oMathPara>
                </a14:m>
                <a:endParaRPr lang="en-US" sz="1600" dirty="0">
                  <a:solidFill>
                    <a:srgbClr val="C00000"/>
                  </a:solidFill>
                </a:endParaRPr>
              </a:p>
            </p:txBody>
          </p:sp>
        </mc:Choice>
        <mc:Fallback xmlns="">
          <p:sp>
            <p:nvSpPr>
              <p:cNvPr id="43" name="TextBox 42">
                <a:extLst>
                  <a:ext uri="{FF2B5EF4-FFF2-40B4-BE49-F238E27FC236}">
                    <a16:creationId xmlns:a16="http://schemas.microsoft.com/office/drawing/2014/main" id="{81D2B112-B252-4E1D-89BC-7CD2391BE740}"/>
                  </a:ext>
                </a:extLst>
              </p:cNvPr>
              <p:cNvSpPr txBox="1">
                <a:spLocks noRot="1" noChangeAspect="1" noMove="1" noResize="1" noEditPoints="1" noAdjustHandles="1" noChangeArrowheads="1" noChangeShapeType="1" noTextEdit="1"/>
              </p:cNvSpPr>
              <p:nvPr/>
            </p:nvSpPr>
            <p:spPr>
              <a:xfrm>
                <a:off x="8117987" y="3516610"/>
                <a:ext cx="328960" cy="318613"/>
              </a:xfrm>
              <a:prstGeom prst="rect">
                <a:avLst/>
              </a:prstGeom>
              <a:blipFill>
                <a:blip r:embed="rId10"/>
                <a:stretch>
                  <a:fillRect l="-11111" r="-14815" b="-13462"/>
                </a:stretch>
              </a:blipFill>
            </p:spPr>
            <p:txBody>
              <a:bodyPr/>
              <a:lstStyle/>
              <a:p>
                <a:r>
                  <a:rPr lang="en-CA">
                    <a:noFill/>
                  </a:rPr>
                  <a:t> </a:t>
                </a:r>
              </a:p>
            </p:txBody>
          </p:sp>
        </mc:Fallback>
      </mc:AlternateContent>
      <p:sp>
        <p:nvSpPr>
          <p:cNvPr id="44" name="Freeform 75">
            <a:extLst>
              <a:ext uri="{FF2B5EF4-FFF2-40B4-BE49-F238E27FC236}">
                <a16:creationId xmlns:a16="http://schemas.microsoft.com/office/drawing/2014/main" id="{9AF68AF2-4256-4457-A36F-9F186987B345}"/>
              </a:ext>
            </a:extLst>
          </p:cNvPr>
          <p:cNvSpPr/>
          <p:nvPr/>
        </p:nvSpPr>
        <p:spPr>
          <a:xfrm flipH="1">
            <a:off x="8491922" y="3423231"/>
            <a:ext cx="430688" cy="329180"/>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C95E0E61-D38C-42F2-BA8E-6216E41DA89C}"/>
                  </a:ext>
                </a:extLst>
              </p:cNvPr>
              <p:cNvSpPr txBox="1"/>
              <p:nvPr/>
            </p:nvSpPr>
            <p:spPr>
              <a:xfrm>
                <a:off x="10586324" y="2543424"/>
                <a:ext cx="328960" cy="3198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rgbClr val="C00000"/>
                              </a:solidFill>
                              <a:latin typeface="Cambria Math" panose="02040503050406030204" pitchFamily="18" charset="0"/>
                            </a:rPr>
                          </m:ctrlPr>
                        </m:sSubSupPr>
                        <m:e>
                          <m:r>
                            <a:rPr lang="en-US" sz="1600" b="0" i="1" smtClean="0">
                              <a:solidFill>
                                <a:srgbClr val="C00000"/>
                              </a:solidFill>
                              <a:latin typeface="Cambria Math" panose="02040503050406030204" pitchFamily="18" charset="0"/>
                            </a:rPr>
                            <m:t>𝜆</m:t>
                          </m:r>
                        </m:e>
                        <m:sub>
                          <m:sSub>
                            <m:sSubPr>
                              <m:ctrlPr>
                                <a:rPr lang="en-US" sz="1600" b="0" i="1" smtClean="0">
                                  <a:solidFill>
                                    <a:srgbClr val="C00000"/>
                                  </a:solidFill>
                                  <a:latin typeface="Cambria Math" panose="02040503050406030204" pitchFamily="18" charset="0"/>
                                </a:rPr>
                              </m:ctrlPr>
                            </m:sSubPr>
                            <m:e>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𝑡</m:t>
                                  </m:r>
                                </m:e>
                              </m:acc>
                            </m:e>
                            <m:sub>
                              <m:r>
                                <a:rPr lang="en-US" sz="1600" b="0" i="1" smtClean="0">
                                  <a:solidFill>
                                    <a:srgbClr val="C00000"/>
                                  </a:solidFill>
                                  <a:latin typeface="Cambria Math" panose="02040503050406030204" pitchFamily="18" charset="0"/>
                                </a:rPr>
                                <m:t>2</m:t>
                              </m:r>
                            </m:sub>
                          </m:sSub>
                        </m:sub>
                        <m:sup>
                          <m:r>
                            <m:rPr>
                              <m:sty m:val="p"/>
                            </m:rPr>
                            <a:rPr lang="en-US" sz="1600" b="0" i="0" smtClean="0">
                              <a:solidFill>
                                <a:srgbClr val="C00000"/>
                              </a:solidFill>
                              <a:latin typeface="Cambria Math" panose="02040503050406030204" pitchFamily="18" charset="0"/>
                            </a:rPr>
                            <m:t>lo</m:t>
                          </m:r>
                        </m:sup>
                      </m:sSubSup>
                    </m:oMath>
                  </m:oMathPara>
                </a14:m>
                <a:endParaRPr lang="en-US" sz="1600" dirty="0">
                  <a:solidFill>
                    <a:srgbClr val="C00000"/>
                  </a:solidFill>
                </a:endParaRPr>
              </a:p>
            </p:txBody>
          </p:sp>
        </mc:Choice>
        <mc:Fallback xmlns="">
          <p:sp>
            <p:nvSpPr>
              <p:cNvPr id="45" name="TextBox 44">
                <a:extLst>
                  <a:ext uri="{FF2B5EF4-FFF2-40B4-BE49-F238E27FC236}">
                    <a16:creationId xmlns:a16="http://schemas.microsoft.com/office/drawing/2014/main" id="{C95E0E61-D38C-42F2-BA8E-6216E41DA89C}"/>
                  </a:ext>
                </a:extLst>
              </p:cNvPr>
              <p:cNvSpPr txBox="1">
                <a:spLocks noRot="1" noChangeAspect="1" noMove="1" noResize="1" noEditPoints="1" noAdjustHandles="1" noChangeArrowheads="1" noChangeShapeType="1" noTextEdit="1"/>
              </p:cNvSpPr>
              <p:nvPr/>
            </p:nvSpPr>
            <p:spPr>
              <a:xfrm>
                <a:off x="10586324" y="2543424"/>
                <a:ext cx="328960" cy="319896"/>
              </a:xfrm>
              <a:prstGeom prst="rect">
                <a:avLst/>
              </a:prstGeom>
              <a:blipFill>
                <a:blip r:embed="rId11"/>
                <a:stretch>
                  <a:fillRect l="-11111" r="-14815" b="-13208"/>
                </a:stretch>
              </a:blipFill>
            </p:spPr>
            <p:txBody>
              <a:bodyPr/>
              <a:lstStyle/>
              <a:p>
                <a:r>
                  <a:rPr lang="en-CA">
                    <a:noFill/>
                  </a:rPr>
                  <a:t> </a:t>
                </a:r>
              </a:p>
            </p:txBody>
          </p:sp>
        </mc:Fallback>
      </mc:AlternateContent>
      <p:sp>
        <p:nvSpPr>
          <p:cNvPr id="46" name="Freeform 78">
            <a:extLst>
              <a:ext uri="{FF2B5EF4-FFF2-40B4-BE49-F238E27FC236}">
                <a16:creationId xmlns:a16="http://schemas.microsoft.com/office/drawing/2014/main" id="{4052189E-D0FC-41ED-903B-915D12B88AD0}"/>
              </a:ext>
            </a:extLst>
          </p:cNvPr>
          <p:cNvSpPr/>
          <p:nvPr/>
        </p:nvSpPr>
        <p:spPr>
          <a:xfrm flipH="1">
            <a:off x="10108261" y="2683403"/>
            <a:ext cx="430688" cy="329180"/>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3CE9E41F-B526-4B92-84DF-7368D5CC7678}"/>
                  </a:ext>
                </a:extLst>
              </p:cNvPr>
              <p:cNvSpPr txBox="1"/>
              <p:nvPr/>
            </p:nvSpPr>
            <p:spPr>
              <a:xfrm>
                <a:off x="8470824" y="2940365"/>
                <a:ext cx="2203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rgbClr val="C00000"/>
                              </a:solidFill>
                              <a:latin typeface="Cambria Math" panose="02040503050406030204" pitchFamily="18" charset="0"/>
                            </a:rPr>
                          </m:ctrlPr>
                        </m:sSubPr>
                        <m:e>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𝑡</m:t>
                              </m:r>
                            </m:e>
                          </m:acc>
                        </m:e>
                        <m:sub>
                          <m:r>
                            <a:rPr lang="en-US" sz="1600" b="0" i="1" smtClean="0">
                              <a:solidFill>
                                <a:srgbClr val="C00000"/>
                              </a:solidFill>
                              <a:latin typeface="Cambria Math" panose="02040503050406030204" pitchFamily="18" charset="0"/>
                            </a:rPr>
                            <m:t>2</m:t>
                          </m:r>
                        </m:sub>
                      </m:sSub>
                    </m:oMath>
                  </m:oMathPara>
                </a14:m>
                <a:endParaRPr lang="en-US" sz="1600" dirty="0">
                  <a:solidFill>
                    <a:srgbClr val="C00000"/>
                  </a:solidFill>
                </a:endParaRPr>
              </a:p>
            </p:txBody>
          </p:sp>
        </mc:Choice>
        <mc:Fallback xmlns="">
          <p:sp>
            <p:nvSpPr>
              <p:cNvPr id="47" name="TextBox 46">
                <a:extLst>
                  <a:ext uri="{FF2B5EF4-FFF2-40B4-BE49-F238E27FC236}">
                    <a16:creationId xmlns:a16="http://schemas.microsoft.com/office/drawing/2014/main" id="{3CE9E41F-B526-4B92-84DF-7368D5CC7678}"/>
                  </a:ext>
                </a:extLst>
              </p:cNvPr>
              <p:cNvSpPr txBox="1">
                <a:spLocks noRot="1" noChangeAspect="1" noMove="1" noResize="1" noEditPoints="1" noAdjustHandles="1" noChangeArrowheads="1" noChangeShapeType="1" noTextEdit="1"/>
              </p:cNvSpPr>
              <p:nvPr/>
            </p:nvSpPr>
            <p:spPr>
              <a:xfrm>
                <a:off x="8470824" y="2940365"/>
                <a:ext cx="220317" cy="246221"/>
              </a:xfrm>
              <a:prstGeom prst="rect">
                <a:avLst/>
              </a:prstGeom>
              <a:blipFill>
                <a:blip r:embed="rId12"/>
                <a:stretch>
                  <a:fillRect l="-19444" t="-26829" r="-80556" b="-1219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58A6EB05-1374-468E-85C9-C5FA778FB8CE}"/>
                  </a:ext>
                </a:extLst>
              </p:cNvPr>
              <p:cNvSpPr txBox="1"/>
              <p:nvPr/>
            </p:nvSpPr>
            <p:spPr>
              <a:xfrm>
                <a:off x="9509750" y="2962362"/>
                <a:ext cx="22167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rgbClr val="C00000"/>
                              </a:solidFill>
                              <a:latin typeface="Cambria Math" panose="02040503050406030204" pitchFamily="18" charset="0"/>
                            </a:rPr>
                          </m:ctrlPr>
                        </m:sSubPr>
                        <m:e>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𝑡</m:t>
                              </m:r>
                            </m:e>
                          </m:acc>
                        </m:e>
                        <m:sub>
                          <m:r>
                            <a:rPr lang="en-US" sz="1600" b="0" i="1" smtClean="0">
                              <a:solidFill>
                                <a:srgbClr val="C00000"/>
                              </a:solidFill>
                              <a:latin typeface="Cambria Math" panose="02040503050406030204" pitchFamily="18" charset="0"/>
                            </a:rPr>
                            <m:t>1</m:t>
                          </m:r>
                        </m:sub>
                      </m:sSub>
                    </m:oMath>
                  </m:oMathPara>
                </a14:m>
                <a:endParaRPr lang="en-US" sz="1600" dirty="0">
                  <a:solidFill>
                    <a:srgbClr val="C00000"/>
                  </a:solidFill>
                </a:endParaRPr>
              </a:p>
            </p:txBody>
          </p:sp>
        </mc:Choice>
        <mc:Fallback xmlns="">
          <p:sp>
            <p:nvSpPr>
              <p:cNvPr id="48" name="TextBox 47">
                <a:extLst>
                  <a:ext uri="{FF2B5EF4-FFF2-40B4-BE49-F238E27FC236}">
                    <a16:creationId xmlns:a16="http://schemas.microsoft.com/office/drawing/2014/main" id="{58A6EB05-1374-468E-85C9-C5FA778FB8CE}"/>
                  </a:ext>
                </a:extLst>
              </p:cNvPr>
              <p:cNvSpPr txBox="1">
                <a:spLocks noRot="1" noChangeAspect="1" noMove="1" noResize="1" noEditPoints="1" noAdjustHandles="1" noChangeArrowheads="1" noChangeShapeType="1" noTextEdit="1"/>
              </p:cNvSpPr>
              <p:nvPr/>
            </p:nvSpPr>
            <p:spPr>
              <a:xfrm>
                <a:off x="9509750" y="2962362"/>
                <a:ext cx="221677" cy="246221"/>
              </a:xfrm>
              <a:prstGeom prst="rect">
                <a:avLst/>
              </a:prstGeom>
              <a:blipFill>
                <a:blip r:embed="rId13"/>
                <a:stretch>
                  <a:fillRect l="-19444" t="-30000" r="-80556" b="-15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9AB57D6-1EF2-4CF1-8B21-CE6C6C877579}"/>
                  </a:ext>
                </a:extLst>
              </p:cNvPr>
              <p:cNvSpPr/>
              <p:nvPr/>
            </p:nvSpPr>
            <p:spPr>
              <a:xfrm>
                <a:off x="2886739" y="2882942"/>
                <a:ext cx="2421047" cy="5924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CA" sz="2800" i="1">
                              <a:latin typeface="Cambria Math" panose="02040503050406030204" pitchFamily="18" charset="0"/>
                            </a:rPr>
                          </m:ctrlPr>
                        </m:dPr>
                        <m:e>
                          <m:sSub>
                            <m:sSubPr>
                              <m:ctrlPr>
                                <a:rPr lang="en-CA" sz="2800" i="1">
                                  <a:latin typeface="Cambria Math" panose="02040503050406030204" pitchFamily="18" charset="0"/>
                                </a:rPr>
                              </m:ctrlPr>
                            </m:sSubPr>
                            <m:e>
                              <m:r>
                                <a:rPr lang="en-CA" sz="2800" i="1">
                                  <a:latin typeface="Cambria Math" panose="02040503050406030204" pitchFamily="18" charset="0"/>
                                </a:rPr>
                                <m:t>𝜆</m:t>
                              </m:r>
                            </m:e>
                            <m:sub>
                              <m:r>
                                <a:rPr lang="en-CA" sz="2800" i="1">
                                  <a:latin typeface="Cambria Math" panose="02040503050406030204" pitchFamily="18" charset="0"/>
                                </a:rPr>
                                <m:t>𝑖</m:t>
                              </m:r>
                            </m:sub>
                          </m:sSub>
                          <m:r>
                            <a:rPr lang="en-CA" sz="2800" i="1">
                              <a:latin typeface="Cambria Math" panose="02040503050406030204" pitchFamily="18" charset="0"/>
                            </a:rPr>
                            <m:t>−</m:t>
                          </m:r>
                          <m:sSubSup>
                            <m:sSubSupPr>
                              <m:ctrlPr>
                                <a:rPr lang="en-CA" sz="2800" i="1">
                                  <a:latin typeface="Cambria Math" panose="02040503050406030204" pitchFamily="18" charset="0"/>
                                </a:rPr>
                              </m:ctrlPr>
                            </m:sSubSupPr>
                            <m:e>
                              <m:r>
                                <a:rPr lang="en-CA" sz="2800" i="1">
                                  <a:latin typeface="Cambria Math" panose="02040503050406030204" pitchFamily="18" charset="0"/>
                                </a:rPr>
                                <m:t>𝜆</m:t>
                              </m:r>
                            </m:e>
                            <m:sub>
                              <m:r>
                                <a:rPr lang="en-CA" sz="2800" i="1">
                                  <a:latin typeface="Cambria Math" panose="02040503050406030204" pitchFamily="18" charset="0"/>
                                </a:rPr>
                                <m:t>𝑖</m:t>
                              </m:r>
                            </m:sub>
                            <m:sup>
                              <m:r>
                                <m:rPr>
                                  <m:sty m:val="p"/>
                                </m:rPr>
                                <a:rPr lang="en-CA" sz="2800">
                                  <a:latin typeface="Cambria Math" panose="02040503050406030204" pitchFamily="18" charset="0"/>
                                </a:rPr>
                                <m:t>lo</m:t>
                              </m:r>
                            </m:sup>
                          </m:sSubSup>
                        </m:e>
                      </m:d>
                      <m:r>
                        <a:rPr lang="en-CA" sz="2800" i="1">
                          <a:latin typeface="Cambria Math" panose="02040503050406030204" pitchFamily="18" charset="0"/>
                        </a:rPr>
                        <m:t>≥0</m:t>
                      </m:r>
                    </m:oMath>
                  </m:oMathPara>
                </a14:m>
                <a:endParaRPr lang="en-CA" sz="2800" dirty="0"/>
              </a:p>
            </p:txBody>
          </p:sp>
        </mc:Choice>
        <mc:Fallback xmlns="">
          <p:sp>
            <p:nvSpPr>
              <p:cNvPr id="5" name="Rectangle 4">
                <a:extLst>
                  <a:ext uri="{FF2B5EF4-FFF2-40B4-BE49-F238E27FC236}">
                    <a16:creationId xmlns:a16="http://schemas.microsoft.com/office/drawing/2014/main" id="{C9AB57D6-1EF2-4CF1-8B21-CE6C6C877579}"/>
                  </a:ext>
                </a:extLst>
              </p:cNvPr>
              <p:cNvSpPr>
                <a:spLocks noRot="1" noChangeAspect="1" noMove="1" noResize="1" noEditPoints="1" noAdjustHandles="1" noChangeArrowheads="1" noChangeShapeType="1" noTextEdit="1"/>
              </p:cNvSpPr>
              <p:nvPr/>
            </p:nvSpPr>
            <p:spPr>
              <a:xfrm>
                <a:off x="2886739" y="2882942"/>
                <a:ext cx="2421047" cy="592470"/>
              </a:xfrm>
              <a:prstGeom prst="rect">
                <a:avLst/>
              </a:prstGeom>
              <a:blipFill>
                <a:blip r:embed="rId1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7975AE0-5169-4A2A-A19E-2E07EDA27407}"/>
                  </a:ext>
                </a:extLst>
              </p:cNvPr>
              <p:cNvSpPr/>
              <p:nvPr/>
            </p:nvSpPr>
            <p:spPr>
              <a:xfrm>
                <a:off x="2867081" y="3498565"/>
                <a:ext cx="2429063" cy="5913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CA" sz="2800" i="1">
                              <a:latin typeface="Cambria Math" panose="02040503050406030204" pitchFamily="18" charset="0"/>
                            </a:rPr>
                          </m:ctrlPr>
                        </m:dPr>
                        <m:e>
                          <m:sSub>
                            <m:sSubPr>
                              <m:ctrlPr>
                                <a:rPr lang="en-CA" sz="2800" i="1">
                                  <a:latin typeface="Cambria Math" panose="02040503050406030204" pitchFamily="18" charset="0"/>
                                </a:rPr>
                              </m:ctrlPr>
                            </m:sSubPr>
                            <m:e>
                              <m:sSubSup>
                                <m:sSubSupPr>
                                  <m:ctrlPr>
                                    <a:rPr lang="en-CA" sz="2800" i="1">
                                      <a:latin typeface="Cambria Math" panose="02040503050406030204" pitchFamily="18" charset="0"/>
                                    </a:rPr>
                                  </m:ctrlPr>
                                </m:sSubSupPr>
                                <m:e>
                                  <m:r>
                                    <a:rPr lang="en-CA" sz="2800" i="1">
                                      <a:latin typeface="Cambria Math" panose="02040503050406030204" pitchFamily="18" charset="0"/>
                                    </a:rPr>
                                    <m:t>𝜆</m:t>
                                  </m:r>
                                </m:e>
                                <m:sub>
                                  <m:r>
                                    <a:rPr lang="en-CA" sz="2800" i="1">
                                      <a:latin typeface="Cambria Math" panose="02040503050406030204" pitchFamily="18" charset="0"/>
                                    </a:rPr>
                                    <m:t>𝑖</m:t>
                                  </m:r>
                                </m:sub>
                                <m:sup>
                                  <m:r>
                                    <m:rPr>
                                      <m:sty m:val="p"/>
                                    </m:rPr>
                                    <a:rPr lang="en-CA" sz="2800">
                                      <a:latin typeface="Cambria Math" panose="02040503050406030204" pitchFamily="18" charset="0"/>
                                    </a:rPr>
                                    <m:t>hi</m:t>
                                  </m:r>
                                </m:sup>
                              </m:sSubSup>
                              <m:r>
                                <a:rPr lang="en-CA" sz="2800" i="1">
                                  <a:latin typeface="Cambria Math" panose="02040503050406030204" pitchFamily="18" charset="0"/>
                                </a:rPr>
                                <m:t>−</m:t>
                              </m:r>
                              <m:r>
                                <a:rPr lang="en-CA" sz="2800" i="1">
                                  <a:latin typeface="Cambria Math" panose="02040503050406030204" pitchFamily="18" charset="0"/>
                                </a:rPr>
                                <m:t>𝜆</m:t>
                              </m:r>
                            </m:e>
                            <m:sub>
                              <m:r>
                                <a:rPr lang="en-CA" sz="2800" i="1">
                                  <a:latin typeface="Cambria Math" panose="02040503050406030204" pitchFamily="18" charset="0"/>
                                </a:rPr>
                                <m:t>𝑖</m:t>
                              </m:r>
                            </m:sub>
                          </m:sSub>
                        </m:e>
                      </m:d>
                      <m:r>
                        <a:rPr lang="en-CA" sz="2800" i="1">
                          <a:latin typeface="Cambria Math" panose="02040503050406030204" pitchFamily="18" charset="0"/>
                        </a:rPr>
                        <m:t>≥0</m:t>
                      </m:r>
                    </m:oMath>
                  </m:oMathPara>
                </a14:m>
                <a:endParaRPr lang="en-CA" sz="2800" dirty="0"/>
              </a:p>
            </p:txBody>
          </p:sp>
        </mc:Choice>
        <mc:Fallback xmlns="">
          <p:sp>
            <p:nvSpPr>
              <p:cNvPr id="6" name="Rectangle 5">
                <a:extLst>
                  <a:ext uri="{FF2B5EF4-FFF2-40B4-BE49-F238E27FC236}">
                    <a16:creationId xmlns:a16="http://schemas.microsoft.com/office/drawing/2014/main" id="{97975AE0-5169-4A2A-A19E-2E07EDA27407}"/>
                  </a:ext>
                </a:extLst>
              </p:cNvPr>
              <p:cNvSpPr>
                <a:spLocks noRot="1" noChangeAspect="1" noMove="1" noResize="1" noEditPoints="1" noAdjustHandles="1" noChangeArrowheads="1" noChangeShapeType="1" noTextEdit="1"/>
              </p:cNvSpPr>
              <p:nvPr/>
            </p:nvSpPr>
            <p:spPr>
              <a:xfrm>
                <a:off x="2867081" y="3498565"/>
                <a:ext cx="2429063" cy="591316"/>
              </a:xfrm>
              <a:prstGeom prst="rect">
                <a:avLst/>
              </a:prstGeom>
              <a:blipFill>
                <a:blip r:embed="rId15"/>
                <a:stretch>
                  <a:fillRect/>
                </a:stretch>
              </a:blipFill>
            </p:spPr>
            <p:txBody>
              <a:bodyPr/>
              <a:lstStyle/>
              <a:p>
                <a:r>
                  <a:rPr lang="en-CA">
                    <a:noFill/>
                  </a:rPr>
                  <a:t> </a:t>
                </a:r>
              </a:p>
            </p:txBody>
          </p:sp>
        </mc:Fallback>
      </mc:AlternateContent>
      <p:sp>
        <p:nvSpPr>
          <p:cNvPr id="51" name="TextBox 50">
            <a:extLst>
              <a:ext uri="{FF2B5EF4-FFF2-40B4-BE49-F238E27FC236}">
                <a16:creationId xmlns:a16="http://schemas.microsoft.com/office/drawing/2014/main" id="{BF98F8DB-A13F-4410-B8F5-EAECF9A740EE}"/>
              </a:ext>
            </a:extLst>
          </p:cNvPr>
          <p:cNvSpPr txBox="1"/>
          <p:nvPr/>
        </p:nvSpPr>
        <p:spPr>
          <a:xfrm>
            <a:off x="3888062" y="5573607"/>
            <a:ext cx="756013" cy="523220"/>
          </a:xfrm>
          <a:prstGeom prst="rect">
            <a:avLst/>
          </a:prstGeom>
          <a:noFill/>
        </p:spPr>
        <p:txBody>
          <a:bodyPr wrap="square" rtlCol="0">
            <a:spAutoFit/>
          </a:bodyPr>
          <a:lstStyle/>
          <a:p>
            <a:r>
              <a:rPr lang="en-CA" sz="2800" dirty="0"/>
              <a:t>and</a:t>
            </a: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3A497835-E0BD-4097-9214-349DBEA5FAC7}"/>
                  </a:ext>
                </a:extLst>
              </p:cNvPr>
              <p:cNvSpPr txBox="1"/>
              <p:nvPr/>
            </p:nvSpPr>
            <p:spPr>
              <a:xfrm>
                <a:off x="8270565" y="4188795"/>
                <a:ext cx="16248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0≤</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sub>
                      </m:sSub>
                      <m:r>
                        <a:rPr lang="en-CA" sz="2400" b="0" i="1" smtClean="0">
                          <a:latin typeface="Cambria Math" panose="02040503050406030204" pitchFamily="18" charset="0"/>
                        </a:rPr>
                        <m:t>&lt;∞</m:t>
                      </m:r>
                    </m:oMath>
                  </m:oMathPara>
                </a14:m>
                <a:endParaRPr lang="en-CA" sz="2400" dirty="0"/>
              </a:p>
            </p:txBody>
          </p:sp>
        </mc:Choice>
        <mc:Fallback xmlns="">
          <p:sp>
            <p:nvSpPr>
              <p:cNvPr id="52" name="TextBox 51">
                <a:extLst>
                  <a:ext uri="{FF2B5EF4-FFF2-40B4-BE49-F238E27FC236}">
                    <a16:creationId xmlns:a16="http://schemas.microsoft.com/office/drawing/2014/main" id="{3A497835-E0BD-4097-9214-349DBEA5FAC7}"/>
                  </a:ext>
                </a:extLst>
              </p:cNvPr>
              <p:cNvSpPr txBox="1">
                <a:spLocks noRot="1" noChangeAspect="1" noMove="1" noResize="1" noEditPoints="1" noAdjustHandles="1" noChangeArrowheads="1" noChangeShapeType="1" noTextEdit="1"/>
              </p:cNvSpPr>
              <p:nvPr/>
            </p:nvSpPr>
            <p:spPr>
              <a:xfrm>
                <a:off x="8270565" y="4188795"/>
                <a:ext cx="1624867" cy="369332"/>
              </a:xfrm>
              <a:prstGeom prst="rect">
                <a:avLst/>
              </a:prstGeom>
              <a:blipFill>
                <a:blip r:embed="rId16"/>
                <a:stretch>
                  <a:fillRect l="-4135" r="-2256" b="-1147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F4FFF83E-C3EA-47A1-A505-736E8B6F735B}"/>
                  </a:ext>
                </a:extLst>
              </p:cNvPr>
              <p:cNvSpPr txBox="1"/>
              <p:nvPr/>
            </p:nvSpPr>
            <p:spPr>
              <a:xfrm>
                <a:off x="7633054" y="4713733"/>
                <a:ext cx="2446311" cy="410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m:t>
                      </m:r>
                      <m:r>
                        <a:rPr lang="en-CA" sz="2400" b="0" i="1" smtClean="0">
                          <a:latin typeface="Cambria Math" panose="02040503050406030204" pitchFamily="18" charset="0"/>
                        </a:rPr>
                        <m:t>𝜇</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sSub>
                            <m:sSubPr>
                              <m:ctrlPr>
                                <a:rPr lang="en-CA" sz="2400" b="0" i="1" smtClean="0">
                                  <a:latin typeface="Cambria Math" panose="02040503050406030204" pitchFamily="18" charset="0"/>
                                </a:rPr>
                              </m:ctrlPr>
                            </m:sSubPr>
                            <m:e>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𝑡</m:t>
                                  </m:r>
                                </m:e>
                              </m:acc>
                            </m:e>
                            <m:sub>
                              <m:r>
                                <a:rPr lang="en-CA" sz="2400" b="0" i="1" smtClean="0">
                                  <a:latin typeface="Cambria Math" panose="02040503050406030204" pitchFamily="18" charset="0"/>
                                </a:rPr>
                                <m:t>𝑖</m:t>
                              </m:r>
                            </m:sub>
                          </m:sSub>
                        </m:sub>
                      </m:sSub>
                      <m:r>
                        <a:rPr lang="en-CA" sz="2400" b="0" i="1" smtClean="0">
                          <a:latin typeface="Cambria Math" panose="02040503050406030204" pitchFamily="18" charset="0"/>
                        </a:rPr>
                        <m:t>&lt;</m:t>
                      </m:r>
                      <m:r>
                        <a:rPr lang="en-CA" sz="2400" b="0" i="1" smtClean="0">
                          <a:latin typeface="Cambria Math" panose="02040503050406030204" pitchFamily="18" charset="0"/>
                        </a:rPr>
                        <m:t>𝜇</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sub>
                      </m:sSub>
                    </m:oMath>
                  </m:oMathPara>
                </a14:m>
                <a:endParaRPr lang="en-CA" sz="2400" dirty="0"/>
              </a:p>
            </p:txBody>
          </p:sp>
        </mc:Choice>
        <mc:Fallback xmlns="">
          <p:sp>
            <p:nvSpPr>
              <p:cNvPr id="53" name="TextBox 52">
                <a:extLst>
                  <a:ext uri="{FF2B5EF4-FFF2-40B4-BE49-F238E27FC236}">
                    <a16:creationId xmlns:a16="http://schemas.microsoft.com/office/drawing/2014/main" id="{F4FFF83E-C3EA-47A1-A505-736E8B6F735B}"/>
                  </a:ext>
                </a:extLst>
              </p:cNvPr>
              <p:cNvSpPr txBox="1">
                <a:spLocks noRot="1" noChangeAspect="1" noMove="1" noResize="1" noEditPoints="1" noAdjustHandles="1" noChangeArrowheads="1" noChangeShapeType="1" noTextEdit="1"/>
              </p:cNvSpPr>
              <p:nvPr/>
            </p:nvSpPr>
            <p:spPr>
              <a:xfrm>
                <a:off x="7633054" y="4713733"/>
                <a:ext cx="2446311" cy="410497"/>
              </a:xfrm>
              <a:prstGeom prst="rect">
                <a:avLst/>
              </a:prstGeom>
              <a:blipFill>
                <a:blip r:embed="rId17"/>
                <a:stretch>
                  <a:fillRect l="-249" r="-11471" b="-14706"/>
                </a:stretch>
              </a:blipFill>
            </p:spPr>
            <p:txBody>
              <a:bodyPr/>
              <a:lstStyle/>
              <a:p>
                <a:r>
                  <a:rPr lang="en-CA">
                    <a:noFill/>
                  </a:rPr>
                  <a:t> </a:t>
                </a:r>
              </a:p>
            </p:txBody>
          </p:sp>
        </mc:Fallback>
      </mc:AlternateContent>
    </p:spTree>
    <p:extLst>
      <p:ext uri="{BB962C8B-B14F-4D97-AF65-F5344CB8AC3E}">
        <p14:creationId xmlns:p14="http://schemas.microsoft.com/office/powerpoint/2010/main" val="92537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4" grpId="0"/>
      <p:bldP spid="5" grpId="0"/>
      <p:bldP spid="6" grpId="0"/>
      <p:bldP spid="5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7444-5320-431D-A8B2-CEB348BFF6F6}"/>
              </a:ext>
            </a:extLst>
          </p:cNvPr>
          <p:cNvSpPr>
            <a:spLocks noGrp="1"/>
          </p:cNvSpPr>
          <p:nvPr>
            <p:ph type="title"/>
          </p:nvPr>
        </p:nvSpPr>
        <p:spPr/>
        <p:txBody>
          <a:bodyPr/>
          <a:lstStyle/>
          <a:p>
            <a:r>
              <a:rPr lang="en-CA" dirty="0"/>
              <a:t>Boxed LCP: Complementarity Conditions</a:t>
            </a:r>
          </a:p>
        </p:txBody>
      </p:sp>
      <p:sp>
        <p:nvSpPr>
          <p:cNvPr id="3" name="Content Placeholder 2">
            <a:extLst>
              <a:ext uri="{FF2B5EF4-FFF2-40B4-BE49-F238E27FC236}">
                <a16:creationId xmlns:a16="http://schemas.microsoft.com/office/drawing/2014/main" id="{F512CC1C-7AEF-4069-838E-9312EA9A4933}"/>
              </a:ext>
            </a:extLst>
          </p:cNvPr>
          <p:cNvSpPr>
            <a:spLocks noGrp="1"/>
          </p:cNvSpPr>
          <p:nvPr>
            <p:ph idx="1"/>
          </p:nvPr>
        </p:nvSpPr>
        <p:spPr>
          <a:xfrm>
            <a:off x="838200" y="1409700"/>
            <a:ext cx="6345585" cy="4767263"/>
          </a:xfrm>
        </p:spPr>
        <p:txBody>
          <a:bodyPr>
            <a:normAutofit/>
          </a:bodyPr>
          <a:lstStyle/>
          <a:p>
            <a:r>
              <a:rPr lang="en-CA" dirty="0"/>
              <a:t>Gives three separate LCPs:</a:t>
            </a:r>
          </a:p>
          <a:p>
            <a:endParaRPr lang="en-CA" b="1"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CD65FCD-3434-4B0E-9A4C-E66F1FAC65E7}"/>
                  </a:ext>
                </a:extLst>
              </p:cNvPr>
              <p:cNvSpPr txBox="1"/>
              <p:nvPr/>
            </p:nvSpPr>
            <p:spPr>
              <a:xfrm>
                <a:off x="2563697" y="2122198"/>
                <a:ext cx="3907673" cy="5001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0≤</m:t>
                      </m:r>
                      <m:r>
                        <a:rPr lang="en-CA" sz="2800" b="0" i="1" baseline="25000" smtClean="0">
                          <a:latin typeface="Cambria Math" panose="02040503050406030204" pitchFamily="18" charset="0"/>
                        </a:rPr>
                        <m:t>+</m:t>
                      </m:r>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𝑣</m:t>
                          </m:r>
                        </m:e>
                        <m:sub>
                          <m:r>
                            <a:rPr lang="en-CA" sz="2800" b="0" i="1" smtClean="0">
                              <a:latin typeface="Cambria Math" panose="02040503050406030204" pitchFamily="18" charset="0"/>
                            </a:rPr>
                            <m:t>𝑖</m:t>
                          </m:r>
                        </m:sub>
                      </m:sSub>
                      <m:r>
                        <a:rPr lang="en-CA" sz="2800" b="0" i="1" smtClean="0">
                          <a:latin typeface="Cambria Math" panose="02040503050406030204" pitchFamily="18" charset="0"/>
                        </a:rPr>
                        <m:t>⊥ </m:t>
                      </m:r>
                      <m:d>
                        <m:dPr>
                          <m:ctrlPr>
                            <a:rPr lang="en-CA" sz="2800" b="0" i="1" smtClean="0">
                              <a:latin typeface="Cambria Math" panose="02040503050406030204" pitchFamily="18" charset="0"/>
                            </a:rPr>
                          </m:ctrlPr>
                        </m:dPr>
                        <m:e>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𝜆</m:t>
                              </m:r>
                            </m:e>
                            <m:sub>
                              <m:r>
                                <a:rPr lang="en-CA" sz="2800" b="0" i="1" smtClean="0">
                                  <a:latin typeface="Cambria Math" panose="02040503050406030204" pitchFamily="18" charset="0"/>
                                </a:rPr>
                                <m:t>𝑖</m:t>
                              </m:r>
                            </m:sub>
                          </m:sSub>
                          <m:r>
                            <a:rPr lang="en-CA" sz="2800" b="0" i="1" smtClean="0">
                              <a:latin typeface="Cambria Math" panose="02040503050406030204" pitchFamily="18" charset="0"/>
                            </a:rPr>
                            <m:t>−</m:t>
                          </m:r>
                          <m:sSubSup>
                            <m:sSubSupPr>
                              <m:ctrlPr>
                                <a:rPr lang="en-CA" sz="2800" b="0" i="1" smtClean="0">
                                  <a:latin typeface="Cambria Math" panose="02040503050406030204" pitchFamily="18" charset="0"/>
                                </a:rPr>
                              </m:ctrlPr>
                            </m:sSubSupPr>
                            <m:e>
                              <m:r>
                                <a:rPr lang="en-CA" sz="2800" b="0" i="1" smtClean="0">
                                  <a:latin typeface="Cambria Math" panose="02040503050406030204" pitchFamily="18" charset="0"/>
                                </a:rPr>
                                <m:t>𝜆</m:t>
                              </m:r>
                            </m:e>
                            <m:sub>
                              <m:r>
                                <a:rPr lang="en-CA" sz="2800" b="0" i="1" smtClean="0">
                                  <a:latin typeface="Cambria Math" panose="02040503050406030204" pitchFamily="18" charset="0"/>
                                </a:rPr>
                                <m:t>𝑖</m:t>
                              </m:r>
                            </m:sub>
                            <m:sup>
                              <m:r>
                                <m:rPr>
                                  <m:sty m:val="p"/>
                                </m:rPr>
                                <a:rPr lang="en-CA" sz="2800" b="0" i="0" smtClean="0">
                                  <a:latin typeface="Cambria Math" panose="02040503050406030204" pitchFamily="18" charset="0"/>
                                </a:rPr>
                                <m:t>lo</m:t>
                              </m:r>
                            </m:sup>
                          </m:sSubSup>
                        </m:e>
                      </m:d>
                      <m:r>
                        <a:rPr lang="en-CA" sz="2800" b="0" i="1" smtClean="0">
                          <a:latin typeface="Cambria Math" panose="02040503050406030204" pitchFamily="18" charset="0"/>
                        </a:rPr>
                        <m:t>≥0</m:t>
                      </m:r>
                    </m:oMath>
                  </m:oMathPara>
                </a14:m>
                <a:endParaRPr lang="en-CA" sz="2800" dirty="0"/>
              </a:p>
            </p:txBody>
          </p:sp>
        </mc:Choice>
        <mc:Fallback xmlns="">
          <p:sp>
            <p:nvSpPr>
              <p:cNvPr id="21" name="TextBox 20">
                <a:extLst>
                  <a:ext uri="{FF2B5EF4-FFF2-40B4-BE49-F238E27FC236}">
                    <a16:creationId xmlns:a16="http://schemas.microsoft.com/office/drawing/2014/main" id="{ACD65FCD-3434-4B0E-9A4C-E66F1FAC65E7}"/>
                  </a:ext>
                </a:extLst>
              </p:cNvPr>
              <p:cNvSpPr txBox="1">
                <a:spLocks noRot="1" noChangeAspect="1" noMove="1" noResize="1" noEditPoints="1" noAdjustHandles="1" noChangeArrowheads="1" noChangeShapeType="1" noTextEdit="1"/>
              </p:cNvSpPr>
              <p:nvPr/>
            </p:nvSpPr>
            <p:spPr>
              <a:xfrm>
                <a:off x="2563697" y="2122198"/>
                <a:ext cx="3907673" cy="500137"/>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9F0100A-50F1-4DC2-AF90-297D89AABEAC}"/>
                  </a:ext>
                </a:extLst>
              </p:cNvPr>
              <p:cNvSpPr txBox="1"/>
              <p:nvPr/>
            </p:nvSpPr>
            <p:spPr>
              <a:xfrm>
                <a:off x="2563697" y="2898500"/>
                <a:ext cx="3915687" cy="4989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0≤</m:t>
                      </m:r>
                      <m:r>
                        <a:rPr lang="en-CA" sz="2800" b="0" i="1" baseline="25000" smtClean="0">
                          <a:latin typeface="Cambria Math" panose="02040503050406030204" pitchFamily="18" charset="0"/>
                        </a:rPr>
                        <m:t>−</m:t>
                      </m:r>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𝑣</m:t>
                          </m:r>
                        </m:e>
                        <m:sub>
                          <m:r>
                            <a:rPr lang="en-CA" sz="2800" b="0" i="1" smtClean="0">
                              <a:latin typeface="Cambria Math" panose="02040503050406030204" pitchFamily="18" charset="0"/>
                            </a:rPr>
                            <m:t>𝑖</m:t>
                          </m:r>
                        </m:sub>
                      </m:sSub>
                      <m:r>
                        <a:rPr lang="en-CA" sz="2800" b="0" i="1" smtClean="0">
                          <a:latin typeface="Cambria Math" panose="02040503050406030204" pitchFamily="18" charset="0"/>
                        </a:rPr>
                        <m:t>⊥ </m:t>
                      </m:r>
                      <m:d>
                        <m:dPr>
                          <m:ctrlPr>
                            <a:rPr lang="en-CA" sz="2800" b="0" i="1" smtClean="0">
                              <a:latin typeface="Cambria Math" panose="02040503050406030204" pitchFamily="18" charset="0"/>
                            </a:rPr>
                          </m:ctrlPr>
                        </m:dPr>
                        <m:e>
                          <m:sSub>
                            <m:sSubPr>
                              <m:ctrlPr>
                                <a:rPr lang="en-CA" sz="2800" b="0" i="1" smtClean="0">
                                  <a:latin typeface="Cambria Math" panose="02040503050406030204" pitchFamily="18" charset="0"/>
                                </a:rPr>
                              </m:ctrlPr>
                            </m:sSubPr>
                            <m:e>
                              <m:sSubSup>
                                <m:sSubSupPr>
                                  <m:ctrlPr>
                                    <a:rPr lang="en-CA" sz="2800" i="1">
                                      <a:latin typeface="Cambria Math" panose="02040503050406030204" pitchFamily="18" charset="0"/>
                                    </a:rPr>
                                  </m:ctrlPr>
                                </m:sSubSupPr>
                                <m:e>
                                  <m:r>
                                    <a:rPr lang="en-CA" sz="2800" i="1">
                                      <a:latin typeface="Cambria Math" panose="02040503050406030204" pitchFamily="18" charset="0"/>
                                    </a:rPr>
                                    <m:t>𝜆</m:t>
                                  </m:r>
                                </m:e>
                                <m:sub>
                                  <m:r>
                                    <a:rPr lang="en-CA" sz="2800" i="1">
                                      <a:latin typeface="Cambria Math" panose="02040503050406030204" pitchFamily="18" charset="0"/>
                                    </a:rPr>
                                    <m:t>𝑖</m:t>
                                  </m:r>
                                </m:sub>
                                <m:sup>
                                  <m:r>
                                    <m:rPr>
                                      <m:sty m:val="p"/>
                                    </m:rPr>
                                    <a:rPr lang="en-CA" sz="2800">
                                      <a:latin typeface="Cambria Math" panose="02040503050406030204" pitchFamily="18" charset="0"/>
                                    </a:rPr>
                                    <m:t>hi</m:t>
                                  </m:r>
                                </m:sup>
                              </m:sSubSup>
                              <m:r>
                                <a:rPr lang="en-CA" sz="2800" b="0" i="1" smtClean="0">
                                  <a:latin typeface="Cambria Math" panose="02040503050406030204" pitchFamily="18" charset="0"/>
                                </a:rPr>
                                <m:t>−</m:t>
                              </m:r>
                              <m:r>
                                <a:rPr lang="en-CA" sz="2800" b="0" i="1" smtClean="0">
                                  <a:latin typeface="Cambria Math" panose="02040503050406030204" pitchFamily="18" charset="0"/>
                                </a:rPr>
                                <m:t>𝜆</m:t>
                              </m:r>
                            </m:e>
                            <m:sub>
                              <m:r>
                                <a:rPr lang="en-CA" sz="2800" b="0" i="1" smtClean="0">
                                  <a:latin typeface="Cambria Math" panose="02040503050406030204" pitchFamily="18" charset="0"/>
                                </a:rPr>
                                <m:t>𝑖</m:t>
                              </m:r>
                            </m:sub>
                          </m:sSub>
                        </m:e>
                      </m:d>
                      <m:r>
                        <a:rPr lang="en-CA" sz="2800" b="0" i="1" smtClean="0">
                          <a:latin typeface="Cambria Math" panose="02040503050406030204" pitchFamily="18" charset="0"/>
                        </a:rPr>
                        <m:t>≥0</m:t>
                      </m:r>
                    </m:oMath>
                  </m:oMathPara>
                </a14:m>
                <a:endParaRPr lang="en-CA" sz="2800" dirty="0"/>
              </a:p>
            </p:txBody>
          </p:sp>
        </mc:Choice>
        <mc:Fallback xmlns="">
          <p:sp>
            <p:nvSpPr>
              <p:cNvPr id="22" name="TextBox 21">
                <a:extLst>
                  <a:ext uri="{FF2B5EF4-FFF2-40B4-BE49-F238E27FC236}">
                    <a16:creationId xmlns:a16="http://schemas.microsoft.com/office/drawing/2014/main" id="{39F0100A-50F1-4DC2-AF90-297D89AABEAC}"/>
                  </a:ext>
                </a:extLst>
              </p:cNvPr>
              <p:cNvSpPr txBox="1">
                <a:spLocks noRot="1" noChangeAspect="1" noMove="1" noResize="1" noEditPoints="1" noAdjustHandles="1" noChangeArrowheads="1" noChangeShapeType="1" noTextEdit="1"/>
              </p:cNvSpPr>
              <p:nvPr/>
            </p:nvSpPr>
            <p:spPr>
              <a:xfrm>
                <a:off x="2563697" y="2898500"/>
                <a:ext cx="3915687" cy="498983"/>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FA170AE-4F95-4ABA-89AA-1AFB822FE099}"/>
                  </a:ext>
                </a:extLst>
              </p:cNvPr>
              <p:cNvSpPr txBox="1"/>
              <p:nvPr/>
            </p:nvSpPr>
            <p:spPr>
              <a:xfrm>
                <a:off x="2568906" y="3673647"/>
                <a:ext cx="282885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0≤</m:t>
                      </m:r>
                      <m:r>
                        <a:rPr lang="en-CA" sz="2800" b="0" i="1" baseline="25000" smtClean="0">
                          <a:latin typeface="Cambria Math" panose="02040503050406030204" pitchFamily="18" charset="0"/>
                        </a:rPr>
                        <m:t>−</m:t>
                      </m:r>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𝑣</m:t>
                          </m:r>
                        </m:e>
                        <m:sub>
                          <m:r>
                            <a:rPr lang="en-CA" sz="2800" b="0" i="1" smtClean="0">
                              <a:latin typeface="Cambria Math" panose="02040503050406030204" pitchFamily="18" charset="0"/>
                            </a:rPr>
                            <m:t>𝑖</m:t>
                          </m:r>
                        </m:sub>
                      </m:sSub>
                      <m:r>
                        <a:rPr lang="en-CA" sz="2800" b="0" i="1" smtClean="0">
                          <a:latin typeface="Cambria Math" panose="02040503050406030204" pitchFamily="18" charset="0"/>
                        </a:rPr>
                        <m:t>⊥</m:t>
                      </m:r>
                      <m:r>
                        <a:rPr lang="en-CA" sz="2800" i="1" baseline="25000">
                          <a:latin typeface="Cambria Math" panose="02040503050406030204" pitchFamily="18" charset="0"/>
                        </a:rPr>
                        <m:t>+</m:t>
                      </m:r>
                      <m:sSub>
                        <m:sSubPr>
                          <m:ctrlPr>
                            <a:rPr lang="en-CA" sz="2800" i="1">
                              <a:latin typeface="Cambria Math" panose="02040503050406030204" pitchFamily="18" charset="0"/>
                            </a:rPr>
                          </m:ctrlPr>
                        </m:sSubPr>
                        <m:e>
                          <m:r>
                            <a:rPr lang="en-CA" sz="2800" i="1">
                              <a:latin typeface="Cambria Math" panose="02040503050406030204" pitchFamily="18" charset="0"/>
                            </a:rPr>
                            <m:t>𝑣</m:t>
                          </m:r>
                        </m:e>
                        <m:sub>
                          <m:r>
                            <a:rPr lang="en-CA" sz="2800" i="1">
                              <a:latin typeface="Cambria Math" panose="02040503050406030204" pitchFamily="18" charset="0"/>
                            </a:rPr>
                            <m:t>𝑖</m:t>
                          </m:r>
                        </m:sub>
                      </m:sSub>
                      <m:r>
                        <a:rPr lang="en-CA" sz="2800" b="0" i="1" smtClean="0">
                          <a:latin typeface="Cambria Math" panose="02040503050406030204" pitchFamily="18" charset="0"/>
                        </a:rPr>
                        <m:t>≥0</m:t>
                      </m:r>
                    </m:oMath>
                  </m:oMathPara>
                </a14:m>
                <a:endParaRPr lang="en-CA" sz="2800" dirty="0"/>
              </a:p>
            </p:txBody>
          </p:sp>
        </mc:Choice>
        <mc:Fallback xmlns="">
          <p:sp>
            <p:nvSpPr>
              <p:cNvPr id="23" name="TextBox 22">
                <a:extLst>
                  <a:ext uri="{FF2B5EF4-FFF2-40B4-BE49-F238E27FC236}">
                    <a16:creationId xmlns:a16="http://schemas.microsoft.com/office/drawing/2014/main" id="{DFA170AE-4F95-4ABA-89AA-1AFB822FE099}"/>
                  </a:ext>
                </a:extLst>
              </p:cNvPr>
              <p:cNvSpPr txBox="1">
                <a:spLocks noRot="1" noChangeAspect="1" noMove="1" noResize="1" noEditPoints="1" noAdjustHandles="1" noChangeArrowheads="1" noChangeShapeType="1" noTextEdit="1"/>
              </p:cNvSpPr>
              <p:nvPr/>
            </p:nvSpPr>
            <p:spPr>
              <a:xfrm>
                <a:off x="2568906" y="3673647"/>
                <a:ext cx="2828851" cy="430887"/>
              </a:xfrm>
              <a:prstGeom prst="rect">
                <a:avLst/>
              </a:prstGeom>
              <a:blipFill>
                <a:blip r:embed="rId5"/>
                <a:stretch>
                  <a:fillRect/>
                </a:stretch>
              </a:blipFill>
            </p:spPr>
            <p:txBody>
              <a:bodyPr/>
              <a:lstStyle/>
              <a:p>
                <a:r>
                  <a:rPr lang="en-CA">
                    <a:noFill/>
                  </a:rPr>
                  <a:t> </a:t>
                </a:r>
              </a:p>
            </p:txBody>
          </p:sp>
        </mc:Fallback>
      </mc:AlternateContent>
      <p:sp>
        <p:nvSpPr>
          <p:cNvPr id="11" name="Freeform 20">
            <a:extLst>
              <a:ext uri="{FF2B5EF4-FFF2-40B4-BE49-F238E27FC236}">
                <a16:creationId xmlns:a16="http://schemas.microsoft.com/office/drawing/2014/main" id="{2EDD2770-EB42-4506-AAD2-3ED550EBA0D3}"/>
              </a:ext>
            </a:extLst>
          </p:cNvPr>
          <p:cNvSpPr/>
          <p:nvPr/>
        </p:nvSpPr>
        <p:spPr>
          <a:xfrm>
            <a:off x="8054478" y="1620553"/>
            <a:ext cx="2142673" cy="633805"/>
          </a:xfrm>
          <a:custGeom>
            <a:avLst/>
            <a:gdLst>
              <a:gd name="connsiteX0" fmla="*/ 1234440 w 2735580"/>
              <a:gd name="connsiteY0" fmla="*/ 0 h 1257300"/>
              <a:gd name="connsiteX1" fmla="*/ 2735580 w 2735580"/>
              <a:gd name="connsiteY1" fmla="*/ 419100 h 1257300"/>
              <a:gd name="connsiteX2" fmla="*/ 1394460 w 2735580"/>
              <a:gd name="connsiteY2" fmla="*/ 1257300 h 1257300"/>
              <a:gd name="connsiteX3" fmla="*/ 0 w 2735580"/>
              <a:gd name="connsiteY3" fmla="*/ 716280 h 1257300"/>
              <a:gd name="connsiteX4" fmla="*/ 1234440 w 2735580"/>
              <a:gd name="connsiteY4" fmla="*/ 0 h 1257300"/>
              <a:gd name="connsiteX0" fmla="*/ 1234440 w 2735580"/>
              <a:gd name="connsiteY0" fmla="*/ 0 h 1122045"/>
              <a:gd name="connsiteX1" fmla="*/ 2735580 w 2735580"/>
              <a:gd name="connsiteY1" fmla="*/ 419100 h 1122045"/>
              <a:gd name="connsiteX2" fmla="*/ 1501140 w 2735580"/>
              <a:gd name="connsiteY2" fmla="*/ 1122045 h 1122045"/>
              <a:gd name="connsiteX3" fmla="*/ 0 w 2735580"/>
              <a:gd name="connsiteY3" fmla="*/ 716280 h 1122045"/>
              <a:gd name="connsiteX4" fmla="*/ 1234440 w 2735580"/>
              <a:gd name="connsiteY4" fmla="*/ 0 h 1122045"/>
              <a:gd name="connsiteX0" fmla="*/ 1234440 w 2735580"/>
              <a:gd name="connsiteY0" fmla="*/ 0 h 1086485"/>
              <a:gd name="connsiteX1" fmla="*/ 2735580 w 2735580"/>
              <a:gd name="connsiteY1" fmla="*/ 383540 h 1086485"/>
              <a:gd name="connsiteX2" fmla="*/ 1501140 w 2735580"/>
              <a:gd name="connsiteY2" fmla="*/ 1086485 h 1086485"/>
              <a:gd name="connsiteX3" fmla="*/ 0 w 2735580"/>
              <a:gd name="connsiteY3" fmla="*/ 680720 h 1086485"/>
              <a:gd name="connsiteX4" fmla="*/ 1234440 w 2735580"/>
              <a:gd name="connsiteY4" fmla="*/ 0 h 1086485"/>
              <a:gd name="connsiteX0" fmla="*/ 1234440 w 3215640"/>
              <a:gd name="connsiteY0" fmla="*/ 0 h 1086485"/>
              <a:gd name="connsiteX1" fmla="*/ 3215640 w 3215640"/>
              <a:gd name="connsiteY1" fmla="*/ 513080 h 1086485"/>
              <a:gd name="connsiteX2" fmla="*/ 1501140 w 3215640"/>
              <a:gd name="connsiteY2" fmla="*/ 1086485 h 1086485"/>
              <a:gd name="connsiteX3" fmla="*/ 0 w 3215640"/>
              <a:gd name="connsiteY3" fmla="*/ 680720 h 1086485"/>
              <a:gd name="connsiteX4" fmla="*/ 1234440 w 3215640"/>
              <a:gd name="connsiteY4" fmla="*/ 0 h 1086485"/>
              <a:gd name="connsiteX0" fmla="*/ 1985010 w 3966210"/>
              <a:gd name="connsiteY0" fmla="*/ 0 h 1086485"/>
              <a:gd name="connsiteX1" fmla="*/ 3966210 w 3966210"/>
              <a:gd name="connsiteY1" fmla="*/ 513080 h 1086485"/>
              <a:gd name="connsiteX2" fmla="*/ 2251710 w 3966210"/>
              <a:gd name="connsiteY2" fmla="*/ 1086485 h 1086485"/>
              <a:gd name="connsiteX3" fmla="*/ 0 w 3966210"/>
              <a:gd name="connsiteY3" fmla="*/ 471170 h 1086485"/>
              <a:gd name="connsiteX4" fmla="*/ 1985010 w 3966210"/>
              <a:gd name="connsiteY4" fmla="*/ 0 h 1086485"/>
              <a:gd name="connsiteX0" fmla="*/ 2743200 w 3966210"/>
              <a:gd name="connsiteY0" fmla="*/ 0 h 1151255"/>
              <a:gd name="connsiteX1" fmla="*/ 3966210 w 3966210"/>
              <a:gd name="connsiteY1" fmla="*/ 577850 h 1151255"/>
              <a:gd name="connsiteX2" fmla="*/ 2251710 w 3966210"/>
              <a:gd name="connsiteY2" fmla="*/ 1151255 h 1151255"/>
              <a:gd name="connsiteX3" fmla="*/ 0 w 3966210"/>
              <a:gd name="connsiteY3" fmla="*/ 535940 h 1151255"/>
              <a:gd name="connsiteX4" fmla="*/ 2743200 w 3966210"/>
              <a:gd name="connsiteY4" fmla="*/ 0 h 1151255"/>
              <a:gd name="connsiteX0" fmla="*/ 2743200 w 3390900"/>
              <a:gd name="connsiteY0" fmla="*/ 0 h 1151255"/>
              <a:gd name="connsiteX1" fmla="*/ 3390900 w 3390900"/>
              <a:gd name="connsiteY1" fmla="*/ 760730 h 1151255"/>
              <a:gd name="connsiteX2" fmla="*/ 2251710 w 3390900"/>
              <a:gd name="connsiteY2" fmla="*/ 1151255 h 1151255"/>
              <a:gd name="connsiteX3" fmla="*/ 0 w 3390900"/>
              <a:gd name="connsiteY3" fmla="*/ 535940 h 1151255"/>
              <a:gd name="connsiteX4" fmla="*/ 2743200 w 3390900"/>
              <a:gd name="connsiteY4" fmla="*/ 0 h 1151255"/>
              <a:gd name="connsiteX0" fmla="*/ 2164080 w 3390900"/>
              <a:gd name="connsiteY0" fmla="*/ 0 h 701675"/>
              <a:gd name="connsiteX1" fmla="*/ 3390900 w 3390900"/>
              <a:gd name="connsiteY1" fmla="*/ 311150 h 701675"/>
              <a:gd name="connsiteX2" fmla="*/ 2251710 w 3390900"/>
              <a:gd name="connsiteY2" fmla="*/ 701675 h 701675"/>
              <a:gd name="connsiteX3" fmla="*/ 0 w 3390900"/>
              <a:gd name="connsiteY3" fmla="*/ 86360 h 701675"/>
              <a:gd name="connsiteX4" fmla="*/ 2164080 w 3390900"/>
              <a:gd name="connsiteY4" fmla="*/ 0 h 701675"/>
              <a:gd name="connsiteX0" fmla="*/ 1402080 w 2628900"/>
              <a:gd name="connsiteY0" fmla="*/ 0 h 701675"/>
              <a:gd name="connsiteX1" fmla="*/ 2628900 w 2628900"/>
              <a:gd name="connsiteY1" fmla="*/ 311150 h 701675"/>
              <a:gd name="connsiteX2" fmla="*/ 1489710 w 2628900"/>
              <a:gd name="connsiteY2" fmla="*/ 701675 h 701675"/>
              <a:gd name="connsiteX3" fmla="*/ 0 w 2628900"/>
              <a:gd name="connsiteY3" fmla="*/ 292100 h 701675"/>
              <a:gd name="connsiteX4" fmla="*/ 1402080 w 2628900"/>
              <a:gd name="connsiteY4" fmla="*/ 0 h 701675"/>
              <a:gd name="connsiteX0" fmla="*/ 1402080 w 2628900"/>
              <a:gd name="connsiteY0" fmla="*/ 0 h 621665"/>
              <a:gd name="connsiteX1" fmla="*/ 2628900 w 2628900"/>
              <a:gd name="connsiteY1" fmla="*/ 311150 h 621665"/>
              <a:gd name="connsiteX2" fmla="*/ 1219200 w 2628900"/>
              <a:gd name="connsiteY2" fmla="*/ 621665 h 621665"/>
              <a:gd name="connsiteX3" fmla="*/ 0 w 2628900"/>
              <a:gd name="connsiteY3" fmla="*/ 292100 h 621665"/>
              <a:gd name="connsiteX4" fmla="*/ 1402080 w 2628900"/>
              <a:gd name="connsiteY4" fmla="*/ 0 h 621665"/>
              <a:gd name="connsiteX0" fmla="*/ 1402080 w 2628900"/>
              <a:gd name="connsiteY0" fmla="*/ 0 h 626957"/>
              <a:gd name="connsiteX1" fmla="*/ 2628900 w 2628900"/>
              <a:gd name="connsiteY1" fmla="*/ 311150 h 626957"/>
              <a:gd name="connsiteX2" fmla="*/ 1230876 w 2628900"/>
              <a:gd name="connsiteY2" fmla="*/ 626957 h 626957"/>
              <a:gd name="connsiteX3" fmla="*/ 0 w 2628900"/>
              <a:gd name="connsiteY3" fmla="*/ 292100 h 626957"/>
              <a:gd name="connsiteX4" fmla="*/ 1402080 w 2628900"/>
              <a:gd name="connsiteY4" fmla="*/ 0 h 626957"/>
              <a:gd name="connsiteX0" fmla="*/ 1402080 w 2652252"/>
              <a:gd name="connsiteY0" fmla="*/ 0 h 626957"/>
              <a:gd name="connsiteX1" fmla="*/ 2652252 w 2652252"/>
              <a:gd name="connsiteY1" fmla="*/ 316442 h 626957"/>
              <a:gd name="connsiteX2" fmla="*/ 1230876 w 2652252"/>
              <a:gd name="connsiteY2" fmla="*/ 626957 h 626957"/>
              <a:gd name="connsiteX3" fmla="*/ 0 w 2652252"/>
              <a:gd name="connsiteY3" fmla="*/ 292100 h 626957"/>
              <a:gd name="connsiteX4" fmla="*/ 1402080 w 2652252"/>
              <a:gd name="connsiteY4" fmla="*/ 0 h 626957"/>
              <a:gd name="connsiteX0" fmla="*/ 1402080 w 2652252"/>
              <a:gd name="connsiteY0" fmla="*/ 0 h 616373"/>
              <a:gd name="connsiteX1" fmla="*/ 2652252 w 2652252"/>
              <a:gd name="connsiteY1" fmla="*/ 316442 h 616373"/>
              <a:gd name="connsiteX2" fmla="*/ 1275245 w 2652252"/>
              <a:gd name="connsiteY2" fmla="*/ 616373 h 616373"/>
              <a:gd name="connsiteX3" fmla="*/ 0 w 2652252"/>
              <a:gd name="connsiteY3" fmla="*/ 292100 h 616373"/>
              <a:gd name="connsiteX4" fmla="*/ 1402080 w 2652252"/>
              <a:gd name="connsiteY4" fmla="*/ 0 h 616373"/>
              <a:gd name="connsiteX0" fmla="*/ 1402080 w 2652252"/>
              <a:gd name="connsiteY0" fmla="*/ 0 h 623429"/>
              <a:gd name="connsiteX1" fmla="*/ 2652252 w 2652252"/>
              <a:gd name="connsiteY1" fmla="*/ 316442 h 623429"/>
              <a:gd name="connsiteX2" fmla="*/ 1261234 w 2652252"/>
              <a:gd name="connsiteY2" fmla="*/ 623429 h 623429"/>
              <a:gd name="connsiteX3" fmla="*/ 0 w 2652252"/>
              <a:gd name="connsiteY3" fmla="*/ 292100 h 623429"/>
              <a:gd name="connsiteX4" fmla="*/ 1402080 w 2652252"/>
              <a:gd name="connsiteY4" fmla="*/ 0 h 623429"/>
              <a:gd name="connsiteX0" fmla="*/ 1376393 w 2626565"/>
              <a:gd name="connsiteY0" fmla="*/ 0 h 623429"/>
              <a:gd name="connsiteX1" fmla="*/ 2626565 w 2626565"/>
              <a:gd name="connsiteY1" fmla="*/ 316442 h 623429"/>
              <a:gd name="connsiteX2" fmla="*/ 1235547 w 2626565"/>
              <a:gd name="connsiteY2" fmla="*/ 623429 h 623429"/>
              <a:gd name="connsiteX3" fmla="*/ 0 w 2626565"/>
              <a:gd name="connsiteY3" fmla="*/ 288572 h 623429"/>
              <a:gd name="connsiteX4" fmla="*/ 1376393 w 2626565"/>
              <a:gd name="connsiteY4" fmla="*/ 0 h 623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6565" h="623429">
                <a:moveTo>
                  <a:pt x="1376393" y="0"/>
                </a:moveTo>
                <a:lnTo>
                  <a:pt x="2626565" y="316442"/>
                </a:lnTo>
                <a:lnTo>
                  <a:pt x="1235547" y="623429"/>
                </a:lnTo>
                <a:lnTo>
                  <a:pt x="0" y="288572"/>
                </a:lnTo>
                <a:lnTo>
                  <a:pt x="1376393" y="0"/>
                </a:lnTo>
                <a:close/>
              </a:path>
            </a:pathLst>
          </a:custGeom>
          <a:solidFill>
            <a:schemeClr val="bg1">
              <a:alpha val="50000"/>
            </a:schemeClr>
          </a:solidFill>
          <a:ln w="9525">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12" name="Freeform 21">
            <a:extLst>
              <a:ext uri="{FF2B5EF4-FFF2-40B4-BE49-F238E27FC236}">
                <a16:creationId xmlns:a16="http://schemas.microsoft.com/office/drawing/2014/main" id="{586BDEFC-95D9-4D2B-BCEF-F78B7FEBCEC1}"/>
              </a:ext>
            </a:extLst>
          </p:cNvPr>
          <p:cNvSpPr/>
          <p:nvPr/>
        </p:nvSpPr>
        <p:spPr>
          <a:xfrm>
            <a:off x="7601136" y="2623585"/>
            <a:ext cx="3113182" cy="974606"/>
          </a:xfrm>
          <a:custGeom>
            <a:avLst/>
            <a:gdLst>
              <a:gd name="connsiteX0" fmla="*/ 1234440 w 2735580"/>
              <a:gd name="connsiteY0" fmla="*/ 0 h 1257300"/>
              <a:gd name="connsiteX1" fmla="*/ 2735580 w 2735580"/>
              <a:gd name="connsiteY1" fmla="*/ 419100 h 1257300"/>
              <a:gd name="connsiteX2" fmla="*/ 1394460 w 2735580"/>
              <a:gd name="connsiteY2" fmla="*/ 1257300 h 1257300"/>
              <a:gd name="connsiteX3" fmla="*/ 0 w 2735580"/>
              <a:gd name="connsiteY3" fmla="*/ 716280 h 1257300"/>
              <a:gd name="connsiteX4" fmla="*/ 1234440 w 2735580"/>
              <a:gd name="connsiteY4" fmla="*/ 0 h 1257300"/>
              <a:gd name="connsiteX0" fmla="*/ 1234440 w 2735580"/>
              <a:gd name="connsiteY0" fmla="*/ 0 h 1122045"/>
              <a:gd name="connsiteX1" fmla="*/ 2735580 w 2735580"/>
              <a:gd name="connsiteY1" fmla="*/ 419100 h 1122045"/>
              <a:gd name="connsiteX2" fmla="*/ 1501140 w 2735580"/>
              <a:gd name="connsiteY2" fmla="*/ 1122045 h 1122045"/>
              <a:gd name="connsiteX3" fmla="*/ 0 w 2735580"/>
              <a:gd name="connsiteY3" fmla="*/ 716280 h 1122045"/>
              <a:gd name="connsiteX4" fmla="*/ 1234440 w 2735580"/>
              <a:gd name="connsiteY4" fmla="*/ 0 h 1122045"/>
              <a:gd name="connsiteX0" fmla="*/ 1234440 w 2735580"/>
              <a:gd name="connsiteY0" fmla="*/ 0 h 1086485"/>
              <a:gd name="connsiteX1" fmla="*/ 2735580 w 2735580"/>
              <a:gd name="connsiteY1" fmla="*/ 383540 h 1086485"/>
              <a:gd name="connsiteX2" fmla="*/ 1501140 w 2735580"/>
              <a:gd name="connsiteY2" fmla="*/ 1086485 h 1086485"/>
              <a:gd name="connsiteX3" fmla="*/ 0 w 2735580"/>
              <a:gd name="connsiteY3" fmla="*/ 680720 h 1086485"/>
              <a:gd name="connsiteX4" fmla="*/ 1234440 w 2735580"/>
              <a:gd name="connsiteY4" fmla="*/ 0 h 1086485"/>
              <a:gd name="connsiteX0" fmla="*/ 1234440 w 3215640"/>
              <a:gd name="connsiteY0" fmla="*/ 0 h 1086485"/>
              <a:gd name="connsiteX1" fmla="*/ 3215640 w 3215640"/>
              <a:gd name="connsiteY1" fmla="*/ 513080 h 1086485"/>
              <a:gd name="connsiteX2" fmla="*/ 1501140 w 3215640"/>
              <a:gd name="connsiteY2" fmla="*/ 1086485 h 1086485"/>
              <a:gd name="connsiteX3" fmla="*/ 0 w 3215640"/>
              <a:gd name="connsiteY3" fmla="*/ 680720 h 1086485"/>
              <a:gd name="connsiteX4" fmla="*/ 1234440 w 3215640"/>
              <a:gd name="connsiteY4" fmla="*/ 0 h 1086485"/>
              <a:gd name="connsiteX0" fmla="*/ 1985010 w 3966210"/>
              <a:gd name="connsiteY0" fmla="*/ 0 h 1086485"/>
              <a:gd name="connsiteX1" fmla="*/ 3966210 w 3966210"/>
              <a:gd name="connsiteY1" fmla="*/ 513080 h 1086485"/>
              <a:gd name="connsiteX2" fmla="*/ 2251710 w 3966210"/>
              <a:gd name="connsiteY2" fmla="*/ 1086485 h 1086485"/>
              <a:gd name="connsiteX3" fmla="*/ 0 w 3966210"/>
              <a:gd name="connsiteY3" fmla="*/ 471170 h 1086485"/>
              <a:gd name="connsiteX4" fmla="*/ 1985010 w 3966210"/>
              <a:gd name="connsiteY4" fmla="*/ 0 h 1086485"/>
              <a:gd name="connsiteX0" fmla="*/ 2743200 w 3966210"/>
              <a:gd name="connsiteY0" fmla="*/ 0 h 1151255"/>
              <a:gd name="connsiteX1" fmla="*/ 3966210 w 3966210"/>
              <a:gd name="connsiteY1" fmla="*/ 577850 h 1151255"/>
              <a:gd name="connsiteX2" fmla="*/ 2251710 w 3966210"/>
              <a:gd name="connsiteY2" fmla="*/ 1151255 h 1151255"/>
              <a:gd name="connsiteX3" fmla="*/ 0 w 3966210"/>
              <a:gd name="connsiteY3" fmla="*/ 535940 h 1151255"/>
              <a:gd name="connsiteX4" fmla="*/ 2743200 w 3966210"/>
              <a:gd name="connsiteY4" fmla="*/ 0 h 1151255"/>
              <a:gd name="connsiteX0" fmla="*/ 2743200 w 3390900"/>
              <a:gd name="connsiteY0" fmla="*/ 0 h 1151255"/>
              <a:gd name="connsiteX1" fmla="*/ 3390900 w 3390900"/>
              <a:gd name="connsiteY1" fmla="*/ 760730 h 1151255"/>
              <a:gd name="connsiteX2" fmla="*/ 2251710 w 3390900"/>
              <a:gd name="connsiteY2" fmla="*/ 1151255 h 1151255"/>
              <a:gd name="connsiteX3" fmla="*/ 0 w 3390900"/>
              <a:gd name="connsiteY3" fmla="*/ 535940 h 1151255"/>
              <a:gd name="connsiteX4" fmla="*/ 2743200 w 3390900"/>
              <a:gd name="connsiteY4" fmla="*/ 0 h 1151255"/>
              <a:gd name="connsiteX0" fmla="*/ 2164080 w 3390900"/>
              <a:gd name="connsiteY0" fmla="*/ 0 h 701675"/>
              <a:gd name="connsiteX1" fmla="*/ 3390900 w 3390900"/>
              <a:gd name="connsiteY1" fmla="*/ 311150 h 701675"/>
              <a:gd name="connsiteX2" fmla="*/ 2251710 w 3390900"/>
              <a:gd name="connsiteY2" fmla="*/ 701675 h 701675"/>
              <a:gd name="connsiteX3" fmla="*/ 0 w 3390900"/>
              <a:gd name="connsiteY3" fmla="*/ 86360 h 701675"/>
              <a:gd name="connsiteX4" fmla="*/ 2164080 w 3390900"/>
              <a:gd name="connsiteY4" fmla="*/ 0 h 701675"/>
              <a:gd name="connsiteX0" fmla="*/ 1402080 w 2628900"/>
              <a:gd name="connsiteY0" fmla="*/ 0 h 701675"/>
              <a:gd name="connsiteX1" fmla="*/ 2628900 w 2628900"/>
              <a:gd name="connsiteY1" fmla="*/ 311150 h 701675"/>
              <a:gd name="connsiteX2" fmla="*/ 1489710 w 2628900"/>
              <a:gd name="connsiteY2" fmla="*/ 701675 h 701675"/>
              <a:gd name="connsiteX3" fmla="*/ 0 w 2628900"/>
              <a:gd name="connsiteY3" fmla="*/ 292100 h 701675"/>
              <a:gd name="connsiteX4" fmla="*/ 1402080 w 2628900"/>
              <a:gd name="connsiteY4" fmla="*/ 0 h 701675"/>
              <a:gd name="connsiteX0" fmla="*/ 1402080 w 2628900"/>
              <a:gd name="connsiteY0" fmla="*/ 0 h 621665"/>
              <a:gd name="connsiteX1" fmla="*/ 2628900 w 2628900"/>
              <a:gd name="connsiteY1" fmla="*/ 311150 h 621665"/>
              <a:gd name="connsiteX2" fmla="*/ 1219200 w 2628900"/>
              <a:gd name="connsiteY2" fmla="*/ 621665 h 621665"/>
              <a:gd name="connsiteX3" fmla="*/ 0 w 2628900"/>
              <a:gd name="connsiteY3" fmla="*/ 292100 h 621665"/>
              <a:gd name="connsiteX4" fmla="*/ 1402080 w 2628900"/>
              <a:gd name="connsiteY4" fmla="*/ 0 h 62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8900" h="621665">
                <a:moveTo>
                  <a:pt x="1402080" y="0"/>
                </a:moveTo>
                <a:lnTo>
                  <a:pt x="2628900" y="311150"/>
                </a:lnTo>
                <a:lnTo>
                  <a:pt x="1219200" y="621665"/>
                </a:lnTo>
                <a:lnTo>
                  <a:pt x="0" y="292100"/>
                </a:lnTo>
                <a:lnTo>
                  <a:pt x="1402080" y="0"/>
                </a:lnTo>
                <a:close/>
              </a:path>
            </a:pathLst>
          </a:cu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13" name="Oval 12">
            <a:extLst>
              <a:ext uri="{FF2B5EF4-FFF2-40B4-BE49-F238E27FC236}">
                <a16:creationId xmlns:a16="http://schemas.microsoft.com/office/drawing/2014/main" id="{B9A8E78D-0127-49A1-A5B2-B4DF312617FD}"/>
              </a:ext>
            </a:extLst>
          </p:cNvPr>
          <p:cNvSpPr/>
          <p:nvPr/>
        </p:nvSpPr>
        <p:spPr>
          <a:xfrm>
            <a:off x="8327300" y="2866421"/>
            <a:ext cx="1588780" cy="448540"/>
          </a:xfrm>
          <a:prstGeom prst="ellipse">
            <a:avLst/>
          </a:prstGeom>
          <a:no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14" name="Freeform 23">
            <a:extLst>
              <a:ext uri="{FF2B5EF4-FFF2-40B4-BE49-F238E27FC236}">
                <a16:creationId xmlns:a16="http://schemas.microsoft.com/office/drawing/2014/main" id="{B3A2EDE9-31ED-4E51-B586-0FCA48526866}"/>
              </a:ext>
            </a:extLst>
          </p:cNvPr>
          <p:cNvSpPr/>
          <p:nvPr/>
        </p:nvSpPr>
        <p:spPr>
          <a:xfrm>
            <a:off x="8054730" y="2758151"/>
            <a:ext cx="2142673" cy="673283"/>
          </a:xfrm>
          <a:custGeom>
            <a:avLst/>
            <a:gdLst>
              <a:gd name="connsiteX0" fmla="*/ 1234440 w 2735580"/>
              <a:gd name="connsiteY0" fmla="*/ 0 h 1257300"/>
              <a:gd name="connsiteX1" fmla="*/ 2735580 w 2735580"/>
              <a:gd name="connsiteY1" fmla="*/ 419100 h 1257300"/>
              <a:gd name="connsiteX2" fmla="*/ 1394460 w 2735580"/>
              <a:gd name="connsiteY2" fmla="*/ 1257300 h 1257300"/>
              <a:gd name="connsiteX3" fmla="*/ 0 w 2735580"/>
              <a:gd name="connsiteY3" fmla="*/ 716280 h 1257300"/>
              <a:gd name="connsiteX4" fmla="*/ 1234440 w 2735580"/>
              <a:gd name="connsiteY4" fmla="*/ 0 h 1257300"/>
              <a:gd name="connsiteX0" fmla="*/ 1234440 w 2735580"/>
              <a:gd name="connsiteY0" fmla="*/ 0 h 1122045"/>
              <a:gd name="connsiteX1" fmla="*/ 2735580 w 2735580"/>
              <a:gd name="connsiteY1" fmla="*/ 419100 h 1122045"/>
              <a:gd name="connsiteX2" fmla="*/ 1501140 w 2735580"/>
              <a:gd name="connsiteY2" fmla="*/ 1122045 h 1122045"/>
              <a:gd name="connsiteX3" fmla="*/ 0 w 2735580"/>
              <a:gd name="connsiteY3" fmla="*/ 716280 h 1122045"/>
              <a:gd name="connsiteX4" fmla="*/ 1234440 w 2735580"/>
              <a:gd name="connsiteY4" fmla="*/ 0 h 1122045"/>
              <a:gd name="connsiteX0" fmla="*/ 1234440 w 2735580"/>
              <a:gd name="connsiteY0" fmla="*/ 0 h 1086485"/>
              <a:gd name="connsiteX1" fmla="*/ 2735580 w 2735580"/>
              <a:gd name="connsiteY1" fmla="*/ 383540 h 1086485"/>
              <a:gd name="connsiteX2" fmla="*/ 1501140 w 2735580"/>
              <a:gd name="connsiteY2" fmla="*/ 1086485 h 1086485"/>
              <a:gd name="connsiteX3" fmla="*/ 0 w 2735580"/>
              <a:gd name="connsiteY3" fmla="*/ 680720 h 1086485"/>
              <a:gd name="connsiteX4" fmla="*/ 1234440 w 2735580"/>
              <a:gd name="connsiteY4" fmla="*/ 0 h 1086485"/>
              <a:gd name="connsiteX0" fmla="*/ 1234440 w 3215640"/>
              <a:gd name="connsiteY0" fmla="*/ 0 h 1086485"/>
              <a:gd name="connsiteX1" fmla="*/ 3215640 w 3215640"/>
              <a:gd name="connsiteY1" fmla="*/ 513080 h 1086485"/>
              <a:gd name="connsiteX2" fmla="*/ 1501140 w 3215640"/>
              <a:gd name="connsiteY2" fmla="*/ 1086485 h 1086485"/>
              <a:gd name="connsiteX3" fmla="*/ 0 w 3215640"/>
              <a:gd name="connsiteY3" fmla="*/ 680720 h 1086485"/>
              <a:gd name="connsiteX4" fmla="*/ 1234440 w 3215640"/>
              <a:gd name="connsiteY4" fmla="*/ 0 h 1086485"/>
              <a:gd name="connsiteX0" fmla="*/ 1985010 w 3966210"/>
              <a:gd name="connsiteY0" fmla="*/ 0 h 1086485"/>
              <a:gd name="connsiteX1" fmla="*/ 3966210 w 3966210"/>
              <a:gd name="connsiteY1" fmla="*/ 513080 h 1086485"/>
              <a:gd name="connsiteX2" fmla="*/ 2251710 w 3966210"/>
              <a:gd name="connsiteY2" fmla="*/ 1086485 h 1086485"/>
              <a:gd name="connsiteX3" fmla="*/ 0 w 3966210"/>
              <a:gd name="connsiteY3" fmla="*/ 471170 h 1086485"/>
              <a:gd name="connsiteX4" fmla="*/ 1985010 w 3966210"/>
              <a:gd name="connsiteY4" fmla="*/ 0 h 1086485"/>
              <a:gd name="connsiteX0" fmla="*/ 2743200 w 3966210"/>
              <a:gd name="connsiteY0" fmla="*/ 0 h 1151255"/>
              <a:gd name="connsiteX1" fmla="*/ 3966210 w 3966210"/>
              <a:gd name="connsiteY1" fmla="*/ 577850 h 1151255"/>
              <a:gd name="connsiteX2" fmla="*/ 2251710 w 3966210"/>
              <a:gd name="connsiteY2" fmla="*/ 1151255 h 1151255"/>
              <a:gd name="connsiteX3" fmla="*/ 0 w 3966210"/>
              <a:gd name="connsiteY3" fmla="*/ 535940 h 1151255"/>
              <a:gd name="connsiteX4" fmla="*/ 2743200 w 3966210"/>
              <a:gd name="connsiteY4" fmla="*/ 0 h 1151255"/>
              <a:gd name="connsiteX0" fmla="*/ 2743200 w 3390900"/>
              <a:gd name="connsiteY0" fmla="*/ 0 h 1151255"/>
              <a:gd name="connsiteX1" fmla="*/ 3390900 w 3390900"/>
              <a:gd name="connsiteY1" fmla="*/ 760730 h 1151255"/>
              <a:gd name="connsiteX2" fmla="*/ 2251710 w 3390900"/>
              <a:gd name="connsiteY2" fmla="*/ 1151255 h 1151255"/>
              <a:gd name="connsiteX3" fmla="*/ 0 w 3390900"/>
              <a:gd name="connsiteY3" fmla="*/ 535940 h 1151255"/>
              <a:gd name="connsiteX4" fmla="*/ 2743200 w 3390900"/>
              <a:gd name="connsiteY4" fmla="*/ 0 h 1151255"/>
              <a:gd name="connsiteX0" fmla="*/ 2164080 w 3390900"/>
              <a:gd name="connsiteY0" fmla="*/ 0 h 701675"/>
              <a:gd name="connsiteX1" fmla="*/ 3390900 w 3390900"/>
              <a:gd name="connsiteY1" fmla="*/ 311150 h 701675"/>
              <a:gd name="connsiteX2" fmla="*/ 2251710 w 3390900"/>
              <a:gd name="connsiteY2" fmla="*/ 701675 h 701675"/>
              <a:gd name="connsiteX3" fmla="*/ 0 w 3390900"/>
              <a:gd name="connsiteY3" fmla="*/ 86360 h 701675"/>
              <a:gd name="connsiteX4" fmla="*/ 2164080 w 3390900"/>
              <a:gd name="connsiteY4" fmla="*/ 0 h 701675"/>
              <a:gd name="connsiteX0" fmla="*/ 1402080 w 2628900"/>
              <a:gd name="connsiteY0" fmla="*/ 0 h 701675"/>
              <a:gd name="connsiteX1" fmla="*/ 2628900 w 2628900"/>
              <a:gd name="connsiteY1" fmla="*/ 311150 h 701675"/>
              <a:gd name="connsiteX2" fmla="*/ 1489710 w 2628900"/>
              <a:gd name="connsiteY2" fmla="*/ 701675 h 701675"/>
              <a:gd name="connsiteX3" fmla="*/ 0 w 2628900"/>
              <a:gd name="connsiteY3" fmla="*/ 292100 h 701675"/>
              <a:gd name="connsiteX4" fmla="*/ 1402080 w 2628900"/>
              <a:gd name="connsiteY4" fmla="*/ 0 h 701675"/>
              <a:gd name="connsiteX0" fmla="*/ 1402080 w 2628900"/>
              <a:gd name="connsiteY0" fmla="*/ 0 h 621665"/>
              <a:gd name="connsiteX1" fmla="*/ 2628900 w 2628900"/>
              <a:gd name="connsiteY1" fmla="*/ 311150 h 621665"/>
              <a:gd name="connsiteX2" fmla="*/ 1219200 w 2628900"/>
              <a:gd name="connsiteY2" fmla="*/ 621665 h 621665"/>
              <a:gd name="connsiteX3" fmla="*/ 0 w 2628900"/>
              <a:gd name="connsiteY3" fmla="*/ 292100 h 621665"/>
              <a:gd name="connsiteX4" fmla="*/ 1402080 w 2628900"/>
              <a:gd name="connsiteY4" fmla="*/ 0 h 621665"/>
              <a:gd name="connsiteX0" fmla="*/ 1402080 w 2628900"/>
              <a:gd name="connsiteY0" fmla="*/ 0 h 626957"/>
              <a:gd name="connsiteX1" fmla="*/ 2628900 w 2628900"/>
              <a:gd name="connsiteY1" fmla="*/ 311150 h 626957"/>
              <a:gd name="connsiteX2" fmla="*/ 1230876 w 2628900"/>
              <a:gd name="connsiteY2" fmla="*/ 626957 h 626957"/>
              <a:gd name="connsiteX3" fmla="*/ 0 w 2628900"/>
              <a:gd name="connsiteY3" fmla="*/ 292100 h 626957"/>
              <a:gd name="connsiteX4" fmla="*/ 1402080 w 2628900"/>
              <a:gd name="connsiteY4" fmla="*/ 0 h 626957"/>
              <a:gd name="connsiteX0" fmla="*/ 1402080 w 2652252"/>
              <a:gd name="connsiteY0" fmla="*/ 0 h 626957"/>
              <a:gd name="connsiteX1" fmla="*/ 2652252 w 2652252"/>
              <a:gd name="connsiteY1" fmla="*/ 316442 h 626957"/>
              <a:gd name="connsiteX2" fmla="*/ 1230876 w 2652252"/>
              <a:gd name="connsiteY2" fmla="*/ 626957 h 626957"/>
              <a:gd name="connsiteX3" fmla="*/ 0 w 2652252"/>
              <a:gd name="connsiteY3" fmla="*/ 292100 h 626957"/>
              <a:gd name="connsiteX4" fmla="*/ 1402080 w 2652252"/>
              <a:gd name="connsiteY4" fmla="*/ 0 h 626957"/>
              <a:gd name="connsiteX0" fmla="*/ 1402080 w 2652252"/>
              <a:gd name="connsiteY0" fmla="*/ 0 h 616373"/>
              <a:gd name="connsiteX1" fmla="*/ 2652252 w 2652252"/>
              <a:gd name="connsiteY1" fmla="*/ 316442 h 616373"/>
              <a:gd name="connsiteX2" fmla="*/ 1275245 w 2652252"/>
              <a:gd name="connsiteY2" fmla="*/ 616373 h 616373"/>
              <a:gd name="connsiteX3" fmla="*/ 0 w 2652252"/>
              <a:gd name="connsiteY3" fmla="*/ 292100 h 616373"/>
              <a:gd name="connsiteX4" fmla="*/ 1402080 w 2652252"/>
              <a:gd name="connsiteY4" fmla="*/ 0 h 616373"/>
              <a:gd name="connsiteX0" fmla="*/ 1402080 w 2652252"/>
              <a:gd name="connsiteY0" fmla="*/ 0 h 623429"/>
              <a:gd name="connsiteX1" fmla="*/ 2652252 w 2652252"/>
              <a:gd name="connsiteY1" fmla="*/ 316442 h 623429"/>
              <a:gd name="connsiteX2" fmla="*/ 1261234 w 2652252"/>
              <a:gd name="connsiteY2" fmla="*/ 623429 h 623429"/>
              <a:gd name="connsiteX3" fmla="*/ 0 w 2652252"/>
              <a:gd name="connsiteY3" fmla="*/ 292100 h 623429"/>
              <a:gd name="connsiteX4" fmla="*/ 1402080 w 2652252"/>
              <a:gd name="connsiteY4" fmla="*/ 0 h 623429"/>
              <a:gd name="connsiteX0" fmla="*/ 1376393 w 2626565"/>
              <a:gd name="connsiteY0" fmla="*/ 0 h 623429"/>
              <a:gd name="connsiteX1" fmla="*/ 2626565 w 2626565"/>
              <a:gd name="connsiteY1" fmla="*/ 316442 h 623429"/>
              <a:gd name="connsiteX2" fmla="*/ 1235547 w 2626565"/>
              <a:gd name="connsiteY2" fmla="*/ 623429 h 623429"/>
              <a:gd name="connsiteX3" fmla="*/ 0 w 2626565"/>
              <a:gd name="connsiteY3" fmla="*/ 288572 h 623429"/>
              <a:gd name="connsiteX4" fmla="*/ 1376393 w 2626565"/>
              <a:gd name="connsiteY4" fmla="*/ 0 h 623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6565" h="623429">
                <a:moveTo>
                  <a:pt x="1376393" y="0"/>
                </a:moveTo>
                <a:lnTo>
                  <a:pt x="2626565" y="316442"/>
                </a:lnTo>
                <a:lnTo>
                  <a:pt x="1235547" y="623429"/>
                </a:lnTo>
                <a:lnTo>
                  <a:pt x="0" y="288572"/>
                </a:lnTo>
                <a:lnTo>
                  <a:pt x="1376393" y="0"/>
                </a:lnTo>
                <a:close/>
              </a:path>
            </a:pathLst>
          </a:custGeom>
          <a:noFill/>
          <a:ln w="6350">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15" name="Oval 14">
            <a:extLst>
              <a:ext uri="{FF2B5EF4-FFF2-40B4-BE49-F238E27FC236}">
                <a16:creationId xmlns:a16="http://schemas.microsoft.com/office/drawing/2014/main" id="{E10027B8-BC8E-4519-A23D-76562491CA31}"/>
              </a:ext>
            </a:extLst>
          </p:cNvPr>
          <p:cNvSpPr/>
          <p:nvPr/>
        </p:nvSpPr>
        <p:spPr>
          <a:xfrm>
            <a:off x="8379316" y="1725049"/>
            <a:ext cx="1498974" cy="423186"/>
          </a:xfrm>
          <a:prstGeom prst="ellipse">
            <a:avLst/>
          </a:prstGeom>
          <a:gradFill>
            <a:gsLst>
              <a:gs pos="50000">
                <a:srgbClr val="BED7EF">
                  <a:alpha val="70000"/>
                </a:srgbClr>
              </a:gs>
              <a:gs pos="100000">
                <a:schemeClr val="accent1">
                  <a:lumMod val="60000"/>
                  <a:lumOff val="40000"/>
                </a:schemeClr>
              </a:gs>
              <a:gs pos="0">
                <a:schemeClr val="accent1">
                  <a:lumMod val="20000"/>
                  <a:lumOff val="80000"/>
                </a:schemeClr>
              </a:gs>
            </a:gsLst>
            <a:lin ang="5400000" scaled="1"/>
          </a:gra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cxnSp>
        <p:nvCxnSpPr>
          <p:cNvPr id="16" name="Straight Connector 15">
            <a:extLst>
              <a:ext uri="{FF2B5EF4-FFF2-40B4-BE49-F238E27FC236}">
                <a16:creationId xmlns:a16="http://schemas.microsoft.com/office/drawing/2014/main" id="{59719A3D-A4A6-428A-BC01-B41610A531AA}"/>
              </a:ext>
            </a:extLst>
          </p:cNvPr>
          <p:cNvCxnSpPr/>
          <p:nvPr/>
        </p:nvCxnSpPr>
        <p:spPr>
          <a:xfrm flipV="1">
            <a:off x="9125815" y="1174139"/>
            <a:ext cx="0" cy="9158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BB40AE6-92D1-40AC-AECA-79D13AB31EBA}"/>
              </a:ext>
            </a:extLst>
          </p:cNvPr>
          <p:cNvCxnSpPr/>
          <p:nvPr/>
        </p:nvCxnSpPr>
        <p:spPr>
          <a:xfrm>
            <a:off x="7936259" y="2628969"/>
            <a:ext cx="2422352" cy="8893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4E9AC6D-63C6-41BD-86C7-1AAA5E4900D3}"/>
              </a:ext>
            </a:extLst>
          </p:cNvPr>
          <p:cNvCxnSpPr/>
          <p:nvPr/>
        </p:nvCxnSpPr>
        <p:spPr>
          <a:xfrm flipH="1">
            <a:off x="7802102" y="2685013"/>
            <a:ext cx="2556509" cy="7966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FEFF845-48C4-4595-97A0-69312F894805}"/>
              </a:ext>
            </a:extLst>
          </p:cNvPr>
          <p:cNvCxnSpPr/>
          <p:nvPr/>
        </p:nvCxnSpPr>
        <p:spPr>
          <a:xfrm flipH="1" flipV="1">
            <a:off x="9126161" y="1801553"/>
            <a:ext cx="10" cy="1270810"/>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26" name="Flowchart: Merge 5">
            <a:extLst>
              <a:ext uri="{FF2B5EF4-FFF2-40B4-BE49-F238E27FC236}">
                <a16:creationId xmlns:a16="http://schemas.microsoft.com/office/drawing/2014/main" id="{03460499-2710-41C2-955D-0E0A89DA071D}"/>
              </a:ext>
            </a:extLst>
          </p:cNvPr>
          <p:cNvSpPr/>
          <p:nvPr/>
        </p:nvSpPr>
        <p:spPr>
          <a:xfrm>
            <a:off x="8394296" y="1974311"/>
            <a:ext cx="1469016" cy="1097708"/>
          </a:xfrm>
          <a:custGeom>
            <a:avLst/>
            <a:gdLst>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23"/>
              <a:gd name="connsiteY0" fmla="*/ 636 h 10636"/>
              <a:gd name="connsiteX1" fmla="*/ 6569 w 10023"/>
              <a:gd name="connsiteY1" fmla="*/ 979 h 10636"/>
              <a:gd name="connsiteX2" fmla="*/ 10000 w 10023"/>
              <a:gd name="connsiteY2" fmla="*/ 636 h 10636"/>
              <a:gd name="connsiteX3" fmla="*/ 5000 w 10023"/>
              <a:gd name="connsiteY3" fmla="*/ 10636 h 10636"/>
              <a:gd name="connsiteX4" fmla="*/ 0 w 10023"/>
              <a:gd name="connsiteY4" fmla="*/ 636 h 10636"/>
              <a:gd name="connsiteX0" fmla="*/ 0 w 10013"/>
              <a:gd name="connsiteY0" fmla="*/ 889 h 10889"/>
              <a:gd name="connsiteX1" fmla="*/ 4939 w 10013"/>
              <a:gd name="connsiteY1" fmla="*/ 347 h 10889"/>
              <a:gd name="connsiteX2" fmla="*/ 10000 w 10013"/>
              <a:gd name="connsiteY2" fmla="*/ 889 h 10889"/>
              <a:gd name="connsiteX3" fmla="*/ 5000 w 10013"/>
              <a:gd name="connsiteY3" fmla="*/ 10889 h 10889"/>
              <a:gd name="connsiteX4" fmla="*/ 0 w 10013"/>
              <a:gd name="connsiteY4" fmla="*/ 889 h 10889"/>
              <a:gd name="connsiteX0" fmla="*/ 0 w 10013"/>
              <a:gd name="connsiteY0" fmla="*/ 421 h 10421"/>
              <a:gd name="connsiteX1" fmla="*/ 5029 w 10013"/>
              <a:gd name="connsiteY1" fmla="*/ 2343 h 10421"/>
              <a:gd name="connsiteX2" fmla="*/ 10000 w 10013"/>
              <a:gd name="connsiteY2" fmla="*/ 421 h 10421"/>
              <a:gd name="connsiteX3" fmla="*/ 5000 w 10013"/>
              <a:gd name="connsiteY3" fmla="*/ 10421 h 10421"/>
              <a:gd name="connsiteX4" fmla="*/ 0 w 10013"/>
              <a:gd name="connsiteY4" fmla="*/ 421 h 10421"/>
              <a:gd name="connsiteX0" fmla="*/ 0 w 10013"/>
              <a:gd name="connsiteY0" fmla="*/ 512 h 10512"/>
              <a:gd name="connsiteX1" fmla="*/ 4904 w 10013"/>
              <a:gd name="connsiteY1" fmla="*/ 1601 h 10512"/>
              <a:gd name="connsiteX2" fmla="*/ 10000 w 10013"/>
              <a:gd name="connsiteY2" fmla="*/ 512 h 10512"/>
              <a:gd name="connsiteX3" fmla="*/ 5000 w 10013"/>
              <a:gd name="connsiteY3" fmla="*/ 10512 h 10512"/>
              <a:gd name="connsiteX4" fmla="*/ 0 w 10013"/>
              <a:gd name="connsiteY4" fmla="*/ 512 h 10512"/>
              <a:gd name="connsiteX0" fmla="*/ 0 w 10000"/>
              <a:gd name="connsiteY0" fmla="*/ 512 h 10512"/>
              <a:gd name="connsiteX1" fmla="*/ 4904 w 10000"/>
              <a:gd name="connsiteY1" fmla="*/ 1601 h 10512"/>
              <a:gd name="connsiteX2" fmla="*/ 10000 w 10000"/>
              <a:gd name="connsiteY2" fmla="*/ 512 h 10512"/>
              <a:gd name="connsiteX3" fmla="*/ 5000 w 10000"/>
              <a:gd name="connsiteY3" fmla="*/ 10512 h 10512"/>
              <a:gd name="connsiteX4" fmla="*/ 0 w 10000"/>
              <a:gd name="connsiteY4" fmla="*/ 512 h 10512"/>
              <a:gd name="connsiteX0" fmla="*/ 0 w 10000"/>
              <a:gd name="connsiteY0" fmla="*/ 0 h 10000"/>
              <a:gd name="connsiteX1" fmla="*/ 4904 w 10000"/>
              <a:gd name="connsiteY1" fmla="*/ 1089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04 w 10000"/>
              <a:gd name="connsiteY1" fmla="*/ 1089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5060 w 10000"/>
              <a:gd name="connsiteY1" fmla="*/ 2061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cubicBezTo>
                  <a:pt x="829" y="1046"/>
                  <a:pt x="2459" y="1609"/>
                  <a:pt x="4982" y="1575"/>
                </a:cubicBezTo>
                <a:cubicBezTo>
                  <a:pt x="7505" y="1541"/>
                  <a:pt x="9061" y="1133"/>
                  <a:pt x="10000" y="0"/>
                </a:cubicBezTo>
                <a:lnTo>
                  <a:pt x="5000" y="10000"/>
                </a:lnTo>
                <a:lnTo>
                  <a:pt x="0" y="0"/>
                </a:lnTo>
                <a:close/>
              </a:path>
            </a:pathLst>
          </a:custGeom>
          <a:gradFill>
            <a:gsLst>
              <a:gs pos="50000">
                <a:schemeClr val="accent1">
                  <a:lumMod val="60000"/>
                  <a:lumOff val="40000"/>
                  <a:alpha val="70000"/>
                </a:schemeClr>
              </a:gs>
              <a:gs pos="0">
                <a:schemeClr val="accent1">
                  <a:lumMod val="20000"/>
                  <a:lumOff val="80000"/>
                </a:schemeClr>
              </a:gs>
              <a:gs pos="100000">
                <a:schemeClr val="accent1">
                  <a:lumMod val="20000"/>
                  <a:lumOff val="80000"/>
                </a:schemeClr>
              </a:gs>
            </a:gsLst>
            <a:lin ang="0" scaled="0"/>
          </a:gradFill>
          <a:ln w="19050">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cxnSp>
        <p:nvCxnSpPr>
          <p:cNvPr id="27" name="Straight Arrow Connector 26">
            <a:extLst>
              <a:ext uri="{FF2B5EF4-FFF2-40B4-BE49-F238E27FC236}">
                <a16:creationId xmlns:a16="http://schemas.microsoft.com/office/drawing/2014/main" id="{A2AB92E6-AA8E-4A4F-98BF-F761C862FBBA}"/>
              </a:ext>
            </a:extLst>
          </p:cNvPr>
          <p:cNvCxnSpPr/>
          <p:nvPr/>
        </p:nvCxnSpPr>
        <p:spPr>
          <a:xfrm>
            <a:off x="9119997" y="3071061"/>
            <a:ext cx="376393" cy="131414"/>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AB5F74D-D381-4DBF-9798-E32B55DB6CD5}"/>
              </a:ext>
            </a:extLst>
          </p:cNvPr>
          <p:cNvCxnSpPr/>
          <p:nvPr/>
        </p:nvCxnSpPr>
        <p:spPr>
          <a:xfrm flipH="1">
            <a:off x="8700235" y="3069154"/>
            <a:ext cx="432168" cy="125853"/>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28A0F7CC-1F8B-405E-AE4A-E720E953EB25}"/>
              </a:ext>
            </a:extLst>
          </p:cNvPr>
          <p:cNvSpPr/>
          <p:nvPr/>
        </p:nvSpPr>
        <p:spPr>
          <a:xfrm>
            <a:off x="9089937" y="3029271"/>
            <a:ext cx="75410" cy="754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30" name="TextBox 29">
            <a:extLst>
              <a:ext uri="{FF2B5EF4-FFF2-40B4-BE49-F238E27FC236}">
                <a16:creationId xmlns:a16="http://schemas.microsoft.com/office/drawing/2014/main" id="{5B77B0B9-69FE-41D9-B643-EFD2E2097B54}"/>
              </a:ext>
            </a:extLst>
          </p:cNvPr>
          <p:cNvSpPr txBox="1"/>
          <p:nvPr/>
        </p:nvSpPr>
        <p:spPr>
          <a:xfrm>
            <a:off x="8243752" y="1149926"/>
            <a:ext cx="854375" cy="338554"/>
          </a:xfrm>
          <a:prstGeom prst="rect">
            <a:avLst/>
          </a:prstGeom>
          <a:noFill/>
        </p:spPr>
        <p:txBody>
          <a:bodyPr wrap="square" rtlCol="0">
            <a:spAutoFit/>
          </a:bodyPr>
          <a:lstStyle/>
          <a:p>
            <a:pPr algn="r"/>
            <a:r>
              <a:rPr lang="en-US" sz="1600" dirty="0"/>
              <a:t>normal</a:t>
            </a:r>
            <a:endParaRPr lang="en-CA" sz="1600" dirty="0"/>
          </a:p>
        </p:txBody>
      </p:sp>
      <p:sp>
        <p:nvSpPr>
          <p:cNvPr id="31" name="TextBox 30">
            <a:extLst>
              <a:ext uri="{FF2B5EF4-FFF2-40B4-BE49-F238E27FC236}">
                <a16:creationId xmlns:a16="http://schemas.microsoft.com/office/drawing/2014/main" id="{11AD6ADB-9162-47B2-8D43-746908E37730}"/>
              </a:ext>
            </a:extLst>
          </p:cNvPr>
          <p:cNvSpPr txBox="1"/>
          <p:nvPr/>
        </p:nvSpPr>
        <p:spPr>
          <a:xfrm>
            <a:off x="10287130" y="3228057"/>
            <a:ext cx="854375" cy="338554"/>
          </a:xfrm>
          <a:prstGeom prst="rect">
            <a:avLst/>
          </a:prstGeom>
          <a:noFill/>
        </p:spPr>
        <p:txBody>
          <a:bodyPr wrap="square" rtlCol="0">
            <a:spAutoFit/>
          </a:bodyPr>
          <a:lstStyle/>
          <a:p>
            <a:r>
              <a:rPr lang="en-US" sz="1600" dirty="0"/>
              <a:t>tangent</a:t>
            </a:r>
            <a:endParaRPr lang="en-CA" sz="1600" dirty="0"/>
          </a:p>
        </p:txBody>
      </p:sp>
      <p:sp>
        <p:nvSpPr>
          <p:cNvPr id="32" name="Freeform 38">
            <a:extLst>
              <a:ext uri="{FF2B5EF4-FFF2-40B4-BE49-F238E27FC236}">
                <a16:creationId xmlns:a16="http://schemas.microsoft.com/office/drawing/2014/main" id="{B2AC01C1-8185-4FEA-877B-473863530539}"/>
              </a:ext>
            </a:extLst>
          </p:cNvPr>
          <p:cNvSpPr/>
          <p:nvPr/>
        </p:nvSpPr>
        <p:spPr>
          <a:xfrm>
            <a:off x="8055666" y="1915253"/>
            <a:ext cx="1008380" cy="1516380"/>
          </a:xfrm>
          <a:custGeom>
            <a:avLst/>
            <a:gdLst>
              <a:gd name="connsiteX0" fmla="*/ 0 w 1008380"/>
              <a:gd name="connsiteY0" fmla="*/ 0 h 1516380"/>
              <a:gd name="connsiteX1" fmla="*/ 5080 w 1008380"/>
              <a:gd name="connsiteY1" fmla="*/ 1150620 h 1516380"/>
              <a:gd name="connsiteX2" fmla="*/ 1008380 w 1008380"/>
              <a:gd name="connsiteY2" fmla="*/ 1516380 h 1516380"/>
              <a:gd name="connsiteX3" fmla="*/ 1008380 w 1008380"/>
              <a:gd name="connsiteY3" fmla="*/ 342900 h 1516380"/>
              <a:gd name="connsiteX4" fmla="*/ 0 w 1008380"/>
              <a:gd name="connsiteY4" fmla="*/ 0 h 1516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380" h="1516380">
                <a:moveTo>
                  <a:pt x="0" y="0"/>
                </a:moveTo>
                <a:cubicBezTo>
                  <a:pt x="1693" y="383540"/>
                  <a:pt x="3387" y="767080"/>
                  <a:pt x="5080" y="1150620"/>
                </a:cubicBezTo>
                <a:lnTo>
                  <a:pt x="1008380" y="1516380"/>
                </a:lnTo>
                <a:lnTo>
                  <a:pt x="1008380" y="342900"/>
                </a:lnTo>
                <a:lnTo>
                  <a:pt x="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33" name="Freeform 39">
            <a:extLst>
              <a:ext uri="{FF2B5EF4-FFF2-40B4-BE49-F238E27FC236}">
                <a16:creationId xmlns:a16="http://schemas.microsoft.com/office/drawing/2014/main" id="{BFDA2E51-3EF7-4568-B3CD-03ADAAA4673D}"/>
              </a:ext>
            </a:extLst>
          </p:cNvPr>
          <p:cNvSpPr/>
          <p:nvPr/>
        </p:nvSpPr>
        <p:spPr>
          <a:xfrm>
            <a:off x="9064046" y="1943193"/>
            <a:ext cx="1132840" cy="1490980"/>
          </a:xfrm>
          <a:custGeom>
            <a:avLst/>
            <a:gdLst>
              <a:gd name="connsiteX0" fmla="*/ 0 w 1132840"/>
              <a:gd name="connsiteY0" fmla="*/ 312420 h 1490980"/>
              <a:gd name="connsiteX1" fmla="*/ 1132840 w 1132840"/>
              <a:gd name="connsiteY1" fmla="*/ 0 h 1490980"/>
              <a:gd name="connsiteX2" fmla="*/ 1132840 w 1132840"/>
              <a:gd name="connsiteY2" fmla="*/ 1158240 h 1490980"/>
              <a:gd name="connsiteX3" fmla="*/ 2540 w 1132840"/>
              <a:gd name="connsiteY3" fmla="*/ 1490980 h 1490980"/>
              <a:gd name="connsiteX4" fmla="*/ 0 w 1132840"/>
              <a:gd name="connsiteY4" fmla="*/ 312420 h 1490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840" h="1490980">
                <a:moveTo>
                  <a:pt x="0" y="312420"/>
                </a:moveTo>
                <a:lnTo>
                  <a:pt x="1132840" y="0"/>
                </a:lnTo>
                <a:lnTo>
                  <a:pt x="1132840" y="1158240"/>
                </a:lnTo>
                <a:lnTo>
                  <a:pt x="2540" y="1490980"/>
                </a:lnTo>
                <a:cubicBezTo>
                  <a:pt x="1693" y="1098127"/>
                  <a:pt x="847" y="705273"/>
                  <a:pt x="0" y="31242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34" name="TextBox 33">
            <a:extLst>
              <a:ext uri="{FF2B5EF4-FFF2-40B4-BE49-F238E27FC236}">
                <a16:creationId xmlns:a16="http://schemas.microsoft.com/office/drawing/2014/main" id="{09683DCD-C087-4665-9726-4FA358EA42F0}"/>
              </a:ext>
            </a:extLst>
          </p:cNvPr>
          <p:cNvSpPr txBox="1"/>
          <p:nvPr/>
        </p:nvSpPr>
        <p:spPr>
          <a:xfrm>
            <a:off x="10070145" y="1329367"/>
            <a:ext cx="1595877" cy="338554"/>
          </a:xfrm>
          <a:prstGeom prst="rect">
            <a:avLst/>
          </a:prstGeom>
          <a:noFill/>
        </p:spPr>
        <p:txBody>
          <a:bodyPr wrap="square" rtlCol="0">
            <a:spAutoFit/>
          </a:bodyPr>
          <a:lstStyle/>
          <a:p>
            <a:pPr algn="r"/>
            <a:r>
              <a:rPr lang="en-US" sz="1600" dirty="0">
                <a:solidFill>
                  <a:schemeClr val="bg1">
                    <a:lumMod val="50000"/>
                  </a:schemeClr>
                </a:solidFill>
              </a:rPr>
              <a:t>box cone</a:t>
            </a:r>
          </a:p>
        </p:txBody>
      </p:sp>
      <p:grpSp>
        <p:nvGrpSpPr>
          <p:cNvPr id="35" name="Group 34">
            <a:extLst>
              <a:ext uri="{FF2B5EF4-FFF2-40B4-BE49-F238E27FC236}">
                <a16:creationId xmlns:a16="http://schemas.microsoft.com/office/drawing/2014/main" id="{518FED58-CD0B-48F4-A9B0-F2DAC18EA8FC}"/>
              </a:ext>
            </a:extLst>
          </p:cNvPr>
          <p:cNvGrpSpPr/>
          <p:nvPr/>
        </p:nvGrpSpPr>
        <p:grpSpPr>
          <a:xfrm flipH="1" flipV="1">
            <a:off x="10067157" y="1598949"/>
            <a:ext cx="1507939" cy="306010"/>
            <a:chOff x="3943363" y="2682213"/>
            <a:chExt cx="1507939" cy="306010"/>
          </a:xfrm>
        </p:grpSpPr>
        <p:cxnSp>
          <p:nvCxnSpPr>
            <p:cNvPr id="36" name="Straight Connector 35">
              <a:extLst>
                <a:ext uri="{FF2B5EF4-FFF2-40B4-BE49-F238E27FC236}">
                  <a16:creationId xmlns:a16="http://schemas.microsoft.com/office/drawing/2014/main" id="{7289327B-D144-47E1-91B0-6375E9EBF0E3}"/>
                </a:ext>
              </a:extLst>
            </p:cNvPr>
            <p:cNvCxnSpPr/>
            <p:nvPr/>
          </p:nvCxnSpPr>
          <p:spPr>
            <a:xfrm flipV="1">
              <a:off x="3943363" y="2988032"/>
              <a:ext cx="1201929" cy="0"/>
            </a:xfrm>
            <a:prstGeom prst="line">
              <a:avLst/>
            </a:prstGeom>
            <a:ln w="127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1BEB157-663E-4DF7-8864-9CF8DD47866F}"/>
                </a:ext>
              </a:extLst>
            </p:cNvPr>
            <p:cNvCxnSpPr/>
            <p:nvPr/>
          </p:nvCxnSpPr>
          <p:spPr>
            <a:xfrm flipH="1">
              <a:off x="5145292" y="2682213"/>
              <a:ext cx="306010" cy="306010"/>
            </a:xfrm>
            <a:prstGeom prst="line">
              <a:avLst/>
            </a:prstGeom>
            <a:ln w="127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D58B4590-D458-4647-952B-765C107FB17D}"/>
                  </a:ext>
                </a:extLst>
              </p:cNvPr>
              <p:cNvSpPr txBox="1"/>
              <p:nvPr/>
            </p:nvSpPr>
            <p:spPr>
              <a:xfrm>
                <a:off x="9979038" y="3543056"/>
                <a:ext cx="306494" cy="3186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rgbClr val="C00000"/>
                              </a:solidFill>
                              <a:latin typeface="Cambria Math" panose="02040503050406030204" pitchFamily="18" charset="0"/>
                            </a:rPr>
                          </m:ctrlPr>
                        </m:sSubSupPr>
                        <m:e>
                          <m:r>
                            <a:rPr lang="en-US" sz="1600" b="0" i="1" smtClean="0">
                              <a:solidFill>
                                <a:srgbClr val="C00000"/>
                              </a:solidFill>
                              <a:latin typeface="Cambria Math" panose="02040503050406030204" pitchFamily="18" charset="0"/>
                            </a:rPr>
                            <m:t>𝜆</m:t>
                          </m:r>
                        </m:e>
                        <m:sub>
                          <m:sSub>
                            <m:sSubPr>
                              <m:ctrlPr>
                                <a:rPr lang="en-US" sz="1600" b="0" i="1" smtClean="0">
                                  <a:solidFill>
                                    <a:srgbClr val="C00000"/>
                                  </a:solidFill>
                                  <a:latin typeface="Cambria Math" panose="02040503050406030204" pitchFamily="18" charset="0"/>
                                </a:rPr>
                              </m:ctrlPr>
                            </m:sSubPr>
                            <m:e>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𝑡</m:t>
                                  </m:r>
                                </m:e>
                              </m:acc>
                            </m:e>
                            <m:sub>
                              <m:r>
                                <a:rPr lang="en-US" sz="1600" b="0" i="1" smtClean="0">
                                  <a:solidFill>
                                    <a:srgbClr val="C00000"/>
                                  </a:solidFill>
                                  <a:latin typeface="Cambria Math" panose="02040503050406030204" pitchFamily="18" charset="0"/>
                                </a:rPr>
                                <m:t>1</m:t>
                              </m:r>
                            </m:sub>
                          </m:sSub>
                        </m:sub>
                        <m:sup>
                          <m:r>
                            <m:rPr>
                              <m:sty m:val="p"/>
                            </m:rPr>
                            <a:rPr lang="en-US" sz="1600" b="0" i="0" smtClean="0">
                              <a:solidFill>
                                <a:srgbClr val="C00000"/>
                              </a:solidFill>
                              <a:latin typeface="Cambria Math" panose="02040503050406030204" pitchFamily="18" charset="0"/>
                            </a:rPr>
                            <m:t>hi</m:t>
                          </m:r>
                        </m:sup>
                      </m:sSubSup>
                    </m:oMath>
                  </m:oMathPara>
                </a14:m>
                <a:endParaRPr lang="en-US" sz="1600" dirty="0">
                  <a:solidFill>
                    <a:srgbClr val="C00000"/>
                  </a:solidFill>
                </a:endParaRPr>
              </a:p>
            </p:txBody>
          </p:sp>
        </mc:Choice>
        <mc:Fallback xmlns="">
          <p:sp>
            <p:nvSpPr>
              <p:cNvPr id="38" name="TextBox 37">
                <a:extLst>
                  <a:ext uri="{FF2B5EF4-FFF2-40B4-BE49-F238E27FC236}">
                    <a16:creationId xmlns:a16="http://schemas.microsoft.com/office/drawing/2014/main" id="{D58B4590-D458-4647-952B-765C107FB17D}"/>
                  </a:ext>
                </a:extLst>
              </p:cNvPr>
              <p:cNvSpPr txBox="1">
                <a:spLocks noRot="1" noChangeAspect="1" noMove="1" noResize="1" noEditPoints="1" noAdjustHandles="1" noChangeArrowheads="1" noChangeShapeType="1" noTextEdit="1"/>
              </p:cNvSpPr>
              <p:nvPr/>
            </p:nvSpPr>
            <p:spPr>
              <a:xfrm>
                <a:off x="9979038" y="3543056"/>
                <a:ext cx="306494" cy="318613"/>
              </a:xfrm>
              <a:prstGeom prst="rect">
                <a:avLst/>
              </a:prstGeom>
              <a:blipFill>
                <a:blip r:embed="rId6"/>
                <a:stretch>
                  <a:fillRect l="-16000" r="-20000" b="-15385"/>
                </a:stretch>
              </a:blipFill>
            </p:spPr>
            <p:txBody>
              <a:bodyPr/>
              <a:lstStyle/>
              <a:p>
                <a:r>
                  <a:rPr lang="en-CA">
                    <a:noFill/>
                  </a:rPr>
                  <a:t> </a:t>
                </a:r>
              </a:p>
            </p:txBody>
          </p:sp>
        </mc:Fallback>
      </mc:AlternateContent>
      <p:sp>
        <p:nvSpPr>
          <p:cNvPr id="39" name="Freeform 63">
            <a:extLst>
              <a:ext uri="{FF2B5EF4-FFF2-40B4-BE49-F238E27FC236}">
                <a16:creationId xmlns:a16="http://schemas.microsoft.com/office/drawing/2014/main" id="{2E1EB3EE-2226-45E6-AF6C-F049BCCF5048}"/>
              </a:ext>
            </a:extLst>
          </p:cNvPr>
          <p:cNvSpPr/>
          <p:nvPr/>
        </p:nvSpPr>
        <p:spPr>
          <a:xfrm flipH="1" flipV="1">
            <a:off x="9458623" y="3359715"/>
            <a:ext cx="430688" cy="278436"/>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92DA98C-A079-4F98-A4BF-D7C3B0E6C3AC}"/>
                  </a:ext>
                </a:extLst>
              </p:cNvPr>
              <p:cNvSpPr txBox="1"/>
              <p:nvPr/>
            </p:nvSpPr>
            <p:spPr>
              <a:xfrm>
                <a:off x="7474020" y="2442431"/>
                <a:ext cx="328960" cy="3198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rgbClr val="C00000"/>
                              </a:solidFill>
                              <a:latin typeface="Cambria Math" panose="02040503050406030204" pitchFamily="18" charset="0"/>
                            </a:rPr>
                          </m:ctrlPr>
                        </m:sSubSupPr>
                        <m:e>
                          <m:r>
                            <a:rPr lang="en-US" sz="1600" b="0" i="1" smtClean="0">
                              <a:solidFill>
                                <a:srgbClr val="C00000"/>
                              </a:solidFill>
                              <a:latin typeface="Cambria Math" panose="02040503050406030204" pitchFamily="18" charset="0"/>
                            </a:rPr>
                            <m:t>𝜆</m:t>
                          </m:r>
                        </m:e>
                        <m:sub>
                          <m:sSub>
                            <m:sSubPr>
                              <m:ctrlPr>
                                <a:rPr lang="en-US" sz="1600" b="0" i="1" smtClean="0">
                                  <a:solidFill>
                                    <a:srgbClr val="C00000"/>
                                  </a:solidFill>
                                  <a:latin typeface="Cambria Math" panose="02040503050406030204" pitchFamily="18" charset="0"/>
                                </a:rPr>
                              </m:ctrlPr>
                            </m:sSubPr>
                            <m:e>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𝑡</m:t>
                                  </m:r>
                                </m:e>
                              </m:acc>
                            </m:e>
                            <m:sub>
                              <m:r>
                                <a:rPr lang="en-US" sz="1600" b="0" i="1" smtClean="0">
                                  <a:solidFill>
                                    <a:srgbClr val="C00000"/>
                                  </a:solidFill>
                                  <a:latin typeface="Cambria Math" panose="02040503050406030204" pitchFamily="18" charset="0"/>
                                </a:rPr>
                                <m:t>1</m:t>
                              </m:r>
                            </m:sub>
                          </m:sSub>
                        </m:sub>
                        <m:sup>
                          <m:r>
                            <m:rPr>
                              <m:sty m:val="p"/>
                            </m:rPr>
                            <a:rPr lang="en-US" sz="1600" b="0" i="0" smtClean="0">
                              <a:solidFill>
                                <a:srgbClr val="C00000"/>
                              </a:solidFill>
                              <a:latin typeface="Cambria Math" panose="02040503050406030204" pitchFamily="18" charset="0"/>
                            </a:rPr>
                            <m:t>lo</m:t>
                          </m:r>
                        </m:sup>
                      </m:sSubSup>
                    </m:oMath>
                  </m:oMathPara>
                </a14:m>
                <a:endParaRPr lang="en-US" sz="1600" dirty="0">
                  <a:solidFill>
                    <a:srgbClr val="C00000"/>
                  </a:solidFill>
                </a:endParaRPr>
              </a:p>
            </p:txBody>
          </p:sp>
        </mc:Choice>
        <mc:Fallback xmlns="">
          <p:sp>
            <p:nvSpPr>
              <p:cNvPr id="40" name="TextBox 39">
                <a:extLst>
                  <a:ext uri="{FF2B5EF4-FFF2-40B4-BE49-F238E27FC236}">
                    <a16:creationId xmlns:a16="http://schemas.microsoft.com/office/drawing/2014/main" id="{C92DA98C-A079-4F98-A4BF-D7C3B0E6C3AC}"/>
                  </a:ext>
                </a:extLst>
              </p:cNvPr>
              <p:cNvSpPr txBox="1">
                <a:spLocks noRot="1" noChangeAspect="1" noMove="1" noResize="1" noEditPoints="1" noAdjustHandles="1" noChangeArrowheads="1" noChangeShapeType="1" noTextEdit="1"/>
              </p:cNvSpPr>
              <p:nvPr/>
            </p:nvSpPr>
            <p:spPr>
              <a:xfrm>
                <a:off x="7474020" y="2442431"/>
                <a:ext cx="328960" cy="319896"/>
              </a:xfrm>
              <a:prstGeom prst="rect">
                <a:avLst/>
              </a:prstGeom>
              <a:blipFill>
                <a:blip r:embed="rId7"/>
                <a:stretch>
                  <a:fillRect l="-11111" r="-16667" b="-13462"/>
                </a:stretch>
              </a:blipFill>
            </p:spPr>
            <p:txBody>
              <a:bodyPr/>
              <a:lstStyle/>
              <a:p>
                <a:r>
                  <a:rPr lang="en-CA">
                    <a:noFill/>
                  </a:rPr>
                  <a:t> </a:t>
                </a:r>
              </a:p>
            </p:txBody>
          </p:sp>
        </mc:Fallback>
      </mc:AlternateContent>
      <p:sp>
        <p:nvSpPr>
          <p:cNvPr id="41" name="Freeform 71">
            <a:extLst>
              <a:ext uri="{FF2B5EF4-FFF2-40B4-BE49-F238E27FC236}">
                <a16:creationId xmlns:a16="http://schemas.microsoft.com/office/drawing/2014/main" id="{CEE27FEC-A5B9-41FE-BFB1-8C49FB20F3DF}"/>
              </a:ext>
            </a:extLst>
          </p:cNvPr>
          <p:cNvSpPr/>
          <p:nvPr/>
        </p:nvSpPr>
        <p:spPr>
          <a:xfrm flipH="1" flipV="1">
            <a:off x="7847955" y="2678232"/>
            <a:ext cx="430688" cy="278436"/>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35D81EC8-A299-4420-9C09-0285F45CC0C1}"/>
                  </a:ext>
                </a:extLst>
              </p:cNvPr>
              <p:cNvSpPr txBox="1"/>
              <p:nvPr/>
            </p:nvSpPr>
            <p:spPr>
              <a:xfrm>
                <a:off x="8754500" y="1792714"/>
                <a:ext cx="26116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𝜆</m:t>
                          </m:r>
                        </m:e>
                        <m:sub>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𝑛</m:t>
                              </m:r>
                            </m:e>
                          </m:acc>
                        </m:sub>
                      </m:sSub>
                    </m:oMath>
                  </m:oMathPara>
                </a14:m>
                <a:endParaRPr lang="en-US" sz="1600" dirty="0">
                  <a:solidFill>
                    <a:srgbClr val="C00000"/>
                  </a:solidFill>
                </a:endParaRPr>
              </a:p>
            </p:txBody>
          </p:sp>
        </mc:Choice>
        <mc:Fallback xmlns="">
          <p:sp>
            <p:nvSpPr>
              <p:cNvPr id="42" name="TextBox 41">
                <a:extLst>
                  <a:ext uri="{FF2B5EF4-FFF2-40B4-BE49-F238E27FC236}">
                    <a16:creationId xmlns:a16="http://schemas.microsoft.com/office/drawing/2014/main" id="{35D81EC8-A299-4420-9C09-0285F45CC0C1}"/>
                  </a:ext>
                </a:extLst>
              </p:cNvPr>
              <p:cNvSpPr txBox="1">
                <a:spLocks noRot="1" noChangeAspect="1" noMove="1" noResize="1" noEditPoints="1" noAdjustHandles="1" noChangeArrowheads="1" noChangeShapeType="1" noTextEdit="1"/>
              </p:cNvSpPr>
              <p:nvPr/>
            </p:nvSpPr>
            <p:spPr>
              <a:xfrm>
                <a:off x="8754500" y="1792714"/>
                <a:ext cx="261162" cy="246221"/>
              </a:xfrm>
              <a:prstGeom prst="rect">
                <a:avLst/>
              </a:prstGeom>
              <a:blipFill>
                <a:blip r:embed="rId8"/>
                <a:stretch>
                  <a:fillRect l="-18605" r="-76744" b="-125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81D2B112-B252-4E1D-89BC-7CD2391BE740}"/>
                  </a:ext>
                </a:extLst>
              </p:cNvPr>
              <p:cNvSpPr txBox="1"/>
              <p:nvPr/>
            </p:nvSpPr>
            <p:spPr>
              <a:xfrm>
                <a:off x="8117987" y="3516610"/>
                <a:ext cx="328960" cy="3186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rgbClr val="C00000"/>
                              </a:solidFill>
                              <a:latin typeface="Cambria Math" panose="02040503050406030204" pitchFamily="18" charset="0"/>
                            </a:rPr>
                          </m:ctrlPr>
                        </m:sSubSupPr>
                        <m:e>
                          <m:r>
                            <a:rPr lang="en-US" sz="1600" b="0" i="1" smtClean="0">
                              <a:solidFill>
                                <a:srgbClr val="C00000"/>
                              </a:solidFill>
                              <a:latin typeface="Cambria Math" panose="02040503050406030204" pitchFamily="18" charset="0"/>
                            </a:rPr>
                            <m:t>𝜆</m:t>
                          </m:r>
                        </m:e>
                        <m:sub>
                          <m:sSub>
                            <m:sSubPr>
                              <m:ctrlPr>
                                <a:rPr lang="en-US" sz="1600" b="0" i="1" smtClean="0">
                                  <a:solidFill>
                                    <a:srgbClr val="C00000"/>
                                  </a:solidFill>
                                  <a:latin typeface="Cambria Math" panose="02040503050406030204" pitchFamily="18" charset="0"/>
                                </a:rPr>
                              </m:ctrlPr>
                            </m:sSubPr>
                            <m:e>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𝑡</m:t>
                                  </m:r>
                                </m:e>
                              </m:acc>
                            </m:e>
                            <m:sub>
                              <m:r>
                                <a:rPr lang="en-US" sz="1600" b="0" i="1" smtClean="0">
                                  <a:solidFill>
                                    <a:srgbClr val="C00000"/>
                                  </a:solidFill>
                                  <a:latin typeface="Cambria Math" panose="02040503050406030204" pitchFamily="18" charset="0"/>
                                </a:rPr>
                                <m:t>2</m:t>
                              </m:r>
                            </m:sub>
                          </m:sSub>
                        </m:sub>
                        <m:sup>
                          <m:r>
                            <m:rPr>
                              <m:sty m:val="p"/>
                            </m:rPr>
                            <a:rPr lang="en-US" sz="1600" b="0" i="0" smtClean="0">
                              <a:solidFill>
                                <a:srgbClr val="C00000"/>
                              </a:solidFill>
                              <a:latin typeface="Cambria Math" panose="02040503050406030204" pitchFamily="18" charset="0"/>
                            </a:rPr>
                            <m:t>hi</m:t>
                          </m:r>
                        </m:sup>
                      </m:sSubSup>
                    </m:oMath>
                  </m:oMathPara>
                </a14:m>
                <a:endParaRPr lang="en-US" sz="1600" dirty="0">
                  <a:solidFill>
                    <a:srgbClr val="C00000"/>
                  </a:solidFill>
                </a:endParaRPr>
              </a:p>
            </p:txBody>
          </p:sp>
        </mc:Choice>
        <mc:Fallback xmlns="">
          <p:sp>
            <p:nvSpPr>
              <p:cNvPr id="43" name="TextBox 42">
                <a:extLst>
                  <a:ext uri="{FF2B5EF4-FFF2-40B4-BE49-F238E27FC236}">
                    <a16:creationId xmlns:a16="http://schemas.microsoft.com/office/drawing/2014/main" id="{81D2B112-B252-4E1D-89BC-7CD2391BE740}"/>
                  </a:ext>
                </a:extLst>
              </p:cNvPr>
              <p:cNvSpPr txBox="1">
                <a:spLocks noRot="1" noChangeAspect="1" noMove="1" noResize="1" noEditPoints="1" noAdjustHandles="1" noChangeArrowheads="1" noChangeShapeType="1" noTextEdit="1"/>
              </p:cNvSpPr>
              <p:nvPr/>
            </p:nvSpPr>
            <p:spPr>
              <a:xfrm>
                <a:off x="8117987" y="3516610"/>
                <a:ext cx="328960" cy="318613"/>
              </a:xfrm>
              <a:prstGeom prst="rect">
                <a:avLst/>
              </a:prstGeom>
              <a:blipFill>
                <a:blip r:embed="rId9"/>
                <a:stretch>
                  <a:fillRect l="-11111" r="-14815" b="-13462"/>
                </a:stretch>
              </a:blipFill>
            </p:spPr>
            <p:txBody>
              <a:bodyPr/>
              <a:lstStyle/>
              <a:p>
                <a:r>
                  <a:rPr lang="en-CA">
                    <a:noFill/>
                  </a:rPr>
                  <a:t> </a:t>
                </a:r>
              </a:p>
            </p:txBody>
          </p:sp>
        </mc:Fallback>
      </mc:AlternateContent>
      <p:sp>
        <p:nvSpPr>
          <p:cNvPr id="44" name="Freeform 75">
            <a:extLst>
              <a:ext uri="{FF2B5EF4-FFF2-40B4-BE49-F238E27FC236}">
                <a16:creationId xmlns:a16="http://schemas.microsoft.com/office/drawing/2014/main" id="{9AF68AF2-4256-4457-A36F-9F186987B345}"/>
              </a:ext>
            </a:extLst>
          </p:cNvPr>
          <p:cNvSpPr/>
          <p:nvPr/>
        </p:nvSpPr>
        <p:spPr>
          <a:xfrm flipH="1">
            <a:off x="8491922" y="3423231"/>
            <a:ext cx="430688" cy="329180"/>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C95E0E61-D38C-42F2-BA8E-6216E41DA89C}"/>
                  </a:ext>
                </a:extLst>
              </p:cNvPr>
              <p:cNvSpPr txBox="1"/>
              <p:nvPr/>
            </p:nvSpPr>
            <p:spPr>
              <a:xfrm>
                <a:off x="10586324" y="2543424"/>
                <a:ext cx="328960" cy="3198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solidFill>
                                <a:srgbClr val="C00000"/>
                              </a:solidFill>
                              <a:latin typeface="Cambria Math" panose="02040503050406030204" pitchFamily="18" charset="0"/>
                            </a:rPr>
                          </m:ctrlPr>
                        </m:sSubSupPr>
                        <m:e>
                          <m:r>
                            <a:rPr lang="en-US" sz="1600" b="0" i="1" smtClean="0">
                              <a:solidFill>
                                <a:srgbClr val="C00000"/>
                              </a:solidFill>
                              <a:latin typeface="Cambria Math" panose="02040503050406030204" pitchFamily="18" charset="0"/>
                            </a:rPr>
                            <m:t>𝜆</m:t>
                          </m:r>
                        </m:e>
                        <m:sub>
                          <m:sSub>
                            <m:sSubPr>
                              <m:ctrlPr>
                                <a:rPr lang="en-US" sz="1600" b="0" i="1" smtClean="0">
                                  <a:solidFill>
                                    <a:srgbClr val="C00000"/>
                                  </a:solidFill>
                                  <a:latin typeface="Cambria Math" panose="02040503050406030204" pitchFamily="18" charset="0"/>
                                </a:rPr>
                              </m:ctrlPr>
                            </m:sSubPr>
                            <m:e>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𝑡</m:t>
                                  </m:r>
                                </m:e>
                              </m:acc>
                            </m:e>
                            <m:sub>
                              <m:r>
                                <a:rPr lang="en-US" sz="1600" b="0" i="1" smtClean="0">
                                  <a:solidFill>
                                    <a:srgbClr val="C00000"/>
                                  </a:solidFill>
                                  <a:latin typeface="Cambria Math" panose="02040503050406030204" pitchFamily="18" charset="0"/>
                                </a:rPr>
                                <m:t>2</m:t>
                              </m:r>
                            </m:sub>
                          </m:sSub>
                        </m:sub>
                        <m:sup>
                          <m:r>
                            <m:rPr>
                              <m:sty m:val="p"/>
                            </m:rPr>
                            <a:rPr lang="en-US" sz="1600" b="0" i="0" smtClean="0">
                              <a:solidFill>
                                <a:srgbClr val="C00000"/>
                              </a:solidFill>
                              <a:latin typeface="Cambria Math" panose="02040503050406030204" pitchFamily="18" charset="0"/>
                            </a:rPr>
                            <m:t>lo</m:t>
                          </m:r>
                        </m:sup>
                      </m:sSubSup>
                    </m:oMath>
                  </m:oMathPara>
                </a14:m>
                <a:endParaRPr lang="en-US" sz="1600" dirty="0">
                  <a:solidFill>
                    <a:srgbClr val="C00000"/>
                  </a:solidFill>
                </a:endParaRPr>
              </a:p>
            </p:txBody>
          </p:sp>
        </mc:Choice>
        <mc:Fallback xmlns="">
          <p:sp>
            <p:nvSpPr>
              <p:cNvPr id="45" name="TextBox 44">
                <a:extLst>
                  <a:ext uri="{FF2B5EF4-FFF2-40B4-BE49-F238E27FC236}">
                    <a16:creationId xmlns:a16="http://schemas.microsoft.com/office/drawing/2014/main" id="{C95E0E61-D38C-42F2-BA8E-6216E41DA89C}"/>
                  </a:ext>
                </a:extLst>
              </p:cNvPr>
              <p:cNvSpPr txBox="1">
                <a:spLocks noRot="1" noChangeAspect="1" noMove="1" noResize="1" noEditPoints="1" noAdjustHandles="1" noChangeArrowheads="1" noChangeShapeType="1" noTextEdit="1"/>
              </p:cNvSpPr>
              <p:nvPr/>
            </p:nvSpPr>
            <p:spPr>
              <a:xfrm>
                <a:off x="10586324" y="2543424"/>
                <a:ext cx="328960" cy="319896"/>
              </a:xfrm>
              <a:prstGeom prst="rect">
                <a:avLst/>
              </a:prstGeom>
              <a:blipFill>
                <a:blip r:embed="rId10"/>
                <a:stretch>
                  <a:fillRect l="-11111" r="-14815" b="-13208"/>
                </a:stretch>
              </a:blipFill>
            </p:spPr>
            <p:txBody>
              <a:bodyPr/>
              <a:lstStyle/>
              <a:p>
                <a:r>
                  <a:rPr lang="en-CA">
                    <a:noFill/>
                  </a:rPr>
                  <a:t> </a:t>
                </a:r>
              </a:p>
            </p:txBody>
          </p:sp>
        </mc:Fallback>
      </mc:AlternateContent>
      <p:sp>
        <p:nvSpPr>
          <p:cNvPr id="46" name="Freeform 78">
            <a:extLst>
              <a:ext uri="{FF2B5EF4-FFF2-40B4-BE49-F238E27FC236}">
                <a16:creationId xmlns:a16="http://schemas.microsoft.com/office/drawing/2014/main" id="{4052189E-D0FC-41ED-903B-915D12B88AD0}"/>
              </a:ext>
            </a:extLst>
          </p:cNvPr>
          <p:cNvSpPr/>
          <p:nvPr/>
        </p:nvSpPr>
        <p:spPr>
          <a:xfrm flipH="1">
            <a:off x="10108261" y="2683403"/>
            <a:ext cx="430688" cy="329180"/>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3CE9E41F-B526-4B92-84DF-7368D5CC7678}"/>
                  </a:ext>
                </a:extLst>
              </p:cNvPr>
              <p:cNvSpPr txBox="1"/>
              <p:nvPr/>
            </p:nvSpPr>
            <p:spPr>
              <a:xfrm>
                <a:off x="8470824" y="2940365"/>
                <a:ext cx="2203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rgbClr val="C00000"/>
                              </a:solidFill>
                              <a:latin typeface="Cambria Math" panose="02040503050406030204" pitchFamily="18" charset="0"/>
                            </a:rPr>
                          </m:ctrlPr>
                        </m:sSubPr>
                        <m:e>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𝑡</m:t>
                              </m:r>
                            </m:e>
                          </m:acc>
                        </m:e>
                        <m:sub>
                          <m:r>
                            <a:rPr lang="en-US" sz="1600" b="0" i="1" smtClean="0">
                              <a:solidFill>
                                <a:srgbClr val="C00000"/>
                              </a:solidFill>
                              <a:latin typeface="Cambria Math" panose="02040503050406030204" pitchFamily="18" charset="0"/>
                            </a:rPr>
                            <m:t>2</m:t>
                          </m:r>
                        </m:sub>
                      </m:sSub>
                    </m:oMath>
                  </m:oMathPara>
                </a14:m>
                <a:endParaRPr lang="en-US" sz="1600" dirty="0">
                  <a:solidFill>
                    <a:srgbClr val="C00000"/>
                  </a:solidFill>
                </a:endParaRPr>
              </a:p>
            </p:txBody>
          </p:sp>
        </mc:Choice>
        <mc:Fallback xmlns="">
          <p:sp>
            <p:nvSpPr>
              <p:cNvPr id="47" name="TextBox 46">
                <a:extLst>
                  <a:ext uri="{FF2B5EF4-FFF2-40B4-BE49-F238E27FC236}">
                    <a16:creationId xmlns:a16="http://schemas.microsoft.com/office/drawing/2014/main" id="{3CE9E41F-B526-4B92-84DF-7368D5CC7678}"/>
                  </a:ext>
                </a:extLst>
              </p:cNvPr>
              <p:cNvSpPr txBox="1">
                <a:spLocks noRot="1" noChangeAspect="1" noMove="1" noResize="1" noEditPoints="1" noAdjustHandles="1" noChangeArrowheads="1" noChangeShapeType="1" noTextEdit="1"/>
              </p:cNvSpPr>
              <p:nvPr/>
            </p:nvSpPr>
            <p:spPr>
              <a:xfrm>
                <a:off x="8470824" y="2940365"/>
                <a:ext cx="220317" cy="246221"/>
              </a:xfrm>
              <a:prstGeom prst="rect">
                <a:avLst/>
              </a:prstGeom>
              <a:blipFill>
                <a:blip r:embed="rId11"/>
                <a:stretch>
                  <a:fillRect l="-19444" t="-26829" r="-80556" b="-1219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58A6EB05-1374-468E-85C9-C5FA778FB8CE}"/>
                  </a:ext>
                </a:extLst>
              </p:cNvPr>
              <p:cNvSpPr txBox="1"/>
              <p:nvPr/>
            </p:nvSpPr>
            <p:spPr>
              <a:xfrm>
                <a:off x="9509750" y="2962362"/>
                <a:ext cx="22167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rgbClr val="C00000"/>
                              </a:solidFill>
                              <a:latin typeface="Cambria Math" panose="02040503050406030204" pitchFamily="18" charset="0"/>
                            </a:rPr>
                          </m:ctrlPr>
                        </m:sSubPr>
                        <m:e>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𝑡</m:t>
                              </m:r>
                            </m:e>
                          </m:acc>
                        </m:e>
                        <m:sub>
                          <m:r>
                            <a:rPr lang="en-US" sz="1600" b="0" i="1" smtClean="0">
                              <a:solidFill>
                                <a:srgbClr val="C00000"/>
                              </a:solidFill>
                              <a:latin typeface="Cambria Math" panose="02040503050406030204" pitchFamily="18" charset="0"/>
                            </a:rPr>
                            <m:t>1</m:t>
                          </m:r>
                        </m:sub>
                      </m:sSub>
                    </m:oMath>
                  </m:oMathPara>
                </a14:m>
                <a:endParaRPr lang="en-US" sz="1600" dirty="0">
                  <a:solidFill>
                    <a:srgbClr val="C00000"/>
                  </a:solidFill>
                </a:endParaRPr>
              </a:p>
            </p:txBody>
          </p:sp>
        </mc:Choice>
        <mc:Fallback xmlns="">
          <p:sp>
            <p:nvSpPr>
              <p:cNvPr id="48" name="TextBox 47">
                <a:extLst>
                  <a:ext uri="{FF2B5EF4-FFF2-40B4-BE49-F238E27FC236}">
                    <a16:creationId xmlns:a16="http://schemas.microsoft.com/office/drawing/2014/main" id="{58A6EB05-1374-468E-85C9-C5FA778FB8CE}"/>
                  </a:ext>
                </a:extLst>
              </p:cNvPr>
              <p:cNvSpPr txBox="1">
                <a:spLocks noRot="1" noChangeAspect="1" noMove="1" noResize="1" noEditPoints="1" noAdjustHandles="1" noChangeArrowheads="1" noChangeShapeType="1" noTextEdit="1"/>
              </p:cNvSpPr>
              <p:nvPr/>
            </p:nvSpPr>
            <p:spPr>
              <a:xfrm>
                <a:off x="9509750" y="2962362"/>
                <a:ext cx="221677" cy="246221"/>
              </a:xfrm>
              <a:prstGeom prst="rect">
                <a:avLst/>
              </a:prstGeom>
              <a:blipFill>
                <a:blip r:embed="rId12"/>
                <a:stretch>
                  <a:fillRect l="-19444" t="-30000" r="-80556" b="-15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54403B33-9A68-4C28-BFE4-626AFF2140CE}"/>
                  </a:ext>
                </a:extLst>
              </p:cNvPr>
              <p:cNvSpPr txBox="1"/>
              <p:nvPr/>
            </p:nvSpPr>
            <p:spPr>
              <a:xfrm>
                <a:off x="8270565" y="4188795"/>
                <a:ext cx="16248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0≤</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sub>
                      </m:sSub>
                      <m:r>
                        <a:rPr lang="en-CA" sz="2400" b="0" i="1" smtClean="0">
                          <a:latin typeface="Cambria Math" panose="02040503050406030204" pitchFamily="18" charset="0"/>
                        </a:rPr>
                        <m:t>&lt;∞</m:t>
                      </m:r>
                    </m:oMath>
                  </m:oMathPara>
                </a14:m>
                <a:endParaRPr lang="en-CA" sz="2400" dirty="0"/>
              </a:p>
            </p:txBody>
          </p:sp>
        </mc:Choice>
        <mc:Fallback xmlns="">
          <p:sp>
            <p:nvSpPr>
              <p:cNvPr id="49" name="TextBox 48">
                <a:extLst>
                  <a:ext uri="{FF2B5EF4-FFF2-40B4-BE49-F238E27FC236}">
                    <a16:creationId xmlns:a16="http://schemas.microsoft.com/office/drawing/2014/main" id="{54403B33-9A68-4C28-BFE4-626AFF2140CE}"/>
                  </a:ext>
                </a:extLst>
              </p:cNvPr>
              <p:cNvSpPr txBox="1">
                <a:spLocks noRot="1" noChangeAspect="1" noMove="1" noResize="1" noEditPoints="1" noAdjustHandles="1" noChangeArrowheads="1" noChangeShapeType="1" noTextEdit="1"/>
              </p:cNvSpPr>
              <p:nvPr/>
            </p:nvSpPr>
            <p:spPr>
              <a:xfrm>
                <a:off x="8270565" y="4188795"/>
                <a:ext cx="1624867" cy="369332"/>
              </a:xfrm>
              <a:prstGeom prst="rect">
                <a:avLst/>
              </a:prstGeom>
              <a:blipFill>
                <a:blip r:embed="rId13"/>
                <a:stretch>
                  <a:fillRect l="-4135" r="-2256" b="-1147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353F709-5EE2-492C-8C3F-1400FE41EB56}"/>
                  </a:ext>
                </a:extLst>
              </p:cNvPr>
              <p:cNvSpPr txBox="1"/>
              <p:nvPr/>
            </p:nvSpPr>
            <p:spPr>
              <a:xfrm>
                <a:off x="7633054" y="4713733"/>
                <a:ext cx="2446311" cy="410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m:t>
                      </m:r>
                      <m:r>
                        <a:rPr lang="en-CA" sz="2400" b="0" i="1" smtClean="0">
                          <a:latin typeface="Cambria Math" panose="02040503050406030204" pitchFamily="18" charset="0"/>
                        </a:rPr>
                        <m:t>𝜇</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sSub>
                            <m:sSubPr>
                              <m:ctrlPr>
                                <a:rPr lang="en-CA" sz="2400" b="0" i="1" smtClean="0">
                                  <a:latin typeface="Cambria Math" panose="02040503050406030204" pitchFamily="18" charset="0"/>
                                </a:rPr>
                              </m:ctrlPr>
                            </m:sSubPr>
                            <m:e>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𝑡</m:t>
                                  </m:r>
                                </m:e>
                              </m:acc>
                            </m:e>
                            <m:sub>
                              <m:r>
                                <a:rPr lang="en-CA" sz="2400" b="0" i="1" smtClean="0">
                                  <a:latin typeface="Cambria Math" panose="02040503050406030204" pitchFamily="18" charset="0"/>
                                </a:rPr>
                                <m:t>𝑖</m:t>
                              </m:r>
                            </m:sub>
                          </m:sSub>
                        </m:sub>
                      </m:sSub>
                      <m:r>
                        <a:rPr lang="en-CA" sz="2400" b="0" i="1" smtClean="0">
                          <a:latin typeface="Cambria Math" panose="02040503050406030204" pitchFamily="18" charset="0"/>
                        </a:rPr>
                        <m:t>&lt;</m:t>
                      </m:r>
                      <m:r>
                        <a:rPr lang="en-CA" sz="2400" b="0" i="1" smtClean="0">
                          <a:latin typeface="Cambria Math" panose="02040503050406030204" pitchFamily="18" charset="0"/>
                        </a:rPr>
                        <m:t>𝜇</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sub>
                      </m:sSub>
                    </m:oMath>
                  </m:oMathPara>
                </a14:m>
                <a:endParaRPr lang="en-CA" sz="2400" dirty="0"/>
              </a:p>
            </p:txBody>
          </p:sp>
        </mc:Choice>
        <mc:Fallback xmlns="">
          <p:sp>
            <p:nvSpPr>
              <p:cNvPr id="50" name="TextBox 49">
                <a:extLst>
                  <a:ext uri="{FF2B5EF4-FFF2-40B4-BE49-F238E27FC236}">
                    <a16:creationId xmlns:a16="http://schemas.microsoft.com/office/drawing/2014/main" id="{E353F709-5EE2-492C-8C3F-1400FE41EB56}"/>
                  </a:ext>
                </a:extLst>
              </p:cNvPr>
              <p:cNvSpPr txBox="1">
                <a:spLocks noRot="1" noChangeAspect="1" noMove="1" noResize="1" noEditPoints="1" noAdjustHandles="1" noChangeArrowheads="1" noChangeShapeType="1" noTextEdit="1"/>
              </p:cNvSpPr>
              <p:nvPr/>
            </p:nvSpPr>
            <p:spPr>
              <a:xfrm>
                <a:off x="7633054" y="4713733"/>
                <a:ext cx="2446311" cy="410497"/>
              </a:xfrm>
              <a:prstGeom prst="rect">
                <a:avLst/>
              </a:prstGeom>
              <a:blipFill>
                <a:blip r:embed="rId14"/>
                <a:stretch>
                  <a:fillRect l="-249" r="-11471" b="-14706"/>
                </a:stretch>
              </a:blipFill>
            </p:spPr>
            <p:txBody>
              <a:bodyPr/>
              <a:lstStyle/>
              <a:p>
                <a:r>
                  <a:rPr lang="en-CA">
                    <a:noFill/>
                  </a:rPr>
                  <a:t> </a:t>
                </a:r>
              </a:p>
            </p:txBody>
          </p:sp>
        </mc:Fallback>
      </mc:AlternateContent>
    </p:spTree>
    <p:extLst>
      <p:ext uri="{BB962C8B-B14F-4D97-AF65-F5344CB8AC3E}">
        <p14:creationId xmlns:p14="http://schemas.microsoft.com/office/powerpoint/2010/main" val="8921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7444-5320-431D-A8B2-CEB348BFF6F6}"/>
              </a:ext>
            </a:extLst>
          </p:cNvPr>
          <p:cNvSpPr>
            <a:spLocks noGrp="1"/>
          </p:cNvSpPr>
          <p:nvPr>
            <p:ph type="title"/>
          </p:nvPr>
        </p:nvSpPr>
        <p:spPr/>
        <p:txBody>
          <a:bodyPr/>
          <a:lstStyle/>
          <a:p>
            <a:r>
              <a:rPr lang="en-CA" dirty="0"/>
              <a:t>BLCP: Linear System</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ED6F5B0-09C2-43D0-AA45-FC8C1AFB1E97}"/>
                  </a:ext>
                </a:extLst>
              </p:cNvPr>
              <p:cNvSpPr txBox="1"/>
              <p:nvPr/>
            </p:nvSpPr>
            <p:spPr>
              <a:xfrm>
                <a:off x="2928769" y="1799166"/>
                <a:ext cx="5559535" cy="8441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CA" sz="2800" i="1" smtClean="0">
                              <a:latin typeface="Cambria Math" panose="02040503050406030204" pitchFamily="18" charset="0"/>
                            </a:rPr>
                          </m:ctrlPr>
                        </m:dPr>
                        <m:e>
                          <m:m>
                            <m:mPr>
                              <m:mcs>
                                <m:mc>
                                  <m:mcPr>
                                    <m:count m:val="2"/>
                                    <m:mcJc m:val="center"/>
                                  </m:mcPr>
                                </m:mc>
                              </m:mcs>
                              <m:ctrlPr>
                                <a:rPr lang="en-CA" sz="2800" i="1" smtClean="0">
                                  <a:latin typeface="Cambria Math" panose="02040503050406030204" pitchFamily="18" charset="0"/>
                                </a:rPr>
                              </m:ctrlPr>
                            </m:mPr>
                            <m:mr>
                              <m:e>
                                <m:r>
                                  <m:rPr>
                                    <m:brk m:alnAt="7"/>
                                  </m:rPr>
                                  <a:rPr lang="en-CA" sz="2800" b="1" i="0" smtClean="0">
                                    <a:latin typeface="Cambria Math" panose="02040503050406030204" pitchFamily="18" charset="0"/>
                                  </a:rPr>
                                  <m:t>𝐌</m:t>
                                </m:r>
                              </m:e>
                              <m:e>
                                <m:r>
                                  <a:rPr lang="en-CA" sz="2800" b="0" i="1" smtClean="0">
                                    <a:latin typeface="Cambria Math" panose="02040503050406030204" pitchFamily="18" charset="0"/>
                                  </a:rPr>
                                  <m:t>−</m:t>
                                </m:r>
                                <m:sSup>
                                  <m:sSupPr>
                                    <m:ctrlPr>
                                      <a:rPr lang="en-CA" sz="2800" b="0" i="1" smtClean="0">
                                        <a:latin typeface="Cambria Math" panose="02040503050406030204" pitchFamily="18" charset="0"/>
                                      </a:rPr>
                                    </m:ctrlPr>
                                  </m:sSupPr>
                                  <m:e>
                                    <m:r>
                                      <a:rPr lang="en-CA" sz="2800" b="1" i="0" smtClean="0">
                                        <a:latin typeface="Cambria Math" panose="02040503050406030204" pitchFamily="18" charset="0"/>
                                      </a:rPr>
                                      <m:t>𝐉</m:t>
                                    </m:r>
                                  </m:e>
                                  <m:sup>
                                    <m:r>
                                      <a:rPr lang="en-CA" sz="2800" b="0" i="1" smtClean="0">
                                        <a:latin typeface="Cambria Math" panose="02040503050406030204" pitchFamily="18" charset="0"/>
                                      </a:rPr>
                                      <m:t>𝑇</m:t>
                                    </m:r>
                                  </m:sup>
                                </m:sSup>
                              </m:e>
                            </m:mr>
                            <m:mr>
                              <m:e>
                                <m:r>
                                  <a:rPr lang="en-CA" sz="2800" b="1" i="0" smtClean="0">
                                    <a:latin typeface="Cambria Math" panose="02040503050406030204" pitchFamily="18" charset="0"/>
                                  </a:rPr>
                                  <m:t>𝐉</m:t>
                                </m:r>
                              </m:e>
                              <m:e>
                                <m:r>
                                  <a:rPr lang="en-CA" sz="2800" b="0" i="1" smtClean="0">
                                    <a:latin typeface="Cambria Math" panose="02040503050406030204" pitchFamily="18" charset="0"/>
                                  </a:rPr>
                                  <m:t>0</m:t>
                                </m:r>
                              </m:e>
                            </m:mr>
                          </m:m>
                        </m:e>
                      </m:d>
                      <m:d>
                        <m:dPr>
                          <m:begChr m:val="["/>
                          <m:endChr m:val="]"/>
                          <m:ctrlPr>
                            <a:rPr lang="en-CA" sz="2800" i="1" smtClean="0">
                              <a:latin typeface="Cambria Math" panose="02040503050406030204" pitchFamily="18" charset="0"/>
                            </a:rPr>
                          </m:ctrlPr>
                        </m:dPr>
                        <m:e>
                          <m:m>
                            <m:mPr>
                              <m:mcs>
                                <m:mc>
                                  <m:mcPr>
                                    <m:count m:val="1"/>
                                    <m:mcJc m:val="center"/>
                                  </m:mcPr>
                                </m:mc>
                              </m:mcs>
                              <m:ctrlPr>
                                <a:rPr lang="en-CA" sz="2800" i="1" smtClean="0">
                                  <a:latin typeface="Cambria Math" panose="02040503050406030204" pitchFamily="18" charset="0"/>
                                </a:rPr>
                              </m:ctrlPr>
                            </m:mPr>
                            <m:mr>
                              <m:e>
                                <m:sSup>
                                  <m:sSupPr>
                                    <m:ctrlPr>
                                      <a:rPr lang="en-CA" sz="2800" b="0" i="1" smtClean="0">
                                        <a:latin typeface="Cambria Math" panose="02040503050406030204" pitchFamily="18" charset="0"/>
                                      </a:rPr>
                                    </m:ctrlPr>
                                  </m:sSupPr>
                                  <m:e>
                                    <m:r>
                                      <m:rPr>
                                        <m:brk m:alnAt="7"/>
                                      </m:rPr>
                                      <a:rPr lang="en-CA" sz="2800" b="1" i="0" smtClean="0">
                                        <a:latin typeface="Cambria Math" panose="02040503050406030204" pitchFamily="18" charset="0"/>
                                      </a:rPr>
                                      <m:t>𝐮</m:t>
                                    </m:r>
                                  </m:e>
                                  <m:sup>
                                    <m:r>
                                      <a:rPr lang="en-CA" sz="2800" b="0" i="1" smtClean="0">
                                        <a:latin typeface="Cambria Math" panose="02040503050406030204" pitchFamily="18" charset="0"/>
                                      </a:rPr>
                                      <m:t>+</m:t>
                                    </m:r>
                                  </m:sup>
                                </m:sSup>
                              </m:e>
                            </m:mr>
                            <m:mr>
                              <m:e>
                                <m:sSup>
                                  <m:sSupPr>
                                    <m:ctrlPr>
                                      <a:rPr lang="en-CA" sz="2800" b="0" i="1" smtClean="0">
                                        <a:latin typeface="Cambria Math" panose="02040503050406030204" pitchFamily="18" charset="0"/>
                                      </a:rPr>
                                    </m:ctrlPr>
                                  </m:sSupPr>
                                  <m:e>
                                    <m:r>
                                      <a:rPr lang="en-CA" sz="2800" b="1" i="0" smtClean="0">
                                        <a:latin typeface="Cambria Math" panose="02040503050406030204" pitchFamily="18" charset="0"/>
                                      </a:rPr>
                                      <m:t>𝛌</m:t>
                                    </m:r>
                                  </m:e>
                                  <m:sup>
                                    <m:r>
                                      <a:rPr lang="en-CA" sz="2800" b="0" i="1" smtClean="0">
                                        <a:latin typeface="Cambria Math" panose="02040503050406030204" pitchFamily="18" charset="0"/>
                                      </a:rPr>
                                      <m:t>+</m:t>
                                    </m:r>
                                  </m:sup>
                                </m:sSup>
                              </m:e>
                            </m:mr>
                          </m:m>
                        </m:e>
                      </m:d>
                      <m:r>
                        <a:rPr lang="en-CA" sz="2800" b="0" i="1" smtClean="0">
                          <a:latin typeface="Cambria Math" panose="02040503050406030204" pitchFamily="18" charset="0"/>
                        </a:rPr>
                        <m:t>+</m:t>
                      </m:r>
                      <m:d>
                        <m:dPr>
                          <m:begChr m:val="["/>
                          <m:endChr m:val="]"/>
                          <m:ctrlPr>
                            <a:rPr lang="en-CA" sz="2800" b="0" i="1" smtClean="0">
                              <a:latin typeface="Cambria Math" panose="02040503050406030204" pitchFamily="18" charset="0"/>
                            </a:rPr>
                          </m:ctrlPr>
                        </m:dPr>
                        <m:e>
                          <m:m>
                            <m:mPr>
                              <m:mcs>
                                <m:mc>
                                  <m:mcPr>
                                    <m:count m:val="1"/>
                                    <m:mcJc m:val="center"/>
                                  </m:mcPr>
                                </m:mc>
                              </m:mcs>
                              <m:ctrlPr>
                                <a:rPr lang="en-CA" sz="2800" b="0" i="1" smtClean="0">
                                  <a:latin typeface="Cambria Math" panose="02040503050406030204" pitchFamily="18" charset="0"/>
                                </a:rPr>
                              </m:ctrlPr>
                            </m:mPr>
                            <m:mr>
                              <m:e>
                                <m:r>
                                  <m:rPr>
                                    <m:brk m:alnAt="7"/>
                                  </m:rPr>
                                  <a:rPr lang="en-CA" sz="2800" b="0" i="1" smtClean="0">
                                    <a:latin typeface="Cambria Math" panose="02040503050406030204" pitchFamily="18" charset="0"/>
                                  </a:rPr>
                                  <m:t>−</m:t>
                                </m:r>
                                <m:r>
                                  <m:rPr>
                                    <m:brk m:alnAt="7"/>
                                  </m:rPr>
                                  <a:rPr lang="en-CA" sz="2800" b="1" i="0" smtClean="0">
                                    <a:latin typeface="Cambria Math" panose="02040503050406030204" pitchFamily="18" charset="0"/>
                                  </a:rPr>
                                  <m:t>𝐌</m:t>
                                </m:r>
                                <m:r>
                                  <a:rPr lang="en-CA" sz="2800" b="1" i="0" smtClean="0">
                                    <a:latin typeface="Cambria Math" panose="02040503050406030204" pitchFamily="18" charset="0"/>
                                  </a:rPr>
                                  <m:t>𝐮</m:t>
                                </m:r>
                                <m:r>
                                  <m:rPr>
                                    <m:brk m:alnAt="7"/>
                                  </m:rPr>
                                  <a:rPr lang="en-CA" sz="2800" b="0" i="1" smtClean="0">
                                    <a:latin typeface="Cambria Math" panose="02040503050406030204" pitchFamily="18" charset="0"/>
                                  </a:rPr>
                                  <m:t>−</m:t>
                                </m:r>
                                <m:r>
                                  <a:rPr lang="en-CA" sz="2800" b="0" i="1" smtClean="0">
                                    <a:latin typeface="Cambria Math" panose="02040503050406030204" pitchFamily="18" charset="0"/>
                                  </a:rPr>
                                  <m:t>h</m:t>
                                </m:r>
                                <m:r>
                                  <m:rPr>
                                    <m:brk m:alnAt="7"/>
                                  </m:rPr>
                                  <a:rPr lang="en-CA" sz="2800" b="1" i="0" smtClean="0">
                                    <a:latin typeface="Cambria Math" panose="02040503050406030204" pitchFamily="18" charset="0"/>
                                  </a:rPr>
                                  <m:t>𝐟</m:t>
                                </m:r>
                              </m:e>
                            </m:mr>
                            <m:mr>
                              <m:e>
                                <m:r>
                                  <a:rPr lang="en-CA" sz="2800" b="0" i="1" smtClean="0">
                                    <a:latin typeface="Cambria Math" panose="02040503050406030204" pitchFamily="18" charset="0"/>
                                  </a:rPr>
                                  <m:t>0</m:t>
                                </m:r>
                              </m:e>
                            </m:mr>
                          </m:m>
                        </m:e>
                      </m:d>
                      <m:r>
                        <a:rPr lang="en-CA" sz="2800" b="0" i="1" smtClean="0">
                          <a:latin typeface="Cambria Math" panose="02040503050406030204" pitchFamily="18" charset="0"/>
                        </a:rPr>
                        <m:t>=</m:t>
                      </m:r>
                      <m:d>
                        <m:dPr>
                          <m:begChr m:val="["/>
                          <m:endChr m:val="]"/>
                          <m:ctrlPr>
                            <a:rPr lang="en-CA" sz="2800" b="0" i="1" smtClean="0">
                              <a:latin typeface="Cambria Math" panose="02040503050406030204" pitchFamily="18" charset="0"/>
                            </a:rPr>
                          </m:ctrlPr>
                        </m:dPr>
                        <m:e>
                          <m:m>
                            <m:mPr>
                              <m:mcs>
                                <m:mc>
                                  <m:mcPr>
                                    <m:count m:val="1"/>
                                    <m:mcJc m:val="center"/>
                                  </m:mcPr>
                                </m:mc>
                              </m:mcs>
                              <m:ctrlPr>
                                <a:rPr lang="en-CA" sz="2800" b="0" i="1" smtClean="0">
                                  <a:latin typeface="Cambria Math" panose="02040503050406030204" pitchFamily="18" charset="0"/>
                                </a:rPr>
                              </m:ctrlPr>
                            </m:mPr>
                            <m:mr>
                              <m:e>
                                <m:r>
                                  <m:rPr>
                                    <m:brk m:alnAt="7"/>
                                  </m:rPr>
                                  <a:rPr lang="en-CA" sz="2800" b="0" i="1" smtClean="0">
                                    <a:latin typeface="Cambria Math" panose="02040503050406030204" pitchFamily="18" charset="0"/>
                                  </a:rPr>
                                  <m:t>0</m:t>
                                </m:r>
                              </m:e>
                            </m:mr>
                            <m:mr>
                              <m:e>
                                <m:r>
                                  <a:rPr lang="en-CA" sz="2800" b="1" i="0" smtClean="0">
                                    <a:latin typeface="Cambria Math" panose="02040503050406030204" pitchFamily="18" charset="0"/>
                                  </a:rPr>
                                  <m:t>𝐯</m:t>
                                </m:r>
                              </m:e>
                            </m:mr>
                          </m:m>
                        </m:e>
                      </m:d>
                    </m:oMath>
                  </m:oMathPara>
                </a14:m>
                <a:endParaRPr lang="en-CA" sz="2800" dirty="0"/>
              </a:p>
            </p:txBody>
          </p:sp>
        </mc:Choice>
        <mc:Fallback xmlns="">
          <p:sp>
            <p:nvSpPr>
              <p:cNvPr id="5" name="TextBox 4">
                <a:extLst>
                  <a:ext uri="{FF2B5EF4-FFF2-40B4-BE49-F238E27FC236}">
                    <a16:creationId xmlns:a16="http://schemas.microsoft.com/office/drawing/2014/main" id="{1ED6F5B0-09C2-43D0-AA45-FC8C1AFB1E97}"/>
                  </a:ext>
                </a:extLst>
              </p:cNvPr>
              <p:cNvSpPr txBox="1">
                <a:spLocks noRot="1" noChangeAspect="1" noMove="1" noResize="1" noEditPoints="1" noAdjustHandles="1" noChangeArrowheads="1" noChangeShapeType="1" noTextEdit="1"/>
              </p:cNvSpPr>
              <p:nvPr/>
            </p:nvSpPr>
            <p:spPr>
              <a:xfrm>
                <a:off x="2928769" y="1799166"/>
                <a:ext cx="5559535" cy="844142"/>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0953502-F4AA-4FC1-BE91-BA0C0A047F44}"/>
                  </a:ext>
                </a:extLst>
              </p:cNvPr>
              <p:cNvSpPr txBox="1"/>
              <p:nvPr/>
            </p:nvSpPr>
            <p:spPr>
              <a:xfrm>
                <a:off x="3914664" y="3276173"/>
                <a:ext cx="4003980" cy="486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0≤</m:t>
                      </m:r>
                      <m:r>
                        <a:rPr lang="en-CA" sz="2800" b="0" i="0" baseline="25000" smtClean="0">
                          <a:latin typeface="Cambria Math" panose="02040503050406030204" pitchFamily="18" charset="0"/>
                        </a:rPr>
                        <m:t>+</m:t>
                      </m:r>
                      <m:r>
                        <a:rPr lang="en-CA" sz="2800" b="1" i="0" smtClean="0">
                          <a:latin typeface="Cambria Math" panose="02040503050406030204" pitchFamily="18" charset="0"/>
                        </a:rPr>
                        <m:t>𝐯</m:t>
                      </m:r>
                      <m:r>
                        <a:rPr lang="en-CA" sz="2800" b="1" i="0" smtClean="0">
                          <a:latin typeface="Cambria Math" panose="02040503050406030204" pitchFamily="18" charset="0"/>
                        </a:rPr>
                        <m:t> </m:t>
                      </m:r>
                      <m:r>
                        <a:rPr lang="en-CA" sz="2800" b="0" i="1" smtClean="0">
                          <a:latin typeface="Cambria Math" panose="02040503050406030204" pitchFamily="18" charset="0"/>
                        </a:rPr>
                        <m:t>⊥ </m:t>
                      </m:r>
                      <m:d>
                        <m:dPr>
                          <m:ctrlPr>
                            <a:rPr lang="en-CA" sz="2800" b="0" i="1" smtClean="0">
                              <a:latin typeface="Cambria Math" panose="02040503050406030204" pitchFamily="18" charset="0"/>
                            </a:rPr>
                          </m:ctrlPr>
                        </m:dPr>
                        <m:e>
                          <m:sSup>
                            <m:sSupPr>
                              <m:ctrlPr>
                                <a:rPr lang="en-CA" sz="2800" i="1">
                                  <a:latin typeface="Cambria Math" panose="02040503050406030204" pitchFamily="18" charset="0"/>
                                </a:rPr>
                              </m:ctrlPr>
                            </m:sSupPr>
                            <m:e>
                              <m:r>
                                <a:rPr lang="en-CA" sz="2800" b="1">
                                  <a:latin typeface="Cambria Math" panose="02040503050406030204" pitchFamily="18" charset="0"/>
                                </a:rPr>
                                <m:t>𝛌</m:t>
                              </m:r>
                            </m:e>
                            <m:sup>
                              <m:r>
                                <a:rPr lang="en-CA" sz="2800" i="1">
                                  <a:latin typeface="Cambria Math" panose="02040503050406030204" pitchFamily="18" charset="0"/>
                                </a:rPr>
                                <m:t>+</m:t>
                              </m:r>
                            </m:sup>
                          </m:sSup>
                          <m:r>
                            <a:rPr lang="en-CA" sz="2800" i="1">
                              <a:latin typeface="Cambria Math" panose="02040503050406030204" pitchFamily="18" charset="0"/>
                            </a:rPr>
                            <m:t>−</m:t>
                          </m:r>
                          <m:sSup>
                            <m:sSupPr>
                              <m:ctrlPr>
                                <a:rPr lang="en-CA" sz="2800" i="1">
                                  <a:latin typeface="Cambria Math" panose="02040503050406030204" pitchFamily="18" charset="0"/>
                                </a:rPr>
                              </m:ctrlPr>
                            </m:sSupPr>
                            <m:e>
                              <m:r>
                                <a:rPr lang="en-CA" sz="2800" b="1">
                                  <a:latin typeface="Cambria Math" panose="02040503050406030204" pitchFamily="18" charset="0"/>
                                </a:rPr>
                                <m:t>𝛌</m:t>
                              </m:r>
                            </m:e>
                            <m:sup>
                              <m:r>
                                <m:rPr>
                                  <m:sty m:val="p"/>
                                </m:rPr>
                                <a:rPr lang="en-CA" sz="2800">
                                  <a:latin typeface="Cambria Math" panose="02040503050406030204" pitchFamily="18" charset="0"/>
                                </a:rPr>
                                <m:t>lo</m:t>
                              </m:r>
                            </m:sup>
                          </m:sSup>
                        </m:e>
                      </m:d>
                      <m:r>
                        <a:rPr lang="en-CA" sz="2800" b="0" i="1" smtClean="0">
                          <a:latin typeface="Cambria Math" panose="02040503050406030204" pitchFamily="18" charset="0"/>
                        </a:rPr>
                        <m:t>≥0</m:t>
                      </m:r>
                    </m:oMath>
                  </m:oMathPara>
                </a14:m>
                <a:endParaRPr lang="en-CA" sz="2800" dirty="0"/>
              </a:p>
            </p:txBody>
          </p:sp>
        </mc:Choice>
        <mc:Fallback xmlns="">
          <p:sp>
            <p:nvSpPr>
              <p:cNvPr id="12" name="TextBox 11">
                <a:extLst>
                  <a:ext uri="{FF2B5EF4-FFF2-40B4-BE49-F238E27FC236}">
                    <a16:creationId xmlns:a16="http://schemas.microsoft.com/office/drawing/2014/main" id="{50953502-F4AA-4FC1-BE91-BA0C0A047F44}"/>
                  </a:ext>
                </a:extLst>
              </p:cNvPr>
              <p:cNvSpPr txBox="1">
                <a:spLocks noRot="1" noChangeAspect="1" noMove="1" noResize="1" noEditPoints="1" noAdjustHandles="1" noChangeArrowheads="1" noChangeShapeType="1" noTextEdit="1"/>
              </p:cNvSpPr>
              <p:nvPr/>
            </p:nvSpPr>
            <p:spPr>
              <a:xfrm>
                <a:off x="3914664" y="3276173"/>
                <a:ext cx="4003980" cy="486352"/>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8706198-1CEF-42FF-8503-BAE09654D4A6}"/>
                  </a:ext>
                </a:extLst>
              </p:cNvPr>
              <p:cNvSpPr txBox="1"/>
              <p:nvPr/>
            </p:nvSpPr>
            <p:spPr>
              <a:xfrm>
                <a:off x="3884830" y="3900746"/>
                <a:ext cx="4077014" cy="486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0≤</m:t>
                      </m:r>
                      <m:r>
                        <a:rPr lang="en-CA" sz="2800" b="0" i="0" baseline="25000" smtClean="0">
                          <a:latin typeface="Cambria Math" panose="02040503050406030204" pitchFamily="18" charset="0"/>
                        </a:rPr>
                        <m:t>−</m:t>
                      </m:r>
                      <m:r>
                        <a:rPr lang="en-CA" sz="2800" b="1" i="0" smtClean="0">
                          <a:latin typeface="Cambria Math" panose="02040503050406030204" pitchFamily="18" charset="0"/>
                        </a:rPr>
                        <m:t>𝐯</m:t>
                      </m:r>
                      <m:r>
                        <a:rPr lang="en-CA" sz="2800" b="1" i="0" smtClean="0">
                          <a:latin typeface="Cambria Math" panose="02040503050406030204" pitchFamily="18" charset="0"/>
                        </a:rPr>
                        <m:t> </m:t>
                      </m:r>
                      <m:r>
                        <a:rPr lang="en-CA" sz="2800" b="0" i="1" smtClean="0">
                          <a:latin typeface="Cambria Math" panose="02040503050406030204" pitchFamily="18" charset="0"/>
                        </a:rPr>
                        <m:t>⊥ </m:t>
                      </m:r>
                      <m:d>
                        <m:dPr>
                          <m:ctrlPr>
                            <a:rPr lang="en-CA" sz="2800" b="0" i="1" smtClean="0">
                              <a:latin typeface="Cambria Math" panose="02040503050406030204" pitchFamily="18" charset="0"/>
                            </a:rPr>
                          </m:ctrlPr>
                        </m:dPr>
                        <m:e>
                          <m:sSup>
                            <m:sSupPr>
                              <m:ctrlPr>
                                <a:rPr lang="en-CA" sz="2800" i="1">
                                  <a:latin typeface="Cambria Math" panose="02040503050406030204" pitchFamily="18" charset="0"/>
                                </a:rPr>
                              </m:ctrlPr>
                            </m:sSupPr>
                            <m:e>
                              <m:r>
                                <a:rPr lang="en-CA" sz="2800" b="1">
                                  <a:latin typeface="Cambria Math" panose="02040503050406030204" pitchFamily="18" charset="0"/>
                                </a:rPr>
                                <m:t>𝛌</m:t>
                              </m:r>
                            </m:e>
                            <m:sup>
                              <m:r>
                                <m:rPr>
                                  <m:sty m:val="p"/>
                                </m:rPr>
                                <a:rPr lang="en-CA" sz="2800" b="0" i="0" smtClean="0">
                                  <a:latin typeface="Cambria Math" panose="02040503050406030204" pitchFamily="18" charset="0"/>
                                </a:rPr>
                                <m:t>hi</m:t>
                              </m:r>
                            </m:sup>
                          </m:sSup>
                          <m:r>
                            <a:rPr lang="en-CA" sz="2800" i="1">
                              <a:latin typeface="Cambria Math" panose="02040503050406030204" pitchFamily="18" charset="0"/>
                            </a:rPr>
                            <m:t>−</m:t>
                          </m:r>
                          <m:sSup>
                            <m:sSupPr>
                              <m:ctrlPr>
                                <a:rPr lang="en-CA" sz="2800" i="1">
                                  <a:latin typeface="Cambria Math" panose="02040503050406030204" pitchFamily="18" charset="0"/>
                                </a:rPr>
                              </m:ctrlPr>
                            </m:sSupPr>
                            <m:e>
                              <m:r>
                                <a:rPr lang="en-CA" sz="2800" b="1">
                                  <a:latin typeface="Cambria Math" panose="02040503050406030204" pitchFamily="18" charset="0"/>
                                </a:rPr>
                                <m:t>𝛌</m:t>
                              </m:r>
                            </m:e>
                            <m:sup>
                              <m:r>
                                <a:rPr lang="en-CA" sz="2800" b="0" i="0" smtClean="0">
                                  <a:latin typeface="Cambria Math" panose="02040503050406030204" pitchFamily="18" charset="0"/>
                                </a:rPr>
                                <m:t>+</m:t>
                              </m:r>
                            </m:sup>
                          </m:sSup>
                        </m:e>
                      </m:d>
                      <m:r>
                        <a:rPr lang="en-CA" sz="2800" b="0" i="1" smtClean="0">
                          <a:latin typeface="Cambria Math" panose="02040503050406030204" pitchFamily="18" charset="0"/>
                        </a:rPr>
                        <m:t>≥0</m:t>
                      </m:r>
                    </m:oMath>
                  </m:oMathPara>
                </a14:m>
                <a:endParaRPr lang="en-CA" sz="2800" dirty="0"/>
              </a:p>
            </p:txBody>
          </p:sp>
        </mc:Choice>
        <mc:Fallback xmlns="">
          <p:sp>
            <p:nvSpPr>
              <p:cNvPr id="15" name="TextBox 14">
                <a:extLst>
                  <a:ext uri="{FF2B5EF4-FFF2-40B4-BE49-F238E27FC236}">
                    <a16:creationId xmlns:a16="http://schemas.microsoft.com/office/drawing/2014/main" id="{B8706198-1CEF-42FF-8503-BAE09654D4A6}"/>
                  </a:ext>
                </a:extLst>
              </p:cNvPr>
              <p:cNvSpPr txBox="1">
                <a:spLocks noRot="1" noChangeAspect="1" noMove="1" noResize="1" noEditPoints="1" noAdjustHandles="1" noChangeArrowheads="1" noChangeShapeType="1" noTextEdit="1"/>
              </p:cNvSpPr>
              <p:nvPr/>
            </p:nvSpPr>
            <p:spPr>
              <a:xfrm>
                <a:off x="3884830" y="3900746"/>
                <a:ext cx="4077014" cy="486352"/>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8916FE9-14CF-4725-AC4A-D65DA7CF1BBF}"/>
                  </a:ext>
                </a:extLst>
              </p:cNvPr>
              <p:cNvSpPr txBox="1"/>
              <p:nvPr/>
            </p:nvSpPr>
            <p:spPr>
              <a:xfrm>
                <a:off x="3928030" y="4525319"/>
                <a:ext cx="268092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0≤</m:t>
                      </m:r>
                      <m:r>
                        <a:rPr lang="en-CA" sz="2800" b="0" i="0" baseline="25000" smtClean="0">
                          <a:latin typeface="Cambria Math" panose="02040503050406030204" pitchFamily="18" charset="0"/>
                        </a:rPr>
                        <m:t>−</m:t>
                      </m:r>
                      <m:r>
                        <a:rPr lang="en-CA" sz="2800" b="1" i="0" smtClean="0">
                          <a:latin typeface="Cambria Math" panose="02040503050406030204" pitchFamily="18" charset="0"/>
                        </a:rPr>
                        <m:t>𝐯</m:t>
                      </m:r>
                      <m:r>
                        <a:rPr lang="en-CA" sz="2800" b="1" i="0" smtClean="0">
                          <a:latin typeface="Cambria Math" panose="02040503050406030204" pitchFamily="18" charset="0"/>
                        </a:rPr>
                        <m:t> </m:t>
                      </m:r>
                      <m:r>
                        <a:rPr lang="en-CA" sz="2800" b="0" i="1" smtClean="0">
                          <a:latin typeface="Cambria Math" panose="02040503050406030204" pitchFamily="18" charset="0"/>
                        </a:rPr>
                        <m:t>⊥</m:t>
                      </m:r>
                      <m:r>
                        <a:rPr lang="en-CA" sz="2800" b="0" i="0" baseline="25000" smtClean="0">
                          <a:latin typeface="Cambria Math" panose="02040503050406030204" pitchFamily="18" charset="0"/>
                        </a:rPr>
                        <m:t>+</m:t>
                      </m:r>
                      <m:r>
                        <a:rPr lang="en-CA" sz="2800" b="1">
                          <a:latin typeface="Cambria Math" panose="02040503050406030204" pitchFamily="18" charset="0"/>
                        </a:rPr>
                        <m:t>𝐯</m:t>
                      </m:r>
                      <m:r>
                        <a:rPr lang="en-CA" sz="2800" b="0" i="1" smtClean="0">
                          <a:latin typeface="Cambria Math" panose="02040503050406030204" pitchFamily="18" charset="0"/>
                        </a:rPr>
                        <m:t>≥0</m:t>
                      </m:r>
                    </m:oMath>
                  </m:oMathPara>
                </a14:m>
                <a:endParaRPr lang="en-CA" sz="2800" dirty="0"/>
              </a:p>
            </p:txBody>
          </p:sp>
        </mc:Choice>
        <mc:Fallback xmlns="">
          <p:sp>
            <p:nvSpPr>
              <p:cNvPr id="17" name="TextBox 16">
                <a:extLst>
                  <a:ext uri="{FF2B5EF4-FFF2-40B4-BE49-F238E27FC236}">
                    <a16:creationId xmlns:a16="http://schemas.microsoft.com/office/drawing/2014/main" id="{98916FE9-14CF-4725-AC4A-D65DA7CF1BBF}"/>
                  </a:ext>
                </a:extLst>
              </p:cNvPr>
              <p:cNvSpPr txBox="1">
                <a:spLocks noRot="1" noChangeAspect="1" noMove="1" noResize="1" noEditPoints="1" noAdjustHandles="1" noChangeArrowheads="1" noChangeShapeType="1" noTextEdit="1"/>
              </p:cNvSpPr>
              <p:nvPr/>
            </p:nvSpPr>
            <p:spPr>
              <a:xfrm>
                <a:off x="3928030" y="4525319"/>
                <a:ext cx="2680927" cy="430887"/>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3F30E72-DA63-4224-8ABD-C3F3271ADC29}"/>
                  </a:ext>
                </a:extLst>
              </p:cNvPr>
              <p:cNvSpPr txBox="1"/>
              <p:nvPr/>
            </p:nvSpPr>
            <p:spPr>
              <a:xfrm>
                <a:off x="3005072" y="2026487"/>
                <a:ext cx="521687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1" i="0" smtClean="0">
                          <a:latin typeface="Cambria Math" panose="02040503050406030204" pitchFamily="18" charset="0"/>
                        </a:rPr>
                        <m:t>𝐉</m:t>
                      </m:r>
                      <m:sSup>
                        <m:sSupPr>
                          <m:ctrlPr>
                            <a:rPr lang="en-CA" sz="2800" b="0" i="1" smtClean="0">
                              <a:latin typeface="Cambria Math" panose="02040503050406030204" pitchFamily="18" charset="0"/>
                            </a:rPr>
                          </m:ctrlPr>
                        </m:sSupPr>
                        <m:e>
                          <m:r>
                            <a:rPr lang="en-CA" sz="2800" b="1" i="0" smtClean="0">
                              <a:latin typeface="Cambria Math" panose="02040503050406030204" pitchFamily="18" charset="0"/>
                            </a:rPr>
                            <m:t>𝐌</m:t>
                          </m:r>
                        </m:e>
                        <m:sup>
                          <m:r>
                            <a:rPr lang="en-CA" sz="2800" b="0" i="1" smtClean="0">
                              <a:latin typeface="Cambria Math" panose="02040503050406030204" pitchFamily="18" charset="0"/>
                            </a:rPr>
                            <m:t>−1</m:t>
                          </m:r>
                        </m:sup>
                      </m:sSup>
                      <m:sSup>
                        <m:sSupPr>
                          <m:ctrlPr>
                            <a:rPr lang="en-CA" sz="2800" b="0" i="1" smtClean="0">
                              <a:latin typeface="Cambria Math" panose="02040503050406030204" pitchFamily="18" charset="0"/>
                            </a:rPr>
                          </m:ctrlPr>
                        </m:sSupPr>
                        <m:e>
                          <m:r>
                            <a:rPr lang="en-CA" sz="2800" b="1" i="0" smtClean="0">
                              <a:latin typeface="Cambria Math" panose="02040503050406030204" pitchFamily="18" charset="0"/>
                            </a:rPr>
                            <m:t>𝐉</m:t>
                          </m:r>
                        </m:e>
                        <m:sup>
                          <m:r>
                            <a:rPr lang="en-CA" sz="2800" b="0" i="1" smtClean="0">
                              <a:latin typeface="Cambria Math" panose="02040503050406030204" pitchFamily="18" charset="0"/>
                            </a:rPr>
                            <m:t>𝑇</m:t>
                          </m:r>
                        </m:sup>
                      </m:sSup>
                      <m:sSup>
                        <m:sSupPr>
                          <m:ctrlPr>
                            <a:rPr lang="en-CA" sz="2800" b="0" i="1" smtClean="0">
                              <a:latin typeface="Cambria Math" panose="02040503050406030204" pitchFamily="18" charset="0"/>
                            </a:rPr>
                          </m:ctrlPr>
                        </m:sSupPr>
                        <m:e>
                          <m:r>
                            <a:rPr lang="en-CA" sz="2800" b="1" i="0" smtClean="0">
                              <a:latin typeface="Cambria Math" panose="02040503050406030204" pitchFamily="18" charset="0"/>
                            </a:rPr>
                            <m:t>𝛌</m:t>
                          </m:r>
                        </m:e>
                        <m:sup>
                          <m:r>
                            <a:rPr lang="en-CA" sz="2800" b="0" i="1" smtClean="0">
                              <a:latin typeface="Cambria Math" panose="02040503050406030204" pitchFamily="18" charset="0"/>
                            </a:rPr>
                            <m:t>+</m:t>
                          </m:r>
                        </m:sup>
                      </m:sSup>
                      <m:r>
                        <a:rPr lang="en-CA" sz="2800" b="0" i="1" smtClean="0">
                          <a:latin typeface="Cambria Math" panose="02040503050406030204" pitchFamily="18" charset="0"/>
                        </a:rPr>
                        <m:t>+</m:t>
                      </m:r>
                      <m:d>
                        <m:dPr>
                          <m:ctrlPr>
                            <a:rPr lang="en-CA" sz="2800" b="0" i="1" smtClean="0">
                              <a:latin typeface="Cambria Math" panose="02040503050406030204" pitchFamily="18" charset="0"/>
                            </a:rPr>
                          </m:ctrlPr>
                        </m:dPr>
                        <m:e>
                          <m:r>
                            <a:rPr lang="en-CA" sz="2800" b="0" i="1" smtClean="0">
                              <a:latin typeface="Cambria Math" panose="02040503050406030204" pitchFamily="18" charset="0"/>
                            </a:rPr>
                            <m:t>−</m:t>
                          </m:r>
                          <m:r>
                            <a:rPr lang="en-CA" sz="2800" b="1" i="0" smtClean="0">
                              <a:latin typeface="Cambria Math" panose="02040503050406030204" pitchFamily="18" charset="0"/>
                            </a:rPr>
                            <m:t>𝐉𝐮</m:t>
                          </m:r>
                          <m:r>
                            <a:rPr lang="en-CA" sz="2800" b="0" i="1" smtClean="0">
                              <a:latin typeface="Cambria Math" panose="02040503050406030204" pitchFamily="18" charset="0"/>
                            </a:rPr>
                            <m:t>−</m:t>
                          </m:r>
                          <m:r>
                            <a:rPr lang="en-CA" sz="2800" b="0" i="1" smtClean="0">
                              <a:latin typeface="Cambria Math" panose="02040503050406030204" pitchFamily="18" charset="0"/>
                            </a:rPr>
                            <m:t>h</m:t>
                          </m:r>
                          <m:r>
                            <a:rPr lang="en-CA" sz="2800" b="1" i="0" smtClean="0">
                              <a:latin typeface="Cambria Math" panose="02040503050406030204" pitchFamily="18" charset="0"/>
                            </a:rPr>
                            <m:t>𝐉</m:t>
                          </m:r>
                          <m:sSup>
                            <m:sSupPr>
                              <m:ctrlPr>
                                <a:rPr lang="en-CA" sz="2800" b="0" i="1" smtClean="0">
                                  <a:latin typeface="Cambria Math" panose="02040503050406030204" pitchFamily="18" charset="0"/>
                                </a:rPr>
                              </m:ctrlPr>
                            </m:sSupPr>
                            <m:e>
                              <m:r>
                                <a:rPr lang="en-CA" sz="2800" b="1" i="0" smtClean="0">
                                  <a:latin typeface="Cambria Math" panose="02040503050406030204" pitchFamily="18" charset="0"/>
                                </a:rPr>
                                <m:t>𝐌</m:t>
                              </m:r>
                            </m:e>
                            <m:sup>
                              <m:r>
                                <a:rPr lang="en-CA" sz="2800" b="0" i="1" smtClean="0">
                                  <a:latin typeface="Cambria Math" panose="02040503050406030204" pitchFamily="18" charset="0"/>
                                </a:rPr>
                                <m:t>−1</m:t>
                              </m:r>
                            </m:sup>
                          </m:sSup>
                          <m:r>
                            <a:rPr lang="en-CA" sz="2800" b="1" i="0" smtClean="0">
                              <a:latin typeface="Cambria Math" panose="02040503050406030204" pitchFamily="18" charset="0"/>
                            </a:rPr>
                            <m:t>𝐟</m:t>
                          </m:r>
                        </m:e>
                      </m:d>
                      <m:r>
                        <a:rPr lang="en-CA" sz="2800" b="0" i="1" smtClean="0">
                          <a:latin typeface="Cambria Math" panose="02040503050406030204" pitchFamily="18" charset="0"/>
                        </a:rPr>
                        <m:t>=</m:t>
                      </m:r>
                      <m:r>
                        <a:rPr lang="en-CA" sz="2800" b="1" i="0" smtClean="0">
                          <a:latin typeface="Cambria Math" panose="02040503050406030204" pitchFamily="18" charset="0"/>
                        </a:rPr>
                        <m:t>𝐯</m:t>
                      </m:r>
                    </m:oMath>
                  </m:oMathPara>
                </a14:m>
                <a:endParaRPr lang="en-CA" sz="2800" b="1" dirty="0"/>
              </a:p>
            </p:txBody>
          </p:sp>
        </mc:Choice>
        <mc:Fallback xmlns="">
          <p:sp>
            <p:nvSpPr>
              <p:cNvPr id="21" name="TextBox 20">
                <a:extLst>
                  <a:ext uri="{FF2B5EF4-FFF2-40B4-BE49-F238E27FC236}">
                    <a16:creationId xmlns:a16="http://schemas.microsoft.com/office/drawing/2014/main" id="{C3F30E72-DA63-4224-8ABD-C3F3271ADC29}"/>
                  </a:ext>
                </a:extLst>
              </p:cNvPr>
              <p:cNvSpPr txBox="1">
                <a:spLocks noRot="1" noChangeAspect="1" noMove="1" noResize="1" noEditPoints="1" noAdjustHandles="1" noChangeArrowheads="1" noChangeShapeType="1" noTextEdit="1"/>
              </p:cNvSpPr>
              <p:nvPr/>
            </p:nvSpPr>
            <p:spPr>
              <a:xfrm>
                <a:off x="3005072" y="2026487"/>
                <a:ext cx="5216877" cy="430887"/>
              </a:xfrm>
              <a:prstGeom prst="rect">
                <a:avLst/>
              </a:prstGeom>
              <a:blipFill>
                <a:blip r:embed="rId7"/>
                <a:stretch>
                  <a:fillRect/>
                </a:stretch>
              </a:blipFill>
            </p:spPr>
            <p:txBody>
              <a:bodyPr/>
              <a:lstStyle/>
              <a:p>
                <a:r>
                  <a:rPr lang="en-CA">
                    <a:noFill/>
                  </a:rPr>
                  <a:t> </a:t>
                </a:r>
              </a:p>
            </p:txBody>
          </p:sp>
        </mc:Fallback>
      </mc:AlternateContent>
      <p:sp>
        <p:nvSpPr>
          <p:cNvPr id="22" name="Right Brace 21">
            <a:extLst>
              <a:ext uri="{FF2B5EF4-FFF2-40B4-BE49-F238E27FC236}">
                <a16:creationId xmlns:a16="http://schemas.microsoft.com/office/drawing/2014/main" id="{D858E51A-1E1E-4AB0-9F21-AE949F5DB4F3}"/>
              </a:ext>
            </a:extLst>
          </p:cNvPr>
          <p:cNvSpPr/>
          <p:nvPr/>
        </p:nvSpPr>
        <p:spPr>
          <a:xfrm rot="5400000">
            <a:off x="3437018" y="2111011"/>
            <a:ext cx="204628" cy="923987"/>
          </a:xfrm>
          <a:prstGeom prst="rightBrace">
            <a:avLst>
              <a:gd name="adj1" fmla="val 53267"/>
              <a:gd name="adj2" fmla="val 51342"/>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C00000"/>
              </a:solidFill>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8C7360D-AC67-4677-8C82-B6F7E74D1A09}"/>
                  </a:ext>
                </a:extLst>
              </p:cNvPr>
              <p:cNvSpPr txBox="1"/>
              <p:nvPr/>
            </p:nvSpPr>
            <p:spPr>
              <a:xfrm>
                <a:off x="3378647" y="2727789"/>
                <a:ext cx="27732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1" i="0" smtClean="0">
                          <a:solidFill>
                            <a:srgbClr val="C00000"/>
                          </a:solidFill>
                          <a:latin typeface="Cambria Math" panose="02040503050406030204" pitchFamily="18" charset="0"/>
                        </a:rPr>
                        <m:t>𝐀</m:t>
                      </m:r>
                    </m:oMath>
                  </m:oMathPara>
                </a14:m>
                <a:endParaRPr lang="en-CA" sz="2400" b="1" dirty="0">
                  <a:solidFill>
                    <a:srgbClr val="C00000"/>
                  </a:solidFill>
                </a:endParaRPr>
              </a:p>
            </p:txBody>
          </p:sp>
        </mc:Choice>
        <mc:Fallback xmlns="">
          <p:sp>
            <p:nvSpPr>
              <p:cNvPr id="23" name="TextBox 22">
                <a:extLst>
                  <a:ext uri="{FF2B5EF4-FFF2-40B4-BE49-F238E27FC236}">
                    <a16:creationId xmlns:a16="http://schemas.microsoft.com/office/drawing/2014/main" id="{B8C7360D-AC67-4677-8C82-B6F7E74D1A09}"/>
                  </a:ext>
                </a:extLst>
              </p:cNvPr>
              <p:cNvSpPr txBox="1">
                <a:spLocks noRot="1" noChangeAspect="1" noMove="1" noResize="1" noEditPoints="1" noAdjustHandles="1" noChangeArrowheads="1" noChangeShapeType="1" noTextEdit="1"/>
              </p:cNvSpPr>
              <p:nvPr/>
            </p:nvSpPr>
            <p:spPr>
              <a:xfrm>
                <a:off x="3378647" y="2727789"/>
                <a:ext cx="277320" cy="369332"/>
              </a:xfrm>
              <a:prstGeom prst="rect">
                <a:avLst/>
              </a:prstGeom>
              <a:blipFill>
                <a:blip r:embed="rId8"/>
                <a:stretch>
                  <a:fillRect l="-23913" r="-26087" b="-6557"/>
                </a:stretch>
              </a:blipFill>
            </p:spPr>
            <p:txBody>
              <a:bodyPr/>
              <a:lstStyle/>
              <a:p>
                <a:r>
                  <a:rPr lang="en-CA">
                    <a:noFill/>
                  </a:rPr>
                  <a:t> </a:t>
                </a:r>
              </a:p>
            </p:txBody>
          </p:sp>
        </mc:Fallback>
      </mc:AlternateContent>
      <p:sp>
        <p:nvSpPr>
          <p:cNvPr id="24" name="Right Brace 23">
            <a:extLst>
              <a:ext uri="{FF2B5EF4-FFF2-40B4-BE49-F238E27FC236}">
                <a16:creationId xmlns:a16="http://schemas.microsoft.com/office/drawing/2014/main" id="{EECFC387-6702-4C80-8FD2-290A1AE29601}"/>
              </a:ext>
            </a:extLst>
          </p:cNvPr>
          <p:cNvSpPr/>
          <p:nvPr/>
        </p:nvSpPr>
        <p:spPr>
          <a:xfrm rot="5400000">
            <a:off x="6167011" y="1377805"/>
            <a:ext cx="204628" cy="2390399"/>
          </a:xfrm>
          <a:prstGeom prst="rightBrace">
            <a:avLst>
              <a:gd name="adj1" fmla="val 53267"/>
              <a:gd name="adj2" fmla="val 51342"/>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C00000"/>
              </a:solidFill>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FF3A9CD-2C99-43FC-8D26-1AFFBABDA083}"/>
                  </a:ext>
                </a:extLst>
              </p:cNvPr>
              <p:cNvSpPr txBox="1"/>
              <p:nvPr/>
            </p:nvSpPr>
            <p:spPr>
              <a:xfrm>
                <a:off x="6104593" y="2727789"/>
                <a:ext cx="25487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1" i="0" smtClean="0">
                          <a:solidFill>
                            <a:srgbClr val="C00000"/>
                          </a:solidFill>
                          <a:latin typeface="Cambria Math" panose="02040503050406030204" pitchFamily="18" charset="0"/>
                        </a:rPr>
                        <m:t>𝐛</m:t>
                      </m:r>
                    </m:oMath>
                  </m:oMathPara>
                </a14:m>
                <a:endParaRPr lang="en-CA" sz="2400" b="1" dirty="0">
                  <a:solidFill>
                    <a:srgbClr val="C00000"/>
                  </a:solidFill>
                </a:endParaRPr>
              </a:p>
            </p:txBody>
          </p:sp>
        </mc:Choice>
        <mc:Fallback xmlns="">
          <p:sp>
            <p:nvSpPr>
              <p:cNvPr id="25" name="TextBox 24">
                <a:extLst>
                  <a:ext uri="{FF2B5EF4-FFF2-40B4-BE49-F238E27FC236}">
                    <a16:creationId xmlns:a16="http://schemas.microsoft.com/office/drawing/2014/main" id="{2FF3A9CD-2C99-43FC-8D26-1AFFBABDA083}"/>
                  </a:ext>
                </a:extLst>
              </p:cNvPr>
              <p:cNvSpPr txBox="1">
                <a:spLocks noRot="1" noChangeAspect="1" noMove="1" noResize="1" noEditPoints="1" noAdjustHandles="1" noChangeArrowheads="1" noChangeShapeType="1" noTextEdit="1"/>
              </p:cNvSpPr>
              <p:nvPr/>
            </p:nvSpPr>
            <p:spPr>
              <a:xfrm>
                <a:off x="6104593" y="2727789"/>
                <a:ext cx="254877" cy="369332"/>
              </a:xfrm>
              <a:prstGeom prst="rect">
                <a:avLst/>
              </a:prstGeom>
              <a:blipFill>
                <a:blip r:embed="rId9"/>
                <a:stretch>
                  <a:fillRect l="-28571" r="-30952" b="-8197"/>
                </a:stretch>
              </a:blipFill>
            </p:spPr>
            <p:txBody>
              <a:bodyPr/>
              <a:lstStyle/>
              <a:p>
                <a:r>
                  <a:rPr lang="en-CA">
                    <a:noFill/>
                  </a:rPr>
                  <a:t> </a:t>
                </a:r>
              </a:p>
            </p:txBody>
          </p:sp>
        </mc:Fallback>
      </mc:AlternateContent>
    </p:spTree>
    <p:extLst>
      <p:ext uri="{BB962C8B-B14F-4D97-AF65-F5344CB8AC3E}">
        <p14:creationId xmlns:p14="http://schemas.microsoft.com/office/powerpoint/2010/main" val="397462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hidden"/>
                                      </p:to>
                                    </p:set>
                                  </p:childTnLst>
                                </p:cTn>
                              </p:par>
                            </p:childTnLst>
                          </p:cTn>
                        </p:par>
                        <p:par>
                          <p:cTn id="18" fill="hold">
                            <p:stCondLst>
                              <p:cond delay="0"/>
                            </p:stCondLst>
                            <p:childTnLst>
                              <p:par>
                                <p:cTn id="19" presetID="10" presetClass="entr" presetSubtype="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5" grpId="0"/>
      <p:bldP spid="17" grpId="0"/>
      <p:bldP spid="21" grpId="0"/>
      <p:bldP spid="22" grpId="0" animBg="1"/>
      <p:bldP spid="23" grpId="0"/>
      <p:bldP spid="24" grpId="0" animBg="1"/>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12974-3D8B-4696-AC44-617A3FBD600F}"/>
              </a:ext>
            </a:extLst>
          </p:cNvPr>
          <p:cNvSpPr>
            <a:spLocks noGrp="1"/>
          </p:cNvSpPr>
          <p:nvPr>
            <p:ph type="title"/>
          </p:nvPr>
        </p:nvSpPr>
        <p:spPr/>
        <p:txBody>
          <a:bodyPr/>
          <a:lstStyle/>
          <a:p>
            <a:r>
              <a:rPr lang="en-CA" dirty="0"/>
              <a:t>Summary of Cone Models</a:t>
            </a:r>
          </a:p>
        </p:txBody>
      </p:sp>
      <p:sp>
        <p:nvSpPr>
          <p:cNvPr id="3" name="Content Placeholder 2">
            <a:extLst>
              <a:ext uri="{FF2B5EF4-FFF2-40B4-BE49-F238E27FC236}">
                <a16:creationId xmlns:a16="http://schemas.microsoft.com/office/drawing/2014/main" id="{45BB6A35-9ABC-4027-87B8-A8CB97F6E714}"/>
              </a:ext>
            </a:extLst>
          </p:cNvPr>
          <p:cNvSpPr>
            <a:spLocks noGrp="1"/>
          </p:cNvSpPr>
          <p:nvPr>
            <p:ph idx="1"/>
          </p:nvPr>
        </p:nvSpPr>
        <p:spPr/>
        <p:txBody>
          <a:bodyPr/>
          <a:lstStyle/>
          <a:p>
            <a:r>
              <a:rPr lang="en-CA" dirty="0"/>
              <a:t>Two models of frictional contact: </a:t>
            </a:r>
          </a:p>
        </p:txBody>
      </p:sp>
      <p:sp>
        <p:nvSpPr>
          <p:cNvPr id="4" name="Freeform 20">
            <a:extLst>
              <a:ext uri="{FF2B5EF4-FFF2-40B4-BE49-F238E27FC236}">
                <a16:creationId xmlns:a16="http://schemas.microsoft.com/office/drawing/2014/main" id="{0933263B-0A90-4F25-9ACC-7DF0E57BED96}"/>
              </a:ext>
            </a:extLst>
          </p:cNvPr>
          <p:cNvSpPr/>
          <p:nvPr/>
        </p:nvSpPr>
        <p:spPr>
          <a:xfrm>
            <a:off x="7723278" y="2435714"/>
            <a:ext cx="2142673" cy="633805"/>
          </a:xfrm>
          <a:custGeom>
            <a:avLst/>
            <a:gdLst>
              <a:gd name="connsiteX0" fmla="*/ 1234440 w 2735580"/>
              <a:gd name="connsiteY0" fmla="*/ 0 h 1257300"/>
              <a:gd name="connsiteX1" fmla="*/ 2735580 w 2735580"/>
              <a:gd name="connsiteY1" fmla="*/ 419100 h 1257300"/>
              <a:gd name="connsiteX2" fmla="*/ 1394460 w 2735580"/>
              <a:gd name="connsiteY2" fmla="*/ 1257300 h 1257300"/>
              <a:gd name="connsiteX3" fmla="*/ 0 w 2735580"/>
              <a:gd name="connsiteY3" fmla="*/ 716280 h 1257300"/>
              <a:gd name="connsiteX4" fmla="*/ 1234440 w 2735580"/>
              <a:gd name="connsiteY4" fmla="*/ 0 h 1257300"/>
              <a:gd name="connsiteX0" fmla="*/ 1234440 w 2735580"/>
              <a:gd name="connsiteY0" fmla="*/ 0 h 1122045"/>
              <a:gd name="connsiteX1" fmla="*/ 2735580 w 2735580"/>
              <a:gd name="connsiteY1" fmla="*/ 419100 h 1122045"/>
              <a:gd name="connsiteX2" fmla="*/ 1501140 w 2735580"/>
              <a:gd name="connsiteY2" fmla="*/ 1122045 h 1122045"/>
              <a:gd name="connsiteX3" fmla="*/ 0 w 2735580"/>
              <a:gd name="connsiteY3" fmla="*/ 716280 h 1122045"/>
              <a:gd name="connsiteX4" fmla="*/ 1234440 w 2735580"/>
              <a:gd name="connsiteY4" fmla="*/ 0 h 1122045"/>
              <a:gd name="connsiteX0" fmla="*/ 1234440 w 2735580"/>
              <a:gd name="connsiteY0" fmla="*/ 0 h 1086485"/>
              <a:gd name="connsiteX1" fmla="*/ 2735580 w 2735580"/>
              <a:gd name="connsiteY1" fmla="*/ 383540 h 1086485"/>
              <a:gd name="connsiteX2" fmla="*/ 1501140 w 2735580"/>
              <a:gd name="connsiteY2" fmla="*/ 1086485 h 1086485"/>
              <a:gd name="connsiteX3" fmla="*/ 0 w 2735580"/>
              <a:gd name="connsiteY3" fmla="*/ 680720 h 1086485"/>
              <a:gd name="connsiteX4" fmla="*/ 1234440 w 2735580"/>
              <a:gd name="connsiteY4" fmla="*/ 0 h 1086485"/>
              <a:gd name="connsiteX0" fmla="*/ 1234440 w 3215640"/>
              <a:gd name="connsiteY0" fmla="*/ 0 h 1086485"/>
              <a:gd name="connsiteX1" fmla="*/ 3215640 w 3215640"/>
              <a:gd name="connsiteY1" fmla="*/ 513080 h 1086485"/>
              <a:gd name="connsiteX2" fmla="*/ 1501140 w 3215640"/>
              <a:gd name="connsiteY2" fmla="*/ 1086485 h 1086485"/>
              <a:gd name="connsiteX3" fmla="*/ 0 w 3215640"/>
              <a:gd name="connsiteY3" fmla="*/ 680720 h 1086485"/>
              <a:gd name="connsiteX4" fmla="*/ 1234440 w 3215640"/>
              <a:gd name="connsiteY4" fmla="*/ 0 h 1086485"/>
              <a:gd name="connsiteX0" fmla="*/ 1985010 w 3966210"/>
              <a:gd name="connsiteY0" fmla="*/ 0 h 1086485"/>
              <a:gd name="connsiteX1" fmla="*/ 3966210 w 3966210"/>
              <a:gd name="connsiteY1" fmla="*/ 513080 h 1086485"/>
              <a:gd name="connsiteX2" fmla="*/ 2251710 w 3966210"/>
              <a:gd name="connsiteY2" fmla="*/ 1086485 h 1086485"/>
              <a:gd name="connsiteX3" fmla="*/ 0 w 3966210"/>
              <a:gd name="connsiteY3" fmla="*/ 471170 h 1086485"/>
              <a:gd name="connsiteX4" fmla="*/ 1985010 w 3966210"/>
              <a:gd name="connsiteY4" fmla="*/ 0 h 1086485"/>
              <a:gd name="connsiteX0" fmla="*/ 2743200 w 3966210"/>
              <a:gd name="connsiteY0" fmla="*/ 0 h 1151255"/>
              <a:gd name="connsiteX1" fmla="*/ 3966210 w 3966210"/>
              <a:gd name="connsiteY1" fmla="*/ 577850 h 1151255"/>
              <a:gd name="connsiteX2" fmla="*/ 2251710 w 3966210"/>
              <a:gd name="connsiteY2" fmla="*/ 1151255 h 1151255"/>
              <a:gd name="connsiteX3" fmla="*/ 0 w 3966210"/>
              <a:gd name="connsiteY3" fmla="*/ 535940 h 1151255"/>
              <a:gd name="connsiteX4" fmla="*/ 2743200 w 3966210"/>
              <a:gd name="connsiteY4" fmla="*/ 0 h 1151255"/>
              <a:gd name="connsiteX0" fmla="*/ 2743200 w 3390900"/>
              <a:gd name="connsiteY0" fmla="*/ 0 h 1151255"/>
              <a:gd name="connsiteX1" fmla="*/ 3390900 w 3390900"/>
              <a:gd name="connsiteY1" fmla="*/ 760730 h 1151255"/>
              <a:gd name="connsiteX2" fmla="*/ 2251710 w 3390900"/>
              <a:gd name="connsiteY2" fmla="*/ 1151255 h 1151255"/>
              <a:gd name="connsiteX3" fmla="*/ 0 w 3390900"/>
              <a:gd name="connsiteY3" fmla="*/ 535940 h 1151255"/>
              <a:gd name="connsiteX4" fmla="*/ 2743200 w 3390900"/>
              <a:gd name="connsiteY4" fmla="*/ 0 h 1151255"/>
              <a:gd name="connsiteX0" fmla="*/ 2164080 w 3390900"/>
              <a:gd name="connsiteY0" fmla="*/ 0 h 701675"/>
              <a:gd name="connsiteX1" fmla="*/ 3390900 w 3390900"/>
              <a:gd name="connsiteY1" fmla="*/ 311150 h 701675"/>
              <a:gd name="connsiteX2" fmla="*/ 2251710 w 3390900"/>
              <a:gd name="connsiteY2" fmla="*/ 701675 h 701675"/>
              <a:gd name="connsiteX3" fmla="*/ 0 w 3390900"/>
              <a:gd name="connsiteY3" fmla="*/ 86360 h 701675"/>
              <a:gd name="connsiteX4" fmla="*/ 2164080 w 3390900"/>
              <a:gd name="connsiteY4" fmla="*/ 0 h 701675"/>
              <a:gd name="connsiteX0" fmla="*/ 1402080 w 2628900"/>
              <a:gd name="connsiteY0" fmla="*/ 0 h 701675"/>
              <a:gd name="connsiteX1" fmla="*/ 2628900 w 2628900"/>
              <a:gd name="connsiteY1" fmla="*/ 311150 h 701675"/>
              <a:gd name="connsiteX2" fmla="*/ 1489710 w 2628900"/>
              <a:gd name="connsiteY2" fmla="*/ 701675 h 701675"/>
              <a:gd name="connsiteX3" fmla="*/ 0 w 2628900"/>
              <a:gd name="connsiteY3" fmla="*/ 292100 h 701675"/>
              <a:gd name="connsiteX4" fmla="*/ 1402080 w 2628900"/>
              <a:gd name="connsiteY4" fmla="*/ 0 h 701675"/>
              <a:gd name="connsiteX0" fmla="*/ 1402080 w 2628900"/>
              <a:gd name="connsiteY0" fmla="*/ 0 h 621665"/>
              <a:gd name="connsiteX1" fmla="*/ 2628900 w 2628900"/>
              <a:gd name="connsiteY1" fmla="*/ 311150 h 621665"/>
              <a:gd name="connsiteX2" fmla="*/ 1219200 w 2628900"/>
              <a:gd name="connsiteY2" fmla="*/ 621665 h 621665"/>
              <a:gd name="connsiteX3" fmla="*/ 0 w 2628900"/>
              <a:gd name="connsiteY3" fmla="*/ 292100 h 621665"/>
              <a:gd name="connsiteX4" fmla="*/ 1402080 w 2628900"/>
              <a:gd name="connsiteY4" fmla="*/ 0 h 621665"/>
              <a:gd name="connsiteX0" fmla="*/ 1402080 w 2628900"/>
              <a:gd name="connsiteY0" fmla="*/ 0 h 626957"/>
              <a:gd name="connsiteX1" fmla="*/ 2628900 w 2628900"/>
              <a:gd name="connsiteY1" fmla="*/ 311150 h 626957"/>
              <a:gd name="connsiteX2" fmla="*/ 1230876 w 2628900"/>
              <a:gd name="connsiteY2" fmla="*/ 626957 h 626957"/>
              <a:gd name="connsiteX3" fmla="*/ 0 w 2628900"/>
              <a:gd name="connsiteY3" fmla="*/ 292100 h 626957"/>
              <a:gd name="connsiteX4" fmla="*/ 1402080 w 2628900"/>
              <a:gd name="connsiteY4" fmla="*/ 0 h 626957"/>
              <a:gd name="connsiteX0" fmla="*/ 1402080 w 2652252"/>
              <a:gd name="connsiteY0" fmla="*/ 0 h 626957"/>
              <a:gd name="connsiteX1" fmla="*/ 2652252 w 2652252"/>
              <a:gd name="connsiteY1" fmla="*/ 316442 h 626957"/>
              <a:gd name="connsiteX2" fmla="*/ 1230876 w 2652252"/>
              <a:gd name="connsiteY2" fmla="*/ 626957 h 626957"/>
              <a:gd name="connsiteX3" fmla="*/ 0 w 2652252"/>
              <a:gd name="connsiteY3" fmla="*/ 292100 h 626957"/>
              <a:gd name="connsiteX4" fmla="*/ 1402080 w 2652252"/>
              <a:gd name="connsiteY4" fmla="*/ 0 h 626957"/>
              <a:gd name="connsiteX0" fmla="*/ 1402080 w 2652252"/>
              <a:gd name="connsiteY0" fmla="*/ 0 h 616373"/>
              <a:gd name="connsiteX1" fmla="*/ 2652252 w 2652252"/>
              <a:gd name="connsiteY1" fmla="*/ 316442 h 616373"/>
              <a:gd name="connsiteX2" fmla="*/ 1275245 w 2652252"/>
              <a:gd name="connsiteY2" fmla="*/ 616373 h 616373"/>
              <a:gd name="connsiteX3" fmla="*/ 0 w 2652252"/>
              <a:gd name="connsiteY3" fmla="*/ 292100 h 616373"/>
              <a:gd name="connsiteX4" fmla="*/ 1402080 w 2652252"/>
              <a:gd name="connsiteY4" fmla="*/ 0 h 616373"/>
              <a:gd name="connsiteX0" fmla="*/ 1402080 w 2652252"/>
              <a:gd name="connsiteY0" fmla="*/ 0 h 623429"/>
              <a:gd name="connsiteX1" fmla="*/ 2652252 w 2652252"/>
              <a:gd name="connsiteY1" fmla="*/ 316442 h 623429"/>
              <a:gd name="connsiteX2" fmla="*/ 1261234 w 2652252"/>
              <a:gd name="connsiteY2" fmla="*/ 623429 h 623429"/>
              <a:gd name="connsiteX3" fmla="*/ 0 w 2652252"/>
              <a:gd name="connsiteY3" fmla="*/ 292100 h 623429"/>
              <a:gd name="connsiteX4" fmla="*/ 1402080 w 2652252"/>
              <a:gd name="connsiteY4" fmla="*/ 0 h 623429"/>
              <a:gd name="connsiteX0" fmla="*/ 1376393 w 2626565"/>
              <a:gd name="connsiteY0" fmla="*/ 0 h 623429"/>
              <a:gd name="connsiteX1" fmla="*/ 2626565 w 2626565"/>
              <a:gd name="connsiteY1" fmla="*/ 316442 h 623429"/>
              <a:gd name="connsiteX2" fmla="*/ 1235547 w 2626565"/>
              <a:gd name="connsiteY2" fmla="*/ 623429 h 623429"/>
              <a:gd name="connsiteX3" fmla="*/ 0 w 2626565"/>
              <a:gd name="connsiteY3" fmla="*/ 288572 h 623429"/>
              <a:gd name="connsiteX4" fmla="*/ 1376393 w 2626565"/>
              <a:gd name="connsiteY4" fmla="*/ 0 h 623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6565" h="623429">
                <a:moveTo>
                  <a:pt x="1376393" y="0"/>
                </a:moveTo>
                <a:lnTo>
                  <a:pt x="2626565" y="316442"/>
                </a:lnTo>
                <a:lnTo>
                  <a:pt x="1235547" y="623429"/>
                </a:lnTo>
                <a:lnTo>
                  <a:pt x="0" y="288572"/>
                </a:lnTo>
                <a:lnTo>
                  <a:pt x="1376393" y="0"/>
                </a:lnTo>
                <a:close/>
              </a:path>
            </a:pathLst>
          </a:custGeom>
          <a:solidFill>
            <a:schemeClr val="bg1">
              <a:alpha val="50000"/>
            </a:schemeClr>
          </a:solidFill>
          <a:ln w="9525">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5" name="Freeform 21">
            <a:extLst>
              <a:ext uri="{FF2B5EF4-FFF2-40B4-BE49-F238E27FC236}">
                <a16:creationId xmlns:a16="http://schemas.microsoft.com/office/drawing/2014/main" id="{0E191901-138A-490C-B0AF-1D8C394FE201}"/>
              </a:ext>
            </a:extLst>
          </p:cNvPr>
          <p:cNvSpPr/>
          <p:nvPr/>
        </p:nvSpPr>
        <p:spPr>
          <a:xfrm>
            <a:off x="7269936" y="3438746"/>
            <a:ext cx="3113182" cy="974606"/>
          </a:xfrm>
          <a:custGeom>
            <a:avLst/>
            <a:gdLst>
              <a:gd name="connsiteX0" fmla="*/ 1234440 w 2735580"/>
              <a:gd name="connsiteY0" fmla="*/ 0 h 1257300"/>
              <a:gd name="connsiteX1" fmla="*/ 2735580 w 2735580"/>
              <a:gd name="connsiteY1" fmla="*/ 419100 h 1257300"/>
              <a:gd name="connsiteX2" fmla="*/ 1394460 w 2735580"/>
              <a:gd name="connsiteY2" fmla="*/ 1257300 h 1257300"/>
              <a:gd name="connsiteX3" fmla="*/ 0 w 2735580"/>
              <a:gd name="connsiteY3" fmla="*/ 716280 h 1257300"/>
              <a:gd name="connsiteX4" fmla="*/ 1234440 w 2735580"/>
              <a:gd name="connsiteY4" fmla="*/ 0 h 1257300"/>
              <a:gd name="connsiteX0" fmla="*/ 1234440 w 2735580"/>
              <a:gd name="connsiteY0" fmla="*/ 0 h 1122045"/>
              <a:gd name="connsiteX1" fmla="*/ 2735580 w 2735580"/>
              <a:gd name="connsiteY1" fmla="*/ 419100 h 1122045"/>
              <a:gd name="connsiteX2" fmla="*/ 1501140 w 2735580"/>
              <a:gd name="connsiteY2" fmla="*/ 1122045 h 1122045"/>
              <a:gd name="connsiteX3" fmla="*/ 0 w 2735580"/>
              <a:gd name="connsiteY3" fmla="*/ 716280 h 1122045"/>
              <a:gd name="connsiteX4" fmla="*/ 1234440 w 2735580"/>
              <a:gd name="connsiteY4" fmla="*/ 0 h 1122045"/>
              <a:gd name="connsiteX0" fmla="*/ 1234440 w 2735580"/>
              <a:gd name="connsiteY0" fmla="*/ 0 h 1086485"/>
              <a:gd name="connsiteX1" fmla="*/ 2735580 w 2735580"/>
              <a:gd name="connsiteY1" fmla="*/ 383540 h 1086485"/>
              <a:gd name="connsiteX2" fmla="*/ 1501140 w 2735580"/>
              <a:gd name="connsiteY2" fmla="*/ 1086485 h 1086485"/>
              <a:gd name="connsiteX3" fmla="*/ 0 w 2735580"/>
              <a:gd name="connsiteY3" fmla="*/ 680720 h 1086485"/>
              <a:gd name="connsiteX4" fmla="*/ 1234440 w 2735580"/>
              <a:gd name="connsiteY4" fmla="*/ 0 h 1086485"/>
              <a:gd name="connsiteX0" fmla="*/ 1234440 w 3215640"/>
              <a:gd name="connsiteY0" fmla="*/ 0 h 1086485"/>
              <a:gd name="connsiteX1" fmla="*/ 3215640 w 3215640"/>
              <a:gd name="connsiteY1" fmla="*/ 513080 h 1086485"/>
              <a:gd name="connsiteX2" fmla="*/ 1501140 w 3215640"/>
              <a:gd name="connsiteY2" fmla="*/ 1086485 h 1086485"/>
              <a:gd name="connsiteX3" fmla="*/ 0 w 3215640"/>
              <a:gd name="connsiteY3" fmla="*/ 680720 h 1086485"/>
              <a:gd name="connsiteX4" fmla="*/ 1234440 w 3215640"/>
              <a:gd name="connsiteY4" fmla="*/ 0 h 1086485"/>
              <a:gd name="connsiteX0" fmla="*/ 1985010 w 3966210"/>
              <a:gd name="connsiteY0" fmla="*/ 0 h 1086485"/>
              <a:gd name="connsiteX1" fmla="*/ 3966210 w 3966210"/>
              <a:gd name="connsiteY1" fmla="*/ 513080 h 1086485"/>
              <a:gd name="connsiteX2" fmla="*/ 2251710 w 3966210"/>
              <a:gd name="connsiteY2" fmla="*/ 1086485 h 1086485"/>
              <a:gd name="connsiteX3" fmla="*/ 0 w 3966210"/>
              <a:gd name="connsiteY3" fmla="*/ 471170 h 1086485"/>
              <a:gd name="connsiteX4" fmla="*/ 1985010 w 3966210"/>
              <a:gd name="connsiteY4" fmla="*/ 0 h 1086485"/>
              <a:gd name="connsiteX0" fmla="*/ 2743200 w 3966210"/>
              <a:gd name="connsiteY0" fmla="*/ 0 h 1151255"/>
              <a:gd name="connsiteX1" fmla="*/ 3966210 w 3966210"/>
              <a:gd name="connsiteY1" fmla="*/ 577850 h 1151255"/>
              <a:gd name="connsiteX2" fmla="*/ 2251710 w 3966210"/>
              <a:gd name="connsiteY2" fmla="*/ 1151255 h 1151255"/>
              <a:gd name="connsiteX3" fmla="*/ 0 w 3966210"/>
              <a:gd name="connsiteY3" fmla="*/ 535940 h 1151255"/>
              <a:gd name="connsiteX4" fmla="*/ 2743200 w 3966210"/>
              <a:gd name="connsiteY4" fmla="*/ 0 h 1151255"/>
              <a:gd name="connsiteX0" fmla="*/ 2743200 w 3390900"/>
              <a:gd name="connsiteY0" fmla="*/ 0 h 1151255"/>
              <a:gd name="connsiteX1" fmla="*/ 3390900 w 3390900"/>
              <a:gd name="connsiteY1" fmla="*/ 760730 h 1151255"/>
              <a:gd name="connsiteX2" fmla="*/ 2251710 w 3390900"/>
              <a:gd name="connsiteY2" fmla="*/ 1151255 h 1151255"/>
              <a:gd name="connsiteX3" fmla="*/ 0 w 3390900"/>
              <a:gd name="connsiteY3" fmla="*/ 535940 h 1151255"/>
              <a:gd name="connsiteX4" fmla="*/ 2743200 w 3390900"/>
              <a:gd name="connsiteY4" fmla="*/ 0 h 1151255"/>
              <a:gd name="connsiteX0" fmla="*/ 2164080 w 3390900"/>
              <a:gd name="connsiteY0" fmla="*/ 0 h 701675"/>
              <a:gd name="connsiteX1" fmla="*/ 3390900 w 3390900"/>
              <a:gd name="connsiteY1" fmla="*/ 311150 h 701675"/>
              <a:gd name="connsiteX2" fmla="*/ 2251710 w 3390900"/>
              <a:gd name="connsiteY2" fmla="*/ 701675 h 701675"/>
              <a:gd name="connsiteX3" fmla="*/ 0 w 3390900"/>
              <a:gd name="connsiteY3" fmla="*/ 86360 h 701675"/>
              <a:gd name="connsiteX4" fmla="*/ 2164080 w 3390900"/>
              <a:gd name="connsiteY4" fmla="*/ 0 h 701675"/>
              <a:gd name="connsiteX0" fmla="*/ 1402080 w 2628900"/>
              <a:gd name="connsiteY0" fmla="*/ 0 h 701675"/>
              <a:gd name="connsiteX1" fmla="*/ 2628900 w 2628900"/>
              <a:gd name="connsiteY1" fmla="*/ 311150 h 701675"/>
              <a:gd name="connsiteX2" fmla="*/ 1489710 w 2628900"/>
              <a:gd name="connsiteY2" fmla="*/ 701675 h 701675"/>
              <a:gd name="connsiteX3" fmla="*/ 0 w 2628900"/>
              <a:gd name="connsiteY3" fmla="*/ 292100 h 701675"/>
              <a:gd name="connsiteX4" fmla="*/ 1402080 w 2628900"/>
              <a:gd name="connsiteY4" fmla="*/ 0 h 701675"/>
              <a:gd name="connsiteX0" fmla="*/ 1402080 w 2628900"/>
              <a:gd name="connsiteY0" fmla="*/ 0 h 621665"/>
              <a:gd name="connsiteX1" fmla="*/ 2628900 w 2628900"/>
              <a:gd name="connsiteY1" fmla="*/ 311150 h 621665"/>
              <a:gd name="connsiteX2" fmla="*/ 1219200 w 2628900"/>
              <a:gd name="connsiteY2" fmla="*/ 621665 h 621665"/>
              <a:gd name="connsiteX3" fmla="*/ 0 w 2628900"/>
              <a:gd name="connsiteY3" fmla="*/ 292100 h 621665"/>
              <a:gd name="connsiteX4" fmla="*/ 1402080 w 2628900"/>
              <a:gd name="connsiteY4" fmla="*/ 0 h 62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8900" h="621665">
                <a:moveTo>
                  <a:pt x="1402080" y="0"/>
                </a:moveTo>
                <a:lnTo>
                  <a:pt x="2628900" y="311150"/>
                </a:lnTo>
                <a:lnTo>
                  <a:pt x="1219200" y="621665"/>
                </a:lnTo>
                <a:lnTo>
                  <a:pt x="0" y="292100"/>
                </a:lnTo>
                <a:lnTo>
                  <a:pt x="1402080" y="0"/>
                </a:lnTo>
                <a:close/>
              </a:path>
            </a:pathLst>
          </a:cu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6" name="Oval 5">
            <a:extLst>
              <a:ext uri="{FF2B5EF4-FFF2-40B4-BE49-F238E27FC236}">
                <a16:creationId xmlns:a16="http://schemas.microsoft.com/office/drawing/2014/main" id="{2DA6FA23-8EA2-445A-8B30-3C3D3059D4D3}"/>
              </a:ext>
            </a:extLst>
          </p:cNvPr>
          <p:cNvSpPr/>
          <p:nvPr/>
        </p:nvSpPr>
        <p:spPr>
          <a:xfrm>
            <a:off x="7996100" y="3681582"/>
            <a:ext cx="1588780" cy="448540"/>
          </a:xfrm>
          <a:prstGeom prst="ellipse">
            <a:avLst/>
          </a:prstGeom>
          <a:no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7" name="Freeform 23">
            <a:extLst>
              <a:ext uri="{FF2B5EF4-FFF2-40B4-BE49-F238E27FC236}">
                <a16:creationId xmlns:a16="http://schemas.microsoft.com/office/drawing/2014/main" id="{1ECFFBD8-BC41-4157-81EF-CDA15F4495E7}"/>
              </a:ext>
            </a:extLst>
          </p:cNvPr>
          <p:cNvSpPr/>
          <p:nvPr/>
        </p:nvSpPr>
        <p:spPr>
          <a:xfrm>
            <a:off x="7723530" y="3573312"/>
            <a:ext cx="2142673" cy="673283"/>
          </a:xfrm>
          <a:custGeom>
            <a:avLst/>
            <a:gdLst>
              <a:gd name="connsiteX0" fmla="*/ 1234440 w 2735580"/>
              <a:gd name="connsiteY0" fmla="*/ 0 h 1257300"/>
              <a:gd name="connsiteX1" fmla="*/ 2735580 w 2735580"/>
              <a:gd name="connsiteY1" fmla="*/ 419100 h 1257300"/>
              <a:gd name="connsiteX2" fmla="*/ 1394460 w 2735580"/>
              <a:gd name="connsiteY2" fmla="*/ 1257300 h 1257300"/>
              <a:gd name="connsiteX3" fmla="*/ 0 w 2735580"/>
              <a:gd name="connsiteY3" fmla="*/ 716280 h 1257300"/>
              <a:gd name="connsiteX4" fmla="*/ 1234440 w 2735580"/>
              <a:gd name="connsiteY4" fmla="*/ 0 h 1257300"/>
              <a:gd name="connsiteX0" fmla="*/ 1234440 w 2735580"/>
              <a:gd name="connsiteY0" fmla="*/ 0 h 1122045"/>
              <a:gd name="connsiteX1" fmla="*/ 2735580 w 2735580"/>
              <a:gd name="connsiteY1" fmla="*/ 419100 h 1122045"/>
              <a:gd name="connsiteX2" fmla="*/ 1501140 w 2735580"/>
              <a:gd name="connsiteY2" fmla="*/ 1122045 h 1122045"/>
              <a:gd name="connsiteX3" fmla="*/ 0 w 2735580"/>
              <a:gd name="connsiteY3" fmla="*/ 716280 h 1122045"/>
              <a:gd name="connsiteX4" fmla="*/ 1234440 w 2735580"/>
              <a:gd name="connsiteY4" fmla="*/ 0 h 1122045"/>
              <a:gd name="connsiteX0" fmla="*/ 1234440 w 2735580"/>
              <a:gd name="connsiteY0" fmla="*/ 0 h 1086485"/>
              <a:gd name="connsiteX1" fmla="*/ 2735580 w 2735580"/>
              <a:gd name="connsiteY1" fmla="*/ 383540 h 1086485"/>
              <a:gd name="connsiteX2" fmla="*/ 1501140 w 2735580"/>
              <a:gd name="connsiteY2" fmla="*/ 1086485 h 1086485"/>
              <a:gd name="connsiteX3" fmla="*/ 0 w 2735580"/>
              <a:gd name="connsiteY3" fmla="*/ 680720 h 1086485"/>
              <a:gd name="connsiteX4" fmla="*/ 1234440 w 2735580"/>
              <a:gd name="connsiteY4" fmla="*/ 0 h 1086485"/>
              <a:gd name="connsiteX0" fmla="*/ 1234440 w 3215640"/>
              <a:gd name="connsiteY0" fmla="*/ 0 h 1086485"/>
              <a:gd name="connsiteX1" fmla="*/ 3215640 w 3215640"/>
              <a:gd name="connsiteY1" fmla="*/ 513080 h 1086485"/>
              <a:gd name="connsiteX2" fmla="*/ 1501140 w 3215640"/>
              <a:gd name="connsiteY2" fmla="*/ 1086485 h 1086485"/>
              <a:gd name="connsiteX3" fmla="*/ 0 w 3215640"/>
              <a:gd name="connsiteY3" fmla="*/ 680720 h 1086485"/>
              <a:gd name="connsiteX4" fmla="*/ 1234440 w 3215640"/>
              <a:gd name="connsiteY4" fmla="*/ 0 h 1086485"/>
              <a:gd name="connsiteX0" fmla="*/ 1985010 w 3966210"/>
              <a:gd name="connsiteY0" fmla="*/ 0 h 1086485"/>
              <a:gd name="connsiteX1" fmla="*/ 3966210 w 3966210"/>
              <a:gd name="connsiteY1" fmla="*/ 513080 h 1086485"/>
              <a:gd name="connsiteX2" fmla="*/ 2251710 w 3966210"/>
              <a:gd name="connsiteY2" fmla="*/ 1086485 h 1086485"/>
              <a:gd name="connsiteX3" fmla="*/ 0 w 3966210"/>
              <a:gd name="connsiteY3" fmla="*/ 471170 h 1086485"/>
              <a:gd name="connsiteX4" fmla="*/ 1985010 w 3966210"/>
              <a:gd name="connsiteY4" fmla="*/ 0 h 1086485"/>
              <a:gd name="connsiteX0" fmla="*/ 2743200 w 3966210"/>
              <a:gd name="connsiteY0" fmla="*/ 0 h 1151255"/>
              <a:gd name="connsiteX1" fmla="*/ 3966210 w 3966210"/>
              <a:gd name="connsiteY1" fmla="*/ 577850 h 1151255"/>
              <a:gd name="connsiteX2" fmla="*/ 2251710 w 3966210"/>
              <a:gd name="connsiteY2" fmla="*/ 1151255 h 1151255"/>
              <a:gd name="connsiteX3" fmla="*/ 0 w 3966210"/>
              <a:gd name="connsiteY3" fmla="*/ 535940 h 1151255"/>
              <a:gd name="connsiteX4" fmla="*/ 2743200 w 3966210"/>
              <a:gd name="connsiteY4" fmla="*/ 0 h 1151255"/>
              <a:gd name="connsiteX0" fmla="*/ 2743200 w 3390900"/>
              <a:gd name="connsiteY0" fmla="*/ 0 h 1151255"/>
              <a:gd name="connsiteX1" fmla="*/ 3390900 w 3390900"/>
              <a:gd name="connsiteY1" fmla="*/ 760730 h 1151255"/>
              <a:gd name="connsiteX2" fmla="*/ 2251710 w 3390900"/>
              <a:gd name="connsiteY2" fmla="*/ 1151255 h 1151255"/>
              <a:gd name="connsiteX3" fmla="*/ 0 w 3390900"/>
              <a:gd name="connsiteY3" fmla="*/ 535940 h 1151255"/>
              <a:gd name="connsiteX4" fmla="*/ 2743200 w 3390900"/>
              <a:gd name="connsiteY4" fmla="*/ 0 h 1151255"/>
              <a:gd name="connsiteX0" fmla="*/ 2164080 w 3390900"/>
              <a:gd name="connsiteY0" fmla="*/ 0 h 701675"/>
              <a:gd name="connsiteX1" fmla="*/ 3390900 w 3390900"/>
              <a:gd name="connsiteY1" fmla="*/ 311150 h 701675"/>
              <a:gd name="connsiteX2" fmla="*/ 2251710 w 3390900"/>
              <a:gd name="connsiteY2" fmla="*/ 701675 h 701675"/>
              <a:gd name="connsiteX3" fmla="*/ 0 w 3390900"/>
              <a:gd name="connsiteY3" fmla="*/ 86360 h 701675"/>
              <a:gd name="connsiteX4" fmla="*/ 2164080 w 3390900"/>
              <a:gd name="connsiteY4" fmla="*/ 0 h 701675"/>
              <a:gd name="connsiteX0" fmla="*/ 1402080 w 2628900"/>
              <a:gd name="connsiteY0" fmla="*/ 0 h 701675"/>
              <a:gd name="connsiteX1" fmla="*/ 2628900 w 2628900"/>
              <a:gd name="connsiteY1" fmla="*/ 311150 h 701675"/>
              <a:gd name="connsiteX2" fmla="*/ 1489710 w 2628900"/>
              <a:gd name="connsiteY2" fmla="*/ 701675 h 701675"/>
              <a:gd name="connsiteX3" fmla="*/ 0 w 2628900"/>
              <a:gd name="connsiteY3" fmla="*/ 292100 h 701675"/>
              <a:gd name="connsiteX4" fmla="*/ 1402080 w 2628900"/>
              <a:gd name="connsiteY4" fmla="*/ 0 h 701675"/>
              <a:gd name="connsiteX0" fmla="*/ 1402080 w 2628900"/>
              <a:gd name="connsiteY0" fmla="*/ 0 h 621665"/>
              <a:gd name="connsiteX1" fmla="*/ 2628900 w 2628900"/>
              <a:gd name="connsiteY1" fmla="*/ 311150 h 621665"/>
              <a:gd name="connsiteX2" fmla="*/ 1219200 w 2628900"/>
              <a:gd name="connsiteY2" fmla="*/ 621665 h 621665"/>
              <a:gd name="connsiteX3" fmla="*/ 0 w 2628900"/>
              <a:gd name="connsiteY3" fmla="*/ 292100 h 621665"/>
              <a:gd name="connsiteX4" fmla="*/ 1402080 w 2628900"/>
              <a:gd name="connsiteY4" fmla="*/ 0 h 621665"/>
              <a:gd name="connsiteX0" fmla="*/ 1402080 w 2628900"/>
              <a:gd name="connsiteY0" fmla="*/ 0 h 626957"/>
              <a:gd name="connsiteX1" fmla="*/ 2628900 w 2628900"/>
              <a:gd name="connsiteY1" fmla="*/ 311150 h 626957"/>
              <a:gd name="connsiteX2" fmla="*/ 1230876 w 2628900"/>
              <a:gd name="connsiteY2" fmla="*/ 626957 h 626957"/>
              <a:gd name="connsiteX3" fmla="*/ 0 w 2628900"/>
              <a:gd name="connsiteY3" fmla="*/ 292100 h 626957"/>
              <a:gd name="connsiteX4" fmla="*/ 1402080 w 2628900"/>
              <a:gd name="connsiteY4" fmla="*/ 0 h 626957"/>
              <a:gd name="connsiteX0" fmla="*/ 1402080 w 2652252"/>
              <a:gd name="connsiteY0" fmla="*/ 0 h 626957"/>
              <a:gd name="connsiteX1" fmla="*/ 2652252 w 2652252"/>
              <a:gd name="connsiteY1" fmla="*/ 316442 h 626957"/>
              <a:gd name="connsiteX2" fmla="*/ 1230876 w 2652252"/>
              <a:gd name="connsiteY2" fmla="*/ 626957 h 626957"/>
              <a:gd name="connsiteX3" fmla="*/ 0 w 2652252"/>
              <a:gd name="connsiteY3" fmla="*/ 292100 h 626957"/>
              <a:gd name="connsiteX4" fmla="*/ 1402080 w 2652252"/>
              <a:gd name="connsiteY4" fmla="*/ 0 h 626957"/>
              <a:gd name="connsiteX0" fmla="*/ 1402080 w 2652252"/>
              <a:gd name="connsiteY0" fmla="*/ 0 h 616373"/>
              <a:gd name="connsiteX1" fmla="*/ 2652252 w 2652252"/>
              <a:gd name="connsiteY1" fmla="*/ 316442 h 616373"/>
              <a:gd name="connsiteX2" fmla="*/ 1275245 w 2652252"/>
              <a:gd name="connsiteY2" fmla="*/ 616373 h 616373"/>
              <a:gd name="connsiteX3" fmla="*/ 0 w 2652252"/>
              <a:gd name="connsiteY3" fmla="*/ 292100 h 616373"/>
              <a:gd name="connsiteX4" fmla="*/ 1402080 w 2652252"/>
              <a:gd name="connsiteY4" fmla="*/ 0 h 616373"/>
              <a:gd name="connsiteX0" fmla="*/ 1402080 w 2652252"/>
              <a:gd name="connsiteY0" fmla="*/ 0 h 623429"/>
              <a:gd name="connsiteX1" fmla="*/ 2652252 w 2652252"/>
              <a:gd name="connsiteY1" fmla="*/ 316442 h 623429"/>
              <a:gd name="connsiteX2" fmla="*/ 1261234 w 2652252"/>
              <a:gd name="connsiteY2" fmla="*/ 623429 h 623429"/>
              <a:gd name="connsiteX3" fmla="*/ 0 w 2652252"/>
              <a:gd name="connsiteY3" fmla="*/ 292100 h 623429"/>
              <a:gd name="connsiteX4" fmla="*/ 1402080 w 2652252"/>
              <a:gd name="connsiteY4" fmla="*/ 0 h 623429"/>
              <a:gd name="connsiteX0" fmla="*/ 1376393 w 2626565"/>
              <a:gd name="connsiteY0" fmla="*/ 0 h 623429"/>
              <a:gd name="connsiteX1" fmla="*/ 2626565 w 2626565"/>
              <a:gd name="connsiteY1" fmla="*/ 316442 h 623429"/>
              <a:gd name="connsiteX2" fmla="*/ 1235547 w 2626565"/>
              <a:gd name="connsiteY2" fmla="*/ 623429 h 623429"/>
              <a:gd name="connsiteX3" fmla="*/ 0 w 2626565"/>
              <a:gd name="connsiteY3" fmla="*/ 288572 h 623429"/>
              <a:gd name="connsiteX4" fmla="*/ 1376393 w 2626565"/>
              <a:gd name="connsiteY4" fmla="*/ 0 h 623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6565" h="623429">
                <a:moveTo>
                  <a:pt x="1376393" y="0"/>
                </a:moveTo>
                <a:lnTo>
                  <a:pt x="2626565" y="316442"/>
                </a:lnTo>
                <a:lnTo>
                  <a:pt x="1235547" y="623429"/>
                </a:lnTo>
                <a:lnTo>
                  <a:pt x="0" y="288572"/>
                </a:lnTo>
                <a:lnTo>
                  <a:pt x="1376393" y="0"/>
                </a:lnTo>
                <a:close/>
              </a:path>
            </a:pathLst>
          </a:custGeom>
          <a:noFill/>
          <a:ln w="6350">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8" name="Oval 7">
            <a:extLst>
              <a:ext uri="{FF2B5EF4-FFF2-40B4-BE49-F238E27FC236}">
                <a16:creationId xmlns:a16="http://schemas.microsoft.com/office/drawing/2014/main" id="{CFF22EDF-C311-4D65-9B5A-928172DCB7E6}"/>
              </a:ext>
            </a:extLst>
          </p:cNvPr>
          <p:cNvSpPr/>
          <p:nvPr/>
        </p:nvSpPr>
        <p:spPr>
          <a:xfrm>
            <a:off x="8048116" y="2540210"/>
            <a:ext cx="1498974" cy="423186"/>
          </a:xfrm>
          <a:prstGeom prst="ellipse">
            <a:avLst/>
          </a:prstGeom>
          <a:gradFill>
            <a:gsLst>
              <a:gs pos="50000">
                <a:srgbClr val="BED7EF">
                  <a:alpha val="70000"/>
                </a:srgbClr>
              </a:gs>
              <a:gs pos="100000">
                <a:schemeClr val="accent1">
                  <a:lumMod val="60000"/>
                  <a:lumOff val="40000"/>
                </a:schemeClr>
              </a:gs>
              <a:gs pos="0">
                <a:schemeClr val="accent1">
                  <a:lumMod val="20000"/>
                  <a:lumOff val="80000"/>
                </a:schemeClr>
              </a:gs>
            </a:gsLst>
            <a:lin ang="5400000" scaled="1"/>
          </a:gra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cxnSp>
        <p:nvCxnSpPr>
          <p:cNvPr id="9" name="Straight Connector 8">
            <a:extLst>
              <a:ext uri="{FF2B5EF4-FFF2-40B4-BE49-F238E27FC236}">
                <a16:creationId xmlns:a16="http://schemas.microsoft.com/office/drawing/2014/main" id="{4E3609CF-BB39-4404-BDD3-A70FF86AA647}"/>
              </a:ext>
            </a:extLst>
          </p:cNvPr>
          <p:cNvCxnSpPr/>
          <p:nvPr/>
        </p:nvCxnSpPr>
        <p:spPr>
          <a:xfrm flipV="1">
            <a:off x="8794615" y="1989300"/>
            <a:ext cx="0" cy="9158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8BE41DC-9E9C-4195-B4AC-4E2BFD8ADD06}"/>
              </a:ext>
            </a:extLst>
          </p:cNvPr>
          <p:cNvCxnSpPr/>
          <p:nvPr/>
        </p:nvCxnSpPr>
        <p:spPr>
          <a:xfrm>
            <a:off x="7605059" y="3444130"/>
            <a:ext cx="2422352" cy="8893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FDDB39-DF5F-4FE3-AD58-A41C480114A9}"/>
              </a:ext>
            </a:extLst>
          </p:cNvPr>
          <p:cNvCxnSpPr/>
          <p:nvPr/>
        </p:nvCxnSpPr>
        <p:spPr>
          <a:xfrm flipH="1">
            <a:off x="7470902" y="3500174"/>
            <a:ext cx="2556509" cy="7966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F09FFE0-87E2-42D1-BACD-3999E6DB9EB8}"/>
              </a:ext>
            </a:extLst>
          </p:cNvPr>
          <p:cNvCxnSpPr/>
          <p:nvPr/>
        </p:nvCxnSpPr>
        <p:spPr>
          <a:xfrm flipH="1" flipV="1">
            <a:off x="8794961" y="2616714"/>
            <a:ext cx="10" cy="1270810"/>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3" name="Flowchart: Merge 5">
            <a:extLst>
              <a:ext uri="{FF2B5EF4-FFF2-40B4-BE49-F238E27FC236}">
                <a16:creationId xmlns:a16="http://schemas.microsoft.com/office/drawing/2014/main" id="{F4D35B3E-5554-4CCD-8871-EDAAE6D6B832}"/>
              </a:ext>
            </a:extLst>
          </p:cNvPr>
          <p:cNvSpPr/>
          <p:nvPr/>
        </p:nvSpPr>
        <p:spPr>
          <a:xfrm>
            <a:off x="8063096" y="2789472"/>
            <a:ext cx="1469016" cy="1097708"/>
          </a:xfrm>
          <a:custGeom>
            <a:avLst/>
            <a:gdLst>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23"/>
              <a:gd name="connsiteY0" fmla="*/ 636 h 10636"/>
              <a:gd name="connsiteX1" fmla="*/ 6569 w 10023"/>
              <a:gd name="connsiteY1" fmla="*/ 979 h 10636"/>
              <a:gd name="connsiteX2" fmla="*/ 10000 w 10023"/>
              <a:gd name="connsiteY2" fmla="*/ 636 h 10636"/>
              <a:gd name="connsiteX3" fmla="*/ 5000 w 10023"/>
              <a:gd name="connsiteY3" fmla="*/ 10636 h 10636"/>
              <a:gd name="connsiteX4" fmla="*/ 0 w 10023"/>
              <a:gd name="connsiteY4" fmla="*/ 636 h 10636"/>
              <a:gd name="connsiteX0" fmla="*/ 0 w 10013"/>
              <a:gd name="connsiteY0" fmla="*/ 889 h 10889"/>
              <a:gd name="connsiteX1" fmla="*/ 4939 w 10013"/>
              <a:gd name="connsiteY1" fmla="*/ 347 h 10889"/>
              <a:gd name="connsiteX2" fmla="*/ 10000 w 10013"/>
              <a:gd name="connsiteY2" fmla="*/ 889 h 10889"/>
              <a:gd name="connsiteX3" fmla="*/ 5000 w 10013"/>
              <a:gd name="connsiteY3" fmla="*/ 10889 h 10889"/>
              <a:gd name="connsiteX4" fmla="*/ 0 w 10013"/>
              <a:gd name="connsiteY4" fmla="*/ 889 h 10889"/>
              <a:gd name="connsiteX0" fmla="*/ 0 w 10013"/>
              <a:gd name="connsiteY0" fmla="*/ 421 h 10421"/>
              <a:gd name="connsiteX1" fmla="*/ 5029 w 10013"/>
              <a:gd name="connsiteY1" fmla="*/ 2343 h 10421"/>
              <a:gd name="connsiteX2" fmla="*/ 10000 w 10013"/>
              <a:gd name="connsiteY2" fmla="*/ 421 h 10421"/>
              <a:gd name="connsiteX3" fmla="*/ 5000 w 10013"/>
              <a:gd name="connsiteY3" fmla="*/ 10421 h 10421"/>
              <a:gd name="connsiteX4" fmla="*/ 0 w 10013"/>
              <a:gd name="connsiteY4" fmla="*/ 421 h 10421"/>
              <a:gd name="connsiteX0" fmla="*/ 0 w 10013"/>
              <a:gd name="connsiteY0" fmla="*/ 512 h 10512"/>
              <a:gd name="connsiteX1" fmla="*/ 4904 w 10013"/>
              <a:gd name="connsiteY1" fmla="*/ 1601 h 10512"/>
              <a:gd name="connsiteX2" fmla="*/ 10000 w 10013"/>
              <a:gd name="connsiteY2" fmla="*/ 512 h 10512"/>
              <a:gd name="connsiteX3" fmla="*/ 5000 w 10013"/>
              <a:gd name="connsiteY3" fmla="*/ 10512 h 10512"/>
              <a:gd name="connsiteX4" fmla="*/ 0 w 10013"/>
              <a:gd name="connsiteY4" fmla="*/ 512 h 10512"/>
              <a:gd name="connsiteX0" fmla="*/ 0 w 10000"/>
              <a:gd name="connsiteY0" fmla="*/ 512 h 10512"/>
              <a:gd name="connsiteX1" fmla="*/ 4904 w 10000"/>
              <a:gd name="connsiteY1" fmla="*/ 1601 h 10512"/>
              <a:gd name="connsiteX2" fmla="*/ 10000 w 10000"/>
              <a:gd name="connsiteY2" fmla="*/ 512 h 10512"/>
              <a:gd name="connsiteX3" fmla="*/ 5000 w 10000"/>
              <a:gd name="connsiteY3" fmla="*/ 10512 h 10512"/>
              <a:gd name="connsiteX4" fmla="*/ 0 w 10000"/>
              <a:gd name="connsiteY4" fmla="*/ 512 h 10512"/>
              <a:gd name="connsiteX0" fmla="*/ 0 w 10000"/>
              <a:gd name="connsiteY0" fmla="*/ 0 h 10000"/>
              <a:gd name="connsiteX1" fmla="*/ 4904 w 10000"/>
              <a:gd name="connsiteY1" fmla="*/ 1089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04 w 10000"/>
              <a:gd name="connsiteY1" fmla="*/ 1089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5060 w 10000"/>
              <a:gd name="connsiteY1" fmla="*/ 2061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cubicBezTo>
                  <a:pt x="829" y="1046"/>
                  <a:pt x="2459" y="1609"/>
                  <a:pt x="4982" y="1575"/>
                </a:cubicBezTo>
                <a:cubicBezTo>
                  <a:pt x="7505" y="1541"/>
                  <a:pt x="9061" y="1133"/>
                  <a:pt x="10000" y="0"/>
                </a:cubicBezTo>
                <a:lnTo>
                  <a:pt x="5000" y="10000"/>
                </a:lnTo>
                <a:lnTo>
                  <a:pt x="0" y="0"/>
                </a:lnTo>
                <a:close/>
              </a:path>
            </a:pathLst>
          </a:custGeom>
          <a:gradFill>
            <a:gsLst>
              <a:gs pos="50000">
                <a:schemeClr val="accent1">
                  <a:lumMod val="60000"/>
                  <a:lumOff val="40000"/>
                  <a:alpha val="70000"/>
                </a:schemeClr>
              </a:gs>
              <a:gs pos="0">
                <a:schemeClr val="accent1">
                  <a:lumMod val="20000"/>
                  <a:lumOff val="80000"/>
                </a:schemeClr>
              </a:gs>
              <a:gs pos="100000">
                <a:schemeClr val="accent1">
                  <a:lumMod val="20000"/>
                  <a:lumOff val="80000"/>
                </a:schemeClr>
              </a:gs>
            </a:gsLst>
            <a:lin ang="0" scaled="0"/>
          </a:gradFill>
          <a:ln w="19050">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cxnSp>
        <p:nvCxnSpPr>
          <p:cNvPr id="14" name="Straight Arrow Connector 13">
            <a:extLst>
              <a:ext uri="{FF2B5EF4-FFF2-40B4-BE49-F238E27FC236}">
                <a16:creationId xmlns:a16="http://schemas.microsoft.com/office/drawing/2014/main" id="{BE44028A-CF6C-4624-A34E-45E15EDFEBBA}"/>
              </a:ext>
            </a:extLst>
          </p:cNvPr>
          <p:cNvCxnSpPr/>
          <p:nvPr/>
        </p:nvCxnSpPr>
        <p:spPr>
          <a:xfrm>
            <a:off x="8788797" y="3886222"/>
            <a:ext cx="376393" cy="131414"/>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2A6816F-F23D-49CB-B423-29E1DDF6C5AC}"/>
              </a:ext>
            </a:extLst>
          </p:cNvPr>
          <p:cNvCxnSpPr/>
          <p:nvPr/>
        </p:nvCxnSpPr>
        <p:spPr>
          <a:xfrm flipH="1">
            <a:off x="8369035" y="3884315"/>
            <a:ext cx="432168" cy="125853"/>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288C9D2A-2F0F-4F0F-8680-BC451617E5F2}"/>
              </a:ext>
            </a:extLst>
          </p:cNvPr>
          <p:cNvSpPr/>
          <p:nvPr/>
        </p:nvSpPr>
        <p:spPr>
          <a:xfrm>
            <a:off x="8758737" y="3844432"/>
            <a:ext cx="75410" cy="754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19" name="Freeform 38">
            <a:extLst>
              <a:ext uri="{FF2B5EF4-FFF2-40B4-BE49-F238E27FC236}">
                <a16:creationId xmlns:a16="http://schemas.microsoft.com/office/drawing/2014/main" id="{85D728F5-B0C2-4822-A752-B5E98B30052C}"/>
              </a:ext>
            </a:extLst>
          </p:cNvPr>
          <p:cNvSpPr/>
          <p:nvPr/>
        </p:nvSpPr>
        <p:spPr>
          <a:xfrm>
            <a:off x="7724466" y="2730414"/>
            <a:ext cx="1008380" cy="1516380"/>
          </a:xfrm>
          <a:custGeom>
            <a:avLst/>
            <a:gdLst>
              <a:gd name="connsiteX0" fmla="*/ 0 w 1008380"/>
              <a:gd name="connsiteY0" fmla="*/ 0 h 1516380"/>
              <a:gd name="connsiteX1" fmla="*/ 5080 w 1008380"/>
              <a:gd name="connsiteY1" fmla="*/ 1150620 h 1516380"/>
              <a:gd name="connsiteX2" fmla="*/ 1008380 w 1008380"/>
              <a:gd name="connsiteY2" fmla="*/ 1516380 h 1516380"/>
              <a:gd name="connsiteX3" fmla="*/ 1008380 w 1008380"/>
              <a:gd name="connsiteY3" fmla="*/ 342900 h 1516380"/>
              <a:gd name="connsiteX4" fmla="*/ 0 w 1008380"/>
              <a:gd name="connsiteY4" fmla="*/ 0 h 1516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380" h="1516380">
                <a:moveTo>
                  <a:pt x="0" y="0"/>
                </a:moveTo>
                <a:cubicBezTo>
                  <a:pt x="1693" y="383540"/>
                  <a:pt x="3387" y="767080"/>
                  <a:pt x="5080" y="1150620"/>
                </a:cubicBezTo>
                <a:lnTo>
                  <a:pt x="1008380" y="1516380"/>
                </a:lnTo>
                <a:lnTo>
                  <a:pt x="1008380" y="342900"/>
                </a:lnTo>
                <a:lnTo>
                  <a:pt x="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20" name="Freeform 39">
            <a:extLst>
              <a:ext uri="{FF2B5EF4-FFF2-40B4-BE49-F238E27FC236}">
                <a16:creationId xmlns:a16="http://schemas.microsoft.com/office/drawing/2014/main" id="{F002E25A-A878-411D-9A72-66559315D305}"/>
              </a:ext>
            </a:extLst>
          </p:cNvPr>
          <p:cNvSpPr/>
          <p:nvPr/>
        </p:nvSpPr>
        <p:spPr>
          <a:xfrm>
            <a:off x="8732846" y="2758354"/>
            <a:ext cx="1132840" cy="1490980"/>
          </a:xfrm>
          <a:custGeom>
            <a:avLst/>
            <a:gdLst>
              <a:gd name="connsiteX0" fmla="*/ 0 w 1132840"/>
              <a:gd name="connsiteY0" fmla="*/ 312420 h 1490980"/>
              <a:gd name="connsiteX1" fmla="*/ 1132840 w 1132840"/>
              <a:gd name="connsiteY1" fmla="*/ 0 h 1490980"/>
              <a:gd name="connsiteX2" fmla="*/ 1132840 w 1132840"/>
              <a:gd name="connsiteY2" fmla="*/ 1158240 h 1490980"/>
              <a:gd name="connsiteX3" fmla="*/ 2540 w 1132840"/>
              <a:gd name="connsiteY3" fmla="*/ 1490980 h 1490980"/>
              <a:gd name="connsiteX4" fmla="*/ 0 w 1132840"/>
              <a:gd name="connsiteY4" fmla="*/ 312420 h 1490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840" h="1490980">
                <a:moveTo>
                  <a:pt x="0" y="312420"/>
                </a:moveTo>
                <a:lnTo>
                  <a:pt x="1132840" y="0"/>
                </a:lnTo>
                <a:lnTo>
                  <a:pt x="1132840" y="1158240"/>
                </a:lnTo>
                <a:lnTo>
                  <a:pt x="2540" y="1490980"/>
                </a:lnTo>
                <a:cubicBezTo>
                  <a:pt x="1693" y="1098127"/>
                  <a:pt x="847" y="705273"/>
                  <a:pt x="0" y="31242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36" name="Freeform 46">
            <a:extLst>
              <a:ext uri="{FF2B5EF4-FFF2-40B4-BE49-F238E27FC236}">
                <a16:creationId xmlns:a16="http://schemas.microsoft.com/office/drawing/2014/main" id="{0EE5A037-C886-406B-AFC2-E9FBCA698385}"/>
              </a:ext>
            </a:extLst>
          </p:cNvPr>
          <p:cNvSpPr/>
          <p:nvPr/>
        </p:nvSpPr>
        <p:spPr>
          <a:xfrm>
            <a:off x="2016581" y="3428470"/>
            <a:ext cx="3113182" cy="974606"/>
          </a:xfrm>
          <a:custGeom>
            <a:avLst/>
            <a:gdLst>
              <a:gd name="connsiteX0" fmla="*/ 1234440 w 2735580"/>
              <a:gd name="connsiteY0" fmla="*/ 0 h 1257300"/>
              <a:gd name="connsiteX1" fmla="*/ 2735580 w 2735580"/>
              <a:gd name="connsiteY1" fmla="*/ 419100 h 1257300"/>
              <a:gd name="connsiteX2" fmla="*/ 1394460 w 2735580"/>
              <a:gd name="connsiteY2" fmla="*/ 1257300 h 1257300"/>
              <a:gd name="connsiteX3" fmla="*/ 0 w 2735580"/>
              <a:gd name="connsiteY3" fmla="*/ 716280 h 1257300"/>
              <a:gd name="connsiteX4" fmla="*/ 1234440 w 2735580"/>
              <a:gd name="connsiteY4" fmla="*/ 0 h 1257300"/>
              <a:gd name="connsiteX0" fmla="*/ 1234440 w 2735580"/>
              <a:gd name="connsiteY0" fmla="*/ 0 h 1122045"/>
              <a:gd name="connsiteX1" fmla="*/ 2735580 w 2735580"/>
              <a:gd name="connsiteY1" fmla="*/ 419100 h 1122045"/>
              <a:gd name="connsiteX2" fmla="*/ 1501140 w 2735580"/>
              <a:gd name="connsiteY2" fmla="*/ 1122045 h 1122045"/>
              <a:gd name="connsiteX3" fmla="*/ 0 w 2735580"/>
              <a:gd name="connsiteY3" fmla="*/ 716280 h 1122045"/>
              <a:gd name="connsiteX4" fmla="*/ 1234440 w 2735580"/>
              <a:gd name="connsiteY4" fmla="*/ 0 h 1122045"/>
              <a:gd name="connsiteX0" fmla="*/ 1234440 w 2735580"/>
              <a:gd name="connsiteY0" fmla="*/ 0 h 1086485"/>
              <a:gd name="connsiteX1" fmla="*/ 2735580 w 2735580"/>
              <a:gd name="connsiteY1" fmla="*/ 383540 h 1086485"/>
              <a:gd name="connsiteX2" fmla="*/ 1501140 w 2735580"/>
              <a:gd name="connsiteY2" fmla="*/ 1086485 h 1086485"/>
              <a:gd name="connsiteX3" fmla="*/ 0 w 2735580"/>
              <a:gd name="connsiteY3" fmla="*/ 680720 h 1086485"/>
              <a:gd name="connsiteX4" fmla="*/ 1234440 w 2735580"/>
              <a:gd name="connsiteY4" fmla="*/ 0 h 1086485"/>
              <a:gd name="connsiteX0" fmla="*/ 1234440 w 3215640"/>
              <a:gd name="connsiteY0" fmla="*/ 0 h 1086485"/>
              <a:gd name="connsiteX1" fmla="*/ 3215640 w 3215640"/>
              <a:gd name="connsiteY1" fmla="*/ 513080 h 1086485"/>
              <a:gd name="connsiteX2" fmla="*/ 1501140 w 3215640"/>
              <a:gd name="connsiteY2" fmla="*/ 1086485 h 1086485"/>
              <a:gd name="connsiteX3" fmla="*/ 0 w 3215640"/>
              <a:gd name="connsiteY3" fmla="*/ 680720 h 1086485"/>
              <a:gd name="connsiteX4" fmla="*/ 1234440 w 3215640"/>
              <a:gd name="connsiteY4" fmla="*/ 0 h 1086485"/>
              <a:gd name="connsiteX0" fmla="*/ 1985010 w 3966210"/>
              <a:gd name="connsiteY0" fmla="*/ 0 h 1086485"/>
              <a:gd name="connsiteX1" fmla="*/ 3966210 w 3966210"/>
              <a:gd name="connsiteY1" fmla="*/ 513080 h 1086485"/>
              <a:gd name="connsiteX2" fmla="*/ 2251710 w 3966210"/>
              <a:gd name="connsiteY2" fmla="*/ 1086485 h 1086485"/>
              <a:gd name="connsiteX3" fmla="*/ 0 w 3966210"/>
              <a:gd name="connsiteY3" fmla="*/ 471170 h 1086485"/>
              <a:gd name="connsiteX4" fmla="*/ 1985010 w 3966210"/>
              <a:gd name="connsiteY4" fmla="*/ 0 h 1086485"/>
              <a:gd name="connsiteX0" fmla="*/ 2743200 w 3966210"/>
              <a:gd name="connsiteY0" fmla="*/ 0 h 1151255"/>
              <a:gd name="connsiteX1" fmla="*/ 3966210 w 3966210"/>
              <a:gd name="connsiteY1" fmla="*/ 577850 h 1151255"/>
              <a:gd name="connsiteX2" fmla="*/ 2251710 w 3966210"/>
              <a:gd name="connsiteY2" fmla="*/ 1151255 h 1151255"/>
              <a:gd name="connsiteX3" fmla="*/ 0 w 3966210"/>
              <a:gd name="connsiteY3" fmla="*/ 535940 h 1151255"/>
              <a:gd name="connsiteX4" fmla="*/ 2743200 w 3966210"/>
              <a:gd name="connsiteY4" fmla="*/ 0 h 1151255"/>
              <a:gd name="connsiteX0" fmla="*/ 2743200 w 3390900"/>
              <a:gd name="connsiteY0" fmla="*/ 0 h 1151255"/>
              <a:gd name="connsiteX1" fmla="*/ 3390900 w 3390900"/>
              <a:gd name="connsiteY1" fmla="*/ 760730 h 1151255"/>
              <a:gd name="connsiteX2" fmla="*/ 2251710 w 3390900"/>
              <a:gd name="connsiteY2" fmla="*/ 1151255 h 1151255"/>
              <a:gd name="connsiteX3" fmla="*/ 0 w 3390900"/>
              <a:gd name="connsiteY3" fmla="*/ 535940 h 1151255"/>
              <a:gd name="connsiteX4" fmla="*/ 2743200 w 3390900"/>
              <a:gd name="connsiteY4" fmla="*/ 0 h 1151255"/>
              <a:gd name="connsiteX0" fmla="*/ 2164080 w 3390900"/>
              <a:gd name="connsiteY0" fmla="*/ 0 h 701675"/>
              <a:gd name="connsiteX1" fmla="*/ 3390900 w 3390900"/>
              <a:gd name="connsiteY1" fmla="*/ 311150 h 701675"/>
              <a:gd name="connsiteX2" fmla="*/ 2251710 w 3390900"/>
              <a:gd name="connsiteY2" fmla="*/ 701675 h 701675"/>
              <a:gd name="connsiteX3" fmla="*/ 0 w 3390900"/>
              <a:gd name="connsiteY3" fmla="*/ 86360 h 701675"/>
              <a:gd name="connsiteX4" fmla="*/ 2164080 w 3390900"/>
              <a:gd name="connsiteY4" fmla="*/ 0 h 701675"/>
              <a:gd name="connsiteX0" fmla="*/ 1402080 w 2628900"/>
              <a:gd name="connsiteY0" fmla="*/ 0 h 701675"/>
              <a:gd name="connsiteX1" fmla="*/ 2628900 w 2628900"/>
              <a:gd name="connsiteY1" fmla="*/ 311150 h 701675"/>
              <a:gd name="connsiteX2" fmla="*/ 1489710 w 2628900"/>
              <a:gd name="connsiteY2" fmla="*/ 701675 h 701675"/>
              <a:gd name="connsiteX3" fmla="*/ 0 w 2628900"/>
              <a:gd name="connsiteY3" fmla="*/ 292100 h 701675"/>
              <a:gd name="connsiteX4" fmla="*/ 1402080 w 2628900"/>
              <a:gd name="connsiteY4" fmla="*/ 0 h 701675"/>
              <a:gd name="connsiteX0" fmla="*/ 1402080 w 2628900"/>
              <a:gd name="connsiteY0" fmla="*/ 0 h 621665"/>
              <a:gd name="connsiteX1" fmla="*/ 2628900 w 2628900"/>
              <a:gd name="connsiteY1" fmla="*/ 311150 h 621665"/>
              <a:gd name="connsiteX2" fmla="*/ 1219200 w 2628900"/>
              <a:gd name="connsiteY2" fmla="*/ 621665 h 621665"/>
              <a:gd name="connsiteX3" fmla="*/ 0 w 2628900"/>
              <a:gd name="connsiteY3" fmla="*/ 292100 h 621665"/>
              <a:gd name="connsiteX4" fmla="*/ 1402080 w 2628900"/>
              <a:gd name="connsiteY4" fmla="*/ 0 h 62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8900" h="621665">
                <a:moveTo>
                  <a:pt x="1402080" y="0"/>
                </a:moveTo>
                <a:lnTo>
                  <a:pt x="2628900" y="311150"/>
                </a:lnTo>
                <a:lnTo>
                  <a:pt x="1219200" y="621665"/>
                </a:lnTo>
                <a:lnTo>
                  <a:pt x="0" y="292100"/>
                </a:lnTo>
                <a:lnTo>
                  <a:pt x="1402080" y="0"/>
                </a:lnTo>
                <a:close/>
              </a:path>
            </a:pathLst>
          </a:cu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cxnSp>
        <p:nvCxnSpPr>
          <p:cNvPr id="37" name="Straight Connector 36">
            <a:extLst>
              <a:ext uri="{FF2B5EF4-FFF2-40B4-BE49-F238E27FC236}">
                <a16:creationId xmlns:a16="http://schemas.microsoft.com/office/drawing/2014/main" id="{25F4A9BD-1C3B-44F6-A99A-3ADCC1EBB48A}"/>
              </a:ext>
            </a:extLst>
          </p:cNvPr>
          <p:cNvCxnSpPr/>
          <p:nvPr/>
        </p:nvCxnSpPr>
        <p:spPr>
          <a:xfrm>
            <a:off x="3126847" y="2569623"/>
            <a:ext cx="435768" cy="130968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2A31181-7B6F-4735-B4AD-3EC287131F9D}"/>
              </a:ext>
            </a:extLst>
          </p:cNvPr>
          <p:cNvCxnSpPr/>
          <p:nvPr/>
        </p:nvCxnSpPr>
        <p:spPr>
          <a:xfrm flipH="1">
            <a:off x="3560234" y="2583910"/>
            <a:ext cx="488156" cy="1293019"/>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8B24986-C41F-4B00-9280-F69C325A1A78}"/>
              </a:ext>
            </a:extLst>
          </p:cNvPr>
          <p:cNvCxnSpPr/>
          <p:nvPr/>
        </p:nvCxnSpPr>
        <p:spPr>
          <a:xfrm>
            <a:off x="2361996" y="3435197"/>
            <a:ext cx="2422352" cy="8893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924835D-A8AC-4082-A621-BC81F5A22486}"/>
              </a:ext>
            </a:extLst>
          </p:cNvPr>
          <p:cNvCxnSpPr/>
          <p:nvPr/>
        </p:nvCxnSpPr>
        <p:spPr>
          <a:xfrm flipH="1">
            <a:off x="2227839" y="3491241"/>
            <a:ext cx="2556509" cy="7966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9AA3C3B8-547D-4E7E-A4BE-3F4E66F0D16D}"/>
              </a:ext>
            </a:extLst>
          </p:cNvPr>
          <p:cNvSpPr/>
          <p:nvPr/>
        </p:nvSpPr>
        <p:spPr>
          <a:xfrm>
            <a:off x="2753037" y="3672649"/>
            <a:ext cx="1588780" cy="448540"/>
          </a:xfrm>
          <a:prstGeom prst="ellipse">
            <a:avLst/>
          </a:prstGeom>
          <a:no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42" name="Oval 41">
            <a:extLst>
              <a:ext uri="{FF2B5EF4-FFF2-40B4-BE49-F238E27FC236}">
                <a16:creationId xmlns:a16="http://schemas.microsoft.com/office/drawing/2014/main" id="{A49BA635-8915-447E-A669-3F477197A1DE}"/>
              </a:ext>
            </a:extLst>
          </p:cNvPr>
          <p:cNvSpPr/>
          <p:nvPr/>
        </p:nvSpPr>
        <p:spPr>
          <a:xfrm>
            <a:off x="2805053" y="2531277"/>
            <a:ext cx="1498974" cy="423186"/>
          </a:xfrm>
          <a:prstGeom prst="ellipse">
            <a:avLst/>
          </a:prstGeom>
          <a:gradFill>
            <a:gsLst>
              <a:gs pos="50000">
                <a:srgbClr val="BED7EF">
                  <a:alpha val="70000"/>
                </a:srgbClr>
              </a:gs>
              <a:gs pos="100000">
                <a:schemeClr val="accent1">
                  <a:lumMod val="60000"/>
                  <a:lumOff val="40000"/>
                  <a:alpha val="70000"/>
                </a:schemeClr>
              </a:gs>
              <a:gs pos="0">
                <a:schemeClr val="accent1">
                  <a:lumMod val="20000"/>
                  <a:lumOff val="80000"/>
                </a:schemeClr>
              </a:gs>
            </a:gsLst>
            <a:lin ang="5400000" scaled="1"/>
          </a:gra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cxnSp>
        <p:nvCxnSpPr>
          <p:cNvPr id="43" name="Straight Connector 42">
            <a:extLst>
              <a:ext uri="{FF2B5EF4-FFF2-40B4-BE49-F238E27FC236}">
                <a16:creationId xmlns:a16="http://schemas.microsoft.com/office/drawing/2014/main" id="{7ADE089E-9759-4C42-9C88-AE463B7BEF54}"/>
              </a:ext>
            </a:extLst>
          </p:cNvPr>
          <p:cNvCxnSpPr/>
          <p:nvPr/>
        </p:nvCxnSpPr>
        <p:spPr>
          <a:xfrm flipV="1">
            <a:off x="3551552" y="1980367"/>
            <a:ext cx="0" cy="9158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56C0552-2BE0-475B-A244-C56BFE1794A0}"/>
              </a:ext>
            </a:extLst>
          </p:cNvPr>
          <p:cNvCxnSpPr>
            <a:stCxn id="69" idx="0"/>
          </p:cNvCxnSpPr>
          <p:nvPr/>
        </p:nvCxnSpPr>
        <p:spPr>
          <a:xfrm flipH="1" flipV="1">
            <a:off x="3551897" y="2607780"/>
            <a:ext cx="1482" cy="1227719"/>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8C993B3-B3A6-4EA2-BED7-E869D3C059D7}"/>
              </a:ext>
            </a:extLst>
          </p:cNvPr>
          <p:cNvCxnSpPr/>
          <p:nvPr/>
        </p:nvCxnSpPr>
        <p:spPr>
          <a:xfrm>
            <a:off x="3545734" y="3877289"/>
            <a:ext cx="376393" cy="131414"/>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5532C63-11E5-434D-991B-679698D88EC1}"/>
              </a:ext>
            </a:extLst>
          </p:cNvPr>
          <p:cNvCxnSpPr/>
          <p:nvPr/>
        </p:nvCxnSpPr>
        <p:spPr>
          <a:xfrm flipH="1">
            <a:off x="3124465" y="3875382"/>
            <a:ext cx="433675" cy="132516"/>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1A2F51-9A9A-4576-B64A-D575E451A922}"/>
              </a:ext>
            </a:extLst>
          </p:cNvPr>
          <p:cNvCxnSpPr/>
          <p:nvPr/>
        </p:nvCxnSpPr>
        <p:spPr>
          <a:xfrm flipH="1">
            <a:off x="2970867" y="3703098"/>
            <a:ext cx="153598" cy="354815"/>
          </a:xfrm>
          <a:prstGeom prst="line">
            <a:avLst/>
          </a:prstGeom>
          <a:ln w="635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BF10E34-1B46-40DC-8EDE-4B6786FC1970}"/>
              </a:ext>
            </a:extLst>
          </p:cNvPr>
          <p:cNvCxnSpPr/>
          <p:nvPr/>
        </p:nvCxnSpPr>
        <p:spPr>
          <a:xfrm flipH="1" flipV="1">
            <a:off x="2970866" y="4054283"/>
            <a:ext cx="1106099" cy="13146"/>
          </a:xfrm>
          <a:prstGeom prst="line">
            <a:avLst/>
          </a:prstGeom>
          <a:ln w="635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98D0C80-A78F-4C78-A41A-F4ECEF940506}"/>
              </a:ext>
            </a:extLst>
          </p:cNvPr>
          <p:cNvCxnSpPr/>
          <p:nvPr/>
        </p:nvCxnSpPr>
        <p:spPr>
          <a:xfrm>
            <a:off x="4048390" y="3722148"/>
            <a:ext cx="30957" cy="347662"/>
          </a:xfrm>
          <a:prstGeom prst="line">
            <a:avLst/>
          </a:prstGeom>
          <a:ln w="635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AE9339-91E7-440C-9E58-A25EDC33D3F5}"/>
              </a:ext>
            </a:extLst>
          </p:cNvPr>
          <p:cNvCxnSpPr/>
          <p:nvPr/>
        </p:nvCxnSpPr>
        <p:spPr>
          <a:xfrm flipH="1" flipV="1">
            <a:off x="3119703" y="3707860"/>
            <a:ext cx="923926" cy="14288"/>
          </a:xfrm>
          <a:prstGeom prst="line">
            <a:avLst/>
          </a:prstGeom>
          <a:ln w="635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61561664-CEC6-489C-AC1B-A4D9669D2B80}"/>
              </a:ext>
            </a:extLst>
          </p:cNvPr>
          <p:cNvCxnSpPr/>
          <p:nvPr/>
        </p:nvCxnSpPr>
        <p:spPr>
          <a:xfrm flipV="1">
            <a:off x="3580541" y="3734911"/>
            <a:ext cx="432168" cy="125853"/>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A520993-7EC1-4B4F-A941-D5937A6B1E29}"/>
              </a:ext>
            </a:extLst>
          </p:cNvPr>
          <p:cNvCxnSpPr/>
          <p:nvPr/>
        </p:nvCxnSpPr>
        <p:spPr>
          <a:xfrm flipH="1" flipV="1">
            <a:off x="3137714" y="3725118"/>
            <a:ext cx="376393" cy="131414"/>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62" name="Flowchart: Merge 5">
            <a:extLst>
              <a:ext uri="{FF2B5EF4-FFF2-40B4-BE49-F238E27FC236}">
                <a16:creationId xmlns:a16="http://schemas.microsoft.com/office/drawing/2014/main" id="{A8163B7E-B852-4969-991A-0CBC58850DFC}"/>
              </a:ext>
            </a:extLst>
          </p:cNvPr>
          <p:cNvSpPr/>
          <p:nvPr/>
        </p:nvSpPr>
        <p:spPr>
          <a:xfrm>
            <a:off x="2825726" y="2780481"/>
            <a:ext cx="1469016" cy="1097708"/>
          </a:xfrm>
          <a:custGeom>
            <a:avLst/>
            <a:gdLst>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23"/>
              <a:gd name="connsiteY0" fmla="*/ 636 h 10636"/>
              <a:gd name="connsiteX1" fmla="*/ 6569 w 10023"/>
              <a:gd name="connsiteY1" fmla="*/ 979 h 10636"/>
              <a:gd name="connsiteX2" fmla="*/ 10000 w 10023"/>
              <a:gd name="connsiteY2" fmla="*/ 636 h 10636"/>
              <a:gd name="connsiteX3" fmla="*/ 5000 w 10023"/>
              <a:gd name="connsiteY3" fmla="*/ 10636 h 10636"/>
              <a:gd name="connsiteX4" fmla="*/ 0 w 10023"/>
              <a:gd name="connsiteY4" fmla="*/ 636 h 10636"/>
              <a:gd name="connsiteX0" fmla="*/ 0 w 10013"/>
              <a:gd name="connsiteY0" fmla="*/ 889 h 10889"/>
              <a:gd name="connsiteX1" fmla="*/ 4939 w 10013"/>
              <a:gd name="connsiteY1" fmla="*/ 347 h 10889"/>
              <a:gd name="connsiteX2" fmla="*/ 10000 w 10013"/>
              <a:gd name="connsiteY2" fmla="*/ 889 h 10889"/>
              <a:gd name="connsiteX3" fmla="*/ 5000 w 10013"/>
              <a:gd name="connsiteY3" fmla="*/ 10889 h 10889"/>
              <a:gd name="connsiteX4" fmla="*/ 0 w 10013"/>
              <a:gd name="connsiteY4" fmla="*/ 889 h 10889"/>
              <a:gd name="connsiteX0" fmla="*/ 0 w 10013"/>
              <a:gd name="connsiteY0" fmla="*/ 421 h 10421"/>
              <a:gd name="connsiteX1" fmla="*/ 5029 w 10013"/>
              <a:gd name="connsiteY1" fmla="*/ 2343 h 10421"/>
              <a:gd name="connsiteX2" fmla="*/ 10000 w 10013"/>
              <a:gd name="connsiteY2" fmla="*/ 421 h 10421"/>
              <a:gd name="connsiteX3" fmla="*/ 5000 w 10013"/>
              <a:gd name="connsiteY3" fmla="*/ 10421 h 10421"/>
              <a:gd name="connsiteX4" fmla="*/ 0 w 10013"/>
              <a:gd name="connsiteY4" fmla="*/ 421 h 10421"/>
              <a:gd name="connsiteX0" fmla="*/ 0 w 10013"/>
              <a:gd name="connsiteY0" fmla="*/ 512 h 10512"/>
              <a:gd name="connsiteX1" fmla="*/ 4904 w 10013"/>
              <a:gd name="connsiteY1" fmla="*/ 1601 h 10512"/>
              <a:gd name="connsiteX2" fmla="*/ 10000 w 10013"/>
              <a:gd name="connsiteY2" fmla="*/ 512 h 10512"/>
              <a:gd name="connsiteX3" fmla="*/ 5000 w 10013"/>
              <a:gd name="connsiteY3" fmla="*/ 10512 h 10512"/>
              <a:gd name="connsiteX4" fmla="*/ 0 w 10013"/>
              <a:gd name="connsiteY4" fmla="*/ 512 h 10512"/>
              <a:gd name="connsiteX0" fmla="*/ 0 w 10000"/>
              <a:gd name="connsiteY0" fmla="*/ 512 h 10512"/>
              <a:gd name="connsiteX1" fmla="*/ 4904 w 10000"/>
              <a:gd name="connsiteY1" fmla="*/ 1601 h 10512"/>
              <a:gd name="connsiteX2" fmla="*/ 10000 w 10000"/>
              <a:gd name="connsiteY2" fmla="*/ 512 h 10512"/>
              <a:gd name="connsiteX3" fmla="*/ 5000 w 10000"/>
              <a:gd name="connsiteY3" fmla="*/ 10512 h 10512"/>
              <a:gd name="connsiteX4" fmla="*/ 0 w 10000"/>
              <a:gd name="connsiteY4" fmla="*/ 512 h 10512"/>
              <a:gd name="connsiteX0" fmla="*/ 0 w 10000"/>
              <a:gd name="connsiteY0" fmla="*/ 0 h 10000"/>
              <a:gd name="connsiteX1" fmla="*/ 4904 w 10000"/>
              <a:gd name="connsiteY1" fmla="*/ 1089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04 w 10000"/>
              <a:gd name="connsiteY1" fmla="*/ 1089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5060 w 10000"/>
              <a:gd name="connsiteY1" fmla="*/ 2061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cubicBezTo>
                  <a:pt x="829" y="1046"/>
                  <a:pt x="2459" y="1609"/>
                  <a:pt x="4982" y="1575"/>
                </a:cubicBezTo>
                <a:cubicBezTo>
                  <a:pt x="7505" y="1541"/>
                  <a:pt x="9061" y="1133"/>
                  <a:pt x="10000" y="0"/>
                </a:cubicBezTo>
                <a:lnTo>
                  <a:pt x="5000" y="10000"/>
                </a:lnTo>
                <a:lnTo>
                  <a:pt x="0" y="0"/>
                </a:lnTo>
                <a:close/>
              </a:path>
            </a:pathLst>
          </a:custGeom>
          <a:gradFill>
            <a:gsLst>
              <a:gs pos="50000">
                <a:schemeClr val="accent1">
                  <a:lumMod val="60000"/>
                  <a:lumOff val="40000"/>
                  <a:alpha val="70000"/>
                </a:schemeClr>
              </a:gs>
              <a:gs pos="0">
                <a:schemeClr val="accent1">
                  <a:lumMod val="20000"/>
                  <a:lumOff val="80000"/>
                </a:schemeClr>
              </a:gs>
              <a:gs pos="100000">
                <a:schemeClr val="accent1">
                  <a:lumMod val="20000"/>
                  <a:lumOff val="80000"/>
                  <a:alpha val="70000"/>
                </a:schemeClr>
              </a:gs>
            </a:gsLst>
            <a:lin ang="0" scaled="0"/>
          </a:gradFill>
          <a:ln w="19050">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cxnSp>
        <p:nvCxnSpPr>
          <p:cNvPr id="63" name="Straight Connector 62">
            <a:extLst>
              <a:ext uri="{FF2B5EF4-FFF2-40B4-BE49-F238E27FC236}">
                <a16:creationId xmlns:a16="http://schemas.microsoft.com/office/drawing/2014/main" id="{BECDC801-422B-4F93-B932-6712CF8FB0FC}"/>
              </a:ext>
            </a:extLst>
          </p:cNvPr>
          <p:cNvCxnSpPr/>
          <p:nvPr/>
        </p:nvCxnSpPr>
        <p:spPr>
          <a:xfrm flipH="1">
            <a:off x="2983972" y="2564567"/>
            <a:ext cx="140493" cy="31223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7D9AFF1-A7B3-4674-ADEA-295F5C829E68}"/>
              </a:ext>
            </a:extLst>
          </p:cNvPr>
          <p:cNvCxnSpPr/>
          <p:nvPr/>
        </p:nvCxnSpPr>
        <p:spPr>
          <a:xfrm flipH="1" flipV="1">
            <a:off x="2986354" y="2879186"/>
            <a:ext cx="1090611" cy="1428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A4924D1-A04E-4843-AEEC-86D07B9C700B}"/>
              </a:ext>
            </a:extLst>
          </p:cNvPr>
          <p:cNvCxnSpPr/>
          <p:nvPr/>
        </p:nvCxnSpPr>
        <p:spPr>
          <a:xfrm>
            <a:off x="4048390" y="2574385"/>
            <a:ext cx="23813" cy="31670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FCA72EB-AF95-483B-BBA4-176253C485AE}"/>
              </a:ext>
            </a:extLst>
          </p:cNvPr>
          <p:cNvCxnSpPr/>
          <p:nvPr/>
        </p:nvCxnSpPr>
        <p:spPr>
          <a:xfrm flipH="1" flipV="1">
            <a:off x="3119703" y="2569329"/>
            <a:ext cx="923926" cy="14288"/>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A1CE06-70ED-431A-837C-DEA046DBFE93}"/>
              </a:ext>
            </a:extLst>
          </p:cNvPr>
          <p:cNvCxnSpPr/>
          <p:nvPr/>
        </p:nvCxnSpPr>
        <p:spPr>
          <a:xfrm>
            <a:off x="2988734" y="2876804"/>
            <a:ext cx="565807" cy="1001443"/>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21BBBC-E2A5-4869-AFB2-39699B205DDC}"/>
              </a:ext>
            </a:extLst>
          </p:cNvPr>
          <p:cNvCxnSpPr/>
          <p:nvPr/>
        </p:nvCxnSpPr>
        <p:spPr>
          <a:xfrm flipH="1">
            <a:off x="3555472" y="2891092"/>
            <a:ext cx="516731" cy="98583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7CA97866-776A-4BB9-AFD4-2EAF0D6F9367}"/>
              </a:ext>
            </a:extLst>
          </p:cNvPr>
          <p:cNvSpPr/>
          <p:nvPr/>
        </p:nvSpPr>
        <p:spPr>
          <a:xfrm>
            <a:off x="3515674" y="3835499"/>
            <a:ext cx="75410" cy="754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48F85C07-B5C5-43EA-A330-44C223A2FD81}"/>
                  </a:ext>
                </a:extLst>
              </p:cNvPr>
              <p:cNvSpPr txBox="1"/>
              <p:nvPr/>
            </p:nvSpPr>
            <p:spPr>
              <a:xfrm>
                <a:off x="1224761" y="4411519"/>
                <a:ext cx="4233082" cy="1050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CA" sz="1600" i="1" smtClean="0">
                              <a:latin typeface="Cambria Math" panose="02040503050406030204" pitchFamily="18" charset="0"/>
                            </a:rPr>
                          </m:ctrlPr>
                        </m:dPr>
                        <m:e>
                          <m:m>
                            <m:mPr>
                              <m:mcs>
                                <m:mc>
                                  <m:mcPr>
                                    <m:count m:val="4"/>
                                    <m:mcJc m:val="center"/>
                                  </m:mcPr>
                                </m:mc>
                              </m:mcs>
                              <m:ctrlPr>
                                <a:rPr lang="en-CA" sz="1600" i="1" smtClean="0">
                                  <a:latin typeface="Cambria Math" panose="02040503050406030204" pitchFamily="18" charset="0"/>
                                </a:rPr>
                              </m:ctrlPr>
                            </m:mPr>
                            <m:mr>
                              <m:e>
                                <m:r>
                                  <m:rPr>
                                    <m:brk m:alnAt="7"/>
                                  </m:rPr>
                                  <a:rPr lang="en-CA" sz="1600" b="1" i="0" smtClean="0">
                                    <a:latin typeface="Cambria Math" panose="02040503050406030204" pitchFamily="18" charset="0"/>
                                  </a:rPr>
                                  <m:t>𝐌</m:t>
                                </m:r>
                              </m:e>
                              <m:e>
                                <m:r>
                                  <a:rPr lang="en-CA" sz="1600" b="0" i="1" smtClean="0">
                                    <a:latin typeface="Cambria Math" panose="02040503050406030204" pitchFamily="18" charset="0"/>
                                  </a:rPr>
                                  <m:t>−</m:t>
                                </m:r>
                                <m:sSubSup>
                                  <m:sSubSupPr>
                                    <m:ctrlPr>
                                      <a:rPr lang="en-CA" sz="1600" b="0" i="1" smtClean="0">
                                        <a:latin typeface="Cambria Math" panose="02040503050406030204" pitchFamily="18" charset="0"/>
                                      </a:rPr>
                                    </m:ctrlPr>
                                  </m:sSubSupPr>
                                  <m:e>
                                    <m:r>
                                      <a:rPr lang="en-CA" sz="1600" b="1" i="0" smtClean="0">
                                        <a:latin typeface="Cambria Math" panose="02040503050406030204" pitchFamily="18" charset="0"/>
                                      </a:rPr>
                                      <m:t>𝐉</m:t>
                                    </m:r>
                                  </m:e>
                                  <m:sub>
                                    <m:acc>
                                      <m:accPr>
                                        <m:chr m:val="̂"/>
                                        <m:ctrlPr>
                                          <a:rPr lang="en-CA" sz="1600" b="0" i="1" smtClean="0">
                                            <a:latin typeface="Cambria Math" panose="02040503050406030204" pitchFamily="18" charset="0"/>
                                          </a:rPr>
                                        </m:ctrlPr>
                                      </m:accPr>
                                      <m:e>
                                        <m:r>
                                          <a:rPr lang="en-CA" sz="1600" b="0" i="1" smtClean="0">
                                            <a:latin typeface="Cambria Math" panose="02040503050406030204" pitchFamily="18" charset="0"/>
                                          </a:rPr>
                                          <m:t>𝑛</m:t>
                                        </m:r>
                                      </m:e>
                                    </m:acc>
                                  </m:sub>
                                  <m:sup>
                                    <m:r>
                                      <a:rPr lang="en-CA" sz="1600" b="0" i="1" smtClean="0">
                                        <a:latin typeface="Cambria Math" panose="02040503050406030204" pitchFamily="18" charset="0"/>
                                      </a:rPr>
                                      <m:t>𝑇</m:t>
                                    </m:r>
                                  </m:sup>
                                </m:sSubSup>
                              </m:e>
                              <m:e>
                                <m:r>
                                  <a:rPr lang="en-CA" sz="1600" b="0" i="1" smtClean="0">
                                    <a:latin typeface="Cambria Math" panose="02040503050406030204" pitchFamily="18" charset="0"/>
                                  </a:rPr>
                                  <m:t>−</m:t>
                                </m:r>
                                <m:sSubSup>
                                  <m:sSubSupPr>
                                    <m:ctrlPr>
                                      <a:rPr lang="en-CA" sz="1600" b="0" i="1" smtClean="0">
                                        <a:latin typeface="Cambria Math" panose="02040503050406030204" pitchFamily="18" charset="0"/>
                                      </a:rPr>
                                    </m:ctrlPr>
                                  </m:sSubSupPr>
                                  <m:e>
                                    <m:r>
                                      <a:rPr lang="en-CA" sz="1600" b="1" i="0" smtClean="0">
                                        <a:latin typeface="Cambria Math" panose="02040503050406030204" pitchFamily="18" charset="0"/>
                                      </a:rPr>
                                      <m:t>𝐉</m:t>
                                    </m:r>
                                  </m:e>
                                  <m:sub>
                                    <m:acc>
                                      <m:accPr>
                                        <m:chr m:val="̂"/>
                                        <m:ctrlPr>
                                          <a:rPr lang="en-CA" sz="1600" b="0" i="1" smtClean="0">
                                            <a:latin typeface="Cambria Math" panose="02040503050406030204" pitchFamily="18" charset="0"/>
                                          </a:rPr>
                                        </m:ctrlPr>
                                      </m:accPr>
                                      <m:e>
                                        <m:r>
                                          <a:rPr lang="en-CA" sz="1600" b="0" i="1" smtClean="0">
                                            <a:latin typeface="Cambria Math" panose="02040503050406030204" pitchFamily="18" charset="0"/>
                                          </a:rPr>
                                          <m:t>𝑡</m:t>
                                        </m:r>
                                      </m:e>
                                    </m:acc>
                                  </m:sub>
                                  <m:sup>
                                    <m:r>
                                      <a:rPr lang="en-CA" sz="1600" b="0" i="1" smtClean="0">
                                        <a:latin typeface="Cambria Math" panose="02040503050406030204" pitchFamily="18" charset="0"/>
                                      </a:rPr>
                                      <m:t>𝑇</m:t>
                                    </m:r>
                                  </m:sup>
                                </m:sSubSup>
                              </m:e>
                              <m:e>
                                <m:r>
                                  <a:rPr lang="en-CA" sz="1600" b="0" i="1" smtClean="0">
                                    <a:latin typeface="Cambria Math" panose="02040503050406030204" pitchFamily="18" charset="0"/>
                                  </a:rPr>
                                  <m:t>0</m:t>
                                </m:r>
                              </m:e>
                            </m:mr>
                            <m:mr>
                              <m:e>
                                <m:sSub>
                                  <m:sSubPr>
                                    <m:ctrlPr>
                                      <a:rPr lang="en-CA" sz="1600" b="0" i="1" smtClean="0">
                                        <a:latin typeface="Cambria Math" panose="02040503050406030204" pitchFamily="18" charset="0"/>
                                      </a:rPr>
                                    </m:ctrlPr>
                                  </m:sSubPr>
                                  <m:e>
                                    <m:r>
                                      <a:rPr lang="en-CA" sz="1600" b="1" i="0" smtClean="0">
                                        <a:latin typeface="Cambria Math" panose="02040503050406030204" pitchFamily="18" charset="0"/>
                                      </a:rPr>
                                      <m:t>𝐉</m:t>
                                    </m:r>
                                  </m:e>
                                  <m:sub>
                                    <m:acc>
                                      <m:accPr>
                                        <m:chr m:val="̂"/>
                                        <m:ctrlPr>
                                          <a:rPr lang="en-CA" sz="1600" b="0" i="1" smtClean="0">
                                            <a:latin typeface="Cambria Math" panose="02040503050406030204" pitchFamily="18" charset="0"/>
                                          </a:rPr>
                                        </m:ctrlPr>
                                      </m:accPr>
                                      <m:e>
                                        <m:r>
                                          <a:rPr lang="en-CA" sz="1600" b="0" i="1" smtClean="0">
                                            <a:latin typeface="Cambria Math" panose="02040503050406030204" pitchFamily="18" charset="0"/>
                                          </a:rPr>
                                          <m:t>𝑛</m:t>
                                        </m:r>
                                      </m:e>
                                    </m:acc>
                                  </m:sub>
                                </m:sSub>
                              </m:e>
                              <m:e>
                                <m:r>
                                  <a:rPr lang="en-CA" sz="1600" b="0" i="1" smtClean="0">
                                    <a:latin typeface="Cambria Math" panose="02040503050406030204" pitchFamily="18" charset="0"/>
                                  </a:rPr>
                                  <m:t>0</m:t>
                                </m:r>
                              </m:e>
                              <m:e>
                                <m:r>
                                  <a:rPr lang="en-CA" sz="1600" b="0" i="1" smtClean="0">
                                    <a:latin typeface="Cambria Math" panose="02040503050406030204" pitchFamily="18" charset="0"/>
                                  </a:rPr>
                                  <m:t>0</m:t>
                                </m:r>
                              </m:e>
                              <m:e>
                                <m:r>
                                  <a:rPr lang="en-CA" sz="1600" b="0" i="1" smtClean="0">
                                    <a:latin typeface="Cambria Math" panose="02040503050406030204" pitchFamily="18" charset="0"/>
                                  </a:rPr>
                                  <m:t>0</m:t>
                                </m:r>
                              </m:e>
                            </m:mr>
                            <m:mr>
                              <m:e>
                                <m:sSub>
                                  <m:sSubPr>
                                    <m:ctrlPr>
                                      <a:rPr lang="en-CA" sz="1600" b="0" i="1" smtClean="0">
                                        <a:latin typeface="Cambria Math" panose="02040503050406030204" pitchFamily="18" charset="0"/>
                                      </a:rPr>
                                    </m:ctrlPr>
                                  </m:sSubPr>
                                  <m:e>
                                    <m:r>
                                      <a:rPr lang="en-CA" sz="1600" b="1" i="0" smtClean="0">
                                        <a:latin typeface="Cambria Math" panose="02040503050406030204" pitchFamily="18" charset="0"/>
                                      </a:rPr>
                                      <m:t>𝐉</m:t>
                                    </m:r>
                                  </m:e>
                                  <m:sub>
                                    <m:acc>
                                      <m:accPr>
                                        <m:chr m:val="̂"/>
                                        <m:ctrlPr>
                                          <a:rPr lang="en-CA" sz="1600" b="0" i="1" smtClean="0">
                                            <a:latin typeface="Cambria Math" panose="02040503050406030204" pitchFamily="18" charset="0"/>
                                          </a:rPr>
                                        </m:ctrlPr>
                                      </m:accPr>
                                      <m:e>
                                        <m:r>
                                          <a:rPr lang="en-CA" sz="1600" b="0" i="1" smtClean="0">
                                            <a:latin typeface="Cambria Math" panose="02040503050406030204" pitchFamily="18" charset="0"/>
                                          </a:rPr>
                                          <m:t>𝑡</m:t>
                                        </m:r>
                                      </m:e>
                                    </m:acc>
                                  </m:sub>
                                </m:sSub>
                              </m:e>
                              <m:e>
                                <m:r>
                                  <a:rPr lang="en-CA" sz="1600" b="0" i="1" smtClean="0">
                                    <a:latin typeface="Cambria Math" panose="02040503050406030204" pitchFamily="18" charset="0"/>
                                  </a:rPr>
                                  <m:t>0</m:t>
                                </m:r>
                              </m:e>
                              <m:e>
                                <m:r>
                                  <a:rPr lang="en-CA" sz="1600" b="0" i="1" smtClean="0">
                                    <a:latin typeface="Cambria Math" panose="02040503050406030204" pitchFamily="18" charset="0"/>
                                  </a:rPr>
                                  <m:t>0</m:t>
                                </m:r>
                              </m:e>
                              <m:e>
                                <m:r>
                                  <a:rPr lang="en-CA" sz="1600" b="1" i="0" smtClean="0">
                                    <a:latin typeface="Cambria Math" panose="02040503050406030204" pitchFamily="18" charset="0"/>
                                  </a:rPr>
                                  <m:t>𝐄</m:t>
                                </m:r>
                              </m:e>
                            </m:mr>
                            <m:mr>
                              <m:e>
                                <m:r>
                                  <a:rPr lang="en-CA" sz="1600" b="0" i="1" smtClean="0">
                                    <a:latin typeface="Cambria Math" panose="02040503050406030204" pitchFamily="18" charset="0"/>
                                  </a:rPr>
                                  <m:t>0</m:t>
                                </m:r>
                              </m:e>
                              <m:e>
                                <m:acc>
                                  <m:accPr>
                                    <m:chr m:val="̅"/>
                                    <m:ctrlPr>
                                      <a:rPr lang="en-CA" sz="1600" b="0" i="1" smtClean="0">
                                        <a:latin typeface="Cambria Math" panose="02040503050406030204" pitchFamily="18" charset="0"/>
                                      </a:rPr>
                                    </m:ctrlPr>
                                  </m:accPr>
                                  <m:e>
                                    <m:r>
                                      <a:rPr lang="en-CA" sz="1600" b="1" i="0" smtClean="0">
                                        <a:latin typeface="Cambria Math" panose="02040503050406030204" pitchFamily="18" charset="0"/>
                                      </a:rPr>
                                      <m:t>𝛍</m:t>
                                    </m:r>
                                  </m:e>
                                </m:acc>
                              </m:e>
                              <m:e>
                                <m:r>
                                  <a:rPr lang="en-CA" sz="1600" b="0" i="1" smtClean="0">
                                    <a:latin typeface="Cambria Math" panose="02040503050406030204" pitchFamily="18" charset="0"/>
                                  </a:rPr>
                                  <m:t>−</m:t>
                                </m:r>
                                <m:sSup>
                                  <m:sSupPr>
                                    <m:ctrlPr>
                                      <a:rPr lang="en-CA" sz="1600" b="0" i="1" smtClean="0">
                                        <a:latin typeface="Cambria Math" panose="02040503050406030204" pitchFamily="18" charset="0"/>
                                      </a:rPr>
                                    </m:ctrlPr>
                                  </m:sSupPr>
                                  <m:e>
                                    <m:r>
                                      <a:rPr lang="en-CA" sz="1600" b="1" i="0" smtClean="0">
                                        <a:latin typeface="Cambria Math" panose="02040503050406030204" pitchFamily="18" charset="0"/>
                                      </a:rPr>
                                      <m:t>𝐄</m:t>
                                    </m:r>
                                  </m:e>
                                  <m:sup>
                                    <m:r>
                                      <a:rPr lang="en-CA" sz="1600" b="0" i="1" smtClean="0">
                                        <a:latin typeface="Cambria Math" panose="02040503050406030204" pitchFamily="18" charset="0"/>
                                      </a:rPr>
                                      <m:t>𝑇</m:t>
                                    </m:r>
                                  </m:sup>
                                </m:sSup>
                              </m:e>
                              <m:e>
                                <m:r>
                                  <a:rPr lang="en-CA" sz="1600" b="0" i="1" smtClean="0">
                                    <a:latin typeface="Cambria Math" panose="02040503050406030204" pitchFamily="18" charset="0"/>
                                  </a:rPr>
                                  <m:t>0</m:t>
                                </m:r>
                              </m:e>
                            </m:mr>
                          </m:m>
                        </m:e>
                      </m:d>
                      <m:d>
                        <m:dPr>
                          <m:begChr m:val="["/>
                          <m:endChr m:val="]"/>
                          <m:ctrlPr>
                            <a:rPr lang="en-CA" sz="1600" b="0" i="1" smtClean="0">
                              <a:latin typeface="Cambria Math" panose="02040503050406030204" pitchFamily="18" charset="0"/>
                            </a:rPr>
                          </m:ctrlPr>
                        </m:dPr>
                        <m:e>
                          <m:m>
                            <m:mPr>
                              <m:mcs>
                                <m:mc>
                                  <m:mcPr>
                                    <m:count m:val="1"/>
                                    <m:mcJc m:val="center"/>
                                  </m:mcPr>
                                </m:mc>
                              </m:mcs>
                              <m:ctrlPr>
                                <a:rPr lang="en-CA" sz="1600" b="0" i="1" smtClean="0">
                                  <a:latin typeface="Cambria Math" panose="02040503050406030204" pitchFamily="18" charset="0"/>
                                </a:rPr>
                              </m:ctrlPr>
                            </m:mPr>
                            <m:mr>
                              <m:e>
                                <m:sSup>
                                  <m:sSupPr>
                                    <m:ctrlPr>
                                      <a:rPr lang="en-CA" sz="1600" b="0" i="1" smtClean="0">
                                        <a:latin typeface="Cambria Math" panose="02040503050406030204" pitchFamily="18" charset="0"/>
                                      </a:rPr>
                                    </m:ctrlPr>
                                  </m:sSupPr>
                                  <m:e>
                                    <m:r>
                                      <m:rPr>
                                        <m:brk m:alnAt="7"/>
                                      </m:rPr>
                                      <a:rPr lang="en-CA" sz="1600" b="1" i="0" smtClean="0">
                                        <a:latin typeface="Cambria Math" panose="02040503050406030204" pitchFamily="18" charset="0"/>
                                      </a:rPr>
                                      <m:t>𝐮</m:t>
                                    </m:r>
                                  </m:e>
                                  <m:sup>
                                    <m:r>
                                      <a:rPr lang="en-CA" sz="1600" b="0" i="1" smtClean="0">
                                        <a:latin typeface="Cambria Math" panose="02040503050406030204" pitchFamily="18" charset="0"/>
                                      </a:rPr>
                                      <m:t>+</m:t>
                                    </m:r>
                                  </m:sup>
                                </m:sSup>
                              </m:e>
                            </m:mr>
                            <m:mr>
                              <m:e>
                                <m:sSubSup>
                                  <m:sSubSupPr>
                                    <m:ctrlPr>
                                      <a:rPr lang="en-CA" sz="1600" b="0" i="1" smtClean="0">
                                        <a:latin typeface="Cambria Math" panose="02040503050406030204" pitchFamily="18" charset="0"/>
                                      </a:rPr>
                                    </m:ctrlPr>
                                  </m:sSubSupPr>
                                  <m:e>
                                    <m:r>
                                      <a:rPr lang="en-CA" sz="1600" b="1" i="0" smtClean="0">
                                        <a:latin typeface="Cambria Math" panose="02040503050406030204" pitchFamily="18" charset="0"/>
                                      </a:rPr>
                                      <m:t>𝛌</m:t>
                                    </m:r>
                                  </m:e>
                                  <m:sub>
                                    <m:acc>
                                      <m:accPr>
                                        <m:chr m:val="̂"/>
                                        <m:ctrlPr>
                                          <a:rPr lang="en-CA" sz="1600" b="0" i="1" smtClean="0">
                                            <a:latin typeface="Cambria Math" panose="02040503050406030204" pitchFamily="18" charset="0"/>
                                          </a:rPr>
                                        </m:ctrlPr>
                                      </m:accPr>
                                      <m:e>
                                        <m:r>
                                          <a:rPr lang="en-CA" sz="1600" b="0" i="1" smtClean="0">
                                            <a:latin typeface="Cambria Math" panose="02040503050406030204" pitchFamily="18" charset="0"/>
                                          </a:rPr>
                                          <m:t>𝑛</m:t>
                                        </m:r>
                                      </m:e>
                                    </m:acc>
                                  </m:sub>
                                  <m:sup>
                                    <m:r>
                                      <a:rPr lang="en-CA" sz="1600" b="0" i="1" smtClean="0">
                                        <a:latin typeface="Cambria Math" panose="02040503050406030204" pitchFamily="18" charset="0"/>
                                      </a:rPr>
                                      <m:t>+</m:t>
                                    </m:r>
                                  </m:sup>
                                </m:sSubSup>
                              </m:e>
                            </m:mr>
                            <m:mr>
                              <m:e>
                                <m:sSubSup>
                                  <m:sSubSupPr>
                                    <m:ctrlPr>
                                      <a:rPr lang="en-CA" sz="1600" b="0" i="1" smtClean="0">
                                        <a:latin typeface="Cambria Math" panose="02040503050406030204" pitchFamily="18" charset="0"/>
                                      </a:rPr>
                                    </m:ctrlPr>
                                  </m:sSubSupPr>
                                  <m:e>
                                    <m:r>
                                      <a:rPr lang="en-CA" sz="1600" b="1" i="0" smtClean="0">
                                        <a:latin typeface="Cambria Math" panose="02040503050406030204" pitchFamily="18" charset="0"/>
                                      </a:rPr>
                                      <m:t>𝛌</m:t>
                                    </m:r>
                                  </m:e>
                                  <m:sub>
                                    <m:acc>
                                      <m:accPr>
                                        <m:chr m:val="̂"/>
                                        <m:ctrlPr>
                                          <a:rPr lang="en-CA" sz="1600" b="0" i="1" smtClean="0">
                                            <a:latin typeface="Cambria Math" panose="02040503050406030204" pitchFamily="18" charset="0"/>
                                          </a:rPr>
                                        </m:ctrlPr>
                                      </m:accPr>
                                      <m:e>
                                        <m:r>
                                          <a:rPr lang="en-CA" sz="1600" b="0" i="1" smtClean="0">
                                            <a:latin typeface="Cambria Math" panose="02040503050406030204" pitchFamily="18" charset="0"/>
                                          </a:rPr>
                                          <m:t>𝑡</m:t>
                                        </m:r>
                                      </m:e>
                                    </m:acc>
                                  </m:sub>
                                  <m:sup>
                                    <m:r>
                                      <a:rPr lang="en-CA" sz="1600" b="0" i="1" smtClean="0">
                                        <a:latin typeface="Cambria Math" panose="02040503050406030204" pitchFamily="18" charset="0"/>
                                      </a:rPr>
                                      <m:t>+</m:t>
                                    </m:r>
                                  </m:sup>
                                </m:sSubSup>
                              </m:e>
                            </m:mr>
                            <m:mr>
                              <m:e>
                                <m:r>
                                  <a:rPr lang="en-CA" sz="1600" b="0" i="1" smtClean="0">
                                    <a:latin typeface="Cambria Math" panose="02040503050406030204" pitchFamily="18" charset="0"/>
                                  </a:rPr>
                                  <m:t>𝛽</m:t>
                                </m:r>
                              </m:e>
                            </m:mr>
                          </m:m>
                        </m:e>
                      </m:d>
                      <m:r>
                        <a:rPr lang="en-CA" sz="1600" b="0" i="1" smtClean="0">
                          <a:latin typeface="Cambria Math" panose="02040503050406030204" pitchFamily="18" charset="0"/>
                        </a:rPr>
                        <m:t>+</m:t>
                      </m:r>
                      <m:d>
                        <m:dPr>
                          <m:begChr m:val="["/>
                          <m:endChr m:val="]"/>
                          <m:ctrlPr>
                            <a:rPr lang="en-CA" sz="1600" b="0" i="1" smtClean="0">
                              <a:latin typeface="Cambria Math" panose="02040503050406030204" pitchFamily="18" charset="0"/>
                            </a:rPr>
                          </m:ctrlPr>
                        </m:dPr>
                        <m:e>
                          <m:m>
                            <m:mPr>
                              <m:mcs>
                                <m:mc>
                                  <m:mcPr>
                                    <m:count m:val="1"/>
                                    <m:mcJc m:val="center"/>
                                  </m:mcPr>
                                </m:mc>
                              </m:mcs>
                              <m:ctrlPr>
                                <a:rPr lang="en-CA" sz="1600" b="0" i="1" smtClean="0">
                                  <a:latin typeface="Cambria Math" panose="02040503050406030204" pitchFamily="18" charset="0"/>
                                </a:rPr>
                              </m:ctrlPr>
                            </m:mPr>
                            <m:mr>
                              <m:e>
                                <m:r>
                                  <m:rPr>
                                    <m:brk m:alnAt="7"/>
                                  </m:rPr>
                                  <a:rPr lang="en-CA" sz="1600" b="0" i="1" smtClean="0">
                                    <a:latin typeface="Cambria Math" panose="02040503050406030204" pitchFamily="18" charset="0"/>
                                  </a:rPr>
                                  <m:t>−</m:t>
                                </m:r>
                                <m:r>
                                  <m:rPr>
                                    <m:brk m:alnAt="7"/>
                                  </m:rPr>
                                  <a:rPr lang="en-CA" sz="1600" b="1" i="0" smtClean="0">
                                    <a:latin typeface="Cambria Math" panose="02040503050406030204" pitchFamily="18" charset="0"/>
                                  </a:rPr>
                                  <m:t>𝐌</m:t>
                                </m:r>
                                <m:r>
                                  <a:rPr lang="en-CA" sz="1600" b="1" i="0" smtClean="0">
                                    <a:latin typeface="Cambria Math" panose="02040503050406030204" pitchFamily="18" charset="0"/>
                                  </a:rPr>
                                  <m:t>𝐮</m:t>
                                </m:r>
                                <m:r>
                                  <m:rPr>
                                    <m:brk m:alnAt="7"/>
                                  </m:rPr>
                                  <a:rPr lang="en-CA" sz="1600" b="0" i="1" smtClean="0">
                                    <a:latin typeface="Cambria Math" panose="02040503050406030204" pitchFamily="18" charset="0"/>
                                  </a:rPr>
                                  <m:t>−</m:t>
                                </m:r>
                                <m:r>
                                  <a:rPr lang="en-CA" sz="1600" b="0" i="1" smtClean="0">
                                    <a:latin typeface="Cambria Math" panose="02040503050406030204" pitchFamily="18" charset="0"/>
                                  </a:rPr>
                                  <m:t>h</m:t>
                                </m:r>
                                <m:r>
                                  <m:rPr>
                                    <m:brk m:alnAt="7"/>
                                  </m:rPr>
                                  <a:rPr lang="en-CA" sz="1600" b="1" i="0" smtClean="0">
                                    <a:latin typeface="Cambria Math" panose="02040503050406030204" pitchFamily="18" charset="0"/>
                                  </a:rPr>
                                  <m:t>𝐟</m:t>
                                </m:r>
                              </m:e>
                            </m:mr>
                            <m:mr>
                              <m:e>
                                <m:r>
                                  <a:rPr lang="en-CA" sz="1600" b="0" i="1" smtClean="0">
                                    <a:latin typeface="Cambria Math" panose="02040503050406030204" pitchFamily="18" charset="0"/>
                                  </a:rPr>
                                  <m:t>0</m:t>
                                </m:r>
                              </m:e>
                            </m:mr>
                            <m:mr>
                              <m:e>
                                <m:r>
                                  <a:rPr lang="en-CA" sz="1600" b="0" i="1" smtClean="0">
                                    <a:latin typeface="Cambria Math" panose="02040503050406030204" pitchFamily="18" charset="0"/>
                                  </a:rPr>
                                  <m:t>0</m:t>
                                </m:r>
                              </m:e>
                            </m:mr>
                            <m:mr>
                              <m:e>
                                <m:r>
                                  <a:rPr lang="en-CA" sz="1600" b="0" i="1" smtClean="0">
                                    <a:latin typeface="Cambria Math" panose="02040503050406030204" pitchFamily="18" charset="0"/>
                                  </a:rPr>
                                  <m:t>0</m:t>
                                </m:r>
                              </m:e>
                            </m:mr>
                          </m:m>
                        </m:e>
                      </m:d>
                      <m:r>
                        <a:rPr lang="en-CA" sz="1600" b="0" i="1" smtClean="0">
                          <a:latin typeface="Cambria Math" panose="02040503050406030204" pitchFamily="18" charset="0"/>
                        </a:rPr>
                        <m:t>=</m:t>
                      </m:r>
                      <m:d>
                        <m:dPr>
                          <m:begChr m:val="["/>
                          <m:endChr m:val="]"/>
                          <m:ctrlPr>
                            <a:rPr lang="en-CA" sz="1600" b="0" i="1" smtClean="0">
                              <a:latin typeface="Cambria Math" panose="02040503050406030204" pitchFamily="18" charset="0"/>
                            </a:rPr>
                          </m:ctrlPr>
                        </m:dPr>
                        <m:e>
                          <m:m>
                            <m:mPr>
                              <m:mcs>
                                <m:mc>
                                  <m:mcPr>
                                    <m:count m:val="1"/>
                                    <m:mcJc m:val="center"/>
                                  </m:mcPr>
                                </m:mc>
                              </m:mcs>
                              <m:ctrlPr>
                                <a:rPr lang="en-CA" sz="1600" b="0" i="1" smtClean="0">
                                  <a:latin typeface="Cambria Math" panose="02040503050406030204" pitchFamily="18" charset="0"/>
                                </a:rPr>
                              </m:ctrlPr>
                            </m:mPr>
                            <m:mr>
                              <m:e>
                                <m:r>
                                  <m:rPr>
                                    <m:brk m:alnAt="7"/>
                                  </m:rPr>
                                  <a:rPr lang="en-CA" sz="1600" b="0" i="1" smtClean="0">
                                    <a:latin typeface="Cambria Math" panose="02040503050406030204" pitchFamily="18" charset="0"/>
                                  </a:rPr>
                                  <m:t>0</m:t>
                                </m:r>
                              </m:e>
                            </m:mr>
                            <m:mr>
                              <m:e>
                                <m:sSub>
                                  <m:sSubPr>
                                    <m:ctrlPr>
                                      <a:rPr lang="en-CA" sz="1600" b="0" i="1" smtClean="0">
                                        <a:latin typeface="Cambria Math" panose="02040503050406030204" pitchFamily="18" charset="0"/>
                                      </a:rPr>
                                    </m:ctrlPr>
                                  </m:sSubPr>
                                  <m:e>
                                    <m:r>
                                      <a:rPr lang="en-CA" sz="1600" b="1" i="0" smtClean="0">
                                        <a:latin typeface="Cambria Math" panose="02040503050406030204" pitchFamily="18" charset="0"/>
                                      </a:rPr>
                                      <m:t>𝐯</m:t>
                                    </m:r>
                                  </m:e>
                                  <m:sub>
                                    <m:acc>
                                      <m:accPr>
                                        <m:chr m:val="̂"/>
                                        <m:ctrlPr>
                                          <a:rPr lang="en-CA" sz="1600" b="0" i="1" smtClean="0">
                                            <a:latin typeface="Cambria Math" panose="02040503050406030204" pitchFamily="18" charset="0"/>
                                          </a:rPr>
                                        </m:ctrlPr>
                                      </m:accPr>
                                      <m:e>
                                        <m:r>
                                          <a:rPr lang="en-CA" sz="1600" b="0" i="1" smtClean="0">
                                            <a:latin typeface="Cambria Math" panose="02040503050406030204" pitchFamily="18" charset="0"/>
                                          </a:rPr>
                                          <m:t>𝑛</m:t>
                                        </m:r>
                                      </m:e>
                                    </m:acc>
                                  </m:sub>
                                </m:sSub>
                              </m:e>
                            </m:mr>
                            <m:mr>
                              <m:e>
                                <m:sSub>
                                  <m:sSubPr>
                                    <m:ctrlPr>
                                      <a:rPr lang="en-CA" sz="1600" b="0" i="1" smtClean="0">
                                        <a:latin typeface="Cambria Math" panose="02040503050406030204" pitchFamily="18" charset="0"/>
                                      </a:rPr>
                                    </m:ctrlPr>
                                  </m:sSubPr>
                                  <m:e>
                                    <m:r>
                                      <a:rPr lang="en-CA" sz="1600" b="1" i="0" smtClean="0">
                                        <a:latin typeface="Cambria Math" panose="02040503050406030204" pitchFamily="18" charset="0"/>
                                      </a:rPr>
                                      <m:t>𝐯</m:t>
                                    </m:r>
                                  </m:e>
                                  <m:sub>
                                    <m:acc>
                                      <m:accPr>
                                        <m:chr m:val="̂"/>
                                        <m:ctrlPr>
                                          <a:rPr lang="en-CA" sz="1600" b="0" i="1" smtClean="0">
                                            <a:latin typeface="Cambria Math" panose="02040503050406030204" pitchFamily="18" charset="0"/>
                                          </a:rPr>
                                        </m:ctrlPr>
                                      </m:accPr>
                                      <m:e>
                                        <m:r>
                                          <a:rPr lang="en-CA" sz="1600" b="0" i="1" smtClean="0">
                                            <a:latin typeface="Cambria Math" panose="02040503050406030204" pitchFamily="18" charset="0"/>
                                          </a:rPr>
                                          <m:t>𝑡</m:t>
                                        </m:r>
                                      </m:e>
                                    </m:acc>
                                  </m:sub>
                                </m:sSub>
                              </m:e>
                            </m:mr>
                            <m:mr>
                              <m:e>
                                <m:r>
                                  <a:rPr lang="en-CA" sz="1600" b="0" i="1" smtClean="0">
                                    <a:latin typeface="Cambria Math" panose="02040503050406030204" pitchFamily="18" charset="0"/>
                                  </a:rPr>
                                  <m:t>0</m:t>
                                </m:r>
                              </m:e>
                            </m:mr>
                          </m:m>
                        </m:e>
                      </m:d>
                    </m:oMath>
                  </m:oMathPara>
                </a14:m>
                <a:endParaRPr lang="en-CA" sz="1600" dirty="0"/>
              </a:p>
            </p:txBody>
          </p:sp>
        </mc:Choice>
        <mc:Fallback xmlns="">
          <p:sp>
            <p:nvSpPr>
              <p:cNvPr id="70" name="TextBox 69">
                <a:extLst>
                  <a:ext uri="{FF2B5EF4-FFF2-40B4-BE49-F238E27FC236}">
                    <a16:creationId xmlns:a16="http://schemas.microsoft.com/office/drawing/2014/main" id="{48F85C07-B5C5-43EA-A330-44C223A2FD81}"/>
                  </a:ext>
                </a:extLst>
              </p:cNvPr>
              <p:cNvSpPr txBox="1">
                <a:spLocks noRot="1" noChangeAspect="1" noMove="1" noResize="1" noEditPoints="1" noAdjustHandles="1" noChangeArrowheads="1" noChangeShapeType="1" noTextEdit="1"/>
              </p:cNvSpPr>
              <p:nvPr/>
            </p:nvSpPr>
            <p:spPr>
              <a:xfrm>
                <a:off x="1224761" y="4411519"/>
                <a:ext cx="4233082" cy="1050993"/>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86E91C4F-1EF6-4639-9AED-995DD7B349BD}"/>
                  </a:ext>
                </a:extLst>
              </p:cNvPr>
              <p:cNvSpPr/>
              <p:nvPr/>
            </p:nvSpPr>
            <p:spPr>
              <a:xfrm>
                <a:off x="2121389" y="5668331"/>
                <a:ext cx="2328907" cy="3634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sz="1600" b="0" i="1" smtClean="0">
                          <a:latin typeface="Cambria Math" panose="02040503050406030204" pitchFamily="18" charset="0"/>
                        </a:rPr>
                        <m:t>0≤</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𝛽</m:t>
                          </m:r>
                          <m:r>
                            <a:rPr lang="en-CA" sz="1600" b="1" i="0" smtClean="0">
                              <a:latin typeface="Cambria Math" panose="02040503050406030204" pitchFamily="18" charset="0"/>
                            </a:rPr>
                            <m:t>𝐄</m:t>
                          </m:r>
                          <m:r>
                            <a:rPr lang="en-CA" sz="1600" b="0" i="1" smtClean="0">
                              <a:latin typeface="Cambria Math" panose="02040503050406030204" pitchFamily="18" charset="0"/>
                            </a:rPr>
                            <m:t>+</m:t>
                          </m:r>
                          <m:sSub>
                            <m:sSubPr>
                              <m:ctrlPr>
                                <a:rPr lang="en-CA" sz="1600" i="1">
                                  <a:latin typeface="Cambria Math" panose="02040503050406030204" pitchFamily="18" charset="0"/>
                                </a:rPr>
                              </m:ctrlPr>
                            </m:sSubPr>
                            <m:e>
                              <m:r>
                                <a:rPr lang="en-CA" sz="1600" b="1">
                                  <a:latin typeface="Cambria Math" panose="02040503050406030204" pitchFamily="18" charset="0"/>
                                </a:rPr>
                                <m:t>𝐯</m:t>
                              </m:r>
                            </m:e>
                            <m:sub>
                              <m:acc>
                                <m:accPr>
                                  <m:chr m:val="̂"/>
                                  <m:ctrlPr>
                                    <a:rPr lang="en-CA" sz="1600" i="1">
                                      <a:latin typeface="Cambria Math" panose="02040503050406030204" pitchFamily="18" charset="0"/>
                                    </a:rPr>
                                  </m:ctrlPr>
                                </m:accPr>
                                <m:e>
                                  <m:r>
                                    <a:rPr lang="en-CA" sz="1600" i="1">
                                      <a:latin typeface="Cambria Math" panose="02040503050406030204" pitchFamily="18" charset="0"/>
                                    </a:rPr>
                                    <m:t>𝑡</m:t>
                                  </m:r>
                                </m:e>
                              </m:acc>
                            </m:sub>
                          </m:sSub>
                        </m:e>
                      </m:d>
                      <m:r>
                        <a:rPr lang="en-CA" sz="1600" b="0" i="1" smtClean="0">
                          <a:latin typeface="Cambria Math" panose="02040503050406030204" pitchFamily="18" charset="0"/>
                        </a:rPr>
                        <m:t>⊥</m:t>
                      </m:r>
                      <m:sSubSup>
                        <m:sSubSupPr>
                          <m:ctrlPr>
                            <a:rPr lang="en-CA" sz="1600" b="1" i="1" smtClean="0">
                              <a:latin typeface="Cambria Math" panose="02040503050406030204" pitchFamily="18" charset="0"/>
                            </a:rPr>
                          </m:ctrlPr>
                        </m:sSubSupPr>
                        <m:e>
                          <m:r>
                            <a:rPr lang="en-CA" sz="1600" b="1" i="0" smtClean="0">
                              <a:latin typeface="Cambria Math" panose="02040503050406030204" pitchFamily="18" charset="0"/>
                            </a:rPr>
                            <m:t>𝛌</m:t>
                          </m:r>
                        </m:e>
                        <m:sub>
                          <m:acc>
                            <m:accPr>
                              <m:chr m:val="̂"/>
                              <m:ctrlPr>
                                <a:rPr lang="en-CA" sz="1600" b="0" i="1" smtClean="0">
                                  <a:latin typeface="Cambria Math" panose="02040503050406030204" pitchFamily="18" charset="0"/>
                                </a:rPr>
                              </m:ctrlPr>
                            </m:accPr>
                            <m:e>
                              <m:r>
                                <a:rPr lang="en-CA" sz="1600" b="0" i="1" smtClean="0">
                                  <a:latin typeface="Cambria Math" panose="02040503050406030204" pitchFamily="18" charset="0"/>
                                </a:rPr>
                                <m:t>𝑡</m:t>
                              </m:r>
                            </m:e>
                          </m:acc>
                        </m:sub>
                        <m:sup>
                          <m:r>
                            <a:rPr lang="en-CA" sz="1600" b="1" i="1" smtClean="0">
                              <a:latin typeface="Cambria Math" panose="02040503050406030204" pitchFamily="18" charset="0"/>
                            </a:rPr>
                            <m:t>+</m:t>
                          </m:r>
                        </m:sup>
                      </m:sSubSup>
                      <m:r>
                        <a:rPr lang="en-CA" sz="1600" b="0" i="1" smtClean="0">
                          <a:latin typeface="Cambria Math" panose="02040503050406030204" pitchFamily="18" charset="0"/>
                        </a:rPr>
                        <m:t>≥0</m:t>
                      </m:r>
                    </m:oMath>
                  </m:oMathPara>
                </a14:m>
                <a:endParaRPr lang="en-CA" sz="1600" dirty="0"/>
              </a:p>
            </p:txBody>
          </p:sp>
        </mc:Choice>
        <mc:Fallback xmlns="">
          <p:sp>
            <p:nvSpPr>
              <p:cNvPr id="71" name="Rectangle 70">
                <a:extLst>
                  <a:ext uri="{FF2B5EF4-FFF2-40B4-BE49-F238E27FC236}">
                    <a16:creationId xmlns:a16="http://schemas.microsoft.com/office/drawing/2014/main" id="{86E91C4F-1EF6-4639-9AED-995DD7B349BD}"/>
                  </a:ext>
                </a:extLst>
              </p:cNvPr>
              <p:cNvSpPr>
                <a:spLocks noRot="1" noChangeAspect="1" noMove="1" noResize="1" noEditPoints="1" noAdjustHandles="1" noChangeArrowheads="1" noChangeShapeType="1" noTextEdit="1"/>
              </p:cNvSpPr>
              <p:nvPr/>
            </p:nvSpPr>
            <p:spPr>
              <a:xfrm>
                <a:off x="2121389" y="5668331"/>
                <a:ext cx="2328907" cy="363433"/>
              </a:xfrm>
              <a:prstGeom prst="rect">
                <a:avLst/>
              </a:prstGeom>
              <a:blipFill>
                <a:blip r:embed="rId4"/>
                <a:stretch>
                  <a:fillRect b="-847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4532CFA-2356-4392-95D8-E513AF75110F}"/>
                  </a:ext>
                </a:extLst>
              </p:cNvPr>
              <p:cNvSpPr txBox="1"/>
              <p:nvPr/>
            </p:nvSpPr>
            <p:spPr>
              <a:xfrm>
                <a:off x="1998248" y="5993405"/>
                <a:ext cx="2263440" cy="2711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1600" b="0" i="1" smtClean="0">
                          <a:latin typeface="Cambria Math" panose="02040503050406030204" pitchFamily="18" charset="0"/>
                        </a:rPr>
                        <m:t>0≤</m:t>
                      </m:r>
                      <m:acc>
                        <m:accPr>
                          <m:chr m:val="̅"/>
                          <m:ctrlPr>
                            <a:rPr lang="en-CA" sz="1600" b="0" i="1" smtClean="0">
                              <a:latin typeface="Cambria Math" panose="02040503050406030204" pitchFamily="18" charset="0"/>
                            </a:rPr>
                          </m:ctrlPr>
                        </m:accPr>
                        <m:e>
                          <m:r>
                            <a:rPr lang="en-CA" sz="1600" b="1" i="0" smtClean="0">
                              <a:latin typeface="Cambria Math" panose="02040503050406030204" pitchFamily="18" charset="0"/>
                            </a:rPr>
                            <m:t>𝛍</m:t>
                          </m:r>
                        </m:e>
                      </m:acc>
                      <m:sSubSup>
                        <m:sSubSupPr>
                          <m:ctrlPr>
                            <a:rPr lang="en-CA" sz="1600" b="0" i="1" smtClean="0">
                              <a:latin typeface="Cambria Math" panose="02040503050406030204" pitchFamily="18" charset="0"/>
                            </a:rPr>
                          </m:ctrlPr>
                        </m:sSubSupPr>
                        <m:e>
                          <m:r>
                            <a:rPr lang="en-CA" sz="1600" b="1" i="0" smtClean="0">
                              <a:latin typeface="Cambria Math" panose="02040503050406030204" pitchFamily="18" charset="0"/>
                            </a:rPr>
                            <m:t>𝛌</m:t>
                          </m:r>
                        </m:e>
                        <m:sub>
                          <m:acc>
                            <m:accPr>
                              <m:chr m:val="̂"/>
                              <m:ctrlPr>
                                <a:rPr lang="en-CA" sz="1600" b="0" i="1" smtClean="0">
                                  <a:latin typeface="Cambria Math" panose="02040503050406030204" pitchFamily="18" charset="0"/>
                                </a:rPr>
                              </m:ctrlPr>
                            </m:accPr>
                            <m:e>
                              <m:r>
                                <a:rPr lang="en-CA" sz="1600" b="0" i="1" smtClean="0">
                                  <a:latin typeface="Cambria Math" panose="02040503050406030204" pitchFamily="18" charset="0"/>
                                </a:rPr>
                                <m:t>𝑛</m:t>
                              </m:r>
                            </m:e>
                          </m:acc>
                        </m:sub>
                        <m:sup>
                          <m:r>
                            <a:rPr lang="en-CA" sz="1600" b="0" i="1" smtClean="0">
                              <a:latin typeface="Cambria Math" panose="02040503050406030204" pitchFamily="18" charset="0"/>
                            </a:rPr>
                            <m:t>+</m:t>
                          </m:r>
                        </m:sup>
                      </m:sSubSup>
                      <m:r>
                        <a:rPr lang="en-CA" sz="1600" b="0" i="1" smtClean="0">
                          <a:latin typeface="Cambria Math" panose="02040503050406030204" pitchFamily="18" charset="0"/>
                        </a:rPr>
                        <m:t>−</m:t>
                      </m:r>
                      <m:sSup>
                        <m:sSupPr>
                          <m:ctrlPr>
                            <a:rPr lang="en-CA" sz="1600" b="0" i="1" smtClean="0">
                              <a:latin typeface="Cambria Math" panose="02040503050406030204" pitchFamily="18" charset="0"/>
                            </a:rPr>
                          </m:ctrlPr>
                        </m:sSupPr>
                        <m:e>
                          <m:r>
                            <a:rPr lang="en-CA" sz="1600" b="1" i="0" smtClean="0">
                              <a:latin typeface="Cambria Math" panose="02040503050406030204" pitchFamily="18" charset="0"/>
                            </a:rPr>
                            <m:t>𝐄</m:t>
                          </m:r>
                        </m:e>
                        <m:sup>
                          <m:r>
                            <a:rPr lang="en-CA" sz="1600" b="0" i="1" smtClean="0">
                              <a:latin typeface="Cambria Math" panose="02040503050406030204" pitchFamily="18" charset="0"/>
                            </a:rPr>
                            <m:t>𝑇</m:t>
                          </m:r>
                        </m:sup>
                      </m:sSup>
                      <m:sSubSup>
                        <m:sSubSupPr>
                          <m:ctrlPr>
                            <a:rPr lang="en-CA" sz="1600" b="0" i="1" smtClean="0">
                              <a:latin typeface="Cambria Math" panose="02040503050406030204" pitchFamily="18" charset="0"/>
                            </a:rPr>
                          </m:ctrlPr>
                        </m:sSubSupPr>
                        <m:e>
                          <m:r>
                            <a:rPr lang="en-CA" sz="1600" b="1" i="0" smtClean="0">
                              <a:latin typeface="Cambria Math" panose="02040503050406030204" pitchFamily="18" charset="0"/>
                            </a:rPr>
                            <m:t>𝛌</m:t>
                          </m:r>
                        </m:e>
                        <m:sub>
                          <m:acc>
                            <m:accPr>
                              <m:chr m:val="̂"/>
                              <m:ctrlPr>
                                <a:rPr lang="en-CA" sz="1600" b="0" i="1" smtClean="0">
                                  <a:latin typeface="Cambria Math" panose="02040503050406030204" pitchFamily="18" charset="0"/>
                                </a:rPr>
                              </m:ctrlPr>
                            </m:accPr>
                            <m:e>
                              <m:r>
                                <a:rPr lang="en-CA" sz="1600" b="0" i="1" smtClean="0">
                                  <a:latin typeface="Cambria Math" panose="02040503050406030204" pitchFamily="18" charset="0"/>
                                </a:rPr>
                                <m:t>𝑡</m:t>
                              </m:r>
                            </m:e>
                          </m:acc>
                        </m:sub>
                        <m:sup>
                          <m:r>
                            <a:rPr lang="en-CA" sz="1600" b="0" i="1" smtClean="0">
                              <a:latin typeface="Cambria Math" panose="02040503050406030204" pitchFamily="18" charset="0"/>
                            </a:rPr>
                            <m:t>+</m:t>
                          </m:r>
                        </m:sup>
                      </m:sSubSup>
                      <m:r>
                        <a:rPr lang="en-CA" sz="1600" b="0" i="1" smtClean="0">
                          <a:latin typeface="Cambria Math" panose="02040503050406030204" pitchFamily="18" charset="0"/>
                        </a:rPr>
                        <m:t>⊥</m:t>
                      </m:r>
                      <m:r>
                        <a:rPr lang="en-CA" sz="1600" b="0" i="1" smtClean="0">
                          <a:latin typeface="Cambria Math" panose="02040503050406030204" pitchFamily="18" charset="0"/>
                        </a:rPr>
                        <m:t>𝛽</m:t>
                      </m:r>
                      <m:r>
                        <a:rPr lang="en-CA" sz="1600" b="0" i="1" smtClean="0">
                          <a:latin typeface="Cambria Math" panose="02040503050406030204" pitchFamily="18" charset="0"/>
                        </a:rPr>
                        <m:t>≥0</m:t>
                      </m:r>
                    </m:oMath>
                  </m:oMathPara>
                </a14:m>
                <a:endParaRPr lang="en-CA" sz="1600" dirty="0"/>
              </a:p>
            </p:txBody>
          </p:sp>
        </mc:Choice>
        <mc:Fallback xmlns="">
          <p:sp>
            <p:nvSpPr>
              <p:cNvPr id="72" name="TextBox 71">
                <a:extLst>
                  <a:ext uri="{FF2B5EF4-FFF2-40B4-BE49-F238E27FC236}">
                    <a16:creationId xmlns:a16="http://schemas.microsoft.com/office/drawing/2014/main" id="{14532CFA-2356-4392-95D8-E513AF75110F}"/>
                  </a:ext>
                </a:extLst>
              </p:cNvPr>
              <p:cNvSpPr txBox="1">
                <a:spLocks noRot="1" noChangeAspect="1" noMove="1" noResize="1" noEditPoints="1" noAdjustHandles="1" noChangeArrowheads="1" noChangeShapeType="1" noTextEdit="1"/>
              </p:cNvSpPr>
              <p:nvPr/>
            </p:nvSpPr>
            <p:spPr>
              <a:xfrm>
                <a:off x="1998248" y="5993405"/>
                <a:ext cx="2263440" cy="271100"/>
              </a:xfrm>
              <a:prstGeom prst="rect">
                <a:avLst/>
              </a:prstGeom>
              <a:blipFill>
                <a:blip r:embed="rId5"/>
                <a:stretch>
                  <a:fillRect l="-1887" r="-1348" b="-2666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BBE233DD-F0F5-4717-9F81-01269AE40015}"/>
                  </a:ext>
                </a:extLst>
              </p:cNvPr>
              <p:cNvSpPr txBox="1"/>
              <p:nvPr/>
            </p:nvSpPr>
            <p:spPr>
              <a:xfrm>
                <a:off x="2841223" y="5448157"/>
                <a:ext cx="1512594" cy="2585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1600" b="0" i="1" smtClean="0">
                          <a:latin typeface="Cambria Math" panose="02040503050406030204" pitchFamily="18" charset="0"/>
                        </a:rPr>
                        <m:t>0≤</m:t>
                      </m:r>
                      <m:sSub>
                        <m:sSubPr>
                          <m:ctrlPr>
                            <a:rPr lang="en-CA" sz="1600" b="0" i="1" smtClean="0">
                              <a:latin typeface="Cambria Math" panose="02040503050406030204" pitchFamily="18" charset="0"/>
                            </a:rPr>
                          </m:ctrlPr>
                        </m:sSubPr>
                        <m:e>
                          <m:r>
                            <a:rPr lang="en-CA" sz="1600" b="1" i="0" smtClean="0">
                              <a:latin typeface="Cambria Math" panose="02040503050406030204" pitchFamily="18" charset="0"/>
                            </a:rPr>
                            <m:t>𝐯</m:t>
                          </m:r>
                        </m:e>
                        <m:sub>
                          <m:acc>
                            <m:accPr>
                              <m:chr m:val="̂"/>
                              <m:ctrlPr>
                                <a:rPr lang="en-CA" sz="1600" b="0" i="1" smtClean="0">
                                  <a:latin typeface="Cambria Math" panose="02040503050406030204" pitchFamily="18" charset="0"/>
                                </a:rPr>
                              </m:ctrlPr>
                            </m:accPr>
                            <m:e>
                              <m:r>
                                <a:rPr lang="en-CA" sz="1600" b="0" i="1" smtClean="0">
                                  <a:latin typeface="Cambria Math" panose="02040503050406030204" pitchFamily="18" charset="0"/>
                                </a:rPr>
                                <m:t>𝑛</m:t>
                              </m:r>
                            </m:e>
                          </m:acc>
                        </m:sub>
                      </m:sSub>
                      <m:r>
                        <a:rPr lang="en-CA" sz="1600" b="0" i="1" smtClean="0">
                          <a:latin typeface="Cambria Math" panose="02040503050406030204" pitchFamily="18" charset="0"/>
                        </a:rPr>
                        <m:t>⊥</m:t>
                      </m:r>
                      <m:sSubSup>
                        <m:sSubSupPr>
                          <m:ctrlPr>
                            <a:rPr lang="en-CA" sz="1600" b="0" i="1" smtClean="0">
                              <a:latin typeface="Cambria Math" panose="02040503050406030204" pitchFamily="18" charset="0"/>
                            </a:rPr>
                          </m:ctrlPr>
                        </m:sSubSupPr>
                        <m:e>
                          <m:r>
                            <a:rPr lang="en-CA" sz="1600" b="1" i="0" smtClean="0">
                              <a:latin typeface="Cambria Math" panose="02040503050406030204" pitchFamily="18" charset="0"/>
                            </a:rPr>
                            <m:t>𝛌</m:t>
                          </m:r>
                        </m:e>
                        <m:sub>
                          <m:acc>
                            <m:accPr>
                              <m:chr m:val="̂"/>
                              <m:ctrlPr>
                                <a:rPr lang="en-CA" sz="1600" b="0" i="1" smtClean="0">
                                  <a:latin typeface="Cambria Math" panose="02040503050406030204" pitchFamily="18" charset="0"/>
                                </a:rPr>
                              </m:ctrlPr>
                            </m:accPr>
                            <m:e>
                              <m:r>
                                <a:rPr lang="en-CA" sz="1600" b="0" i="1" smtClean="0">
                                  <a:latin typeface="Cambria Math" panose="02040503050406030204" pitchFamily="18" charset="0"/>
                                </a:rPr>
                                <m:t>𝑛</m:t>
                              </m:r>
                            </m:e>
                          </m:acc>
                        </m:sub>
                        <m:sup>
                          <m:r>
                            <a:rPr lang="en-CA" sz="1600" b="0" i="1" smtClean="0">
                              <a:latin typeface="Cambria Math" panose="02040503050406030204" pitchFamily="18" charset="0"/>
                            </a:rPr>
                            <m:t>+</m:t>
                          </m:r>
                        </m:sup>
                      </m:sSubSup>
                      <m:r>
                        <a:rPr lang="en-CA" sz="1600" b="0" i="1" smtClean="0">
                          <a:latin typeface="Cambria Math" panose="02040503050406030204" pitchFamily="18" charset="0"/>
                        </a:rPr>
                        <m:t>≥0</m:t>
                      </m:r>
                    </m:oMath>
                  </m:oMathPara>
                </a14:m>
                <a:endParaRPr lang="en-CA" sz="1600" dirty="0"/>
              </a:p>
            </p:txBody>
          </p:sp>
        </mc:Choice>
        <mc:Fallback xmlns="">
          <p:sp>
            <p:nvSpPr>
              <p:cNvPr id="73" name="TextBox 72">
                <a:extLst>
                  <a:ext uri="{FF2B5EF4-FFF2-40B4-BE49-F238E27FC236}">
                    <a16:creationId xmlns:a16="http://schemas.microsoft.com/office/drawing/2014/main" id="{BBE233DD-F0F5-4717-9F81-01269AE40015}"/>
                  </a:ext>
                </a:extLst>
              </p:cNvPr>
              <p:cNvSpPr txBox="1">
                <a:spLocks noRot="1" noChangeAspect="1" noMove="1" noResize="1" noEditPoints="1" noAdjustHandles="1" noChangeArrowheads="1" noChangeShapeType="1" noTextEdit="1"/>
              </p:cNvSpPr>
              <p:nvPr/>
            </p:nvSpPr>
            <p:spPr>
              <a:xfrm>
                <a:off x="2841223" y="5448157"/>
                <a:ext cx="1512594" cy="258532"/>
              </a:xfrm>
              <a:prstGeom prst="rect">
                <a:avLst/>
              </a:prstGeom>
              <a:blipFill>
                <a:blip r:embed="rId6"/>
                <a:stretch>
                  <a:fillRect l="-2419" r="-2823" b="-1428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E95D6A38-654F-40E4-9602-246CEE09C3E4}"/>
                  </a:ext>
                </a:extLst>
              </p:cNvPr>
              <p:cNvSpPr txBox="1"/>
              <p:nvPr/>
            </p:nvSpPr>
            <p:spPr>
              <a:xfrm>
                <a:off x="8008783" y="5451940"/>
                <a:ext cx="2287357" cy="2779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1600" b="0" i="1" smtClean="0">
                          <a:latin typeface="Cambria Math" panose="02040503050406030204" pitchFamily="18" charset="0"/>
                        </a:rPr>
                        <m:t>0≤</m:t>
                      </m:r>
                      <m:r>
                        <a:rPr lang="en-CA" sz="1600" b="0" i="0" baseline="25000" smtClean="0">
                          <a:latin typeface="Cambria Math" panose="02040503050406030204" pitchFamily="18" charset="0"/>
                        </a:rPr>
                        <m:t>+</m:t>
                      </m:r>
                      <m:r>
                        <a:rPr lang="en-CA" sz="1600" b="1" i="0" smtClean="0">
                          <a:latin typeface="Cambria Math" panose="02040503050406030204" pitchFamily="18" charset="0"/>
                        </a:rPr>
                        <m:t>𝐯</m:t>
                      </m:r>
                      <m:r>
                        <a:rPr lang="en-CA" sz="1600" b="1" i="0" smtClean="0">
                          <a:latin typeface="Cambria Math" panose="02040503050406030204" pitchFamily="18" charset="0"/>
                        </a:rPr>
                        <m:t> </m:t>
                      </m:r>
                      <m:r>
                        <a:rPr lang="en-CA" sz="1600" b="0" i="1" smtClean="0">
                          <a:latin typeface="Cambria Math" panose="02040503050406030204" pitchFamily="18" charset="0"/>
                        </a:rPr>
                        <m:t>⊥ </m:t>
                      </m:r>
                      <m:d>
                        <m:dPr>
                          <m:ctrlPr>
                            <a:rPr lang="en-CA" sz="1600" b="0" i="1" smtClean="0">
                              <a:latin typeface="Cambria Math" panose="02040503050406030204" pitchFamily="18" charset="0"/>
                            </a:rPr>
                          </m:ctrlPr>
                        </m:dPr>
                        <m:e>
                          <m:sSup>
                            <m:sSupPr>
                              <m:ctrlPr>
                                <a:rPr lang="en-CA" sz="1600" i="1">
                                  <a:latin typeface="Cambria Math" panose="02040503050406030204" pitchFamily="18" charset="0"/>
                                </a:rPr>
                              </m:ctrlPr>
                            </m:sSupPr>
                            <m:e>
                              <m:r>
                                <a:rPr lang="en-CA" sz="1600" b="1">
                                  <a:latin typeface="Cambria Math" panose="02040503050406030204" pitchFamily="18" charset="0"/>
                                </a:rPr>
                                <m:t>𝛌</m:t>
                              </m:r>
                            </m:e>
                            <m:sup>
                              <m:r>
                                <a:rPr lang="en-CA" sz="1600" i="1">
                                  <a:latin typeface="Cambria Math" panose="02040503050406030204" pitchFamily="18" charset="0"/>
                                </a:rPr>
                                <m:t>+</m:t>
                              </m:r>
                            </m:sup>
                          </m:sSup>
                          <m:r>
                            <a:rPr lang="en-CA" sz="1600" i="1">
                              <a:latin typeface="Cambria Math" panose="02040503050406030204" pitchFamily="18" charset="0"/>
                            </a:rPr>
                            <m:t>−</m:t>
                          </m:r>
                          <m:sSup>
                            <m:sSupPr>
                              <m:ctrlPr>
                                <a:rPr lang="en-CA" sz="1600" i="1">
                                  <a:latin typeface="Cambria Math" panose="02040503050406030204" pitchFamily="18" charset="0"/>
                                </a:rPr>
                              </m:ctrlPr>
                            </m:sSupPr>
                            <m:e>
                              <m:r>
                                <a:rPr lang="en-CA" sz="1600" b="1">
                                  <a:latin typeface="Cambria Math" panose="02040503050406030204" pitchFamily="18" charset="0"/>
                                </a:rPr>
                                <m:t>𝛌</m:t>
                              </m:r>
                            </m:e>
                            <m:sup>
                              <m:r>
                                <m:rPr>
                                  <m:sty m:val="p"/>
                                </m:rPr>
                                <a:rPr lang="en-CA" sz="1600">
                                  <a:latin typeface="Cambria Math" panose="02040503050406030204" pitchFamily="18" charset="0"/>
                                </a:rPr>
                                <m:t>lo</m:t>
                              </m:r>
                            </m:sup>
                          </m:sSup>
                        </m:e>
                      </m:d>
                      <m:r>
                        <a:rPr lang="en-CA" sz="1600" b="0" i="1" smtClean="0">
                          <a:latin typeface="Cambria Math" panose="02040503050406030204" pitchFamily="18" charset="0"/>
                        </a:rPr>
                        <m:t>≥0</m:t>
                      </m:r>
                    </m:oMath>
                  </m:oMathPara>
                </a14:m>
                <a:endParaRPr lang="en-CA" sz="1600" dirty="0"/>
              </a:p>
            </p:txBody>
          </p:sp>
        </mc:Choice>
        <mc:Fallback xmlns="">
          <p:sp>
            <p:nvSpPr>
              <p:cNvPr id="74" name="TextBox 73">
                <a:extLst>
                  <a:ext uri="{FF2B5EF4-FFF2-40B4-BE49-F238E27FC236}">
                    <a16:creationId xmlns:a16="http://schemas.microsoft.com/office/drawing/2014/main" id="{E95D6A38-654F-40E4-9602-246CEE09C3E4}"/>
                  </a:ext>
                </a:extLst>
              </p:cNvPr>
              <p:cNvSpPr txBox="1">
                <a:spLocks noRot="1" noChangeAspect="1" noMove="1" noResize="1" noEditPoints="1" noAdjustHandles="1" noChangeArrowheads="1" noChangeShapeType="1" noTextEdit="1"/>
              </p:cNvSpPr>
              <p:nvPr/>
            </p:nvSpPr>
            <p:spPr>
              <a:xfrm>
                <a:off x="8008783" y="5451940"/>
                <a:ext cx="2287357" cy="277961"/>
              </a:xfrm>
              <a:prstGeom prst="rect">
                <a:avLst/>
              </a:prstGeom>
              <a:blipFill>
                <a:blip r:embed="rId7"/>
                <a:stretch>
                  <a:fillRect l="-1867" r="-1333" b="-217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479596BA-AB83-4BA2-AD77-94BFF4465E76}"/>
                  </a:ext>
                </a:extLst>
              </p:cNvPr>
              <p:cNvSpPr txBox="1"/>
              <p:nvPr/>
            </p:nvSpPr>
            <p:spPr>
              <a:xfrm>
                <a:off x="8022149" y="5716513"/>
                <a:ext cx="2290563" cy="2779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1600" b="0" i="1" smtClean="0">
                          <a:latin typeface="Cambria Math" panose="02040503050406030204" pitchFamily="18" charset="0"/>
                        </a:rPr>
                        <m:t>0≤</m:t>
                      </m:r>
                      <m:r>
                        <a:rPr lang="en-CA" sz="1600" b="0" i="0" baseline="25000" smtClean="0">
                          <a:latin typeface="Cambria Math" panose="02040503050406030204" pitchFamily="18" charset="0"/>
                        </a:rPr>
                        <m:t>−</m:t>
                      </m:r>
                      <m:r>
                        <a:rPr lang="en-CA" sz="1600" b="1" i="0" smtClean="0">
                          <a:latin typeface="Cambria Math" panose="02040503050406030204" pitchFamily="18" charset="0"/>
                        </a:rPr>
                        <m:t>𝐯</m:t>
                      </m:r>
                      <m:r>
                        <a:rPr lang="en-CA" sz="1600" b="1" i="0" smtClean="0">
                          <a:latin typeface="Cambria Math" panose="02040503050406030204" pitchFamily="18" charset="0"/>
                        </a:rPr>
                        <m:t> </m:t>
                      </m:r>
                      <m:r>
                        <a:rPr lang="en-CA" sz="1600" b="0" i="1" smtClean="0">
                          <a:latin typeface="Cambria Math" panose="02040503050406030204" pitchFamily="18" charset="0"/>
                        </a:rPr>
                        <m:t>⊥ </m:t>
                      </m:r>
                      <m:d>
                        <m:dPr>
                          <m:ctrlPr>
                            <a:rPr lang="en-CA" sz="1600" b="0" i="1" smtClean="0">
                              <a:latin typeface="Cambria Math" panose="02040503050406030204" pitchFamily="18" charset="0"/>
                            </a:rPr>
                          </m:ctrlPr>
                        </m:dPr>
                        <m:e>
                          <m:sSup>
                            <m:sSupPr>
                              <m:ctrlPr>
                                <a:rPr lang="en-CA" sz="1600" i="1">
                                  <a:latin typeface="Cambria Math" panose="02040503050406030204" pitchFamily="18" charset="0"/>
                                </a:rPr>
                              </m:ctrlPr>
                            </m:sSupPr>
                            <m:e>
                              <m:r>
                                <a:rPr lang="en-CA" sz="1600" b="1">
                                  <a:latin typeface="Cambria Math" panose="02040503050406030204" pitchFamily="18" charset="0"/>
                                </a:rPr>
                                <m:t>𝛌</m:t>
                              </m:r>
                            </m:e>
                            <m:sup>
                              <m:r>
                                <m:rPr>
                                  <m:sty m:val="p"/>
                                </m:rPr>
                                <a:rPr lang="en-CA" sz="1600" b="0" i="0" smtClean="0">
                                  <a:latin typeface="Cambria Math" panose="02040503050406030204" pitchFamily="18" charset="0"/>
                                </a:rPr>
                                <m:t>hi</m:t>
                              </m:r>
                            </m:sup>
                          </m:sSup>
                          <m:r>
                            <a:rPr lang="en-CA" sz="1600" i="1">
                              <a:latin typeface="Cambria Math" panose="02040503050406030204" pitchFamily="18" charset="0"/>
                            </a:rPr>
                            <m:t>−</m:t>
                          </m:r>
                          <m:sSup>
                            <m:sSupPr>
                              <m:ctrlPr>
                                <a:rPr lang="en-CA" sz="1600" i="1">
                                  <a:latin typeface="Cambria Math" panose="02040503050406030204" pitchFamily="18" charset="0"/>
                                </a:rPr>
                              </m:ctrlPr>
                            </m:sSupPr>
                            <m:e>
                              <m:r>
                                <a:rPr lang="en-CA" sz="1600" b="1">
                                  <a:latin typeface="Cambria Math" panose="02040503050406030204" pitchFamily="18" charset="0"/>
                                </a:rPr>
                                <m:t>𝛌</m:t>
                              </m:r>
                            </m:e>
                            <m:sup>
                              <m:r>
                                <a:rPr lang="en-CA" sz="1600" b="0" i="0" smtClean="0">
                                  <a:latin typeface="Cambria Math" panose="02040503050406030204" pitchFamily="18" charset="0"/>
                                </a:rPr>
                                <m:t>+</m:t>
                              </m:r>
                            </m:sup>
                          </m:sSup>
                        </m:e>
                      </m:d>
                      <m:r>
                        <a:rPr lang="en-CA" sz="1600" b="0" i="1" smtClean="0">
                          <a:latin typeface="Cambria Math" panose="02040503050406030204" pitchFamily="18" charset="0"/>
                        </a:rPr>
                        <m:t>≥0</m:t>
                      </m:r>
                    </m:oMath>
                  </m:oMathPara>
                </a14:m>
                <a:endParaRPr lang="en-CA" sz="1600" dirty="0"/>
              </a:p>
            </p:txBody>
          </p:sp>
        </mc:Choice>
        <mc:Fallback xmlns="">
          <p:sp>
            <p:nvSpPr>
              <p:cNvPr id="75" name="TextBox 74">
                <a:extLst>
                  <a:ext uri="{FF2B5EF4-FFF2-40B4-BE49-F238E27FC236}">
                    <a16:creationId xmlns:a16="http://schemas.microsoft.com/office/drawing/2014/main" id="{479596BA-AB83-4BA2-AD77-94BFF4465E76}"/>
                  </a:ext>
                </a:extLst>
              </p:cNvPr>
              <p:cNvSpPr txBox="1">
                <a:spLocks noRot="1" noChangeAspect="1" noMove="1" noResize="1" noEditPoints="1" noAdjustHandles="1" noChangeArrowheads="1" noChangeShapeType="1" noTextEdit="1"/>
              </p:cNvSpPr>
              <p:nvPr/>
            </p:nvSpPr>
            <p:spPr>
              <a:xfrm>
                <a:off x="8022149" y="5716513"/>
                <a:ext cx="2290563" cy="277961"/>
              </a:xfrm>
              <a:prstGeom prst="rect">
                <a:avLst/>
              </a:prstGeom>
              <a:blipFill>
                <a:blip r:embed="rId8"/>
                <a:stretch>
                  <a:fillRect l="-1862" r="-1330" b="-444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FAA73626-6BE6-4B85-BC5B-89313D0EB311}"/>
                  </a:ext>
                </a:extLst>
              </p:cNvPr>
              <p:cNvSpPr txBox="1"/>
              <p:nvPr/>
            </p:nvSpPr>
            <p:spPr>
              <a:xfrm>
                <a:off x="8036549" y="5981086"/>
                <a:ext cx="153144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1600" b="0" i="1" smtClean="0">
                          <a:latin typeface="Cambria Math" panose="02040503050406030204" pitchFamily="18" charset="0"/>
                        </a:rPr>
                        <m:t>0≤</m:t>
                      </m:r>
                      <m:r>
                        <a:rPr lang="en-CA" sz="1600" b="0" i="0" baseline="25000" smtClean="0">
                          <a:latin typeface="Cambria Math" panose="02040503050406030204" pitchFamily="18" charset="0"/>
                        </a:rPr>
                        <m:t>−</m:t>
                      </m:r>
                      <m:r>
                        <a:rPr lang="en-CA" sz="1600" b="1" i="0" smtClean="0">
                          <a:latin typeface="Cambria Math" panose="02040503050406030204" pitchFamily="18" charset="0"/>
                        </a:rPr>
                        <m:t>𝐯</m:t>
                      </m:r>
                      <m:r>
                        <a:rPr lang="en-CA" sz="1600" b="1" i="0" smtClean="0">
                          <a:latin typeface="Cambria Math" panose="02040503050406030204" pitchFamily="18" charset="0"/>
                        </a:rPr>
                        <m:t> </m:t>
                      </m:r>
                      <m:r>
                        <a:rPr lang="en-CA" sz="1600" b="0" i="1" smtClean="0">
                          <a:latin typeface="Cambria Math" panose="02040503050406030204" pitchFamily="18" charset="0"/>
                        </a:rPr>
                        <m:t>⊥</m:t>
                      </m:r>
                      <m:r>
                        <a:rPr lang="en-CA" sz="1600" b="0" i="0" baseline="25000" smtClean="0">
                          <a:latin typeface="Cambria Math" panose="02040503050406030204" pitchFamily="18" charset="0"/>
                        </a:rPr>
                        <m:t>+</m:t>
                      </m:r>
                      <m:r>
                        <a:rPr lang="en-CA" sz="1600" b="1">
                          <a:latin typeface="Cambria Math" panose="02040503050406030204" pitchFamily="18" charset="0"/>
                        </a:rPr>
                        <m:t>𝐯</m:t>
                      </m:r>
                      <m:r>
                        <a:rPr lang="en-CA" sz="1600" b="0" i="1" smtClean="0">
                          <a:latin typeface="Cambria Math" panose="02040503050406030204" pitchFamily="18" charset="0"/>
                        </a:rPr>
                        <m:t>≥0</m:t>
                      </m:r>
                    </m:oMath>
                  </m:oMathPara>
                </a14:m>
                <a:endParaRPr lang="en-CA" sz="1600" dirty="0"/>
              </a:p>
            </p:txBody>
          </p:sp>
        </mc:Choice>
        <mc:Fallback xmlns="">
          <p:sp>
            <p:nvSpPr>
              <p:cNvPr id="76" name="TextBox 75">
                <a:extLst>
                  <a:ext uri="{FF2B5EF4-FFF2-40B4-BE49-F238E27FC236}">
                    <a16:creationId xmlns:a16="http://schemas.microsoft.com/office/drawing/2014/main" id="{FAA73626-6BE6-4B85-BC5B-89313D0EB311}"/>
                  </a:ext>
                </a:extLst>
              </p:cNvPr>
              <p:cNvSpPr txBox="1">
                <a:spLocks noRot="1" noChangeAspect="1" noMove="1" noResize="1" noEditPoints="1" noAdjustHandles="1" noChangeArrowheads="1" noChangeShapeType="1" noTextEdit="1"/>
              </p:cNvSpPr>
              <p:nvPr/>
            </p:nvSpPr>
            <p:spPr>
              <a:xfrm>
                <a:off x="8036549" y="5981086"/>
                <a:ext cx="1531445" cy="246221"/>
              </a:xfrm>
              <a:prstGeom prst="rect">
                <a:avLst/>
              </a:prstGeom>
              <a:blipFill>
                <a:blip r:embed="rId9"/>
                <a:stretch>
                  <a:fillRect l="-2381" t="-4878" r="-2381" b="-487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C23A3A24-4545-4D94-921E-A6CF4915D510}"/>
                  </a:ext>
                </a:extLst>
              </p:cNvPr>
              <p:cNvSpPr txBox="1"/>
              <p:nvPr/>
            </p:nvSpPr>
            <p:spPr>
              <a:xfrm>
                <a:off x="7489021" y="4818248"/>
                <a:ext cx="297594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1600" b="1" i="0" smtClean="0">
                          <a:latin typeface="Cambria Math" panose="02040503050406030204" pitchFamily="18" charset="0"/>
                        </a:rPr>
                        <m:t>𝐉</m:t>
                      </m:r>
                      <m:sSup>
                        <m:sSupPr>
                          <m:ctrlPr>
                            <a:rPr lang="en-CA" sz="1600" b="0" i="1" smtClean="0">
                              <a:latin typeface="Cambria Math" panose="02040503050406030204" pitchFamily="18" charset="0"/>
                            </a:rPr>
                          </m:ctrlPr>
                        </m:sSupPr>
                        <m:e>
                          <m:r>
                            <a:rPr lang="en-CA" sz="1600" b="1" i="0" smtClean="0">
                              <a:latin typeface="Cambria Math" panose="02040503050406030204" pitchFamily="18" charset="0"/>
                            </a:rPr>
                            <m:t>𝐌</m:t>
                          </m:r>
                        </m:e>
                        <m:sup>
                          <m:r>
                            <a:rPr lang="en-CA" sz="1600" b="0" i="1" smtClean="0">
                              <a:latin typeface="Cambria Math" panose="02040503050406030204" pitchFamily="18" charset="0"/>
                            </a:rPr>
                            <m:t>−1</m:t>
                          </m:r>
                        </m:sup>
                      </m:sSup>
                      <m:sSup>
                        <m:sSupPr>
                          <m:ctrlPr>
                            <a:rPr lang="en-CA" sz="1600" b="0" i="1" smtClean="0">
                              <a:latin typeface="Cambria Math" panose="02040503050406030204" pitchFamily="18" charset="0"/>
                            </a:rPr>
                          </m:ctrlPr>
                        </m:sSupPr>
                        <m:e>
                          <m:r>
                            <a:rPr lang="en-CA" sz="1600" b="1" i="0" smtClean="0">
                              <a:latin typeface="Cambria Math" panose="02040503050406030204" pitchFamily="18" charset="0"/>
                            </a:rPr>
                            <m:t>𝐉</m:t>
                          </m:r>
                        </m:e>
                        <m:sup>
                          <m:r>
                            <a:rPr lang="en-CA" sz="1600" b="0" i="1" smtClean="0">
                              <a:latin typeface="Cambria Math" panose="02040503050406030204" pitchFamily="18" charset="0"/>
                            </a:rPr>
                            <m:t>𝑇</m:t>
                          </m:r>
                        </m:sup>
                      </m:sSup>
                      <m:sSup>
                        <m:sSupPr>
                          <m:ctrlPr>
                            <a:rPr lang="en-CA" sz="1600" b="0" i="1" smtClean="0">
                              <a:latin typeface="Cambria Math" panose="02040503050406030204" pitchFamily="18" charset="0"/>
                            </a:rPr>
                          </m:ctrlPr>
                        </m:sSupPr>
                        <m:e>
                          <m:r>
                            <a:rPr lang="en-CA" sz="1600" b="1" i="0" smtClean="0">
                              <a:latin typeface="Cambria Math" panose="02040503050406030204" pitchFamily="18" charset="0"/>
                            </a:rPr>
                            <m:t>𝛌</m:t>
                          </m:r>
                        </m:e>
                        <m:sup>
                          <m:r>
                            <a:rPr lang="en-CA" sz="1600" b="0" i="1" smtClean="0">
                              <a:latin typeface="Cambria Math" panose="02040503050406030204" pitchFamily="18" charset="0"/>
                            </a:rPr>
                            <m:t>+</m:t>
                          </m:r>
                        </m:sup>
                      </m:sSup>
                      <m:r>
                        <a:rPr lang="en-CA" sz="1600" b="0" i="1" smtClean="0">
                          <a:latin typeface="Cambria Math" panose="02040503050406030204" pitchFamily="18" charset="0"/>
                        </a:rPr>
                        <m:t>+</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m:t>
                          </m:r>
                          <m:r>
                            <a:rPr lang="en-CA" sz="1600" b="1" i="0" smtClean="0">
                              <a:latin typeface="Cambria Math" panose="02040503050406030204" pitchFamily="18" charset="0"/>
                            </a:rPr>
                            <m:t>𝐉𝐮</m:t>
                          </m:r>
                          <m:r>
                            <a:rPr lang="en-CA" sz="1600" b="0" i="1" smtClean="0">
                              <a:latin typeface="Cambria Math" panose="02040503050406030204" pitchFamily="18" charset="0"/>
                            </a:rPr>
                            <m:t>−</m:t>
                          </m:r>
                          <m:r>
                            <a:rPr lang="en-CA" sz="1600" b="0" i="1" smtClean="0">
                              <a:latin typeface="Cambria Math" panose="02040503050406030204" pitchFamily="18" charset="0"/>
                            </a:rPr>
                            <m:t>h</m:t>
                          </m:r>
                          <m:r>
                            <a:rPr lang="en-CA" sz="1600" b="1" i="0" smtClean="0">
                              <a:latin typeface="Cambria Math" panose="02040503050406030204" pitchFamily="18" charset="0"/>
                            </a:rPr>
                            <m:t>𝐉</m:t>
                          </m:r>
                          <m:sSup>
                            <m:sSupPr>
                              <m:ctrlPr>
                                <a:rPr lang="en-CA" sz="1600" b="0" i="1" smtClean="0">
                                  <a:latin typeface="Cambria Math" panose="02040503050406030204" pitchFamily="18" charset="0"/>
                                </a:rPr>
                              </m:ctrlPr>
                            </m:sSupPr>
                            <m:e>
                              <m:r>
                                <a:rPr lang="en-CA" sz="1600" b="1" i="0" smtClean="0">
                                  <a:latin typeface="Cambria Math" panose="02040503050406030204" pitchFamily="18" charset="0"/>
                                </a:rPr>
                                <m:t>𝐌</m:t>
                              </m:r>
                            </m:e>
                            <m:sup>
                              <m:r>
                                <a:rPr lang="en-CA" sz="1600" b="0" i="1" smtClean="0">
                                  <a:latin typeface="Cambria Math" panose="02040503050406030204" pitchFamily="18" charset="0"/>
                                </a:rPr>
                                <m:t>−1</m:t>
                              </m:r>
                            </m:sup>
                          </m:sSup>
                          <m:r>
                            <a:rPr lang="en-CA" sz="1600" b="1" i="0" smtClean="0">
                              <a:latin typeface="Cambria Math" panose="02040503050406030204" pitchFamily="18" charset="0"/>
                            </a:rPr>
                            <m:t>𝐟</m:t>
                          </m:r>
                        </m:e>
                      </m:d>
                      <m:r>
                        <a:rPr lang="en-CA" sz="1600" b="0" i="1" smtClean="0">
                          <a:latin typeface="Cambria Math" panose="02040503050406030204" pitchFamily="18" charset="0"/>
                        </a:rPr>
                        <m:t>=</m:t>
                      </m:r>
                      <m:r>
                        <a:rPr lang="en-CA" sz="1600" b="1" i="0" smtClean="0">
                          <a:latin typeface="Cambria Math" panose="02040503050406030204" pitchFamily="18" charset="0"/>
                        </a:rPr>
                        <m:t>𝐯</m:t>
                      </m:r>
                    </m:oMath>
                  </m:oMathPara>
                </a14:m>
                <a:endParaRPr lang="en-CA" sz="1600" b="1" dirty="0"/>
              </a:p>
            </p:txBody>
          </p:sp>
        </mc:Choice>
        <mc:Fallback xmlns="">
          <p:sp>
            <p:nvSpPr>
              <p:cNvPr id="77" name="TextBox 76">
                <a:extLst>
                  <a:ext uri="{FF2B5EF4-FFF2-40B4-BE49-F238E27FC236}">
                    <a16:creationId xmlns:a16="http://schemas.microsoft.com/office/drawing/2014/main" id="{C23A3A24-4545-4D94-921E-A6CF4915D510}"/>
                  </a:ext>
                </a:extLst>
              </p:cNvPr>
              <p:cNvSpPr txBox="1">
                <a:spLocks noRot="1" noChangeAspect="1" noMove="1" noResize="1" noEditPoints="1" noAdjustHandles="1" noChangeArrowheads="1" noChangeShapeType="1" noTextEdit="1"/>
              </p:cNvSpPr>
              <p:nvPr/>
            </p:nvSpPr>
            <p:spPr>
              <a:xfrm>
                <a:off x="7489021" y="4818248"/>
                <a:ext cx="2975943" cy="246221"/>
              </a:xfrm>
              <a:prstGeom prst="rect">
                <a:avLst/>
              </a:prstGeom>
              <a:blipFill>
                <a:blip r:embed="rId10"/>
                <a:stretch>
                  <a:fillRect l="-1844" r="-410" b="-26829"/>
                </a:stretch>
              </a:blipFill>
            </p:spPr>
            <p:txBody>
              <a:bodyPr/>
              <a:lstStyle/>
              <a:p>
                <a:r>
                  <a:rPr lang="en-CA">
                    <a:noFill/>
                  </a:rPr>
                  <a:t> </a:t>
                </a:r>
              </a:p>
            </p:txBody>
          </p:sp>
        </mc:Fallback>
      </mc:AlternateContent>
      <p:sp>
        <p:nvSpPr>
          <p:cNvPr id="78" name="TextBox 77">
            <a:extLst>
              <a:ext uri="{FF2B5EF4-FFF2-40B4-BE49-F238E27FC236}">
                <a16:creationId xmlns:a16="http://schemas.microsoft.com/office/drawing/2014/main" id="{192B3F47-3A56-4EC2-A22E-48B2E7F82983}"/>
              </a:ext>
            </a:extLst>
          </p:cNvPr>
          <p:cNvSpPr txBox="1"/>
          <p:nvPr/>
        </p:nvSpPr>
        <p:spPr>
          <a:xfrm>
            <a:off x="590400" y="2079226"/>
            <a:ext cx="2108847" cy="369332"/>
          </a:xfrm>
          <a:prstGeom prst="rect">
            <a:avLst/>
          </a:prstGeom>
          <a:noFill/>
        </p:spPr>
        <p:txBody>
          <a:bodyPr wrap="none" rtlCol="0">
            <a:spAutoFit/>
          </a:bodyPr>
          <a:lstStyle/>
          <a:p>
            <a:r>
              <a:rPr lang="en-CA" b="1" dirty="0"/>
              <a:t>Polyhedral cone LCP</a:t>
            </a:r>
          </a:p>
        </p:txBody>
      </p:sp>
      <p:sp>
        <p:nvSpPr>
          <p:cNvPr id="79" name="TextBox 78">
            <a:extLst>
              <a:ext uri="{FF2B5EF4-FFF2-40B4-BE49-F238E27FC236}">
                <a16:creationId xmlns:a16="http://schemas.microsoft.com/office/drawing/2014/main" id="{89A0B78C-80BC-4C50-A05D-AD408FCF5FF5}"/>
              </a:ext>
            </a:extLst>
          </p:cNvPr>
          <p:cNvSpPr txBox="1"/>
          <p:nvPr/>
        </p:nvSpPr>
        <p:spPr>
          <a:xfrm>
            <a:off x="9580175" y="2079226"/>
            <a:ext cx="1165575" cy="369332"/>
          </a:xfrm>
          <a:prstGeom prst="rect">
            <a:avLst/>
          </a:prstGeom>
          <a:noFill/>
        </p:spPr>
        <p:txBody>
          <a:bodyPr wrap="none" rtlCol="0">
            <a:spAutoFit/>
          </a:bodyPr>
          <a:lstStyle/>
          <a:p>
            <a:r>
              <a:rPr lang="en-CA" b="1" dirty="0"/>
              <a:t>Boxed LCP</a:t>
            </a:r>
          </a:p>
        </p:txBody>
      </p:sp>
    </p:spTree>
    <p:extLst>
      <p:ext uri="{BB962C8B-B14F-4D97-AF65-F5344CB8AC3E}">
        <p14:creationId xmlns:p14="http://schemas.microsoft.com/office/powerpoint/2010/main" val="240230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80575-CCF4-4667-9141-E3896953F447}"/>
              </a:ext>
            </a:extLst>
          </p:cNvPr>
          <p:cNvSpPr>
            <a:spLocks noGrp="1"/>
          </p:cNvSpPr>
          <p:nvPr>
            <p:ph type="title"/>
          </p:nvPr>
        </p:nvSpPr>
        <p:spPr>
          <a:xfrm>
            <a:off x="838200" y="365125"/>
            <a:ext cx="10515600" cy="790575"/>
          </a:xfrm>
        </p:spPr>
        <p:txBody>
          <a:bodyPr/>
          <a:lstStyle/>
          <a:p>
            <a:r>
              <a:rPr lang="en-CA" dirty="0"/>
              <a:t>Isotropic Coulomb Friction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029DFF-53A4-4527-83C8-1990E10DF40B}"/>
                  </a:ext>
                </a:extLst>
              </p:cNvPr>
              <p:cNvSpPr>
                <a:spLocks noGrp="1"/>
              </p:cNvSpPr>
              <p:nvPr>
                <p:ph idx="1"/>
              </p:nvPr>
            </p:nvSpPr>
            <p:spPr>
              <a:xfrm>
                <a:off x="838199" y="1409700"/>
                <a:ext cx="6688571" cy="4767263"/>
              </a:xfrm>
            </p:spPr>
            <p:txBody>
              <a:bodyPr>
                <a:normAutofit lnSpcReduction="10000"/>
              </a:bodyPr>
              <a:lstStyle/>
              <a:p>
                <a:r>
                  <a:rPr lang="en-CA" dirty="0"/>
                  <a:t>Coulomb friction couples the normal and tangential impulses: </a:t>
                </a:r>
              </a:p>
              <a:p>
                <a:endParaRPr lang="en-CA" dirty="0"/>
              </a:p>
              <a:p>
                <a:pPr marL="0" indent="0">
                  <a:buNone/>
                </a:pPr>
                <a:endParaRPr lang="en-CA" dirty="0"/>
              </a:p>
              <a:p>
                <a:r>
                  <a:rPr lang="en-CA" dirty="0"/>
                  <a:t>Coefficient of friction, </a:t>
                </a:r>
                <a14:m>
                  <m:oMath xmlns:m="http://schemas.openxmlformats.org/officeDocument/2006/math">
                    <m:r>
                      <a:rPr lang="en-CA" i="1">
                        <a:latin typeface="Cambria Math" panose="02040503050406030204" pitchFamily="18" charset="0"/>
                      </a:rPr>
                      <m:t>𝜇</m:t>
                    </m:r>
                  </m:oMath>
                </a14:m>
                <a:endParaRPr lang="en-CA" dirty="0"/>
              </a:p>
              <a:p>
                <a:pPr lvl="1"/>
                <a:r>
                  <a:rPr lang="en-CA" dirty="0"/>
                  <a:t>Typical values in the range 0.01 to 1.5</a:t>
                </a:r>
              </a:p>
              <a:p>
                <a:pPr lvl="1"/>
                <a:r>
                  <a:rPr lang="en-CA" dirty="0"/>
                  <a:t>Specific to a pair of materials</a:t>
                </a:r>
              </a:p>
              <a:p>
                <a:r>
                  <a:rPr lang="en-CA" dirty="0"/>
                  <a:t>This inequality defines a </a:t>
                </a:r>
                <a:r>
                  <a:rPr lang="en-CA" b="1" dirty="0"/>
                  <a:t>quadratic cone</a:t>
                </a:r>
                <a:r>
                  <a:rPr lang="en-CA" dirty="0"/>
                  <a:t> </a:t>
                </a:r>
                <a14:m>
                  <m:oMath xmlns:m="http://schemas.openxmlformats.org/officeDocument/2006/math">
                    <m:r>
                      <a:rPr lang="en-CA" b="0" i="1" smtClean="0">
                        <a:latin typeface="Cambria Math" panose="02040503050406030204" pitchFamily="18" charset="0"/>
                        <a:ea typeface="Cambria Math" panose="02040503050406030204" pitchFamily="18" charset="0"/>
                      </a:rPr>
                      <m:t>ℱ</m:t>
                    </m:r>
                  </m:oMath>
                </a14:m>
                <a:r>
                  <a:rPr lang="en-CA" dirty="0"/>
                  <a:t> centered on the contact normal</a:t>
                </a:r>
              </a:p>
              <a:p>
                <a:r>
                  <a:rPr lang="en-CA" dirty="0"/>
                  <a:t>Boundary of friction impulses grows with the magnitude of the normal impulse</a:t>
                </a:r>
              </a:p>
              <a:p>
                <a:endParaRPr lang="en-CA" dirty="0"/>
              </a:p>
              <a:p>
                <a:endParaRPr lang="en-CA" dirty="0"/>
              </a:p>
            </p:txBody>
          </p:sp>
        </mc:Choice>
        <mc:Fallback xmlns="">
          <p:sp>
            <p:nvSpPr>
              <p:cNvPr id="3" name="Content Placeholder 2">
                <a:extLst>
                  <a:ext uri="{FF2B5EF4-FFF2-40B4-BE49-F238E27FC236}">
                    <a16:creationId xmlns:a16="http://schemas.microsoft.com/office/drawing/2014/main" id="{7C029DFF-53A4-4527-83C8-1990E10DF40B}"/>
                  </a:ext>
                </a:extLst>
              </p:cNvPr>
              <p:cNvSpPr>
                <a:spLocks noGrp="1" noRot="1" noChangeAspect="1" noMove="1" noResize="1" noEditPoints="1" noAdjustHandles="1" noChangeArrowheads="1" noChangeShapeType="1" noTextEdit="1"/>
              </p:cNvSpPr>
              <p:nvPr>
                <p:ph idx="1"/>
              </p:nvPr>
            </p:nvSpPr>
            <p:spPr>
              <a:xfrm>
                <a:off x="838199" y="1409700"/>
                <a:ext cx="6688571" cy="4767263"/>
              </a:xfrm>
              <a:blipFill>
                <a:blip r:embed="rId3"/>
                <a:stretch>
                  <a:fillRect l="-1548" t="-2813"/>
                </a:stretch>
              </a:blipFill>
            </p:spPr>
            <p:txBody>
              <a:bodyPr/>
              <a:lstStyle/>
              <a:p>
                <a:r>
                  <a:rPr lang="en-CA">
                    <a:noFill/>
                  </a:rPr>
                  <a:t> </a:t>
                </a:r>
              </a:p>
            </p:txBody>
          </p:sp>
        </mc:Fallback>
      </mc:AlternateContent>
      <p:sp>
        <p:nvSpPr>
          <p:cNvPr id="4" name="Freeform 58">
            <a:extLst>
              <a:ext uri="{FF2B5EF4-FFF2-40B4-BE49-F238E27FC236}">
                <a16:creationId xmlns:a16="http://schemas.microsoft.com/office/drawing/2014/main" id="{AA6885EE-0D75-420E-814F-EBD5EB282FD4}"/>
              </a:ext>
            </a:extLst>
          </p:cNvPr>
          <p:cNvSpPr/>
          <p:nvPr/>
        </p:nvSpPr>
        <p:spPr>
          <a:xfrm>
            <a:off x="7876007" y="3311840"/>
            <a:ext cx="3113182" cy="974606"/>
          </a:xfrm>
          <a:custGeom>
            <a:avLst/>
            <a:gdLst>
              <a:gd name="connsiteX0" fmla="*/ 1234440 w 2735580"/>
              <a:gd name="connsiteY0" fmla="*/ 0 h 1257300"/>
              <a:gd name="connsiteX1" fmla="*/ 2735580 w 2735580"/>
              <a:gd name="connsiteY1" fmla="*/ 419100 h 1257300"/>
              <a:gd name="connsiteX2" fmla="*/ 1394460 w 2735580"/>
              <a:gd name="connsiteY2" fmla="*/ 1257300 h 1257300"/>
              <a:gd name="connsiteX3" fmla="*/ 0 w 2735580"/>
              <a:gd name="connsiteY3" fmla="*/ 716280 h 1257300"/>
              <a:gd name="connsiteX4" fmla="*/ 1234440 w 2735580"/>
              <a:gd name="connsiteY4" fmla="*/ 0 h 1257300"/>
              <a:gd name="connsiteX0" fmla="*/ 1234440 w 2735580"/>
              <a:gd name="connsiteY0" fmla="*/ 0 h 1122045"/>
              <a:gd name="connsiteX1" fmla="*/ 2735580 w 2735580"/>
              <a:gd name="connsiteY1" fmla="*/ 419100 h 1122045"/>
              <a:gd name="connsiteX2" fmla="*/ 1501140 w 2735580"/>
              <a:gd name="connsiteY2" fmla="*/ 1122045 h 1122045"/>
              <a:gd name="connsiteX3" fmla="*/ 0 w 2735580"/>
              <a:gd name="connsiteY3" fmla="*/ 716280 h 1122045"/>
              <a:gd name="connsiteX4" fmla="*/ 1234440 w 2735580"/>
              <a:gd name="connsiteY4" fmla="*/ 0 h 1122045"/>
              <a:gd name="connsiteX0" fmla="*/ 1234440 w 2735580"/>
              <a:gd name="connsiteY0" fmla="*/ 0 h 1086485"/>
              <a:gd name="connsiteX1" fmla="*/ 2735580 w 2735580"/>
              <a:gd name="connsiteY1" fmla="*/ 383540 h 1086485"/>
              <a:gd name="connsiteX2" fmla="*/ 1501140 w 2735580"/>
              <a:gd name="connsiteY2" fmla="*/ 1086485 h 1086485"/>
              <a:gd name="connsiteX3" fmla="*/ 0 w 2735580"/>
              <a:gd name="connsiteY3" fmla="*/ 680720 h 1086485"/>
              <a:gd name="connsiteX4" fmla="*/ 1234440 w 2735580"/>
              <a:gd name="connsiteY4" fmla="*/ 0 h 1086485"/>
              <a:gd name="connsiteX0" fmla="*/ 1234440 w 3215640"/>
              <a:gd name="connsiteY0" fmla="*/ 0 h 1086485"/>
              <a:gd name="connsiteX1" fmla="*/ 3215640 w 3215640"/>
              <a:gd name="connsiteY1" fmla="*/ 513080 h 1086485"/>
              <a:gd name="connsiteX2" fmla="*/ 1501140 w 3215640"/>
              <a:gd name="connsiteY2" fmla="*/ 1086485 h 1086485"/>
              <a:gd name="connsiteX3" fmla="*/ 0 w 3215640"/>
              <a:gd name="connsiteY3" fmla="*/ 680720 h 1086485"/>
              <a:gd name="connsiteX4" fmla="*/ 1234440 w 3215640"/>
              <a:gd name="connsiteY4" fmla="*/ 0 h 1086485"/>
              <a:gd name="connsiteX0" fmla="*/ 1985010 w 3966210"/>
              <a:gd name="connsiteY0" fmla="*/ 0 h 1086485"/>
              <a:gd name="connsiteX1" fmla="*/ 3966210 w 3966210"/>
              <a:gd name="connsiteY1" fmla="*/ 513080 h 1086485"/>
              <a:gd name="connsiteX2" fmla="*/ 2251710 w 3966210"/>
              <a:gd name="connsiteY2" fmla="*/ 1086485 h 1086485"/>
              <a:gd name="connsiteX3" fmla="*/ 0 w 3966210"/>
              <a:gd name="connsiteY3" fmla="*/ 471170 h 1086485"/>
              <a:gd name="connsiteX4" fmla="*/ 1985010 w 3966210"/>
              <a:gd name="connsiteY4" fmla="*/ 0 h 1086485"/>
              <a:gd name="connsiteX0" fmla="*/ 2743200 w 3966210"/>
              <a:gd name="connsiteY0" fmla="*/ 0 h 1151255"/>
              <a:gd name="connsiteX1" fmla="*/ 3966210 w 3966210"/>
              <a:gd name="connsiteY1" fmla="*/ 577850 h 1151255"/>
              <a:gd name="connsiteX2" fmla="*/ 2251710 w 3966210"/>
              <a:gd name="connsiteY2" fmla="*/ 1151255 h 1151255"/>
              <a:gd name="connsiteX3" fmla="*/ 0 w 3966210"/>
              <a:gd name="connsiteY3" fmla="*/ 535940 h 1151255"/>
              <a:gd name="connsiteX4" fmla="*/ 2743200 w 3966210"/>
              <a:gd name="connsiteY4" fmla="*/ 0 h 1151255"/>
              <a:gd name="connsiteX0" fmla="*/ 2743200 w 3390900"/>
              <a:gd name="connsiteY0" fmla="*/ 0 h 1151255"/>
              <a:gd name="connsiteX1" fmla="*/ 3390900 w 3390900"/>
              <a:gd name="connsiteY1" fmla="*/ 760730 h 1151255"/>
              <a:gd name="connsiteX2" fmla="*/ 2251710 w 3390900"/>
              <a:gd name="connsiteY2" fmla="*/ 1151255 h 1151255"/>
              <a:gd name="connsiteX3" fmla="*/ 0 w 3390900"/>
              <a:gd name="connsiteY3" fmla="*/ 535940 h 1151255"/>
              <a:gd name="connsiteX4" fmla="*/ 2743200 w 3390900"/>
              <a:gd name="connsiteY4" fmla="*/ 0 h 1151255"/>
              <a:gd name="connsiteX0" fmla="*/ 2164080 w 3390900"/>
              <a:gd name="connsiteY0" fmla="*/ 0 h 701675"/>
              <a:gd name="connsiteX1" fmla="*/ 3390900 w 3390900"/>
              <a:gd name="connsiteY1" fmla="*/ 311150 h 701675"/>
              <a:gd name="connsiteX2" fmla="*/ 2251710 w 3390900"/>
              <a:gd name="connsiteY2" fmla="*/ 701675 h 701675"/>
              <a:gd name="connsiteX3" fmla="*/ 0 w 3390900"/>
              <a:gd name="connsiteY3" fmla="*/ 86360 h 701675"/>
              <a:gd name="connsiteX4" fmla="*/ 2164080 w 3390900"/>
              <a:gd name="connsiteY4" fmla="*/ 0 h 701675"/>
              <a:gd name="connsiteX0" fmla="*/ 1402080 w 2628900"/>
              <a:gd name="connsiteY0" fmla="*/ 0 h 701675"/>
              <a:gd name="connsiteX1" fmla="*/ 2628900 w 2628900"/>
              <a:gd name="connsiteY1" fmla="*/ 311150 h 701675"/>
              <a:gd name="connsiteX2" fmla="*/ 1489710 w 2628900"/>
              <a:gd name="connsiteY2" fmla="*/ 701675 h 701675"/>
              <a:gd name="connsiteX3" fmla="*/ 0 w 2628900"/>
              <a:gd name="connsiteY3" fmla="*/ 292100 h 701675"/>
              <a:gd name="connsiteX4" fmla="*/ 1402080 w 2628900"/>
              <a:gd name="connsiteY4" fmla="*/ 0 h 701675"/>
              <a:gd name="connsiteX0" fmla="*/ 1402080 w 2628900"/>
              <a:gd name="connsiteY0" fmla="*/ 0 h 621665"/>
              <a:gd name="connsiteX1" fmla="*/ 2628900 w 2628900"/>
              <a:gd name="connsiteY1" fmla="*/ 311150 h 621665"/>
              <a:gd name="connsiteX2" fmla="*/ 1219200 w 2628900"/>
              <a:gd name="connsiteY2" fmla="*/ 621665 h 621665"/>
              <a:gd name="connsiteX3" fmla="*/ 0 w 2628900"/>
              <a:gd name="connsiteY3" fmla="*/ 292100 h 621665"/>
              <a:gd name="connsiteX4" fmla="*/ 1402080 w 2628900"/>
              <a:gd name="connsiteY4" fmla="*/ 0 h 62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8900" h="621665">
                <a:moveTo>
                  <a:pt x="1402080" y="0"/>
                </a:moveTo>
                <a:lnTo>
                  <a:pt x="2628900" y="311150"/>
                </a:lnTo>
                <a:lnTo>
                  <a:pt x="1219200" y="621665"/>
                </a:lnTo>
                <a:lnTo>
                  <a:pt x="0" y="292100"/>
                </a:lnTo>
                <a:lnTo>
                  <a:pt x="1402080" y="0"/>
                </a:lnTo>
                <a:close/>
              </a:path>
            </a:pathLst>
          </a:cu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cxnSp>
        <p:nvCxnSpPr>
          <p:cNvPr id="5" name="Straight Connector 4">
            <a:extLst>
              <a:ext uri="{FF2B5EF4-FFF2-40B4-BE49-F238E27FC236}">
                <a16:creationId xmlns:a16="http://schemas.microsoft.com/office/drawing/2014/main" id="{B7B70640-4F5B-403A-AAD6-63007D39EB9C}"/>
              </a:ext>
            </a:extLst>
          </p:cNvPr>
          <p:cNvCxnSpPr/>
          <p:nvPr/>
        </p:nvCxnSpPr>
        <p:spPr>
          <a:xfrm>
            <a:off x="8221422" y="3318567"/>
            <a:ext cx="2422352" cy="8893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1BE0D62-B4B6-4DE2-B2DB-07D136692547}"/>
              </a:ext>
            </a:extLst>
          </p:cNvPr>
          <p:cNvCxnSpPr/>
          <p:nvPr/>
        </p:nvCxnSpPr>
        <p:spPr>
          <a:xfrm flipH="1">
            <a:off x="8087265" y="3374611"/>
            <a:ext cx="2556509" cy="7966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584BE9AC-2AA1-4AF1-8A38-665DBE5BFE0D}"/>
              </a:ext>
            </a:extLst>
          </p:cNvPr>
          <p:cNvSpPr/>
          <p:nvPr/>
        </p:nvSpPr>
        <p:spPr>
          <a:xfrm>
            <a:off x="8669241" y="2414713"/>
            <a:ext cx="1498974" cy="423186"/>
          </a:xfrm>
          <a:prstGeom prst="ellipse">
            <a:avLst/>
          </a:prstGeom>
          <a:gradFill>
            <a:gsLst>
              <a:gs pos="50000">
                <a:srgbClr val="BED7EF">
                  <a:alpha val="70000"/>
                </a:srgbClr>
              </a:gs>
              <a:gs pos="100000">
                <a:schemeClr val="accent1">
                  <a:lumMod val="60000"/>
                  <a:lumOff val="40000"/>
                  <a:alpha val="70000"/>
                </a:schemeClr>
              </a:gs>
              <a:gs pos="0">
                <a:schemeClr val="accent1">
                  <a:lumMod val="20000"/>
                  <a:lumOff val="80000"/>
                </a:schemeClr>
              </a:gs>
            </a:gsLst>
            <a:lin ang="5400000" scaled="1"/>
          </a:gra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cxnSp>
        <p:nvCxnSpPr>
          <p:cNvPr id="8" name="Straight Connector 7">
            <a:extLst>
              <a:ext uri="{FF2B5EF4-FFF2-40B4-BE49-F238E27FC236}">
                <a16:creationId xmlns:a16="http://schemas.microsoft.com/office/drawing/2014/main" id="{8FBEAFAE-5C92-4BE6-97B2-A044C197DA0C}"/>
              </a:ext>
            </a:extLst>
          </p:cNvPr>
          <p:cNvCxnSpPr/>
          <p:nvPr/>
        </p:nvCxnSpPr>
        <p:spPr>
          <a:xfrm flipV="1">
            <a:off x="9410978" y="1863737"/>
            <a:ext cx="0" cy="9158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0FE3141-47AF-41D9-AE04-100E04E79E31}"/>
              </a:ext>
            </a:extLst>
          </p:cNvPr>
          <p:cNvCxnSpPr>
            <a:stCxn id="27" idx="0"/>
          </p:cNvCxnSpPr>
          <p:nvPr/>
        </p:nvCxnSpPr>
        <p:spPr>
          <a:xfrm flipH="1" flipV="1">
            <a:off x="9411323" y="2491150"/>
            <a:ext cx="1482" cy="1227719"/>
          </a:xfrm>
          <a:prstGeom prst="straightConnector1">
            <a:avLst/>
          </a:prstGeom>
          <a:ln w="2540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8901213-DECF-4291-8E0D-08588FDA06D8}"/>
              </a:ext>
            </a:extLst>
          </p:cNvPr>
          <p:cNvCxnSpPr/>
          <p:nvPr/>
        </p:nvCxnSpPr>
        <p:spPr>
          <a:xfrm>
            <a:off x="9405160" y="3760659"/>
            <a:ext cx="376393" cy="131414"/>
          </a:xfrm>
          <a:prstGeom prst="straightConnector1">
            <a:avLst/>
          </a:prstGeom>
          <a:ln w="2540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3852BED-ED9F-492D-8532-4BF8BCC86087}"/>
              </a:ext>
            </a:extLst>
          </p:cNvPr>
          <p:cNvCxnSpPr/>
          <p:nvPr/>
        </p:nvCxnSpPr>
        <p:spPr>
          <a:xfrm flipH="1">
            <a:off x="8983891" y="3758752"/>
            <a:ext cx="433675" cy="132516"/>
          </a:xfrm>
          <a:prstGeom prst="straightConnector1">
            <a:avLst/>
          </a:prstGeom>
          <a:ln w="2540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58E9AA4-358E-4B7C-9EC5-24D440BF0453}"/>
              </a:ext>
            </a:extLst>
          </p:cNvPr>
          <p:cNvSpPr txBox="1"/>
          <p:nvPr/>
        </p:nvSpPr>
        <p:spPr>
          <a:xfrm>
            <a:off x="10896923" y="3480530"/>
            <a:ext cx="854375" cy="584775"/>
          </a:xfrm>
          <a:prstGeom prst="rect">
            <a:avLst/>
          </a:prstGeom>
          <a:noFill/>
        </p:spPr>
        <p:txBody>
          <a:bodyPr wrap="square" rtlCol="0">
            <a:spAutoFit/>
          </a:bodyPr>
          <a:lstStyle/>
          <a:p>
            <a:r>
              <a:rPr lang="en-US" sz="1600" dirty="0"/>
              <a:t>contact</a:t>
            </a:r>
            <a:br>
              <a:rPr lang="en-US" sz="1600" dirty="0"/>
            </a:br>
            <a:r>
              <a:rPr lang="en-US" sz="1600" dirty="0"/>
              <a:t>plane</a:t>
            </a:r>
            <a:endParaRPr lang="en-CA" sz="1600"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ACA134F-20EB-46FD-B559-BD24B01C99F6}"/>
                  </a:ext>
                </a:extLst>
              </p:cNvPr>
              <p:cNvSpPr txBox="1"/>
              <p:nvPr/>
            </p:nvSpPr>
            <p:spPr>
              <a:xfrm>
                <a:off x="10169083" y="1973772"/>
                <a:ext cx="1595877" cy="338554"/>
              </a:xfrm>
              <a:prstGeom prst="rect">
                <a:avLst/>
              </a:prstGeom>
              <a:noFill/>
            </p:spPr>
            <p:txBody>
              <a:bodyPr wrap="square" rtlCol="0">
                <a:spAutoFit/>
              </a:bodyPr>
              <a:lstStyle/>
              <a:p>
                <a:pPr algn="r"/>
                <a:r>
                  <a:rPr lang="en-US" sz="1600" dirty="0"/>
                  <a:t>friction cone, </a:t>
                </a:r>
                <a14:m>
                  <m:oMath xmlns:m="http://schemas.openxmlformats.org/officeDocument/2006/math">
                    <m:r>
                      <a:rPr lang="en-CA" sz="1600" i="1">
                        <a:latin typeface="Cambria Math" panose="02040503050406030204" pitchFamily="18" charset="0"/>
                        <a:ea typeface="Cambria Math" panose="02040503050406030204" pitchFamily="18" charset="0"/>
                      </a:rPr>
                      <m:t>ℱ</m:t>
                    </m:r>
                  </m:oMath>
                </a14:m>
                <a:endParaRPr lang="en-US" sz="1600" dirty="0"/>
              </a:p>
            </p:txBody>
          </p:sp>
        </mc:Choice>
        <mc:Fallback xmlns="">
          <p:sp>
            <p:nvSpPr>
              <p:cNvPr id="14" name="TextBox 13">
                <a:extLst>
                  <a:ext uri="{FF2B5EF4-FFF2-40B4-BE49-F238E27FC236}">
                    <a16:creationId xmlns:a16="http://schemas.microsoft.com/office/drawing/2014/main" id="{4ACA134F-20EB-46FD-B559-BD24B01C99F6}"/>
                  </a:ext>
                </a:extLst>
              </p:cNvPr>
              <p:cNvSpPr txBox="1">
                <a:spLocks noRot="1" noChangeAspect="1" noMove="1" noResize="1" noEditPoints="1" noAdjustHandles="1" noChangeArrowheads="1" noChangeShapeType="1" noTextEdit="1"/>
              </p:cNvSpPr>
              <p:nvPr/>
            </p:nvSpPr>
            <p:spPr>
              <a:xfrm>
                <a:off x="10169083" y="1973772"/>
                <a:ext cx="1595877" cy="338554"/>
              </a:xfrm>
              <a:prstGeom prst="rect">
                <a:avLst/>
              </a:prstGeom>
              <a:blipFill>
                <a:blip r:embed="rId4"/>
                <a:stretch>
                  <a:fillRect t="-5455" b="-23636"/>
                </a:stretch>
              </a:blipFill>
            </p:spPr>
            <p:txBody>
              <a:bodyPr/>
              <a:lstStyle/>
              <a:p>
                <a:r>
                  <a:rPr lang="en-CA">
                    <a:noFill/>
                  </a:rPr>
                  <a:t> </a:t>
                </a:r>
              </a:p>
            </p:txBody>
          </p:sp>
        </mc:Fallback>
      </mc:AlternateContent>
      <p:grpSp>
        <p:nvGrpSpPr>
          <p:cNvPr id="15" name="Group 14">
            <a:extLst>
              <a:ext uri="{FF2B5EF4-FFF2-40B4-BE49-F238E27FC236}">
                <a16:creationId xmlns:a16="http://schemas.microsoft.com/office/drawing/2014/main" id="{5805C112-42E1-4717-B92E-6D5FD6800859}"/>
              </a:ext>
            </a:extLst>
          </p:cNvPr>
          <p:cNvGrpSpPr/>
          <p:nvPr/>
        </p:nvGrpSpPr>
        <p:grpSpPr>
          <a:xfrm flipH="1" flipV="1">
            <a:off x="10166095" y="2243354"/>
            <a:ext cx="1507939" cy="306010"/>
            <a:chOff x="3943363" y="2682213"/>
            <a:chExt cx="1507939" cy="306010"/>
          </a:xfrm>
        </p:grpSpPr>
        <p:cxnSp>
          <p:nvCxnSpPr>
            <p:cNvPr id="16" name="Straight Connector 15">
              <a:extLst>
                <a:ext uri="{FF2B5EF4-FFF2-40B4-BE49-F238E27FC236}">
                  <a16:creationId xmlns:a16="http://schemas.microsoft.com/office/drawing/2014/main" id="{A108B933-7A7C-4875-BB5C-97F55AAA43F1}"/>
                </a:ext>
              </a:extLst>
            </p:cNvPr>
            <p:cNvCxnSpPr/>
            <p:nvPr/>
          </p:nvCxnSpPr>
          <p:spPr>
            <a:xfrm flipV="1">
              <a:off x="3943363" y="2988032"/>
              <a:ext cx="1201929" cy="0"/>
            </a:xfrm>
            <a:prstGeom prst="line">
              <a:avLst/>
            </a:prstGeom>
            <a:ln w="127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9F4610F-C9CF-4BF7-A343-990F9BAD5D62}"/>
                </a:ext>
              </a:extLst>
            </p:cNvPr>
            <p:cNvCxnSpPr/>
            <p:nvPr/>
          </p:nvCxnSpPr>
          <p:spPr>
            <a:xfrm flipH="1">
              <a:off x="5145292" y="2682213"/>
              <a:ext cx="306010" cy="306010"/>
            </a:xfrm>
            <a:prstGeom prst="line">
              <a:avLst/>
            </a:prstGeom>
            <a:ln w="12700" cap="rnd">
              <a:solidFill>
                <a:schemeClr val="tx1"/>
              </a:solidFill>
              <a:roun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8D979F2A-FE38-4D8A-84CA-2DD8BC1988B4}"/>
                  </a:ext>
                </a:extLst>
              </p:cNvPr>
              <p:cNvSpPr/>
              <p:nvPr/>
            </p:nvSpPr>
            <p:spPr>
              <a:xfrm>
                <a:off x="8721571" y="3576969"/>
                <a:ext cx="34964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solidFill>
                                <a:srgbClr val="C00000"/>
                              </a:solidFill>
                              <a:latin typeface="Cambria Math" panose="02040503050406030204" pitchFamily="18" charset="0"/>
                            </a:rPr>
                          </m:ctrlPr>
                        </m:accPr>
                        <m:e>
                          <m:r>
                            <a:rPr lang="en-US" sz="2000" b="0" i="1" smtClean="0">
                              <a:solidFill>
                                <a:srgbClr val="C00000"/>
                              </a:solidFill>
                              <a:latin typeface="Cambria Math" panose="02040503050406030204" pitchFamily="18" charset="0"/>
                            </a:rPr>
                            <m:t>𝑡</m:t>
                          </m:r>
                        </m:e>
                      </m:acc>
                    </m:oMath>
                  </m:oMathPara>
                </a14:m>
                <a:endParaRPr lang="fr-CA" sz="2000" dirty="0"/>
              </a:p>
            </p:txBody>
          </p:sp>
        </mc:Choice>
        <mc:Fallback xmlns="">
          <p:sp>
            <p:nvSpPr>
              <p:cNvPr id="18" name="Rectangle 17">
                <a:extLst>
                  <a:ext uri="{FF2B5EF4-FFF2-40B4-BE49-F238E27FC236}">
                    <a16:creationId xmlns:a16="http://schemas.microsoft.com/office/drawing/2014/main" id="{8D979F2A-FE38-4D8A-84CA-2DD8BC1988B4}"/>
                  </a:ext>
                </a:extLst>
              </p:cNvPr>
              <p:cNvSpPr>
                <a:spLocks noRot="1" noChangeAspect="1" noMove="1" noResize="1" noEditPoints="1" noAdjustHandles="1" noChangeArrowheads="1" noChangeShapeType="1" noTextEdit="1"/>
              </p:cNvSpPr>
              <p:nvPr/>
            </p:nvSpPr>
            <p:spPr>
              <a:xfrm>
                <a:off x="8721571" y="3576969"/>
                <a:ext cx="349646" cy="400110"/>
              </a:xfrm>
              <a:prstGeom prst="rect">
                <a:avLst/>
              </a:prstGeom>
              <a:blipFill>
                <a:blip r:embed="rId5"/>
                <a:stretch>
                  <a:fillRect t="-13846" r="-3859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C85D0C26-5219-4E71-A3B1-E332CB1D52D1}"/>
                  </a:ext>
                </a:extLst>
              </p:cNvPr>
              <p:cNvSpPr/>
              <p:nvPr/>
            </p:nvSpPr>
            <p:spPr>
              <a:xfrm>
                <a:off x="9743230" y="3569305"/>
                <a:ext cx="385875" cy="4165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solidFill>
                                <a:srgbClr val="C00000"/>
                              </a:solidFill>
                              <a:latin typeface="Cambria Math" panose="02040503050406030204" pitchFamily="18" charset="0"/>
                            </a:rPr>
                          </m:ctrlPr>
                        </m:accPr>
                        <m:e>
                          <m:r>
                            <a:rPr lang="en-US" sz="2000" b="0" i="1" smtClean="0">
                              <a:solidFill>
                                <a:srgbClr val="C00000"/>
                              </a:solidFill>
                              <a:latin typeface="Cambria Math" panose="02040503050406030204" pitchFamily="18" charset="0"/>
                            </a:rPr>
                            <m:t>𝑏</m:t>
                          </m:r>
                        </m:e>
                      </m:acc>
                    </m:oMath>
                  </m:oMathPara>
                </a14:m>
                <a:endParaRPr lang="fr-CA" sz="2000" dirty="0"/>
              </a:p>
            </p:txBody>
          </p:sp>
        </mc:Choice>
        <mc:Fallback xmlns="">
          <p:sp>
            <p:nvSpPr>
              <p:cNvPr id="19" name="Rectangle 18">
                <a:extLst>
                  <a:ext uri="{FF2B5EF4-FFF2-40B4-BE49-F238E27FC236}">
                    <a16:creationId xmlns:a16="http://schemas.microsoft.com/office/drawing/2014/main" id="{C85D0C26-5219-4E71-A3B1-E332CB1D52D1}"/>
                  </a:ext>
                </a:extLst>
              </p:cNvPr>
              <p:cNvSpPr>
                <a:spLocks noRot="1" noChangeAspect="1" noMove="1" noResize="1" noEditPoints="1" noAdjustHandles="1" noChangeArrowheads="1" noChangeShapeType="1" noTextEdit="1"/>
              </p:cNvSpPr>
              <p:nvPr/>
            </p:nvSpPr>
            <p:spPr>
              <a:xfrm>
                <a:off x="9743230" y="3569305"/>
                <a:ext cx="385875" cy="416589"/>
              </a:xfrm>
              <a:prstGeom prst="rect">
                <a:avLst/>
              </a:prstGeom>
              <a:blipFill>
                <a:blip r:embed="rId6"/>
                <a:stretch>
                  <a:fillRect t="-8824" r="-1406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E771EE11-1260-4AE3-993F-8C84D0559F4B}"/>
                  </a:ext>
                </a:extLst>
              </p:cNvPr>
              <p:cNvSpPr/>
              <p:nvPr/>
            </p:nvSpPr>
            <p:spPr>
              <a:xfrm>
                <a:off x="9417566" y="3985894"/>
                <a:ext cx="48564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1" i="0" smtClean="0">
                              <a:latin typeface="Cambria Math" panose="02040503050406030204" pitchFamily="18" charset="0"/>
                            </a:rPr>
                            <m:t>𝛌</m:t>
                          </m:r>
                        </m:e>
                        <m:sub>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𝑡</m:t>
                              </m:r>
                            </m:e>
                          </m:acc>
                        </m:sub>
                      </m:sSub>
                    </m:oMath>
                  </m:oMathPara>
                </a14:m>
                <a:endParaRPr lang="fr-CA" sz="2000" dirty="0"/>
              </a:p>
            </p:txBody>
          </p:sp>
        </mc:Choice>
        <mc:Fallback xmlns="">
          <p:sp>
            <p:nvSpPr>
              <p:cNvPr id="20" name="Rectangle 19">
                <a:extLst>
                  <a:ext uri="{FF2B5EF4-FFF2-40B4-BE49-F238E27FC236}">
                    <a16:creationId xmlns:a16="http://schemas.microsoft.com/office/drawing/2014/main" id="{E771EE11-1260-4AE3-993F-8C84D0559F4B}"/>
                  </a:ext>
                </a:extLst>
              </p:cNvPr>
              <p:cNvSpPr>
                <a:spLocks noRot="1" noChangeAspect="1" noMove="1" noResize="1" noEditPoints="1" noAdjustHandles="1" noChangeArrowheads="1" noChangeShapeType="1" noTextEdit="1"/>
              </p:cNvSpPr>
              <p:nvPr/>
            </p:nvSpPr>
            <p:spPr>
              <a:xfrm>
                <a:off x="9417566" y="3985894"/>
                <a:ext cx="485646" cy="400110"/>
              </a:xfrm>
              <a:prstGeom prst="rect">
                <a:avLst/>
              </a:prstGeom>
              <a:blipFill>
                <a:blip r:embed="rId7"/>
                <a:stretch>
                  <a:fillRect r="-17500"/>
                </a:stretch>
              </a:blipFill>
            </p:spPr>
            <p:txBody>
              <a:bodyPr/>
              <a:lstStyle/>
              <a:p>
                <a:r>
                  <a:rPr lang="en-CA">
                    <a:noFill/>
                  </a:rPr>
                  <a:t> </a:t>
                </a:r>
              </a:p>
            </p:txBody>
          </p:sp>
        </mc:Fallback>
      </mc:AlternateContent>
      <p:sp>
        <p:nvSpPr>
          <p:cNvPr id="22" name="Flowchart: Merge 5">
            <a:extLst>
              <a:ext uri="{FF2B5EF4-FFF2-40B4-BE49-F238E27FC236}">
                <a16:creationId xmlns:a16="http://schemas.microsoft.com/office/drawing/2014/main" id="{34E6D285-2219-4945-83C3-0FB40FBF324F}"/>
              </a:ext>
            </a:extLst>
          </p:cNvPr>
          <p:cNvSpPr/>
          <p:nvPr/>
        </p:nvSpPr>
        <p:spPr>
          <a:xfrm>
            <a:off x="8685152" y="2663851"/>
            <a:ext cx="1469016" cy="1097708"/>
          </a:xfrm>
          <a:custGeom>
            <a:avLst/>
            <a:gdLst>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23"/>
              <a:gd name="connsiteY0" fmla="*/ 636 h 10636"/>
              <a:gd name="connsiteX1" fmla="*/ 6569 w 10023"/>
              <a:gd name="connsiteY1" fmla="*/ 979 h 10636"/>
              <a:gd name="connsiteX2" fmla="*/ 10000 w 10023"/>
              <a:gd name="connsiteY2" fmla="*/ 636 h 10636"/>
              <a:gd name="connsiteX3" fmla="*/ 5000 w 10023"/>
              <a:gd name="connsiteY3" fmla="*/ 10636 h 10636"/>
              <a:gd name="connsiteX4" fmla="*/ 0 w 10023"/>
              <a:gd name="connsiteY4" fmla="*/ 636 h 10636"/>
              <a:gd name="connsiteX0" fmla="*/ 0 w 10013"/>
              <a:gd name="connsiteY0" fmla="*/ 889 h 10889"/>
              <a:gd name="connsiteX1" fmla="*/ 4939 w 10013"/>
              <a:gd name="connsiteY1" fmla="*/ 347 h 10889"/>
              <a:gd name="connsiteX2" fmla="*/ 10000 w 10013"/>
              <a:gd name="connsiteY2" fmla="*/ 889 h 10889"/>
              <a:gd name="connsiteX3" fmla="*/ 5000 w 10013"/>
              <a:gd name="connsiteY3" fmla="*/ 10889 h 10889"/>
              <a:gd name="connsiteX4" fmla="*/ 0 w 10013"/>
              <a:gd name="connsiteY4" fmla="*/ 889 h 10889"/>
              <a:gd name="connsiteX0" fmla="*/ 0 w 10013"/>
              <a:gd name="connsiteY0" fmla="*/ 421 h 10421"/>
              <a:gd name="connsiteX1" fmla="*/ 5029 w 10013"/>
              <a:gd name="connsiteY1" fmla="*/ 2343 h 10421"/>
              <a:gd name="connsiteX2" fmla="*/ 10000 w 10013"/>
              <a:gd name="connsiteY2" fmla="*/ 421 h 10421"/>
              <a:gd name="connsiteX3" fmla="*/ 5000 w 10013"/>
              <a:gd name="connsiteY3" fmla="*/ 10421 h 10421"/>
              <a:gd name="connsiteX4" fmla="*/ 0 w 10013"/>
              <a:gd name="connsiteY4" fmla="*/ 421 h 10421"/>
              <a:gd name="connsiteX0" fmla="*/ 0 w 10013"/>
              <a:gd name="connsiteY0" fmla="*/ 512 h 10512"/>
              <a:gd name="connsiteX1" fmla="*/ 4904 w 10013"/>
              <a:gd name="connsiteY1" fmla="*/ 1601 h 10512"/>
              <a:gd name="connsiteX2" fmla="*/ 10000 w 10013"/>
              <a:gd name="connsiteY2" fmla="*/ 512 h 10512"/>
              <a:gd name="connsiteX3" fmla="*/ 5000 w 10013"/>
              <a:gd name="connsiteY3" fmla="*/ 10512 h 10512"/>
              <a:gd name="connsiteX4" fmla="*/ 0 w 10013"/>
              <a:gd name="connsiteY4" fmla="*/ 512 h 10512"/>
              <a:gd name="connsiteX0" fmla="*/ 0 w 10000"/>
              <a:gd name="connsiteY0" fmla="*/ 512 h 10512"/>
              <a:gd name="connsiteX1" fmla="*/ 4904 w 10000"/>
              <a:gd name="connsiteY1" fmla="*/ 1601 h 10512"/>
              <a:gd name="connsiteX2" fmla="*/ 10000 w 10000"/>
              <a:gd name="connsiteY2" fmla="*/ 512 h 10512"/>
              <a:gd name="connsiteX3" fmla="*/ 5000 w 10000"/>
              <a:gd name="connsiteY3" fmla="*/ 10512 h 10512"/>
              <a:gd name="connsiteX4" fmla="*/ 0 w 10000"/>
              <a:gd name="connsiteY4" fmla="*/ 512 h 10512"/>
              <a:gd name="connsiteX0" fmla="*/ 0 w 10000"/>
              <a:gd name="connsiteY0" fmla="*/ 0 h 10000"/>
              <a:gd name="connsiteX1" fmla="*/ 4904 w 10000"/>
              <a:gd name="connsiteY1" fmla="*/ 1089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04 w 10000"/>
              <a:gd name="connsiteY1" fmla="*/ 1089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5060 w 10000"/>
              <a:gd name="connsiteY1" fmla="*/ 2061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cubicBezTo>
                  <a:pt x="829" y="1046"/>
                  <a:pt x="2459" y="1609"/>
                  <a:pt x="4982" y="1575"/>
                </a:cubicBezTo>
                <a:cubicBezTo>
                  <a:pt x="7505" y="1541"/>
                  <a:pt x="9061" y="1133"/>
                  <a:pt x="10000" y="0"/>
                </a:cubicBezTo>
                <a:lnTo>
                  <a:pt x="5000" y="10000"/>
                </a:lnTo>
                <a:lnTo>
                  <a:pt x="0" y="0"/>
                </a:lnTo>
                <a:close/>
              </a:path>
            </a:pathLst>
          </a:custGeom>
          <a:gradFill>
            <a:gsLst>
              <a:gs pos="50000">
                <a:schemeClr val="accent1">
                  <a:lumMod val="60000"/>
                  <a:lumOff val="40000"/>
                  <a:alpha val="70000"/>
                </a:schemeClr>
              </a:gs>
              <a:gs pos="0">
                <a:schemeClr val="accent1">
                  <a:lumMod val="20000"/>
                  <a:lumOff val="80000"/>
                </a:schemeClr>
              </a:gs>
              <a:gs pos="100000">
                <a:schemeClr val="accent1">
                  <a:lumMod val="20000"/>
                  <a:lumOff val="80000"/>
                  <a:alpha val="70000"/>
                </a:schemeClr>
              </a:gs>
            </a:gsLst>
            <a:lin ang="0" scaled="0"/>
          </a:gradFill>
          <a:ln w="19050">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cxnSp>
        <p:nvCxnSpPr>
          <p:cNvPr id="24" name="Straight Connector 23">
            <a:extLst>
              <a:ext uri="{FF2B5EF4-FFF2-40B4-BE49-F238E27FC236}">
                <a16:creationId xmlns:a16="http://schemas.microsoft.com/office/drawing/2014/main" id="{80210C39-6DE2-4A5D-A804-92093D82B603}"/>
              </a:ext>
            </a:extLst>
          </p:cNvPr>
          <p:cNvCxnSpPr>
            <a:cxnSpLocks/>
          </p:cNvCxnSpPr>
          <p:nvPr/>
        </p:nvCxnSpPr>
        <p:spPr>
          <a:xfrm>
            <a:off x="9412064" y="2497630"/>
            <a:ext cx="353671" cy="31016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ECF9516-62C3-4E3E-9535-19F0E0D3B021}"/>
              </a:ext>
            </a:extLst>
          </p:cNvPr>
          <p:cNvCxnSpPr>
            <a:cxnSpLocks/>
          </p:cNvCxnSpPr>
          <p:nvPr/>
        </p:nvCxnSpPr>
        <p:spPr>
          <a:xfrm flipH="1">
            <a:off x="9749860" y="2817324"/>
            <a:ext cx="22227" cy="12319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3E8FD14-F02E-472B-94AA-83D08D7F01D7}"/>
              </a:ext>
            </a:extLst>
          </p:cNvPr>
          <p:cNvCxnSpPr>
            <a:cxnSpLocks noChangeAspect="1"/>
          </p:cNvCxnSpPr>
          <p:nvPr/>
        </p:nvCxnSpPr>
        <p:spPr>
          <a:xfrm>
            <a:off x="9406965" y="3753276"/>
            <a:ext cx="332831" cy="295820"/>
          </a:xfrm>
          <a:prstGeom prst="straightConnector1">
            <a:avLst/>
          </a:prstGeom>
          <a:ln w="41275">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29160FB-1AAC-41A0-907E-4FF98089C94D}"/>
                  </a:ext>
                </a:extLst>
              </p:cNvPr>
              <p:cNvSpPr txBox="1"/>
              <p:nvPr/>
            </p:nvSpPr>
            <p:spPr>
              <a:xfrm>
                <a:off x="9146574" y="2456558"/>
                <a:ext cx="20954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solidFill>
                                <a:srgbClr val="C00000"/>
                              </a:solidFill>
                              <a:latin typeface="Cambria Math" panose="02040503050406030204" pitchFamily="18" charset="0"/>
                            </a:rPr>
                          </m:ctrlPr>
                        </m:accPr>
                        <m:e>
                          <m:r>
                            <a:rPr lang="en-US" sz="2000" b="0" i="1" smtClean="0">
                              <a:solidFill>
                                <a:srgbClr val="C00000"/>
                              </a:solidFill>
                              <a:latin typeface="Cambria Math" panose="02040503050406030204" pitchFamily="18" charset="0"/>
                            </a:rPr>
                            <m:t>𝑛</m:t>
                          </m:r>
                        </m:e>
                      </m:acc>
                    </m:oMath>
                  </m:oMathPara>
                </a14:m>
                <a:endParaRPr lang="en-US" sz="2000" dirty="0">
                  <a:solidFill>
                    <a:srgbClr val="C00000"/>
                  </a:solidFill>
                </a:endParaRPr>
              </a:p>
            </p:txBody>
          </p:sp>
        </mc:Choice>
        <mc:Fallback xmlns="">
          <p:sp>
            <p:nvSpPr>
              <p:cNvPr id="28" name="TextBox 27">
                <a:extLst>
                  <a:ext uri="{FF2B5EF4-FFF2-40B4-BE49-F238E27FC236}">
                    <a16:creationId xmlns:a16="http://schemas.microsoft.com/office/drawing/2014/main" id="{729160FB-1AAC-41A0-907E-4FF98089C94D}"/>
                  </a:ext>
                </a:extLst>
              </p:cNvPr>
              <p:cNvSpPr txBox="1">
                <a:spLocks noRot="1" noChangeAspect="1" noMove="1" noResize="1" noEditPoints="1" noAdjustHandles="1" noChangeArrowheads="1" noChangeShapeType="1" noTextEdit="1"/>
              </p:cNvSpPr>
              <p:nvPr/>
            </p:nvSpPr>
            <p:spPr>
              <a:xfrm>
                <a:off x="9146574" y="2456558"/>
                <a:ext cx="209545" cy="307777"/>
              </a:xfrm>
              <a:prstGeom prst="rect">
                <a:avLst/>
              </a:prstGeom>
              <a:blipFill>
                <a:blip r:embed="rId8"/>
                <a:stretch>
                  <a:fillRect l="-14286" t="-24000" r="-77143"/>
                </a:stretch>
              </a:blipFill>
            </p:spPr>
            <p:txBody>
              <a:bodyPr/>
              <a:lstStyle/>
              <a:p>
                <a:r>
                  <a:rPr lang="en-CA">
                    <a:noFill/>
                  </a:rPr>
                  <a:t> </a:t>
                </a:r>
              </a:p>
            </p:txBody>
          </p:sp>
        </mc:Fallback>
      </mc:AlternateContent>
      <p:grpSp>
        <p:nvGrpSpPr>
          <p:cNvPr id="23" name="Group 22">
            <a:extLst>
              <a:ext uri="{FF2B5EF4-FFF2-40B4-BE49-F238E27FC236}">
                <a16:creationId xmlns:a16="http://schemas.microsoft.com/office/drawing/2014/main" id="{87C30E34-F453-482B-8E0F-C988E32784B8}"/>
              </a:ext>
            </a:extLst>
          </p:cNvPr>
          <p:cNvGrpSpPr/>
          <p:nvPr/>
        </p:nvGrpSpPr>
        <p:grpSpPr>
          <a:xfrm>
            <a:off x="9831988" y="2790643"/>
            <a:ext cx="581029" cy="338057"/>
            <a:chOff x="9831988" y="2790643"/>
            <a:chExt cx="581029" cy="338057"/>
          </a:xfrm>
        </p:grpSpPr>
        <p:cxnSp>
          <p:nvCxnSpPr>
            <p:cNvPr id="29" name="Straight Connector 28">
              <a:extLst>
                <a:ext uri="{FF2B5EF4-FFF2-40B4-BE49-F238E27FC236}">
                  <a16:creationId xmlns:a16="http://schemas.microsoft.com/office/drawing/2014/main" id="{EB569F0E-4D4C-42B5-8A3D-1228D03AB4B8}"/>
                </a:ext>
              </a:extLst>
            </p:cNvPr>
            <p:cNvCxnSpPr>
              <a:cxnSpLocks noChangeAspect="1"/>
            </p:cNvCxnSpPr>
            <p:nvPr/>
          </p:nvCxnSpPr>
          <p:spPr>
            <a:xfrm>
              <a:off x="10060468" y="2790643"/>
              <a:ext cx="0" cy="272536"/>
            </a:xfrm>
            <a:prstGeom prst="line">
              <a:avLst/>
            </a:prstGeom>
            <a:ln w="63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E77BFB-953B-433D-9759-7D5EE359033E}"/>
                </a:ext>
              </a:extLst>
            </p:cNvPr>
            <p:cNvCxnSpPr>
              <a:cxnSpLocks noChangeAspect="1"/>
            </p:cNvCxnSpPr>
            <p:nvPr/>
          </p:nvCxnSpPr>
          <p:spPr>
            <a:xfrm flipV="1">
              <a:off x="9831988" y="3060004"/>
              <a:ext cx="229953" cy="68696"/>
            </a:xfrm>
            <a:prstGeom prst="line">
              <a:avLst/>
            </a:prstGeom>
            <a:ln w="63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2634ACE-61BE-4C97-BD2F-15F92B369B3E}"/>
                    </a:ext>
                  </a:extLst>
                </p:cNvPr>
                <p:cNvSpPr txBox="1"/>
                <p:nvPr/>
              </p:nvSpPr>
              <p:spPr>
                <a:xfrm>
                  <a:off x="10143584" y="2807799"/>
                  <a:ext cx="269433" cy="2382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skw"/>
                            <m:ctrlPr>
                              <a:rPr lang="fr-CA" sz="1200" i="1" smtClean="0">
                                <a:latin typeface="Cambria Math" panose="02040503050406030204" pitchFamily="18" charset="0"/>
                              </a:rPr>
                            </m:ctrlPr>
                          </m:fPr>
                          <m:num>
                            <m:r>
                              <a:rPr lang="en-US" sz="1200" b="0" i="1" smtClean="0">
                                <a:latin typeface="Cambria Math" panose="02040503050406030204" pitchFamily="18" charset="0"/>
                              </a:rPr>
                              <m:t>1</m:t>
                            </m:r>
                          </m:num>
                          <m:den>
                            <m:r>
                              <a:rPr lang="en-US" sz="1200" b="0" i="1" smtClean="0">
                                <a:latin typeface="Cambria Math" panose="02040503050406030204" pitchFamily="18" charset="0"/>
                              </a:rPr>
                              <m:t>𝜇</m:t>
                            </m:r>
                          </m:den>
                        </m:f>
                      </m:oMath>
                    </m:oMathPara>
                  </a14:m>
                  <a:endParaRPr lang="fr-CA" sz="1200" dirty="0"/>
                </a:p>
              </p:txBody>
            </p:sp>
          </mc:Choice>
          <mc:Fallback xmlns="">
            <p:sp>
              <p:nvSpPr>
                <p:cNvPr id="31" name="TextBox 30">
                  <a:extLst>
                    <a:ext uri="{FF2B5EF4-FFF2-40B4-BE49-F238E27FC236}">
                      <a16:creationId xmlns:a16="http://schemas.microsoft.com/office/drawing/2014/main" id="{B2634ACE-61BE-4C97-BD2F-15F92B369B3E}"/>
                    </a:ext>
                  </a:extLst>
                </p:cNvPr>
                <p:cNvSpPr txBox="1">
                  <a:spLocks noRot="1" noChangeAspect="1" noMove="1" noResize="1" noEditPoints="1" noAdjustHandles="1" noChangeArrowheads="1" noChangeShapeType="1" noTextEdit="1"/>
                </p:cNvSpPr>
                <p:nvPr/>
              </p:nvSpPr>
              <p:spPr>
                <a:xfrm>
                  <a:off x="10143584" y="2807799"/>
                  <a:ext cx="269433" cy="238270"/>
                </a:xfrm>
                <a:prstGeom prst="rect">
                  <a:avLst/>
                </a:prstGeom>
                <a:blipFill>
                  <a:blip r:embed="rId9"/>
                  <a:stretch>
                    <a:fillRect l="-95455" t="-164103" r="-161364" b="-241026"/>
                  </a:stretch>
                </a:blipFill>
              </p:spPr>
              <p:txBody>
                <a:bodyPr/>
                <a:lstStyle/>
                <a:p>
                  <a:r>
                    <a:rPr lang="en-CA">
                      <a:noFill/>
                    </a:rPr>
                    <a:t> </a:t>
                  </a:r>
                </a:p>
              </p:txBody>
            </p:sp>
          </mc:Fallback>
        </mc:AlternateContent>
      </p:grpSp>
      <p:cxnSp>
        <p:nvCxnSpPr>
          <p:cNvPr id="32" name="Straight Arrow Connector 31">
            <a:extLst>
              <a:ext uri="{FF2B5EF4-FFF2-40B4-BE49-F238E27FC236}">
                <a16:creationId xmlns:a16="http://schemas.microsoft.com/office/drawing/2014/main" id="{91F87774-4962-4928-9B90-E804F2AE9ECA}"/>
              </a:ext>
            </a:extLst>
          </p:cNvPr>
          <p:cNvCxnSpPr>
            <a:cxnSpLocks/>
          </p:cNvCxnSpPr>
          <p:nvPr/>
        </p:nvCxnSpPr>
        <p:spPr>
          <a:xfrm flipH="1" flipV="1">
            <a:off x="9412517" y="3084165"/>
            <a:ext cx="1595" cy="657205"/>
          </a:xfrm>
          <a:prstGeom prst="straightConnector1">
            <a:avLst/>
          </a:prstGeom>
          <a:ln w="41275">
            <a:solidFill>
              <a:schemeClr val="accent5"/>
            </a:solidFill>
            <a:tailEnd type="triangle" w="med" len="lg"/>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7B5A526C-6C53-42F3-A75C-5B833D64E8B8}"/>
              </a:ext>
            </a:extLst>
          </p:cNvPr>
          <p:cNvSpPr/>
          <p:nvPr/>
        </p:nvSpPr>
        <p:spPr>
          <a:xfrm>
            <a:off x="9375100" y="3718869"/>
            <a:ext cx="75410" cy="754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7BE38C4A-ECE7-49A4-BA91-91C2DA424979}"/>
                  </a:ext>
                </a:extLst>
              </p:cNvPr>
              <p:cNvSpPr/>
              <p:nvPr/>
            </p:nvSpPr>
            <p:spPr>
              <a:xfrm>
                <a:off x="8966703" y="2920816"/>
                <a:ext cx="51110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𝜆</m:t>
                          </m:r>
                        </m:e>
                        <m:sub>
                          <m:acc>
                            <m:accPr>
                              <m:chr m:val="̂"/>
                              <m:ctrlPr>
                                <a:rPr lang="en-CA" sz="2000" b="0" i="1" smtClean="0">
                                  <a:latin typeface="Cambria Math" panose="02040503050406030204" pitchFamily="18" charset="0"/>
                                </a:rPr>
                              </m:ctrlPr>
                            </m:accPr>
                            <m:e>
                              <m:r>
                                <a:rPr lang="en-CA" sz="2000" b="0" i="1" smtClean="0">
                                  <a:latin typeface="Cambria Math" panose="02040503050406030204" pitchFamily="18" charset="0"/>
                                </a:rPr>
                                <m:t>𝑛</m:t>
                              </m:r>
                            </m:e>
                          </m:acc>
                        </m:sub>
                      </m:sSub>
                    </m:oMath>
                  </m:oMathPara>
                </a14:m>
                <a:endParaRPr lang="fr-CA" sz="2000" dirty="0"/>
              </a:p>
            </p:txBody>
          </p:sp>
        </mc:Choice>
        <mc:Fallback xmlns="">
          <p:sp>
            <p:nvSpPr>
              <p:cNvPr id="37" name="Rectangle 36">
                <a:extLst>
                  <a:ext uri="{FF2B5EF4-FFF2-40B4-BE49-F238E27FC236}">
                    <a16:creationId xmlns:a16="http://schemas.microsoft.com/office/drawing/2014/main" id="{7BE38C4A-ECE7-49A4-BA91-91C2DA424979}"/>
                  </a:ext>
                </a:extLst>
              </p:cNvPr>
              <p:cNvSpPr>
                <a:spLocks noRot="1" noChangeAspect="1" noMove="1" noResize="1" noEditPoints="1" noAdjustHandles="1" noChangeArrowheads="1" noChangeShapeType="1" noTextEdit="1"/>
              </p:cNvSpPr>
              <p:nvPr/>
            </p:nvSpPr>
            <p:spPr>
              <a:xfrm>
                <a:off x="8966703" y="2920816"/>
                <a:ext cx="511101" cy="400110"/>
              </a:xfrm>
              <a:prstGeom prst="rect">
                <a:avLst/>
              </a:prstGeom>
              <a:blipFill>
                <a:blip r:embed="rId10"/>
                <a:stretch>
                  <a:fillRect r="-3333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35E7B316-786D-4FD6-BF9C-6947735B45AA}"/>
                  </a:ext>
                </a:extLst>
              </p:cNvPr>
              <p:cNvSpPr txBox="1"/>
              <p:nvPr/>
            </p:nvSpPr>
            <p:spPr>
              <a:xfrm>
                <a:off x="2973079" y="2311659"/>
                <a:ext cx="193501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CA" sz="2800" i="1" smtClean="0">
                              <a:latin typeface="Cambria Math" panose="02040503050406030204" pitchFamily="18" charset="0"/>
                            </a:rPr>
                          </m:ctrlPr>
                        </m:dPr>
                        <m:e>
                          <m:sSub>
                            <m:sSubPr>
                              <m:ctrlPr>
                                <a:rPr lang="en-CA" sz="2800" i="1">
                                  <a:latin typeface="Cambria Math" panose="02040503050406030204" pitchFamily="18" charset="0"/>
                                </a:rPr>
                              </m:ctrlPr>
                            </m:sSubPr>
                            <m:e>
                              <m:r>
                                <a:rPr lang="en-CA" sz="2800" b="1">
                                  <a:latin typeface="Cambria Math" panose="02040503050406030204" pitchFamily="18" charset="0"/>
                                </a:rPr>
                                <m:t>𝛌</m:t>
                              </m:r>
                            </m:e>
                            <m:sub>
                              <m:acc>
                                <m:accPr>
                                  <m:chr m:val="̂"/>
                                  <m:ctrlPr>
                                    <a:rPr lang="en-CA" sz="2800" i="1">
                                      <a:latin typeface="Cambria Math" panose="02040503050406030204" pitchFamily="18" charset="0"/>
                                    </a:rPr>
                                  </m:ctrlPr>
                                </m:accPr>
                                <m:e>
                                  <m:r>
                                    <a:rPr lang="en-CA" sz="2800" i="1">
                                      <a:latin typeface="Cambria Math" panose="02040503050406030204" pitchFamily="18" charset="0"/>
                                    </a:rPr>
                                    <m:t>𝑡</m:t>
                                  </m:r>
                                </m:e>
                              </m:acc>
                            </m:sub>
                          </m:sSub>
                          <m:r>
                            <m:rPr>
                              <m:nor/>
                            </m:rPr>
                            <a:rPr lang="en-CA" sz="2800" dirty="0"/>
                            <m:t> </m:t>
                          </m:r>
                        </m:e>
                      </m:d>
                      <m:r>
                        <a:rPr lang="en-CA" sz="2800" i="1" smtClean="0">
                          <a:latin typeface="Cambria Math" panose="02040503050406030204" pitchFamily="18" charset="0"/>
                        </a:rPr>
                        <m:t>≤</m:t>
                      </m:r>
                      <m:r>
                        <a:rPr lang="en-CA" sz="2800" b="0" i="1" smtClean="0">
                          <a:latin typeface="Cambria Math" panose="02040503050406030204" pitchFamily="18" charset="0"/>
                        </a:rPr>
                        <m:t>𝜇</m:t>
                      </m:r>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𝜆</m:t>
                          </m:r>
                        </m:e>
                        <m:sub>
                          <m:acc>
                            <m:accPr>
                              <m:chr m:val="̂"/>
                              <m:ctrlPr>
                                <a:rPr lang="en-CA" sz="2800" b="0" i="1" smtClean="0">
                                  <a:latin typeface="Cambria Math" panose="02040503050406030204" pitchFamily="18" charset="0"/>
                                </a:rPr>
                              </m:ctrlPr>
                            </m:accPr>
                            <m:e>
                              <m:r>
                                <a:rPr lang="en-CA" sz="2800" b="0" i="1" smtClean="0">
                                  <a:latin typeface="Cambria Math" panose="02040503050406030204" pitchFamily="18" charset="0"/>
                                </a:rPr>
                                <m:t>𝑛</m:t>
                              </m:r>
                            </m:e>
                          </m:acc>
                        </m:sub>
                      </m:sSub>
                    </m:oMath>
                  </m:oMathPara>
                </a14:m>
                <a:endParaRPr lang="en-CA" sz="2800" dirty="0"/>
              </a:p>
            </p:txBody>
          </p:sp>
        </mc:Choice>
        <mc:Fallback xmlns="">
          <p:sp>
            <p:nvSpPr>
              <p:cNvPr id="38" name="TextBox 37">
                <a:extLst>
                  <a:ext uri="{FF2B5EF4-FFF2-40B4-BE49-F238E27FC236}">
                    <a16:creationId xmlns:a16="http://schemas.microsoft.com/office/drawing/2014/main" id="{35E7B316-786D-4FD6-BF9C-6947735B45AA}"/>
                  </a:ext>
                </a:extLst>
              </p:cNvPr>
              <p:cNvSpPr txBox="1">
                <a:spLocks noRot="1" noChangeAspect="1" noMove="1" noResize="1" noEditPoints="1" noAdjustHandles="1" noChangeArrowheads="1" noChangeShapeType="1" noTextEdit="1"/>
              </p:cNvSpPr>
              <p:nvPr/>
            </p:nvSpPr>
            <p:spPr>
              <a:xfrm>
                <a:off x="2973079" y="2311659"/>
                <a:ext cx="1935017" cy="430887"/>
              </a:xfrm>
              <a:prstGeom prst="rect">
                <a:avLst/>
              </a:prstGeom>
              <a:blipFill>
                <a:blip r:embed="rId11"/>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413185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p:bldP spid="22" grpId="0" animBg="1"/>
      <p:bldP spid="3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12974-3D8B-4696-AC44-617A3FBD600F}"/>
              </a:ext>
            </a:extLst>
          </p:cNvPr>
          <p:cNvSpPr>
            <a:spLocks noGrp="1"/>
          </p:cNvSpPr>
          <p:nvPr>
            <p:ph type="title"/>
          </p:nvPr>
        </p:nvSpPr>
        <p:spPr/>
        <p:txBody>
          <a:bodyPr/>
          <a:lstStyle/>
          <a:p>
            <a:r>
              <a:rPr lang="en-CA" dirty="0"/>
              <a:t>More in the Notes…</a:t>
            </a:r>
          </a:p>
        </p:txBody>
      </p:sp>
      <p:sp>
        <p:nvSpPr>
          <p:cNvPr id="3" name="Content Placeholder 2">
            <a:extLst>
              <a:ext uri="{FF2B5EF4-FFF2-40B4-BE49-F238E27FC236}">
                <a16:creationId xmlns:a16="http://schemas.microsoft.com/office/drawing/2014/main" id="{45BB6A35-9ABC-4027-87B8-A8CB97F6E714}"/>
              </a:ext>
            </a:extLst>
          </p:cNvPr>
          <p:cNvSpPr>
            <a:spLocks noGrp="1"/>
          </p:cNvSpPr>
          <p:nvPr>
            <p:ph idx="1"/>
          </p:nvPr>
        </p:nvSpPr>
        <p:spPr>
          <a:xfrm>
            <a:off x="838200" y="1409700"/>
            <a:ext cx="10515600" cy="4767263"/>
          </a:xfrm>
        </p:spPr>
        <p:txBody>
          <a:bodyPr/>
          <a:lstStyle/>
          <a:p>
            <a:r>
              <a:rPr lang="en-CA" dirty="0"/>
              <a:t>Cone complementarity problem (CCP) formulations</a:t>
            </a:r>
          </a:p>
          <a:p>
            <a:pPr lvl="1"/>
            <a:r>
              <a:rPr lang="en-CA" dirty="0"/>
              <a:t>Equivalent to solving the second order cone problem, e.g. </a:t>
            </a:r>
          </a:p>
          <a:p>
            <a:endParaRPr lang="en-CA" dirty="0"/>
          </a:p>
          <a:p>
            <a:pPr lvl="1"/>
            <a:endParaRPr lang="en-CA" dirty="0"/>
          </a:p>
          <a:p>
            <a:endParaRPr lang="en-CA" dirty="0"/>
          </a:p>
          <a:p>
            <a:r>
              <a:rPr lang="en-CA" dirty="0" err="1"/>
              <a:t>Baumgarte</a:t>
            </a:r>
            <a:r>
              <a:rPr lang="en-CA" dirty="0"/>
              <a:t> style stabilization </a:t>
            </a:r>
          </a:p>
          <a:p>
            <a:pPr lvl="1"/>
            <a:r>
              <a:rPr lang="en-CA" dirty="0"/>
              <a:t>Reduces position “drift” for non-interpenetration constraints</a:t>
            </a:r>
          </a:p>
          <a:p>
            <a:pPr lvl="1"/>
            <a:r>
              <a:rPr lang="en-CA" dirty="0"/>
              <a:t>Spring-damper version</a:t>
            </a:r>
          </a:p>
          <a:p>
            <a:pPr lvl="1"/>
            <a:r>
              <a:rPr lang="en-CA" dirty="0"/>
              <a:t>Error reduction and constraint force mixing parameters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56B1129-7AB3-4D22-A4AA-BD50112F7161}"/>
                  </a:ext>
                </a:extLst>
              </p:cNvPr>
              <p:cNvSpPr txBox="1"/>
              <p:nvPr/>
            </p:nvSpPr>
            <p:spPr>
              <a:xfrm>
                <a:off x="3952080" y="2275200"/>
                <a:ext cx="4287840" cy="8793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CA" sz="2800" b="0" i="1" smtClean="0">
                              <a:latin typeface="Cambria Math" panose="02040503050406030204" pitchFamily="18" charset="0"/>
                            </a:rPr>
                          </m:ctrlPr>
                        </m:sSupPr>
                        <m:e>
                          <m:r>
                            <a:rPr lang="en-CA" sz="2800" b="1" i="0" smtClean="0">
                              <a:latin typeface="Cambria Math" panose="02040503050406030204" pitchFamily="18" charset="0"/>
                            </a:rPr>
                            <m:t>𝛌</m:t>
                          </m:r>
                        </m:e>
                        <m:sup>
                          <m:r>
                            <a:rPr lang="en-CA" sz="2800" b="0" i="1" smtClean="0">
                              <a:latin typeface="Cambria Math" panose="02040503050406030204" pitchFamily="18" charset="0"/>
                            </a:rPr>
                            <m:t>∗</m:t>
                          </m:r>
                        </m:sup>
                      </m:sSup>
                      <m:r>
                        <a:rPr lang="en-CA" sz="2800" b="0" i="1" smtClean="0">
                          <a:latin typeface="Cambria Math" panose="02040503050406030204" pitchFamily="18" charset="0"/>
                        </a:rPr>
                        <m:t>=</m:t>
                      </m:r>
                      <m:func>
                        <m:funcPr>
                          <m:ctrlPr>
                            <a:rPr lang="en-CA" sz="2800" b="0" i="1" smtClean="0">
                              <a:latin typeface="Cambria Math" panose="02040503050406030204" pitchFamily="18" charset="0"/>
                            </a:rPr>
                          </m:ctrlPr>
                        </m:funcPr>
                        <m:fName>
                          <m:r>
                            <m:rPr>
                              <m:sty m:val="p"/>
                            </m:rPr>
                            <a:rPr lang="en-CA" sz="2800" b="0" i="0" smtClean="0">
                              <a:latin typeface="Cambria Math" panose="02040503050406030204" pitchFamily="18" charset="0"/>
                            </a:rPr>
                            <m:t>arg</m:t>
                          </m:r>
                        </m:fName>
                        <m:e>
                          <m:func>
                            <m:funcPr>
                              <m:ctrlPr>
                                <a:rPr lang="en-CA" sz="2800" b="0" i="1" smtClean="0">
                                  <a:latin typeface="Cambria Math" panose="02040503050406030204" pitchFamily="18" charset="0"/>
                                </a:rPr>
                              </m:ctrlPr>
                            </m:funcPr>
                            <m:fName>
                              <m:limLow>
                                <m:limLowPr>
                                  <m:ctrlPr>
                                    <a:rPr lang="en-CA" sz="2800" b="0" i="1" smtClean="0">
                                      <a:latin typeface="Cambria Math" panose="02040503050406030204" pitchFamily="18" charset="0"/>
                                    </a:rPr>
                                  </m:ctrlPr>
                                </m:limLowPr>
                                <m:e>
                                  <m:r>
                                    <m:rPr>
                                      <m:sty m:val="p"/>
                                    </m:rPr>
                                    <a:rPr lang="en-CA" sz="2800" b="0" i="0" smtClean="0">
                                      <a:latin typeface="Cambria Math" panose="02040503050406030204" pitchFamily="18" charset="0"/>
                                    </a:rPr>
                                    <m:t>min</m:t>
                                  </m:r>
                                </m:e>
                                <m:lim>
                                  <m:r>
                                    <a:rPr lang="en-CA" sz="2800" b="1" i="0" smtClean="0">
                                      <a:latin typeface="Cambria Math" panose="02040503050406030204" pitchFamily="18" charset="0"/>
                                    </a:rPr>
                                    <m:t>𝛌</m:t>
                                  </m:r>
                                  <m:r>
                                    <a:rPr lang="en-CA" sz="2800" b="0" i="1" smtClean="0">
                                      <a:latin typeface="Cambria Math" panose="02040503050406030204" pitchFamily="18" charset="0"/>
                                    </a:rPr>
                                    <m:t>∈</m:t>
                                  </m:r>
                                  <m:sSub>
                                    <m:sSubPr>
                                      <m:ctrlPr>
                                        <a:rPr lang="en-CA" sz="2800" b="0" i="1" smtClean="0">
                                          <a:latin typeface="Cambria Math" panose="02040503050406030204" pitchFamily="18" charset="0"/>
                                          <a:ea typeface="Cambria Math" panose="02040503050406030204" pitchFamily="18" charset="0"/>
                                        </a:rPr>
                                      </m:ctrlPr>
                                    </m:sSubPr>
                                    <m:e>
                                      <m:r>
                                        <a:rPr lang="en-CA" sz="2800" b="0" i="1" smtClean="0">
                                          <a:latin typeface="Cambria Math" panose="02040503050406030204" pitchFamily="18" charset="0"/>
                                          <a:ea typeface="Cambria Math" panose="02040503050406030204" pitchFamily="18" charset="0"/>
                                        </a:rPr>
                                        <m:t>ℱ</m:t>
                                      </m:r>
                                    </m:e>
                                    <m:sub>
                                      <m:r>
                                        <a:rPr lang="en-CA" sz="2800" b="0" i="1" smtClean="0">
                                          <a:latin typeface="Cambria Math" panose="02040503050406030204" pitchFamily="18" charset="0"/>
                                          <a:ea typeface="Cambria Math" panose="02040503050406030204" pitchFamily="18" charset="0"/>
                                        </a:rPr>
                                        <m:t>𝜇</m:t>
                                      </m:r>
                                    </m:sub>
                                  </m:sSub>
                                </m:lim>
                              </m:limLow>
                            </m:fName>
                            <m:e>
                              <m:f>
                                <m:fPr>
                                  <m:ctrlPr>
                                    <a:rPr lang="en-CA" sz="2800" b="0" i="1" smtClean="0">
                                      <a:latin typeface="Cambria Math" panose="02040503050406030204" pitchFamily="18" charset="0"/>
                                    </a:rPr>
                                  </m:ctrlPr>
                                </m:fPr>
                                <m:num>
                                  <m:r>
                                    <a:rPr lang="en-CA" sz="2800" b="0" i="1" smtClean="0">
                                      <a:latin typeface="Cambria Math" panose="02040503050406030204" pitchFamily="18" charset="0"/>
                                    </a:rPr>
                                    <m:t>1</m:t>
                                  </m:r>
                                </m:num>
                                <m:den>
                                  <m:r>
                                    <a:rPr lang="en-CA" sz="2800" b="0" i="1" smtClean="0">
                                      <a:latin typeface="Cambria Math" panose="02040503050406030204" pitchFamily="18" charset="0"/>
                                    </a:rPr>
                                    <m:t>2</m:t>
                                  </m:r>
                                </m:den>
                              </m:f>
                              <m:sSup>
                                <m:sSupPr>
                                  <m:ctrlPr>
                                    <a:rPr lang="en-CA" sz="2800" b="0" i="1" smtClean="0">
                                      <a:latin typeface="Cambria Math" panose="02040503050406030204" pitchFamily="18" charset="0"/>
                                    </a:rPr>
                                  </m:ctrlPr>
                                </m:sSupPr>
                                <m:e>
                                  <m:r>
                                    <a:rPr lang="en-CA" sz="2800" b="1" i="0" smtClean="0">
                                      <a:latin typeface="Cambria Math" panose="02040503050406030204" pitchFamily="18" charset="0"/>
                                    </a:rPr>
                                    <m:t>𝛌</m:t>
                                  </m:r>
                                </m:e>
                                <m:sup>
                                  <m:r>
                                    <a:rPr lang="en-CA" sz="2800" b="0" i="1" smtClean="0">
                                      <a:latin typeface="Cambria Math" panose="02040503050406030204" pitchFamily="18" charset="0"/>
                                    </a:rPr>
                                    <m:t>𝑇</m:t>
                                  </m:r>
                                </m:sup>
                              </m:sSup>
                              <m:r>
                                <a:rPr lang="en-CA" sz="2800" b="1" i="0" smtClean="0">
                                  <a:latin typeface="Cambria Math" panose="02040503050406030204" pitchFamily="18" charset="0"/>
                                </a:rPr>
                                <m:t>𝐀</m:t>
                              </m:r>
                              <m:r>
                                <a:rPr lang="en-CA" sz="2800" b="1" i="0" smtClean="0">
                                  <a:latin typeface="Cambria Math" panose="02040503050406030204" pitchFamily="18" charset="0"/>
                                </a:rPr>
                                <m:t>𝛌</m:t>
                              </m:r>
                              <m:r>
                                <a:rPr lang="en-CA" sz="2800" b="0" i="1" smtClean="0">
                                  <a:latin typeface="Cambria Math" panose="02040503050406030204" pitchFamily="18" charset="0"/>
                                </a:rPr>
                                <m:t>+</m:t>
                              </m:r>
                              <m:sSup>
                                <m:sSupPr>
                                  <m:ctrlPr>
                                    <a:rPr lang="en-CA" sz="2800" b="0" i="1" smtClean="0">
                                      <a:latin typeface="Cambria Math" panose="02040503050406030204" pitchFamily="18" charset="0"/>
                                    </a:rPr>
                                  </m:ctrlPr>
                                </m:sSupPr>
                                <m:e>
                                  <m:r>
                                    <a:rPr lang="en-CA" sz="2800" b="1" i="0" smtClean="0">
                                      <a:latin typeface="Cambria Math" panose="02040503050406030204" pitchFamily="18" charset="0"/>
                                    </a:rPr>
                                    <m:t>𝛌</m:t>
                                  </m:r>
                                </m:e>
                                <m:sup>
                                  <m:r>
                                    <a:rPr lang="en-CA" sz="2800" b="0" i="1" smtClean="0">
                                      <a:latin typeface="Cambria Math" panose="02040503050406030204" pitchFamily="18" charset="0"/>
                                    </a:rPr>
                                    <m:t>𝑇</m:t>
                                  </m:r>
                                </m:sup>
                              </m:sSup>
                              <m:r>
                                <a:rPr lang="en-CA" sz="2800" b="1" i="0" smtClean="0">
                                  <a:latin typeface="Cambria Math" panose="02040503050406030204" pitchFamily="18" charset="0"/>
                                </a:rPr>
                                <m:t>𝐛</m:t>
                              </m:r>
                            </m:e>
                          </m:func>
                        </m:e>
                      </m:func>
                    </m:oMath>
                  </m:oMathPara>
                </a14:m>
                <a:endParaRPr lang="en-CA" sz="2800" dirty="0"/>
              </a:p>
            </p:txBody>
          </p:sp>
        </mc:Choice>
        <mc:Fallback xmlns="">
          <p:sp>
            <p:nvSpPr>
              <p:cNvPr id="17" name="TextBox 16">
                <a:extLst>
                  <a:ext uri="{FF2B5EF4-FFF2-40B4-BE49-F238E27FC236}">
                    <a16:creationId xmlns:a16="http://schemas.microsoft.com/office/drawing/2014/main" id="{E56B1129-7AB3-4D22-A4AA-BD50112F7161}"/>
                  </a:ext>
                </a:extLst>
              </p:cNvPr>
              <p:cNvSpPr txBox="1">
                <a:spLocks noRot="1" noChangeAspect="1" noMove="1" noResize="1" noEditPoints="1" noAdjustHandles="1" noChangeArrowheads="1" noChangeShapeType="1" noTextEdit="1"/>
              </p:cNvSpPr>
              <p:nvPr/>
            </p:nvSpPr>
            <p:spPr>
              <a:xfrm>
                <a:off x="3952080" y="2275200"/>
                <a:ext cx="4287840" cy="879343"/>
              </a:xfrm>
              <a:prstGeom prst="rect">
                <a:avLst/>
              </a:prstGeom>
              <a:blipFill>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417438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D2A92-BE74-4078-B11A-35354D250B31}"/>
              </a:ext>
            </a:extLst>
          </p:cNvPr>
          <p:cNvSpPr>
            <a:spLocks noGrp="1"/>
          </p:cNvSpPr>
          <p:nvPr>
            <p:ph type="title"/>
          </p:nvPr>
        </p:nvSpPr>
        <p:spPr/>
        <p:txBody>
          <a:bodyPr/>
          <a:lstStyle/>
          <a:p>
            <a:r>
              <a:rPr lang="en-CA" dirty="0"/>
              <a:t>Coulomb Friction Law - Slipping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6BE1B1-D8FC-4908-9CB0-ABD0EFE77505}"/>
                  </a:ext>
                </a:extLst>
              </p:cNvPr>
              <p:cNvSpPr>
                <a:spLocks noGrp="1"/>
              </p:cNvSpPr>
              <p:nvPr>
                <p:ph idx="1"/>
              </p:nvPr>
            </p:nvSpPr>
            <p:spPr>
              <a:xfrm>
                <a:off x="838200" y="1409700"/>
                <a:ext cx="4811273" cy="4767263"/>
              </a:xfrm>
            </p:spPr>
            <p:txBody>
              <a:bodyPr>
                <a:normAutofit/>
              </a:bodyPr>
              <a:lstStyle/>
              <a:p>
                <a:r>
                  <a:rPr lang="en-CA" dirty="0"/>
                  <a:t>Two cases to consider when computing friction— </a:t>
                </a:r>
                <a:r>
                  <a:rPr lang="en-CA" b="1" dirty="0"/>
                  <a:t>slip</a:t>
                </a:r>
                <a:r>
                  <a:rPr lang="en-CA" dirty="0"/>
                  <a:t> and </a:t>
                </a:r>
                <a:r>
                  <a:rPr lang="en-CA" b="1" dirty="0"/>
                  <a:t>stick</a:t>
                </a:r>
              </a:p>
              <a:p>
                <a:r>
                  <a:rPr lang="en-CA" b="1" dirty="0"/>
                  <a:t>Slip: </a:t>
                </a:r>
                <a:r>
                  <a:rPr lang="en-CA" dirty="0"/>
                  <a:t>The bodies slide relative to each other, i.e. </a:t>
                </a:r>
                <a:br>
                  <a:rPr lang="en-CA" dirty="0"/>
                </a:br>
                <a:br>
                  <a:rPr lang="en-CA" dirty="0"/>
                </a:br>
                <a:endParaRPr lang="en-CA" dirty="0"/>
              </a:p>
              <a:p>
                <a:r>
                  <a:rPr lang="en-CA" dirty="0"/>
                  <a:t>The friction </a:t>
                </a:r>
                <a14:m>
                  <m:oMath xmlns:m="http://schemas.openxmlformats.org/officeDocument/2006/math">
                    <m:sSub>
                      <m:sSubPr>
                        <m:ctrlPr>
                          <a:rPr lang="en-CA" b="0" i="1" smtClean="0">
                            <a:latin typeface="Cambria Math" panose="02040503050406030204" pitchFamily="18" charset="0"/>
                          </a:rPr>
                        </m:ctrlPr>
                      </m:sSubPr>
                      <m:e>
                        <m:r>
                          <a:rPr lang="en-CA" b="1" i="0" smtClean="0">
                            <a:latin typeface="Cambria Math" panose="02040503050406030204" pitchFamily="18" charset="0"/>
                          </a:rPr>
                          <m:t>𝛌</m:t>
                        </m:r>
                      </m:e>
                      <m:sub>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𝑡</m:t>
                            </m:r>
                          </m:e>
                        </m:acc>
                      </m:sub>
                    </m:sSub>
                  </m:oMath>
                </a14:m>
                <a:r>
                  <a:rPr lang="en-CA" b="1" dirty="0"/>
                  <a:t> </a:t>
                </a:r>
                <a:r>
                  <a:rPr lang="en-CA" dirty="0"/>
                  <a:t>directly opposes the tangential velocity with magnitude </a:t>
                </a:r>
                <a14:m>
                  <m:oMath xmlns:m="http://schemas.openxmlformats.org/officeDocument/2006/math">
                    <m:r>
                      <a:rPr lang="en-CA" b="0" i="1" smtClean="0">
                        <a:latin typeface="Cambria Math" panose="02040503050406030204" pitchFamily="18" charset="0"/>
                      </a:rPr>
                      <m:t>𝜇</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𝜆</m:t>
                        </m:r>
                      </m:e>
                      <m:sub>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𝑛</m:t>
                            </m:r>
                          </m:e>
                        </m:acc>
                      </m:sub>
                    </m:sSub>
                  </m:oMath>
                </a14:m>
                <a:endParaRPr lang="en-CA" b="1" dirty="0"/>
              </a:p>
              <a:p>
                <a:endParaRPr lang="en-CA" dirty="0"/>
              </a:p>
            </p:txBody>
          </p:sp>
        </mc:Choice>
        <mc:Fallback xmlns="">
          <p:sp>
            <p:nvSpPr>
              <p:cNvPr id="3" name="Content Placeholder 2">
                <a:extLst>
                  <a:ext uri="{FF2B5EF4-FFF2-40B4-BE49-F238E27FC236}">
                    <a16:creationId xmlns:a16="http://schemas.microsoft.com/office/drawing/2014/main" id="{236BE1B1-D8FC-4908-9CB0-ABD0EFE77505}"/>
                  </a:ext>
                </a:extLst>
              </p:cNvPr>
              <p:cNvSpPr>
                <a:spLocks noGrp="1" noRot="1" noChangeAspect="1" noMove="1" noResize="1" noEditPoints="1" noAdjustHandles="1" noChangeArrowheads="1" noChangeShapeType="1" noTextEdit="1"/>
              </p:cNvSpPr>
              <p:nvPr>
                <p:ph idx="1"/>
              </p:nvPr>
            </p:nvSpPr>
            <p:spPr>
              <a:xfrm>
                <a:off x="838200" y="1409700"/>
                <a:ext cx="4811273" cy="4767263"/>
              </a:xfrm>
              <a:blipFill>
                <a:blip r:embed="rId3"/>
                <a:stretch>
                  <a:fillRect l="-2281" t="-2046" r="-253"/>
                </a:stretch>
              </a:blipFill>
            </p:spPr>
            <p:txBody>
              <a:bodyPr/>
              <a:lstStyle/>
              <a:p>
                <a:r>
                  <a:rPr lang="en-CA">
                    <a:noFill/>
                  </a:rPr>
                  <a:t> </a:t>
                </a:r>
              </a:p>
            </p:txBody>
          </p:sp>
        </mc:Fallback>
      </mc:AlternateContent>
      <p:sp>
        <p:nvSpPr>
          <p:cNvPr id="81" name="Freeform 58">
            <a:extLst>
              <a:ext uri="{FF2B5EF4-FFF2-40B4-BE49-F238E27FC236}">
                <a16:creationId xmlns:a16="http://schemas.microsoft.com/office/drawing/2014/main" id="{4ED6B81D-544D-4697-B0BF-0CB7D49F5DA6}"/>
              </a:ext>
            </a:extLst>
          </p:cNvPr>
          <p:cNvSpPr/>
          <p:nvPr/>
        </p:nvSpPr>
        <p:spPr>
          <a:xfrm>
            <a:off x="7457923" y="2623323"/>
            <a:ext cx="3113182" cy="974606"/>
          </a:xfrm>
          <a:custGeom>
            <a:avLst/>
            <a:gdLst>
              <a:gd name="connsiteX0" fmla="*/ 1234440 w 2735580"/>
              <a:gd name="connsiteY0" fmla="*/ 0 h 1257300"/>
              <a:gd name="connsiteX1" fmla="*/ 2735580 w 2735580"/>
              <a:gd name="connsiteY1" fmla="*/ 419100 h 1257300"/>
              <a:gd name="connsiteX2" fmla="*/ 1394460 w 2735580"/>
              <a:gd name="connsiteY2" fmla="*/ 1257300 h 1257300"/>
              <a:gd name="connsiteX3" fmla="*/ 0 w 2735580"/>
              <a:gd name="connsiteY3" fmla="*/ 716280 h 1257300"/>
              <a:gd name="connsiteX4" fmla="*/ 1234440 w 2735580"/>
              <a:gd name="connsiteY4" fmla="*/ 0 h 1257300"/>
              <a:gd name="connsiteX0" fmla="*/ 1234440 w 2735580"/>
              <a:gd name="connsiteY0" fmla="*/ 0 h 1122045"/>
              <a:gd name="connsiteX1" fmla="*/ 2735580 w 2735580"/>
              <a:gd name="connsiteY1" fmla="*/ 419100 h 1122045"/>
              <a:gd name="connsiteX2" fmla="*/ 1501140 w 2735580"/>
              <a:gd name="connsiteY2" fmla="*/ 1122045 h 1122045"/>
              <a:gd name="connsiteX3" fmla="*/ 0 w 2735580"/>
              <a:gd name="connsiteY3" fmla="*/ 716280 h 1122045"/>
              <a:gd name="connsiteX4" fmla="*/ 1234440 w 2735580"/>
              <a:gd name="connsiteY4" fmla="*/ 0 h 1122045"/>
              <a:gd name="connsiteX0" fmla="*/ 1234440 w 2735580"/>
              <a:gd name="connsiteY0" fmla="*/ 0 h 1086485"/>
              <a:gd name="connsiteX1" fmla="*/ 2735580 w 2735580"/>
              <a:gd name="connsiteY1" fmla="*/ 383540 h 1086485"/>
              <a:gd name="connsiteX2" fmla="*/ 1501140 w 2735580"/>
              <a:gd name="connsiteY2" fmla="*/ 1086485 h 1086485"/>
              <a:gd name="connsiteX3" fmla="*/ 0 w 2735580"/>
              <a:gd name="connsiteY3" fmla="*/ 680720 h 1086485"/>
              <a:gd name="connsiteX4" fmla="*/ 1234440 w 2735580"/>
              <a:gd name="connsiteY4" fmla="*/ 0 h 1086485"/>
              <a:gd name="connsiteX0" fmla="*/ 1234440 w 3215640"/>
              <a:gd name="connsiteY0" fmla="*/ 0 h 1086485"/>
              <a:gd name="connsiteX1" fmla="*/ 3215640 w 3215640"/>
              <a:gd name="connsiteY1" fmla="*/ 513080 h 1086485"/>
              <a:gd name="connsiteX2" fmla="*/ 1501140 w 3215640"/>
              <a:gd name="connsiteY2" fmla="*/ 1086485 h 1086485"/>
              <a:gd name="connsiteX3" fmla="*/ 0 w 3215640"/>
              <a:gd name="connsiteY3" fmla="*/ 680720 h 1086485"/>
              <a:gd name="connsiteX4" fmla="*/ 1234440 w 3215640"/>
              <a:gd name="connsiteY4" fmla="*/ 0 h 1086485"/>
              <a:gd name="connsiteX0" fmla="*/ 1985010 w 3966210"/>
              <a:gd name="connsiteY0" fmla="*/ 0 h 1086485"/>
              <a:gd name="connsiteX1" fmla="*/ 3966210 w 3966210"/>
              <a:gd name="connsiteY1" fmla="*/ 513080 h 1086485"/>
              <a:gd name="connsiteX2" fmla="*/ 2251710 w 3966210"/>
              <a:gd name="connsiteY2" fmla="*/ 1086485 h 1086485"/>
              <a:gd name="connsiteX3" fmla="*/ 0 w 3966210"/>
              <a:gd name="connsiteY3" fmla="*/ 471170 h 1086485"/>
              <a:gd name="connsiteX4" fmla="*/ 1985010 w 3966210"/>
              <a:gd name="connsiteY4" fmla="*/ 0 h 1086485"/>
              <a:gd name="connsiteX0" fmla="*/ 2743200 w 3966210"/>
              <a:gd name="connsiteY0" fmla="*/ 0 h 1151255"/>
              <a:gd name="connsiteX1" fmla="*/ 3966210 w 3966210"/>
              <a:gd name="connsiteY1" fmla="*/ 577850 h 1151255"/>
              <a:gd name="connsiteX2" fmla="*/ 2251710 w 3966210"/>
              <a:gd name="connsiteY2" fmla="*/ 1151255 h 1151255"/>
              <a:gd name="connsiteX3" fmla="*/ 0 w 3966210"/>
              <a:gd name="connsiteY3" fmla="*/ 535940 h 1151255"/>
              <a:gd name="connsiteX4" fmla="*/ 2743200 w 3966210"/>
              <a:gd name="connsiteY4" fmla="*/ 0 h 1151255"/>
              <a:gd name="connsiteX0" fmla="*/ 2743200 w 3390900"/>
              <a:gd name="connsiteY0" fmla="*/ 0 h 1151255"/>
              <a:gd name="connsiteX1" fmla="*/ 3390900 w 3390900"/>
              <a:gd name="connsiteY1" fmla="*/ 760730 h 1151255"/>
              <a:gd name="connsiteX2" fmla="*/ 2251710 w 3390900"/>
              <a:gd name="connsiteY2" fmla="*/ 1151255 h 1151255"/>
              <a:gd name="connsiteX3" fmla="*/ 0 w 3390900"/>
              <a:gd name="connsiteY3" fmla="*/ 535940 h 1151255"/>
              <a:gd name="connsiteX4" fmla="*/ 2743200 w 3390900"/>
              <a:gd name="connsiteY4" fmla="*/ 0 h 1151255"/>
              <a:gd name="connsiteX0" fmla="*/ 2164080 w 3390900"/>
              <a:gd name="connsiteY0" fmla="*/ 0 h 701675"/>
              <a:gd name="connsiteX1" fmla="*/ 3390900 w 3390900"/>
              <a:gd name="connsiteY1" fmla="*/ 311150 h 701675"/>
              <a:gd name="connsiteX2" fmla="*/ 2251710 w 3390900"/>
              <a:gd name="connsiteY2" fmla="*/ 701675 h 701675"/>
              <a:gd name="connsiteX3" fmla="*/ 0 w 3390900"/>
              <a:gd name="connsiteY3" fmla="*/ 86360 h 701675"/>
              <a:gd name="connsiteX4" fmla="*/ 2164080 w 3390900"/>
              <a:gd name="connsiteY4" fmla="*/ 0 h 701675"/>
              <a:gd name="connsiteX0" fmla="*/ 1402080 w 2628900"/>
              <a:gd name="connsiteY0" fmla="*/ 0 h 701675"/>
              <a:gd name="connsiteX1" fmla="*/ 2628900 w 2628900"/>
              <a:gd name="connsiteY1" fmla="*/ 311150 h 701675"/>
              <a:gd name="connsiteX2" fmla="*/ 1489710 w 2628900"/>
              <a:gd name="connsiteY2" fmla="*/ 701675 h 701675"/>
              <a:gd name="connsiteX3" fmla="*/ 0 w 2628900"/>
              <a:gd name="connsiteY3" fmla="*/ 292100 h 701675"/>
              <a:gd name="connsiteX4" fmla="*/ 1402080 w 2628900"/>
              <a:gd name="connsiteY4" fmla="*/ 0 h 701675"/>
              <a:gd name="connsiteX0" fmla="*/ 1402080 w 2628900"/>
              <a:gd name="connsiteY0" fmla="*/ 0 h 621665"/>
              <a:gd name="connsiteX1" fmla="*/ 2628900 w 2628900"/>
              <a:gd name="connsiteY1" fmla="*/ 311150 h 621665"/>
              <a:gd name="connsiteX2" fmla="*/ 1219200 w 2628900"/>
              <a:gd name="connsiteY2" fmla="*/ 621665 h 621665"/>
              <a:gd name="connsiteX3" fmla="*/ 0 w 2628900"/>
              <a:gd name="connsiteY3" fmla="*/ 292100 h 621665"/>
              <a:gd name="connsiteX4" fmla="*/ 1402080 w 2628900"/>
              <a:gd name="connsiteY4" fmla="*/ 0 h 62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8900" h="621665">
                <a:moveTo>
                  <a:pt x="1402080" y="0"/>
                </a:moveTo>
                <a:lnTo>
                  <a:pt x="2628900" y="311150"/>
                </a:lnTo>
                <a:lnTo>
                  <a:pt x="1219200" y="621665"/>
                </a:lnTo>
                <a:lnTo>
                  <a:pt x="0" y="292100"/>
                </a:lnTo>
                <a:lnTo>
                  <a:pt x="1402080" y="0"/>
                </a:lnTo>
                <a:close/>
              </a:path>
            </a:pathLst>
          </a:cu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cxnSp>
        <p:nvCxnSpPr>
          <p:cNvPr id="82" name="Straight Connector 81">
            <a:extLst>
              <a:ext uri="{FF2B5EF4-FFF2-40B4-BE49-F238E27FC236}">
                <a16:creationId xmlns:a16="http://schemas.microsoft.com/office/drawing/2014/main" id="{BAED00F9-D52F-4A69-8EE9-C1E68BFC6ADD}"/>
              </a:ext>
            </a:extLst>
          </p:cNvPr>
          <p:cNvCxnSpPr>
            <a:cxnSpLocks/>
          </p:cNvCxnSpPr>
          <p:nvPr/>
        </p:nvCxnSpPr>
        <p:spPr>
          <a:xfrm>
            <a:off x="7803338" y="2630050"/>
            <a:ext cx="2422352" cy="8893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3A1D4A0-ADF5-4FDC-B239-81B11C29A7BD}"/>
              </a:ext>
            </a:extLst>
          </p:cNvPr>
          <p:cNvCxnSpPr>
            <a:cxnSpLocks/>
          </p:cNvCxnSpPr>
          <p:nvPr/>
        </p:nvCxnSpPr>
        <p:spPr>
          <a:xfrm flipH="1">
            <a:off x="7669181" y="2686094"/>
            <a:ext cx="2556509" cy="7966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8615BE25-4E1C-4AB5-963B-EBA39DFEB11A}"/>
              </a:ext>
            </a:extLst>
          </p:cNvPr>
          <p:cNvSpPr/>
          <p:nvPr/>
        </p:nvSpPr>
        <p:spPr>
          <a:xfrm>
            <a:off x="8251157" y="1726196"/>
            <a:ext cx="1498974" cy="423186"/>
          </a:xfrm>
          <a:prstGeom prst="ellipse">
            <a:avLst/>
          </a:prstGeom>
          <a:gradFill>
            <a:gsLst>
              <a:gs pos="50000">
                <a:srgbClr val="BED7EF">
                  <a:alpha val="70000"/>
                </a:srgbClr>
              </a:gs>
              <a:gs pos="100000">
                <a:schemeClr val="accent1">
                  <a:lumMod val="60000"/>
                  <a:lumOff val="40000"/>
                  <a:alpha val="70000"/>
                </a:schemeClr>
              </a:gs>
              <a:gs pos="0">
                <a:schemeClr val="accent1">
                  <a:lumMod val="20000"/>
                  <a:lumOff val="80000"/>
                </a:schemeClr>
              </a:gs>
            </a:gsLst>
            <a:lin ang="5400000" scaled="1"/>
          </a:gra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cxnSp>
        <p:nvCxnSpPr>
          <p:cNvPr id="85" name="Straight Connector 84">
            <a:extLst>
              <a:ext uri="{FF2B5EF4-FFF2-40B4-BE49-F238E27FC236}">
                <a16:creationId xmlns:a16="http://schemas.microsoft.com/office/drawing/2014/main" id="{59D1C6A0-7167-4047-8505-4369B610C369}"/>
              </a:ext>
            </a:extLst>
          </p:cNvPr>
          <p:cNvCxnSpPr>
            <a:cxnSpLocks/>
          </p:cNvCxnSpPr>
          <p:nvPr/>
        </p:nvCxnSpPr>
        <p:spPr>
          <a:xfrm flipV="1">
            <a:off x="8992894" y="1175220"/>
            <a:ext cx="0" cy="9158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429EEED-54DB-4C08-9919-BC469E094BA7}"/>
              </a:ext>
            </a:extLst>
          </p:cNvPr>
          <p:cNvCxnSpPr>
            <a:stCxn id="98" idx="0"/>
          </p:cNvCxnSpPr>
          <p:nvPr/>
        </p:nvCxnSpPr>
        <p:spPr>
          <a:xfrm flipH="1" flipV="1">
            <a:off x="8993239" y="1802633"/>
            <a:ext cx="1482" cy="1227719"/>
          </a:xfrm>
          <a:prstGeom prst="straightConnector1">
            <a:avLst/>
          </a:prstGeom>
          <a:ln w="2540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B412123-15F1-47D5-BFA8-070B692F3A19}"/>
              </a:ext>
            </a:extLst>
          </p:cNvPr>
          <p:cNvCxnSpPr>
            <a:cxnSpLocks/>
          </p:cNvCxnSpPr>
          <p:nvPr/>
        </p:nvCxnSpPr>
        <p:spPr>
          <a:xfrm>
            <a:off x="8987076" y="3072142"/>
            <a:ext cx="376393" cy="131414"/>
          </a:xfrm>
          <a:prstGeom prst="straightConnector1">
            <a:avLst/>
          </a:prstGeom>
          <a:ln w="2540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86C732BA-30B0-4E82-866D-7C13A384B532}"/>
              </a:ext>
            </a:extLst>
          </p:cNvPr>
          <p:cNvCxnSpPr>
            <a:cxnSpLocks/>
          </p:cNvCxnSpPr>
          <p:nvPr/>
        </p:nvCxnSpPr>
        <p:spPr>
          <a:xfrm flipH="1">
            <a:off x="8565807" y="3070235"/>
            <a:ext cx="433675" cy="132516"/>
          </a:xfrm>
          <a:prstGeom prst="straightConnector1">
            <a:avLst/>
          </a:prstGeom>
          <a:ln w="2540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Rectangle 88">
                <a:extLst>
                  <a:ext uri="{FF2B5EF4-FFF2-40B4-BE49-F238E27FC236}">
                    <a16:creationId xmlns:a16="http://schemas.microsoft.com/office/drawing/2014/main" id="{DE7376AB-9965-4439-B1A7-F2E0B673EA1D}"/>
                  </a:ext>
                </a:extLst>
              </p:cNvPr>
              <p:cNvSpPr/>
              <p:nvPr/>
            </p:nvSpPr>
            <p:spPr>
              <a:xfrm>
                <a:off x="8267068" y="2860515"/>
                <a:ext cx="382925"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solidFill>
                                <a:srgbClr val="C00000"/>
                              </a:solidFill>
                              <a:latin typeface="Cambria Math" panose="02040503050406030204" pitchFamily="18" charset="0"/>
                            </a:rPr>
                          </m:ctrlPr>
                        </m:accPr>
                        <m:e>
                          <m:r>
                            <a:rPr lang="en-US" sz="2400" b="0" i="1" smtClean="0">
                              <a:solidFill>
                                <a:srgbClr val="C00000"/>
                              </a:solidFill>
                              <a:latin typeface="Cambria Math" panose="02040503050406030204" pitchFamily="18" charset="0"/>
                            </a:rPr>
                            <m:t>𝑡</m:t>
                          </m:r>
                        </m:e>
                      </m:acc>
                    </m:oMath>
                  </m:oMathPara>
                </a14:m>
                <a:endParaRPr lang="fr-CA" sz="2400" dirty="0"/>
              </a:p>
            </p:txBody>
          </p:sp>
        </mc:Choice>
        <mc:Fallback xmlns="">
          <p:sp>
            <p:nvSpPr>
              <p:cNvPr id="89" name="Rectangle 88">
                <a:extLst>
                  <a:ext uri="{FF2B5EF4-FFF2-40B4-BE49-F238E27FC236}">
                    <a16:creationId xmlns:a16="http://schemas.microsoft.com/office/drawing/2014/main" id="{DE7376AB-9965-4439-B1A7-F2E0B673EA1D}"/>
                  </a:ext>
                </a:extLst>
              </p:cNvPr>
              <p:cNvSpPr>
                <a:spLocks noRot="1" noChangeAspect="1" noMove="1" noResize="1" noEditPoints="1" noAdjustHandles="1" noChangeArrowheads="1" noChangeShapeType="1" noTextEdit="1"/>
              </p:cNvSpPr>
              <p:nvPr/>
            </p:nvSpPr>
            <p:spPr>
              <a:xfrm>
                <a:off x="8267068" y="2860515"/>
                <a:ext cx="382925" cy="461665"/>
              </a:xfrm>
              <a:prstGeom prst="rect">
                <a:avLst/>
              </a:prstGeom>
              <a:blipFill>
                <a:blip r:embed="rId4"/>
                <a:stretch>
                  <a:fillRect t="-11842" r="-4603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0" name="Rectangle 89">
                <a:extLst>
                  <a:ext uri="{FF2B5EF4-FFF2-40B4-BE49-F238E27FC236}">
                    <a16:creationId xmlns:a16="http://schemas.microsoft.com/office/drawing/2014/main" id="{09351260-FF4F-402C-A15B-CE8177AB1B11}"/>
                  </a:ext>
                </a:extLst>
              </p:cNvPr>
              <p:cNvSpPr/>
              <p:nvPr/>
            </p:nvSpPr>
            <p:spPr>
              <a:xfrm>
                <a:off x="9352116" y="2865087"/>
                <a:ext cx="427040" cy="48135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solidFill>
                                <a:srgbClr val="C00000"/>
                              </a:solidFill>
                              <a:latin typeface="Cambria Math" panose="02040503050406030204" pitchFamily="18" charset="0"/>
                            </a:rPr>
                          </m:ctrlPr>
                        </m:accPr>
                        <m:e>
                          <m:r>
                            <a:rPr lang="en-US" sz="2400" b="0" i="1" smtClean="0">
                              <a:solidFill>
                                <a:srgbClr val="C00000"/>
                              </a:solidFill>
                              <a:latin typeface="Cambria Math" panose="02040503050406030204" pitchFamily="18" charset="0"/>
                            </a:rPr>
                            <m:t>𝑏</m:t>
                          </m:r>
                        </m:e>
                      </m:acc>
                    </m:oMath>
                  </m:oMathPara>
                </a14:m>
                <a:endParaRPr lang="fr-CA" sz="2400" dirty="0"/>
              </a:p>
            </p:txBody>
          </p:sp>
        </mc:Choice>
        <mc:Fallback xmlns="">
          <p:sp>
            <p:nvSpPr>
              <p:cNvPr id="90" name="Rectangle 89">
                <a:extLst>
                  <a:ext uri="{FF2B5EF4-FFF2-40B4-BE49-F238E27FC236}">
                    <a16:creationId xmlns:a16="http://schemas.microsoft.com/office/drawing/2014/main" id="{09351260-FF4F-402C-A15B-CE8177AB1B11}"/>
                  </a:ext>
                </a:extLst>
              </p:cNvPr>
              <p:cNvSpPr>
                <a:spLocks noRot="1" noChangeAspect="1" noMove="1" noResize="1" noEditPoints="1" noAdjustHandles="1" noChangeArrowheads="1" noChangeShapeType="1" noTextEdit="1"/>
              </p:cNvSpPr>
              <p:nvPr/>
            </p:nvSpPr>
            <p:spPr>
              <a:xfrm>
                <a:off x="9352116" y="2865087"/>
                <a:ext cx="427040" cy="481350"/>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1" name="Rectangle 90">
                <a:extLst>
                  <a:ext uri="{FF2B5EF4-FFF2-40B4-BE49-F238E27FC236}">
                    <a16:creationId xmlns:a16="http://schemas.microsoft.com/office/drawing/2014/main" id="{1C873B82-12B5-45F9-9855-70E9B062E72B}"/>
                  </a:ext>
                </a:extLst>
              </p:cNvPr>
              <p:cNvSpPr/>
              <p:nvPr/>
            </p:nvSpPr>
            <p:spPr>
              <a:xfrm>
                <a:off x="9073322" y="3327042"/>
                <a:ext cx="546495"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𝛌</m:t>
                          </m:r>
                        </m:e>
                        <m: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𝑡</m:t>
                              </m:r>
                            </m:e>
                          </m:acc>
                        </m:sub>
                      </m:sSub>
                    </m:oMath>
                  </m:oMathPara>
                </a14:m>
                <a:endParaRPr lang="fr-CA" sz="2400" dirty="0"/>
              </a:p>
            </p:txBody>
          </p:sp>
        </mc:Choice>
        <mc:Fallback xmlns="">
          <p:sp>
            <p:nvSpPr>
              <p:cNvPr id="91" name="Rectangle 90">
                <a:extLst>
                  <a:ext uri="{FF2B5EF4-FFF2-40B4-BE49-F238E27FC236}">
                    <a16:creationId xmlns:a16="http://schemas.microsoft.com/office/drawing/2014/main" id="{1C873B82-12B5-45F9-9855-70E9B062E72B}"/>
                  </a:ext>
                </a:extLst>
              </p:cNvPr>
              <p:cNvSpPr>
                <a:spLocks noRot="1" noChangeAspect="1" noMove="1" noResize="1" noEditPoints="1" noAdjustHandles="1" noChangeArrowheads="1" noChangeShapeType="1" noTextEdit="1"/>
              </p:cNvSpPr>
              <p:nvPr/>
            </p:nvSpPr>
            <p:spPr>
              <a:xfrm>
                <a:off x="9073322" y="3327042"/>
                <a:ext cx="546495" cy="461665"/>
              </a:xfrm>
              <a:prstGeom prst="rect">
                <a:avLst/>
              </a:prstGeom>
              <a:blipFill>
                <a:blip r:embed="rId6"/>
                <a:stretch>
                  <a:fillRect r="-22222" b="-1316"/>
                </a:stretch>
              </a:blipFill>
            </p:spPr>
            <p:txBody>
              <a:bodyPr/>
              <a:lstStyle/>
              <a:p>
                <a:r>
                  <a:rPr lang="en-CA">
                    <a:noFill/>
                  </a:rPr>
                  <a:t> </a:t>
                </a:r>
              </a:p>
            </p:txBody>
          </p:sp>
        </mc:Fallback>
      </mc:AlternateContent>
      <p:cxnSp>
        <p:nvCxnSpPr>
          <p:cNvPr id="92" name="Straight Arrow Connector 91">
            <a:extLst>
              <a:ext uri="{FF2B5EF4-FFF2-40B4-BE49-F238E27FC236}">
                <a16:creationId xmlns:a16="http://schemas.microsoft.com/office/drawing/2014/main" id="{A9ED639F-36FE-4814-BB99-08E9AF06BEF5}"/>
              </a:ext>
            </a:extLst>
          </p:cNvPr>
          <p:cNvCxnSpPr>
            <a:cxnSpLocks noChangeAspect="1"/>
          </p:cNvCxnSpPr>
          <p:nvPr/>
        </p:nvCxnSpPr>
        <p:spPr>
          <a:xfrm flipH="1" flipV="1">
            <a:off x="8592001" y="2679693"/>
            <a:ext cx="405032" cy="383980"/>
          </a:xfrm>
          <a:prstGeom prst="straightConnector1">
            <a:avLst/>
          </a:prstGeom>
          <a:ln w="412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93" name="Flowchart: Merge 5">
            <a:extLst>
              <a:ext uri="{FF2B5EF4-FFF2-40B4-BE49-F238E27FC236}">
                <a16:creationId xmlns:a16="http://schemas.microsoft.com/office/drawing/2014/main" id="{1E8C424C-D5C5-47C7-AC8C-386612E5FB12}"/>
              </a:ext>
            </a:extLst>
          </p:cNvPr>
          <p:cNvSpPr/>
          <p:nvPr/>
        </p:nvSpPr>
        <p:spPr>
          <a:xfrm>
            <a:off x="8267068" y="1975334"/>
            <a:ext cx="1469016" cy="1097708"/>
          </a:xfrm>
          <a:custGeom>
            <a:avLst/>
            <a:gdLst>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23"/>
              <a:gd name="connsiteY0" fmla="*/ 636 h 10636"/>
              <a:gd name="connsiteX1" fmla="*/ 6569 w 10023"/>
              <a:gd name="connsiteY1" fmla="*/ 979 h 10636"/>
              <a:gd name="connsiteX2" fmla="*/ 10000 w 10023"/>
              <a:gd name="connsiteY2" fmla="*/ 636 h 10636"/>
              <a:gd name="connsiteX3" fmla="*/ 5000 w 10023"/>
              <a:gd name="connsiteY3" fmla="*/ 10636 h 10636"/>
              <a:gd name="connsiteX4" fmla="*/ 0 w 10023"/>
              <a:gd name="connsiteY4" fmla="*/ 636 h 10636"/>
              <a:gd name="connsiteX0" fmla="*/ 0 w 10013"/>
              <a:gd name="connsiteY0" fmla="*/ 889 h 10889"/>
              <a:gd name="connsiteX1" fmla="*/ 4939 w 10013"/>
              <a:gd name="connsiteY1" fmla="*/ 347 h 10889"/>
              <a:gd name="connsiteX2" fmla="*/ 10000 w 10013"/>
              <a:gd name="connsiteY2" fmla="*/ 889 h 10889"/>
              <a:gd name="connsiteX3" fmla="*/ 5000 w 10013"/>
              <a:gd name="connsiteY3" fmla="*/ 10889 h 10889"/>
              <a:gd name="connsiteX4" fmla="*/ 0 w 10013"/>
              <a:gd name="connsiteY4" fmla="*/ 889 h 10889"/>
              <a:gd name="connsiteX0" fmla="*/ 0 w 10013"/>
              <a:gd name="connsiteY0" fmla="*/ 421 h 10421"/>
              <a:gd name="connsiteX1" fmla="*/ 5029 w 10013"/>
              <a:gd name="connsiteY1" fmla="*/ 2343 h 10421"/>
              <a:gd name="connsiteX2" fmla="*/ 10000 w 10013"/>
              <a:gd name="connsiteY2" fmla="*/ 421 h 10421"/>
              <a:gd name="connsiteX3" fmla="*/ 5000 w 10013"/>
              <a:gd name="connsiteY3" fmla="*/ 10421 h 10421"/>
              <a:gd name="connsiteX4" fmla="*/ 0 w 10013"/>
              <a:gd name="connsiteY4" fmla="*/ 421 h 10421"/>
              <a:gd name="connsiteX0" fmla="*/ 0 w 10013"/>
              <a:gd name="connsiteY0" fmla="*/ 512 h 10512"/>
              <a:gd name="connsiteX1" fmla="*/ 4904 w 10013"/>
              <a:gd name="connsiteY1" fmla="*/ 1601 h 10512"/>
              <a:gd name="connsiteX2" fmla="*/ 10000 w 10013"/>
              <a:gd name="connsiteY2" fmla="*/ 512 h 10512"/>
              <a:gd name="connsiteX3" fmla="*/ 5000 w 10013"/>
              <a:gd name="connsiteY3" fmla="*/ 10512 h 10512"/>
              <a:gd name="connsiteX4" fmla="*/ 0 w 10013"/>
              <a:gd name="connsiteY4" fmla="*/ 512 h 10512"/>
              <a:gd name="connsiteX0" fmla="*/ 0 w 10000"/>
              <a:gd name="connsiteY0" fmla="*/ 512 h 10512"/>
              <a:gd name="connsiteX1" fmla="*/ 4904 w 10000"/>
              <a:gd name="connsiteY1" fmla="*/ 1601 h 10512"/>
              <a:gd name="connsiteX2" fmla="*/ 10000 w 10000"/>
              <a:gd name="connsiteY2" fmla="*/ 512 h 10512"/>
              <a:gd name="connsiteX3" fmla="*/ 5000 w 10000"/>
              <a:gd name="connsiteY3" fmla="*/ 10512 h 10512"/>
              <a:gd name="connsiteX4" fmla="*/ 0 w 10000"/>
              <a:gd name="connsiteY4" fmla="*/ 512 h 10512"/>
              <a:gd name="connsiteX0" fmla="*/ 0 w 10000"/>
              <a:gd name="connsiteY0" fmla="*/ 0 h 10000"/>
              <a:gd name="connsiteX1" fmla="*/ 4904 w 10000"/>
              <a:gd name="connsiteY1" fmla="*/ 1089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04 w 10000"/>
              <a:gd name="connsiteY1" fmla="*/ 1089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5060 w 10000"/>
              <a:gd name="connsiteY1" fmla="*/ 2061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cubicBezTo>
                  <a:pt x="829" y="1046"/>
                  <a:pt x="2459" y="1609"/>
                  <a:pt x="4982" y="1575"/>
                </a:cubicBezTo>
                <a:cubicBezTo>
                  <a:pt x="7505" y="1541"/>
                  <a:pt x="9061" y="1133"/>
                  <a:pt x="10000" y="0"/>
                </a:cubicBezTo>
                <a:lnTo>
                  <a:pt x="5000" y="10000"/>
                </a:lnTo>
                <a:lnTo>
                  <a:pt x="0" y="0"/>
                </a:lnTo>
                <a:close/>
              </a:path>
            </a:pathLst>
          </a:custGeom>
          <a:gradFill>
            <a:gsLst>
              <a:gs pos="50000">
                <a:schemeClr val="accent1">
                  <a:lumMod val="60000"/>
                  <a:lumOff val="40000"/>
                  <a:alpha val="70000"/>
                </a:schemeClr>
              </a:gs>
              <a:gs pos="0">
                <a:schemeClr val="accent1">
                  <a:lumMod val="20000"/>
                  <a:lumOff val="80000"/>
                </a:schemeClr>
              </a:gs>
              <a:gs pos="100000">
                <a:schemeClr val="accent1">
                  <a:lumMod val="20000"/>
                  <a:lumOff val="80000"/>
                  <a:alpha val="70000"/>
                </a:schemeClr>
              </a:gs>
            </a:gsLst>
            <a:lin ang="0" scaled="0"/>
          </a:gradFill>
          <a:ln w="19050">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cxnSp>
        <p:nvCxnSpPr>
          <p:cNvPr id="95" name="Straight Connector 94">
            <a:extLst>
              <a:ext uri="{FF2B5EF4-FFF2-40B4-BE49-F238E27FC236}">
                <a16:creationId xmlns:a16="http://schemas.microsoft.com/office/drawing/2014/main" id="{20112177-A821-4462-9FF7-CDF6D743AB22}"/>
              </a:ext>
            </a:extLst>
          </p:cNvPr>
          <p:cNvCxnSpPr>
            <a:cxnSpLocks/>
          </p:cNvCxnSpPr>
          <p:nvPr/>
        </p:nvCxnSpPr>
        <p:spPr>
          <a:xfrm>
            <a:off x="8993980" y="1809113"/>
            <a:ext cx="353671" cy="31016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59C87C1-A26E-4921-9817-2F4F3A2CDEBC}"/>
              </a:ext>
            </a:extLst>
          </p:cNvPr>
          <p:cNvCxnSpPr>
            <a:cxnSpLocks/>
          </p:cNvCxnSpPr>
          <p:nvPr/>
        </p:nvCxnSpPr>
        <p:spPr>
          <a:xfrm flipH="1">
            <a:off x="9331776" y="2128807"/>
            <a:ext cx="22227" cy="12319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1E2D600D-BAB3-459E-AAE1-F557E6464DBA}"/>
              </a:ext>
            </a:extLst>
          </p:cNvPr>
          <p:cNvCxnSpPr>
            <a:cxnSpLocks noChangeAspect="1"/>
          </p:cNvCxnSpPr>
          <p:nvPr/>
        </p:nvCxnSpPr>
        <p:spPr>
          <a:xfrm>
            <a:off x="8988881" y="3064759"/>
            <a:ext cx="332831" cy="295820"/>
          </a:xfrm>
          <a:prstGeom prst="straightConnector1">
            <a:avLst/>
          </a:prstGeom>
          <a:ln w="41275">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F4FCD184-39F5-47D3-AD5C-D66744F89ADE}"/>
              </a:ext>
            </a:extLst>
          </p:cNvPr>
          <p:cNvSpPr/>
          <p:nvPr/>
        </p:nvSpPr>
        <p:spPr>
          <a:xfrm>
            <a:off x="8957016" y="3030352"/>
            <a:ext cx="75410" cy="754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ABEBAC4B-2DD1-4E65-B7A3-7D50E9D4F958}"/>
                  </a:ext>
                </a:extLst>
              </p:cNvPr>
              <p:cNvSpPr txBox="1"/>
              <p:nvPr/>
            </p:nvSpPr>
            <p:spPr>
              <a:xfrm>
                <a:off x="8706003" y="1710831"/>
                <a:ext cx="25051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C00000"/>
                              </a:solidFill>
                              <a:latin typeface="Cambria Math" panose="02040503050406030204" pitchFamily="18" charset="0"/>
                            </a:rPr>
                          </m:ctrlPr>
                        </m:accPr>
                        <m:e>
                          <m:r>
                            <a:rPr lang="en-US" sz="2400" b="0" i="1" smtClean="0">
                              <a:solidFill>
                                <a:srgbClr val="C00000"/>
                              </a:solidFill>
                              <a:latin typeface="Cambria Math" panose="02040503050406030204" pitchFamily="18" charset="0"/>
                            </a:rPr>
                            <m:t>𝑛</m:t>
                          </m:r>
                        </m:e>
                      </m:acc>
                    </m:oMath>
                  </m:oMathPara>
                </a14:m>
                <a:endParaRPr lang="en-US" sz="2400" dirty="0">
                  <a:solidFill>
                    <a:srgbClr val="C00000"/>
                  </a:solidFill>
                </a:endParaRPr>
              </a:p>
            </p:txBody>
          </p:sp>
        </mc:Choice>
        <mc:Fallback xmlns="">
          <p:sp>
            <p:nvSpPr>
              <p:cNvPr id="99" name="TextBox 98">
                <a:extLst>
                  <a:ext uri="{FF2B5EF4-FFF2-40B4-BE49-F238E27FC236}">
                    <a16:creationId xmlns:a16="http://schemas.microsoft.com/office/drawing/2014/main" id="{ABEBAC4B-2DD1-4E65-B7A3-7D50E9D4F958}"/>
                  </a:ext>
                </a:extLst>
              </p:cNvPr>
              <p:cNvSpPr txBox="1">
                <a:spLocks noRot="1" noChangeAspect="1" noMove="1" noResize="1" noEditPoints="1" noAdjustHandles="1" noChangeArrowheads="1" noChangeShapeType="1" noTextEdit="1"/>
              </p:cNvSpPr>
              <p:nvPr/>
            </p:nvSpPr>
            <p:spPr>
              <a:xfrm>
                <a:off x="8706003" y="1710831"/>
                <a:ext cx="250517" cy="369332"/>
              </a:xfrm>
              <a:prstGeom prst="rect">
                <a:avLst/>
              </a:prstGeom>
              <a:blipFill>
                <a:blip r:embed="rId7"/>
                <a:stretch>
                  <a:fillRect l="-14634" t="-18333" r="-75610"/>
                </a:stretch>
              </a:blipFill>
            </p:spPr>
            <p:txBody>
              <a:bodyPr/>
              <a:lstStyle/>
              <a:p>
                <a:r>
                  <a:rPr lang="en-CA">
                    <a:noFill/>
                  </a:rPr>
                  <a:t> </a:t>
                </a:r>
              </a:p>
            </p:txBody>
          </p:sp>
        </mc:Fallback>
      </mc:AlternateContent>
      <p:sp>
        <p:nvSpPr>
          <p:cNvPr id="100" name="Oval 99">
            <a:extLst>
              <a:ext uri="{FF2B5EF4-FFF2-40B4-BE49-F238E27FC236}">
                <a16:creationId xmlns:a16="http://schemas.microsoft.com/office/drawing/2014/main" id="{DE0FF384-75B5-42B8-A8D4-B5CA8BF35158}"/>
              </a:ext>
            </a:extLst>
          </p:cNvPr>
          <p:cNvSpPr/>
          <p:nvPr/>
        </p:nvSpPr>
        <p:spPr>
          <a:xfrm>
            <a:off x="8368355" y="3918415"/>
            <a:ext cx="1498974" cy="1499616"/>
          </a:xfrm>
          <a:prstGeom prst="ellipse">
            <a:avLst/>
          </a:prstGeom>
          <a:gradFill>
            <a:gsLst>
              <a:gs pos="50000">
                <a:srgbClr val="BED7EF">
                  <a:alpha val="70000"/>
                </a:srgbClr>
              </a:gs>
              <a:gs pos="100000">
                <a:schemeClr val="accent1">
                  <a:lumMod val="60000"/>
                  <a:lumOff val="40000"/>
                  <a:alpha val="70000"/>
                </a:schemeClr>
              </a:gs>
              <a:gs pos="0">
                <a:schemeClr val="accent1">
                  <a:lumMod val="20000"/>
                  <a:lumOff val="80000"/>
                </a:schemeClr>
              </a:gs>
            </a:gsLst>
            <a:lin ang="5400000" scaled="1"/>
          </a:gra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cxnSp>
        <p:nvCxnSpPr>
          <p:cNvPr id="101" name="Straight Arrow Connector 100">
            <a:extLst>
              <a:ext uri="{FF2B5EF4-FFF2-40B4-BE49-F238E27FC236}">
                <a16:creationId xmlns:a16="http://schemas.microsoft.com/office/drawing/2014/main" id="{97743973-009A-49B8-BBCD-7353D3293CA4}"/>
              </a:ext>
            </a:extLst>
          </p:cNvPr>
          <p:cNvCxnSpPr>
            <a:cxnSpLocks/>
          </p:cNvCxnSpPr>
          <p:nvPr/>
        </p:nvCxnSpPr>
        <p:spPr>
          <a:xfrm>
            <a:off x="9104274" y="4664286"/>
            <a:ext cx="365760" cy="0"/>
          </a:xfrm>
          <a:prstGeom prst="straightConnector1">
            <a:avLst/>
          </a:prstGeom>
          <a:ln w="2540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A8691C5-7193-4728-A283-42BFBB7CFCCF}"/>
              </a:ext>
            </a:extLst>
          </p:cNvPr>
          <p:cNvCxnSpPr>
            <a:cxnSpLocks/>
          </p:cNvCxnSpPr>
          <p:nvPr/>
        </p:nvCxnSpPr>
        <p:spPr>
          <a:xfrm flipH="1">
            <a:off x="9104274" y="4662378"/>
            <a:ext cx="0" cy="365760"/>
          </a:xfrm>
          <a:prstGeom prst="straightConnector1">
            <a:avLst/>
          </a:prstGeom>
          <a:ln w="2540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3" name="Rectangle 102">
                <a:extLst>
                  <a:ext uri="{FF2B5EF4-FFF2-40B4-BE49-F238E27FC236}">
                    <a16:creationId xmlns:a16="http://schemas.microsoft.com/office/drawing/2014/main" id="{E6AC9FEF-80C3-4FD6-A4B4-610B14A48135}"/>
                  </a:ext>
                </a:extLst>
              </p:cNvPr>
              <p:cNvSpPr/>
              <p:nvPr/>
            </p:nvSpPr>
            <p:spPr>
              <a:xfrm>
                <a:off x="8919828" y="5040786"/>
                <a:ext cx="382925"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solidFill>
                                <a:srgbClr val="C00000"/>
                              </a:solidFill>
                              <a:latin typeface="Cambria Math" panose="02040503050406030204" pitchFamily="18" charset="0"/>
                            </a:rPr>
                          </m:ctrlPr>
                        </m:accPr>
                        <m:e>
                          <m:r>
                            <a:rPr lang="en-US" sz="2400" b="0" i="1" smtClean="0">
                              <a:solidFill>
                                <a:srgbClr val="C00000"/>
                              </a:solidFill>
                              <a:latin typeface="Cambria Math" panose="02040503050406030204" pitchFamily="18" charset="0"/>
                            </a:rPr>
                            <m:t>𝑡</m:t>
                          </m:r>
                        </m:e>
                      </m:acc>
                    </m:oMath>
                  </m:oMathPara>
                </a14:m>
                <a:endParaRPr lang="fr-CA" sz="2400" dirty="0"/>
              </a:p>
            </p:txBody>
          </p:sp>
        </mc:Choice>
        <mc:Fallback xmlns="">
          <p:sp>
            <p:nvSpPr>
              <p:cNvPr id="103" name="Rectangle 102">
                <a:extLst>
                  <a:ext uri="{FF2B5EF4-FFF2-40B4-BE49-F238E27FC236}">
                    <a16:creationId xmlns:a16="http://schemas.microsoft.com/office/drawing/2014/main" id="{E6AC9FEF-80C3-4FD6-A4B4-610B14A48135}"/>
                  </a:ext>
                </a:extLst>
              </p:cNvPr>
              <p:cNvSpPr>
                <a:spLocks noRot="1" noChangeAspect="1" noMove="1" noResize="1" noEditPoints="1" noAdjustHandles="1" noChangeArrowheads="1" noChangeShapeType="1" noTextEdit="1"/>
              </p:cNvSpPr>
              <p:nvPr/>
            </p:nvSpPr>
            <p:spPr>
              <a:xfrm>
                <a:off x="8919828" y="5040786"/>
                <a:ext cx="382925" cy="461665"/>
              </a:xfrm>
              <a:prstGeom prst="rect">
                <a:avLst/>
              </a:prstGeom>
              <a:blipFill>
                <a:blip r:embed="rId8"/>
                <a:stretch>
                  <a:fillRect t="-11842" r="-4603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4" name="Rectangle 103">
                <a:extLst>
                  <a:ext uri="{FF2B5EF4-FFF2-40B4-BE49-F238E27FC236}">
                    <a16:creationId xmlns:a16="http://schemas.microsoft.com/office/drawing/2014/main" id="{11FAD5F6-E748-44CF-B18C-B504EBF16FA6}"/>
                  </a:ext>
                </a:extLst>
              </p:cNvPr>
              <p:cNvSpPr/>
              <p:nvPr/>
            </p:nvSpPr>
            <p:spPr>
              <a:xfrm>
                <a:off x="9397489" y="4379426"/>
                <a:ext cx="427040" cy="48135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solidFill>
                                <a:srgbClr val="C00000"/>
                              </a:solidFill>
                              <a:latin typeface="Cambria Math" panose="02040503050406030204" pitchFamily="18" charset="0"/>
                            </a:rPr>
                          </m:ctrlPr>
                        </m:accPr>
                        <m:e>
                          <m:r>
                            <a:rPr lang="en-US" sz="2400" b="0" i="1" smtClean="0">
                              <a:solidFill>
                                <a:srgbClr val="C00000"/>
                              </a:solidFill>
                              <a:latin typeface="Cambria Math" panose="02040503050406030204" pitchFamily="18" charset="0"/>
                            </a:rPr>
                            <m:t>𝑏</m:t>
                          </m:r>
                        </m:e>
                      </m:acc>
                    </m:oMath>
                  </m:oMathPara>
                </a14:m>
                <a:endParaRPr lang="fr-CA" sz="2400" dirty="0"/>
              </a:p>
            </p:txBody>
          </p:sp>
        </mc:Choice>
        <mc:Fallback xmlns="">
          <p:sp>
            <p:nvSpPr>
              <p:cNvPr id="104" name="Rectangle 103">
                <a:extLst>
                  <a:ext uri="{FF2B5EF4-FFF2-40B4-BE49-F238E27FC236}">
                    <a16:creationId xmlns:a16="http://schemas.microsoft.com/office/drawing/2014/main" id="{11FAD5F6-E748-44CF-B18C-B504EBF16FA6}"/>
                  </a:ext>
                </a:extLst>
              </p:cNvPr>
              <p:cNvSpPr>
                <a:spLocks noRot="1" noChangeAspect="1" noMove="1" noResize="1" noEditPoints="1" noAdjustHandles="1" noChangeArrowheads="1" noChangeShapeType="1" noTextEdit="1"/>
              </p:cNvSpPr>
              <p:nvPr/>
            </p:nvSpPr>
            <p:spPr>
              <a:xfrm>
                <a:off x="9397489" y="4379426"/>
                <a:ext cx="427040" cy="481350"/>
              </a:xfrm>
              <a:prstGeom prst="rect">
                <a:avLst/>
              </a:prstGeom>
              <a:blipFill>
                <a:blip r:embed="rId9"/>
                <a:stretch>
                  <a:fillRect/>
                </a:stretch>
              </a:blipFill>
            </p:spPr>
            <p:txBody>
              <a:bodyPr/>
              <a:lstStyle/>
              <a:p>
                <a:r>
                  <a:rPr lang="en-CA">
                    <a:noFill/>
                  </a:rPr>
                  <a:t> </a:t>
                </a:r>
              </a:p>
            </p:txBody>
          </p:sp>
        </mc:Fallback>
      </mc:AlternateContent>
      <p:cxnSp>
        <p:nvCxnSpPr>
          <p:cNvPr id="105" name="Straight Arrow Connector 104">
            <a:extLst>
              <a:ext uri="{FF2B5EF4-FFF2-40B4-BE49-F238E27FC236}">
                <a16:creationId xmlns:a16="http://schemas.microsoft.com/office/drawing/2014/main" id="{96997E1C-33C3-4519-B1DC-0F554EF31AB1}"/>
              </a:ext>
            </a:extLst>
          </p:cNvPr>
          <p:cNvCxnSpPr>
            <a:cxnSpLocks/>
          </p:cNvCxnSpPr>
          <p:nvPr/>
        </p:nvCxnSpPr>
        <p:spPr>
          <a:xfrm flipH="1" flipV="1">
            <a:off x="8073405" y="4135289"/>
            <a:ext cx="1032944" cy="528044"/>
          </a:xfrm>
          <a:prstGeom prst="straightConnector1">
            <a:avLst/>
          </a:prstGeom>
          <a:ln w="412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E2AC4800-E947-472A-84E8-DA04C83765E9}"/>
              </a:ext>
            </a:extLst>
          </p:cNvPr>
          <p:cNvCxnSpPr>
            <a:cxnSpLocks/>
          </p:cNvCxnSpPr>
          <p:nvPr/>
        </p:nvCxnSpPr>
        <p:spPr>
          <a:xfrm>
            <a:off x="9091788" y="4657415"/>
            <a:ext cx="705642" cy="318455"/>
          </a:xfrm>
          <a:prstGeom prst="straightConnector1">
            <a:avLst/>
          </a:prstGeom>
          <a:ln w="41275">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2ED49741-5E6D-4887-A5D6-1BA5D76C85B7}"/>
              </a:ext>
            </a:extLst>
          </p:cNvPr>
          <p:cNvSpPr/>
          <p:nvPr/>
        </p:nvSpPr>
        <p:spPr>
          <a:xfrm>
            <a:off x="9064689" y="4624991"/>
            <a:ext cx="75410" cy="754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mc:AlternateContent xmlns:mc="http://schemas.openxmlformats.org/markup-compatibility/2006" xmlns:a14="http://schemas.microsoft.com/office/drawing/2010/main">
        <mc:Choice Requires="a14">
          <p:sp>
            <p:nvSpPr>
              <p:cNvPr id="109" name="Rectangle 108">
                <a:extLst>
                  <a:ext uri="{FF2B5EF4-FFF2-40B4-BE49-F238E27FC236}">
                    <a16:creationId xmlns:a16="http://schemas.microsoft.com/office/drawing/2014/main" id="{9EDB0114-90DF-4C61-A9A2-4485A15E9980}"/>
                  </a:ext>
                </a:extLst>
              </p:cNvPr>
              <p:cNvSpPr/>
              <p:nvPr/>
            </p:nvSpPr>
            <p:spPr>
              <a:xfrm>
                <a:off x="9795700" y="4846621"/>
                <a:ext cx="546495"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𝛌</m:t>
                          </m:r>
                        </m:e>
                        <m: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𝑡</m:t>
                              </m:r>
                            </m:e>
                          </m:acc>
                        </m:sub>
                      </m:sSub>
                    </m:oMath>
                  </m:oMathPara>
                </a14:m>
                <a:endParaRPr lang="fr-CA" sz="2400" dirty="0"/>
              </a:p>
            </p:txBody>
          </p:sp>
        </mc:Choice>
        <mc:Fallback xmlns="">
          <p:sp>
            <p:nvSpPr>
              <p:cNvPr id="109" name="Rectangle 108">
                <a:extLst>
                  <a:ext uri="{FF2B5EF4-FFF2-40B4-BE49-F238E27FC236}">
                    <a16:creationId xmlns:a16="http://schemas.microsoft.com/office/drawing/2014/main" id="{9EDB0114-90DF-4C61-A9A2-4485A15E9980}"/>
                  </a:ext>
                </a:extLst>
              </p:cNvPr>
              <p:cNvSpPr>
                <a:spLocks noRot="1" noChangeAspect="1" noMove="1" noResize="1" noEditPoints="1" noAdjustHandles="1" noChangeArrowheads="1" noChangeShapeType="1" noTextEdit="1"/>
              </p:cNvSpPr>
              <p:nvPr/>
            </p:nvSpPr>
            <p:spPr>
              <a:xfrm>
                <a:off x="9795700" y="4846621"/>
                <a:ext cx="546495" cy="461665"/>
              </a:xfrm>
              <a:prstGeom prst="rect">
                <a:avLst/>
              </a:prstGeom>
              <a:blipFill>
                <a:blip r:embed="rId10"/>
                <a:stretch>
                  <a:fillRect r="-21111" b="-2632"/>
                </a:stretch>
              </a:blipFill>
            </p:spPr>
            <p:txBody>
              <a:bodyPr/>
              <a:lstStyle/>
              <a:p>
                <a:r>
                  <a:rPr lang="en-CA">
                    <a:noFill/>
                  </a:rPr>
                  <a:t> </a:t>
                </a:r>
              </a:p>
            </p:txBody>
          </p:sp>
        </mc:Fallback>
      </mc:AlternateContent>
      <p:sp>
        <p:nvSpPr>
          <p:cNvPr id="110" name="Right Brace 109">
            <a:extLst>
              <a:ext uri="{FF2B5EF4-FFF2-40B4-BE49-F238E27FC236}">
                <a16:creationId xmlns:a16="http://schemas.microsoft.com/office/drawing/2014/main" id="{1448071D-AF13-4DD9-BBC6-257D3FE7D2D2}"/>
              </a:ext>
            </a:extLst>
          </p:cNvPr>
          <p:cNvSpPr/>
          <p:nvPr/>
        </p:nvSpPr>
        <p:spPr>
          <a:xfrm rot="10800000">
            <a:off x="8193354" y="4647890"/>
            <a:ext cx="77724" cy="760626"/>
          </a:xfrm>
          <a:prstGeom prst="rightBrace">
            <a:avLst>
              <a:gd name="adj1" fmla="val 79820"/>
              <a:gd name="adj2" fmla="val 50000"/>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59E7925D-1B18-48C2-840B-61EA83954209}"/>
                  </a:ext>
                </a:extLst>
              </p:cNvPr>
              <p:cNvSpPr txBox="1"/>
              <p:nvPr/>
            </p:nvSpPr>
            <p:spPr>
              <a:xfrm>
                <a:off x="7469676" y="4816642"/>
                <a:ext cx="56669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𝜇</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𝑛</m:t>
                              </m:r>
                            </m:e>
                          </m:acc>
                        </m:sub>
                      </m:sSub>
                    </m:oMath>
                  </m:oMathPara>
                </a14:m>
                <a:endParaRPr lang="fr-CA" sz="2400" dirty="0"/>
              </a:p>
            </p:txBody>
          </p:sp>
        </mc:Choice>
        <mc:Fallback xmlns="">
          <p:sp>
            <p:nvSpPr>
              <p:cNvPr id="111" name="TextBox 110">
                <a:extLst>
                  <a:ext uri="{FF2B5EF4-FFF2-40B4-BE49-F238E27FC236}">
                    <a16:creationId xmlns:a16="http://schemas.microsoft.com/office/drawing/2014/main" id="{59E7925D-1B18-48C2-840B-61EA83954209}"/>
                  </a:ext>
                </a:extLst>
              </p:cNvPr>
              <p:cNvSpPr txBox="1">
                <a:spLocks noRot="1" noChangeAspect="1" noMove="1" noResize="1" noEditPoints="1" noAdjustHandles="1" noChangeArrowheads="1" noChangeShapeType="1" noTextEdit="1"/>
              </p:cNvSpPr>
              <p:nvPr/>
            </p:nvSpPr>
            <p:spPr>
              <a:xfrm>
                <a:off x="7469676" y="4816642"/>
                <a:ext cx="566694" cy="369332"/>
              </a:xfrm>
              <a:prstGeom prst="rect">
                <a:avLst/>
              </a:prstGeom>
              <a:blipFill>
                <a:blip r:embed="rId11"/>
                <a:stretch>
                  <a:fillRect l="-11828" r="-51613" b="-22951"/>
                </a:stretch>
              </a:blipFill>
            </p:spPr>
            <p:txBody>
              <a:bodyPr/>
              <a:lstStyle/>
              <a:p>
                <a:r>
                  <a:rPr lang="en-CA">
                    <a:noFill/>
                  </a:rPr>
                  <a:t> </a:t>
                </a:r>
              </a:p>
            </p:txBody>
          </p:sp>
        </mc:Fallback>
      </mc:AlternateContent>
      <p:sp>
        <p:nvSpPr>
          <p:cNvPr id="112" name="Rectangle 111">
            <a:extLst>
              <a:ext uri="{FF2B5EF4-FFF2-40B4-BE49-F238E27FC236}">
                <a16:creationId xmlns:a16="http://schemas.microsoft.com/office/drawing/2014/main" id="{0C7F3B2E-8043-439A-B7BD-62337C4F0E9C}"/>
              </a:ext>
            </a:extLst>
          </p:cNvPr>
          <p:cNvSpPr/>
          <p:nvPr/>
        </p:nvSpPr>
        <p:spPr>
          <a:xfrm>
            <a:off x="9715320" y="924910"/>
            <a:ext cx="1253750" cy="461665"/>
          </a:xfrm>
          <a:prstGeom prst="rect">
            <a:avLst/>
          </a:prstGeom>
        </p:spPr>
        <p:txBody>
          <a:bodyPr wrap="square">
            <a:spAutoFit/>
          </a:bodyPr>
          <a:lstStyle/>
          <a:p>
            <a:r>
              <a:rPr lang="en-CA" sz="2400" b="1" dirty="0"/>
              <a:t>slipping</a:t>
            </a:r>
            <a:endParaRPr lang="en-CA" sz="2400" dirty="0"/>
          </a:p>
        </p:txBody>
      </p:sp>
      <mc:AlternateContent xmlns:mc="http://schemas.openxmlformats.org/markup-compatibility/2006" xmlns:a14="http://schemas.microsoft.com/office/drawing/2010/main">
        <mc:Choice Requires="a14">
          <p:sp>
            <p:nvSpPr>
              <p:cNvPr id="126" name="Rectangle 125">
                <a:extLst>
                  <a:ext uri="{FF2B5EF4-FFF2-40B4-BE49-F238E27FC236}">
                    <a16:creationId xmlns:a16="http://schemas.microsoft.com/office/drawing/2014/main" id="{48E04D28-D8A3-4941-95E6-F7417C494B9E}"/>
                  </a:ext>
                </a:extLst>
              </p:cNvPr>
              <p:cNvSpPr/>
              <p:nvPr/>
            </p:nvSpPr>
            <p:spPr>
              <a:xfrm>
                <a:off x="2324671" y="3656805"/>
                <a:ext cx="1633679"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1" i="0" smtClean="0">
                              <a:latin typeface="Cambria Math" panose="02040503050406030204" pitchFamily="18" charset="0"/>
                            </a:rPr>
                            <m:t>𝐯</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𝑡</m:t>
                              </m:r>
                            </m:e>
                          </m:acc>
                        </m:sub>
                      </m:sSub>
                      <m:r>
                        <a:rPr lang="en-US" sz="2800" b="0" i="1" smtClean="0">
                          <a:latin typeface="Cambria Math" panose="02040503050406030204" pitchFamily="18" charset="0"/>
                        </a:rPr>
                        <m:t>≠0</m:t>
                      </m:r>
                    </m:oMath>
                  </m:oMathPara>
                </a14:m>
                <a:endParaRPr lang="fr-CA" sz="2800" dirty="0"/>
              </a:p>
            </p:txBody>
          </p:sp>
        </mc:Choice>
        <mc:Fallback xmlns="">
          <p:sp>
            <p:nvSpPr>
              <p:cNvPr id="126" name="Rectangle 125">
                <a:extLst>
                  <a:ext uri="{FF2B5EF4-FFF2-40B4-BE49-F238E27FC236}">
                    <a16:creationId xmlns:a16="http://schemas.microsoft.com/office/drawing/2014/main" id="{48E04D28-D8A3-4941-95E6-F7417C494B9E}"/>
                  </a:ext>
                </a:extLst>
              </p:cNvPr>
              <p:cNvSpPr>
                <a:spLocks noRot="1" noChangeAspect="1" noMove="1" noResize="1" noEditPoints="1" noAdjustHandles="1" noChangeArrowheads="1" noChangeShapeType="1" noTextEdit="1"/>
              </p:cNvSpPr>
              <p:nvPr/>
            </p:nvSpPr>
            <p:spPr>
              <a:xfrm>
                <a:off x="2324671" y="3656805"/>
                <a:ext cx="1633679" cy="523220"/>
              </a:xfrm>
              <a:prstGeom prst="rect">
                <a:avLst/>
              </a:prstGeom>
              <a:blipFill>
                <a:blip r:embed="rId1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1206D76-85E8-4B1C-9D49-50E7B254B3BA}"/>
                  </a:ext>
                </a:extLst>
              </p:cNvPr>
              <p:cNvSpPr txBox="1"/>
              <p:nvPr/>
            </p:nvSpPr>
            <p:spPr>
              <a:xfrm>
                <a:off x="6734767" y="1893262"/>
                <a:ext cx="1298945" cy="6346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𝐯</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𝑡</m:t>
                              </m:r>
                            </m:e>
                          </m:acc>
                        </m:sub>
                      </m:sSub>
                      <m:r>
                        <a:rPr lang="en-CA" sz="2400" b="0" i="1" smtClean="0">
                          <a:latin typeface="Cambria Math" panose="02040503050406030204" pitchFamily="18" charset="0"/>
                        </a:rPr>
                        <m:t>=</m:t>
                      </m:r>
                      <m:d>
                        <m:dPr>
                          <m:begChr m:val="["/>
                          <m:endChr m:val="]"/>
                          <m:ctrlPr>
                            <a:rPr lang="en-CA" sz="2400" b="0" i="1" smtClean="0">
                              <a:latin typeface="Cambria Math" panose="02040503050406030204" pitchFamily="18" charset="0"/>
                            </a:rPr>
                          </m:ctrlPr>
                        </m:dPr>
                        <m:e>
                          <m:m>
                            <m:mPr>
                              <m:mcs>
                                <m:mc>
                                  <m:mcPr>
                                    <m:count m:val="1"/>
                                    <m:mcJc m:val="center"/>
                                  </m:mcPr>
                                </m:mc>
                              </m:mcs>
                              <m:ctrlPr>
                                <a:rPr lang="en-CA" sz="2400" b="0" i="1" smtClean="0">
                                  <a:latin typeface="Cambria Math" panose="02040503050406030204" pitchFamily="18" charset="0"/>
                                </a:rPr>
                              </m:ctrlPr>
                            </m:mPr>
                            <m:mr>
                              <m:e>
                                <m:sSub>
                                  <m:sSubPr>
                                    <m:ctrlPr>
                                      <a:rPr lang="en-CA" sz="2400" b="0" i="1" smtClean="0">
                                        <a:latin typeface="Cambria Math" panose="02040503050406030204" pitchFamily="18" charset="0"/>
                                      </a:rPr>
                                    </m:ctrlPr>
                                  </m:sSubPr>
                                  <m:e>
                                    <m:r>
                                      <m:rPr>
                                        <m:brk m:alnAt="7"/>
                                      </m:rPr>
                                      <a:rPr lang="en-CA" sz="2400" b="0" i="1" smtClean="0">
                                        <a:latin typeface="Cambria Math" panose="02040503050406030204" pitchFamily="18" charset="0"/>
                                      </a:rPr>
                                      <m:t>𝑣</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𝑡</m:t>
                                        </m:r>
                                      </m:e>
                                    </m:acc>
                                  </m:sub>
                                </m:sSub>
                              </m:e>
                            </m:mr>
                            <m:mr>
                              <m:e>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𝑣</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𝑏</m:t>
                                        </m:r>
                                      </m:e>
                                    </m:acc>
                                  </m:sub>
                                </m:sSub>
                              </m:e>
                            </m:mr>
                          </m:m>
                        </m:e>
                      </m:d>
                    </m:oMath>
                  </m:oMathPara>
                </a14:m>
                <a:endParaRPr lang="en-CA" sz="2400" dirty="0"/>
              </a:p>
            </p:txBody>
          </p:sp>
        </mc:Choice>
        <mc:Fallback xmlns="">
          <p:sp>
            <p:nvSpPr>
              <p:cNvPr id="4" name="TextBox 3">
                <a:extLst>
                  <a:ext uri="{FF2B5EF4-FFF2-40B4-BE49-F238E27FC236}">
                    <a16:creationId xmlns:a16="http://schemas.microsoft.com/office/drawing/2014/main" id="{11206D76-85E8-4B1C-9D49-50E7B254B3BA}"/>
                  </a:ext>
                </a:extLst>
              </p:cNvPr>
              <p:cNvSpPr txBox="1">
                <a:spLocks noRot="1" noChangeAspect="1" noMove="1" noResize="1" noEditPoints="1" noAdjustHandles="1" noChangeArrowheads="1" noChangeShapeType="1" noTextEdit="1"/>
              </p:cNvSpPr>
              <p:nvPr/>
            </p:nvSpPr>
            <p:spPr>
              <a:xfrm>
                <a:off x="6734767" y="1893262"/>
                <a:ext cx="1298945" cy="634661"/>
              </a:xfrm>
              <a:prstGeom prst="rect">
                <a:avLst/>
              </a:prstGeom>
              <a:blipFill>
                <a:blip r:embed="rId1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E4E0059-2F27-42D3-BCA9-8F73F7D36BDD}"/>
                  </a:ext>
                </a:extLst>
              </p:cNvPr>
              <p:cNvSpPr txBox="1"/>
              <p:nvPr/>
            </p:nvSpPr>
            <p:spPr>
              <a:xfrm>
                <a:off x="7720991" y="3872047"/>
                <a:ext cx="35381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𝐯</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𝑡</m:t>
                              </m:r>
                            </m:e>
                          </m:acc>
                        </m:sub>
                      </m:sSub>
                    </m:oMath>
                  </m:oMathPara>
                </a14:m>
                <a:endParaRPr lang="en-CA" sz="2400" dirty="0"/>
              </a:p>
            </p:txBody>
          </p:sp>
        </mc:Choice>
        <mc:Fallback xmlns="">
          <p:sp>
            <p:nvSpPr>
              <p:cNvPr id="36" name="TextBox 35">
                <a:extLst>
                  <a:ext uri="{FF2B5EF4-FFF2-40B4-BE49-F238E27FC236}">
                    <a16:creationId xmlns:a16="http://schemas.microsoft.com/office/drawing/2014/main" id="{0E4E0059-2F27-42D3-BCA9-8F73F7D36BDD}"/>
                  </a:ext>
                </a:extLst>
              </p:cNvPr>
              <p:cNvSpPr txBox="1">
                <a:spLocks noRot="1" noChangeAspect="1" noMove="1" noResize="1" noEditPoints="1" noAdjustHandles="1" noChangeArrowheads="1" noChangeShapeType="1" noTextEdit="1"/>
              </p:cNvSpPr>
              <p:nvPr/>
            </p:nvSpPr>
            <p:spPr>
              <a:xfrm>
                <a:off x="7720991" y="3872047"/>
                <a:ext cx="353815" cy="369332"/>
              </a:xfrm>
              <a:prstGeom prst="rect">
                <a:avLst/>
              </a:prstGeom>
              <a:blipFill>
                <a:blip r:embed="rId14"/>
                <a:stretch>
                  <a:fillRect l="-12069" r="-60345" b="-14754"/>
                </a:stretch>
              </a:blipFill>
            </p:spPr>
            <p:txBody>
              <a:bodyPr/>
              <a:lstStyle/>
              <a:p>
                <a:r>
                  <a:rPr lang="en-CA">
                    <a:noFill/>
                  </a:rPr>
                  <a:t> </a:t>
                </a:r>
              </a:p>
            </p:txBody>
          </p:sp>
        </mc:Fallback>
      </mc:AlternateContent>
      <p:sp>
        <p:nvSpPr>
          <p:cNvPr id="39" name="Freeform 24">
            <a:extLst>
              <a:ext uri="{FF2B5EF4-FFF2-40B4-BE49-F238E27FC236}">
                <a16:creationId xmlns:a16="http://schemas.microsoft.com/office/drawing/2014/main" id="{19ADF3AD-1E6D-4AB6-B1E2-FA6F42CA16A4}"/>
              </a:ext>
            </a:extLst>
          </p:cNvPr>
          <p:cNvSpPr/>
          <p:nvPr/>
        </p:nvSpPr>
        <p:spPr>
          <a:xfrm flipH="1" flipV="1">
            <a:off x="8036024" y="2392448"/>
            <a:ext cx="562896" cy="331008"/>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6"/>
              </a:solidFill>
            </a:endParaRPr>
          </a:p>
        </p:txBody>
      </p:sp>
    </p:spTree>
    <p:extLst>
      <p:ext uri="{BB962C8B-B14F-4D97-AF65-F5344CB8AC3E}">
        <p14:creationId xmlns:p14="http://schemas.microsoft.com/office/powerpoint/2010/main" val="380157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6"/>
                                        </p:tgtEl>
                                        <p:attrNameLst>
                                          <p:attrName>style.visibility</p:attrName>
                                        </p:attrNameLst>
                                      </p:cBhvr>
                                      <p:to>
                                        <p:strVal val="visible"/>
                                      </p:to>
                                    </p:set>
                                    <p:animEffect transition="in" filter="fade">
                                      <p:cBhvr>
                                        <p:cTn id="11" dur="500"/>
                                        <p:tgtEl>
                                          <p:spTgt spid="12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fade">
                                      <p:cBhvr>
                                        <p:cTn id="15" dur="500"/>
                                        <p:tgtEl>
                                          <p:spTgt spid="81"/>
                                        </p:tgtEl>
                                      </p:cBhvr>
                                    </p:animEffect>
                                  </p:childTnLst>
                                </p:cTn>
                              </p:par>
                              <p:par>
                                <p:cTn id="16" presetID="10" presetClass="entr" presetSubtype="0" fill="hold" nodeType="withEffect">
                                  <p:stCondLst>
                                    <p:cond delay="0"/>
                                  </p:stCondLst>
                                  <p:childTnLst>
                                    <p:set>
                                      <p:cBhvr>
                                        <p:cTn id="17" dur="1" fill="hold">
                                          <p:stCondLst>
                                            <p:cond delay="0"/>
                                          </p:stCondLst>
                                        </p:cTn>
                                        <p:tgtEl>
                                          <p:spTgt spid="82"/>
                                        </p:tgtEl>
                                        <p:attrNameLst>
                                          <p:attrName>style.visibility</p:attrName>
                                        </p:attrNameLst>
                                      </p:cBhvr>
                                      <p:to>
                                        <p:strVal val="visible"/>
                                      </p:to>
                                    </p:set>
                                    <p:animEffect transition="in" filter="fade">
                                      <p:cBhvr>
                                        <p:cTn id="18" dur="500"/>
                                        <p:tgtEl>
                                          <p:spTgt spid="82"/>
                                        </p:tgtEl>
                                      </p:cBhvr>
                                    </p:animEffect>
                                  </p:childTnLst>
                                </p:cTn>
                              </p:par>
                              <p:par>
                                <p:cTn id="19" presetID="10"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animEffect transition="in" filter="fade">
                                      <p:cBhvr>
                                        <p:cTn id="21" dur="500"/>
                                        <p:tgtEl>
                                          <p:spTgt spid="8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fade">
                                      <p:cBhvr>
                                        <p:cTn id="24" dur="500"/>
                                        <p:tgtEl>
                                          <p:spTgt spid="84"/>
                                        </p:tgtEl>
                                      </p:cBhvr>
                                    </p:animEffect>
                                  </p:childTnLst>
                                </p:cTn>
                              </p:par>
                              <p:par>
                                <p:cTn id="25" presetID="10" presetClass="entr" presetSubtype="0" fill="hold" nodeType="withEffect">
                                  <p:stCondLst>
                                    <p:cond delay="0"/>
                                  </p:stCondLst>
                                  <p:childTnLst>
                                    <p:set>
                                      <p:cBhvr>
                                        <p:cTn id="26" dur="1" fill="hold">
                                          <p:stCondLst>
                                            <p:cond delay="0"/>
                                          </p:stCondLst>
                                        </p:cTn>
                                        <p:tgtEl>
                                          <p:spTgt spid="85"/>
                                        </p:tgtEl>
                                        <p:attrNameLst>
                                          <p:attrName>style.visibility</p:attrName>
                                        </p:attrNameLst>
                                      </p:cBhvr>
                                      <p:to>
                                        <p:strVal val="visible"/>
                                      </p:to>
                                    </p:set>
                                    <p:animEffect transition="in" filter="fade">
                                      <p:cBhvr>
                                        <p:cTn id="27" dur="500"/>
                                        <p:tgtEl>
                                          <p:spTgt spid="85"/>
                                        </p:tgtEl>
                                      </p:cBhvr>
                                    </p:animEffect>
                                  </p:childTnLst>
                                </p:cTn>
                              </p:par>
                              <p:par>
                                <p:cTn id="28" presetID="10" presetClass="entr" presetSubtype="0" fill="hold" nodeType="withEffect">
                                  <p:stCondLst>
                                    <p:cond delay="0"/>
                                  </p:stCondLst>
                                  <p:childTnLst>
                                    <p:set>
                                      <p:cBhvr>
                                        <p:cTn id="29" dur="1" fill="hold">
                                          <p:stCondLst>
                                            <p:cond delay="0"/>
                                          </p:stCondLst>
                                        </p:cTn>
                                        <p:tgtEl>
                                          <p:spTgt spid="86"/>
                                        </p:tgtEl>
                                        <p:attrNameLst>
                                          <p:attrName>style.visibility</p:attrName>
                                        </p:attrNameLst>
                                      </p:cBhvr>
                                      <p:to>
                                        <p:strVal val="visible"/>
                                      </p:to>
                                    </p:set>
                                    <p:animEffect transition="in" filter="fade">
                                      <p:cBhvr>
                                        <p:cTn id="30" dur="500"/>
                                        <p:tgtEl>
                                          <p:spTgt spid="86"/>
                                        </p:tgtEl>
                                      </p:cBhvr>
                                    </p:animEffect>
                                  </p:childTnLst>
                                </p:cTn>
                              </p:par>
                              <p:par>
                                <p:cTn id="31" presetID="10" presetClass="entr" presetSubtype="0" fill="hold" nodeType="withEffect">
                                  <p:stCondLst>
                                    <p:cond delay="0"/>
                                  </p:stCondLst>
                                  <p:childTnLst>
                                    <p:set>
                                      <p:cBhvr>
                                        <p:cTn id="32" dur="1" fill="hold">
                                          <p:stCondLst>
                                            <p:cond delay="0"/>
                                          </p:stCondLst>
                                        </p:cTn>
                                        <p:tgtEl>
                                          <p:spTgt spid="87"/>
                                        </p:tgtEl>
                                        <p:attrNameLst>
                                          <p:attrName>style.visibility</p:attrName>
                                        </p:attrNameLst>
                                      </p:cBhvr>
                                      <p:to>
                                        <p:strVal val="visible"/>
                                      </p:to>
                                    </p:set>
                                    <p:animEffect transition="in" filter="fade">
                                      <p:cBhvr>
                                        <p:cTn id="33" dur="500"/>
                                        <p:tgtEl>
                                          <p:spTgt spid="87"/>
                                        </p:tgtEl>
                                      </p:cBhvr>
                                    </p:animEffect>
                                  </p:childTnLst>
                                </p:cTn>
                              </p:par>
                              <p:par>
                                <p:cTn id="34" presetID="10" presetClass="entr" presetSubtype="0" fill="hold" nodeType="withEffect">
                                  <p:stCondLst>
                                    <p:cond delay="0"/>
                                  </p:stCondLst>
                                  <p:childTnLst>
                                    <p:set>
                                      <p:cBhvr>
                                        <p:cTn id="35" dur="1" fill="hold">
                                          <p:stCondLst>
                                            <p:cond delay="0"/>
                                          </p:stCondLst>
                                        </p:cTn>
                                        <p:tgtEl>
                                          <p:spTgt spid="88"/>
                                        </p:tgtEl>
                                        <p:attrNameLst>
                                          <p:attrName>style.visibility</p:attrName>
                                        </p:attrNameLst>
                                      </p:cBhvr>
                                      <p:to>
                                        <p:strVal val="visible"/>
                                      </p:to>
                                    </p:set>
                                    <p:animEffect transition="in" filter="fade">
                                      <p:cBhvr>
                                        <p:cTn id="36" dur="500"/>
                                        <p:tgtEl>
                                          <p:spTgt spid="8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9"/>
                                        </p:tgtEl>
                                        <p:attrNameLst>
                                          <p:attrName>style.visibility</p:attrName>
                                        </p:attrNameLst>
                                      </p:cBhvr>
                                      <p:to>
                                        <p:strVal val="visible"/>
                                      </p:to>
                                    </p:set>
                                    <p:animEffect transition="in" filter="fade">
                                      <p:cBhvr>
                                        <p:cTn id="39" dur="500"/>
                                        <p:tgtEl>
                                          <p:spTgt spid="8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0"/>
                                        </p:tgtEl>
                                        <p:attrNameLst>
                                          <p:attrName>style.visibility</p:attrName>
                                        </p:attrNameLst>
                                      </p:cBhvr>
                                      <p:to>
                                        <p:strVal val="visible"/>
                                      </p:to>
                                    </p:set>
                                    <p:animEffect transition="in" filter="fade">
                                      <p:cBhvr>
                                        <p:cTn id="42" dur="500"/>
                                        <p:tgtEl>
                                          <p:spTgt spid="9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1"/>
                                        </p:tgtEl>
                                        <p:attrNameLst>
                                          <p:attrName>style.visibility</p:attrName>
                                        </p:attrNameLst>
                                      </p:cBhvr>
                                      <p:to>
                                        <p:strVal val="visible"/>
                                      </p:to>
                                    </p:set>
                                    <p:animEffect transition="in" filter="fade">
                                      <p:cBhvr>
                                        <p:cTn id="45" dur="500"/>
                                        <p:tgtEl>
                                          <p:spTgt spid="91"/>
                                        </p:tgtEl>
                                      </p:cBhvr>
                                    </p:animEffect>
                                  </p:childTnLst>
                                </p:cTn>
                              </p:par>
                              <p:par>
                                <p:cTn id="46" presetID="10" presetClass="entr" presetSubtype="0" fill="hold" nodeType="withEffect">
                                  <p:stCondLst>
                                    <p:cond delay="0"/>
                                  </p:stCondLst>
                                  <p:childTnLst>
                                    <p:set>
                                      <p:cBhvr>
                                        <p:cTn id="47" dur="1" fill="hold">
                                          <p:stCondLst>
                                            <p:cond delay="0"/>
                                          </p:stCondLst>
                                        </p:cTn>
                                        <p:tgtEl>
                                          <p:spTgt spid="92"/>
                                        </p:tgtEl>
                                        <p:attrNameLst>
                                          <p:attrName>style.visibility</p:attrName>
                                        </p:attrNameLst>
                                      </p:cBhvr>
                                      <p:to>
                                        <p:strVal val="visible"/>
                                      </p:to>
                                    </p:set>
                                    <p:animEffect transition="in" filter="fade">
                                      <p:cBhvr>
                                        <p:cTn id="48" dur="500"/>
                                        <p:tgtEl>
                                          <p:spTgt spid="9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fade">
                                      <p:cBhvr>
                                        <p:cTn id="51" dur="500"/>
                                        <p:tgtEl>
                                          <p:spTgt spid="93"/>
                                        </p:tgtEl>
                                      </p:cBhvr>
                                    </p:animEffect>
                                  </p:childTnLst>
                                </p:cTn>
                              </p:par>
                              <p:par>
                                <p:cTn id="52" presetID="10" presetClass="entr" presetSubtype="0" fill="hold" nodeType="withEffect">
                                  <p:stCondLst>
                                    <p:cond delay="0"/>
                                  </p:stCondLst>
                                  <p:childTnLst>
                                    <p:set>
                                      <p:cBhvr>
                                        <p:cTn id="53" dur="1" fill="hold">
                                          <p:stCondLst>
                                            <p:cond delay="0"/>
                                          </p:stCondLst>
                                        </p:cTn>
                                        <p:tgtEl>
                                          <p:spTgt spid="95"/>
                                        </p:tgtEl>
                                        <p:attrNameLst>
                                          <p:attrName>style.visibility</p:attrName>
                                        </p:attrNameLst>
                                      </p:cBhvr>
                                      <p:to>
                                        <p:strVal val="visible"/>
                                      </p:to>
                                    </p:set>
                                    <p:animEffect transition="in" filter="fade">
                                      <p:cBhvr>
                                        <p:cTn id="54" dur="500"/>
                                        <p:tgtEl>
                                          <p:spTgt spid="95"/>
                                        </p:tgtEl>
                                      </p:cBhvr>
                                    </p:animEffect>
                                  </p:childTnLst>
                                </p:cTn>
                              </p:par>
                              <p:par>
                                <p:cTn id="55" presetID="10" presetClass="entr" presetSubtype="0" fill="hold" nodeType="withEffect">
                                  <p:stCondLst>
                                    <p:cond delay="0"/>
                                  </p:stCondLst>
                                  <p:childTnLst>
                                    <p:set>
                                      <p:cBhvr>
                                        <p:cTn id="56" dur="1" fill="hold">
                                          <p:stCondLst>
                                            <p:cond delay="0"/>
                                          </p:stCondLst>
                                        </p:cTn>
                                        <p:tgtEl>
                                          <p:spTgt spid="96"/>
                                        </p:tgtEl>
                                        <p:attrNameLst>
                                          <p:attrName>style.visibility</p:attrName>
                                        </p:attrNameLst>
                                      </p:cBhvr>
                                      <p:to>
                                        <p:strVal val="visible"/>
                                      </p:to>
                                    </p:set>
                                    <p:animEffect transition="in" filter="fade">
                                      <p:cBhvr>
                                        <p:cTn id="57" dur="500"/>
                                        <p:tgtEl>
                                          <p:spTgt spid="96"/>
                                        </p:tgtEl>
                                      </p:cBhvr>
                                    </p:animEffect>
                                  </p:childTnLst>
                                </p:cTn>
                              </p:par>
                              <p:par>
                                <p:cTn id="58" presetID="10" presetClass="entr" presetSubtype="0" fill="hold" nodeType="withEffect">
                                  <p:stCondLst>
                                    <p:cond delay="0"/>
                                  </p:stCondLst>
                                  <p:childTnLst>
                                    <p:set>
                                      <p:cBhvr>
                                        <p:cTn id="59" dur="1" fill="hold">
                                          <p:stCondLst>
                                            <p:cond delay="0"/>
                                          </p:stCondLst>
                                        </p:cTn>
                                        <p:tgtEl>
                                          <p:spTgt spid="97"/>
                                        </p:tgtEl>
                                        <p:attrNameLst>
                                          <p:attrName>style.visibility</p:attrName>
                                        </p:attrNameLst>
                                      </p:cBhvr>
                                      <p:to>
                                        <p:strVal val="visible"/>
                                      </p:to>
                                    </p:set>
                                    <p:animEffect transition="in" filter="fade">
                                      <p:cBhvr>
                                        <p:cTn id="60" dur="500"/>
                                        <p:tgtEl>
                                          <p:spTgt spid="9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98"/>
                                        </p:tgtEl>
                                        <p:attrNameLst>
                                          <p:attrName>style.visibility</p:attrName>
                                        </p:attrNameLst>
                                      </p:cBhvr>
                                      <p:to>
                                        <p:strVal val="visible"/>
                                      </p:to>
                                    </p:set>
                                    <p:animEffect transition="in" filter="fade">
                                      <p:cBhvr>
                                        <p:cTn id="63" dur="500"/>
                                        <p:tgtEl>
                                          <p:spTgt spid="9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99"/>
                                        </p:tgtEl>
                                        <p:attrNameLst>
                                          <p:attrName>style.visibility</p:attrName>
                                        </p:attrNameLst>
                                      </p:cBhvr>
                                      <p:to>
                                        <p:strVal val="visible"/>
                                      </p:to>
                                    </p:set>
                                    <p:animEffect transition="in" filter="fade">
                                      <p:cBhvr>
                                        <p:cTn id="66" dur="500"/>
                                        <p:tgtEl>
                                          <p:spTgt spid="9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12"/>
                                        </p:tgtEl>
                                        <p:attrNameLst>
                                          <p:attrName>style.visibility</p:attrName>
                                        </p:attrNameLst>
                                      </p:cBhvr>
                                      <p:to>
                                        <p:strVal val="visible"/>
                                      </p:to>
                                    </p:set>
                                    <p:animEffect transition="in" filter="fade">
                                      <p:cBhvr>
                                        <p:cTn id="69" dur="500"/>
                                        <p:tgtEl>
                                          <p:spTgt spid="11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fade">
                                      <p:cBhvr>
                                        <p:cTn id="72" dur="500"/>
                                        <p:tgtEl>
                                          <p:spTgt spid="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fade">
                                      <p:cBhvr>
                                        <p:cTn id="75" dur="500"/>
                                        <p:tgtEl>
                                          <p:spTgt spid="3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
                                            <p:txEl>
                                              <p:pRg st="2" end="2"/>
                                            </p:txEl>
                                          </p:spTgt>
                                        </p:tgtEl>
                                        <p:attrNameLst>
                                          <p:attrName>style.visibility</p:attrName>
                                        </p:attrNameLst>
                                      </p:cBhvr>
                                      <p:to>
                                        <p:strVal val="visible"/>
                                      </p:to>
                                    </p:set>
                                    <p:animEffect transition="in" filter="fade">
                                      <p:cBhvr>
                                        <p:cTn id="80" dur="500"/>
                                        <p:tgtEl>
                                          <p:spTgt spid="3">
                                            <p:txEl>
                                              <p:pRg st="2" end="2"/>
                                            </p:txEl>
                                          </p:spTgt>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100"/>
                                        </p:tgtEl>
                                        <p:attrNameLst>
                                          <p:attrName>style.visibility</p:attrName>
                                        </p:attrNameLst>
                                      </p:cBhvr>
                                      <p:to>
                                        <p:strVal val="visible"/>
                                      </p:to>
                                    </p:set>
                                    <p:animEffect transition="in" filter="fade">
                                      <p:cBhvr>
                                        <p:cTn id="84" dur="500"/>
                                        <p:tgtEl>
                                          <p:spTgt spid="100"/>
                                        </p:tgtEl>
                                      </p:cBhvr>
                                    </p:animEffect>
                                  </p:childTnLst>
                                </p:cTn>
                              </p:par>
                              <p:par>
                                <p:cTn id="85" presetID="10" presetClass="entr" presetSubtype="0" fill="hold" nodeType="withEffect">
                                  <p:stCondLst>
                                    <p:cond delay="0"/>
                                  </p:stCondLst>
                                  <p:childTnLst>
                                    <p:set>
                                      <p:cBhvr>
                                        <p:cTn id="86" dur="1" fill="hold">
                                          <p:stCondLst>
                                            <p:cond delay="0"/>
                                          </p:stCondLst>
                                        </p:cTn>
                                        <p:tgtEl>
                                          <p:spTgt spid="101"/>
                                        </p:tgtEl>
                                        <p:attrNameLst>
                                          <p:attrName>style.visibility</p:attrName>
                                        </p:attrNameLst>
                                      </p:cBhvr>
                                      <p:to>
                                        <p:strVal val="visible"/>
                                      </p:to>
                                    </p:set>
                                    <p:animEffect transition="in" filter="fade">
                                      <p:cBhvr>
                                        <p:cTn id="87" dur="500"/>
                                        <p:tgtEl>
                                          <p:spTgt spid="101"/>
                                        </p:tgtEl>
                                      </p:cBhvr>
                                    </p:animEffect>
                                  </p:childTnLst>
                                </p:cTn>
                              </p:par>
                              <p:par>
                                <p:cTn id="88" presetID="10" presetClass="entr" presetSubtype="0" fill="hold" nodeType="withEffect">
                                  <p:stCondLst>
                                    <p:cond delay="0"/>
                                  </p:stCondLst>
                                  <p:childTnLst>
                                    <p:set>
                                      <p:cBhvr>
                                        <p:cTn id="89" dur="1" fill="hold">
                                          <p:stCondLst>
                                            <p:cond delay="0"/>
                                          </p:stCondLst>
                                        </p:cTn>
                                        <p:tgtEl>
                                          <p:spTgt spid="102"/>
                                        </p:tgtEl>
                                        <p:attrNameLst>
                                          <p:attrName>style.visibility</p:attrName>
                                        </p:attrNameLst>
                                      </p:cBhvr>
                                      <p:to>
                                        <p:strVal val="visible"/>
                                      </p:to>
                                    </p:set>
                                    <p:animEffect transition="in" filter="fade">
                                      <p:cBhvr>
                                        <p:cTn id="90" dur="500"/>
                                        <p:tgtEl>
                                          <p:spTgt spid="10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03"/>
                                        </p:tgtEl>
                                        <p:attrNameLst>
                                          <p:attrName>style.visibility</p:attrName>
                                        </p:attrNameLst>
                                      </p:cBhvr>
                                      <p:to>
                                        <p:strVal val="visible"/>
                                      </p:to>
                                    </p:set>
                                    <p:animEffect transition="in" filter="fade">
                                      <p:cBhvr>
                                        <p:cTn id="93" dur="500"/>
                                        <p:tgtEl>
                                          <p:spTgt spid="103"/>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04"/>
                                        </p:tgtEl>
                                        <p:attrNameLst>
                                          <p:attrName>style.visibility</p:attrName>
                                        </p:attrNameLst>
                                      </p:cBhvr>
                                      <p:to>
                                        <p:strVal val="visible"/>
                                      </p:to>
                                    </p:set>
                                    <p:animEffect transition="in" filter="fade">
                                      <p:cBhvr>
                                        <p:cTn id="96" dur="500"/>
                                        <p:tgtEl>
                                          <p:spTgt spid="104"/>
                                        </p:tgtEl>
                                      </p:cBhvr>
                                    </p:animEffect>
                                  </p:childTnLst>
                                </p:cTn>
                              </p:par>
                              <p:par>
                                <p:cTn id="97" presetID="10" presetClass="entr" presetSubtype="0" fill="hold" nodeType="withEffect">
                                  <p:stCondLst>
                                    <p:cond delay="0"/>
                                  </p:stCondLst>
                                  <p:childTnLst>
                                    <p:set>
                                      <p:cBhvr>
                                        <p:cTn id="98" dur="1" fill="hold">
                                          <p:stCondLst>
                                            <p:cond delay="0"/>
                                          </p:stCondLst>
                                        </p:cTn>
                                        <p:tgtEl>
                                          <p:spTgt spid="105"/>
                                        </p:tgtEl>
                                        <p:attrNameLst>
                                          <p:attrName>style.visibility</p:attrName>
                                        </p:attrNameLst>
                                      </p:cBhvr>
                                      <p:to>
                                        <p:strVal val="visible"/>
                                      </p:to>
                                    </p:set>
                                    <p:animEffect transition="in" filter="fade">
                                      <p:cBhvr>
                                        <p:cTn id="99" dur="500"/>
                                        <p:tgtEl>
                                          <p:spTgt spid="105"/>
                                        </p:tgtEl>
                                      </p:cBhvr>
                                    </p:animEffect>
                                  </p:childTnLst>
                                </p:cTn>
                              </p:par>
                              <p:par>
                                <p:cTn id="100" presetID="10" presetClass="entr" presetSubtype="0" fill="hold" nodeType="withEffect">
                                  <p:stCondLst>
                                    <p:cond delay="0"/>
                                  </p:stCondLst>
                                  <p:childTnLst>
                                    <p:set>
                                      <p:cBhvr>
                                        <p:cTn id="101" dur="1" fill="hold">
                                          <p:stCondLst>
                                            <p:cond delay="0"/>
                                          </p:stCondLst>
                                        </p:cTn>
                                        <p:tgtEl>
                                          <p:spTgt spid="106"/>
                                        </p:tgtEl>
                                        <p:attrNameLst>
                                          <p:attrName>style.visibility</p:attrName>
                                        </p:attrNameLst>
                                      </p:cBhvr>
                                      <p:to>
                                        <p:strVal val="visible"/>
                                      </p:to>
                                    </p:set>
                                    <p:animEffect transition="in" filter="fade">
                                      <p:cBhvr>
                                        <p:cTn id="102" dur="500"/>
                                        <p:tgtEl>
                                          <p:spTgt spid="106"/>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07"/>
                                        </p:tgtEl>
                                        <p:attrNameLst>
                                          <p:attrName>style.visibility</p:attrName>
                                        </p:attrNameLst>
                                      </p:cBhvr>
                                      <p:to>
                                        <p:strVal val="visible"/>
                                      </p:to>
                                    </p:set>
                                    <p:animEffect transition="in" filter="fade">
                                      <p:cBhvr>
                                        <p:cTn id="105" dur="500"/>
                                        <p:tgtEl>
                                          <p:spTgt spid="107"/>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09"/>
                                        </p:tgtEl>
                                        <p:attrNameLst>
                                          <p:attrName>style.visibility</p:attrName>
                                        </p:attrNameLst>
                                      </p:cBhvr>
                                      <p:to>
                                        <p:strVal val="visible"/>
                                      </p:to>
                                    </p:set>
                                    <p:animEffect transition="in" filter="fade">
                                      <p:cBhvr>
                                        <p:cTn id="108" dur="500"/>
                                        <p:tgtEl>
                                          <p:spTgt spid="109"/>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10"/>
                                        </p:tgtEl>
                                        <p:attrNameLst>
                                          <p:attrName>style.visibility</p:attrName>
                                        </p:attrNameLst>
                                      </p:cBhvr>
                                      <p:to>
                                        <p:strVal val="visible"/>
                                      </p:to>
                                    </p:set>
                                    <p:animEffect transition="in" filter="fade">
                                      <p:cBhvr>
                                        <p:cTn id="111" dur="500"/>
                                        <p:tgtEl>
                                          <p:spTgt spid="11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11"/>
                                        </p:tgtEl>
                                        <p:attrNameLst>
                                          <p:attrName>style.visibility</p:attrName>
                                        </p:attrNameLst>
                                      </p:cBhvr>
                                      <p:to>
                                        <p:strVal val="visible"/>
                                      </p:to>
                                    </p:set>
                                    <p:animEffect transition="in" filter="fade">
                                      <p:cBhvr>
                                        <p:cTn id="114" dur="500"/>
                                        <p:tgtEl>
                                          <p:spTgt spid="111"/>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36"/>
                                        </p:tgtEl>
                                        <p:attrNameLst>
                                          <p:attrName>style.visibility</p:attrName>
                                        </p:attrNameLst>
                                      </p:cBhvr>
                                      <p:to>
                                        <p:strVal val="visible"/>
                                      </p:to>
                                    </p:set>
                                    <p:animEffect transition="in" filter="fade">
                                      <p:cBhvr>
                                        <p:cTn id="1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4" grpId="0" animBg="1"/>
      <p:bldP spid="89" grpId="0"/>
      <p:bldP spid="90" grpId="0"/>
      <p:bldP spid="91" grpId="0"/>
      <p:bldP spid="93" grpId="0" animBg="1"/>
      <p:bldP spid="98" grpId="0" animBg="1"/>
      <p:bldP spid="99" grpId="0"/>
      <p:bldP spid="100" grpId="0" animBg="1"/>
      <p:bldP spid="103" grpId="0"/>
      <p:bldP spid="104" grpId="0"/>
      <p:bldP spid="107" grpId="0" animBg="1"/>
      <p:bldP spid="109" grpId="0"/>
      <p:bldP spid="110" grpId="0" animBg="1"/>
      <p:bldP spid="111" grpId="0"/>
      <p:bldP spid="112" grpId="0"/>
      <p:bldP spid="126" grpId="0"/>
      <p:bldP spid="4" grpId="0"/>
      <p:bldP spid="36" grpId="0"/>
      <p:bldP spid="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Freeform 58">
            <a:extLst>
              <a:ext uri="{FF2B5EF4-FFF2-40B4-BE49-F238E27FC236}">
                <a16:creationId xmlns:a16="http://schemas.microsoft.com/office/drawing/2014/main" id="{FE389385-A329-4A2E-80A7-FB5B9D96B987}"/>
              </a:ext>
            </a:extLst>
          </p:cNvPr>
          <p:cNvSpPr/>
          <p:nvPr/>
        </p:nvSpPr>
        <p:spPr>
          <a:xfrm>
            <a:off x="7457923" y="2623323"/>
            <a:ext cx="3113182" cy="974606"/>
          </a:xfrm>
          <a:custGeom>
            <a:avLst/>
            <a:gdLst>
              <a:gd name="connsiteX0" fmla="*/ 1234440 w 2735580"/>
              <a:gd name="connsiteY0" fmla="*/ 0 h 1257300"/>
              <a:gd name="connsiteX1" fmla="*/ 2735580 w 2735580"/>
              <a:gd name="connsiteY1" fmla="*/ 419100 h 1257300"/>
              <a:gd name="connsiteX2" fmla="*/ 1394460 w 2735580"/>
              <a:gd name="connsiteY2" fmla="*/ 1257300 h 1257300"/>
              <a:gd name="connsiteX3" fmla="*/ 0 w 2735580"/>
              <a:gd name="connsiteY3" fmla="*/ 716280 h 1257300"/>
              <a:gd name="connsiteX4" fmla="*/ 1234440 w 2735580"/>
              <a:gd name="connsiteY4" fmla="*/ 0 h 1257300"/>
              <a:gd name="connsiteX0" fmla="*/ 1234440 w 2735580"/>
              <a:gd name="connsiteY0" fmla="*/ 0 h 1122045"/>
              <a:gd name="connsiteX1" fmla="*/ 2735580 w 2735580"/>
              <a:gd name="connsiteY1" fmla="*/ 419100 h 1122045"/>
              <a:gd name="connsiteX2" fmla="*/ 1501140 w 2735580"/>
              <a:gd name="connsiteY2" fmla="*/ 1122045 h 1122045"/>
              <a:gd name="connsiteX3" fmla="*/ 0 w 2735580"/>
              <a:gd name="connsiteY3" fmla="*/ 716280 h 1122045"/>
              <a:gd name="connsiteX4" fmla="*/ 1234440 w 2735580"/>
              <a:gd name="connsiteY4" fmla="*/ 0 h 1122045"/>
              <a:gd name="connsiteX0" fmla="*/ 1234440 w 2735580"/>
              <a:gd name="connsiteY0" fmla="*/ 0 h 1086485"/>
              <a:gd name="connsiteX1" fmla="*/ 2735580 w 2735580"/>
              <a:gd name="connsiteY1" fmla="*/ 383540 h 1086485"/>
              <a:gd name="connsiteX2" fmla="*/ 1501140 w 2735580"/>
              <a:gd name="connsiteY2" fmla="*/ 1086485 h 1086485"/>
              <a:gd name="connsiteX3" fmla="*/ 0 w 2735580"/>
              <a:gd name="connsiteY3" fmla="*/ 680720 h 1086485"/>
              <a:gd name="connsiteX4" fmla="*/ 1234440 w 2735580"/>
              <a:gd name="connsiteY4" fmla="*/ 0 h 1086485"/>
              <a:gd name="connsiteX0" fmla="*/ 1234440 w 3215640"/>
              <a:gd name="connsiteY0" fmla="*/ 0 h 1086485"/>
              <a:gd name="connsiteX1" fmla="*/ 3215640 w 3215640"/>
              <a:gd name="connsiteY1" fmla="*/ 513080 h 1086485"/>
              <a:gd name="connsiteX2" fmla="*/ 1501140 w 3215640"/>
              <a:gd name="connsiteY2" fmla="*/ 1086485 h 1086485"/>
              <a:gd name="connsiteX3" fmla="*/ 0 w 3215640"/>
              <a:gd name="connsiteY3" fmla="*/ 680720 h 1086485"/>
              <a:gd name="connsiteX4" fmla="*/ 1234440 w 3215640"/>
              <a:gd name="connsiteY4" fmla="*/ 0 h 1086485"/>
              <a:gd name="connsiteX0" fmla="*/ 1985010 w 3966210"/>
              <a:gd name="connsiteY0" fmla="*/ 0 h 1086485"/>
              <a:gd name="connsiteX1" fmla="*/ 3966210 w 3966210"/>
              <a:gd name="connsiteY1" fmla="*/ 513080 h 1086485"/>
              <a:gd name="connsiteX2" fmla="*/ 2251710 w 3966210"/>
              <a:gd name="connsiteY2" fmla="*/ 1086485 h 1086485"/>
              <a:gd name="connsiteX3" fmla="*/ 0 w 3966210"/>
              <a:gd name="connsiteY3" fmla="*/ 471170 h 1086485"/>
              <a:gd name="connsiteX4" fmla="*/ 1985010 w 3966210"/>
              <a:gd name="connsiteY4" fmla="*/ 0 h 1086485"/>
              <a:gd name="connsiteX0" fmla="*/ 2743200 w 3966210"/>
              <a:gd name="connsiteY0" fmla="*/ 0 h 1151255"/>
              <a:gd name="connsiteX1" fmla="*/ 3966210 w 3966210"/>
              <a:gd name="connsiteY1" fmla="*/ 577850 h 1151255"/>
              <a:gd name="connsiteX2" fmla="*/ 2251710 w 3966210"/>
              <a:gd name="connsiteY2" fmla="*/ 1151255 h 1151255"/>
              <a:gd name="connsiteX3" fmla="*/ 0 w 3966210"/>
              <a:gd name="connsiteY3" fmla="*/ 535940 h 1151255"/>
              <a:gd name="connsiteX4" fmla="*/ 2743200 w 3966210"/>
              <a:gd name="connsiteY4" fmla="*/ 0 h 1151255"/>
              <a:gd name="connsiteX0" fmla="*/ 2743200 w 3390900"/>
              <a:gd name="connsiteY0" fmla="*/ 0 h 1151255"/>
              <a:gd name="connsiteX1" fmla="*/ 3390900 w 3390900"/>
              <a:gd name="connsiteY1" fmla="*/ 760730 h 1151255"/>
              <a:gd name="connsiteX2" fmla="*/ 2251710 w 3390900"/>
              <a:gd name="connsiteY2" fmla="*/ 1151255 h 1151255"/>
              <a:gd name="connsiteX3" fmla="*/ 0 w 3390900"/>
              <a:gd name="connsiteY3" fmla="*/ 535940 h 1151255"/>
              <a:gd name="connsiteX4" fmla="*/ 2743200 w 3390900"/>
              <a:gd name="connsiteY4" fmla="*/ 0 h 1151255"/>
              <a:gd name="connsiteX0" fmla="*/ 2164080 w 3390900"/>
              <a:gd name="connsiteY0" fmla="*/ 0 h 701675"/>
              <a:gd name="connsiteX1" fmla="*/ 3390900 w 3390900"/>
              <a:gd name="connsiteY1" fmla="*/ 311150 h 701675"/>
              <a:gd name="connsiteX2" fmla="*/ 2251710 w 3390900"/>
              <a:gd name="connsiteY2" fmla="*/ 701675 h 701675"/>
              <a:gd name="connsiteX3" fmla="*/ 0 w 3390900"/>
              <a:gd name="connsiteY3" fmla="*/ 86360 h 701675"/>
              <a:gd name="connsiteX4" fmla="*/ 2164080 w 3390900"/>
              <a:gd name="connsiteY4" fmla="*/ 0 h 701675"/>
              <a:gd name="connsiteX0" fmla="*/ 1402080 w 2628900"/>
              <a:gd name="connsiteY0" fmla="*/ 0 h 701675"/>
              <a:gd name="connsiteX1" fmla="*/ 2628900 w 2628900"/>
              <a:gd name="connsiteY1" fmla="*/ 311150 h 701675"/>
              <a:gd name="connsiteX2" fmla="*/ 1489710 w 2628900"/>
              <a:gd name="connsiteY2" fmla="*/ 701675 h 701675"/>
              <a:gd name="connsiteX3" fmla="*/ 0 w 2628900"/>
              <a:gd name="connsiteY3" fmla="*/ 292100 h 701675"/>
              <a:gd name="connsiteX4" fmla="*/ 1402080 w 2628900"/>
              <a:gd name="connsiteY4" fmla="*/ 0 h 701675"/>
              <a:gd name="connsiteX0" fmla="*/ 1402080 w 2628900"/>
              <a:gd name="connsiteY0" fmla="*/ 0 h 621665"/>
              <a:gd name="connsiteX1" fmla="*/ 2628900 w 2628900"/>
              <a:gd name="connsiteY1" fmla="*/ 311150 h 621665"/>
              <a:gd name="connsiteX2" fmla="*/ 1219200 w 2628900"/>
              <a:gd name="connsiteY2" fmla="*/ 621665 h 621665"/>
              <a:gd name="connsiteX3" fmla="*/ 0 w 2628900"/>
              <a:gd name="connsiteY3" fmla="*/ 292100 h 621665"/>
              <a:gd name="connsiteX4" fmla="*/ 1402080 w 2628900"/>
              <a:gd name="connsiteY4" fmla="*/ 0 h 62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8900" h="621665">
                <a:moveTo>
                  <a:pt x="1402080" y="0"/>
                </a:moveTo>
                <a:lnTo>
                  <a:pt x="2628900" y="311150"/>
                </a:lnTo>
                <a:lnTo>
                  <a:pt x="1219200" y="621665"/>
                </a:lnTo>
                <a:lnTo>
                  <a:pt x="0" y="292100"/>
                </a:lnTo>
                <a:lnTo>
                  <a:pt x="1402080" y="0"/>
                </a:lnTo>
                <a:close/>
              </a:path>
            </a:pathLst>
          </a:cu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2" name="Title 1">
            <a:extLst>
              <a:ext uri="{FF2B5EF4-FFF2-40B4-BE49-F238E27FC236}">
                <a16:creationId xmlns:a16="http://schemas.microsoft.com/office/drawing/2014/main" id="{917D2A92-BE74-4078-B11A-35354D250B31}"/>
              </a:ext>
            </a:extLst>
          </p:cNvPr>
          <p:cNvSpPr>
            <a:spLocks noGrp="1"/>
          </p:cNvSpPr>
          <p:nvPr>
            <p:ph type="title"/>
          </p:nvPr>
        </p:nvSpPr>
        <p:spPr/>
        <p:txBody>
          <a:bodyPr/>
          <a:lstStyle/>
          <a:p>
            <a:r>
              <a:rPr lang="en-CA" dirty="0"/>
              <a:t>Coulomb Friction Law - Sticking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6BE1B1-D8FC-4908-9CB0-ABD0EFE77505}"/>
                  </a:ext>
                </a:extLst>
              </p:cNvPr>
              <p:cNvSpPr>
                <a:spLocks noGrp="1"/>
              </p:cNvSpPr>
              <p:nvPr>
                <p:ph idx="1"/>
              </p:nvPr>
            </p:nvSpPr>
            <p:spPr>
              <a:xfrm>
                <a:off x="838200" y="1409700"/>
                <a:ext cx="5955280" cy="4767263"/>
              </a:xfrm>
            </p:spPr>
            <p:txBody>
              <a:bodyPr>
                <a:normAutofit/>
              </a:bodyPr>
              <a:lstStyle/>
              <a:p>
                <a:r>
                  <a:rPr lang="en-CA" b="1" dirty="0"/>
                  <a:t>Stick: </a:t>
                </a:r>
                <a:r>
                  <a:rPr lang="en-CA" dirty="0"/>
                  <a:t>No relative motion, e.g.</a:t>
                </a:r>
                <a:br>
                  <a:rPr lang="en-CA" dirty="0"/>
                </a:br>
                <a:br>
                  <a:rPr lang="en-CA" dirty="0"/>
                </a:br>
                <a:r>
                  <a:rPr lang="en-CA" dirty="0"/>
                  <a:t> </a:t>
                </a:r>
              </a:p>
              <a:p>
                <a:r>
                  <a:rPr lang="en-CA" dirty="0"/>
                  <a:t>Friction </a:t>
                </a:r>
                <a14:m>
                  <m:oMath xmlns:m="http://schemas.openxmlformats.org/officeDocument/2006/math">
                    <m:sSub>
                      <m:sSubPr>
                        <m:ctrlPr>
                          <a:rPr lang="en-CA" b="0" i="1" smtClean="0">
                            <a:latin typeface="Cambria Math" panose="02040503050406030204" pitchFamily="18" charset="0"/>
                          </a:rPr>
                        </m:ctrlPr>
                      </m:sSubPr>
                      <m:e>
                        <m:r>
                          <a:rPr lang="en-CA" b="1" i="0" smtClean="0">
                            <a:latin typeface="Cambria Math" panose="02040503050406030204" pitchFamily="18" charset="0"/>
                          </a:rPr>
                          <m:t>𝛌</m:t>
                        </m:r>
                      </m:e>
                      <m:sub>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𝑡</m:t>
                            </m:r>
                          </m:e>
                        </m:acc>
                      </m:sub>
                    </m:sSub>
                  </m:oMath>
                </a14:m>
                <a:r>
                  <a:rPr lang="en-CA" b="1" dirty="0"/>
                  <a:t> </a:t>
                </a:r>
                <a:r>
                  <a:rPr lang="en-CA" dirty="0"/>
                  <a:t>may have any force or  direction as long as the inequality holds:</a:t>
                </a:r>
                <a:br>
                  <a:rPr lang="en-CA" dirty="0"/>
                </a:br>
                <a:br>
                  <a:rPr lang="en-CA" dirty="0"/>
                </a:br>
                <a:br>
                  <a:rPr lang="en-CA" dirty="0"/>
                </a:br>
                <a:endParaRPr lang="en-CA" dirty="0"/>
              </a:p>
              <a:p>
                <a:pPr marL="0" indent="0">
                  <a:buNone/>
                </a:pPr>
                <a:br>
                  <a:rPr lang="en-CA" dirty="0"/>
                </a:br>
                <a:endParaRPr lang="en-CA" b="1" dirty="0"/>
              </a:p>
              <a:p>
                <a:endParaRPr lang="en-CA" dirty="0"/>
              </a:p>
            </p:txBody>
          </p:sp>
        </mc:Choice>
        <mc:Fallback xmlns="">
          <p:sp>
            <p:nvSpPr>
              <p:cNvPr id="3" name="Content Placeholder 2">
                <a:extLst>
                  <a:ext uri="{FF2B5EF4-FFF2-40B4-BE49-F238E27FC236}">
                    <a16:creationId xmlns:a16="http://schemas.microsoft.com/office/drawing/2014/main" id="{236BE1B1-D8FC-4908-9CB0-ABD0EFE77505}"/>
                  </a:ext>
                </a:extLst>
              </p:cNvPr>
              <p:cNvSpPr>
                <a:spLocks noGrp="1" noRot="1" noChangeAspect="1" noMove="1" noResize="1" noEditPoints="1" noAdjustHandles="1" noChangeArrowheads="1" noChangeShapeType="1" noTextEdit="1"/>
              </p:cNvSpPr>
              <p:nvPr>
                <p:ph idx="1"/>
              </p:nvPr>
            </p:nvSpPr>
            <p:spPr>
              <a:xfrm>
                <a:off x="838200" y="1409700"/>
                <a:ext cx="5955280" cy="4767263"/>
              </a:xfrm>
              <a:blipFill>
                <a:blip r:embed="rId3"/>
                <a:stretch>
                  <a:fillRect l="-1844" t="-2046"/>
                </a:stretch>
              </a:blipFill>
            </p:spPr>
            <p:txBody>
              <a:bodyPr/>
              <a:lstStyle/>
              <a:p>
                <a:r>
                  <a:rPr lang="en-CA">
                    <a:noFill/>
                  </a:rPr>
                  <a:t> </a:t>
                </a:r>
              </a:p>
            </p:txBody>
          </p:sp>
        </mc:Fallback>
      </mc:AlternateContent>
      <p:sp>
        <p:nvSpPr>
          <p:cNvPr id="112" name="Rectangle 111">
            <a:extLst>
              <a:ext uri="{FF2B5EF4-FFF2-40B4-BE49-F238E27FC236}">
                <a16:creationId xmlns:a16="http://schemas.microsoft.com/office/drawing/2014/main" id="{0C7F3B2E-8043-439A-B7BD-62337C4F0E9C}"/>
              </a:ext>
            </a:extLst>
          </p:cNvPr>
          <p:cNvSpPr/>
          <p:nvPr/>
        </p:nvSpPr>
        <p:spPr>
          <a:xfrm>
            <a:off x="9725349" y="873028"/>
            <a:ext cx="1196819" cy="461665"/>
          </a:xfrm>
          <a:prstGeom prst="rect">
            <a:avLst/>
          </a:prstGeom>
        </p:spPr>
        <p:txBody>
          <a:bodyPr wrap="square">
            <a:spAutoFit/>
          </a:bodyPr>
          <a:lstStyle/>
          <a:p>
            <a:r>
              <a:rPr lang="en-CA" sz="2400" b="1" dirty="0"/>
              <a:t>sticking</a:t>
            </a:r>
            <a:endParaRPr lang="en-CA" sz="2400"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8415191-CC0A-41DF-80BC-0101B8C59F58}"/>
                  </a:ext>
                </a:extLst>
              </p:cNvPr>
              <p:cNvSpPr/>
              <p:nvPr/>
            </p:nvSpPr>
            <p:spPr>
              <a:xfrm>
                <a:off x="2155819" y="3680318"/>
                <a:ext cx="21196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CA" sz="2800" i="1" smtClean="0">
                              <a:latin typeface="Cambria Math" panose="02040503050406030204" pitchFamily="18" charset="0"/>
                            </a:rPr>
                          </m:ctrlPr>
                        </m:dPr>
                        <m:e>
                          <m:sSub>
                            <m:sSubPr>
                              <m:ctrlPr>
                                <a:rPr lang="en-CA" sz="2800" i="1">
                                  <a:latin typeface="Cambria Math" panose="02040503050406030204" pitchFamily="18" charset="0"/>
                                </a:rPr>
                              </m:ctrlPr>
                            </m:sSubPr>
                            <m:e>
                              <m:r>
                                <a:rPr lang="en-CA" sz="2800" b="1">
                                  <a:latin typeface="Cambria Math" panose="02040503050406030204" pitchFamily="18" charset="0"/>
                                </a:rPr>
                                <m:t>𝛌</m:t>
                              </m:r>
                            </m:e>
                            <m:sub>
                              <m:acc>
                                <m:accPr>
                                  <m:chr m:val="̂"/>
                                  <m:ctrlPr>
                                    <a:rPr lang="en-CA" sz="2800" i="1">
                                      <a:latin typeface="Cambria Math" panose="02040503050406030204" pitchFamily="18" charset="0"/>
                                    </a:rPr>
                                  </m:ctrlPr>
                                </m:accPr>
                                <m:e>
                                  <m:r>
                                    <a:rPr lang="en-CA" sz="2800" i="1">
                                      <a:latin typeface="Cambria Math" panose="02040503050406030204" pitchFamily="18" charset="0"/>
                                    </a:rPr>
                                    <m:t>𝑡</m:t>
                                  </m:r>
                                </m:e>
                              </m:acc>
                            </m:sub>
                          </m:sSub>
                          <m:r>
                            <m:rPr>
                              <m:nor/>
                            </m:rPr>
                            <a:rPr lang="en-CA" sz="2800" dirty="0"/>
                            <m:t> </m:t>
                          </m:r>
                        </m:e>
                      </m:d>
                      <m:r>
                        <a:rPr lang="en-CA" sz="2800" b="0" i="1" smtClean="0">
                          <a:latin typeface="Cambria Math" panose="02040503050406030204" pitchFamily="18" charset="0"/>
                        </a:rPr>
                        <m:t>&lt;</m:t>
                      </m:r>
                      <m:r>
                        <a:rPr lang="en-CA" sz="2800" i="1">
                          <a:latin typeface="Cambria Math" panose="02040503050406030204" pitchFamily="18" charset="0"/>
                        </a:rPr>
                        <m:t>𝜇</m:t>
                      </m:r>
                      <m:sSub>
                        <m:sSubPr>
                          <m:ctrlPr>
                            <a:rPr lang="en-CA" sz="2800" i="1">
                              <a:latin typeface="Cambria Math" panose="02040503050406030204" pitchFamily="18" charset="0"/>
                            </a:rPr>
                          </m:ctrlPr>
                        </m:sSubPr>
                        <m:e>
                          <m:r>
                            <a:rPr lang="en-CA" sz="2800" i="1">
                              <a:latin typeface="Cambria Math" panose="02040503050406030204" pitchFamily="18" charset="0"/>
                            </a:rPr>
                            <m:t>𝜆</m:t>
                          </m:r>
                        </m:e>
                        <m:sub>
                          <m:acc>
                            <m:accPr>
                              <m:chr m:val="̂"/>
                              <m:ctrlPr>
                                <a:rPr lang="en-CA" sz="2800" i="1">
                                  <a:latin typeface="Cambria Math" panose="02040503050406030204" pitchFamily="18" charset="0"/>
                                </a:rPr>
                              </m:ctrlPr>
                            </m:accPr>
                            <m:e>
                              <m:r>
                                <a:rPr lang="en-CA" sz="2800" i="1">
                                  <a:latin typeface="Cambria Math" panose="02040503050406030204" pitchFamily="18" charset="0"/>
                                </a:rPr>
                                <m:t>𝑛</m:t>
                              </m:r>
                            </m:e>
                          </m:acc>
                        </m:sub>
                      </m:sSub>
                    </m:oMath>
                  </m:oMathPara>
                </a14:m>
                <a:endParaRPr lang="en-CA" sz="2800" dirty="0"/>
              </a:p>
            </p:txBody>
          </p:sp>
        </mc:Choice>
        <mc:Fallback xmlns="">
          <p:sp>
            <p:nvSpPr>
              <p:cNvPr id="4" name="Rectangle 3">
                <a:extLst>
                  <a:ext uri="{FF2B5EF4-FFF2-40B4-BE49-F238E27FC236}">
                    <a16:creationId xmlns:a16="http://schemas.microsoft.com/office/drawing/2014/main" id="{C8415191-CC0A-41DF-80BC-0101B8C59F58}"/>
                  </a:ext>
                </a:extLst>
              </p:cNvPr>
              <p:cNvSpPr>
                <a:spLocks noRot="1" noChangeAspect="1" noMove="1" noResize="1" noEditPoints="1" noAdjustHandles="1" noChangeArrowheads="1" noChangeShapeType="1" noTextEdit="1"/>
              </p:cNvSpPr>
              <p:nvPr/>
            </p:nvSpPr>
            <p:spPr>
              <a:xfrm>
                <a:off x="2155819" y="3680318"/>
                <a:ext cx="2119683" cy="523220"/>
              </a:xfrm>
              <a:prstGeom prst="rect">
                <a:avLst/>
              </a:prstGeom>
              <a:blipFill>
                <a:blip r:embed="rId4"/>
                <a:stretch>
                  <a:fillRect/>
                </a:stretch>
              </a:blipFill>
            </p:spPr>
            <p:txBody>
              <a:bodyPr/>
              <a:lstStyle/>
              <a:p>
                <a:r>
                  <a:rPr lang="en-CA">
                    <a:noFill/>
                  </a:rPr>
                  <a:t> </a:t>
                </a:r>
              </a:p>
            </p:txBody>
          </p:sp>
        </mc:Fallback>
      </mc:AlternateContent>
      <p:cxnSp>
        <p:nvCxnSpPr>
          <p:cNvPr id="37" name="Straight Connector 36">
            <a:extLst>
              <a:ext uri="{FF2B5EF4-FFF2-40B4-BE49-F238E27FC236}">
                <a16:creationId xmlns:a16="http://schemas.microsoft.com/office/drawing/2014/main" id="{28BEF140-C426-4FE5-AD08-BA51F0DDFD9C}"/>
              </a:ext>
            </a:extLst>
          </p:cNvPr>
          <p:cNvCxnSpPr/>
          <p:nvPr/>
        </p:nvCxnSpPr>
        <p:spPr>
          <a:xfrm>
            <a:off x="7839775" y="2585586"/>
            <a:ext cx="2422352" cy="8893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96917BA-CD1A-42CE-AF53-D0B1C0686C58}"/>
              </a:ext>
            </a:extLst>
          </p:cNvPr>
          <p:cNvCxnSpPr/>
          <p:nvPr/>
        </p:nvCxnSpPr>
        <p:spPr>
          <a:xfrm flipH="1">
            <a:off x="7705618" y="2641630"/>
            <a:ext cx="2556509" cy="7966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A2E08CAF-10EF-403A-BC14-579DE9ECD368}"/>
              </a:ext>
            </a:extLst>
          </p:cNvPr>
          <p:cNvSpPr/>
          <p:nvPr/>
        </p:nvSpPr>
        <p:spPr>
          <a:xfrm>
            <a:off x="8287594" y="1681732"/>
            <a:ext cx="1498974" cy="423186"/>
          </a:xfrm>
          <a:prstGeom prst="ellipse">
            <a:avLst/>
          </a:prstGeom>
          <a:gradFill>
            <a:gsLst>
              <a:gs pos="50000">
                <a:srgbClr val="BED7EF">
                  <a:alpha val="70000"/>
                </a:srgbClr>
              </a:gs>
              <a:gs pos="100000">
                <a:schemeClr val="accent1">
                  <a:lumMod val="60000"/>
                  <a:lumOff val="40000"/>
                  <a:alpha val="70000"/>
                </a:schemeClr>
              </a:gs>
              <a:gs pos="0">
                <a:schemeClr val="accent1">
                  <a:lumMod val="20000"/>
                  <a:lumOff val="80000"/>
                </a:schemeClr>
              </a:gs>
            </a:gsLst>
            <a:lin ang="5400000" scaled="1"/>
          </a:gra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cxnSp>
        <p:nvCxnSpPr>
          <p:cNvPr id="40" name="Straight Connector 39">
            <a:extLst>
              <a:ext uri="{FF2B5EF4-FFF2-40B4-BE49-F238E27FC236}">
                <a16:creationId xmlns:a16="http://schemas.microsoft.com/office/drawing/2014/main" id="{6C6E2B77-D9CE-4A46-AB9D-7B431BF2E5B6}"/>
              </a:ext>
            </a:extLst>
          </p:cNvPr>
          <p:cNvCxnSpPr/>
          <p:nvPr/>
        </p:nvCxnSpPr>
        <p:spPr>
          <a:xfrm flipV="1">
            <a:off x="9006471" y="1161236"/>
            <a:ext cx="0" cy="9158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E34750D-DF94-420B-A6C9-85F281634F3F}"/>
              </a:ext>
            </a:extLst>
          </p:cNvPr>
          <p:cNvCxnSpPr>
            <a:cxnSpLocks/>
            <a:stCxn id="53" idx="0"/>
          </p:cNvCxnSpPr>
          <p:nvPr/>
        </p:nvCxnSpPr>
        <p:spPr>
          <a:xfrm flipH="1" flipV="1">
            <a:off x="9006840" y="1722120"/>
            <a:ext cx="24318" cy="1263768"/>
          </a:xfrm>
          <a:prstGeom prst="straightConnector1">
            <a:avLst/>
          </a:prstGeom>
          <a:ln w="2540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A9EC067-9D7B-43C0-9C21-34B7A3F1D0E0}"/>
              </a:ext>
            </a:extLst>
          </p:cNvPr>
          <p:cNvCxnSpPr/>
          <p:nvPr/>
        </p:nvCxnSpPr>
        <p:spPr>
          <a:xfrm>
            <a:off x="9023513" y="3027678"/>
            <a:ext cx="376393" cy="131414"/>
          </a:xfrm>
          <a:prstGeom prst="straightConnector1">
            <a:avLst/>
          </a:prstGeom>
          <a:ln w="2540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4175A88-A648-4BBE-AC7B-AF2526C6890A}"/>
              </a:ext>
            </a:extLst>
          </p:cNvPr>
          <p:cNvCxnSpPr/>
          <p:nvPr/>
        </p:nvCxnSpPr>
        <p:spPr>
          <a:xfrm flipH="1">
            <a:off x="8602244" y="3025771"/>
            <a:ext cx="433675" cy="132516"/>
          </a:xfrm>
          <a:prstGeom prst="straightConnector1">
            <a:avLst/>
          </a:prstGeom>
          <a:ln w="2540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A3712189-33E9-4F4B-AA1C-322EEDBAC141}"/>
                  </a:ext>
                </a:extLst>
              </p:cNvPr>
              <p:cNvSpPr/>
              <p:nvPr/>
            </p:nvSpPr>
            <p:spPr>
              <a:xfrm>
                <a:off x="8293430" y="2794938"/>
                <a:ext cx="3829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solidFill>
                                <a:srgbClr val="C00000"/>
                              </a:solidFill>
                              <a:latin typeface="Cambria Math" panose="02040503050406030204" pitchFamily="18" charset="0"/>
                            </a:rPr>
                          </m:ctrlPr>
                        </m:accPr>
                        <m:e>
                          <m:r>
                            <a:rPr lang="en-US" sz="2400" b="0" i="1" smtClean="0">
                              <a:solidFill>
                                <a:srgbClr val="C00000"/>
                              </a:solidFill>
                              <a:latin typeface="Cambria Math" panose="02040503050406030204" pitchFamily="18" charset="0"/>
                            </a:rPr>
                            <m:t>𝑡</m:t>
                          </m:r>
                        </m:e>
                      </m:acc>
                    </m:oMath>
                  </m:oMathPara>
                </a14:m>
                <a:endParaRPr lang="fr-CA" sz="2400" dirty="0"/>
              </a:p>
            </p:txBody>
          </p:sp>
        </mc:Choice>
        <mc:Fallback xmlns="">
          <p:sp>
            <p:nvSpPr>
              <p:cNvPr id="44" name="Rectangle 43">
                <a:extLst>
                  <a:ext uri="{FF2B5EF4-FFF2-40B4-BE49-F238E27FC236}">
                    <a16:creationId xmlns:a16="http://schemas.microsoft.com/office/drawing/2014/main" id="{A3712189-33E9-4F4B-AA1C-322EEDBAC141}"/>
                  </a:ext>
                </a:extLst>
              </p:cNvPr>
              <p:cNvSpPr>
                <a:spLocks noRot="1" noChangeAspect="1" noMove="1" noResize="1" noEditPoints="1" noAdjustHandles="1" noChangeArrowheads="1" noChangeShapeType="1" noTextEdit="1"/>
              </p:cNvSpPr>
              <p:nvPr/>
            </p:nvSpPr>
            <p:spPr>
              <a:xfrm>
                <a:off x="8293430" y="2794938"/>
                <a:ext cx="382925" cy="461665"/>
              </a:xfrm>
              <a:prstGeom prst="rect">
                <a:avLst/>
              </a:prstGeom>
              <a:blipFill>
                <a:blip r:embed="rId5"/>
                <a:stretch>
                  <a:fillRect t="-11842" r="-4603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39BC320C-2C4B-4896-AFD8-AF1314FF0CA2}"/>
                  </a:ext>
                </a:extLst>
              </p:cNvPr>
              <p:cNvSpPr/>
              <p:nvPr/>
            </p:nvSpPr>
            <p:spPr>
              <a:xfrm>
                <a:off x="9374589" y="2820623"/>
                <a:ext cx="427040" cy="4813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solidFill>
                                <a:srgbClr val="C00000"/>
                              </a:solidFill>
                              <a:latin typeface="Cambria Math" panose="02040503050406030204" pitchFamily="18" charset="0"/>
                            </a:rPr>
                          </m:ctrlPr>
                        </m:accPr>
                        <m:e>
                          <m:r>
                            <a:rPr lang="en-US" sz="2400" b="0" i="1" smtClean="0">
                              <a:solidFill>
                                <a:srgbClr val="C00000"/>
                              </a:solidFill>
                              <a:latin typeface="Cambria Math" panose="02040503050406030204" pitchFamily="18" charset="0"/>
                            </a:rPr>
                            <m:t>𝑏</m:t>
                          </m:r>
                        </m:e>
                      </m:acc>
                    </m:oMath>
                  </m:oMathPara>
                </a14:m>
                <a:endParaRPr lang="fr-CA" sz="2400" dirty="0"/>
              </a:p>
            </p:txBody>
          </p:sp>
        </mc:Choice>
        <mc:Fallback xmlns="">
          <p:sp>
            <p:nvSpPr>
              <p:cNvPr id="45" name="Rectangle 44">
                <a:extLst>
                  <a:ext uri="{FF2B5EF4-FFF2-40B4-BE49-F238E27FC236}">
                    <a16:creationId xmlns:a16="http://schemas.microsoft.com/office/drawing/2014/main" id="{39BC320C-2C4B-4896-AFD8-AF1314FF0CA2}"/>
                  </a:ext>
                </a:extLst>
              </p:cNvPr>
              <p:cNvSpPr>
                <a:spLocks noRot="1" noChangeAspect="1" noMove="1" noResize="1" noEditPoints="1" noAdjustHandles="1" noChangeArrowheads="1" noChangeShapeType="1" noTextEdit="1"/>
              </p:cNvSpPr>
              <p:nvPr/>
            </p:nvSpPr>
            <p:spPr>
              <a:xfrm>
                <a:off x="9374589" y="2820623"/>
                <a:ext cx="427040" cy="481350"/>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86AF66B7-7D8B-4A4D-B8F9-122848E87A08}"/>
                  </a:ext>
                </a:extLst>
              </p:cNvPr>
              <p:cNvSpPr/>
              <p:nvPr/>
            </p:nvSpPr>
            <p:spPr>
              <a:xfrm>
                <a:off x="8983802" y="3167532"/>
                <a:ext cx="5464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𝛌</m:t>
                          </m:r>
                        </m:e>
                        <m: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𝑡</m:t>
                              </m:r>
                            </m:e>
                          </m:acc>
                        </m:sub>
                      </m:sSub>
                    </m:oMath>
                  </m:oMathPara>
                </a14:m>
                <a:endParaRPr lang="fr-CA" sz="2400" dirty="0"/>
              </a:p>
            </p:txBody>
          </p:sp>
        </mc:Choice>
        <mc:Fallback xmlns="">
          <p:sp>
            <p:nvSpPr>
              <p:cNvPr id="46" name="Rectangle 45">
                <a:extLst>
                  <a:ext uri="{FF2B5EF4-FFF2-40B4-BE49-F238E27FC236}">
                    <a16:creationId xmlns:a16="http://schemas.microsoft.com/office/drawing/2014/main" id="{86AF66B7-7D8B-4A4D-B8F9-122848E87A08}"/>
                  </a:ext>
                </a:extLst>
              </p:cNvPr>
              <p:cNvSpPr>
                <a:spLocks noRot="1" noChangeAspect="1" noMove="1" noResize="1" noEditPoints="1" noAdjustHandles="1" noChangeArrowheads="1" noChangeShapeType="1" noTextEdit="1"/>
              </p:cNvSpPr>
              <p:nvPr/>
            </p:nvSpPr>
            <p:spPr>
              <a:xfrm>
                <a:off x="8983802" y="3167532"/>
                <a:ext cx="546495" cy="461665"/>
              </a:xfrm>
              <a:prstGeom prst="rect">
                <a:avLst/>
              </a:prstGeom>
              <a:blipFill>
                <a:blip r:embed="rId7"/>
                <a:stretch>
                  <a:fillRect r="-22472" b="-2667"/>
                </a:stretch>
              </a:blipFill>
            </p:spPr>
            <p:txBody>
              <a:bodyPr/>
              <a:lstStyle/>
              <a:p>
                <a:r>
                  <a:rPr lang="en-CA">
                    <a:noFill/>
                  </a:rPr>
                  <a:t> </a:t>
                </a:r>
              </a:p>
            </p:txBody>
          </p:sp>
        </mc:Fallback>
      </mc:AlternateContent>
      <p:cxnSp>
        <p:nvCxnSpPr>
          <p:cNvPr id="48" name="Straight Connector 47">
            <a:extLst>
              <a:ext uri="{FF2B5EF4-FFF2-40B4-BE49-F238E27FC236}">
                <a16:creationId xmlns:a16="http://schemas.microsoft.com/office/drawing/2014/main" id="{ACF8A626-4B51-463D-B466-300C67365635}"/>
              </a:ext>
            </a:extLst>
          </p:cNvPr>
          <p:cNvCxnSpPr>
            <a:cxnSpLocks/>
          </p:cNvCxnSpPr>
          <p:nvPr/>
        </p:nvCxnSpPr>
        <p:spPr>
          <a:xfrm>
            <a:off x="9030417" y="1764649"/>
            <a:ext cx="274296" cy="25619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04F89D3-D973-4745-AB98-990805A4EAD5}"/>
              </a:ext>
            </a:extLst>
          </p:cNvPr>
          <p:cNvCxnSpPr>
            <a:cxnSpLocks/>
          </p:cNvCxnSpPr>
          <p:nvPr/>
        </p:nvCxnSpPr>
        <p:spPr>
          <a:xfrm flipH="1">
            <a:off x="9285663" y="2022429"/>
            <a:ext cx="19051" cy="122713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0196731-589D-4A88-A405-1C4D2C87883E}"/>
              </a:ext>
            </a:extLst>
          </p:cNvPr>
          <p:cNvCxnSpPr>
            <a:cxnSpLocks noChangeAspect="1"/>
          </p:cNvCxnSpPr>
          <p:nvPr/>
        </p:nvCxnSpPr>
        <p:spPr>
          <a:xfrm>
            <a:off x="9025318" y="3020295"/>
            <a:ext cx="253995" cy="225750"/>
          </a:xfrm>
          <a:prstGeom prst="straightConnector1">
            <a:avLst/>
          </a:prstGeom>
          <a:ln w="41275">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5612E633-7E24-4A43-B01B-754FA00878EF}"/>
                  </a:ext>
                </a:extLst>
              </p:cNvPr>
              <p:cNvSpPr txBox="1"/>
              <p:nvPr/>
            </p:nvSpPr>
            <p:spPr>
              <a:xfrm>
                <a:off x="8764927" y="1723577"/>
                <a:ext cx="25051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C00000"/>
                              </a:solidFill>
                              <a:latin typeface="Cambria Math" panose="02040503050406030204" pitchFamily="18" charset="0"/>
                            </a:rPr>
                          </m:ctrlPr>
                        </m:accPr>
                        <m:e>
                          <m:r>
                            <a:rPr lang="en-US" sz="2400" b="0" i="1" smtClean="0">
                              <a:solidFill>
                                <a:srgbClr val="C00000"/>
                              </a:solidFill>
                              <a:latin typeface="Cambria Math" panose="02040503050406030204" pitchFamily="18" charset="0"/>
                            </a:rPr>
                            <m:t>𝑛</m:t>
                          </m:r>
                        </m:e>
                      </m:acc>
                    </m:oMath>
                  </m:oMathPara>
                </a14:m>
                <a:endParaRPr lang="en-US" sz="2400" dirty="0">
                  <a:solidFill>
                    <a:srgbClr val="C00000"/>
                  </a:solidFill>
                </a:endParaRPr>
              </a:p>
            </p:txBody>
          </p:sp>
        </mc:Choice>
        <mc:Fallback xmlns="">
          <p:sp>
            <p:nvSpPr>
              <p:cNvPr id="51" name="TextBox 50">
                <a:extLst>
                  <a:ext uri="{FF2B5EF4-FFF2-40B4-BE49-F238E27FC236}">
                    <a16:creationId xmlns:a16="http://schemas.microsoft.com/office/drawing/2014/main" id="{5612E633-7E24-4A43-B01B-754FA00878EF}"/>
                  </a:ext>
                </a:extLst>
              </p:cNvPr>
              <p:cNvSpPr txBox="1">
                <a:spLocks noRot="1" noChangeAspect="1" noMove="1" noResize="1" noEditPoints="1" noAdjustHandles="1" noChangeArrowheads="1" noChangeShapeType="1" noTextEdit="1"/>
              </p:cNvSpPr>
              <p:nvPr/>
            </p:nvSpPr>
            <p:spPr>
              <a:xfrm>
                <a:off x="8764927" y="1723577"/>
                <a:ext cx="250517" cy="369332"/>
              </a:xfrm>
              <a:prstGeom prst="rect">
                <a:avLst/>
              </a:prstGeom>
              <a:blipFill>
                <a:blip r:embed="rId8"/>
                <a:stretch>
                  <a:fillRect l="-17073" t="-18333" r="-73171"/>
                </a:stretch>
              </a:blipFill>
            </p:spPr>
            <p:txBody>
              <a:bodyPr/>
              <a:lstStyle/>
              <a:p>
                <a:r>
                  <a:rPr lang="en-CA">
                    <a:noFill/>
                  </a:rPr>
                  <a:t> </a:t>
                </a:r>
              </a:p>
            </p:txBody>
          </p:sp>
        </mc:Fallback>
      </mc:AlternateContent>
      <p:sp>
        <p:nvSpPr>
          <p:cNvPr id="52" name="Flowchart: Merge 5">
            <a:extLst>
              <a:ext uri="{FF2B5EF4-FFF2-40B4-BE49-F238E27FC236}">
                <a16:creationId xmlns:a16="http://schemas.microsoft.com/office/drawing/2014/main" id="{B0B80A11-AF77-4426-A73C-ECF0EE53DC55}"/>
              </a:ext>
            </a:extLst>
          </p:cNvPr>
          <p:cNvSpPr/>
          <p:nvPr/>
        </p:nvSpPr>
        <p:spPr>
          <a:xfrm>
            <a:off x="8303505" y="1930870"/>
            <a:ext cx="1469016" cy="1097708"/>
          </a:xfrm>
          <a:custGeom>
            <a:avLst/>
            <a:gdLst>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23"/>
              <a:gd name="connsiteY0" fmla="*/ 636 h 10636"/>
              <a:gd name="connsiteX1" fmla="*/ 6569 w 10023"/>
              <a:gd name="connsiteY1" fmla="*/ 979 h 10636"/>
              <a:gd name="connsiteX2" fmla="*/ 10000 w 10023"/>
              <a:gd name="connsiteY2" fmla="*/ 636 h 10636"/>
              <a:gd name="connsiteX3" fmla="*/ 5000 w 10023"/>
              <a:gd name="connsiteY3" fmla="*/ 10636 h 10636"/>
              <a:gd name="connsiteX4" fmla="*/ 0 w 10023"/>
              <a:gd name="connsiteY4" fmla="*/ 636 h 10636"/>
              <a:gd name="connsiteX0" fmla="*/ 0 w 10013"/>
              <a:gd name="connsiteY0" fmla="*/ 889 h 10889"/>
              <a:gd name="connsiteX1" fmla="*/ 4939 w 10013"/>
              <a:gd name="connsiteY1" fmla="*/ 347 h 10889"/>
              <a:gd name="connsiteX2" fmla="*/ 10000 w 10013"/>
              <a:gd name="connsiteY2" fmla="*/ 889 h 10889"/>
              <a:gd name="connsiteX3" fmla="*/ 5000 w 10013"/>
              <a:gd name="connsiteY3" fmla="*/ 10889 h 10889"/>
              <a:gd name="connsiteX4" fmla="*/ 0 w 10013"/>
              <a:gd name="connsiteY4" fmla="*/ 889 h 10889"/>
              <a:gd name="connsiteX0" fmla="*/ 0 w 10013"/>
              <a:gd name="connsiteY0" fmla="*/ 421 h 10421"/>
              <a:gd name="connsiteX1" fmla="*/ 5029 w 10013"/>
              <a:gd name="connsiteY1" fmla="*/ 2343 h 10421"/>
              <a:gd name="connsiteX2" fmla="*/ 10000 w 10013"/>
              <a:gd name="connsiteY2" fmla="*/ 421 h 10421"/>
              <a:gd name="connsiteX3" fmla="*/ 5000 w 10013"/>
              <a:gd name="connsiteY3" fmla="*/ 10421 h 10421"/>
              <a:gd name="connsiteX4" fmla="*/ 0 w 10013"/>
              <a:gd name="connsiteY4" fmla="*/ 421 h 10421"/>
              <a:gd name="connsiteX0" fmla="*/ 0 w 10013"/>
              <a:gd name="connsiteY0" fmla="*/ 512 h 10512"/>
              <a:gd name="connsiteX1" fmla="*/ 4904 w 10013"/>
              <a:gd name="connsiteY1" fmla="*/ 1601 h 10512"/>
              <a:gd name="connsiteX2" fmla="*/ 10000 w 10013"/>
              <a:gd name="connsiteY2" fmla="*/ 512 h 10512"/>
              <a:gd name="connsiteX3" fmla="*/ 5000 w 10013"/>
              <a:gd name="connsiteY3" fmla="*/ 10512 h 10512"/>
              <a:gd name="connsiteX4" fmla="*/ 0 w 10013"/>
              <a:gd name="connsiteY4" fmla="*/ 512 h 10512"/>
              <a:gd name="connsiteX0" fmla="*/ 0 w 10000"/>
              <a:gd name="connsiteY0" fmla="*/ 512 h 10512"/>
              <a:gd name="connsiteX1" fmla="*/ 4904 w 10000"/>
              <a:gd name="connsiteY1" fmla="*/ 1601 h 10512"/>
              <a:gd name="connsiteX2" fmla="*/ 10000 w 10000"/>
              <a:gd name="connsiteY2" fmla="*/ 512 h 10512"/>
              <a:gd name="connsiteX3" fmla="*/ 5000 w 10000"/>
              <a:gd name="connsiteY3" fmla="*/ 10512 h 10512"/>
              <a:gd name="connsiteX4" fmla="*/ 0 w 10000"/>
              <a:gd name="connsiteY4" fmla="*/ 512 h 10512"/>
              <a:gd name="connsiteX0" fmla="*/ 0 w 10000"/>
              <a:gd name="connsiteY0" fmla="*/ 0 h 10000"/>
              <a:gd name="connsiteX1" fmla="*/ 4904 w 10000"/>
              <a:gd name="connsiteY1" fmla="*/ 1089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04 w 10000"/>
              <a:gd name="connsiteY1" fmla="*/ 1089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5060 w 10000"/>
              <a:gd name="connsiteY1" fmla="*/ 2061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cubicBezTo>
                  <a:pt x="829" y="1046"/>
                  <a:pt x="2459" y="1609"/>
                  <a:pt x="4982" y="1575"/>
                </a:cubicBezTo>
                <a:cubicBezTo>
                  <a:pt x="7505" y="1541"/>
                  <a:pt x="9061" y="1133"/>
                  <a:pt x="10000" y="0"/>
                </a:cubicBezTo>
                <a:lnTo>
                  <a:pt x="5000" y="10000"/>
                </a:lnTo>
                <a:lnTo>
                  <a:pt x="0" y="0"/>
                </a:lnTo>
                <a:close/>
              </a:path>
            </a:pathLst>
          </a:custGeom>
          <a:gradFill>
            <a:gsLst>
              <a:gs pos="50000">
                <a:schemeClr val="accent1">
                  <a:lumMod val="60000"/>
                  <a:lumOff val="40000"/>
                  <a:alpha val="70000"/>
                </a:schemeClr>
              </a:gs>
              <a:gs pos="0">
                <a:schemeClr val="accent1">
                  <a:lumMod val="20000"/>
                  <a:lumOff val="80000"/>
                </a:schemeClr>
              </a:gs>
              <a:gs pos="100000">
                <a:schemeClr val="accent1">
                  <a:lumMod val="20000"/>
                  <a:lumOff val="80000"/>
                  <a:alpha val="70000"/>
                </a:schemeClr>
              </a:gs>
            </a:gsLst>
            <a:lin ang="0" scaled="0"/>
          </a:gradFill>
          <a:ln w="19050">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53" name="Oval 52">
            <a:extLst>
              <a:ext uri="{FF2B5EF4-FFF2-40B4-BE49-F238E27FC236}">
                <a16:creationId xmlns:a16="http://schemas.microsoft.com/office/drawing/2014/main" id="{72DC78E3-72E1-46B5-BE89-271FB8813301}"/>
              </a:ext>
            </a:extLst>
          </p:cNvPr>
          <p:cNvSpPr/>
          <p:nvPr/>
        </p:nvSpPr>
        <p:spPr>
          <a:xfrm>
            <a:off x="8993453" y="2985888"/>
            <a:ext cx="75410" cy="754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54" name="Oval 53">
            <a:extLst>
              <a:ext uri="{FF2B5EF4-FFF2-40B4-BE49-F238E27FC236}">
                <a16:creationId xmlns:a16="http://schemas.microsoft.com/office/drawing/2014/main" id="{BA7F7D22-FBF1-4638-93A0-3590E43CC5D3}"/>
              </a:ext>
            </a:extLst>
          </p:cNvPr>
          <p:cNvSpPr/>
          <p:nvPr/>
        </p:nvSpPr>
        <p:spPr>
          <a:xfrm>
            <a:off x="8601036" y="3853875"/>
            <a:ext cx="1498974" cy="1499616"/>
          </a:xfrm>
          <a:prstGeom prst="ellipse">
            <a:avLst/>
          </a:prstGeom>
          <a:gradFill>
            <a:gsLst>
              <a:gs pos="50000">
                <a:srgbClr val="BED7EF">
                  <a:alpha val="70000"/>
                </a:srgbClr>
              </a:gs>
              <a:gs pos="100000">
                <a:schemeClr val="accent1">
                  <a:lumMod val="60000"/>
                  <a:lumOff val="40000"/>
                  <a:alpha val="70000"/>
                </a:schemeClr>
              </a:gs>
              <a:gs pos="0">
                <a:schemeClr val="accent1">
                  <a:lumMod val="20000"/>
                  <a:lumOff val="80000"/>
                </a:schemeClr>
              </a:gs>
            </a:gsLst>
            <a:lin ang="5400000" scaled="1"/>
          </a:gra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cxnSp>
        <p:nvCxnSpPr>
          <p:cNvPr id="55" name="Straight Arrow Connector 54">
            <a:extLst>
              <a:ext uri="{FF2B5EF4-FFF2-40B4-BE49-F238E27FC236}">
                <a16:creationId xmlns:a16="http://schemas.microsoft.com/office/drawing/2014/main" id="{CD17D2A7-AAF9-4D29-8731-D58F57E2414A}"/>
              </a:ext>
            </a:extLst>
          </p:cNvPr>
          <p:cNvCxnSpPr/>
          <p:nvPr/>
        </p:nvCxnSpPr>
        <p:spPr>
          <a:xfrm>
            <a:off x="9336955" y="4599746"/>
            <a:ext cx="365760" cy="0"/>
          </a:xfrm>
          <a:prstGeom prst="straightConnector1">
            <a:avLst/>
          </a:prstGeom>
          <a:ln w="2540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6B82C16-4E7D-47C6-88BF-215732082B0C}"/>
              </a:ext>
            </a:extLst>
          </p:cNvPr>
          <p:cNvCxnSpPr/>
          <p:nvPr/>
        </p:nvCxnSpPr>
        <p:spPr>
          <a:xfrm flipH="1">
            <a:off x="9336955" y="4597838"/>
            <a:ext cx="0" cy="365760"/>
          </a:xfrm>
          <a:prstGeom prst="straightConnector1">
            <a:avLst/>
          </a:prstGeom>
          <a:ln w="2540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925FE7FA-81EC-49DF-8356-70B6E1F6D4AC}"/>
                  </a:ext>
                </a:extLst>
              </p:cNvPr>
              <p:cNvSpPr/>
              <p:nvPr/>
            </p:nvSpPr>
            <p:spPr>
              <a:xfrm>
                <a:off x="9152509" y="4976246"/>
                <a:ext cx="3829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solidFill>
                                <a:srgbClr val="C00000"/>
                              </a:solidFill>
                              <a:latin typeface="Cambria Math" panose="02040503050406030204" pitchFamily="18" charset="0"/>
                            </a:rPr>
                          </m:ctrlPr>
                        </m:accPr>
                        <m:e>
                          <m:r>
                            <a:rPr lang="en-US" sz="2400" b="0" i="1" smtClean="0">
                              <a:solidFill>
                                <a:srgbClr val="C00000"/>
                              </a:solidFill>
                              <a:latin typeface="Cambria Math" panose="02040503050406030204" pitchFamily="18" charset="0"/>
                            </a:rPr>
                            <m:t>𝑡</m:t>
                          </m:r>
                        </m:e>
                      </m:acc>
                    </m:oMath>
                  </m:oMathPara>
                </a14:m>
                <a:endParaRPr lang="fr-CA" sz="2400" dirty="0"/>
              </a:p>
            </p:txBody>
          </p:sp>
        </mc:Choice>
        <mc:Fallback xmlns="">
          <p:sp>
            <p:nvSpPr>
              <p:cNvPr id="57" name="Rectangle 56">
                <a:extLst>
                  <a:ext uri="{FF2B5EF4-FFF2-40B4-BE49-F238E27FC236}">
                    <a16:creationId xmlns:a16="http://schemas.microsoft.com/office/drawing/2014/main" id="{925FE7FA-81EC-49DF-8356-70B6E1F6D4AC}"/>
                  </a:ext>
                </a:extLst>
              </p:cNvPr>
              <p:cNvSpPr>
                <a:spLocks noRot="1" noChangeAspect="1" noMove="1" noResize="1" noEditPoints="1" noAdjustHandles="1" noChangeArrowheads="1" noChangeShapeType="1" noTextEdit="1"/>
              </p:cNvSpPr>
              <p:nvPr/>
            </p:nvSpPr>
            <p:spPr>
              <a:xfrm>
                <a:off x="9152509" y="4976246"/>
                <a:ext cx="382925" cy="461665"/>
              </a:xfrm>
              <a:prstGeom prst="rect">
                <a:avLst/>
              </a:prstGeom>
              <a:blipFill>
                <a:blip r:embed="rId9"/>
                <a:stretch>
                  <a:fillRect t="-11842" r="-4603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8" name="Rectangle 57">
                <a:extLst>
                  <a:ext uri="{FF2B5EF4-FFF2-40B4-BE49-F238E27FC236}">
                    <a16:creationId xmlns:a16="http://schemas.microsoft.com/office/drawing/2014/main" id="{B863B781-DE0F-48F0-92B1-2234C8DDD28E}"/>
                  </a:ext>
                </a:extLst>
              </p:cNvPr>
              <p:cNvSpPr/>
              <p:nvPr/>
            </p:nvSpPr>
            <p:spPr>
              <a:xfrm>
                <a:off x="9644812" y="4315006"/>
                <a:ext cx="427040" cy="4813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solidFill>
                                <a:srgbClr val="C00000"/>
                              </a:solidFill>
                              <a:latin typeface="Cambria Math" panose="02040503050406030204" pitchFamily="18" charset="0"/>
                            </a:rPr>
                          </m:ctrlPr>
                        </m:accPr>
                        <m:e>
                          <m:r>
                            <a:rPr lang="en-US" sz="2400" b="0" i="1" smtClean="0">
                              <a:solidFill>
                                <a:srgbClr val="C00000"/>
                              </a:solidFill>
                              <a:latin typeface="Cambria Math" panose="02040503050406030204" pitchFamily="18" charset="0"/>
                            </a:rPr>
                            <m:t>𝑏</m:t>
                          </m:r>
                        </m:e>
                      </m:acc>
                    </m:oMath>
                  </m:oMathPara>
                </a14:m>
                <a:endParaRPr lang="fr-CA" sz="2400" dirty="0"/>
              </a:p>
            </p:txBody>
          </p:sp>
        </mc:Choice>
        <mc:Fallback xmlns="">
          <p:sp>
            <p:nvSpPr>
              <p:cNvPr id="58" name="Rectangle 57">
                <a:extLst>
                  <a:ext uri="{FF2B5EF4-FFF2-40B4-BE49-F238E27FC236}">
                    <a16:creationId xmlns:a16="http://schemas.microsoft.com/office/drawing/2014/main" id="{B863B781-DE0F-48F0-92B1-2234C8DDD28E}"/>
                  </a:ext>
                </a:extLst>
              </p:cNvPr>
              <p:cNvSpPr>
                <a:spLocks noRot="1" noChangeAspect="1" noMove="1" noResize="1" noEditPoints="1" noAdjustHandles="1" noChangeArrowheads="1" noChangeShapeType="1" noTextEdit="1"/>
              </p:cNvSpPr>
              <p:nvPr/>
            </p:nvSpPr>
            <p:spPr>
              <a:xfrm>
                <a:off x="9644812" y="4315006"/>
                <a:ext cx="427040" cy="481350"/>
              </a:xfrm>
              <a:prstGeom prst="rect">
                <a:avLst/>
              </a:prstGeom>
              <a:blipFill>
                <a:blip r:embed="rId10"/>
                <a:stretch>
                  <a:fillRect/>
                </a:stretch>
              </a:blipFill>
            </p:spPr>
            <p:txBody>
              <a:bodyPr/>
              <a:lstStyle/>
              <a:p>
                <a:r>
                  <a:rPr lang="en-CA">
                    <a:noFill/>
                  </a:rPr>
                  <a:t> </a:t>
                </a:r>
              </a:p>
            </p:txBody>
          </p:sp>
        </mc:Fallback>
      </mc:AlternateContent>
      <p:cxnSp>
        <p:nvCxnSpPr>
          <p:cNvPr id="59" name="Straight Arrow Connector 58">
            <a:extLst>
              <a:ext uri="{FF2B5EF4-FFF2-40B4-BE49-F238E27FC236}">
                <a16:creationId xmlns:a16="http://schemas.microsoft.com/office/drawing/2014/main" id="{CA790BE0-A9A8-4516-A5D2-5A2CD94A2427}"/>
              </a:ext>
            </a:extLst>
          </p:cNvPr>
          <p:cNvCxnSpPr>
            <a:cxnSpLocks noChangeAspect="1"/>
          </p:cNvCxnSpPr>
          <p:nvPr/>
        </p:nvCxnSpPr>
        <p:spPr>
          <a:xfrm>
            <a:off x="9324469" y="4592875"/>
            <a:ext cx="527926" cy="238252"/>
          </a:xfrm>
          <a:prstGeom prst="straightConnector1">
            <a:avLst/>
          </a:prstGeom>
          <a:ln w="41275">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FC6EE823-6B25-4DEB-BAEF-6FA176B65DB4}"/>
                  </a:ext>
                </a:extLst>
              </p:cNvPr>
              <p:cNvSpPr/>
              <p:nvPr/>
            </p:nvSpPr>
            <p:spPr>
              <a:xfrm>
                <a:off x="9499273" y="4726372"/>
                <a:ext cx="5464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𝛌</m:t>
                          </m:r>
                        </m:e>
                        <m: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𝑡</m:t>
                              </m:r>
                            </m:e>
                          </m:acc>
                        </m:sub>
                      </m:sSub>
                    </m:oMath>
                  </m:oMathPara>
                </a14:m>
                <a:endParaRPr lang="fr-CA" sz="2400" dirty="0"/>
              </a:p>
            </p:txBody>
          </p:sp>
        </mc:Choice>
        <mc:Fallback xmlns="">
          <p:sp>
            <p:nvSpPr>
              <p:cNvPr id="61" name="Rectangle 60">
                <a:extLst>
                  <a:ext uri="{FF2B5EF4-FFF2-40B4-BE49-F238E27FC236}">
                    <a16:creationId xmlns:a16="http://schemas.microsoft.com/office/drawing/2014/main" id="{FC6EE823-6B25-4DEB-BAEF-6FA176B65DB4}"/>
                  </a:ext>
                </a:extLst>
              </p:cNvPr>
              <p:cNvSpPr>
                <a:spLocks noRot="1" noChangeAspect="1" noMove="1" noResize="1" noEditPoints="1" noAdjustHandles="1" noChangeArrowheads="1" noChangeShapeType="1" noTextEdit="1"/>
              </p:cNvSpPr>
              <p:nvPr/>
            </p:nvSpPr>
            <p:spPr>
              <a:xfrm>
                <a:off x="9499273" y="4726372"/>
                <a:ext cx="546495" cy="461665"/>
              </a:xfrm>
              <a:prstGeom prst="rect">
                <a:avLst/>
              </a:prstGeom>
              <a:blipFill>
                <a:blip r:embed="rId11"/>
                <a:stretch>
                  <a:fillRect r="-22222" b="-2632"/>
                </a:stretch>
              </a:blipFill>
            </p:spPr>
            <p:txBody>
              <a:bodyPr/>
              <a:lstStyle/>
              <a:p>
                <a:r>
                  <a:rPr lang="en-CA">
                    <a:noFill/>
                  </a:rPr>
                  <a:t> </a:t>
                </a:r>
              </a:p>
            </p:txBody>
          </p:sp>
        </mc:Fallback>
      </mc:AlternateContent>
      <p:cxnSp>
        <p:nvCxnSpPr>
          <p:cNvPr id="62" name="Straight Arrow Connector 61">
            <a:extLst>
              <a:ext uri="{FF2B5EF4-FFF2-40B4-BE49-F238E27FC236}">
                <a16:creationId xmlns:a16="http://schemas.microsoft.com/office/drawing/2014/main" id="{647573D4-90CE-4EE4-A3EC-46EC0D7E73C8}"/>
              </a:ext>
            </a:extLst>
          </p:cNvPr>
          <p:cNvCxnSpPr>
            <a:cxnSpLocks noChangeAspect="1"/>
          </p:cNvCxnSpPr>
          <p:nvPr/>
        </p:nvCxnSpPr>
        <p:spPr>
          <a:xfrm rot="1440000" flipH="1" flipV="1">
            <a:off x="8882011" y="4271132"/>
            <a:ext cx="527926" cy="238252"/>
          </a:xfrm>
          <a:prstGeom prst="straightConnector1">
            <a:avLst/>
          </a:prstGeom>
          <a:ln w="41275">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4A6F7610-4E9E-4695-A4C6-65A26CC081FF}"/>
              </a:ext>
            </a:extLst>
          </p:cNvPr>
          <p:cNvCxnSpPr>
            <a:cxnSpLocks noChangeAspect="1"/>
          </p:cNvCxnSpPr>
          <p:nvPr/>
        </p:nvCxnSpPr>
        <p:spPr>
          <a:xfrm rot="-2280000" flipH="1" flipV="1">
            <a:off x="8798531" y="4551922"/>
            <a:ext cx="527926" cy="238252"/>
          </a:xfrm>
          <a:prstGeom prst="straightConnector1">
            <a:avLst/>
          </a:prstGeom>
          <a:ln w="41275">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699AEAC2-58AD-41FE-8BC0-A328C959C748}"/>
              </a:ext>
            </a:extLst>
          </p:cNvPr>
          <p:cNvSpPr/>
          <p:nvPr/>
        </p:nvSpPr>
        <p:spPr>
          <a:xfrm>
            <a:off x="9297370" y="4560451"/>
            <a:ext cx="75410" cy="754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mc:AlternateContent xmlns:mc="http://schemas.openxmlformats.org/markup-compatibility/2006" xmlns:a14="http://schemas.microsoft.com/office/drawing/2010/main">
        <mc:Choice Requires="a14">
          <p:sp>
            <p:nvSpPr>
              <p:cNvPr id="65" name="Rectangle 64">
                <a:extLst>
                  <a:ext uri="{FF2B5EF4-FFF2-40B4-BE49-F238E27FC236}">
                    <a16:creationId xmlns:a16="http://schemas.microsoft.com/office/drawing/2014/main" id="{D9FF2370-DB97-48FC-BEA6-59DA83E34C19}"/>
                  </a:ext>
                </a:extLst>
              </p:cNvPr>
              <p:cNvSpPr/>
              <p:nvPr/>
            </p:nvSpPr>
            <p:spPr>
              <a:xfrm>
                <a:off x="2583788" y="1908243"/>
                <a:ext cx="126374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1" i="0" smtClean="0">
                              <a:latin typeface="Cambria Math" panose="02040503050406030204" pitchFamily="18" charset="0"/>
                            </a:rPr>
                            <m:t>𝐯</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𝑡</m:t>
                              </m:r>
                            </m:e>
                          </m:acc>
                        </m:sub>
                      </m:sSub>
                      <m:r>
                        <a:rPr lang="en-US" sz="2800" b="0" i="1" smtClean="0">
                          <a:latin typeface="Cambria Math" panose="02040503050406030204" pitchFamily="18" charset="0"/>
                        </a:rPr>
                        <m:t>=0</m:t>
                      </m:r>
                    </m:oMath>
                  </m:oMathPara>
                </a14:m>
                <a:endParaRPr lang="fr-CA" sz="2800" dirty="0"/>
              </a:p>
            </p:txBody>
          </p:sp>
        </mc:Choice>
        <mc:Fallback xmlns="">
          <p:sp>
            <p:nvSpPr>
              <p:cNvPr id="65" name="Rectangle 64">
                <a:extLst>
                  <a:ext uri="{FF2B5EF4-FFF2-40B4-BE49-F238E27FC236}">
                    <a16:creationId xmlns:a16="http://schemas.microsoft.com/office/drawing/2014/main" id="{D9FF2370-DB97-48FC-BEA6-59DA83E34C19}"/>
                  </a:ext>
                </a:extLst>
              </p:cNvPr>
              <p:cNvSpPr>
                <a:spLocks noRot="1" noChangeAspect="1" noMove="1" noResize="1" noEditPoints="1" noAdjustHandles="1" noChangeArrowheads="1" noChangeShapeType="1" noTextEdit="1"/>
              </p:cNvSpPr>
              <p:nvPr/>
            </p:nvSpPr>
            <p:spPr>
              <a:xfrm>
                <a:off x="2583788" y="1908243"/>
                <a:ext cx="1263744" cy="523220"/>
              </a:xfrm>
              <a:prstGeom prst="rect">
                <a:avLst/>
              </a:prstGeom>
              <a:blipFill>
                <a:blip r:embed="rId12"/>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235348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F4D9F-AFB8-4795-8EEE-15B8EBFDD50A}"/>
              </a:ext>
            </a:extLst>
          </p:cNvPr>
          <p:cNvSpPr>
            <a:spLocks noGrp="1"/>
          </p:cNvSpPr>
          <p:nvPr>
            <p:ph type="title"/>
          </p:nvPr>
        </p:nvSpPr>
        <p:spPr/>
        <p:txBody>
          <a:bodyPr/>
          <a:lstStyle/>
          <a:p>
            <a:r>
              <a:rPr lang="en-CA" dirty="0"/>
              <a:t>Non-linear Complementarity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C10846-0DE6-46BC-8C00-0DED8458F591}"/>
                  </a:ext>
                </a:extLst>
              </p:cNvPr>
              <p:cNvSpPr>
                <a:spLocks noGrp="1"/>
              </p:cNvSpPr>
              <p:nvPr>
                <p:ph idx="1"/>
              </p:nvPr>
            </p:nvSpPr>
            <p:spPr/>
            <p:txBody>
              <a:bodyPr>
                <a:normAutofit lnSpcReduction="10000"/>
              </a:bodyPr>
              <a:lstStyle/>
              <a:p>
                <a:r>
                  <a:rPr lang="en-CA" dirty="0"/>
                  <a:t>Formally write the </a:t>
                </a:r>
                <a:r>
                  <a:rPr lang="en-CA" b="1" dirty="0"/>
                  <a:t>stick-slip</a:t>
                </a:r>
                <a:r>
                  <a:rPr lang="en-CA" dirty="0"/>
                  <a:t> as conditions on </a:t>
                </a:r>
                <a14:m>
                  <m:oMath xmlns:m="http://schemas.openxmlformats.org/officeDocument/2006/math">
                    <m:sSub>
                      <m:sSubPr>
                        <m:ctrlPr>
                          <a:rPr lang="en-CA" i="1">
                            <a:latin typeface="Cambria Math" panose="02040503050406030204" pitchFamily="18" charset="0"/>
                          </a:rPr>
                        </m:ctrlPr>
                      </m:sSubPr>
                      <m:e>
                        <m:r>
                          <a:rPr lang="en-CA" b="1">
                            <a:latin typeface="Cambria Math" panose="02040503050406030204" pitchFamily="18" charset="0"/>
                          </a:rPr>
                          <m:t>𝐯</m:t>
                        </m:r>
                      </m:e>
                      <m:sub>
                        <m:acc>
                          <m:accPr>
                            <m:chr m:val="̂"/>
                            <m:ctrlPr>
                              <a:rPr lang="en-CA" i="1">
                                <a:latin typeface="Cambria Math" panose="02040503050406030204" pitchFamily="18" charset="0"/>
                              </a:rPr>
                            </m:ctrlPr>
                          </m:accPr>
                          <m:e>
                            <m:r>
                              <a:rPr lang="en-CA" i="1">
                                <a:latin typeface="Cambria Math" panose="02040503050406030204" pitchFamily="18" charset="0"/>
                              </a:rPr>
                              <m:t>𝑡</m:t>
                            </m:r>
                          </m:e>
                        </m:acc>
                      </m:sub>
                    </m:sSub>
                  </m:oMath>
                </a14:m>
                <a:r>
                  <a:rPr lang="en-CA" dirty="0"/>
                  <a:t> and </a:t>
                </a:r>
                <a14:m>
                  <m:oMath xmlns:m="http://schemas.openxmlformats.org/officeDocument/2006/math">
                    <m:sSub>
                      <m:sSubPr>
                        <m:ctrlPr>
                          <a:rPr lang="en-CA" i="1">
                            <a:latin typeface="Cambria Math" panose="02040503050406030204" pitchFamily="18" charset="0"/>
                          </a:rPr>
                        </m:ctrlPr>
                      </m:sSubPr>
                      <m:e>
                        <m:r>
                          <a:rPr lang="en-CA" b="1">
                            <a:latin typeface="Cambria Math" panose="02040503050406030204" pitchFamily="18" charset="0"/>
                          </a:rPr>
                          <m:t>𝛌</m:t>
                        </m:r>
                      </m:e>
                      <m:sub>
                        <m:acc>
                          <m:accPr>
                            <m:chr m:val="̂"/>
                            <m:ctrlPr>
                              <a:rPr lang="en-CA" i="1">
                                <a:latin typeface="Cambria Math" panose="02040503050406030204" pitchFamily="18" charset="0"/>
                              </a:rPr>
                            </m:ctrlPr>
                          </m:accPr>
                          <m:e>
                            <m:r>
                              <a:rPr lang="en-CA" i="1">
                                <a:latin typeface="Cambria Math" panose="02040503050406030204" pitchFamily="18" charset="0"/>
                              </a:rPr>
                              <m:t>𝑡</m:t>
                            </m:r>
                          </m:e>
                        </m:acc>
                      </m:sub>
                    </m:sSub>
                  </m:oMath>
                </a14:m>
                <a:r>
                  <a:rPr lang="en-CA" dirty="0"/>
                  <a:t>:</a:t>
                </a:r>
              </a:p>
              <a:p>
                <a:endParaRPr lang="en-CA" dirty="0"/>
              </a:p>
              <a:p>
                <a:endParaRPr lang="en-CA" dirty="0"/>
              </a:p>
              <a:p>
                <a:endParaRPr lang="en-CA" dirty="0"/>
              </a:p>
              <a:p>
                <a:endParaRPr lang="en-CA" dirty="0"/>
              </a:p>
              <a:p>
                <a:endParaRPr lang="en-CA" dirty="0"/>
              </a:p>
              <a:p>
                <a:r>
                  <a:rPr lang="en-CA" dirty="0"/>
                  <a:t>These conditions represent the </a:t>
                </a:r>
                <a:r>
                  <a:rPr lang="en-CA" b="1" dirty="0"/>
                  <a:t>non-linear complementarity problem (NCP)</a:t>
                </a:r>
                <a:r>
                  <a:rPr lang="en-CA" dirty="0"/>
                  <a:t> formulation of frictional contact</a:t>
                </a:r>
              </a:p>
              <a:p>
                <a:r>
                  <a:rPr lang="en-CA" dirty="0"/>
                  <a:t>Energy dissipation term gives insight into physical interpretation of friction</a:t>
                </a:r>
              </a:p>
              <a:p>
                <a:endParaRPr lang="en-CA" dirty="0"/>
              </a:p>
            </p:txBody>
          </p:sp>
        </mc:Choice>
        <mc:Fallback xmlns="">
          <p:sp>
            <p:nvSpPr>
              <p:cNvPr id="3" name="Content Placeholder 2">
                <a:extLst>
                  <a:ext uri="{FF2B5EF4-FFF2-40B4-BE49-F238E27FC236}">
                    <a16:creationId xmlns:a16="http://schemas.microsoft.com/office/drawing/2014/main" id="{91C10846-0DE6-46BC-8C00-0DED8458F591}"/>
                  </a:ext>
                </a:extLst>
              </p:cNvPr>
              <p:cNvSpPr>
                <a:spLocks noGrp="1" noRot="1" noChangeAspect="1" noMove="1" noResize="1" noEditPoints="1" noAdjustHandles="1" noChangeArrowheads="1" noChangeShapeType="1" noTextEdit="1"/>
              </p:cNvSpPr>
              <p:nvPr>
                <p:ph idx="1"/>
              </p:nvPr>
            </p:nvSpPr>
            <p:spPr>
              <a:blipFill>
                <a:blip r:embed="rId3"/>
                <a:stretch>
                  <a:fillRect l="-1043" t="-2813" r="-139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C164173-3FDA-44A5-B80C-7004D4537B70}"/>
                  </a:ext>
                </a:extLst>
              </p:cNvPr>
              <p:cNvSpPr txBox="1"/>
              <p:nvPr/>
            </p:nvSpPr>
            <p:spPr>
              <a:xfrm>
                <a:off x="4705725" y="1940123"/>
                <a:ext cx="255781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𝜇</m:t>
                      </m:r>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𝜆</m:t>
                          </m:r>
                        </m:e>
                        <m:sub>
                          <m:acc>
                            <m:accPr>
                              <m:chr m:val="̂"/>
                              <m:ctrlPr>
                                <a:rPr lang="en-CA" sz="2800" b="0" i="1" smtClean="0">
                                  <a:latin typeface="Cambria Math" panose="02040503050406030204" pitchFamily="18" charset="0"/>
                                </a:rPr>
                              </m:ctrlPr>
                            </m:accPr>
                            <m:e>
                              <m:r>
                                <a:rPr lang="en-CA" sz="2800" b="0" i="1" smtClean="0">
                                  <a:latin typeface="Cambria Math" panose="02040503050406030204" pitchFamily="18" charset="0"/>
                                </a:rPr>
                                <m:t>𝑛</m:t>
                              </m:r>
                            </m:e>
                          </m:acc>
                        </m:sub>
                      </m:sSub>
                      <m:r>
                        <a:rPr lang="en-CA" sz="2800" b="0" i="1" smtClean="0">
                          <a:latin typeface="Cambria Math" panose="02040503050406030204" pitchFamily="18" charset="0"/>
                        </a:rPr>
                        <m:t>− </m:t>
                      </m:r>
                      <m:d>
                        <m:dPr>
                          <m:begChr m:val="‖"/>
                          <m:endChr m:val="‖"/>
                          <m:ctrlPr>
                            <a:rPr lang="en-CA" sz="2800" b="0" i="1" smtClean="0">
                              <a:latin typeface="Cambria Math" panose="02040503050406030204" pitchFamily="18" charset="0"/>
                            </a:rPr>
                          </m:ctrlPr>
                        </m:dPr>
                        <m:e>
                          <m:sSub>
                            <m:sSubPr>
                              <m:ctrlPr>
                                <a:rPr lang="en-CA" sz="2800" b="0" i="1" smtClean="0">
                                  <a:latin typeface="Cambria Math" panose="02040503050406030204" pitchFamily="18" charset="0"/>
                                </a:rPr>
                              </m:ctrlPr>
                            </m:sSubPr>
                            <m:e>
                              <m:r>
                                <a:rPr lang="en-CA" sz="2800" b="1" i="0" smtClean="0">
                                  <a:latin typeface="Cambria Math" panose="02040503050406030204" pitchFamily="18" charset="0"/>
                                </a:rPr>
                                <m:t>𝛌</m:t>
                              </m:r>
                            </m:e>
                            <m:sub>
                              <m:acc>
                                <m:accPr>
                                  <m:chr m:val="̂"/>
                                  <m:ctrlPr>
                                    <a:rPr lang="en-CA" sz="2800" b="0" i="1" smtClean="0">
                                      <a:latin typeface="Cambria Math" panose="02040503050406030204" pitchFamily="18" charset="0"/>
                                    </a:rPr>
                                  </m:ctrlPr>
                                </m:accPr>
                                <m:e>
                                  <m:r>
                                    <a:rPr lang="en-CA" sz="2800" b="0" i="1" smtClean="0">
                                      <a:latin typeface="Cambria Math" panose="02040503050406030204" pitchFamily="18" charset="0"/>
                                    </a:rPr>
                                    <m:t>𝑡</m:t>
                                  </m:r>
                                </m:e>
                              </m:acc>
                            </m:sub>
                          </m:sSub>
                        </m:e>
                      </m:d>
                      <m:r>
                        <a:rPr lang="en-CA" sz="2800" b="0" i="1" smtClean="0">
                          <a:latin typeface="Cambria Math" panose="02040503050406030204" pitchFamily="18" charset="0"/>
                        </a:rPr>
                        <m:t>≥0</m:t>
                      </m:r>
                    </m:oMath>
                  </m:oMathPara>
                </a14:m>
                <a:endParaRPr lang="en-CA" sz="2800" dirty="0"/>
              </a:p>
            </p:txBody>
          </p:sp>
        </mc:Choice>
        <mc:Fallback xmlns="">
          <p:sp>
            <p:nvSpPr>
              <p:cNvPr id="4" name="TextBox 3">
                <a:extLst>
                  <a:ext uri="{FF2B5EF4-FFF2-40B4-BE49-F238E27FC236}">
                    <a16:creationId xmlns:a16="http://schemas.microsoft.com/office/drawing/2014/main" id="{7C164173-3FDA-44A5-B80C-7004D4537B70}"/>
                  </a:ext>
                </a:extLst>
              </p:cNvPr>
              <p:cNvSpPr txBox="1">
                <a:spLocks noRot="1" noChangeAspect="1" noMove="1" noResize="1" noEditPoints="1" noAdjustHandles="1" noChangeArrowheads="1" noChangeShapeType="1" noTextEdit="1"/>
              </p:cNvSpPr>
              <p:nvPr/>
            </p:nvSpPr>
            <p:spPr>
              <a:xfrm>
                <a:off x="4705725" y="1940123"/>
                <a:ext cx="2557816" cy="430887"/>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4582E86-0D47-4E72-9DBB-0197A8C1C542}"/>
                  </a:ext>
                </a:extLst>
              </p:cNvPr>
              <p:cNvSpPr txBox="1"/>
              <p:nvPr/>
            </p:nvSpPr>
            <p:spPr>
              <a:xfrm>
                <a:off x="3682414" y="2603649"/>
                <a:ext cx="356527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CA" sz="2800" i="1" smtClean="0">
                              <a:latin typeface="Cambria Math" panose="02040503050406030204" pitchFamily="18" charset="0"/>
                            </a:rPr>
                          </m:ctrlPr>
                        </m:dPr>
                        <m:e>
                          <m:sSub>
                            <m:sSubPr>
                              <m:ctrlPr>
                                <a:rPr lang="en-CA" sz="2800" i="1">
                                  <a:latin typeface="Cambria Math" panose="02040503050406030204" pitchFamily="18" charset="0"/>
                                </a:rPr>
                              </m:ctrlPr>
                            </m:sSubPr>
                            <m:e>
                              <m:r>
                                <a:rPr lang="en-CA" sz="2800" b="1" i="0" smtClean="0">
                                  <a:latin typeface="Cambria Math" panose="02040503050406030204" pitchFamily="18" charset="0"/>
                                </a:rPr>
                                <m:t>𝐯</m:t>
                              </m:r>
                            </m:e>
                            <m:sub>
                              <m:acc>
                                <m:accPr>
                                  <m:chr m:val="̂"/>
                                  <m:ctrlPr>
                                    <a:rPr lang="en-CA" sz="2800" i="1">
                                      <a:latin typeface="Cambria Math" panose="02040503050406030204" pitchFamily="18" charset="0"/>
                                    </a:rPr>
                                  </m:ctrlPr>
                                </m:accPr>
                                <m:e>
                                  <m:r>
                                    <a:rPr lang="en-CA" sz="2800" i="1">
                                      <a:latin typeface="Cambria Math" panose="02040503050406030204" pitchFamily="18" charset="0"/>
                                    </a:rPr>
                                    <m:t>𝑡</m:t>
                                  </m:r>
                                </m:e>
                              </m:acc>
                            </m:sub>
                          </m:sSub>
                        </m:e>
                      </m:d>
                      <m:d>
                        <m:dPr>
                          <m:ctrlPr>
                            <a:rPr lang="en-CA" sz="2800" i="1" smtClean="0">
                              <a:latin typeface="Cambria Math" panose="02040503050406030204" pitchFamily="18" charset="0"/>
                            </a:rPr>
                          </m:ctrlPr>
                        </m:dPr>
                        <m:e>
                          <m:r>
                            <a:rPr lang="en-CA" sz="2800" i="1">
                              <a:latin typeface="Cambria Math" panose="02040503050406030204" pitchFamily="18" charset="0"/>
                            </a:rPr>
                            <m:t>𝜇</m:t>
                          </m:r>
                          <m:sSub>
                            <m:sSubPr>
                              <m:ctrlPr>
                                <a:rPr lang="en-CA" sz="2800" i="1">
                                  <a:latin typeface="Cambria Math" panose="02040503050406030204" pitchFamily="18" charset="0"/>
                                </a:rPr>
                              </m:ctrlPr>
                            </m:sSubPr>
                            <m:e>
                              <m:r>
                                <a:rPr lang="en-CA" sz="2800" i="1">
                                  <a:latin typeface="Cambria Math" panose="02040503050406030204" pitchFamily="18" charset="0"/>
                                </a:rPr>
                                <m:t>𝜆</m:t>
                              </m:r>
                            </m:e>
                            <m:sub>
                              <m:acc>
                                <m:accPr>
                                  <m:chr m:val="̂"/>
                                  <m:ctrlPr>
                                    <a:rPr lang="en-CA" sz="2800" i="1">
                                      <a:latin typeface="Cambria Math" panose="02040503050406030204" pitchFamily="18" charset="0"/>
                                    </a:rPr>
                                  </m:ctrlPr>
                                </m:accPr>
                                <m:e>
                                  <m:r>
                                    <a:rPr lang="en-CA" sz="2800" i="1">
                                      <a:latin typeface="Cambria Math" panose="02040503050406030204" pitchFamily="18" charset="0"/>
                                    </a:rPr>
                                    <m:t>𝑛</m:t>
                                  </m:r>
                                </m:e>
                              </m:acc>
                            </m:sub>
                          </m:sSub>
                          <m:r>
                            <a:rPr lang="en-CA" sz="2800" i="1">
                              <a:latin typeface="Cambria Math" panose="02040503050406030204" pitchFamily="18" charset="0"/>
                            </a:rPr>
                            <m:t>− </m:t>
                          </m:r>
                          <m:d>
                            <m:dPr>
                              <m:begChr m:val="‖"/>
                              <m:endChr m:val="‖"/>
                              <m:ctrlPr>
                                <a:rPr lang="en-CA" sz="2800" i="1">
                                  <a:latin typeface="Cambria Math" panose="02040503050406030204" pitchFamily="18" charset="0"/>
                                </a:rPr>
                              </m:ctrlPr>
                            </m:dPr>
                            <m:e>
                              <m:sSub>
                                <m:sSubPr>
                                  <m:ctrlPr>
                                    <a:rPr lang="en-CA" sz="2800" i="1">
                                      <a:latin typeface="Cambria Math" panose="02040503050406030204" pitchFamily="18" charset="0"/>
                                    </a:rPr>
                                  </m:ctrlPr>
                                </m:sSubPr>
                                <m:e>
                                  <m:r>
                                    <a:rPr lang="en-CA" sz="2800" b="1">
                                      <a:latin typeface="Cambria Math" panose="02040503050406030204" pitchFamily="18" charset="0"/>
                                    </a:rPr>
                                    <m:t>𝛌</m:t>
                                  </m:r>
                                </m:e>
                                <m:sub>
                                  <m:acc>
                                    <m:accPr>
                                      <m:chr m:val="̂"/>
                                      <m:ctrlPr>
                                        <a:rPr lang="en-CA" sz="2800" i="1">
                                          <a:latin typeface="Cambria Math" panose="02040503050406030204" pitchFamily="18" charset="0"/>
                                        </a:rPr>
                                      </m:ctrlPr>
                                    </m:accPr>
                                    <m:e>
                                      <m:r>
                                        <a:rPr lang="en-CA" sz="2800" i="1">
                                          <a:latin typeface="Cambria Math" panose="02040503050406030204" pitchFamily="18" charset="0"/>
                                        </a:rPr>
                                        <m:t>𝑡</m:t>
                                      </m:r>
                                    </m:e>
                                  </m:acc>
                                </m:sub>
                              </m:sSub>
                            </m:e>
                          </m:d>
                        </m:e>
                      </m:d>
                      <m:r>
                        <a:rPr lang="en-CA" sz="2800" b="0" i="1" smtClean="0">
                          <a:latin typeface="Cambria Math" panose="02040503050406030204" pitchFamily="18" charset="0"/>
                        </a:rPr>
                        <m:t>=0</m:t>
                      </m:r>
                    </m:oMath>
                  </m:oMathPara>
                </a14:m>
                <a:endParaRPr lang="en-CA" sz="2800" dirty="0"/>
              </a:p>
            </p:txBody>
          </p:sp>
        </mc:Choice>
        <mc:Fallback xmlns="">
          <p:sp>
            <p:nvSpPr>
              <p:cNvPr id="5" name="TextBox 4">
                <a:extLst>
                  <a:ext uri="{FF2B5EF4-FFF2-40B4-BE49-F238E27FC236}">
                    <a16:creationId xmlns:a16="http://schemas.microsoft.com/office/drawing/2014/main" id="{14582E86-0D47-4E72-9DBB-0197A8C1C542}"/>
                  </a:ext>
                </a:extLst>
              </p:cNvPr>
              <p:cNvSpPr txBox="1">
                <a:spLocks noRot="1" noChangeAspect="1" noMove="1" noResize="1" noEditPoints="1" noAdjustHandles="1" noChangeArrowheads="1" noChangeShapeType="1" noTextEdit="1"/>
              </p:cNvSpPr>
              <p:nvPr/>
            </p:nvSpPr>
            <p:spPr>
              <a:xfrm>
                <a:off x="3682414" y="2603649"/>
                <a:ext cx="3565271" cy="430887"/>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DEB6A10-061A-4738-961A-17513B4FEA5A}"/>
                  </a:ext>
                </a:extLst>
              </p:cNvPr>
              <p:cNvSpPr txBox="1"/>
              <p:nvPr/>
            </p:nvSpPr>
            <p:spPr>
              <a:xfrm>
                <a:off x="5059835" y="3310374"/>
                <a:ext cx="2980431" cy="4860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CA" sz="2800" i="1" smtClean="0">
                              <a:latin typeface="Cambria Math" panose="02040503050406030204" pitchFamily="18" charset="0"/>
                            </a:rPr>
                          </m:ctrlPr>
                        </m:dPr>
                        <m:e>
                          <m:sSub>
                            <m:sSubPr>
                              <m:ctrlPr>
                                <a:rPr lang="en-CA" sz="2800" i="1">
                                  <a:latin typeface="Cambria Math" panose="02040503050406030204" pitchFamily="18" charset="0"/>
                                </a:rPr>
                              </m:ctrlPr>
                            </m:sSubPr>
                            <m:e>
                              <m:r>
                                <a:rPr lang="en-CA" sz="2800" b="1" i="0" smtClean="0">
                                  <a:latin typeface="Cambria Math" panose="02040503050406030204" pitchFamily="18" charset="0"/>
                                </a:rPr>
                                <m:t>𝐯</m:t>
                              </m:r>
                            </m:e>
                            <m:sub>
                              <m:acc>
                                <m:accPr>
                                  <m:chr m:val="̂"/>
                                  <m:ctrlPr>
                                    <a:rPr lang="en-CA" sz="2800" i="1">
                                      <a:latin typeface="Cambria Math" panose="02040503050406030204" pitchFamily="18" charset="0"/>
                                    </a:rPr>
                                  </m:ctrlPr>
                                </m:accPr>
                                <m:e>
                                  <m:r>
                                    <a:rPr lang="en-CA" sz="2800" i="1">
                                      <a:latin typeface="Cambria Math" panose="02040503050406030204" pitchFamily="18" charset="0"/>
                                    </a:rPr>
                                    <m:t>𝑡</m:t>
                                  </m:r>
                                </m:e>
                              </m:acc>
                            </m:sub>
                          </m:sSub>
                        </m:e>
                      </m:d>
                      <m:d>
                        <m:dPr>
                          <m:begChr m:val="‖"/>
                          <m:endChr m:val="‖"/>
                          <m:ctrlPr>
                            <a:rPr lang="en-CA" sz="2800" i="1">
                              <a:latin typeface="Cambria Math" panose="02040503050406030204" pitchFamily="18" charset="0"/>
                            </a:rPr>
                          </m:ctrlPr>
                        </m:dPr>
                        <m:e>
                          <m:sSub>
                            <m:sSubPr>
                              <m:ctrlPr>
                                <a:rPr lang="en-CA" sz="2800" i="1">
                                  <a:latin typeface="Cambria Math" panose="02040503050406030204" pitchFamily="18" charset="0"/>
                                </a:rPr>
                              </m:ctrlPr>
                            </m:sSubPr>
                            <m:e>
                              <m:r>
                                <a:rPr lang="en-CA" sz="2800" b="1">
                                  <a:latin typeface="Cambria Math" panose="02040503050406030204" pitchFamily="18" charset="0"/>
                                </a:rPr>
                                <m:t>𝛌</m:t>
                              </m:r>
                            </m:e>
                            <m:sub>
                              <m:acc>
                                <m:accPr>
                                  <m:chr m:val="̂"/>
                                  <m:ctrlPr>
                                    <a:rPr lang="en-CA" sz="2800" i="1">
                                      <a:latin typeface="Cambria Math" panose="02040503050406030204" pitchFamily="18" charset="0"/>
                                    </a:rPr>
                                  </m:ctrlPr>
                                </m:accPr>
                                <m:e>
                                  <m:r>
                                    <a:rPr lang="en-CA" sz="2800" i="1">
                                      <a:latin typeface="Cambria Math" panose="02040503050406030204" pitchFamily="18" charset="0"/>
                                    </a:rPr>
                                    <m:t>𝑡</m:t>
                                  </m:r>
                                </m:e>
                              </m:acc>
                            </m:sub>
                          </m:sSub>
                        </m:e>
                      </m:d>
                      <m:r>
                        <a:rPr lang="en-CA" sz="2800" b="0" i="1" smtClean="0">
                          <a:latin typeface="Cambria Math" panose="02040503050406030204" pitchFamily="18" charset="0"/>
                        </a:rPr>
                        <m:t>=−</m:t>
                      </m:r>
                      <m:sSubSup>
                        <m:sSubSupPr>
                          <m:ctrlPr>
                            <a:rPr lang="en-CA" sz="2800" b="0" i="1" smtClean="0">
                              <a:latin typeface="Cambria Math" panose="02040503050406030204" pitchFamily="18" charset="0"/>
                            </a:rPr>
                          </m:ctrlPr>
                        </m:sSubSupPr>
                        <m:e>
                          <m:r>
                            <a:rPr lang="en-CA" sz="2800" b="1">
                              <a:latin typeface="Cambria Math" panose="02040503050406030204" pitchFamily="18" charset="0"/>
                            </a:rPr>
                            <m:t>𝐯</m:t>
                          </m:r>
                        </m:e>
                        <m:sub>
                          <m:acc>
                            <m:accPr>
                              <m:chr m:val="̂"/>
                              <m:ctrlPr>
                                <a:rPr lang="en-CA" sz="2800" i="1">
                                  <a:latin typeface="Cambria Math" panose="02040503050406030204" pitchFamily="18" charset="0"/>
                                </a:rPr>
                              </m:ctrlPr>
                            </m:accPr>
                            <m:e>
                              <m:r>
                                <a:rPr lang="en-CA" sz="2800" i="1">
                                  <a:latin typeface="Cambria Math" panose="02040503050406030204" pitchFamily="18" charset="0"/>
                                </a:rPr>
                                <m:t>𝑡</m:t>
                              </m:r>
                            </m:e>
                          </m:acc>
                        </m:sub>
                        <m:sup>
                          <m:r>
                            <a:rPr lang="en-CA" sz="2800" b="0" i="1" smtClean="0">
                              <a:latin typeface="Cambria Math" panose="02040503050406030204" pitchFamily="18" charset="0"/>
                            </a:rPr>
                            <m:t>𝑇</m:t>
                          </m:r>
                        </m:sup>
                      </m:sSubSup>
                      <m:sSub>
                        <m:sSubPr>
                          <m:ctrlPr>
                            <a:rPr lang="en-CA" sz="2800" i="1">
                              <a:latin typeface="Cambria Math" panose="02040503050406030204" pitchFamily="18" charset="0"/>
                            </a:rPr>
                          </m:ctrlPr>
                        </m:sSubPr>
                        <m:e>
                          <m:r>
                            <a:rPr lang="en-CA" sz="2800" b="1">
                              <a:latin typeface="Cambria Math" panose="02040503050406030204" pitchFamily="18" charset="0"/>
                            </a:rPr>
                            <m:t>𝛌</m:t>
                          </m:r>
                        </m:e>
                        <m:sub>
                          <m:acc>
                            <m:accPr>
                              <m:chr m:val="̂"/>
                              <m:ctrlPr>
                                <a:rPr lang="en-CA" sz="2800" i="1">
                                  <a:latin typeface="Cambria Math" panose="02040503050406030204" pitchFamily="18" charset="0"/>
                                </a:rPr>
                              </m:ctrlPr>
                            </m:accPr>
                            <m:e>
                              <m:r>
                                <a:rPr lang="en-CA" sz="2800" i="1">
                                  <a:latin typeface="Cambria Math" panose="02040503050406030204" pitchFamily="18" charset="0"/>
                                </a:rPr>
                                <m:t>𝑡</m:t>
                              </m:r>
                            </m:e>
                          </m:acc>
                        </m:sub>
                      </m:sSub>
                    </m:oMath>
                  </m:oMathPara>
                </a14:m>
                <a:endParaRPr lang="en-CA" sz="2800" dirty="0"/>
              </a:p>
            </p:txBody>
          </p:sp>
        </mc:Choice>
        <mc:Fallback xmlns="">
          <p:sp>
            <p:nvSpPr>
              <p:cNvPr id="6" name="TextBox 5">
                <a:extLst>
                  <a:ext uri="{FF2B5EF4-FFF2-40B4-BE49-F238E27FC236}">
                    <a16:creationId xmlns:a16="http://schemas.microsoft.com/office/drawing/2014/main" id="{BDEB6A10-061A-4738-961A-17513B4FEA5A}"/>
                  </a:ext>
                </a:extLst>
              </p:cNvPr>
              <p:cNvSpPr txBox="1">
                <a:spLocks noRot="1" noChangeAspect="1" noMove="1" noResize="1" noEditPoints="1" noAdjustHandles="1" noChangeArrowheads="1" noChangeShapeType="1" noTextEdit="1"/>
              </p:cNvSpPr>
              <p:nvPr/>
            </p:nvSpPr>
            <p:spPr>
              <a:xfrm>
                <a:off x="5059835" y="3310374"/>
                <a:ext cx="2980431" cy="486095"/>
              </a:xfrm>
              <a:prstGeom prst="rect">
                <a:avLst/>
              </a:prstGeom>
              <a:blipFill>
                <a:blip r:embed="rId6"/>
                <a:stretch>
                  <a:fillRect/>
                </a:stretch>
              </a:blipFill>
            </p:spPr>
            <p:txBody>
              <a:bodyPr/>
              <a:lstStyle/>
              <a:p>
                <a:r>
                  <a:rPr lang="en-CA">
                    <a:noFill/>
                  </a:rPr>
                  <a:t> </a:t>
                </a:r>
              </a:p>
            </p:txBody>
          </p:sp>
        </mc:Fallback>
      </mc:AlternateContent>
      <p:sp>
        <p:nvSpPr>
          <p:cNvPr id="7" name="Rectangle 6">
            <a:extLst>
              <a:ext uri="{FF2B5EF4-FFF2-40B4-BE49-F238E27FC236}">
                <a16:creationId xmlns:a16="http://schemas.microsoft.com/office/drawing/2014/main" id="{1C5E8B8F-743D-492F-96AB-44017F32CE3C}"/>
              </a:ext>
            </a:extLst>
          </p:cNvPr>
          <p:cNvSpPr/>
          <p:nvPr/>
        </p:nvSpPr>
        <p:spPr>
          <a:xfrm>
            <a:off x="8220180" y="2781647"/>
            <a:ext cx="1956118" cy="646331"/>
          </a:xfrm>
          <a:prstGeom prst="rect">
            <a:avLst/>
          </a:prstGeom>
        </p:spPr>
        <p:txBody>
          <a:bodyPr wrap="square">
            <a:spAutoFit/>
          </a:bodyPr>
          <a:lstStyle/>
          <a:p>
            <a:r>
              <a:rPr lang="en-CA" dirty="0">
                <a:solidFill>
                  <a:srgbClr val="C00000"/>
                </a:solidFill>
              </a:rPr>
              <a:t>rate of energy dissipation</a:t>
            </a:r>
          </a:p>
        </p:txBody>
      </p:sp>
      <p:sp>
        <p:nvSpPr>
          <p:cNvPr id="8" name="Freeform 24">
            <a:extLst>
              <a:ext uri="{FF2B5EF4-FFF2-40B4-BE49-F238E27FC236}">
                <a16:creationId xmlns:a16="http://schemas.microsoft.com/office/drawing/2014/main" id="{0854B21A-8FE4-4EC5-94CF-775280B4449D}"/>
              </a:ext>
            </a:extLst>
          </p:cNvPr>
          <p:cNvSpPr/>
          <p:nvPr/>
        </p:nvSpPr>
        <p:spPr>
          <a:xfrm flipV="1">
            <a:off x="8087363" y="3114334"/>
            <a:ext cx="219914" cy="196040"/>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C00000"/>
              </a:solidFill>
            </a:endParaRPr>
          </a:p>
        </p:txBody>
      </p:sp>
      <p:sp>
        <p:nvSpPr>
          <p:cNvPr id="9" name="Rectangle 8">
            <a:extLst>
              <a:ext uri="{FF2B5EF4-FFF2-40B4-BE49-F238E27FC236}">
                <a16:creationId xmlns:a16="http://schemas.microsoft.com/office/drawing/2014/main" id="{1D530AE0-2D69-4141-BCA1-96230111BF08}"/>
              </a:ext>
            </a:extLst>
          </p:cNvPr>
          <p:cNvSpPr/>
          <p:nvPr/>
        </p:nvSpPr>
        <p:spPr>
          <a:xfrm>
            <a:off x="6925756" y="3324252"/>
            <a:ext cx="1167044" cy="534948"/>
          </a:xfrm>
          <a:prstGeom prst="rect">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4608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D2A92-BE74-4078-B11A-35354D250B31}"/>
              </a:ext>
            </a:extLst>
          </p:cNvPr>
          <p:cNvSpPr>
            <a:spLocks noGrp="1"/>
          </p:cNvSpPr>
          <p:nvPr>
            <p:ph type="title"/>
          </p:nvPr>
        </p:nvSpPr>
        <p:spPr/>
        <p:txBody>
          <a:bodyPr/>
          <a:lstStyle/>
          <a:p>
            <a:r>
              <a:rPr lang="en-CA"/>
              <a:t>Energy Dissipation</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6BE1B1-D8FC-4908-9CB0-ABD0EFE77505}"/>
                  </a:ext>
                </a:extLst>
              </p:cNvPr>
              <p:cNvSpPr>
                <a:spLocks noGrp="1"/>
              </p:cNvSpPr>
              <p:nvPr>
                <p:ph idx="1"/>
              </p:nvPr>
            </p:nvSpPr>
            <p:spPr>
              <a:xfrm>
                <a:off x="838200" y="1409700"/>
                <a:ext cx="10515600" cy="4767263"/>
              </a:xfrm>
            </p:spPr>
            <p:txBody>
              <a:bodyPr>
                <a:normAutofit/>
              </a:bodyPr>
              <a:lstStyle/>
              <a:p>
                <a:r>
                  <a:rPr lang="en-CA" b="1" dirty="0"/>
                  <a:t>Principle of maximum dissipation</a:t>
                </a:r>
                <a:r>
                  <a:rPr lang="en-CA" dirty="0"/>
                  <a:t>: friction forces maximize the rate of energy dissipation</a:t>
                </a:r>
              </a:p>
              <a:p>
                <a:r>
                  <a:rPr lang="en-CA" dirty="0"/>
                  <a:t>Determining the friction impulses </a:t>
                </a:r>
                <a14:m>
                  <m:oMath xmlns:m="http://schemas.openxmlformats.org/officeDocument/2006/math">
                    <m:sSub>
                      <m:sSubPr>
                        <m:ctrlPr>
                          <a:rPr lang="en-CA" b="0" i="1" smtClean="0">
                            <a:latin typeface="Cambria Math" panose="02040503050406030204" pitchFamily="18" charset="0"/>
                          </a:rPr>
                        </m:ctrlPr>
                      </m:sSubPr>
                      <m:e>
                        <m:r>
                          <a:rPr lang="en-CA" b="1" i="0" smtClean="0">
                            <a:latin typeface="Cambria Math" panose="02040503050406030204" pitchFamily="18" charset="0"/>
                          </a:rPr>
                          <m:t>𝛌</m:t>
                        </m:r>
                      </m:e>
                      <m:sub>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𝑡</m:t>
                            </m:r>
                          </m:e>
                        </m:acc>
                      </m:sub>
                    </m:sSub>
                    <m:r>
                      <a:rPr lang="en-CA" b="0" i="1" smtClean="0">
                        <a:latin typeface="Cambria Math" panose="02040503050406030204" pitchFamily="18" charset="0"/>
                      </a:rPr>
                      <m:t> </m:t>
                    </m:r>
                  </m:oMath>
                </a14:m>
                <a:r>
                  <a:rPr lang="en-CA" dirty="0"/>
                  <a:t> can be written as a maximization problem:</a:t>
                </a:r>
                <a:br>
                  <a:rPr lang="en-CA" dirty="0"/>
                </a:br>
                <a:endParaRPr lang="en-CA" dirty="0"/>
              </a:p>
              <a:p>
                <a:endParaRPr lang="en-CA" dirty="0"/>
              </a:p>
              <a:p>
                <a:endParaRPr lang="en-CA" dirty="0"/>
              </a:p>
              <a:p>
                <a:endParaRPr lang="en-CA" dirty="0"/>
              </a:p>
              <a:p>
                <a:endParaRPr lang="en-CA" dirty="0"/>
              </a:p>
              <a:p>
                <a:r>
                  <a:rPr lang="en-CA" dirty="0"/>
                  <a:t>The NCP formulation requires a non-linear solver, e.g. Newton type</a:t>
                </a:r>
              </a:p>
            </p:txBody>
          </p:sp>
        </mc:Choice>
        <mc:Fallback xmlns="">
          <p:sp>
            <p:nvSpPr>
              <p:cNvPr id="3" name="Content Placeholder 2">
                <a:extLst>
                  <a:ext uri="{FF2B5EF4-FFF2-40B4-BE49-F238E27FC236}">
                    <a16:creationId xmlns:a16="http://schemas.microsoft.com/office/drawing/2014/main" id="{236BE1B1-D8FC-4908-9CB0-ABD0EFE77505}"/>
                  </a:ext>
                </a:extLst>
              </p:cNvPr>
              <p:cNvSpPr>
                <a:spLocks noGrp="1" noRot="1" noChangeAspect="1" noMove="1" noResize="1" noEditPoints="1" noAdjustHandles="1" noChangeArrowheads="1" noChangeShapeType="1" noTextEdit="1"/>
              </p:cNvSpPr>
              <p:nvPr>
                <p:ph idx="1"/>
              </p:nvPr>
            </p:nvSpPr>
            <p:spPr>
              <a:xfrm>
                <a:off x="838200" y="1409700"/>
                <a:ext cx="10515600" cy="4767263"/>
              </a:xfrm>
              <a:blipFill>
                <a:blip r:embed="rId3"/>
                <a:stretch>
                  <a:fillRect l="-1043" t="-2046" b="-217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63B1EC9-9D99-4D6C-BF88-EBE80D911B32}"/>
                  </a:ext>
                </a:extLst>
              </p:cNvPr>
              <p:cNvSpPr txBox="1"/>
              <p:nvPr/>
            </p:nvSpPr>
            <p:spPr>
              <a:xfrm>
                <a:off x="4048162" y="3346110"/>
                <a:ext cx="4095673" cy="7044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800" i="1" smtClean="0">
                              <a:latin typeface="Cambria Math" panose="02040503050406030204" pitchFamily="18" charset="0"/>
                            </a:rPr>
                          </m:ctrlPr>
                        </m:sSubPr>
                        <m:e>
                          <m:r>
                            <a:rPr lang="en-CA" sz="2800" b="1">
                              <a:latin typeface="Cambria Math" panose="02040503050406030204" pitchFamily="18" charset="0"/>
                            </a:rPr>
                            <m:t>𝛌</m:t>
                          </m:r>
                        </m:e>
                        <m:sub>
                          <m:acc>
                            <m:accPr>
                              <m:chr m:val="̂"/>
                              <m:ctrlPr>
                                <a:rPr lang="en-CA" sz="2800" i="1">
                                  <a:latin typeface="Cambria Math" panose="02040503050406030204" pitchFamily="18" charset="0"/>
                                </a:rPr>
                              </m:ctrlPr>
                            </m:accPr>
                            <m:e>
                              <m:r>
                                <a:rPr lang="en-CA" sz="2800" i="1">
                                  <a:latin typeface="Cambria Math" panose="02040503050406030204" pitchFamily="18" charset="0"/>
                                </a:rPr>
                                <m:t>𝑡</m:t>
                              </m:r>
                            </m:e>
                          </m:acc>
                        </m:sub>
                      </m:sSub>
                      <m:r>
                        <a:rPr lang="en-CA" sz="2800" b="0" i="1" smtClean="0">
                          <a:latin typeface="Cambria Math" panose="02040503050406030204" pitchFamily="18" charset="0"/>
                        </a:rPr>
                        <m:t>=</m:t>
                      </m:r>
                      <m:func>
                        <m:funcPr>
                          <m:ctrlPr>
                            <a:rPr lang="en-CA" sz="2800" b="0" i="1" smtClean="0">
                              <a:latin typeface="Cambria Math" panose="02040503050406030204" pitchFamily="18" charset="0"/>
                            </a:rPr>
                          </m:ctrlPr>
                        </m:funcPr>
                        <m:fName/>
                        <m:e>
                          <m:func>
                            <m:funcPr>
                              <m:ctrlPr>
                                <a:rPr lang="en-CA" sz="2800" b="0" i="1" smtClean="0">
                                  <a:latin typeface="Cambria Math" panose="02040503050406030204" pitchFamily="18" charset="0"/>
                                </a:rPr>
                              </m:ctrlPr>
                            </m:funcPr>
                            <m:fName>
                              <m:func>
                                <m:funcPr>
                                  <m:ctrlPr>
                                    <a:rPr lang="en-CA" sz="2800" b="0" i="1" smtClean="0">
                                      <a:latin typeface="Cambria Math" panose="02040503050406030204" pitchFamily="18" charset="0"/>
                                    </a:rPr>
                                  </m:ctrlPr>
                                </m:funcPr>
                                <m:fName>
                                  <m:limLow>
                                    <m:limLowPr>
                                      <m:ctrlPr>
                                        <a:rPr lang="en-CA" sz="2800" b="0" i="1" smtClean="0">
                                          <a:latin typeface="Cambria Math" panose="02040503050406030204" pitchFamily="18" charset="0"/>
                                        </a:rPr>
                                      </m:ctrlPr>
                                    </m:limLowPr>
                                    <m:e>
                                      <m:r>
                                        <m:rPr>
                                          <m:sty m:val="p"/>
                                        </m:rPr>
                                        <a:rPr lang="en-CA" sz="2800">
                                          <a:latin typeface="Cambria Math" panose="02040503050406030204" pitchFamily="18" charset="0"/>
                                        </a:rPr>
                                        <m:t>arg</m:t>
                                      </m:r>
                                      <m:r>
                                        <a:rPr lang="en-CA" sz="2800" b="0" i="0" smtClean="0">
                                          <a:latin typeface="Cambria Math" panose="02040503050406030204" pitchFamily="18" charset="0"/>
                                        </a:rPr>
                                        <m:t> </m:t>
                                      </m:r>
                                      <m:r>
                                        <m:rPr>
                                          <m:sty m:val="p"/>
                                        </m:rPr>
                                        <a:rPr lang="en-CA" sz="2800" b="0" i="0" smtClean="0">
                                          <a:latin typeface="Cambria Math" panose="02040503050406030204" pitchFamily="18" charset="0"/>
                                        </a:rPr>
                                        <m:t>max</m:t>
                                      </m:r>
                                    </m:e>
                                    <m:lim>
                                      <m:r>
                                        <a:rPr lang="en-CA" sz="2800" b="0" i="1" smtClean="0">
                                          <a:latin typeface="Cambria Math" panose="02040503050406030204" pitchFamily="18" charset="0"/>
                                        </a:rPr>
                                        <m:t>𝛾</m:t>
                                      </m:r>
                                      <m:r>
                                        <a:rPr lang="en-CA" sz="2800" b="0" i="1" smtClean="0">
                                          <a:latin typeface="Cambria Math" panose="02040503050406030204" pitchFamily="18" charset="0"/>
                                        </a:rPr>
                                        <m:t>∈</m:t>
                                      </m:r>
                                      <m:r>
                                        <a:rPr lang="en-CA" sz="2800" b="0" i="1" smtClean="0">
                                          <a:latin typeface="Cambria Math" panose="02040503050406030204" pitchFamily="18" charset="0"/>
                                          <a:ea typeface="Cambria Math" panose="02040503050406030204" pitchFamily="18" charset="0"/>
                                        </a:rPr>
                                        <m:t>ℱ</m:t>
                                      </m:r>
                                      <m:d>
                                        <m:dPr>
                                          <m:ctrlPr>
                                            <a:rPr lang="en-CA" sz="2800" b="0" i="1" smtClean="0">
                                              <a:latin typeface="Cambria Math" panose="02040503050406030204" pitchFamily="18" charset="0"/>
                                              <a:ea typeface="Cambria Math" panose="02040503050406030204" pitchFamily="18" charset="0"/>
                                            </a:rPr>
                                          </m:ctrlPr>
                                        </m:dPr>
                                        <m:e>
                                          <m:r>
                                            <a:rPr lang="en-CA" sz="2800" b="0" i="1" smtClean="0">
                                              <a:latin typeface="Cambria Math" panose="02040503050406030204" pitchFamily="18" charset="0"/>
                                              <a:ea typeface="Cambria Math" panose="02040503050406030204" pitchFamily="18" charset="0"/>
                                            </a:rPr>
                                            <m:t>𝜇</m:t>
                                          </m:r>
                                          <m:sSub>
                                            <m:sSubPr>
                                              <m:ctrlPr>
                                                <a:rPr lang="en-CA" sz="2800" b="0" i="1" smtClean="0">
                                                  <a:latin typeface="Cambria Math" panose="02040503050406030204" pitchFamily="18" charset="0"/>
                                                  <a:ea typeface="Cambria Math" panose="02040503050406030204" pitchFamily="18" charset="0"/>
                                                </a:rPr>
                                              </m:ctrlPr>
                                            </m:sSubPr>
                                            <m:e>
                                              <m:r>
                                                <a:rPr lang="en-CA" sz="2800" b="0" i="1" smtClean="0">
                                                  <a:latin typeface="Cambria Math" panose="02040503050406030204" pitchFamily="18" charset="0"/>
                                                  <a:ea typeface="Cambria Math" panose="02040503050406030204" pitchFamily="18" charset="0"/>
                                                </a:rPr>
                                                <m:t>𝜆</m:t>
                                              </m:r>
                                            </m:e>
                                            <m:sub>
                                              <m:acc>
                                                <m:accPr>
                                                  <m:chr m:val="̂"/>
                                                  <m:ctrlPr>
                                                    <a:rPr lang="en-CA" sz="2800" b="0" i="1" smtClean="0">
                                                      <a:latin typeface="Cambria Math" panose="02040503050406030204" pitchFamily="18" charset="0"/>
                                                      <a:ea typeface="Cambria Math" panose="02040503050406030204" pitchFamily="18" charset="0"/>
                                                    </a:rPr>
                                                  </m:ctrlPr>
                                                </m:accPr>
                                                <m:e>
                                                  <m:r>
                                                    <a:rPr lang="en-CA" sz="2800" b="0" i="1" smtClean="0">
                                                      <a:latin typeface="Cambria Math" panose="02040503050406030204" pitchFamily="18" charset="0"/>
                                                      <a:ea typeface="Cambria Math" panose="02040503050406030204" pitchFamily="18" charset="0"/>
                                                    </a:rPr>
                                                    <m:t>𝑛</m:t>
                                                  </m:r>
                                                </m:e>
                                              </m:acc>
                                            </m:sub>
                                          </m:sSub>
                                        </m:e>
                                      </m:d>
                                    </m:lim>
                                  </m:limLow>
                                </m:fName>
                                <m:e>
                                  <m:sSub>
                                    <m:sSubPr>
                                      <m:ctrlPr>
                                        <a:rPr lang="en-CA" sz="2800" i="1">
                                          <a:latin typeface="Cambria Math" panose="02040503050406030204" pitchFamily="18" charset="0"/>
                                        </a:rPr>
                                      </m:ctrlPr>
                                    </m:sSubPr>
                                    <m:e>
                                      <m:r>
                                        <a:rPr lang="en-CA" sz="2800" b="0" i="0" smtClean="0">
                                          <a:latin typeface="Cambria Math" panose="02040503050406030204" pitchFamily="18" charset="0"/>
                                        </a:rPr>
                                        <m:t>−</m:t>
                                      </m:r>
                                      <m:r>
                                        <a:rPr lang="en-CA" sz="2800" b="1">
                                          <a:latin typeface="Cambria Math" panose="02040503050406030204" pitchFamily="18" charset="0"/>
                                        </a:rPr>
                                        <m:t>𝐯</m:t>
                                      </m:r>
                                    </m:e>
                                    <m:sub>
                                      <m:acc>
                                        <m:accPr>
                                          <m:chr m:val="̂"/>
                                          <m:ctrlPr>
                                            <a:rPr lang="en-CA" sz="2800" i="1">
                                              <a:latin typeface="Cambria Math" panose="02040503050406030204" pitchFamily="18" charset="0"/>
                                            </a:rPr>
                                          </m:ctrlPr>
                                        </m:accPr>
                                        <m:e>
                                          <m:r>
                                            <a:rPr lang="en-CA" sz="2800" i="1">
                                              <a:latin typeface="Cambria Math" panose="02040503050406030204" pitchFamily="18" charset="0"/>
                                            </a:rPr>
                                            <m:t>𝑡</m:t>
                                          </m:r>
                                        </m:e>
                                      </m:acc>
                                    </m:sub>
                                  </m:sSub>
                                  <m:r>
                                    <a:rPr lang="en-CA" sz="2800" i="1">
                                      <a:latin typeface="Cambria Math" panose="02040503050406030204" pitchFamily="18" charset="0"/>
                                    </a:rPr>
                                    <m:t>⋅</m:t>
                                  </m:r>
                                  <m:r>
                                    <a:rPr lang="en-CA" sz="2800" i="1">
                                      <a:latin typeface="Cambria Math" panose="02040503050406030204" pitchFamily="18" charset="0"/>
                                    </a:rPr>
                                    <m:t>𝛾</m:t>
                                  </m:r>
                                </m:e>
                              </m:func>
                            </m:fName>
                            <m:e/>
                          </m:func>
                        </m:e>
                      </m:func>
                    </m:oMath>
                  </m:oMathPara>
                </a14:m>
                <a:endParaRPr lang="en-CA" sz="2400" dirty="0"/>
              </a:p>
            </p:txBody>
          </p:sp>
        </mc:Choice>
        <mc:Fallback xmlns="">
          <p:sp>
            <p:nvSpPr>
              <p:cNvPr id="12" name="TextBox 11">
                <a:extLst>
                  <a:ext uri="{FF2B5EF4-FFF2-40B4-BE49-F238E27FC236}">
                    <a16:creationId xmlns:a16="http://schemas.microsoft.com/office/drawing/2014/main" id="{463B1EC9-9D99-4D6C-BF88-EBE80D911B32}"/>
                  </a:ext>
                </a:extLst>
              </p:cNvPr>
              <p:cNvSpPr txBox="1">
                <a:spLocks noRot="1" noChangeAspect="1" noMove="1" noResize="1" noEditPoints="1" noAdjustHandles="1" noChangeArrowheads="1" noChangeShapeType="1" noTextEdit="1"/>
              </p:cNvSpPr>
              <p:nvPr/>
            </p:nvSpPr>
            <p:spPr>
              <a:xfrm>
                <a:off x="4048162" y="3346110"/>
                <a:ext cx="4095673" cy="704424"/>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1BFF7783-F389-48CD-8032-2F230F2E68BD}"/>
                  </a:ext>
                </a:extLst>
              </p:cNvPr>
              <p:cNvSpPr txBox="1"/>
              <p:nvPr/>
            </p:nvSpPr>
            <p:spPr>
              <a:xfrm>
                <a:off x="3264789" y="4481783"/>
                <a:ext cx="506529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i="1" smtClean="0">
                          <a:latin typeface="Cambria Math" panose="02040503050406030204" pitchFamily="18" charset="0"/>
                          <a:ea typeface="Cambria Math" panose="02040503050406030204" pitchFamily="18" charset="0"/>
                        </a:rPr>
                        <m:t>ℱ</m:t>
                      </m:r>
                      <m:d>
                        <m:dPr>
                          <m:ctrlPr>
                            <a:rPr lang="en-CA" sz="2800" i="1">
                              <a:latin typeface="Cambria Math" panose="02040503050406030204" pitchFamily="18" charset="0"/>
                              <a:ea typeface="Cambria Math" panose="02040503050406030204" pitchFamily="18" charset="0"/>
                            </a:rPr>
                          </m:ctrlPr>
                        </m:dPr>
                        <m:e>
                          <m:r>
                            <a:rPr lang="en-CA" sz="2800" i="1">
                              <a:latin typeface="Cambria Math" panose="02040503050406030204" pitchFamily="18" charset="0"/>
                              <a:ea typeface="Cambria Math" panose="02040503050406030204" pitchFamily="18" charset="0"/>
                            </a:rPr>
                            <m:t>𝜇</m:t>
                          </m:r>
                          <m:sSub>
                            <m:sSubPr>
                              <m:ctrlPr>
                                <a:rPr lang="en-CA" sz="2800" i="1">
                                  <a:latin typeface="Cambria Math" panose="02040503050406030204" pitchFamily="18" charset="0"/>
                                  <a:ea typeface="Cambria Math" panose="02040503050406030204" pitchFamily="18" charset="0"/>
                                </a:rPr>
                              </m:ctrlPr>
                            </m:sSubPr>
                            <m:e>
                              <m:r>
                                <a:rPr lang="en-CA" sz="2800" i="1">
                                  <a:latin typeface="Cambria Math" panose="02040503050406030204" pitchFamily="18" charset="0"/>
                                  <a:ea typeface="Cambria Math" panose="02040503050406030204" pitchFamily="18" charset="0"/>
                                </a:rPr>
                                <m:t>𝜆</m:t>
                              </m:r>
                            </m:e>
                            <m:sub>
                              <m:acc>
                                <m:accPr>
                                  <m:chr m:val="̂"/>
                                  <m:ctrlPr>
                                    <a:rPr lang="en-CA" sz="2800" i="1">
                                      <a:latin typeface="Cambria Math" panose="02040503050406030204" pitchFamily="18" charset="0"/>
                                      <a:ea typeface="Cambria Math" panose="02040503050406030204" pitchFamily="18" charset="0"/>
                                    </a:rPr>
                                  </m:ctrlPr>
                                </m:accPr>
                                <m:e>
                                  <m:r>
                                    <a:rPr lang="en-CA" sz="2800" i="1">
                                      <a:latin typeface="Cambria Math" panose="02040503050406030204" pitchFamily="18" charset="0"/>
                                      <a:ea typeface="Cambria Math" panose="02040503050406030204" pitchFamily="18" charset="0"/>
                                    </a:rPr>
                                    <m:t>𝑛</m:t>
                                  </m:r>
                                </m:e>
                              </m:acc>
                            </m:sub>
                          </m:sSub>
                        </m:e>
                      </m:d>
                      <m:r>
                        <a:rPr lang="en-CA" sz="2800" b="0" i="1" smtClean="0">
                          <a:latin typeface="Cambria Math" panose="02040503050406030204" pitchFamily="18" charset="0"/>
                          <a:ea typeface="Cambria Math" panose="02040503050406030204" pitchFamily="18" charset="0"/>
                        </a:rPr>
                        <m:t>=</m:t>
                      </m:r>
                      <m:d>
                        <m:dPr>
                          <m:begChr m:val="{"/>
                          <m:endChr m:val="}"/>
                          <m:ctrlPr>
                            <a:rPr lang="en-CA" sz="2800" b="0" i="1" smtClean="0">
                              <a:latin typeface="Cambria Math" panose="02040503050406030204" pitchFamily="18" charset="0"/>
                              <a:ea typeface="Cambria Math" panose="02040503050406030204" pitchFamily="18" charset="0"/>
                            </a:rPr>
                          </m:ctrlPr>
                        </m:dPr>
                        <m:e>
                          <m:r>
                            <a:rPr lang="en-CA" sz="2800" b="0" i="1" smtClean="0">
                              <a:latin typeface="Cambria Math" panose="02040503050406030204" pitchFamily="18" charset="0"/>
                              <a:ea typeface="Cambria Math" panose="02040503050406030204" pitchFamily="18" charset="0"/>
                            </a:rPr>
                            <m:t>𝛾</m:t>
                          </m:r>
                          <m:r>
                            <a:rPr lang="en-CA" sz="2800" b="0" i="1" smtClean="0">
                              <a:latin typeface="Cambria Math" panose="02040503050406030204" pitchFamily="18" charset="0"/>
                              <a:ea typeface="Cambria Math" panose="02040503050406030204" pitchFamily="18" charset="0"/>
                            </a:rPr>
                            <m:t>∈</m:t>
                          </m:r>
                          <m:sSup>
                            <m:sSupPr>
                              <m:ctrlPr>
                                <a:rPr lang="en-CA" sz="2800" b="0" i="1" smtClean="0">
                                  <a:latin typeface="Cambria Math" panose="02040503050406030204" pitchFamily="18" charset="0"/>
                                  <a:ea typeface="Cambria Math" panose="02040503050406030204" pitchFamily="18" charset="0"/>
                                </a:rPr>
                              </m:ctrlPr>
                            </m:sSupPr>
                            <m:e>
                              <m:r>
                                <a:rPr lang="en-CA" sz="2800" b="0" i="1" smtClean="0">
                                  <a:latin typeface="Cambria Math" panose="02040503050406030204" pitchFamily="18" charset="0"/>
                                  <a:ea typeface="Cambria Math" panose="02040503050406030204" pitchFamily="18" charset="0"/>
                                </a:rPr>
                                <m:t>ℝ</m:t>
                              </m:r>
                            </m:e>
                            <m:sup>
                              <m:r>
                                <a:rPr lang="en-CA" sz="2800" b="0" i="1" smtClean="0">
                                  <a:latin typeface="Cambria Math" panose="02040503050406030204" pitchFamily="18" charset="0"/>
                                  <a:ea typeface="Cambria Math" panose="02040503050406030204" pitchFamily="18" charset="0"/>
                                </a:rPr>
                                <m:t>2 </m:t>
                              </m:r>
                            </m:sup>
                          </m:sSup>
                          <m:r>
                            <a:rPr lang="en-CA" sz="2800" b="0" i="1" smtClean="0">
                              <a:latin typeface="Cambria Math" panose="02040503050406030204" pitchFamily="18" charset="0"/>
                              <a:ea typeface="Cambria Math" panose="02040503050406030204" pitchFamily="18" charset="0"/>
                            </a:rPr>
                            <m:t> |  </m:t>
                          </m:r>
                          <m:d>
                            <m:dPr>
                              <m:begChr m:val="‖"/>
                              <m:endChr m:val="‖"/>
                              <m:ctrlPr>
                                <a:rPr lang="en-CA" sz="2800" b="0" i="1" smtClean="0">
                                  <a:latin typeface="Cambria Math" panose="02040503050406030204" pitchFamily="18" charset="0"/>
                                  <a:ea typeface="Cambria Math" panose="02040503050406030204" pitchFamily="18" charset="0"/>
                                </a:rPr>
                              </m:ctrlPr>
                            </m:dPr>
                            <m:e>
                              <m:r>
                                <a:rPr lang="en-CA" sz="2800" i="1">
                                  <a:latin typeface="Cambria Math" panose="02040503050406030204" pitchFamily="18" charset="0"/>
                                  <a:ea typeface="Cambria Math" panose="02040503050406030204" pitchFamily="18" charset="0"/>
                                </a:rPr>
                                <m:t>𝛾</m:t>
                              </m:r>
                            </m:e>
                          </m:d>
                          <m:r>
                            <a:rPr lang="en-CA" sz="2800" b="0" i="1" smtClean="0">
                              <a:latin typeface="Cambria Math" panose="02040503050406030204" pitchFamily="18" charset="0"/>
                              <a:ea typeface="Cambria Math" panose="02040503050406030204" pitchFamily="18" charset="0"/>
                            </a:rPr>
                            <m:t>≤</m:t>
                          </m:r>
                          <m:r>
                            <a:rPr lang="en-CA" sz="2800" b="0" i="1" smtClean="0">
                              <a:latin typeface="Cambria Math" panose="02040503050406030204" pitchFamily="18" charset="0"/>
                              <a:ea typeface="Cambria Math" panose="02040503050406030204" pitchFamily="18" charset="0"/>
                            </a:rPr>
                            <m:t>𝜇</m:t>
                          </m:r>
                          <m:sSub>
                            <m:sSubPr>
                              <m:ctrlPr>
                                <a:rPr lang="en-CA" sz="2800" b="0" i="1" smtClean="0">
                                  <a:latin typeface="Cambria Math" panose="02040503050406030204" pitchFamily="18" charset="0"/>
                                  <a:ea typeface="Cambria Math" panose="02040503050406030204" pitchFamily="18" charset="0"/>
                                </a:rPr>
                              </m:ctrlPr>
                            </m:sSubPr>
                            <m:e>
                              <m:r>
                                <a:rPr lang="en-CA" sz="2800" b="0" i="1" smtClean="0">
                                  <a:latin typeface="Cambria Math" panose="02040503050406030204" pitchFamily="18" charset="0"/>
                                  <a:ea typeface="Cambria Math" panose="02040503050406030204" pitchFamily="18" charset="0"/>
                                </a:rPr>
                                <m:t>𝜆</m:t>
                              </m:r>
                            </m:e>
                            <m:sub>
                              <m:acc>
                                <m:accPr>
                                  <m:chr m:val="̂"/>
                                  <m:ctrlPr>
                                    <a:rPr lang="en-CA" sz="2800" b="0" i="1" smtClean="0">
                                      <a:latin typeface="Cambria Math" panose="02040503050406030204" pitchFamily="18" charset="0"/>
                                      <a:ea typeface="Cambria Math" panose="02040503050406030204" pitchFamily="18" charset="0"/>
                                    </a:rPr>
                                  </m:ctrlPr>
                                </m:accPr>
                                <m:e>
                                  <m:r>
                                    <a:rPr lang="en-CA" sz="2800" b="0" i="1" smtClean="0">
                                      <a:latin typeface="Cambria Math" panose="02040503050406030204" pitchFamily="18" charset="0"/>
                                      <a:ea typeface="Cambria Math" panose="02040503050406030204" pitchFamily="18" charset="0"/>
                                    </a:rPr>
                                    <m:t>𝑛</m:t>
                                  </m:r>
                                </m:e>
                              </m:acc>
                            </m:sub>
                          </m:sSub>
                        </m:e>
                      </m:d>
                    </m:oMath>
                  </m:oMathPara>
                </a14:m>
                <a:endParaRPr lang="en-CA" sz="2800" dirty="0"/>
              </a:p>
            </p:txBody>
          </p:sp>
        </mc:Choice>
        <mc:Fallback xmlns="">
          <p:sp>
            <p:nvSpPr>
              <p:cNvPr id="76" name="TextBox 75">
                <a:extLst>
                  <a:ext uri="{FF2B5EF4-FFF2-40B4-BE49-F238E27FC236}">
                    <a16:creationId xmlns:a16="http://schemas.microsoft.com/office/drawing/2014/main" id="{1BFF7783-F389-48CD-8032-2F230F2E68BD}"/>
                  </a:ext>
                </a:extLst>
              </p:cNvPr>
              <p:cNvSpPr txBox="1">
                <a:spLocks noRot="1" noChangeAspect="1" noMove="1" noResize="1" noEditPoints="1" noAdjustHandles="1" noChangeArrowheads="1" noChangeShapeType="1" noTextEdit="1"/>
              </p:cNvSpPr>
              <p:nvPr/>
            </p:nvSpPr>
            <p:spPr>
              <a:xfrm>
                <a:off x="3264789" y="4481783"/>
                <a:ext cx="5065297" cy="430887"/>
              </a:xfrm>
              <a:prstGeom prst="rect">
                <a:avLst/>
              </a:prstGeom>
              <a:blipFill>
                <a:blip r:embed="rId5"/>
                <a:stretch>
                  <a:fillRect/>
                </a:stretch>
              </a:blipFill>
            </p:spPr>
            <p:txBody>
              <a:bodyPr/>
              <a:lstStyle/>
              <a:p>
                <a:r>
                  <a:rPr lang="en-CA">
                    <a:noFill/>
                  </a:rPr>
                  <a:t> </a:t>
                </a:r>
              </a:p>
            </p:txBody>
          </p:sp>
        </mc:Fallback>
      </mc:AlternateContent>
      <p:grpSp>
        <p:nvGrpSpPr>
          <p:cNvPr id="13" name="Group 12">
            <a:extLst>
              <a:ext uri="{FF2B5EF4-FFF2-40B4-BE49-F238E27FC236}">
                <a16:creationId xmlns:a16="http://schemas.microsoft.com/office/drawing/2014/main" id="{6948582E-7552-40B1-B5F0-F71AB67F46AF}"/>
              </a:ext>
            </a:extLst>
          </p:cNvPr>
          <p:cNvGrpSpPr>
            <a:grpSpLocks noChangeAspect="1"/>
          </p:cNvGrpSpPr>
          <p:nvPr/>
        </p:nvGrpSpPr>
        <p:grpSpPr>
          <a:xfrm>
            <a:off x="8858285" y="3124064"/>
            <a:ext cx="2497126" cy="1943288"/>
            <a:chOff x="8251688" y="3536319"/>
            <a:chExt cx="3113182" cy="2422709"/>
          </a:xfrm>
        </p:grpSpPr>
        <p:sp>
          <p:nvSpPr>
            <p:cNvPr id="81" name="Freeform 58">
              <a:extLst>
                <a:ext uri="{FF2B5EF4-FFF2-40B4-BE49-F238E27FC236}">
                  <a16:creationId xmlns:a16="http://schemas.microsoft.com/office/drawing/2014/main" id="{C6F4A791-DC93-4F78-9911-D3A0067334FA}"/>
                </a:ext>
              </a:extLst>
            </p:cNvPr>
            <p:cNvSpPr/>
            <p:nvPr/>
          </p:nvSpPr>
          <p:spPr>
            <a:xfrm>
              <a:off x="8251688" y="4984422"/>
              <a:ext cx="3113182" cy="974606"/>
            </a:xfrm>
            <a:custGeom>
              <a:avLst/>
              <a:gdLst>
                <a:gd name="connsiteX0" fmla="*/ 1234440 w 2735580"/>
                <a:gd name="connsiteY0" fmla="*/ 0 h 1257300"/>
                <a:gd name="connsiteX1" fmla="*/ 2735580 w 2735580"/>
                <a:gd name="connsiteY1" fmla="*/ 419100 h 1257300"/>
                <a:gd name="connsiteX2" fmla="*/ 1394460 w 2735580"/>
                <a:gd name="connsiteY2" fmla="*/ 1257300 h 1257300"/>
                <a:gd name="connsiteX3" fmla="*/ 0 w 2735580"/>
                <a:gd name="connsiteY3" fmla="*/ 716280 h 1257300"/>
                <a:gd name="connsiteX4" fmla="*/ 1234440 w 2735580"/>
                <a:gd name="connsiteY4" fmla="*/ 0 h 1257300"/>
                <a:gd name="connsiteX0" fmla="*/ 1234440 w 2735580"/>
                <a:gd name="connsiteY0" fmla="*/ 0 h 1122045"/>
                <a:gd name="connsiteX1" fmla="*/ 2735580 w 2735580"/>
                <a:gd name="connsiteY1" fmla="*/ 419100 h 1122045"/>
                <a:gd name="connsiteX2" fmla="*/ 1501140 w 2735580"/>
                <a:gd name="connsiteY2" fmla="*/ 1122045 h 1122045"/>
                <a:gd name="connsiteX3" fmla="*/ 0 w 2735580"/>
                <a:gd name="connsiteY3" fmla="*/ 716280 h 1122045"/>
                <a:gd name="connsiteX4" fmla="*/ 1234440 w 2735580"/>
                <a:gd name="connsiteY4" fmla="*/ 0 h 1122045"/>
                <a:gd name="connsiteX0" fmla="*/ 1234440 w 2735580"/>
                <a:gd name="connsiteY0" fmla="*/ 0 h 1086485"/>
                <a:gd name="connsiteX1" fmla="*/ 2735580 w 2735580"/>
                <a:gd name="connsiteY1" fmla="*/ 383540 h 1086485"/>
                <a:gd name="connsiteX2" fmla="*/ 1501140 w 2735580"/>
                <a:gd name="connsiteY2" fmla="*/ 1086485 h 1086485"/>
                <a:gd name="connsiteX3" fmla="*/ 0 w 2735580"/>
                <a:gd name="connsiteY3" fmla="*/ 680720 h 1086485"/>
                <a:gd name="connsiteX4" fmla="*/ 1234440 w 2735580"/>
                <a:gd name="connsiteY4" fmla="*/ 0 h 1086485"/>
                <a:gd name="connsiteX0" fmla="*/ 1234440 w 3215640"/>
                <a:gd name="connsiteY0" fmla="*/ 0 h 1086485"/>
                <a:gd name="connsiteX1" fmla="*/ 3215640 w 3215640"/>
                <a:gd name="connsiteY1" fmla="*/ 513080 h 1086485"/>
                <a:gd name="connsiteX2" fmla="*/ 1501140 w 3215640"/>
                <a:gd name="connsiteY2" fmla="*/ 1086485 h 1086485"/>
                <a:gd name="connsiteX3" fmla="*/ 0 w 3215640"/>
                <a:gd name="connsiteY3" fmla="*/ 680720 h 1086485"/>
                <a:gd name="connsiteX4" fmla="*/ 1234440 w 3215640"/>
                <a:gd name="connsiteY4" fmla="*/ 0 h 1086485"/>
                <a:gd name="connsiteX0" fmla="*/ 1985010 w 3966210"/>
                <a:gd name="connsiteY0" fmla="*/ 0 h 1086485"/>
                <a:gd name="connsiteX1" fmla="*/ 3966210 w 3966210"/>
                <a:gd name="connsiteY1" fmla="*/ 513080 h 1086485"/>
                <a:gd name="connsiteX2" fmla="*/ 2251710 w 3966210"/>
                <a:gd name="connsiteY2" fmla="*/ 1086485 h 1086485"/>
                <a:gd name="connsiteX3" fmla="*/ 0 w 3966210"/>
                <a:gd name="connsiteY3" fmla="*/ 471170 h 1086485"/>
                <a:gd name="connsiteX4" fmla="*/ 1985010 w 3966210"/>
                <a:gd name="connsiteY4" fmla="*/ 0 h 1086485"/>
                <a:gd name="connsiteX0" fmla="*/ 2743200 w 3966210"/>
                <a:gd name="connsiteY0" fmla="*/ 0 h 1151255"/>
                <a:gd name="connsiteX1" fmla="*/ 3966210 w 3966210"/>
                <a:gd name="connsiteY1" fmla="*/ 577850 h 1151255"/>
                <a:gd name="connsiteX2" fmla="*/ 2251710 w 3966210"/>
                <a:gd name="connsiteY2" fmla="*/ 1151255 h 1151255"/>
                <a:gd name="connsiteX3" fmla="*/ 0 w 3966210"/>
                <a:gd name="connsiteY3" fmla="*/ 535940 h 1151255"/>
                <a:gd name="connsiteX4" fmla="*/ 2743200 w 3966210"/>
                <a:gd name="connsiteY4" fmla="*/ 0 h 1151255"/>
                <a:gd name="connsiteX0" fmla="*/ 2743200 w 3390900"/>
                <a:gd name="connsiteY0" fmla="*/ 0 h 1151255"/>
                <a:gd name="connsiteX1" fmla="*/ 3390900 w 3390900"/>
                <a:gd name="connsiteY1" fmla="*/ 760730 h 1151255"/>
                <a:gd name="connsiteX2" fmla="*/ 2251710 w 3390900"/>
                <a:gd name="connsiteY2" fmla="*/ 1151255 h 1151255"/>
                <a:gd name="connsiteX3" fmla="*/ 0 w 3390900"/>
                <a:gd name="connsiteY3" fmla="*/ 535940 h 1151255"/>
                <a:gd name="connsiteX4" fmla="*/ 2743200 w 3390900"/>
                <a:gd name="connsiteY4" fmla="*/ 0 h 1151255"/>
                <a:gd name="connsiteX0" fmla="*/ 2164080 w 3390900"/>
                <a:gd name="connsiteY0" fmla="*/ 0 h 701675"/>
                <a:gd name="connsiteX1" fmla="*/ 3390900 w 3390900"/>
                <a:gd name="connsiteY1" fmla="*/ 311150 h 701675"/>
                <a:gd name="connsiteX2" fmla="*/ 2251710 w 3390900"/>
                <a:gd name="connsiteY2" fmla="*/ 701675 h 701675"/>
                <a:gd name="connsiteX3" fmla="*/ 0 w 3390900"/>
                <a:gd name="connsiteY3" fmla="*/ 86360 h 701675"/>
                <a:gd name="connsiteX4" fmla="*/ 2164080 w 3390900"/>
                <a:gd name="connsiteY4" fmla="*/ 0 h 701675"/>
                <a:gd name="connsiteX0" fmla="*/ 1402080 w 2628900"/>
                <a:gd name="connsiteY0" fmla="*/ 0 h 701675"/>
                <a:gd name="connsiteX1" fmla="*/ 2628900 w 2628900"/>
                <a:gd name="connsiteY1" fmla="*/ 311150 h 701675"/>
                <a:gd name="connsiteX2" fmla="*/ 1489710 w 2628900"/>
                <a:gd name="connsiteY2" fmla="*/ 701675 h 701675"/>
                <a:gd name="connsiteX3" fmla="*/ 0 w 2628900"/>
                <a:gd name="connsiteY3" fmla="*/ 292100 h 701675"/>
                <a:gd name="connsiteX4" fmla="*/ 1402080 w 2628900"/>
                <a:gd name="connsiteY4" fmla="*/ 0 h 701675"/>
                <a:gd name="connsiteX0" fmla="*/ 1402080 w 2628900"/>
                <a:gd name="connsiteY0" fmla="*/ 0 h 621665"/>
                <a:gd name="connsiteX1" fmla="*/ 2628900 w 2628900"/>
                <a:gd name="connsiteY1" fmla="*/ 311150 h 621665"/>
                <a:gd name="connsiteX2" fmla="*/ 1219200 w 2628900"/>
                <a:gd name="connsiteY2" fmla="*/ 621665 h 621665"/>
                <a:gd name="connsiteX3" fmla="*/ 0 w 2628900"/>
                <a:gd name="connsiteY3" fmla="*/ 292100 h 621665"/>
                <a:gd name="connsiteX4" fmla="*/ 1402080 w 2628900"/>
                <a:gd name="connsiteY4" fmla="*/ 0 h 62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8900" h="621665">
                  <a:moveTo>
                    <a:pt x="1402080" y="0"/>
                  </a:moveTo>
                  <a:lnTo>
                    <a:pt x="2628900" y="311150"/>
                  </a:lnTo>
                  <a:lnTo>
                    <a:pt x="1219200" y="621665"/>
                  </a:lnTo>
                  <a:lnTo>
                    <a:pt x="0" y="292100"/>
                  </a:lnTo>
                  <a:lnTo>
                    <a:pt x="1402080" y="0"/>
                  </a:lnTo>
                  <a:close/>
                </a:path>
              </a:pathLst>
            </a:cu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cxnSp>
          <p:nvCxnSpPr>
            <p:cNvPr id="82" name="Straight Connector 81">
              <a:extLst>
                <a:ext uri="{FF2B5EF4-FFF2-40B4-BE49-F238E27FC236}">
                  <a16:creationId xmlns:a16="http://schemas.microsoft.com/office/drawing/2014/main" id="{73B66319-36E6-4712-BC4B-3B708F207F09}"/>
                </a:ext>
              </a:extLst>
            </p:cNvPr>
            <p:cNvCxnSpPr/>
            <p:nvPr/>
          </p:nvCxnSpPr>
          <p:spPr>
            <a:xfrm>
              <a:off x="8597103" y="4991149"/>
              <a:ext cx="2422352" cy="8893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ABF6C97-F1B2-4EA1-8541-B87630E38E58}"/>
                </a:ext>
              </a:extLst>
            </p:cNvPr>
            <p:cNvCxnSpPr/>
            <p:nvPr/>
          </p:nvCxnSpPr>
          <p:spPr>
            <a:xfrm flipH="1">
              <a:off x="8462946" y="5047193"/>
              <a:ext cx="2556509" cy="7966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7A5DDDA8-4073-4AC9-95C4-21C80F011A50}"/>
                </a:ext>
              </a:extLst>
            </p:cNvPr>
            <p:cNvSpPr/>
            <p:nvPr/>
          </p:nvSpPr>
          <p:spPr>
            <a:xfrm>
              <a:off x="9044922" y="4087295"/>
              <a:ext cx="1498974" cy="423186"/>
            </a:xfrm>
            <a:prstGeom prst="ellipse">
              <a:avLst/>
            </a:prstGeom>
            <a:gradFill>
              <a:gsLst>
                <a:gs pos="50000">
                  <a:srgbClr val="BED7EF">
                    <a:alpha val="70000"/>
                  </a:srgbClr>
                </a:gs>
                <a:gs pos="100000">
                  <a:schemeClr val="accent1">
                    <a:lumMod val="60000"/>
                    <a:lumOff val="40000"/>
                    <a:alpha val="70000"/>
                  </a:schemeClr>
                </a:gs>
                <a:gs pos="0">
                  <a:schemeClr val="accent1">
                    <a:lumMod val="20000"/>
                    <a:lumOff val="80000"/>
                  </a:schemeClr>
                </a:gs>
              </a:gsLst>
              <a:lin ang="5400000" scaled="1"/>
            </a:gra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cxnSp>
          <p:nvCxnSpPr>
            <p:cNvPr id="85" name="Straight Connector 84">
              <a:extLst>
                <a:ext uri="{FF2B5EF4-FFF2-40B4-BE49-F238E27FC236}">
                  <a16:creationId xmlns:a16="http://schemas.microsoft.com/office/drawing/2014/main" id="{F5F92BE7-F87B-4C10-B9CD-98B8B5F2F0CE}"/>
                </a:ext>
              </a:extLst>
            </p:cNvPr>
            <p:cNvCxnSpPr/>
            <p:nvPr/>
          </p:nvCxnSpPr>
          <p:spPr>
            <a:xfrm flipV="1">
              <a:off x="9786659" y="3536319"/>
              <a:ext cx="0" cy="9158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0F379564-B680-4C83-94DE-6B5AE3191A44}"/>
                </a:ext>
              </a:extLst>
            </p:cNvPr>
            <p:cNvCxnSpPr>
              <a:stCxn id="107" idx="0"/>
            </p:cNvCxnSpPr>
            <p:nvPr/>
          </p:nvCxnSpPr>
          <p:spPr>
            <a:xfrm flipH="1" flipV="1">
              <a:off x="9787004" y="4163732"/>
              <a:ext cx="1482" cy="1227719"/>
            </a:xfrm>
            <a:prstGeom prst="straightConnector1">
              <a:avLst/>
            </a:prstGeom>
            <a:ln w="2540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F96B374-EADF-4949-B203-55F2CEE5CC41}"/>
                </a:ext>
              </a:extLst>
            </p:cNvPr>
            <p:cNvCxnSpPr/>
            <p:nvPr/>
          </p:nvCxnSpPr>
          <p:spPr>
            <a:xfrm>
              <a:off x="9780841" y="5433241"/>
              <a:ext cx="376393" cy="131414"/>
            </a:xfrm>
            <a:prstGeom prst="straightConnector1">
              <a:avLst/>
            </a:prstGeom>
            <a:ln w="2540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D311B5BB-B272-4AF3-91E9-BCFE9035925A}"/>
                </a:ext>
              </a:extLst>
            </p:cNvPr>
            <p:cNvCxnSpPr/>
            <p:nvPr/>
          </p:nvCxnSpPr>
          <p:spPr>
            <a:xfrm flipH="1">
              <a:off x="9359572" y="5431334"/>
              <a:ext cx="433675" cy="132516"/>
            </a:xfrm>
            <a:prstGeom prst="straightConnector1">
              <a:avLst/>
            </a:prstGeom>
            <a:ln w="2540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Rectangle 94">
                  <a:extLst>
                    <a:ext uri="{FF2B5EF4-FFF2-40B4-BE49-F238E27FC236}">
                      <a16:creationId xmlns:a16="http://schemas.microsoft.com/office/drawing/2014/main" id="{54F5FA77-21D2-4021-A56A-B41411BC46E0}"/>
                    </a:ext>
                  </a:extLst>
                </p:cNvPr>
                <p:cNvSpPr/>
                <p:nvPr/>
              </p:nvSpPr>
              <p:spPr>
                <a:xfrm>
                  <a:off x="9078820" y="5205802"/>
                  <a:ext cx="31790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160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𝑡</m:t>
                            </m:r>
                          </m:e>
                        </m:acc>
                      </m:oMath>
                    </m:oMathPara>
                  </a14:m>
                  <a:endParaRPr lang="fr-CA" sz="1600" dirty="0"/>
                </a:p>
              </p:txBody>
            </p:sp>
          </mc:Choice>
          <mc:Fallback xmlns="">
            <p:sp>
              <p:nvSpPr>
                <p:cNvPr id="95" name="Rectangle 94">
                  <a:extLst>
                    <a:ext uri="{FF2B5EF4-FFF2-40B4-BE49-F238E27FC236}">
                      <a16:creationId xmlns:a16="http://schemas.microsoft.com/office/drawing/2014/main" id="{54F5FA77-21D2-4021-A56A-B41411BC46E0}"/>
                    </a:ext>
                  </a:extLst>
                </p:cNvPr>
                <p:cNvSpPr>
                  <a:spLocks noRot="1" noChangeAspect="1" noMove="1" noResize="1" noEditPoints="1" noAdjustHandles="1" noChangeArrowheads="1" noChangeShapeType="1" noTextEdit="1"/>
                </p:cNvSpPr>
                <p:nvPr/>
              </p:nvSpPr>
              <p:spPr>
                <a:xfrm>
                  <a:off x="9078820" y="5205802"/>
                  <a:ext cx="317908" cy="338554"/>
                </a:xfrm>
                <a:prstGeom prst="rect">
                  <a:avLst/>
                </a:prstGeom>
                <a:blipFill>
                  <a:blip r:embed="rId6"/>
                  <a:stretch>
                    <a:fillRect t="-8889" r="-26829" b="-888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6" name="Rectangle 95">
                  <a:extLst>
                    <a:ext uri="{FF2B5EF4-FFF2-40B4-BE49-F238E27FC236}">
                      <a16:creationId xmlns:a16="http://schemas.microsoft.com/office/drawing/2014/main" id="{160450B4-811F-4480-ABDC-F629E1D4DF61}"/>
                    </a:ext>
                  </a:extLst>
                </p:cNvPr>
                <p:cNvSpPr/>
                <p:nvPr/>
              </p:nvSpPr>
              <p:spPr>
                <a:xfrm>
                  <a:off x="10135589" y="5243471"/>
                  <a:ext cx="346249" cy="3517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160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𝑏</m:t>
                            </m:r>
                          </m:e>
                        </m:acc>
                      </m:oMath>
                    </m:oMathPara>
                  </a14:m>
                  <a:endParaRPr lang="fr-CA" sz="1600" dirty="0"/>
                </a:p>
              </p:txBody>
            </p:sp>
          </mc:Choice>
          <mc:Fallback xmlns="">
            <p:sp>
              <p:nvSpPr>
                <p:cNvPr id="96" name="Rectangle 95">
                  <a:extLst>
                    <a:ext uri="{FF2B5EF4-FFF2-40B4-BE49-F238E27FC236}">
                      <a16:creationId xmlns:a16="http://schemas.microsoft.com/office/drawing/2014/main" id="{160450B4-811F-4480-ABDC-F629E1D4DF61}"/>
                    </a:ext>
                  </a:extLst>
                </p:cNvPr>
                <p:cNvSpPr>
                  <a:spLocks noRot="1" noChangeAspect="1" noMove="1" noResize="1" noEditPoints="1" noAdjustHandles="1" noChangeArrowheads="1" noChangeShapeType="1" noTextEdit="1"/>
                </p:cNvSpPr>
                <p:nvPr/>
              </p:nvSpPr>
              <p:spPr>
                <a:xfrm>
                  <a:off x="10135589" y="5243471"/>
                  <a:ext cx="346249" cy="351700"/>
                </a:xfrm>
                <a:prstGeom prst="rect">
                  <a:avLst/>
                </a:prstGeom>
                <a:blipFill>
                  <a:blip r:embed="rId7"/>
                  <a:stretch>
                    <a:fillRect b="-17391"/>
                  </a:stretch>
                </a:blipFill>
              </p:spPr>
              <p:txBody>
                <a:bodyPr/>
                <a:lstStyle/>
                <a:p>
                  <a:r>
                    <a:rPr lang="en-CA">
                      <a:noFill/>
                    </a:rPr>
                    <a:t> </a:t>
                  </a:r>
                </a:p>
              </p:txBody>
            </p:sp>
          </mc:Fallback>
        </mc:AlternateContent>
        <p:sp>
          <p:nvSpPr>
            <p:cNvPr id="98" name="Flowchart: Merge 5">
              <a:extLst>
                <a:ext uri="{FF2B5EF4-FFF2-40B4-BE49-F238E27FC236}">
                  <a16:creationId xmlns:a16="http://schemas.microsoft.com/office/drawing/2014/main" id="{3DD1B0CD-3ADF-421C-89A2-C1B0D4FB693A}"/>
                </a:ext>
              </a:extLst>
            </p:cNvPr>
            <p:cNvSpPr/>
            <p:nvPr/>
          </p:nvSpPr>
          <p:spPr>
            <a:xfrm>
              <a:off x="9060833" y="4336433"/>
              <a:ext cx="1469016" cy="1097708"/>
            </a:xfrm>
            <a:custGeom>
              <a:avLst/>
              <a:gdLst>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23"/>
                <a:gd name="connsiteY0" fmla="*/ 636 h 10636"/>
                <a:gd name="connsiteX1" fmla="*/ 6569 w 10023"/>
                <a:gd name="connsiteY1" fmla="*/ 979 h 10636"/>
                <a:gd name="connsiteX2" fmla="*/ 10000 w 10023"/>
                <a:gd name="connsiteY2" fmla="*/ 636 h 10636"/>
                <a:gd name="connsiteX3" fmla="*/ 5000 w 10023"/>
                <a:gd name="connsiteY3" fmla="*/ 10636 h 10636"/>
                <a:gd name="connsiteX4" fmla="*/ 0 w 10023"/>
                <a:gd name="connsiteY4" fmla="*/ 636 h 10636"/>
                <a:gd name="connsiteX0" fmla="*/ 0 w 10013"/>
                <a:gd name="connsiteY0" fmla="*/ 889 h 10889"/>
                <a:gd name="connsiteX1" fmla="*/ 4939 w 10013"/>
                <a:gd name="connsiteY1" fmla="*/ 347 h 10889"/>
                <a:gd name="connsiteX2" fmla="*/ 10000 w 10013"/>
                <a:gd name="connsiteY2" fmla="*/ 889 h 10889"/>
                <a:gd name="connsiteX3" fmla="*/ 5000 w 10013"/>
                <a:gd name="connsiteY3" fmla="*/ 10889 h 10889"/>
                <a:gd name="connsiteX4" fmla="*/ 0 w 10013"/>
                <a:gd name="connsiteY4" fmla="*/ 889 h 10889"/>
                <a:gd name="connsiteX0" fmla="*/ 0 w 10013"/>
                <a:gd name="connsiteY0" fmla="*/ 421 h 10421"/>
                <a:gd name="connsiteX1" fmla="*/ 5029 w 10013"/>
                <a:gd name="connsiteY1" fmla="*/ 2343 h 10421"/>
                <a:gd name="connsiteX2" fmla="*/ 10000 w 10013"/>
                <a:gd name="connsiteY2" fmla="*/ 421 h 10421"/>
                <a:gd name="connsiteX3" fmla="*/ 5000 w 10013"/>
                <a:gd name="connsiteY3" fmla="*/ 10421 h 10421"/>
                <a:gd name="connsiteX4" fmla="*/ 0 w 10013"/>
                <a:gd name="connsiteY4" fmla="*/ 421 h 10421"/>
                <a:gd name="connsiteX0" fmla="*/ 0 w 10013"/>
                <a:gd name="connsiteY0" fmla="*/ 512 h 10512"/>
                <a:gd name="connsiteX1" fmla="*/ 4904 w 10013"/>
                <a:gd name="connsiteY1" fmla="*/ 1601 h 10512"/>
                <a:gd name="connsiteX2" fmla="*/ 10000 w 10013"/>
                <a:gd name="connsiteY2" fmla="*/ 512 h 10512"/>
                <a:gd name="connsiteX3" fmla="*/ 5000 w 10013"/>
                <a:gd name="connsiteY3" fmla="*/ 10512 h 10512"/>
                <a:gd name="connsiteX4" fmla="*/ 0 w 10013"/>
                <a:gd name="connsiteY4" fmla="*/ 512 h 10512"/>
                <a:gd name="connsiteX0" fmla="*/ 0 w 10000"/>
                <a:gd name="connsiteY0" fmla="*/ 512 h 10512"/>
                <a:gd name="connsiteX1" fmla="*/ 4904 w 10000"/>
                <a:gd name="connsiteY1" fmla="*/ 1601 h 10512"/>
                <a:gd name="connsiteX2" fmla="*/ 10000 w 10000"/>
                <a:gd name="connsiteY2" fmla="*/ 512 h 10512"/>
                <a:gd name="connsiteX3" fmla="*/ 5000 w 10000"/>
                <a:gd name="connsiteY3" fmla="*/ 10512 h 10512"/>
                <a:gd name="connsiteX4" fmla="*/ 0 w 10000"/>
                <a:gd name="connsiteY4" fmla="*/ 512 h 10512"/>
                <a:gd name="connsiteX0" fmla="*/ 0 w 10000"/>
                <a:gd name="connsiteY0" fmla="*/ 0 h 10000"/>
                <a:gd name="connsiteX1" fmla="*/ 4904 w 10000"/>
                <a:gd name="connsiteY1" fmla="*/ 1089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04 w 10000"/>
                <a:gd name="connsiteY1" fmla="*/ 1089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5060 w 10000"/>
                <a:gd name="connsiteY1" fmla="*/ 2061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cubicBezTo>
                    <a:pt x="829" y="1046"/>
                    <a:pt x="2459" y="1609"/>
                    <a:pt x="4982" y="1575"/>
                  </a:cubicBezTo>
                  <a:cubicBezTo>
                    <a:pt x="7505" y="1541"/>
                    <a:pt x="9061" y="1133"/>
                    <a:pt x="10000" y="0"/>
                  </a:cubicBezTo>
                  <a:lnTo>
                    <a:pt x="5000" y="10000"/>
                  </a:lnTo>
                  <a:lnTo>
                    <a:pt x="0" y="0"/>
                  </a:lnTo>
                  <a:close/>
                </a:path>
              </a:pathLst>
            </a:custGeom>
            <a:gradFill>
              <a:gsLst>
                <a:gs pos="50000">
                  <a:schemeClr val="accent1">
                    <a:lumMod val="60000"/>
                    <a:lumOff val="40000"/>
                    <a:alpha val="70000"/>
                  </a:schemeClr>
                </a:gs>
                <a:gs pos="0">
                  <a:schemeClr val="accent1">
                    <a:lumMod val="20000"/>
                    <a:lumOff val="80000"/>
                  </a:schemeClr>
                </a:gs>
                <a:gs pos="100000">
                  <a:schemeClr val="accent1">
                    <a:lumMod val="20000"/>
                    <a:lumOff val="80000"/>
                    <a:alpha val="70000"/>
                  </a:schemeClr>
                </a:gs>
              </a:gsLst>
              <a:lin ang="0" scaled="0"/>
            </a:gradFill>
            <a:ln w="19050">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ADF3371C-0F89-47FF-8A8D-803E5D5054B0}"/>
                    </a:ext>
                  </a:extLst>
                </p:cNvPr>
                <p:cNvSpPr txBox="1"/>
                <p:nvPr/>
              </p:nvSpPr>
              <p:spPr>
                <a:xfrm>
                  <a:off x="9522255" y="4129140"/>
                  <a:ext cx="16703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𝑛</m:t>
                            </m:r>
                          </m:e>
                        </m:acc>
                      </m:oMath>
                    </m:oMathPara>
                  </a14:m>
                  <a:endParaRPr lang="en-US" sz="1600" dirty="0">
                    <a:solidFill>
                      <a:srgbClr val="C00000"/>
                    </a:solidFill>
                  </a:endParaRPr>
                </a:p>
              </p:txBody>
            </p:sp>
          </mc:Choice>
          <mc:Fallback xmlns="">
            <p:sp>
              <p:nvSpPr>
                <p:cNvPr id="102" name="TextBox 101">
                  <a:extLst>
                    <a:ext uri="{FF2B5EF4-FFF2-40B4-BE49-F238E27FC236}">
                      <a16:creationId xmlns:a16="http://schemas.microsoft.com/office/drawing/2014/main" id="{ADF3371C-0F89-47FF-8A8D-803E5D5054B0}"/>
                    </a:ext>
                  </a:extLst>
                </p:cNvPr>
                <p:cNvSpPr txBox="1">
                  <a:spLocks noRot="1" noChangeAspect="1" noMove="1" noResize="1" noEditPoints="1" noAdjustHandles="1" noChangeArrowheads="1" noChangeShapeType="1" noTextEdit="1"/>
                </p:cNvSpPr>
                <p:nvPr/>
              </p:nvSpPr>
              <p:spPr>
                <a:xfrm>
                  <a:off x="9522255" y="4129140"/>
                  <a:ext cx="167032" cy="246221"/>
                </a:xfrm>
                <a:prstGeom prst="rect">
                  <a:avLst/>
                </a:prstGeom>
                <a:blipFill>
                  <a:blip r:embed="rId8"/>
                  <a:stretch>
                    <a:fillRect l="-36364" t="-25000" r="-81818" b="-21875"/>
                  </a:stretch>
                </a:blipFill>
              </p:spPr>
              <p:txBody>
                <a:bodyPr/>
                <a:lstStyle/>
                <a:p>
                  <a:r>
                    <a:rPr lang="en-CA">
                      <a:noFill/>
                    </a:rPr>
                    <a:t> </a:t>
                  </a:r>
                </a:p>
              </p:txBody>
            </p:sp>
          </mc:Fallback>
        </mc:AlternateContent>
        <p:cxnSp>
          <p:nvCxnSpPr>
            <p:cNvPr id="103" name="Straight Connector 102">
              <a:extLst>
                <a:ext uri="{FF2B5EF4-FFF2-40B4-BE49-F238E27FC236}">
                  <a16:creationId xmlns:a16="http://schemas.microsoft.com/office/drawing/2014/main" id="{603FABF5-9154-4D23-9050-C3CC5ECAC587}"/>
                </a:ext>
              </a:extLst>
            </p:cNvPr>
            <p:cNvCxnSpPr>
              <a:cxnSpLocks noChangeAspect="1"/>
            </p:cNvCxnSpPr>
            <p:nvPr/>
          </p:nvCxnSpPr>
          <p:spPr>
            <a:xfrm>
              <a:off x="10436149" y="4463225"/>
              <a:ext cx="0" cy="272536"/>
            </a:xfrm>
            <a:prstGeom prst="line">
              <a:avLst/>
            </a:prstGeom>
            <a:ln w="63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FF426EE-6C4A-49F0-97CC-0A4937835DC6}"/>
                </a:ext>
              </a:extLst>
            </p:cNvPr>
            <p:cNvCxnSpPr>
              <a:cxnSpLocks noChangeAspect="1"/>
            </p:cNvCxnSpPr>
            <p:nvPr/>
          </p:nvCxnSpPr>
          <p:spPr>
            <a:xfrm flipV="1">
              <a:off x="10207669" y="4732586"/>
              <a:ext cx="229953" cy="68696"/>
            </a:xfrm>
            <a:prstGeom prst="line">
              <a:avLst/>
            </a:prstGeom>
            <a:ln w="63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DEC1B597-3801-4BD8-A497-FCC5AFFE971C}"/>
                    </a:ext>
                  </a:extLst>
                </p:cNvPr>
                <p:cNvSpPr txBox="1"/>
                <p:nvPr/>
              </p:nvSpPr>
              <p:spPr>
                <a:xfrm>
                  <a:off x="10437736" y="4489906"/>
                  <a:ext cx="269433" cy="2382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skw"/>
                            <m:ctrlPr>
                              <a:rPr lang="fr-CA" sz="1200" i="1" smtClean="0">
                                <a:latin typeface="Cambria Math" panose="02040503050406030204" pitchFamily="18" charset="0"/>
                              </a:rPr>
                            </m:ctrlPr>
                          </m:fPr>
                          <m:num>
                            <m:r>
                              <a:rPr lang="en-US" sz="1200" b="0" i="1" smtClean="0">
                                <a:latin typeface="Cambria Math" panose="02040503050406030204" pitchFamily="18" charset="0"/>
                              </a:rPr>
                              <m:t>1</m:t>
                            </m:r>
                          </m:num>
                          <m:den>
                            <m:r>
                              <a:rPr lang="en-US" sz="1200" b="0" i="1" smtClean="0">
                                <a:latin typeface="Cambria Math" panose="02040503050406030204" pitchFamily="18" charset="0"/>
                              </a:rPr>
                              <m:t>𝜇</m:t>
                            </m:r>
                          </m:den>
                        </m:f>
                      </m:oMath>
                    </m:oMathPara>
                  </a14:m>
                  <a:endParaRPr lang="fr-CA" sz="1200" dirty="0"/>
                </a:p>
              </p:txBody>
            </p:sp>
          </mc:Choice>
          <mc:Fallback xmlns="">
            <p:sp>
              <p:nvSpPr>
                <p:cNvPr id="105" name="TextBox 104">
                  <a:extLst>
                    <a:ext uri="{FF2B5EF4-FFF2-40B4-BE49-F238E27FC236}">
                      <a16:creationId xmlns:a16="http://schemas.microsoft.com/office/drawing/2014/main" id="{DEC1B597-3801-4BD8-A497-FCC5AFFE971C}"/>
                    </a:ext>
                  </a:extLst>
                </p:cNvPr>
                <p:cNvSpPr txBox="1">
                  <a:spLocks noRot="1" noChangeAspect="1" noMove="1" noResize="1" noEditPoints="1" noAdjustHandles="1" noChangeArrowheads="1" noChangeShapeType="1" noTextEdit="1"/>
                </p:cNvSpPr>
                <p:nvPr/>
              </p:nvSpPr>
              <p:spPr>
                <a:xfrm>
                  <a:off x="10437736" y="4489906"/>
                  <a:ext cx="269433" cy="238270"/>
                </a:xfrm>
                <a:prstGeom prst="rect">
                  <a:avLst/>
                </a:prstGeom>
                <a:blipFill>
                  <a:blip r:embed="rId9"/>
                  <a:stretch>
                    <a:fillRect l="-122222" t="-203226" r="-188889" b="-332258"/>
                  </a:stretch>
                </a:blipFill>
              </p:spPr>
              <p:txBody>
                <a:bodyPr/>
                <a:lstStyle/>
                <a:p>
                  <a:r>
                    <a:rPr lang="en-CA">
                      <a:noFill/>
                    </a:rPr>
                    <a:t> </a:t>
                  </a:r>
                </a:p>
              </p:txBody>
            </p:sp>
          </mc:Fallback>
        </mc:AlternateContent>
        <p:sp>
          <p:nvSpPr>
            <p:cNvPr id="107" name="Oval 106">
              <a:extLst>
                <a:ext uri="{FF2B5EF4-FFF2-40B4-BE49-F238E27FC236}">
                  <a16:creationId xmlns:a16="http://schemas.microsoft.com/office/drawing/2014/main" id="{0E94EA6E-A5B8-47CA-8C13-C8E3B384FD1E}"/>
                </a:ext>
              </a:extLst>
            </p:cNvPr>
            <p:cNvSpPr/>
            <p:nvPr/>
          </p:nvSpPr>
          <p:spPr>
            <a:xfrm>
              <a:off x="9750781" y="5391451"/>
              <a:ext cx="75410" cy="754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gr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F625275E-0E35-4DE2-974A-7B8B56670D75}"/>
                  </a:ext>
                </a:extLst>
              </p:cNvPr>
              <p:cNvSpPr/>
              <p:nvPr/>
            </p:nvSpPr>
            <p:spPr>
              <a:xfrm>
                <a:off x="10548023" y="3329494"/>
                <a:ext cx="9746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ea typeface="Cambria Math" panose="02040503050406030204" pitchFamily="18" charset="0"/>
                        </a:rPr>
                        <m:t>ℱ</m:t>
                      </m:r>
                      <m:d>
                        <m:dPr>
                          <m:ctrlPr>
                            <a:rPr lang="en-CA" i="1">
                              <a:latin typeface="Cambria Math" panose="02040503050406030204" pitchFamily="18" charset="0"/>
                              <a:ea typeface="Cambria Math" panose="02040503050406030204" pitchFamily="18" charset="0"/>
                            </a:rPr>
                          </m:ctrlPr>
                        </m:dPr>
                        <m:e>
                          <m:r>
                            <a:rPr lang="en-CA" i="1">
                              <a:latin typeface="Cambria Math" panose="02040503050406030204" pitchFamily="18" charset="0"/>
                              <a:ea typeface="Cambria Math" panose="02040503050406030204" pitchFamily="18" charset="0"/>
                            </a:rPr>
                            <m:t>𝜇</m:t>
                          </m:r>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𝜆</m:t>
                              </m:r>
                            </m:e>
                            <m:sub>
                              <m:acc>
                                <m:accPr>
                                  <m:chr m:val="̂"/>
                                  <m:ctrlPr>
                                    <a:rPr lang="en-CA" i="1">
                                      <a:latin typeface="Cambria Math" panose="02040503050406030204" pitchFamily="18" charset="0"/>
                                      <a:ea typeface="Cambria Math" panose="02040503050406030204" pitchFamily="18" charset="0"/>
                                    </a:rPr>
                                  </m:ctrlPr>
                                </m:accPr>
                                <m:e>
                                  <m:r>
                                    <a:rPr lang="en-CA" i="1">
                                      <a:latin typeface="Cambria Math" panose="02040503050406030204" pitchFamily="18" charset="0"/>
                                      <a:ea typeface="Cambria Math" panose="02040503050406030204" pitchFamily="18" charset="0"/>
                                    </a:rPr>
                                    <m:t>𝑛</m:t>
                                  </m:r>
                                </m:e>
                              </m:acc>
                            </m:sub>
                          </m:sSub>
                        </m:e>
                      </m:d>
                    </m:oMath>
                  </m:oMathPara>
                </a14:m>
                <a:endParaRPr lang="en-CA" dirty="0"/>
              </a:p>
            </p:txBody>
          </p:sp>
        </mc:Choice>
        <mc:Fallback xmlns="">
          <p:sp>
            <p:nvSpPr>
              <p:cNvPr id="14" name="Rectangle 13">
                <a:extLst>
                  <a:ext uri="{FF2B5EF4-FFF2-40B4-BE49-F238E27FC236}">
                    <a16:creationId xmlns:a16="http://schemas.microsoft.com/office/drawing/2014/main" id="{F625275E-0E35-4DE2-974A-7B8B56670D75}"/>
                  </a:ext>
                </a:extLst>
              </p:cNvPr>
              <p:cNvSpPr>
                <a:spLocks noRot="1" noChangeAspect="1" noMove="1" noResize="1" noEditPoints="1" noAdjustHandles="1" noChangeArrowheads="1" noChangeShapeType="1" noTextEdit="1"/>
              </p:cNvSpPr>
              <p:nvPr/>
            </p:nvSpPr>
            <p:spPr>
              <a:xfrm>
                <a:off x="10548023" y="3329494"/>
                <a:ext cx="974626" cy="369332"/>
              </a:xfrm>
              <a:prstGeom prst="rect">
                <a:avLst/>
              </a:prstGeom>
              <a:blipFill>
                <a:blip r:embed="rId10"/>
                <a:stretch>
                  <a:fillRect r="-6250" b="-3279"/>
                </a:stretch>
              </a:blipFill>
            </p:spPr>
            <p:txBody>
              <a:bodyPr/>
              <a:lstStyle/>
              <a:p>
                <a:r>
                  <a:rPr lang="en-CA">
                    <a:noFill/>
                  </a:rPr>
                  <a:t> </a:t>
                </a:r>
              </a:p>
            </p:txBody>
          </p:sp>
        </mc:Fallback>
      </mc:AlternateContent>
      <p:sp>
        <p:nvSpPr>
          <p:cNvPr id="109" name="Freeform 24">
            <a:extLst>
              <a:ext uri="{FF2B5EF4-FFF2-40B4-BE49-F238E27FC236}">
                <a16:creationId xmlns:a16="http://schemas.microsoft.com/office/drawing/2014/main" id="{21D74234-DD30-4E82-9A62-95405670ECCE}"/>
              </a:ext>
            </a:extLst>
          </p:cNvPr>
          <p:cNvSpPr/>
          <p:nvPr/>
        </p:nvSpPr>
        <p:spPr>
          <a:xfrm flipV="1">
            <a:off x="10412837" y="3524715"/>
            <a:ext cx="219914" cy="196040"/>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72B7AF7-0E12-4268-BCFA-D81681C1D40F}"/>
                  </a:ext>
                </a:extLst>
              </p:cNvPr>
              <p:cNvSpPr txBox="1"/>
              <p:nvPr/>
            </p:nvSpPr>
            <p:spPr>
              <a:xfrm>
                <a:off x="4083714" y="3348375"/>
                <a:ext cx="3749423" cy="7044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800" i="1" smtClean="0">
                              <a:latin typeface="Cambria Math" panose="02040503050406030204" pitchFamily="18" charset="0"/>
                            </a:rPr>
                          </m:ctrlPr>
                        </m:sSubPr>
                        <m:e>
                          <m:r>
                            <a:rPr lang="en-CA" sz="2800" b="1">
                              <a:latin typeface="Cambria Math" panose="02040503050406030204" pitchFamily="18" charset="0"/>
                            </a:rPr>
                            <m:t>𝛌</m:t>
                          </m:r>
                        </m:e>
                        <m:sub>
                          <m:acc>
                            <m:accPr>
                              <m:chr m:val="̂"/>
                              <m:ctrlPr>
                                <a:rPr lang="en-CA" sz="2800" i="1">
                                  <a:latin typeface="Cambria Math" panose="02040503050406030204" pitchFamily="18" charset="0"/>
                                </a:rPr>
                              </m:ctrlPr>
                            </m:accPr>
                            <m:e>
                              <m:r>
                                <a:rPr lang="en-CA" sz="2800" i="1">
                                  <a:latin typeface="Cambria Math" panose="02040503050406030204" pitchFamily="18" charset="0"/>
                                </a:rPr>
                                <m:t>𝑡</m:t>
                              </m:r>
                            </m:e>
                          </m:acc>
                        </m:sub>
                      </m:sSub>
                      <m:r>
                        <a:rPr lang="en-CA" sz="2800" b="0" i="1" smtClean="0">
                          <a:latin typeface="Cambria Math" panose="02040503050406030204" pitchFamily="18" charset="0"/>
                        </a:rPr>
                        <m:t>=</m:t>
                      </m:r>
                      <m:func>
                        <m:funcPr>
                          <m:ctrlPr>
                            <a:rPr lang="en-CA" sz="2800" b="0" i="1" smtClean="0">
                              <a:latin typeface="Cambria Math" panose="02040503050406030204" pitchFamily="18" charset="0"/>
                            </a:rPr>
                          </m:ctrlPr>
                        </m:funcPr>
                        <m:fName/>
                        <m:e>
                          <m:func>
                            <m:funcPr>
                              <m:ctrlPr>
                                <a:rPr lang="en-CA" sz="2800" b="0" i="1" smtClean="0">
                                  <a:latin typeface="Cambria Math" panose="02040503050406030204" pitchFamily="18" charset="0"/>
                                </a:rPr>
                              </m:ctrlPr>
                            </m:funcPr>
                            <m:fName>
                              <m:func>
                                <m:funcPr>
                                  <m:ctrlPr>
                                    <a:rPr lang="en-CA" sz="2800" b="0" i="1" smtClean="0">
                                      <a:latin typeface="Cambria Math" panose="02040503050406030204" pitchFamily="18" charset="0"/>
                                    </a:rPr>
                                  </m:ctrlPr>
                                </m:funcPr>
                                <m:fName>
                                  <m:limLow>
                                    <m:limLowPr>
                                      <m:ctrlPr>
                                        <a:rPr lang="en-CA" sz="2800" b="0" i="1" smtClean="0">
                                          <a:latin typeface="Cambria Math" panose="02040503050406030204" pitchFamily="18" charset="0"/>
                                        </a:rPr>
                                      </m:ctrlPr>
                                    </m:limLowPr>
                                    <m:e>
                                      <m:r>
                                        <m:rPr>
                                          <m:sty m:val="p"/>
                                        </m:rPr>
                                        <a:rPr lang="en-CA" sz="2800">
                                          <a:latin typeface="Cambria Math" panose="02040503050406030204" pitchFamily="18" charset="0"/>
                                        </a:rPr>
                                        <m:t>arg</m:t>
                                      </m:r>
                                      <m:r>
                                        <a:rPr lang="en-CA" sz="2800" b="0" i="0" smtClean="0">
                                          <a:latin typeface="Cambria Math" panose="02040503050406030204" pitchFamily="18" charset="0"/>
                                        </a:rPr>
                                        <m:t> </m:t>
                                      </m:r>
                                      <m:r>
                                        <m:rPr>
                                          <m:sty m:val="p"/>
                                        </m:rPr>
                                        <a:rPr lang="en-CA" sz="2800" b="0" i="0" smtClean="0">
                                          <a:latin typeface="Cambria Math" panose="02040503050406030204" pitchFamily="18" charset="0"/>
                                        </a:rPr>
                                        <m:t>min</m:t>
                                      </m:r>
                                    </m:e>
                                    <m:lim>
                                      <m:r>
                                        <a:rPr lang="en-CA" sz="2800" b="0" i="1" smtClean="0">
                                          <a:latin typeface="Cambria Math" panose="02040503050406030204" pitchFamily="18" charset="0"/>
                                        </a:rPr>
                                        <m:t>𝛾</m:t>
                                      </m:r>
                                      <m:r>
                                        <a:rPr lang="en-CA" sz="2800" b="0" i="1" smtClean="0">
                                          <a:latin typeface="Cambria Math" panose="02040503050406030204" pitchFamily="18" charset="0"/>
                                        </a:rPr>
                                        <m:t>∈</m:t>
                                      </m:r>
                                      <m:r>
                                        <a:rPr lang="en-CA" sz="2800" b="0" i="1" smtClean="0">
                                          <a:latin typeface="Cambria Math" panose="02040503050406030204" pitchFamily="18" charset="0"/>
                                          <a:ea typeface="Cambria Math" panose="02040503050406030204" pitchFamily="18" charset="0"/>
                                        </a:rPr>
                                        <m:t>ℱ</m:t>
                                      </m:r>
                                      <m:d>
                                        <m:dPr>
                                          <m:ctrlPr>
                                            <a:rPr lang="en-CA" sz="2800" b="0" i="1" smtClean="0">
                                              <a:latin typeface="Cambria Math" panose="02040503050406030204" pitchFamily="18" charset="0"/>
                                              <a:ea typeface="Cambria Math" panose="02040503050406030204" pitchFamily="18" charset="0"/>
                                            </a:rPr>
                                          </m:ctrlPr>
                                        </m:dPr>
                                        <m:e>
                                          <m:r>
                                            <a:rPr lang="en-CA" sz="2800" b="0" i="1" smtClean="0">
                                              <a:latin typeface="Cambria Math" panose="02040503050406030204" pitchFamily="18" charset="0"/>
                                              <a:ea typeface="Cambria Math" panose="02040503050406030204" pitchFamily="18" charset="0"/>
                                            </a:rPr>
                                            <m:t>𝜇</m:t>
                                          </m:r>
                                          <m:sSub>
                                            <m:sSubPr>
                                              <m:ctrlPr>
                                                <a:rPr lang="en-CA" sz="2800" b="0" i="1" smtClean="0">
                                                  <a:latin typeface="Cambria Math" panose="02040503050406030204" pitchFamily="18" charset="0"/>
                                                  <a:ea typeface="Cambria Math" panose="02040503050406030204" pitchFamily="18" charset="0"/>
                                                </a:rPr>
                                              </m:ctrlPr>
                                            </m:sSubPr>
                                            <m:e>
                                              <m:r>
                                                <a:rPr lang="en-CA" sz="2800" b="0" i="1" smtClean="0">
                                                  <a:latin typeface="Cambria Math" panose="02040503050406030204" pitchFamily="18" charset="0"/>
                                                  <a:ea typeface="Cambria Math" panose="02040503050406030204" pitchFamily="18" charset="0"/>
                                                </a:rPr>
                                                <m:t>𝜆</m:t>
                                              </m:r>
                                            </m:e>
                                            <m:sub>
                                              <m:acc>
                                                <m:accPr>
                                                  <m:chr m:val="̂"/>
                                                  <m:ctrlPr>
                                                    <a:rPr lang="en-CA" sz="2800" b="0" i="1" smtClean="0">
                                                      <a:latin typeface="Cambria Math" panose="02040503050406030204" pitchFamily="18" charset="0"/>
                                                      <a:ea typeface="Cambria Math" panose="02040503050406030204" pitchFamily="18" charset="0"/>
                                                    </a:rPr>
                                                  </m:ctrlPr>
                                                </m:accPr>
                                                <m:e>
                                                  <m:r>
                                                    <a:rPr lang="en-CA" sz="2800" b="0" i="1" smtClean="0">
                                                      <a:latin typeface="Cambria Math" panose="02040503050406030204" pitchFamily="18" charset="0"/>
                                                      <a:ea typeface="Cambria Math" panose="02040503050406030204" pitchFamily="18" charset="0"/>
                                                    </a:rPr>
                                                    <m:t>𝑛</m:t>
                                                  </m:r>
                                                </m:e>
                                              </m:acc>
                                            </m:sub>
                                          </m:sSub>
                                        </m:e>
                                      </m:d>
                                    </m:lim>
                                  </m:limLow>
                                </m:fName>
                                <m:e>
                                  <m:sSub>
                                    <m:sSubPr>
                                      <m:ctrlPr>
                                        <a:rPr lang="en-CA" sz="2800" i="1">
                                          <a:latin typeface="Cambria Math" panose="02040503050406030204" pitchFamily="18" charset="0"/>
                                        </a:rPr>
                                      </m:ctrlPr>
                                    </m:sSubPr>
                                    <m:e>
                                      <m:r>
                                        <a:rPr lang="en-CA" sz="2800" b="1">
                                          <a:latin typeface="Cambria Math" panose="02040503050406030204" pitchFamily="18" charset="0"/>
                                        </a:rPr>
                                        <m:t>𝐯</m:t>
                                      </m:r>
                                    </m:e>
                                    <m:sub>
                                      <m:acc>
                                        <m:accPr>
                                          <m:chr m:val="̂"/>
                                          <m:ctrlPr>
                                            <a:rPr lang="en-CA" sz="2800" i="1">
                                              <a:latin typeface="Cambria Math" panose="02040503050406030204" pitchFamily="18" charset="0"/>
                                            </a:rPr>
                                          </m:ctrlPr>
                                        </m:accPr>
                                        <m:e>
                                          <m:r>
                                            <a:rPr lang="en-CA" sz="2800" i="1">
                                              <a:latin typeface="Cambria Math" panose="02040503050406030204" pitchFamily="18" charset="0"/>
                                            </a:rPr>
                                            <m:t>𝑡</m:t>
                                          </m:r>
                                        </m:e>
                                      </m:acc>
                                    </m:sub>
                                  </m:sSub>
                                  <m:r>
                                    <a:rPr lang="en-CA" sz="2800" i="1">
                                      <a:latin typeface="Cambria Math" panose="02040503050406030204" pitchFamily="18" charset="0"/>
                                    </a:rPr>
                                    <m:t>⋅</m:t>
                                  </m:r>
                                  <m:r>
                                    <a:rPr lang="en-CA" sz="2800" i="1">
                                      <a:latin typeface="Cambria Math" panose="02040503050406030204" pitchFamily="18" charset="0"/>
                                    </a:rPr>
                                    <m:t>𝛾</m:t>
                                  </m:r>
                                </m:e>
                              </m:func>
                            </m:fName>
                            <m:e/>
                          </m:func>
                        </m:e>
                      </m:func>
                    </m:oMath>
                  </m:oMathPara>
                </a14:m>
                <a:endParaRPr lang="en-CA" sz="2400" dirty="0"/>
              </a:p>
            </p:txBody>
          </p:sp>
        </mc:Choice>
        <mc:Fallback xmlns="">
          <p:sp>
            <p:nvSpPr>
              <p:cNvPr id="26" name="TextBox 25">
                <a:extLst>
                  <a:ext uri="{FF2B5EF4-FFF2-40B4-BE49-F238E27FC236}">
                    <a16:creationId xmlns:a16="http://schemas.microsoft.com/office/drawing/2014/main" id="{872B7AF7-0E12-4268-BCFA-D81681C1D40F}"/>
                  </a:ext>
                </a:extLst>
              </p:cNvPr>
              <p:cNvSpPr txBox="1">
                <a:spLocks noRot="1" noChangeAspect="1" noMove="1" noResize="1" noEditPoints="1" noAdjustHandles="1" noChangeArrowheads="1" noChangeShapeType="1" noTextEdit="1"/>
              </p:cNvSpPr>
              <p:nvPr/>
            </p:nvSpPr>
            <p:spPr>
              <a:xfrm>
                <a:off x="4083714" y="3348375"/>
                <a:ext cx="3749423" cy="704424"/>
              </a:xfrm>
              <a:prstGeom prst="rect">
                <a:avLst/>
              </a:prstGeom>
              <a:blipFill>
                <a:blip r:embed="rId11"/>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55479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6"/>
                                        </p:tgtEl>
                                        <p:attrNameLst>
                                          <p:attrName>style.visibility</p:attrName>
                                        </p:attrNameLst>
                                      </p:cBhvr>
                                      <p:to>
                                        <p:strVal val="visible"/>
                                      </p:to>
                                    </p:set>
                                    <p:animEffect transition="in" filter="fade">
                                      <p:cBhvr>
                                        <p:cTn id="14" dur="500"/>
                                        <p:tgtEl>
                                          <p:spTgt spid="7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9"/>
                                        </p:tgtEl>
                                        <p:attrNameLst>
                                          <p:attrName>style.visibility</p:attrName>
                                        </p:attrNameLst>
                                      </p:cBhvr>
                                      <p:to>
                                        <p:strVal val="visible"/>
                                      </p:to>
                                    </p:set>
                                    <p:animEffect transition="in" filter="fade">
                                      <p:cBhvr>
                                        <p:cTn id="24" dur="500"/>
                                        <p:tgtEl>
                                          <p:spTgt spid="10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76" grpId="0"/>
      <p:bldP spid="14" grpId="0"/>
      <p:bldP spid="109" grpId="0" animBg="1"/>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64F28-D64E-416F-A9B4-D4A508568BC7}"/>
              </a:ext>
            </a:extLst>
          </p:cNvPr>
          <p:cNvSpPr>
            <a:spLocks noGrp="1"/>
          </p:cNvSpPr>
          <p:nvPr>
            <p:ph type="title"/>
          </p:nvPr>
        </p:nvSpPr>
        <p:spPr/>
        <p:txBody>
          <a:bodyPr/>
          <a:lstStyle/>
          <a:p>
            <a:r>
              <a:rPr lang="en-CA" dirty="0"/>
              <a:t>Linear Complementarity Problem</a:t>
            </a:r>
          </a:p>
        </p:txBody>
      </p:sp>
      <p:sp>
        <p:nvSpPr>
          <p:cNvPr id="3" name="Content Placeholder 2">
            <a:extLst>
              <a:ext uri="{FF2B5EF4-FFF2-40B4-BE49-F238E27FC236}">
                <a16:creationId xmlns:a16="http://schemas.microsoft.com/office/drawing/2014/main" id="{A57834D3-2D16-4859-8898-2F13C82DD83E}"/>
              </a:ext>
            </a:extLst>
          </p:cNvPr>
          <p:cNvSpPr>
            <a:spLocks noGrp="1"/>
          </p:cNvSpPr>
          <p:nvPr>
            <p:ph idx="1"/>
          </p:nvPr>
        </p:nvSpPr>
        <p:spPr/>
        <p:txBody>
          <a:bodyPr/>
          <a:lstStyle/>
          <a:p>
            <a:r>
              <a:rPr lang="en-CA" dirty="0"/>
              <a:t>Linear approximations are often preferred for computer graphics </a:t>
            </a:r>
          </a:p>
          <a:p>
            <a:r>
              <a:rPr lang="en-CA" dirty="0"/>
              <a:t>The NCP model can be approximated by a linear form, or a </a:t>
            </a:r>
            <a:br>
              <a:rPr lang="en-CA" dirty="0"/>
            </a:br>
            <a:r>
              <a:rPr lang="en-CA" b="1" dirty="0"/>
              <a:t>linear complementarity problem </a:t>
            </a:r>
            <a:r>
              <a:rPr lang="en-CA" dirty="0"/>
              <a:t>(LCP)</a:t>
            </a:r>
          </a:p>
          <a:p>
            <a:r>
              <a:rPr lang="en-CA" dirty="0"/>
              <a:t>Easier to solve, but sacrifices some precision</a:t>
            </a:r>
          </a:p>
          <a:p>
            <a:r>
              <a:rPr lang="en-CA" dirty="0"/>
              <a:t>Examine two different linear models:</a:t>
            </a:r>
          </a:p>
          <a:p>
            <a:pPr lvl="1"/>
            <a:r>
              <a:rPr lang="en-CA" dirty="0"/>
              <a:t>Polyhedral LCP</a:t>
            </a:r>
          </a:p>
          <a:p>
            <a:pPr lvl="1"/>
            <a:r>
              <a:rPr lang="en-CA" dirty="0"/>
              <a:t>Boxed LCP</a:t>
            </a:r>
          </a:p>
          <a:p>
            <a:endParaRPr lang="en-CA" dirty="0"/>
          </a:p>
          <a:p>
            <a:endParaRPr lang="en-CA" dirty="0"/>
          </a:p>
        </p:txBody>
      </p:sp>
      <p:sp>
        <p:nvSpPr>
          <p:cNvPr id="38" name="Freeform 20">
            <a:extLst>
              <a:ext uri="{FF2B5EF4-FFF2-40B4-BE49-F238E27FC236}">
                <a16:creationId xmlns:a16="http://schemas.microsoft.com/office/drawing/2014/main" id="{E53B5614-D864-4E4F-A466-BB0CCB7914E7}"/>
              </a:ext>
            </a:extLst>
          </p:cNvPr>
          <p:cNvSpPr/>
          <p:nvPr/>
        </p:nvSpPr>
        <p:spPr>
          <a:xfrm>
            <a:off x="8660468" y="4252564"/>
            <a:ext cx="2142673" cy="633805"/>
          </a:xfrm>
          <a:custGeom>
            <a:avLst/>
            <a:gdLst>
              <a:gd name="connsiteX0" fmla="*/ 1234440 w 2735580"/>
              <a:gd name="connsiteY0" fmla="*/ 0 h 1257300"/>
              <a:gd name="connsiteX1" fmla="*/ 2735580 w 2735580"/>
              <a:gd name="connsiteY1" fmla="*/ 419100 h 1257300"/>
              <a:gd name="connsiteX2" fmla="*/ 1394460 w 2735580"/>
              <a:gd name="connsiteY2" fmla="*/ 1257300 h 1257300"/>
              <a:gd name="connsiteX3" fmla="*/ 0 w 2735580"/>
              <a:gd name="connsiteY3" fmla="*/ 716280 h 1257300"/>
              <a:gd name="connsiteX4" fmla="*/ 1234440 w 2735580"/>
              <a:gd name="connsiteY4" fmla="*/ 0 h 1257300"/>
              <a:gd name="connsiteX0" fmla="*/ 1234440 w 2735580"/>
              <a:gd name="connsiteY0" fmla="*/ 0 h 1122045"/>
              <a:gd name="connsiteX1" fmla="*/ 2735580 w 2735580"/>
              <a:gd name="connsiteY1" fmla="*/ 419100 h 1122045"/>
              <a:gd name="connsiteX2" fmla="*/ 1501140 w 2735580"/>
              <a:gd name="connsiteY2" fmla="*/ 1122045 h 1122045"/>
              <a:gd name="connsiteX3" fmla="*/ 0 w 2735580"/>
              <a:gd name="connsiteY3" fmla="*/ 716280 h 1122045"/>
              <a:gd name="connsiteX4" fmla="*/ 1234440 w 2735580"/>
              <a:gd name="connsiteY4" fmla="*/ 0 h 1122045"/>
              <a:gd name="connsiteX0" fmla="*/ 1234440 w 2735580"/>
              <a:gd name="connsiteY0" fmla="*/ 0 h 1086485"/>
              <a:gd name="connsiteX1" fmla="*/ 2735580 w 2735580"/>
              <a:gd name="connsiteY1" fmla="*/ 383540 h 1086485"/>
              <a:gd name="connsiteX2" fmla="*/ 1501140 w 2735580"/>
              <a:gd name="connsiteY2" fmla="*/ 1086485 h 1086485"/>
              <a:gd name="connsiteX3" fmla="*/ 0 w 2735580"/>
              <a:gd name="connsiteY3" fmla="*/ 680720 h 1086485"/>
              <a:gd name="connsiteX4" fmla="*/ 1234440 w 2735580"/>
              <a:gd name="connsiteY4" fmla="*/ 0 h 1086485"/>
              <a:gd name="connsiteX0" fmla="*/ 1234440 w 3215640"/>
              <a:gd name="connsiteY0" fmla="*/ 0 h 1086485"/>
              <a:gd name="connsiteX1" fmla="*/ 3215640 w 3215640"/>
              <a:gd name="connsiteY1" fmla="*/ 513080 h 1086485"/>
              <a:gd name="connsiteX2" fmla="*/ 1501140 w 3215640"/>
              <a:gd name="connsiteY2" fmla="*/ 1086485 h 1086485"/>
              <a:gd name="connsiteX3" fmla="*/ 0 w 3215640"/>
              <a:gd name="connsiteY3" fmla="*/ 680720 h 1086485"/>
              <a:gd name="connsiteX4" fmla="*/ 1234440 w 3215640"/>
              <a:gd name="connsiteY4" fmla="*/ 0 h 1086485"/>
              <a:gd name="connsiteX0" fmla="*/ 1985010 w 3966210"/>
              <a:gd name="connsiteY0" fmla="*/ 0 h 1086485"/>
              <a:gd name="connsiteX1" fmla="*/ 3966210 w 3966210"/>
              <a:gd name="connsiteY1" fmla="*/ 513080 h 1086485"/>
              <a:gd name="connsiteX2" fmla="*/ 2251710 w 3966210"/>
              <a:gd name="connsiteY2" fmla="*/ 1086485 h 1086485"/>
              <a:gd name="connsiteX3" fmla="*/ 0 w 3966210"/>
              <a:gd name="connsiteY3" fmla="*/ 471170 h 1086485"/>
              <a:gd name="connsiteX4" fmla="*/ 1985010 w 3966210"/>
              <a:gd name="connsiteY4" fmla="*/ 0 h 1086485"/>
              <a:gd name="connsiteX0" fmla="*/ 2743200 w 3966210"/>
              <a:gd name="connsiteY0" fmla="*/ 0 h 1151255"/>
              <a:gd name="connsiteX1" fmla="*/ 3966210 w 3966210"/>
              <a:gd name="connsiteY1" fmla="*/ 577850 h 1151255"/>
              <a:gd name="connsiteX2" fmla="*/ 2251710 w 3966210"/>
              <a:gd name="connsiteY2" fmla="*/ 1151255 h 1151255"/>
              <a:gd name="connsiteX3" fmla="*/ 0 w 3966210"/>
              <a:gd name="connsiteY3" fmla="*/ 535940 h 1151255"/>
              <a:gd name="connsiteX4" fmla="*/ 2743200 w 3966210"/>
              <a:gd name="connsiteY4" fmla="*/ 0 h 1151255"/>
              <a:gd name="connsiteX0" fmla="*/ 2743200 w 3390900"/>
              <a:gd name="connsiteY0" fmla="*/ 0 h 1151255"/>
              <a:gd name="connsiteX1" fmla="*/ 3390900 w 3390900"/>
              <a:gd name="connsiteY1" fmla="*/ 760730 h 1151255"/>
              <a:gd name="connsiteX2" fmla="*/ 2251710 w 3390900"/>
              <a:gd name="connsiteY2" fmla="*/ 1151255 h 1151255"/>
              <a:gd name="connsiteX3" fmla="*/ 0 w 3390900"/>
              <a:gd name="connsiteY3" fmla="*/ 535940 h 1151255"/>
              <a:gd name="connsiteX4" fmla="*/ 2743200 w 3390900"/>
              <a:gd name="connsiteY4" fmla="*/ 0 h 1151255"/>
              <a:gd name="connsiteX0" fmla="*/ 2164080 w 3390900"/>
              <a:gd name="connsiteY0" fmla="*/ 0 h 701675"/>
              <a:gd name="connsiteX1" fmla="*/ 3390900 w 3390900"/>
              <a:gd name="connsiteY1" fmla="*/ 311150 h 701675"/>
              <a:gd name="connsiteX2" fmla="*/ 2251710 w 3390900"/>
              <a:gd name="connsiteY2" fmla="*/ 701675 h 701675"/>
              <a:gd name="connsiteX3" fmla="*/ 0 w 3390900"/>
              <a:gd name="connsiteY3" fmla="*/ 86360 h 701675"/>
              <a:gd name="connsiteX4" fmla="*/ 2164080 w 3390900"/>
              <a:gd name="connsiteY4" fmla="*/ 0 h 701675"/>
              <a:gd name="connsiteX0" fmla="*/ 1402080 w 2628900"/>
              <a:gd name="connsiteY0" fmla="*/ 0 h 701675"/>
              <a:gd name="connsiteX1" fmla="*/ 2628900 w 2628900"/>
              <a:gd name="connsiteY1" fmla="*/ 311150 h 701675"/>
              <a:gd name="connsiteX2" fmla="*/ 1489710 w 2628900"/>
              <a:gd name="connsiteY2" fmla="*/ 701675 h 701675"/>
              <a:gd name="connsiteX3" fmla="*/ 0 w 2628900"/>
              <a:gd name="connsiteY3" fmla="*/ 292100 h 701675"/>
              <a:gd name="connsiteX4" fmla="*/ 1402080 w 2628900"/>
              <a:gd name="connsiteY4" fmla="*/ 0 h 701675"/>
              <a:gd name="connsiteX0" fmla="*/ 1402080 w 2628900"/>
              <a:gd name="connsiteY0" fmla="*/ 0 h 621665"/>
              <a:gd name="connsiteX1" fmla="*/ 2628900 w 2628900"/>
              <a:gd name="connsiteY1" fmla="*/ 311150 h 621665"/>
              <a:gd name="connsiteX2" fmla="*/ 1219200 w 2628900"/>
              <a:gd name="connsiteY2" fmla="*/ 621665 h 621665"/>
              <a:gd name="connsiteX3" fmla="*/ 0 w 2628900"/>
              <a:gd name="connsiteY3" fmla="*/ 292100 h 621665"/>
              <a:gd name="connsiteX4" fmla="*/ 1402080 w 2628900"/>
              <a:gd name="connsiteY4" fmla="*/ 0 h 621665"/>
              <a:gd name="connsiteX0" fmla="*/ 1402080 w 2628900"/>
              <a:gd name="connsiteY0" fmla="*/ 0 h 626957"/>
              <a:gd name="connsiteX1" fmla="*/ 2628900 w 2628900"/>
              <a:gd name="connsiteY1" fmla="*/ 311150 h 626957"/>
              <a:gd name="connsiteX2" fmla="*/ 1230876 w 2628900"/>
              <a:gd name="connsiteY2" fmla="*/ 626957 h 626957"/>
              <a:gd name="connsiteX3" fmla="*/ 0 w 2628900"/>
              <a:gd name="connsiteY3" fmla="*/ 292100 h 626957"/>
              <a:gd name="connsiteX4" fmla="*/ 1402080 w 2628900"/>
              <a:gd name="connsiteY4" fmla="*/ 0 h 626957"/>
              <a:gd name="connsiteX0" fmla="*/ 1402080 w 2652252"/>
              <a:gd name="connsiteY0" fmla="*/ 0 h 626957"/>
              <a:gd name="connsiteX1" fmla="*/ 2652252 w 2652252"/>
              <a:gd name="connsiteY1" fmla="*/ 316442 h 626957"/>
              <a:gd name="connsiteX2" fmla="*/ 1230876 w 2652252"/>
              <a:gd name="connsiteY2" fmla="*/ 626957 h 626957"/>
              <a:gd name="connsiteX3" fmla="*/ 0 w 2652252"/>
              <a:gd name="connsiteY3" fmla="*/ 292100 h 626957"/>
              <a:gd name="connsiteX4" fmla="*/ 1402080 w 2652252"/>
              <a:gd name="connsiteY4" fmla="*/ 0 h 626957"/>
              <a:gd name="connsiteX0" fmla="*/ 1402080 w 2652252"/>
              <a:gd name="connsiteY0" fmla="*/ 0 h 616373"/>
              <a:gd name="connsiteX1" fmla="*/ 2652252 w 2652252"/>
              <a:gd name="connsiteY1" fmla="*/ 316442 h 616373"/>
              <a:gd name="connsiteX2" fmla="*/ 1275245 w 2652252"/>
              <a:gd name="connsiteY2" fmla="*/ 616373 h 616373"/>
              <a:gd name="connsiteX3" fmla="*/ 0 w 2652252"/>
              <a:gd name="connsiteY3" fmla="*/ 292100 h 616373"/>
              <a:gd name="connsiteX4" fmla="*/ 1402080 w 2652252"/>
              <a:gd name="connsiteY4" fmla="*/ 0 h 616373"/>
              <a:gd name="connsiteX0" fmla="*/ 1402080 w 2652252"/>
              <a:gd name="connsiteY0" fmla="*/ 0 h 623429"/>
              <a:gd name="connsiteX1" fmla="*/ 2652252 w 2652252"/>
              <a:gd name="connsiteY1" fmla="*/ 316442 h 623429"/>
              <a:gd name="connsiteX2" fmla="*/ 1261234 w 2652252"/>
              <a:gd name="connsiteY2" fmla="*/ 623429 h 623429"/>
              <a:gd name="connsiteX3" fmla="*/ 0 w 2652252"/>
              <a:gd name="connsiteY3" fmla="*/ 292100 h 623429"/>
              <a:gd name="connsiteX4" fmla="*/ 1402080 w 2652252"/>
              <a:gd name="connsiteY4" fmla="*/ 0 h 623429"/>
              <a:gd name="connsiteX0" fmla="*/ 1376393 w 2626565"/>
              <a:gd name="connsiteY0" fmla="*/ 0 h 623429"/>
              <a:gd name="connsiteX1" fmla="*/ 2626565 w 2626565"/>
              <a:gd name="connsiteY1" fmla="*/ 316442 h 623429"/>
              <a:gd name="connsiteX2" fmla="*/ 1235547 w 2626565"/>
              <a:gd name="connsiteY2" fmla="*/ 623429 h 623429"/>
              <a:gd name="connsiteX3" fmla="*/ 0 w 2626565"/>
              <a:gd name="connsiteY3" fmla="*/ 288572 h 623429"/>
              <a:gd name="connsiteX4" fmla="*/ 1376393 w 2626565"/>
              <a:gd name="connsiteY4" fmla="*/ 0 h 623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6565" h="623429">
                <a:moveTo>
                  <a:pt x="1376393" y="0"/>
                </a:moveTo>
                <a:lnTo>
                  <a:pt x="2626565" y="316442"/>
                </a:lnTo>
                <a:lnTo>
                  <a:pt x="1235547" y="623429"/>
                </a:lnTo>
                <a:lnTo>
                  <a:pt x="0" y="288572"/>
                </a:lnTo>
                <a:lnTo>
                  <a:pt x="1376393" y="0"/>
                </a:lnTo>
                <a:close/>
              </a:path>
            </a:pathLst>
          </a:custGeom>
          <a:solidFill>
            <a:schemeClr val="bg1">
              <a:alpha val="50000"/>
            </a:schemeClr>
          </a:solidFill>
          <a:ln w="9525">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39" name="Freeform 21">
            <a:extLst>
              <a:ext uri="{FF2B5EF4-FFF2-40B4-BE49-F238E27FC236}">
                <a16:creationId xmlns:a16="http://schemas.microsoft.com/office/drawing/2014/main" id="{EF9E6560-BE9F-4F53-8266-A2FEB8A148D5}"/>
              </a:ext>
            </a:extLst>
          </p:cNvPr>
          <p:cNvSpPr/>
          <p:nvPr/>
        </p:nvSpPr>
        <p:spPr>
          <a:xfrm>
            <a:off x="8207126" y="5255596"/>
            <a:ext cx="3113182" cy="974606"/>
          </a:xfrm>
          <a:custGeom>
            <a:avLst/>
            <a:gdLst>
              <a:gd name="connsiteX0" fmla="*/ 1234440 w 2735580"/>
              <a:gd name="connsiteY0" fmla="*/ 0 h 1257300"/>
              <a:gd name="connsiteX1" fmla="*/ 2735580 w 2735580"/>
              <a:gd name="connsiteY1" fmla="*/ 419100 h 1257300"/>
              <a:gd name="connsiteX2" fmla="*/ 1394460 w 2735580"/>
              <a:gd name="connsiteY2" fmla="*/ 1257300 h 1257300"/>
              <a:gd name="connsiteX3" fmla="*/ 0 w 2735580"/>
              <a:gd name="connsiteY3" fmla="*/ 716280 h 1257300"/>
              <a:gd name="connsiteX4" fmla="*/ 1234440 w 2735580"/>
              <a:gd name="connsiteY4" fmla="*/ 0 h 1257300"/>
              <a:gd name="connsiteX0" fmla="*/ 1234440 w 2735580"/>
              <a:gd name="connsiteY0" fmla="*/ 0 h 1122045"/>
              <a:gd name="connsiteX1" fmla="*/ 2735580 w 2735580"/>
              <a:gd name="connsiteY1" fmla="*/ 419100 h 1122045"/>
              <a:gd name="connsiteX2" fmla="*/ 1501140 w 2735580"/>
              <a:gd name="connsiteY2" fmla="*/ 1122045 h 1122045"/>
              <a:gd name="connsiteX3" fmla="*/ 0 w 2735580"/>
              <a:gd name="connsiteY3" fmla="*/ 716280 h 1122045"/>
              <a:gd name="connsiteX4" fmla="*/ 1234440 w 2735580"/>
              <a:gd name="connsiteY4" fmla="*/ 0 h 1122045"/>
              <a:gd name="connsiteX0" fmla="*/ 1234440 w 2735580"/>
              <a:gd name="connsiteY0" fmla="*/ 0 h 1086485"/>
              <a:gd name="connsiteX1" fmla="*/ 2735580 w 2735580"/>
              <a:gd name="connsiteY1" fmla="*/ 383540 h 1086485"/>
              <a:gd name="connsiteX2" fmla="*/ 1501140 w 2735580"/>
              <a:gd name="connsiteY2" fmla="*/ 1086485 h 1086485"/>
              <a:gd name="connsiteX3" fmla="*/ 0 w 2735580"/>
              <a:gd name="connsiteY3" fmla="*/ 680720 h 1086485"/>
              <a:gd name="connsiteX4" fmla="*/ 1234440 w 2735580"/>
              <a:gd name="connsiteY4" fmla="*/ 0 h 1086485"/>
              <a:gd name="connsiteX0" fmla="*/ 1234440 w 3215640"/>
              <a:gd name="connsiteY0" fmla="*/ 0 h 1086485"/>
              <a:gd name="connsiteX1" fmla="*/ 3215640 w 3215640"/>
              <a:gd name="connsiteY1" fmla="*/ 513080 h 1086485"/>
              <a:gd name="connsiteX2" fmla="*/ 1501140 w 3215640"/>
              <a:gd name="connsiteY2" fmla="*/ 1086485 h 1086485"/>
              <a:gd name="connsiteX3" fmla="*/ 0 w 3215640"/>
              <a:gd name="connsiteY3" fmla="*/ 680720 h 1086485"/>
              <a:gd name="connsiteX4" fmla="*/ 1234440 w 3215640"/>
              <a:gd name="connsiteY4" fmla="*/ 0 h 1086485"/>
              <a:gd name="connsiteX0" fmla="*/ 1985010 w 3966210"/>
              <a:gd name="connsiteY0" fmla="*/ 0 h 1086485"/>
              <a:gd name="connsiteX1" fmla="*/ 3966210 w 3966210"/>
              <a:gd name="connsiteY1" fmla="*/ 513080 h 1086485"/>
              <a:gd name="connsiteX2" fmla="*/ 2251710 w 3966210"/>
              <a:gd name="connsiteY2" fmla="*/ 1086485 h 1086485"/>
              <a:gd name="connsiteX3" fmla="*/ 0 w 3966210"/>
              <a:gd name="connsiteY3" fmla="*/ 471170 h 1086485"/>
              <a:gd name="connsiteX4" fmla="*/ 1985010 w 3966210"/>
              <a:gd name="connsiteY4" fmla="*/ 0 h 1086485"/>
              <a:gd name="connsiteX0" fmla="*/ 2743200 w 3966210"/>
              <a:gd name="connsiteY0" fmla="*/ 0 h 1151255"/>
              <a:gd name="connsiteX1" fmla="*/ 3966210 w 3966210"/>
              <a:gd name="connsiteY1" fmla="*/ 577850 h 1151255"/>
              <a:gd name="connsiteX2" fmla="*/ 2251710 w 3966210"/>
              <a:gd name="connsiteY2" fmla="*/ 1151255 h 1151255"/>
              <a:gd name="connsiteX3" fmla="*/ 0 w 3966210"/>
              <a:gd name="connsiteY3" fmla="*/ 535940 h 1151255"/>
              <a:gd name="connsiteX4" fmla="*/ 2743200 w 3966210"/>
              <a:gd name="connsiteY4" fmla="*/ 0 h 1151255"/>
              <a:gd name="connsiteX0" fmla="*/ 2743200 w 3390900"/>
              <a:gd name="connsiteY0" fmla="*/ 0 h 1151255"/>
              <a:gd name="connsiteX1" fmla="*/ 3390900 w 3390900"/>
              <a:gd name="connsiteY1" fmla="*/ 760730 h 1151255"/>
              <a:gd name="connsiteX2" fmla="*/ 2251710 w 3390900"/>
              <a:gd name="connsiteY2" fmla="*/ 1151255 h 1151255"/>
              <a:gd name="connsiteX3" fmla="*/ 0 w 3390900"/>
              <a:gd name="connsiteY3" fmla="*/ 535940 h 1151255"/>
              <a:gd name="connsiteX4" fmla="*/ 2743200 w 3390900"/>
              <a:gd name="connsiteY4" fmla="*/ 0 h 1151255"/>
              <a:gd name="connsiteX0" fmla="*/ 2164080 w 3390900"/>
              <a:gd name="connsiteY0" fmla="*/ 0 h 701675"/>
              <a:gd name="connsiteX1" fmla="*/ 3390900 w 3390900"/>
              <a:gd name="connsiteY1" fmla="*/ 311150 h 701675"/>
              <a:gd name="connsiteX2" fmla="*/ 2251710 w 3390900"/>
              <a:gd name="connsiteY2" fmla="*/ 701675 h 701675"/>
              <a:gd name="connsiteX3" fmla="*/ 0 w 3390900"/>
              <a:gd name="connsiteY3" fmla="*/ 86360 h 701675"/>
              <a:gd name="connsiteX4" fmla="*/ 2164080 w 3390900"/>
              <a:gd name="connsiteY4" fmla="*/ 0 h 701675"/>
              <a:gd name="connsiteX0" fmla="*/ 1402080 w 2628900"/>
              <a:gd name="connsiteY0" fmla="*/ 0 h 701675"/>
              <a:gd name="connsiteX1" fmla="*/ 2628900 w 2628900"/>
              <a:gd name="connsiteY1" fmla="*/ 311150 h 701675"/>
              <a:gd name="connsiteX2" fmla="*/ 1489710 w 2628900"/>
              <a:gd name="connsiteY2" fmla="*/ 701675 h 701675"/>
              <a:gd name="connsiteX3" fmla="*/ 0 w 2628900"/>
              <a:gd name="connsiteY3" fmla="*/ 292100 h 701675"/>
              <a:gd name="connsiteX4" fmla="*/ 1402080 w 2628900"/>
              <a:gd name="connsiteY4" fmla="*/ 0 h 701675"/>
              <a:gd name="connsiteX0" fmla="*/ 1402080 w 2628900"/>
              <a:gd name="connsiteY0" fmla="*/ 0 h 621665"/>
              <a:gd name="connsiteX1" fmla="*/ 2628900 w 2628900"/>
              <a:gd name="connsiteY1" fmla="*/ 311150 h 621665"/>
              <a:gd name="connsiteX2" fmla="*/ 1219200 w 2628900"/>
              <a:gd name="connsiteY2" fmla="*/ 621665 h 621665"/>
              <a:gd name="connsiteX3" fmla="*/ 0 w 2628900"/>
              <a:gd name="connsiteY3" fmla="*/ 292100 h 621665"/>
              <a:gd name="connsiteX4" fmla="*/ 1402080 w 2628900"/>
              <a:gd name="connsiteY4" fmla="*/ 0 h 62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8900" h="621665">
                <a:moveTo>
                  <a:pt x="1402080" y="0"/>
                </a:moveTo>
                <a:lnTo>
                  <a:pt x="2628900" y="311150"/>
                </a:lnTo>
                <a:lnTo>
                  <a:pt x="1219200" y="621665"/>
                </a:lnTo>
                <a:lnTo>
                  <a:pt x="0" y="292100"/>
                </a:lnTo>
                <a:lnTo>
                  <a:pt x="1402080" y="0"/>
                </a:lnTo>
                <a:close/>
              </a:path>
            </a:pathLst>
          </a:cu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40" name="Oval 39">
            <a:extLst>
              <a:ext uri="{FF2B5EF4-FFF2-40B4-BE49-F238E27FC236}">
                <a16:creationId xmlns:a16="http://schemas.microsoft.com/office/drawing/2014/main" id="{6AC4F6D2-7C9D-4A42-B763-EA512319AE8B}"/>
              </a:ext>
            </a:extLst>
          </p:cNvPr>
          <p:cNvSpPr/>
          <p:nvPr/>
        </p:nvSpPr>
        <p:spPr>
          <a:xfrm>
            <a:off x="8933290" y="5498432"/>
            <a:ext cx="1588780" cy="448540"/>
          </a:xfrm>
          <a:prstGeom prst="ellipse">
            <a:avLst/>
          </a:prstGeom>
          <a:no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41" name="Freeform 23">
            <a:extLst>
              <a:ext uri="{FF2B5EF4-FFF2-40B4-BE49-F238E27FC236}">
                <a16:creationId xmlns:a16="http://schemas.microsoft.com/office/drawing/2014/main" id="{6AE0EF8E-4EC3-4D3C-8093-F7CB15CE4C43}"/>
              </a:ext>
            </a:extLst>
          </p:cNvPr>
          <p:cNvSpPr/>
          <p:nvPr/>
        </p:nvSpPr>
        <p:spPr>
          <a:xfrm>
            <a:off x="8660720" y="5390162"/>
            <a:ext cx="2142673" cy="673283"/>
          </a:xfrm>
          <a:custGeom>
            <a:avLst/>
            <a:gdLst>
              <a:gd name="connsiteX0" fmla="*/ 1234440 w 2735580"/>
              <a:gd name="connsiteY0" fmla="*/ 0 h 1257300"/>
              <a:gd name="connsiteX1" fmla="*/ 2735580 w 2735580"/>
              <a:gd name="connsiteY1" fmla="*/ 419100 h 1257300"/>
              <a:gd name="connsiteX2" fmla="*/ 1394460 w 2735580"/>
              <a:gd name="connsiteY2" fmla="*/ 1257300 h 1257300"/>
              <a:gd name="connsiteX3" fmla="*/ 0 w 2735580"/>
              <a:gd name="connsiteY3" fmla="*/ 716280 h 1257300"/>
              <a:gd name="connsiteX4" fmla="*/ 1234440 w 2735580"/>
              <a:gd name="connsiteY4" fmla="*/ 0 h 1257300"/>
              <a:gd name="connsiteX0" fmla="*/ 1234440 w 2735580"/>
              <a:gd name="connsiteY0" fmla="*/ 0 h 1122045"/>
              <a:gd name="connsiteX1" fmla="*/ 2735580 w 2735580"/>
              <a:gd name="connsiteY1" fmla="*/ 419100 h 1122045"/>
              <a:gd name="connsiteX2" fmla="*/ 1501140 w 2735580"/>
              <a:gd name="connsiteY2" fmla="*/ 1122045 h 1122045"/>
              <a:gd name="connsiteX3" fmla="*/ 0 w 2735580"/>
              <a:gd name="connsiteY3" fmla="*/ 716280 h 1122045"/>
              <a:gd name="connsiteX4" fmla="*/ 1234440 w 2735580"/>
              <a:gd name="connsiteY4" fmla="*/ 0 h 1122045"/>
              <a:gd name="connsiteX0" fmla="*/ 1234440 w 2735580"/>
              <a:gd name="connsiteY0" fmla="*/ 0 h 1086485"/>
              <a:gd name="connsiteX1" fmla="*/ 2735580 w 2735580"/>
              <a:gd name="connsiteY1" fmla="*/ 383540 h 1086485"/>
              <a:gd name="connsiteX2" fmla="*/ 1501140 w 2735580"/>
              <a:gd name="connsiteY2" fmla="*/ 1086485 h 1086485"/>
              <a:gd name="connsiteX3" fmla="*/ 0 w 2735580"/>
              <a:gd name="connsiteY3" fmla="*/ 680720 h 1086485"/>
              <a:gd name="connsiteX4" fmla="*/ 1234440 w 2735580"/>
              <a:gd name="connsiteY4" fmla="*/ 0 h 1086485"/>
              <a:gd name="connsiteX0" fmla="*/ 1234440 w 3215640"/>
              <a:gd name="connsiteY0" fmla="*/ 0 h 1086485"/>
              <a:gd name="connsiteX1" fmla="*/ 3215640 w 3215640"/>
              <a:gd name="connsiteY1" fmla="*/ 513080 h 1086485"/>
              <a:gd name="connsiteX2" fmla="*/ 1501140 w 3215640"/>
              <a:gd name="connsiteY2" fmla="*/ 1086485 h 1086485"/>
              <a:gd name="connsiteX3" fmla="*/ 0 w 3215640"/>
              <a:gd name="connsiteY3" fmla="*/ 680720 h 1086485"/>
              <a:gd name="connsiteX4" fmla="*/ 1234440 w 3215640"/>
              <a:gd name="connsiteY4" fmla="*/ 0 h 1086485"/>
              <a:gd name="connsiteX0" fmla="*/ 1985010 w 3966210"/>
              <a:gd name="connsiteY0" fmla="*/ 0 h 1086485"/>
              <a:gd name="connsiteX1" fmla="*/ 3966210 w 3966210"/>
              <a:gd name="connsiteY1" fmla="*/ 513080 h 1086485"/>
              <a:gd name="connsiteX2" fmla="*/ 2251710 w 3966210"/>
              <a:gd name="connsiteY2" fmla="*/ 1086485 h 1086485"/>
              <a:gd name="connsiteX3" fmla="*/ 0 w 3966210"/>
              <a:gd name="connsiteY3" fmla="*/ 471170 h 1086485"/>
              <a:gd name="connsiteX4" fmla="*/ 1985010 w 3966210"/>
              <a:gd name="connsiteY4" fmla="*/ 0 h 1086485"/>
              <a:gd name="connsiteX0" fmla="*/ 2743200 w 3966210"/>
              <a:gd name="connsiteY0" fmla="*/ 0 h 1151255"/>
              <a:gd name="connsiteX1" fmla="*/ 3966210 w 3966210"/>
              <a:gd name="connsiteY1" fmla="*/ 577850 h 1151255"/>
              <a:gd name="connsiteX2" fmla="*/ 2251710 w 3966210"/>
              <a:gd name="connsiteY2" fmla="*/ 1151255 h 1151255"/>
              <a:gd name="connsiteX3" fmla="*/ 0 w 3966210"/>
              <a:gd name="connsiteY3" fmla="*/ 535940 h 1151255"/>
              <a:gd name="connsiteX4" fmla="*/ 2743200 w 3966210"/>
              <a:gd name="connsiteY4" fmla="*/ 0 h 1151255"/>
              <a:gd name="connsiteX0" fmla="*/ 2743200 w 3390900"/>
              <a:gd name="connsiteY0" fmla="*/ 0 h 1151255"/>
              <a:gd name="connsiteX1" fmla="*/ 3390900 w 3390900"/>
              <a:gd name="connsiteY1" fmla="*/ 760730 h 1151255"/>
              <a:gd name="connsiteX2" fmla="*/ 2251710 w 3390900"/>
              <a:gd name="connsiteY2" fmla="*/ 1151255 h 1151255"/>
              <a:gd name="connsiteX3" fmla="*/ 0 w 3390900"/>
              <a:gd name="connsiteY3" fmla="*/ 535940 h 1151255"/>
              <a:gd name="connsiteX4" fmla="*/ 2743200 w 3390900"/>
              <a:gd name="connsiteY4" fmla="*/ 0 h 1151255"/>
              <a:gd name="connsiteX0" fmla="*/ 2164080 w 3390900"/>
              <a:gd name="connsiteY0" fmla="*/ 0 h 701675"/>
              <a:gd name="connsiteX1" fmla="*/ 3390900 w 3390900"/>
              <a:gd name="connsiteY1" fmla="*/ 311150 h 701675"/>
              <a:gd name="connsiteX2" fmla="*/ 2251710 w 3390900"/>
              <a:gd name="connsiteY2" fmla="*/ 701675 h 701675"/>
              <a:gd name="connsiteX3" fmla="*/ 0 w 3390900"/>
              <a:gd name="connsiteY3" fmla="*/ 86360 h 701675"/>
              <a:gd name="connsiteX4" fmla="*/ 2164080 w 3390900"/>
              <a:gd name="connsiteY4" fmla="*/ 0 h 701675"/>
              <a:gd name="connsiteX0" fmla="*/ 1402080 w 2628900"/>
              <a:gd name="connsiteY0" fmla="*/ 0 h 701675"/>
              <a:gd name="connsiteX1" fmla="*/ 2628900 w 2628900"/>
              <a:gd name="connsiteY1" fmla="*/ 311150 h 701675"/>
              <a:gd name="connsiteX2" fmla="*/ 1489710 w 2628900"/>
              <a:gd name="connsiteY2" fmla="*/ 701675 h 701675"/>
              <a:gd name="connsiteX3" fmla="*/ 0 w 2628900"/>
              <a:gd name="connsiteY3" fmla="*/ 292100 h 701675"/>
              <a:gd name="connsiteX4" fmla="*/ 1402080 w 2628900"/>
              <a:gd name="connsiteY4" fmla="*/ 0 h 701675"/>
              <a:gd name="connsiteX0" fmla="*/ 1402080 w 2628900"/>
              <a:gd name="connsiteY0" fmla="*/ 0 h 621665"/>
              <a:gd name="connsiteX1" fmla="*/ 2628900 w 2628900"/>
              <a:gd name="connsiteY1" fmla="*/ 311150 h 621665"/>
              <a:gd name="connsiteX2" fmla="*/ 1219200 w 2628900"/>
              <a:gd name="connsiteY2" fmla="*/ 621665 h 621665"/>
              <a:gd name="connsiteX3" fmla="*/ 0 w 2628900"/>
              <a:gd name="connsiteY3" fmla="*/ 292100 h 621665"/>
              <a:gd name="connsiteX4" fmla="*/ 1402080 w 2628900"/>
              <a:gd name="connsiteY4" fmla="*/ 0 h 621665"/>
              <a:gd name="connsiteX0" fmla="*/ 1402080 w 2628900"/>
              <a:gd name="connsiteY0" fmla="*/ 0 h 626957"/>
              <a:gd name="connsiteX1" fmla="*/ 2628900 w 2628900"/>
              <a:gd name="connsiteY1" fmla="*/ 311150 h 626957"/>
              <a:gd name="connsiteX2" fmla="*/ 1230876 w 2628900"/>
              <a:gd name="connsiteY2" fmla="*/ 626957 h 626957"/>
              <a:gd name="connsiteX3" fmla="*/ 0 w 2628900"/>
              <a:gd name="connsiteY3" fmla="*/ 292100 h 626957"/>
              <a:gd name="connsiteX4" fmla="*/ 1402080 w 2628900"/>
              <a:gd name="connsiteY4" fmla="*/ 0 h 626957"/>
              <a:gd name="connsiteX0" fmla="*/ 1402080 w 2652252"/>
              <a:gd name="connsiteY0" fmla="*/ 0 h 626957"/>
              <a:gd name="connsiteX1" fmla="*/ 2652252 w 2652252"/>
              <a:gd name="connsiteY1" fmla="*/ 316442 h 626957"/>
              <a:gd name="connsiteX2" fmla="*/ 1230876 w 2652252"/>
              <a:gd name="connsiteY2" fmla="*/ 626957 h 626957"/>
              <a:gd name="connsiteX3" fmla="*/ 0 w 2652252"/>
              <a:gd name="connsiteY3" fmla="*/ 292100 h 626957"/>
              <a:gd name="connsiteX4" fmla="*/ 1402080 w 2652252"/>
              <a:gd name="connsiteY4" fmla="*/ 0 h 626957"/>
              <a:gd name="connsiteX0" fmla="*/ 1402080 w 2652252"/>
              <a:gd name="connsiteY0" fmla="*/ 0 h 616373"/>
              <a:gd name="connsiteX1" fmla="*/ 2652252 w 2652252"/>
              <a:gd name="connsiteY1" fmla="*/ 316442 h 616373"/>
              <a:gd name="connsiteX2" fmla="*/ 1275245 w 2652252"/>
              <a:gd name="connsiteY2" fmla="*/ 616373 h 616373"/>
              <a:gd name="connsiteX3" fmla="*/ 0 w 2652252"/>
              <a:gd name="connsiteY3" fmla="*/ 292100 h 616373"/>
              <a:gd name="connsiteX4" fmla="*/ 1402080 w 2652252"/>
              <a:gd name="connsiteY4" fmla="*/ 0 h 616373"/>
              <a:gd name="connsiteX0" fmla="*/ 1402080 w 2652252"/>
              <a:gd name="connsiteY0" fmla="*/ 0 h 623429"/>
              <a:gd name="connsiteX1" fmla="*/ 2652252 w 2652252"/>
              <a:gd name="connsiteY1" fmla="*/ 316442 h 623429"/>
              <a:gd name="connsiteX2" fmla="*/ 1261234 w 2652252"/>
              <a:gd name="connsiteY2" fmla="*/ 623429 h 623429"/>
              <a:gd name="connsiteX3" fmla="*/ 0 w 2652252"/>
              <a:gd name="connsiteY3" fmla="*/ 292100 h 623429"/>
              <a:gd name="connsiteX4" fmla="*/ 1402080 w 2652252"/>
              <a:gd name="connsiteY4" fmla="*/ 0 h 623429"/>
              <a:gd name="connsiteX0" fmla="*/ 1376393 w 2626565"/>
              <a:gd name="connsiteY0" fmla="*/ 0 h 623429"/>
              <a:gd name="connsiteX1" fmla="*/ 2626565 w 2626565"/>
              <a:gd name="connsiteY1" fmla="*/ 316442 h 623429"/>
              <a:gd name="connsiteX2" fmla="*/ 1235547 w 2626565"/>
              <a:gd name="connsiteY2" fmla="*/ 623429 h 623429"/>
              <a:gd name="connsiteX3" fmla="*/ 0 w 2626565"/>
              <a:gd name="connsiteY3" fmla="*/ 288572 h 623429"/>
              <a:gd name="connsiteX4" fmla="*/ 1376393 w 2626565"/>
              <a:gd name="connsiteY4" fmla="*/ 0 h 623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6565" h="623429">
                <a:moveTo>
                  <a:pt x="1376393" y="0"/>
                </a:moveTo>
                <a:lnTo>
                  <a:pt x="2626565" y="316442"/>
                </a:lnTo>
                <a:lnTo>
                  <a:pt x="1235547" y="623429"/>
                </a:lnTo>
                <a:lnTo>
                  <a:pt x="0" y="288572"/>
                </a:lnTo>
                <a:lnTo>
                  <a:pt x="1376393" y="0"/>
                </a:lnTo>
                <a:close/>
              </a:path>
            </a:pathLst>
          </a:custGeom>
          <a:noFill/>
          <a:ln w="6350">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cxnSp>
        <p:nvCxnSpPr>
          <p:cNvPr id="43" name="Straight Connector 42">
            <a:extLst>
              <a:ext uri="{FF2B5EF4-FFF2-40B4-BE49-F238E27FC236}">
                <a16:creationId xmlns:a16="http://schemas.microsoft.com/office/drawing/2014/main" id="{0F47DB3D-155D-4684-88EB-4D8FDCE311B5}"/>
              </a:ext>
            </a:extLst>
          </p:cNvPr>
          <p:cNvCxnSpPr/>
          <p:nvPr/>
        </p:nvCxnSpPr>
        <p:spPr>
          <a:xfrm flipV="1">
            <a:off x="9731805" y="3806150"/>
            <a:ext cx="0" cy="9158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FF8BA0B-77ED-4B0F-AFE1-80C77FE31E06}"/>
              </a:ext>
            </a:extLst>
          </p:cNvPr>
          <p:cNvCxnSpPr/>
          <p:nvPr/>
        </p:nvCxnSpPr>
        <p:spPr>
          <a:xfrm>
            <a:off x="8542249" y="5260980"/>
            <a:ext cx="2422352" cy="8893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F350B25-635A-425B-B950-116D68A35074}"/>
              </a:ext>
            </a:extLst>
          </p:cNvPr>
          <p:cNvCxnSpPr/>
          <p:nvPr/>
        </p:nvCxnSpPr>
        <p:spPr>
          <a:xfrm flipH="1">
            <a:off x="8408092" y="5317024"/>
            <a:ext cx="2556509" cy="7966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9CF8139-3A63-4EE8-BDD1-DCF59B838303}"/>
              </a:ext>
            </a:extLst>
          </p:cNvPr>
          <p:cNvCxnSpPr/>
          <p:nvPr/>
        </p:nvCxnSpPr>
        <p:spPr>
          <a:xfrm flipH="1" flipV="1">
            <a:off x="9732151" y="4433564"/>
            <a:ext cx="10" cy="1270810"/>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3099086-C015-4200-9900-FDB3D303A4A3}"/>
              </a:ext>
            </a:extLst>
          </p:cNvPr>
          <p:cNvCxnSpPr/>
          <p:nvPr/>
        </p:nvCxnSpPr>
        <p:spPr>
          <a:xfrm>
            <a:off x="9725987" y="5703072"/>
            <a:ext cx="376393" cy="131414"/>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8EA7E3E-2CC5-4359-B398-542E958FA85A}"/>
              </a:ext>
            </a:extLst>
          </p:cNvPr>
          <p:cNvCxnSpPr/>
          <p:nvPr/>
        </p:nvCxnSpPr>
        <p:spPr>
          <a:xfrm flipH="1">
            <a:off x="9306225" y="5701165"/>
            <a:ext cx="432168" cy="125853"/>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1D84A485-987E-424B-9755-71AE85ED1F23}"/>
              </a:ext>
            </a:extLst>
          </p:cNvPr>
          <p:cNvSpPr/>
          <p:nvPr/>
        </p:nvSpPr>
        <p:spPr>
          <a:xfrm>
            <a:off x="9695927" y="5661282"/>
            <a:ext cx="75410" cy="754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51" name="Freeform 38">
            <a:extLst>
              <a:ext uri="{FF2B5EF4-FFF2-40B4-BE49-F238E27FC236}">
                <a16:creationId xmlns:a16="http://schemas.microsoft.com/office/drawing/2014/main" id="{5370F3D4-9C93-40CE-A33F-CD7D235DFB9E}"/>
              </a:ext>
            </a:extLst>
          </p:cNvPr>
          <p:cNvSpPr/>
          <p:nvPr/>
        </p:nvSpPr>
        <p:spPr>
          <a:xfrm>
            <a:off x="8661656" y="4547264"/>
            <a:ext cx="1008380" cy="1516380"/>
          </a:xfrm>
          <a:custGeom>
            <a:avLst/>
            <a:gdLst>
              <a:gd name="connsiteX0" fmla="*/ 0 w 1008380"/>
              <a:gd name="connsiteY0" fmla="*/ 0 h 1516380"/>
              <a:gd name="connsiteX1" fmla="*/ 5080 w 1008380"/>
              <a:gd name="connsiteY1" fmla="*/ 1150620 h 1516380"/>
              <a:gd name="connsiteX2" fmla="*/ 1008380 w 1008380"/>
              <a:gd name="connsiteY2" fmla="*/ 1516380 h 1516380"/>
              <a:gd name="connsiteX3" fmla="*/ 1008380 w 1008380"/>
              <a:gd name="connsiteY3" fmla="*/ 342900 h 1516380"/>
              <a:gd name="connsiteX4" fmla="*/ 0 w 1008380"/>
              <a:gd name="connsiteY4" fmla="*/ 0 h 1516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380" h="1516380">
                <a:moveTo>
                  <a:pt x="0" y="0"/>
                </a:moveTo>
                <a:cubicBezTo>
                  <a:pt x="1693" y="383540"/>
                  <a:pt x="3387" y="767080"/>
                  <a:pt x="5080" y="1150620"/>
                </a:cubicBezTo>
                <a:lnTo>
                  <a:pt x="1008380" y="1516380"/>
                </a:lnTo>
                <a:lnTo>
                  <a:pt x="1008380" y="342900"/>
                </a:lnTo>
                <a:lnTo>
                  <a:pt x="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52" name="Freeform 39">
            <a:extLst>
              <a:ext uri="{FF2B5EF4-FFF2-40B4-BE49-F238E27FC236}">
                <a16:creationId xmlns:a16="http://schemas.microsoft.com/office/drawing/2014/main" id="{074420D8-5ECC-4D21-B01C-3E647DF14460}"/>
              </a:ext>
            </a:extLst>
          </p:cNvPr>
          <p:cNvSpPr/>
          <p:nvPr/>
        </p:nvSpPr>
        <p:spPr>
          <a:xfrm>
            <a:off x="9670036" y="4575204"/>
            <a:ext cx="1132840" cy="1490980"/>
          </a:xfrm>
          <a:custGeom>
            <a:avLst/>
            <a:gdLst>
              <a:gd name="connsiteX0" fmla="*/ 0 w 1132840"/>
              <a:gd name="connsiteY0" fmla="*/ 312420 h 1490980"/>
              <a:gd name="connsiteX1" fmla="*/ 1132840 w 1132840"/>
              <a:gd name="connsiteY1" fmla="*/ 0 h 1490980"/>
              <a:gd name="connsiteX2" fmla="*/ 1132840 w 1132840"/>
              <a:gd name="connsiteY2" fmla="*/ 1158240 h 1490980"/>
              <a:gd name="connsiteX3" fmla="*/ 2540 w 1132840"/>
              <a:gd name="connsiteY3" fmla="*/ 1490980 h 1490980"/>
              <a:gd name="connsiteX4" fmla="*/ 0 w 1132840"/>
              <a:gd name="connsiteY4" fmla="*/ 312420 h 1490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840" h="1490980">
                <a:moveTo>
                  <a:pt x="0" y="312420"/>
                </a:moveTo>
                <a:lnTo>
                  <a:pt x="1132840" y="0"/>
                </a:lnTo>
                <a:lnTo>
                  <a:pt x="1132840" y="1158240"/>
                </a:lnTo>
                <a:lnTo>
                  <a:pt x="2540" y="1490980"/>
                </a:lnTo>
                <a:cubicBezTo>
                  <a:pt x="1693" y="1098127"/>
                  <a:pt x="847" y="705273"/>
                  <a:pt x="0" y="31242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53" name="Freeform 46">
            <a:extLst>
              <a:ext uri="{FF2B5EF4-FFF2-40B4-BE49-F238E27FC236}">
                <a16:creationId xmlns:a16="http://schemas.microsoft.com/office/drawing/2014/main" id="{3CF2390B-4BBD-4A39-9215-4C7E8453E043}"/>
              </a:ext>
            </a:extLst>
          </p:cNvPr>
          <p:cNvSpPr/>
          <p:nvPr/>
        </p:nvSpPr>
        <p:spPr>
          <a:xfrm>
            <a:off x="4683581" y="5223486"/>
            <a:ext cx="3113182" cy="974606"/>
          </a:xfrm>
          <a:custGeom>
            <a:avLst/>
            <a:gdLst>
              <a:gd name="connsiteX0" fmla="*/ 1234440 w 2735580"/>
              <a:gd name="connsiteY0" fmla="*/ 0 h 1257300"/>
              <a:gd name="connsiteX1" fmla="*/ 2735580 w 2735580"/>
              <a:gd name="connsiteY1" fmla="*/ 419100 h 1257300"/>
              <a:gd name="connsiteX2" fmla="*/ 1394460 w 2735580"/>
              <a:gd name="connsiteY2" fmla="*/ 1257300 h 1257300"/>
              <a:gd name="connsiteX3" fmla="*/ 0 w 2735580"/>
              <a:gd name="connsiteY3" fmla="*/ 716280 h 1257300"/>
              <a:gd name="connsiteX4" fmla="*/ 1234440 w 2735580"/>
              <a:gd name="connsiteY4" fmla="*/ 0 h 1257300"/>
              <a:gd name="connsiteX0" fmla="*/ 1234440 w 2735580"/>
              <a:gd name="connsiteY0" fmla="*/ 0 h 1122045"/>
              <a:gd name="connsiteX1" fmla="*/ 2735580 w 2735580"/>
              <a:gd name="connsiteY1" fmla="*/ 419100 h 1122045"/>
              <a:gd name="connsiteX2" fmla="*/ 1501140 w 2735580"/>
              <a:gd name="connsiteY2" fmla="*/ 1122045 h 1122045"/>
              <a:gd name="connsiteX3" fmla="*/ 0 w 2735580"/>
              <a:gd name="connsiteY3" fmla="*/ 716280 h 1122045"/>
              <a:gd name="connsiteX4" fmla="*/ 1234440 w 2735580"/>
              <a:gd name="connsiteY4" fmla="*/ 0 h 1122045"/>
              <a:gd name="connsiteX0" fmla="*/ 1234440 w 2735580"/>
              <a:gd name="connsiteY0" fmla="*/ 0 h 1086485"/>
              <a:gd name="connsiteX1" fmla="*/ 2735580 w 2735580"/>
              <a:gd name="connsiteY1" fmla="*/ 383540 h 1086485"/>
              <a:gd name="connsiteX2" fmla="*/ 1501140 w 2735580"/>
              <a:gd name="connsiteY2" fmla="*/ 1086485 h 1086485"/>
              <a:gd name="connsiteX3" fmla="*/ 0 w 2735580"/>
              <a:gd name="connsiteY3" fmla="*/ 680720 h 1086485"/>
              <a:gd name="connsiteX4" fmla="*/ 1234440 w 2735580"/>
              <a:gd name="connsiteY4" fmla="*/ 0 h 1086485"/>
              <a:gd name="connsiteX0" fmla="*/ 1234440 w 3215640"/>
              <a:gd name="connsiteY0" fmla="*/ 0 h 1086485"/>
              <a:gd name="connsiteX1" fmla="*/ 3215640 w 3215640"/>
              <a:gd name="connsiteY1" fmla="*/ 513080 h 1086485"/>
              <a:gd name="connsiteX2" fmla="*/ 1501140 w 3215640"/>
              <a:gd name="connsiteY2" fmla="*/ 1086485 h 1086485"/>
              <a:gd name="connsiteX3" fmla="*/ 0 w 3215640"/>
              <a:gd name="connsiteY3" fmla="*/ 680720 h 1086485"/>
              <a:gd name="connsiteX4" fmla="*/ 1234440 w 3215640"/>
              <a:gd name="connsiteY4" fmla="*/ 0 h 1086485"/>
              <a:gd name="connsiteX0" fmla="*/ 1985010 w 3966210"/>
              <a:gd name="connsiteY0" fmla="*/ 0 h 1086485"/>
              <a:gd name="connsiteX1" fmla="*/ 3966210 w 3966210"/>
              <a:gd name="connsiteY1" fmla="*/ 513080 h 1086485"/>
              <a:gd name="connsiteX2" fmla="*/ 2251710 w 3966210"/>
              <a:gd name="connsiteY2" fmla="*/ 1086485 h 1086485"/>
              <a:gd name="connsiteX3" fmla="*/ 0 w 3966210"/>
              <a:gd name="connsiteY3" fmla="*/ 471170 h 1086485"/>
              <a:gd name="connsiteX4" fmla="*/ 1985010 w 3966210"/>
              <a:gd name="connsiteY4" fmla="*/ 0 h 1086485"/>
              <a:gd name="connsiteX0" fmla="*/ 2743200 w 3966210"/>
              <a:gd name="connsiteY0" fmla="*/ 0 h 1151255"/>
              <a:gd name="connsiteX1" fmla="*/ 3966210 w 3966210"/>
              <a:gd name="connsiteY1" fmla="*/ 577850 h 1151255"/>
              <a:gd name="connsiteX2" fmla="*/ 2251710 w 3966210"/>
              <a:gd name="connsiteY2" fmla="*/ 1151255 h 1151255"/>
              <a:gd name="connsiteX3" fmla="*/ 0 w 3966210"/>
              <a:gd name="connsiteY3" fmla="*/ 535940 h 1151255"/>
              <a:gd name="connsiteX4" fmla="*/ 2743200 w 3966210"/>
              <a:gd name="connsiteY4" fmla="*/ 0 h 1151255"/>
              <a:gd name="connsiteX0" fmla="*/ 2743200 w 3390900"/>
              <a:gd name="connsiteY0" fmla="*/ 0 h 1151255"/>
              <a:gd name="connsiteX1" fmla="*/ 3390900 w 3390900"/>
              <a:gd name="connsiteY1" fmla="*/ 760730 h 1151255"/>
              <a:gd name="connsiteX2" fmla="*/ 2251710 w 3390900"/>
              <a:gd name="connsiteY2" fmla="*/ 1151255 h 1151255"/>
              <a:gd name="connsiteX3" fmla="*/ 0 w 3390900"/>
              <a:gd name="connsiteY3" fmla="*/ 535940 h 1151255"/>
              <a:gd name="connsiteX4" fmla="*/ 2743200 w 3390900"/>
              <a:gd name="connsiteY4" fmla="*/ 0 h 1151255"/>
              <a:gd name="connsiteX0" fmla="*/ 2164080 w 3390900"/>
              <a:gd name="connsiteY0" fmla="*/ 0 h 701675"/>
              <a:gd name="connsiteX1" fmla="*/ 3390900 w 3390900"/>
              <a:gd name="connsiteY1" fmla="*/ 311150 h 701675"/>
              <a:gd name="connsiteX2" fmla="*/ 2251710 w 3390900"/>
              <a:gd name="connsiteY2" fmla="*/ 701675 h 701675"/>
              <a:gd name="connsiteX3" fmla="*/ 0 w 3390900"/>
              <a:gd name="connsiteY3" fmla="*/ 86360 h 701675"/>
              <a:gd name="connsiteX4" fmla="*/ 2164080 w 3390900"/>
              <a:gd name="connsiteY4" fmla="*/ 0 h 701675"/>
              <a:gd name="connsiteX0" fmla="*/ 1402080 w 2628900"/>
              <a:gd name="connsiteY0" fmla="*/ 0 h 701675"/>
              <a:gd name="connsiteX1" fmla="*/ 2628900 w 2628900"/>
              <a:gd name="connsiteY1" fmla="*/ 311150 h 701675"/>
              <a:gd name="connsiteX2" fmla="*/ 1489710 w 2628900"/>
              <a:gd name="connsiteY2" fmla="*/ 701675 h 701675"/>
              <a:gd name="connsiteX3" fmla="*/ 0 w 2628900"/>
              <a:gd name="connsiteY3" fmla="*/ 292100 h 701675"/>
              <a:gd name="connsiteX4" fmla="*/ 1402080 w 2628900"/>
              <a:gd name="connsiteY4" fmla="*/ 0 h 701675"/>
              <a:gd name="connsiteX0" fmla="*/ 1402080 w 2628900"/>
              <a:gd name="connsiteY0" fmla="*/ 0 h 621665"/>
              <a:gd name="connsiteX1" fmla="*/ 2628900 w 2628900"/>
              <a:gd name="connsiteY1" fmla="*/ 311150 h 621665"/>
              <a:gd name="connsiteX2" fmla="*/ 1219200 w 2628900"/>
              <a:gd name="connsiteY2" fmla="*/ 621665 h 621665"/>
              <a:gd name="connsiteX3" fmla="*/ 0 w 2628900"/>
              <a:gd name="connsiteY3" fmla="*/ 292100 h 621665"/>
              <a:gd name="connsiteX4" fmla="*/ 1402080 w 2628900"/>
              <a:gd name="connsiteY4" fmla="*/ 0 h 62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8900" h="621665">
                <a:moveTo>
                  <a:pt x="1402080" y="0"/>
                </a:moveTo>
                <a:lnTo>
                  <a:pt x="2628900" y="311150"/>
                </a:lnTo>
                <a:lnTo>
                  <a:pt x="1219200" y="621665"/>
                </a:lnTo>
                <a:lnTo>
                  <a:pt x="0" y="292100"/>
                </a:lnTo>
                <a:lnTo>
                  <a:pt x="1402080" y="0"/>
                </a:lnTo>
                <a:close/>
              </a:path>
            </a:pathLst>
          </a:cu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cxnSp>
        <p:nvCxnSpPr>
          <p:cNvPr id="54" name="Straight Connector 53">
            <a:extLst>
              <a:ext uri="{FF2B5EF4-FFF2-40B4-BE49-F238E27FC236}">
                <a16:creationId xmlns:a16="http://schemas.microsoft.com/office/drawing/2014/main" id="{FFF97E18-8499-47E7-8D72-344AE2022FDF}"/>
              </a:ext>
            </a:extLst>
          </p:cNvPr>
          <p:cNvCxnSpPr/>
          <p:nvPr/>
        </p:nvCxnSpPr>
        <p:spPr>
          <a:xfrm>
            <a:off x="5793847" y="4364639"/>
            <a:ext cx="435768" cy="130968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08BA3FF-4514-4965-B025-8173676C23C6}"/>
              </a:ext>
            </a:extLst>
          </p:cNvPr>
          <p:cNvCxnSpPr/>
          <p:nvPr/>
        </p:nvCxnSpPr>
        <p:spPr>
          <a:xfrm flipH="1">
            <a:off x="6227234" y="4378926"/>
            <a:ext cx="488156" cy="1293019"/>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1D608CE-5813-4923-8AC1-DFC152649E92}"/>
              </a:ext>
            </a:extLst>
          </p:cNvPr>
          <p:cNvCxnSpPr/>
          <p:nvPr/>
        </p:nvCxnSpPr>
        <p:spPr>
          <a:xfrm>
            <a:off x="5028996" y="5230213"/>
            <a:ext cx="2422352" cy="8893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4F8A158-5D98-4012-BB00-01506F8F50F0}"/>
              </a:ext>
            </a:extLst>
          </p:cNvPr>
          <p:cNvCxnSpPr/>
          <p:nvPr/>
        </p:nvCxnSpPr>
        <p:spPr>
          <a:xfrm flipH="1">
            <a:off x="4894839" y="5286257"/>
            <a:ext cx="2556509" cy="7966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0DF4BA24-3ABA-44AF-BD0E-7BECF20D63D3}"/>
              </a:ext>
            </a:extLst>
          </p:cNvPr>
          <p:cNvSpPr/>
          <p:nvPr/>
        </p:nvSpPr>
        <p:spPr>
          <a:xfrm>
            <a:off x="5420037" y="5467665"/>
            <a:ext cx="1588780" cy="448540"/>
          </a:xfrm>
          <a:prstGeom prst="ellipse">
            <a:avLst/>
          </a:prstGeom>
          <a:no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cxnSp>
        <p:nvCxnSpPr>
          <p:cNvPr id="60" name="Straight Connector 59">
            <a:extLst>
              <a:ext uri="{FF2B5EF4-FFF2-40B4-BE49-F238E27FC236}">
                <a16:creationId xmlns:a16="http://schemas.microsoft.com/office/drawing/2014/main" id="{C2D0AF78-2084-4F10-8A7E-849C9AAB3EA4}"/>
              </a:ext>
            </a:extLst>
          </p:cNvPr>
          <p:cNvCxnSpPr/>
          <p:nvPr/>
        </p:nvCxnSpPr>
        <p:spPr>
          <a:xfrm flipV="1">
            <a:off x="6218552" y="3775383"/>
            <a:ext cx="0" cy="9158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5C1E28F-D448-42E0-B698-8113B79CDB07}"/>
              </a:ext>
            </a:extLst>
          </p:cNvPr>
          <p:cNvCxnSpPr>
            <a:stCxn id="77" idx="0"/>
          </p:cNvCxnSpPr>
          <p:nvPr/>
        </p:nvCxnSpPr>
        <p:spPr>
          <a:xfrm flipH="1" flipV="1">
            <a:off x="6218897" y="4402796"/>
            <a:ext cx="1482" cy="1227719"/>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B3B9907-0C79-4735-B3CE-A621FE7CEF68}"/>
              </a:ext>
            </a:extLst>
          </p:cNvPr>
          <p:cNvCxnSpPr/>
          <p:nvPr/>
        </p:nvCxnSpPr>
        <p:spPr>
          <a:xfrm>
            <a:off x="6212734" y="5672305"/>
            <a:ext cx="376393" cy="131414"/>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926DB77-9723-4350-894B-3B3BA3A577A8}"/>
              </a:ext>
            </a:extLst>
          </p:cNvPr>
          <p:cNvCxnSpPr/>
          <p:nvPr/>
        </p:nvCxnSpPr>
        <p:spPr>
          <a:xfrm flipH="1">
            <a:off x="5791465" y="5670398"/>
            <a:ext cx="433675" cy="132516"/>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CE47B6-23BB-499A-A59F-8D38CEE9B20A}"/>
              </a:ext>
            </a:extLst>
          </p:cNvPr>
          <p:cNvCxnSpPr/>
          <p:nvPr/>
        </p:nvCxnSpPr>
        <p:spPr>
          <a:xfrm flipH="1">
            <a:off x="5637867" y="5498114"/>
            <a:ext cx="153598" cy="354815"/>
          </a:xfrm>
          <a:prstGeom prst="line">
            <a:avLst/>
          </a:prstGeom>
          <a:ln w="635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EF5DDA2-BF10-4CF2-AAED-D62BF610A208}"/>
              </a:ext>
            </a:extLst>
          </p:cNvPr>
          <p:cNvCxnSpPr/>
          <p:nvPr/>
        </p:nvCxnSpPr>
        <p:spPr>
          <a:xfrm flipH="1" flipV="1">
            <a:off x="5637866" y="5849299"/>
            <a:ext cx="1106099" cy="13146"/>
          </a:xfrm>
          <a:prstGeom prst="line">
            <a:avLst/>
          </a:prstGeom>
          <a:ln w="635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F6C93E8-7E51-4761-B7B1-FEBBE61E79B3}"/>
              </a:ext>
            </a:extLst>
          </p:cNvPr>
          <p:cNvCxnSpPr/>
          <p:nvPr/>
        </p:nvCxnSpPr>
        <p:spPr>
          <a:xfrm>
            <a:off x="6715390" y="5517164"/>
            <a:ext cx="30957" cy="347662"/>
          </a:xfrm>
          <a:prstGeom prst="line">
            <a:avLst/>
          </a:prstGeom>
          <a:ln w="635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1ED161E-CE29-4870-B514-C6D129023824}"/>
              </a:ext>
            </a:extLst>
          </p:cNvPr>
          <p:cNvCxnSpPr/>
          <p:nvPr/>
        </p:nvCxnSpPr>
        <p:spPr>
          <a:xfrm flipH="1" flipV="1">
            <a:off x="5786703" y="5502876"/>
            <a:ext cx="923926" cy="14288"/>
          </a:xfrm>
          <a:prstGeom prst="line">
            <a:avLst/>
          </a:prstGeom>
          <a:ln w="635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EFD59AA-F7BA-4051-8550-C427155E1F6A}"/>
              </a:ext>
            </a:extLst>
          </p:cNvPr>
          <p:cNvCxnSpPr/>
          <p:nvPr/>
        </p:nvCxnSpPr>
        <p:spPr>
          <a:xfrm flipV="1">
            <a:off x="6247541" y="5529927"/>
            <a:ext cx="432168" cy="125853"/>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5F67617-5368-41D7-9079-0EEC5B92CFEC}"/>
              </a:ext>
            </a:extLst>
          </p:cNvPr>
          <p:cNvCxnSpPr/>
          <p:nvPr/>
        </p:nvCxnSpPr>
        <p:spPr>
          <a:xfrm flipH="1" flipV="1">
            <a:off x="5804714" y="5520134"/>
            <a:ext cx="376393" cy="131414"/>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0A40113-5DCD-4DE5-975D-AD857904DEC0}"/>
              </a:ext>
            </a:extLst>
          </p:cNvPr>
          <p:cNvCxnSpPr/>
          <p:nvPr/>
        </p:nvCxnSpPr>
        <p:spPr>
          <a:xfrm flipH="1">
            <a:off x="5650972" y="4359583"/>
            <a:ext cx="140493" cy="31223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9F9CB0F-2B0F-4427-8A92-18465342285A}"/>
              </a:ext>
            </a:extLst>
          </p:cNvPr>
          <p:cNvCxnSpPr/>
          <p:nvPr/>
        </p:nvCxnSpPr>
        <p:spPr>
          <a:xfrm flipH="1" flipV="1">
            <a:off x="5653354" y="4674202"/>
            <a:ext cx="1090611" cy="1428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99D4EC5-9F85-44C4-BAF2-EF87909C4668}"/>
              </a:ext>
            </a:extLst>
          </p:cNvPr>
          <p:cNvCxnSpPr/>
          <p:nvPr/>
        </p:nvCxnSpPr>
        <p:spPr>
          <a:xfrm>
            <a:off x="6715390" y="4369401"/>
            <a:ext cx="23813" cy="31670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E1509C1-10DA-4624-8E91-20E6EB4E3C9C}"/>
              </a:ext>
            </a:extLst>
          </p:cNvPr>
          <p:cNvCxnSpPr/>
          <p:nvPr/>
        </p:nvCxnSpPr>
        <p:spPr>
          <a:xfrm flipH="1" flipV="1">
            <a:off x="5786703" y="4364345"/>
            <a:ext cx="923926" cy="14288"/>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77A6E45-994E-4CCA-AADF-01982EDE2A39}"/>
              </a:ext>
            </a:extLst>
          </p:cNvPr>
          <p:cNvCxnSpPr/>
          <p:nvPr/>
        </p:nvCxnSpPr>
        <p:spPr>
          <a:xfrm>
            <a:off x="5655734" y="4671820"/>
            <a:ext cx="565807" cy="1001443"/>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9DC385C-E29E-45F7-8768-338A380BC358}"/>
              </a:ext>
            </a:extLst>
          </p:cNvPr>
          <p:cNvCxnSpPr/>
          <p:nvPr/>
        </p:nvCxnSpPr>
        <p:spPr>
          <a:xfrm flipH="1">
            <a:off x="6222472" y="4686108"/>
            <a:ext cx="516731" cy="98583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4FA5705C-B922-456F-93C5-63B10250CDC6}"/>
              </a:ext>
            </a:extLst>
          </p:cNvPr>
          <p:cNvSpPr/>
          <p:nvPr/>
        </p:nvSpPr>
        <p:spPr>
          <a:xfrm>
            <a:off x="6182674" y="5630515"/>
            <a:ext cx="75410" cy="754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78" name="TextBox 77">
            <a:extLst>
              <a:ext uri="{FF2B5EF4-FFF2-40B4-BE49-F238E27FC236}">
                <a16:creationId xmlns:a16="http://schemas.microsoft.com/office/drawing/2014/main" id="{C9451E45-24AC-4127-A52A-67DB8FF8F925}"/>
              </a:ext>
            </a:extLst>
          </p:cNvPr>
          <p:cNvSpPr txBox="1"/>
          <p:nvPr/>
        </p:nvSpPr>
        <p:spPr>
          <a:xfrm>
            <a:off x="10517365" y="3923390"/>
            <a:ext cx="539122" cy="369332"/>
          </a:xfrm>
          <a:prstGeom prst="rect">
            <a:avLst/>
          </a:prstGeom>
          <a:noFill/>
        </p:spPr>
        <p:txBody>
          <a:bodyPr wrap="none" rtlCol="0">
            <a:spAutoFit/>
          </a:bodyPr>
          <a:lstStyle/>
          <a:p>
            <a:r>
              <a:rPr lang="en-CA" b="1" dirty="0"/>
              <a:t>Box</a:t>
            </a:r>
          </a:p>
        </p:txBody>
      </p:sp>
      <p:sp>
        <p:nvSpPr>
          <p:cNvPr id="79" name="TextBox 78">
            <a:extLst>
              <a:ext uri="{FF2B5EF4-FFF2-40B4-BE49-F238E27FC236}">
                <a16:creationId xmlns:a16="http://schemas.microsoft.com/office/drawing/2014/main" id="{9548DB73-660E-4974-A5E3-3EB4DABFC34C}"/>
              </a:ext>
            </a:extLst>
          </p:cNvPr>
          <p:cNvSpPr txBox="1"/>
          <p:nvPr/>
        </p:nvSpPr>
        <p:spPr>
          <a:xfrm>
            <a:off x="6488681" y="3923390"/>
            <a:ext cx="1201804" cy="369332"/>
          </a:xfrm>
          <a:prstGeom prst="rect">
            <a:avLst/>
          </a:prstGeom>
          <a:noFill/>
        </p:spPr>
        <p:txBody>
          <a:bodyPr wrap="none" rtlCol="0">
            <a:spAutoFit/>
          </a:bodyPr>
          <a:lstStyle/>
          <a:p>
            <a:r>
              <a:rPr lang="en-CA" b="1" dirty="0"/>
              <a:t>Polyhedral</a:t>
            </a:r>
          </a:p>
        </p:txBody>
      </p:sp>
    </p:spTree>
    <p:extLst>
      <p:ext uri="{BB962C8B-B14F-4D97-AF65-F5344CB8AC3E}">
        <p14:creationId xmlns:p14="http://schemas.microsoft.com/office/powerpoint/2010/main" val="77557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par>
                                <p:cTn id="17" presetID="10"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par>
                                <p:cTn id="23" presetID="10" presetClass="entr" presetSubtype="0"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childTnLst>
                                </p:cTn>
                              </p:par>
                              <p:par>
                                <p:cTn id="26" presetID="10" presetClass="entr" presetSubtype="0" fill="hold" nodeType="with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par>
                                <p:cTn id="29" presetID="10" presetClass="entr" presetSubtype="0" fill="hold"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500"/>
                                        <p:tgtEl>
                                          <p:spTgt spid="62"/>
                                        </p:tgtEl>
                                      </p:cBhvr>
                                    </p:animEffect>
                                  </p:childTnLst>
                                </p:cTn>
                              </p:par>
                              <p:par>
                                <p:cTn id="32" presetID="10" presetClass="entr" presetSubtype="0" fill="hold"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fade">
                                      <p:cBhvr>
                                        <p:cTn id="34" dur="500"/>
                                        <p:tgtEl>
                                          <p:spTgt spid="63"/>
                                        </p:tgtEl>
                                      </p:cBhvr>
                                    </p:animEffect>
                                  </p:childTnLst>
                                </p:cTn>
                              </p:par>
                              <p:par>
                                <p:cTn id="35" presetID="10" presetClass="entr" presetSubtype="0" fill="hold" nodeType="with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fade">
                                      <p:cBhvr>
                                        <p:cTn id="37" dur="500"/>
                                        <p:tgtEl>
                                          <p:spTgt spid="64"/>
                                        </p:tgtEl>
                                      </p:cBhvr>
                                    </p:animEffect>
                                  </p:childTnLst>
                                </p:cTn>
                              </p:par>
                              <p:par>
                                <p:cTn id="38" presetID="10" presetClass="entr" presetSubtype="0" fill="hold" nodeType="with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fade">
                                      <p:cBhvr>
                                        <p:cTn id="40" dur="500"/>
                                        <p:tgtEl>
                                          <p:spTgt spid="65"/>
                                        </p:tgtEl>
                                      </p:cBhvr>
                                    </p:animEffect>
                                  </p:childTnLst>
                                </p:cTn>
                              </p:par>
                              <p:par>
                                <p:cTn id="41" presetID="10" presetClass="entr" presetSubtype="0" fill="hold" nodeType="with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fade">
                                      <p:cBhvr>
                                        <p:cTn id="43" dur="500"/>
                                        <p:tgtEl>
                                          <p:spTgt spid="66"/>
                                        </p:tgtEl>
                                      </p:cBhvr>
                                    </p:animEffect>
                                  </p:childTnLst>
                                </p:cTn>
                              </p:par>
                              <p:par>
                                <p:cTn id="44" presetID="10" presetClass="entr" presetSubtype="0" fill="hold" nodeType="with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fade">
                                      <p:cBhvr>
                                        <p:cTn id="46" dur="500"/>
                                        <p:tgtEl>
                                          <p:spTgt spid="67"/>
                                        </p:tgtEl>
                                      </p:cBhvr>
                                    </p:animEffect>
                                  </p:childTnLst>
                                </p:cTn>
                              </p:par>
                              <p:par>
                                <p:cTn id="47" presetID="10" presetClass="entr" presetSubtype="0" fill="hold" nodeType="with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fade">
                                      <p:cBhvr>
                                        <p:cTn id="49" dur="500"/>
                                        <p:tgtEl>
                                          <p:spTgt spid="68"/>
                                        </p:tgtEl>
                                      </p:cBhvr>
                                    </p:animEffect>
                                  </p:childTnLst>
                                </p:cTn>
                              </p:par>
                              <p:par>
                                <p:cTn id="50" presetID="10" presetClass="entr" presetSubtype="0" fill="hold" nodeType="with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fade">
                                      <p:cBhvr>
                                        <p:cTn id="52" dur="500"/>
                                        <p:tgtEl>
                                          <p:spTgt spid="69"/>
                                        </p:tgtEl>
                                      </p:cBhvr>
                                    </p:animEffect>
                                  </p:childTnLst>
                                </p:cTn>
                              </p:par>
                              <p:par>
                                <p:cTn id="53" presetID="10" presetClass="entr" presetSubtype="0" fill="hold" nodeType="withEffect">
                                  <p:stCondLst>
                                    <p:cond delay="0"/>
                                  </p:stCondLst>
                                  <p:childTnLst>
                                    <p:set>
                                      <p:cBhvr>
                                        <p:cTn id="54" dur="1" fill="hold">
                                          <p:stCondLst>
                                            <p:cond delay="0"/>
                                          </p:stCondLst>
                                        </p:cTn>
                                        <p:tgtEl>
                                          <p:spTgt spid="71"/>
                                        </p:tgtEl>
                                        <p:attrNameLst>
                                          <p:attrName>style.visibility</p:attrName>
                                        </p:attrNameLst>
                                      </p:cBhvr>
                                      <p:to>
                                        <p:strVal val="visible"/>
                                      </p:to>
                                    </p:set>
                                    <p:animEffect transition="in" filter="fade">
                                      <p:cBhvr>
                                        <p:cTn id="55" dur="500"/>
                                        <p:tgtEl>
                                          <p:spTgt spid="71"/>
                                        </p:tgtEl>
                                      </p:cBhvr>
                                    </p:animEffect>
                                  </p:childTnLst>
                                </p:cTn>
                              </p:par>
                              <p:par>
                                <p:cTn id="56" presetID="10" presetClass="entr" presetSubtype="0" fill="hold" nodeType="withEffect">
                                  <p:stCondLst>
                                    <p:cond delay="0"/>
                                  </p:stCondLst>
                                  <p:childTnLst>
                                    <p:set>
                                      <p:cBhvr>
                                        <p:cTn id="57" dur="1" fill="hold">
                                          <p:stCondLst>
                                            <p:cond delay="0"/>
                                          </p:stCondLst>
                                        </p:cTn>
                                        <p:tgtEl>
                                          <p:spTgt spid="72"/>
                                        </p:tgtEl>
                                        <p:attrNameLst>
                                          <p:attrName>style.visibility</p:attrName>
                                        </p:attrNameLst>
                                      </p:cBhvr>
                                      <p:to>
                                        <p:strVal val="visible"/>
                                      </p:to>
                                    </p:set>
                                    <p:animEffect transition="in" filter="fade">
                                      <p:cBhvr>
                                        <p:cTn id="58" dur="500"/>
                                        <p:tgtEl>
                                          <p:spTgt spid="72"/>
                                        </p:tgtEl>
                                      </p:cBhvr>
                                    </p:animEffect>
                                  </p:childTnLst>
                                </p:cTn>
                              </p:par>
                              <p:par>
                                <p:cTn id="59" presetID="10" presetClass="entr" presetSubtype="0" fill="hold" nodeType="with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500"/>
                                        <p:tgtEl>
                                          <p:spTgt spid="73"/>
                                        </p:tgtEl>
                                      </p:cBhvr>
                                    </p:animEffect>
                                  </p:childTnLst>
                                </p:cTn>
                              </p:par>
                              <p:par>
                                <p:cTn id="62" presetID="10" presetClass="entr" presetSubtype="0" fill="hold" nodeType="withEffect">
                                  <p:stCondLst>
                                    <p:cond delay="0"/>
                                  </p:stCondLst>
                                  <p:childTnLst>
                                    <p:set>
                                      <p:cBhvr>
                                        <p:cTn id="63" dur="1" fill="hold">
                                          <p:stCondLst>
                                            <p:cond delay="0"/>
                                          </p:stCondLst>
                                        </p:cTn>
                                        <p:tgtEl>
                                          <p:spTgt spid="74"/>
                                        </p:tgtEl>
                                        <p:attrNameLst>
                                          <p:attrName>style.visibility</p:attrName>
                                        </p:attrNameLst>
                                      </p:cBhvr>
                                      <p:to>
                                        <p:strVal val="visible"/>
                                      </p:to>
                                    </p:set>
                                    <p:animEffect transition="in" filter="fade">
                                      <p:cBhvr>
                                        <p:cTn id="64" dur="500"/>
                                        <p:tgtEl>
                                          <p:spTgt spid="74"/>
                                        </p:tgtEl>
                                      </p:cBhvr>
                                    </p:animEffect>
                                  </p:childTnLst>
                                </p:cTn>
                              </p:par>
                              <p:par>
                                <p:cTn id="65" presetID="10" presetClass="entr" presetSubtype="0" fill="hold" nodeType="withEffect">
                                  <p:stCondLst>
                                    <p:cond delay="0"/>
                                  </p:stCondLst>
                                  <p:childTnLst>
                                    <p:set>
                                      <p:cBhvr>
                                        <p:cTn id="66" dur="1" fill="hold">
                                          <p:stCondLst>
                                            <p:cond delay="0"/>
                                          </p:stCondLst>
                                        </p:cTn>
                                        <p:tgtEl>
                                          <p:spTgt spid="75"/>
                                        </p:tgtEl>
                                        <p:attrNameLst>
                                          <p:attrName>style.visibility</p:attrName>
                                        </p:attrNameLst>
                                      </p:cBhvr>
                                      <p:to>
                                        <p:strVal val="visible"/>
                                      </p:to>
                                    </p:set>
                                    <p:animEffect transition="in" filter="fade">
                                      <p:cBhvr>
                                        <p:cTn id="67" dur="500"/>
                                        <p:tgtEl>
                                          <p:spTgt spid="75"/>
                                        </p:tgtEl>
                                      </p:cBhvr>
                                    </p:animEffect>
                                  </p:childTnLst>
                                </p:cTn>
                              </p:par>
                              <p:par>
                                <p:cTn id="68" presetID="10" presetClass="entr" presetSubtype="0" fill="hold" nodeType="withEffect">
                                  <p:stCondLst>
                                    <p:cond delay="0"/>
                                  </p:stCondLst>
                                  <p:childTnLst>
                                    <p:set>
                                      <p:cBhvr>
                                        <p:cTn id="69" dur="1" fill="hold">
                                          <p:stCondLst>
                                            <p:cond delay="0"/>
                                          </p:stCondLst>
                                        </p:cTn>
                                        <p:tgtEl>
                                          <p:spTgt spid="76"/>
                                        </p:tgtEl>
                                        <p:attrNameLst>
                                          <p:attrName>style.visibility</p:attrName>
                                        </p:attrNameLst>
                                      </p:cBhvr>
                                      <p:to>
                                        <p:strVal val="visible"/>
                                      </p:to>
                                    </p:set>
                                    <p:animEffect transition="in" filter="fade">
                                      <p:cBhvr>
                                        <p:cTn id="70" dur="500"/>
                                        <p:tgtEl>
                                          <p:spTgt spid="7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7"/>
                                        </p:tgtEl>
                                        <p:attrNameLst>
                                          <p:attrName>style.visibility</p:attrName>
                                        </p:attrNameLst>
                                      </p:cBhvr>
                                      <p:to>
                                        <p:strVal val="visible"/>
                                      </p:to>
                                    </p:set>
                                    <p:animEffect transition="in" filter="fade">
                                      <p:cBhvr>
                                        <p:cTn id="73" dur="500"/>
                                        <p:tgtEl>
                                          <p:spTgt spid="7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79"/>
                                        </p:tgtEl>
                                        <p:attrNameLst>
                                          <p:attrName>style.visibility</p:attrName>
                                        </p:attrNameLst>
                                      </p:cBhvr>
                                      <p:to>
                                        <p:strVal val="visible"/>
                                      </p:to>
                                    </p:set>
                                    <p:animEffect transition="in" filter="fade">
                                      <p:cBhvr>
                                        <p:cTn id="76" dur="500"/>
                                        <p:tgtEl>
                                          <p:spTgt spid="79"/>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fade">
                                      <p:cBhvr>
                                        <p:cTn id="84" dur="500"/>
                                        <p:tgtEl>
                                          <p:spTgt spid="3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500"/>
                                        <p:tgtEl>
                                          <p:spTgt spid="4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Effect transition="in" filter="fade">
                                      <p:cBhvr>
                                        <p:cTn id="90" dur="500"/>
                                        <p:tgtEl>
                                          <p:spTgt spid="41"/>
                                        </p:tgtEl>
                                      </p:cBhvr>
                                    </p:animEffect>
                                  </p:childTnLst>
                                </p:cTn>
                              </p:par>
                              <p:par>
                                <p:cTn id="91" presetID="10" presetClass="entr" presetSubtype="0" fill="hold" nodeType="with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fade">
                                      <p:cBhvr>
                                        <p:cTn id="93" dur="500"/>
                                        <p:tgtEl>
                                          <p:spTgt spid="43"/>
                                        </p:tgtEl>
                                      </p:cBhvr>
                                    </p:animEffect>
                                  </p:childTnLst>
                                </p:cTn>
                              </p:par>
                              <p:par>
                                <p:cTn id="94" presetID="10" presetClass="entr" presetSubtype="0" fill="hold" nodeType="withEffect">
                                  <p:stCondLst>
                                    <p:cond delay="0"/>
                                  </p:stCondLst>
                                  <p:childTnLst>
                                    <p:set>
                                      <p:cBhvr>
                                        <p:cTn id="95" dur="1" fill="hold">
                                          <p:stCondLst>
                                            <p:cond delay="0"/>
                                          </p:stCondLst>
                                        </p:cTn>
                                        <p:tgtEl>
                                          <p:spTgt spid="44"/>
                                        </p:tgtEl>
                                        <p:attrNameLst>
                                          <p:attrName>style.visibility</p:attrName>
                                        </p:attrNameLst>
                                      </p:cBhvr>
                                      <p:to>
                                        <p:strVal val="visible"/>
                                      </p:to>
                                    </p:set>
                                    <p:animEffect transition="in" filter="fade">
                                      <p:cBhvr>
                                        <p:cTn id="96" dur="500"/>
                                        <p:tgtEl>
                                          <p:spTgt spid="44"/>
                                        </p:tgtEl>
                                      </p:cBhvr>
                                    </p:animEffect>
                                  </p:childTnLst>
                                </p:cTn>
                              </p:par>
                              <p:par>
                                <p:cTn id="97" presetID="10" presetClass="entr" presetSubtype="0" fill="hold" nodeType="withEffect">
                                  <p:stCondLst>
                                    <p:cond delay="0"/>
                                  </p:stCondLst>
                                  <p:childTnLst>
                                    <p:set>
                                      <p:cBhvr>
                                        <p:cTn id="98" dur="1" fill="hold">
                                          <p:stCondLst>
                                            <p:cond delay="0"/>
                                          </p:stCondLst>
                                        </p:cTn>
                                        <p:tgtEl>
                                          <p:spTgt spid="45"/>
                                        </p:tgtEl>
                                        <p:attrNameLst>
                                          <p:attrName>style.visibility</p:attrName>
                                        </p:attrNameLst>
                                      </p:cBhvr>
                                      <p:to>
                                        <p:strVal val="visible"/>
                                      </p:to>
                                    </p:set>
                                    <p:animEffect transition="in" filter="fade">
                                      <p:cBhvr>
                                        <p:cTn id="99" dur="500"/>
                                        <p:tgtEl>
                                          <p:spTgt spid="45"/>
                                        </p:tgtEl>
                                      </p:cBhvr>
                                    </p:animEffect>
                                  </p:childTnLst>
                                </p:cTn>
                              </p:par>
                              <p:par>
                                <p:cTn id="100" presetID="10" presetClass="entr" presetSubtype="0" fill="hold" nodeType="withEffect">
                                  <p:stCondLst>
                                    <p:cond delay="0"/>
                                  </p:stCondLst>
                                  <p:childTnLst>
                                    <p:set>
                                      <p:cBhvr>
                                        <p:cTn id="101" dur="1" fill="hold">
                                          <p:stCondLst>
                                            <p:cond delay="0"/>
                                          </p:stCondLst>
                                        </p:cTn>
                                        <p:tgtEl>
                                          <p:spTgt spid="46"/>
                                        </p:tgtEl>
                                        <p:attrNameLst>
                                          <p:attrName>style.visibility</p:attrName>
                                        </p:attrNameLst>
                                      </p:cBhvr>
                                      <p:to>
                                        <p:strVal val="visible"/>
                                      </p:to>
                                    </p:set>
                                    <p:animEffect transition="in" filter="fade">
                                      <p:cBhvr>
                                        <p:cTn id="102" dur="500"/>
                                        <p:tgtEl>
                                          <p:spTgt spid="46"/>
                                        </p:tgtEl>
                                      </p:cBhvr>
                                    </p:animEffect>
                                  </p:childTnLst>
                                </p:cTn>
                              </p:par>
                              <p:par>
                                <p:cTn id="103" presetID="10" presetClass="entr" presetSubtype="0" fill="hold" nodeType="withEffect">
                                  <p:stCondLst>
                                    <p:cond delay="0"/>
                                  </p:stCondLst>
                                  <p:childTnLst>
                                    <p:set>
                                      <p:cBhvr>
                                        <p:cTn id="104" dur="1" fill="hold">
                                          <p:stCondLst>
                                            <p:cond delay="0"/>
                                          </p:stCondLst>
                                        </p:cTn>
                                        <p:tgtEl>
                                          <p:spTgt spid="48"/>
                                        </p:tgtEl>
                                        <p:attrNameLst>
                                          <p:attrName>style.visibility</p:attrName>
                                        </p:attrNameLst>
                                      </p:cBhvr>
                                      <p:to>
                                        <p:strVal val="visible"/>
                                      </p:to>
                                    </p:set>
                                    <p:animEffect transition="in" filter="fade">
                                      <p:cBhvr>
                                        <p:cTn id="105" dur="500"/>
                                        <p:tgtEl>
                                          <p:spTgt spid="48"/>
                                        </p:tgtEl>
                                      </p:cBhvr>
                                    </p:animEffect>
                                  </p:childTnLst>
                                </p:cTn>
                              </p:par>
                              <p:par>
                                <p:cTn id="106" presetID="10" presetClass="entr" presetSubtype="0" fill="hold" nodeType="withEffect">
                                  <p:stCondLst>
                                    <p:cond delay="0"/>
                                  </p:stCondLst>
                                  <p:childTnLst>
                                    <p:set>
                                      <p:cBhvr>
                                        <p:cTn id="107" dur="1" fill="hold">
                                          <p:stCondLst>
                                            <p:cond delay="0"/>
                                          </p:stCondLst>
                                        </p:cTn>
                                        <p:tgtEl>
                                          <p:spTgt spid="49"/>
                                        </p:tgtEl>
                                        <p:attrNameLst>
                                          <p:attrName>style.visibility</p:attrName>
                                        </p:attrNameLst>
                                      </p:cBhvr>
                                      <p:to>
                                        <p:strVal val="visible"/>
                                      </p:to>
                                    </p:set>
                                    <p:animEffect transition="in" filter="fade">
                                      <p:cBhvr>
                                        <p:cTn id="108" dur="500"/>
                                        <p:tgtEl>
                                          <p:spTgt spid="49"/>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fade">
                                      <p:cBhvr>
                                        <p:cTn id="111" dur="500"/>
                                        <p:tgtEl>
                                          <p:spTgt spid="5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51"/>
                                        </p:tgtEl>
                                        <p:attrNameLst>
                                          <p:attrName>style.visibility</p:attrName>
                                        </p:attrNameLst>
                                      </p:cBhvr>
                                      <p:to>
                                        <p:strVal val="visible"/>
                                      </p:to>
                                    </p:set>
                                    <p:animEffect transition="in" filter="fade">
                                      <p:cBhvr>
                                        <p:cTn id="114" dur="500"/>
                                        <p:tgtEl>
                                          <p:spTgt spid="51"/>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52"/>
                                        </p:tgtEl>
                                        <p:attrNameLst>
                                          <p:attrName>style.visibility</p:attrName>
                                        </p:attrNameLst>
                                      </p:cBhvr>
                                      <p:to>
                                        <p:strVal val="visible"/>
                                      </p:to>
                                    </p:set>
                                    <p:animEffect transition="in" filter="fade">
                                      <p:cBhvr>
                                        <p:cTn id="117" dur="500"/>
                                        <p:tgtEl>
                                          <p:spTgt spid="52"/>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8"/>
                                        </p:tgtEl>
                                        <p:attrNameLst>
                                          <p:attrName>style.visibility</p:attrName>
                                        </p:attrNameLst>
                                      </p:cBhvr>
                                      <p:to>
                                        <p:strVal val="visible"/>
                                      </p:to>
                                    </p:set>
                                    <p:animEffect transition="in" filter="fade">
                                      <p:cBhvr>
                                        <p:cTn id="12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50" grpId="0" animBg="1"/>
      <p:bldP spid="51" grpId="0" animBg="1"/>
      <p:bldP spid="52" grpId="0" animBg="1"/>
      <p:bldP spid="53" grpId="0" animBg="1"/>
      <p:bldP spid="58" grpId="0" animBg="1"/>
      <p:bldP spid="77" grpId="0" animBg="1"/>
      <p:bldP spid="78" grpId="0"/>
      <p:bldP spid="7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DF799-9AC5-4AFF-AB7B-66AE5B29C86B}"/>
              </a:ext>
            </a:extLst>
          </p:cNvPr>
          <p:cNvSpPr>
            <a:spLocks noGrp="1"/>
          </p:cNvSpPr>
          <p:nvPr>
            <p:ph type="title"/>
          </p:nvPr>
        </p:nvSpPr>
        <p:spPr/>
        <p:txBody>
          <a:bodyPr/>
          <a:lstStyle/>
          <a:p>
            <a:r>
              <a:rPr lang="en-CA"/>
              <a:t>Polyhedral Friction Cone</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BD2C4B-B4C9-4A8C-A791-06E265741D3A}"/>
                  </a:ext>
                </a:extLst>
              </p:cNvPr>
              <p:cNvSpPr>
                <a:spLocks noGrp="1"/>
              </p:cNvSpPr>
              <p:nvPr>
                <p:ph idx="1"/>
              </p:nvPr>
            </p:nvSpPr>
            <p:spPr>
              <a:xfrm>
                <a:off x="838199" y="1409700"/>
                <a:ext cx="6651552" cy="4767263"/>
              </a:xfrm>
            </p:spPr>
            <p:txBody>
              <a:bodyPr/>
              <a:lstStyle/>
              <a:p>
                <a:r>
                  <a:rPr lang="en-CA" dirty="0"/>
                  <a:t>The polyhedral cone consists of the </a:t>
                </a:r>
                <a:r>
                  <a:rPr lang="en-CA" b="1" dirty="0"/>
                  <a:t>positive linear span </a:t>
                </a:r>
                <a:r>
                  <a:rPr lang="en-CA" dirty="0"/>
                  <a:t>of </a:t>
                </a:r>
                <a14:m>
                  <m:oMath xmlns:m="http://schemas.openxmlformats.org/officeDocument/2006/math">
                    <m:r>
                      <a:rPr lang="en-CA" dirty="0" smtClean="0">
                        <a:latin typeface="Cambria Math" panose="02040503050406030204" pitchFamily="18" charset="0"/>
                      </a:rPr>
                      <m:t>𝑘</m:t>
                    </m:r>
                    <m:r>
                      <a:rPr lang="en-CA" dirty="0" smtClean="0">
                        <a:latin typeface="Cambria Math" panose="02040503050406030204" pitchFamily="18" charset="0"/>
                      </a:rPr>
                      <m:t>+1</m:t>
                    </m:r>
                  </m:oMath>
                </a14:m>
                <a:r>
                  <a:rPr lang="en-CA" dirty="0"/>
                  <a:t> basis vectors</a:t>
                </a:r>
              </a:p>
              <a:p>
                <a:pPr lvl="1"/>
                <a14:m>
                  <m:oMath xmlns:m="http://schemas.openxmlformats.org/officeDocument/2006/math">
                    <m:r>
                      <a:rPr lang="en-CA" dirty="0" smtClean="0">
                        <a:latin typeface="Cambria Math" panose="02040503050406030204" pitchFamily="18" charset="0"/>
                      </a:rPr>
                      <m:t>𝑘</m:t>
                    </m:r>
                  </m:oMath>
                </a14:m>
                <a:r>
                  <a:rPr lang="en-CA" dirty="0"/>
                  <a:t> unit tangent vectors </a:t>
                </a:r>
                <a14:m>
                  <m:oMath xmlns:m="http://schemas.openxmlformats.org/officeDocument/2006/math">
                    <m:d>
                      <m:dPr>
                        <m:begChr m:val="{"/>
                        <m:endChr m:val="}"/>
                        <m:ctrlPr>
                          <a:rPr lang="en-CA" i="1" smtClean="0">
                            <a:latin typeface="Cambria Math" panose="02040503050406030204" pitchFamily="18" charset="0"/>
                          </a:rPr>
                        </m:ctrlPr>
                      </m:dPr>
                      <m:e>
                        <m:m>
                          <m:mPr>
                            <m:mcs>
                              <m:mc>
                                <m:mcPr>
                                  <m:count m:val="3"/>
                                  <m:mcJc m:val="center"/>
                                </m:mcPr>
                              </m:mc>
                            </m:mcs>
                            <m:ctrlPr>
                              <a:rPr lang="en-CA" i="1" smtClean="0">
                                <a:latin typeface="Cambria Math" panose="02040503050406030204" pitchFamily="18" charset="0"/>
                              </a:rPr>
                            </m:ctrlPr>
                          </m:mPr>
                          <m:mr>
                            <m:e>
                              <m:sSub>
                                <m:sSubPr>
                                  <m:ctrlPr>
                                    <a:rPr lang="en-CA" i="1" dirty="0" smtClean="0">
                                      <a:latin typeface="Cambria Math" panose="02040503050406030204" pitchFamily="18" charset="0"/>
                                    </a:rPr>
                                  </m:ctrlPr>
                                </m:sSubPr>
                                <m:e>
                                  <m:acc>
                                    <m:accPr>
                                      <m:chr m:val="̂"/>
                                      <m:ctrlPr>
                                        <a:rPr lang="en-CA" i="1" smtClean="0">
                                          <a:latin typeface="Cambria Math" panose="02040503050406030204" pitchFamily="18" charset="0"/>
                                        </a:rPr>
                                      </m:ctrlPr>
                                    </m:accPr>
                                    <m:e>
                                      <m:r>
                                        <a:rPr lang="en-CA" smtClean="0">
                                          <a:latin typeface="Cambria Math" panose="02040503050406030204" pitchFamily="18" charset="0"/>
                                        </a:rPr>
                                        <m:t>𝑡</m:t>
                                      </m:r>
                                    </m:e>
                                  </m:acc>
                                </m:e>
                                <m:sub>
                                  <m:r>
                                    <a:rPr lang="en-CA" dirty="0" smtClean="0">
                                      <a:latin typeface="Cambria Math" panose="02040503050406030204" pitchFamily="18" charset="0"/>
                                    </a:rPr>
                                    <m:t>1</m:t>
                                  </m:r>
                                </m:sub>
                              </m:sSub>
                            </m:e>
                            <m:e>
                              <m:r>
                                <a:rPr lang="en-CA" smtClean="0">
                                  <a:latin typeface="Cambria Math" panose="02040503050406030204" pitchFamily="18" charset="0"/>
                                </a:rPr>
                                <m:t>…</m:t>
                              </m:r>
                            </m:e>
                            <m:e>
                              <m:sSub>
                                <m:sSubPr>
                                  <m:ctrlPr>
                                    <a:rPr lang="en-CA" i="1" dirty="0" smtClean="0">
                                      <a:latin typeface="Cambria Math" panose="02040503050406030204" pitchFamily="18" charset="0"/>
                                    </a:rPr>
                                  </m:ctrlPr>
                                </m:sSubPr>
                                <m:e>
                                  <m:acc>
                                    <m:accPr>
                                      <m:chr m:val="̂"/>
                                      <m:ctrlPr>
                                        <a:rPr lang="en-CA" i="1" smtClean="0">
                                          <a:latin typeface="Cambria Math" panose="02040503050406030204" pitchFamily="18" charset="0"/>
                                        </a:rPr>
                                      </m:ctrlPr>
                                    </m:accPr>
                                    <m:e>
                                      <m:r>
                                        <a:rPr lang="en-CA" smtClean="0">
                                          <a:latin typeface="Cambria Math" panose="02040503050406030204" pitchFamily="18" charset="0"/>
                                        </a:rPr>
                                        <m:t>𝑡</m:t>
                                      </m:r>
                                    </m:e>
                                  </m:acc>
                                </m:e>
                                <m:sub>
                                  <m:r>
                                    <a:rPr lang="en-CA" dirty="0" smtClean="0">
                                      <a:latin typeface="Cambria Math" panose="02040503050406030204" pitchFamily="18" charset="0"/>
                                    </a:rPr>
                                    <m:t>𝑘</m:t>
                                  </m:r>
                                </m:sub>
                              </m:sSub>
                            </m:e>
                          </m:mr>
                        </m:m>
                      </m:e>
                    </m:d>
                  </m:oMath>
                </a14:m>
                <a:r>
                  <a:rPr lang="en-CA" dirty="0"/>
                  <a:t>,  </a:t>
                </a:r>
              </a:p>
              <a:p>
                <a:pPr lvl="1"/>
                <a:r>
                  <a:rPr lang="en-CA" dirty="0"/>
                  <a:t>Normal vector, </a:t>
                </a:r>
                <a14:m>
                  <m:oMath xmlns:m="http://schemas.openxmlformats.org/officeDocument/2006/math">
                    <m:acc>
                      <m:accPr>
                        <m:chr m:val="̂"/>
                        <m:ctrlPr>
                          <a:rPr lang="en-CA" i="1" smtClean="0">
                            <a:latin typeface="Cambria Math" panose="02040503050406030204" pitchFamily="18" charset="0"/>
                          </a:rPr>
                        </m:ctrlPr>
                      </m:accPr>
                      <m:e>
                        <m:r>
                          <a:rPr lang="en-CA" smtClean="0">
                            <a:latin typeface="Cambria Math" panose="02040503050406030204" pitchFamily="18" charset="0"/>
                          </a:rPr>
                          <m:t>𝑛</m:t>
                        </m:r>
                      </m:e>
                    </m:acc>
                  </m:oMath>
                </a14:m>
                <a:endParaRPr lang="en-CA" dirty="0"/>
              </a:p>
              <a:p>
                <a:r>
                  <a:rPr lang="en-CA" b="1" dirty="0"/>
                  <a:t>Coulomb: </a:t>
                </a:r>
                <a:r>
                  <a:rPr lang="en-CA" dirty="0"/>
                  <a:t>Coupling between normal and friction impulses can be rewritten as:</a:t>
                </a:r>
              </a:p>
              <a:p>
                <a:endParaRPr lang="en-CA" dirty="0"/>
              </a:p>
              <a:p>
                <a:endParaRPr lang="en-CA" dirty="0"/>
              </a:p>
              <a:p>
                <a:endParaRPr lang="en-CA" dirty="0"/>
              </a:p>
              <a:p>
                <a:endParaRPr lang="en-CA" dirty="0"/>
              </a:p>
            </p:txBody>
          </p:sp>
        </mc:Choice>
        <mc:Fallback xmlns="">
          <p:sp>
            <p:nvSpPr>
              <p:cNvPr id="3" name="Content Placeholder 2">
                <a:extLst>
                  <a:ext uri="{FF2B5EF4-FFF2-40B4-BE49-F238E27FC236}">
                    <a16:creationId xmlns:a16="http://schemas.microsoft.com/office/drawing/2014/main" id="{53BD2C4B-B4C9-4A8C-A791-06E265741D3A}"/>
                  </a:ext>
                </a:extLst>
              </p:cNvPr>
              <p:cNvSpPr>
                <a:spLocks noGrp="1" noRot="1" noChangeAspect="1" noMove="1" noResize="1" noEditPoints="1" noAdjustHandles="1" noChangeArrowheads="1" noChangeShapeType="1" noTextEdit="1"/>
              </p:cNvSpPr>
              <p:nvPr>
                <p:ph idx="1"/>
              </p:nvPr>
            </p:nvSpPr>
            <p:spPr>
              <a:xfrm>
                <a:off x="838199" y="1409700"/>
                <a:ext cx="6651552" cy="4767263"/>
              </a:xfrm>
              <a:blipFill>
                <a:blip r:embed="rId3"/>
                <a:stretch>
                  <a:fillRect l="-1557" t="-2046"/>
                </a:stretch>
              </a:blipFill>
            </p:spPr>
            <p:txBody>
              <a:bodyPr/>
              <a:lstStyle/>
              <a:p>
                <a:r>
                  <a:rPr lang="en-CA">
                    <a:noFill/>
                  </a:rPr>
                  <a:t> </a:t>
                </a:r>
              </a:p>
            </p:txBody>
          </p:sp>
        </mc:Fallback>
      </mc:AlternateContent>
      <p:sp>
        <p:nvSpPr>
          <p:cNvPr id="4" name="Freeform 46">
            <a:extLst>
              <a:ext uri="{FF2B5EF4-FFF2-40B4-BE49-F238E27FC236}">
                <a16:creationId xmlns:a16="http://schemas.microsoft.com/office/drawing/2014/main" id="{24C2155B-015C-4EFA-B7B2-8CC5FCFA2831}"/>
              </a:ext>
            </a:extLst>
          </p:cNvPr>
          <p:cNvSpPr/>
          <p:nvPr/>
        </p:nvSpPr>
        <p:spPr>
          <a:xfrm>
            <a:off x="7882535" y="3414183"/>
            <a:ext cx="3113182" cy="974606"/>
          </a:xfrm>
          <a:custGeom>
            <a:avLst/>
            <a:gdLst>
              <a:gd name="connsiteX0" fmla="*/ 1234440 w 2735580"/>
              <a:gd name="connsiteY0" fmla="*/ 0 h 1257300"/>
              <a:gd name="connsiteX1" fmla="*/ 2735580 w 2735580"/>
              <a:gd name="connsiteY1" fmla="*/ 419100 h 1257300"/>
              <a:gd name="connsiteX2" fmla="*/ 1394460 w 2735580"/>
              <a:gd name="connsiteY2" fmla="*/ 1257300 h 1257300"/>
              <a:gd name="connsiteX3" fmla="*/ 0 w 2735580"/>
              <a:gd name="connsiteY3" fmla="*/ 716280 h 1257300"/>
              <a:gd name="connsiteX4" fmla="*/ 1234440 w 2735580"/>
              <a:gd name="connsiteY4" fmla="*/ 0 h 1257300"/>
              <a:gd name="connsiteX0" fmla="*/ 1234440 w 2735580"/>
              <a:gd name="connsiteY0" fmla="*/ 0 h 1122045"/>
              <a:gd name="connsiteX1" fmla="*/ 2735580 w 2735580"/>
              <a:gd name="connsiteY1" fmla="*/ 419100 h 1122045"/>
              <a:gd name="connsiteX2" fmla="*/ 1501140 w 2735580"/>
              <a:gd name="connsiteY2" fmla="*/ 1122045 h 1122045"/>
              <a:gd name="connsiteX3" fmla="*/ 0 w 2735580"/>
              <a:gd name="connsiteY3" fmla="*/ 716280 h 1122045"/>
              <a:gd name="connsiteX4" fmla="*/ 1234440 w 2735580"/>
              <a:gd name="connsiteY4" fmla="*/ 0 h 1122045"/>
              <a:gd name="connsiteX0" fmla="*/ 1234440 w 2735580"/>
              <a:gd name="connsiteY0" fmla="*/ 0 h 1086485"/>
              <a:gd name="connsiteX1" fmla="*/ 2735580 w 2735580"/>
              <a:gd name="connsiteY1" fmla="*/ 383540 h 1086485"/>
              <a:gd name="connsiteX2" fmla="*/ 1501140 w 2735580"/>
              <a:gd name="connsiteY2" fmla="*/ 1086485 h 1086485"/>
              <a:gd name="connsiteX3" fmla="*/ 0 w 2735580"/>
              <a:gd name="connsiteY3" fmla="*/ 680720 h 1086485"/>
              <a:gd name="connsiteX4" fmla="*/ 1234440 w 2735580"/>
              <a:gd name="connsiteY4" fmla="*/ 0 h 1086485"/>
              <a:gd name="connsiteX0" fmla="*/ 1234440 w 3215640"/>
              <a:gd name="connsiteY0" fmla="*/ 0 h 1086485"/>
              <a:gd name="connsiteX1" fmla="*/ 3215640 w 3215640"/>
              <a:gd name="connsiteY1" fmla="*/ 513080 h 1086485"/>
              <a:gd name="connsiteX2" fmla="*/ 1501140 w 3215640"/>
              <a:gd name="connsiteY2" fmla="*/ 1086485 h 1086485"/>
              <a:gd name="connsiteX3" fmla="*/ 0 w 3215640"/>
              <a:gd name="connsiteY3" fmla="*/ 680720 h 1086485"/>
              <a:gd name="connsiteX4" fmla="*/ 1234440 w 3215640"/>
              <a:gd name="connsiteY4" fmla="*/ 0 h 1086485"/>
              <a:gd name="connsiteX0" fmla="*/ 1985010 w 3966210"/>
              <a:gd name="connsiteY0" fmla="*/ 0 h 1086485"/>
              <a:gd name="connsiteX1" fmla="*/ 3966210 w 3966210"/>
              <a:gd name="connsiteY1" fmla="*/ 513080 h 1086485"/>
              <a:gd name="connsiteX2" fmla="*/ 2251710 w 3966210"/>
              <a:gd name="connsiteY2" fmla="*/ 1086485 h 1086485"/>
              <a:gd name="connsiteX3" fmla="*/ 0 w 3966210"/>
              <a:gd name="connsiteY3" fmla="*/ 471170 h 1086485"/>
              <a:gd name="connsiteX4" fmla="*/ 1985010 w 3966210"/>
              <a:gd name="connsiteY4" fmla="*/ 0 h 1086485"/>
              <a:gd name="connsiteX0" fmla="*/ 2743200 w 3966210"/>
              <a:gd name="connsiteY0" fmla="*/ 0 h 1151255"/>
              <a:gd name="connsiteX1" fmla="*/ 3966210 w 3966210"/>
              <a:gd name="connsiteY1" fmla="*/ 577850 h 1151255"/>
              <a:gd name="connsiteX2" fmla="*/ 2251710 w 3966210"/>
              <a:gd name="connsiteY2" fmla="*/ 1151255 h 1151255"/>
              <a:gd name="connsiteX3" fmla="*/ 0 w 3966210"/>
              <a:gd name="connsiteY3" fmla="*/ 535940 h 1151255"/>
              <a:gd name="connsiteX4" fmla="*/ 2743200 w 3966210"/>
              <a:gd name="connsiteY4" fmla="*/ 0 h 1151255"/>
              <a:gd name="connsiteX0" fmla="*/ 2743200 w 3390900"/>
              <a:gd name="connsiteY0" fmla="*/ 0 h 1151255"/>
              <a:gd name="connsiteX1" fmla="*/ 3390900 w 3390900"/>
              <a:gd name="connsiteY1" fmla="*/ 760730 h 1151255"/>
              <a:gd name="connsiteX2" fmla="*/ 2251710 w 3390900"/>
              <a:gd name="connsiteY2" fmla="*/ 1151255 h 1151255"/>
              <a:gd name="connsiteX3" fmla="*/ 0 w 3390900"/>
              <a:gd name="connsiteY3" fmla="*/ 535940 h 1151255"/>
              <a:gd name="connsiteX4" fmla="*/ 2743200 w 3390900"/>
              <a:gd name="connsiteY4" fmla="*/ 0 h 1151255"/>
              <a:gd name="connsiteX0" fmla="*/ 2164080 w 3390900"/>
              <a:gd name="connsiteY0" fmla="*/ 0 h 701675"/>
              <a:gd name="connsiteX1" fmla="*/ 3390900 w 3390900"/>
              <a:gd name="connsiteY1" fmla="*/ 311150 h 701675"/>
              <a:gd name="connsiteX2" fmla="*/ 2251710 w 3390900"/>
              <a:gd name="connsiteY2" fmla="*/ 701675 h 701675"/>
              <a:gd name="connsiteX3" fmla="*/ 0 w 3390900"/>
              <a:gd name="connsiteY3" fmla="*/ 86360 h 701675"/>
              <a:gd name="connsiteX4" fmla="*/ 2164080 w 3390900"/>
              <a:gd name="connsiteY4" fmla="*/ 0 h 701675"/>
              <a:gd name="connsiteX0" fmla="*/ 1402080 w 2628900"/>
              <a:gd name="connsiteY0" fmla="*/ 0 h 701675"/>
              <a:gd name="connsiteX1" fmla="*/ 2628900 w 2628900"/>
              <a:gd name="connsiteY1" fmla="*/ 311150 h 701675"/>
              <a:gd name="connsiteX2" fmla="*/ 1489710 w 2628900"/>
              <a:gd name="connsiteY2" fmla="*/ 701675 h 701675"/>
              <a:gd name="connsiteX3" fmla="*/ 0 w 2628900"/>
              <a:gd name="connsiteY3" fmla="*/ 292100 h 701675"/>
              <a:gd name="connsiteX4" fmla="*/ 1402080 w 2628900"/>
              <a:gd name="connsiteY4" fmla="*/ 0 h 701675"/>
              <a:gd name="connsiteX0" fmla="*/ 1402080 w 2628900"/>
              <a:gd name="connsiteY0" fmla="*/ 0 h 621665"/>
              <a:gd name="connsiteX1" fmla="*/ 2628900 w 2628900"/>
              <a:gd name="connsiteY1" fmla="*/ 311150 h 621665"/>
              <a:gd name="connsiteX2" fmla="*/ 1219200 w 2628900"/>
              <a:gd name="connsiteY2" fmla="*/ 621665 h 621665"/>
              <a:gd name="connsiteX3" fmla="*/ 0 w 2628900"/>
              <a:gd name="connsiteY3" fmla="*/ 292100 h 621665"/>
              <a:gd name="connsiteX4" fmla="*/ 1402080 w 2628900"/>
              <a:gd name="connsiteY4" fmla="*/ 0 h 621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8900" h="621665">
                <a:moveTo>
                  <a:pt x="1402080" y="0"/>
                </a:moveTo>
                <a:lnTo>
                  <a:pt x="2628900" y="311150"/>
                </a:lnTo>
                <a:lnTo>
                  <a:pt x="1219200" y="621665"/>
                </a:lnTo>
                <a:lnTo>
                  <a:pt x="0" y="292100"/>
                </a:lnTo>
                <a:lnTo>
                  <a:pt x="1402080" y="0"/>
                </a:lnTo>
                <a:close/>
              </a:path>
            </a:pathLst>
          </a:cu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cxnSp>
        <p:nvCxnSpPr>
          <p:cNvPr id="5" name="Straight Connector 4">
            <a:extLst>
              <a:ext uri="{FF2B5EF4-FFF2-40B4-BE49-F238E27FC236}">
                <a16:creationId xmlns:a16="http://schemas.microsoft.com/office/drawing/2014/main" id="{76B089E6-476F-4A0B-BCAB-6B6976C53653}"/>
              </a:ext>
            </a:extLst>
          </p:cNvPr>
          <p:cNvCxnSpPr/>
          <p:nvPr/>
        </p:nvCxnSpPr>
        <p:spPr>
          <a:xfrm>
            <a:off x="8992801" y="2555336"/>
            <a:ext cx="435768" cy="130968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1A787CE-C13A-410C-96B8-D4D895B9109A}"/>
              </a:ext>
            </a:extLst>
          </p:cNvPr>
          <p:cNvCxnSpPr/>
          <p:nvPr/>
        </p:nvCxnSpPr>
        <p:spPr>
          <a:xfrm flipH="1">
            <a:off x="9426188" y="2569623"/>
            <a:ext cx="488156" cy="1293019"/>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DAC88E3-C070-42F0-A59E-4FA2FBD200D0}"/>
              </a:ext>
            </a:extLst>
          </p:cNvPr>
          <p:cNvCxnSpPr/>
          <p:nvPr/>
        </p:nvCxnSpPr>
        <p:spPr>
          <a:xfrm>
            <a:off x="8227950" y="3420910"/>
            <a:ext cx="2422352" cy="8893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3C5FE96-6F4C-4EE1-AA16-34C1C11A08A1}"/>
              </a:ext>
            </a:extLst>
          </p:cNvPr>
          <p:cNvCxnSpPr/>
          <p:nvPr/>
        </p:nvCxnSpPr>
        <p:spPr>
          <a:xfrm flipH="1">
            <a:off x="8093793" y="3476954"/>
            <a:ext cx="2556509" cy="7966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C9ADE20A-1E68-4F11-B383-8FD620D6C694}"/>
              </a:ext>
            </a:extLst>
          </p:cNvPr>
          <p:cNvSpPr/>
          <p:nvPr/>
        </p:nvSpPr>
        <p:spPr>
          <a:xfrm>
            <a:off x="8618991" y="3658362"/>
            <a:ext cx="1588780" cy="448540"/>
          </a:xfrm>
          <a:prstGeom prst="ellipse">
            <a:avLst/>
          </a:prstGeom>
          <a:no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sp>
        <p:nvSpPr>
          <p:cNvPr id="10" name="Oval 9">
            <a:extLst>
              <a:ext uri="{FF2B5EF4-FFF2-40B4-BE49-F238E27FC236}">
                <a16:creationId xmlns:a16="http://schemas.microsoft.com/office/drawing/2014/main" id="{9FA45750-6E16-45BD-A8A1-99A2E95C9D25}"/>
              </a:ext>
            </a:extLst>
          </p:cNvPr>
          <p:cNvSpPr/>
          <p:nvPr/>
        </p:nvSpPr>
        <p:spPr>
          <a:xfrm>
            <a:off x="8671007" y="2516990"/>
            <a:ext cx="1498974" cy="423186"/>
          </a:xfrm>
          <a:prstGeom prst="ellipse">
            <a:avLst/>
          </a:prstGeom>
          <a:gradFill>
            <a:gsLst>
              <a:gs pos="50000">
                <a:srgbClr val="BED7EF">
                  <a:alpha val="70000"/>
                </a:srgbClr>
              </a:gs>
              <a:gs pos="100000">
                <a:schemeClr val="accent1">
                  <a:lumMod val="60000"/>
                  <a:lumOff val="40000"/>
                  <a:alpha val="70000"/>
                </a:schemeClr>
              </a:gs>
              <a:gs pos="0">
                <a:schemeClr val="accent1">
                  <a:lumMod val="20000"/>
                  <a:lumOff val="80000"/>
                </a:schemeClr>
              </a:gs>
            </a:gsLst>
            <a:lin ang="5400000" scaled="1"/>
          </a:gra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p>
        </p:txBody>
      </p:sp>
      <p:cxnSp>
        <p:nvCxnSpPr>
          <p:cNvPr id="11" name="Straight Connector 10">
            <a:extLst>
              <a:ext uri="{FF2B5EF4-FFF2-40B4-BE49-F238E27FC236}">
                <a16:creationId xmlns:a16="http://schemas.microsoft.com/office/drawing/2014/main" id="{1C2A3589-D3C5-472F-96A1-02159DCC2DAA}"/>
              </a:ext>
            </a:extLst>
          </p:cNvPr>
          <p:cNvCxnSpPr/>
          <p:nvPr/>
        </p:nvCxnSpPr>
        <p:spPr>
          <a:xfrm flipV="1">
            <a:off x="9417506" y="1966080"/>
            <a:ext cx="0" cy="9158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C3A5A59-2826-4FE8-B3FD-18DA4FF88BD2}"/>
              </a:ext>
            </a:extLst>
          </p:cNvPr>
          <p:cNvCxnSpPr>
            <a:stCxn id="39" idx="0"/>
          </p:cNvCxnSpPr>
          <p:nvPr/>
        </p:nvCxnSpPr>
        <p:spPr>
          <a:xfrm flipH="1" flipV="1">
            <a:off x="9417851" y="2593493"/>
            <a:ext cx="1482" cy="1227719"/>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5B6D72C-7989-47A5-9046-AFB9B9F20CB1}"/>
              </a:ext>
            </a:extLst>
          </p:cNvPr>
          <p:cNvCxnSpPr/>
          <p:nvPr/>
        </p:nvCxnSpPr>
        <p:spPr>
          <a:xfrm>
            <a:off x="9411688" y="3863002"/>
            <a:ext cx="376393" cy="131414"/>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D530AFA-678D-4D39-AA57-196A27A6439A}"/>
              </a:ext>
            </a:extLst>
          </p:cNvPr>
          <p:cNvCxnSpPr/>
          <p:nvPr/>
        </p:nvCxnSpPr>
        <p:spPr>
          <a:xfrm flipH="1">
            <a:off x="8990419" y="3861095"/>
            <a:ext cx="433675" cy="132516"/>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C35F2B3-1AEF-4FDA-8F5D-4AFEE26D9F21}"/>
              </a:ext>
            </a:extLst>
          </p:cNvPr>
          <p:cNvSpPr txBox="1"/>
          <p:nvPr/>
        </p:nvSpPr>
        <p:spPr>
          <a:xfrm>
            <a:off x="10088644" y="1981303"/>
            <a:ext cx="1595877" cy="338554"/>
          </a:xfrm>
          <a:prstGeom prst="rect">
            <a:avLst/>
          </a:prstGeom>
          <a:noFill/>
        </p:spPr>
        <p:txBody>
          <a:bodyPr wrap="square" rtlCol="0">
            <a:spAutoFit/>
          </a:bodyPr>
          <a:lstStyle/>
          <a:p>
            <a:pPr algn="r"/>
            <a:r>
              <a:rPr lang="en-US" sz="1600" dirty="0">
                <a:solidFill>
                  <a:schemeClr val="tx1">
                    <a:lumMod val="50000"/>
                    <a:lumOff val="50000"/>
                  </a:schemeClr>
                </a:solidFill>
              </a:rPr>
              <a:t>polyhedral cone</a:t>
            </a:r>
          </a:p>
        </p:txBody>
      </p:sp>
      <p:grpSp>
        <p:nvGrpSpPr>
          <p:cNvPr id="18" name="Group 17">
            <a:extLst>
              <a:ext uri="{FF2B5EF4-FFF2-40B4-BE49-F238E27FC236}">
                <a16:creationId xmlns:a16="http://schemas.microsoft.com/office/drawing/2014/main" id="{D30C8FE9-CB45-465F-BBC2-F83BEAB5CB33}"/>
              </a:ext>
            </a:extLst>
          </p:cNvPr>
          <p:cNvGrpSpPr/>
          <p:nvPr/>
        </p:nvGrpSpPr>
        <p:grpSpPr>
          <a:xfrm flipH="1" flipV="1">
            <a:off x="9909583" y="2317247"/>
            <a:ext cx="1507939" cy="306010"/>
            <a:chOff x="3943363" y="2682213"/>
            <a:chExt cx="1507939" cy="306010"/>
          </a:xfrm>
        </p:grpSpPr>
        <p:cxnSp>
          <p:nvCxnSpPr>
            <p:cNvPr id="19" name="Straight Connector 18">
              <a:extLst>
                <a:ext uri="{FF2B5EF4-FFF2-40B4-BE49-F238E27FC236}">
                  <a16:creationId xmlns:a16="http://schemas.microsoft.com/office/drawing/2014/main" id="{E6E0064B-07BD-4E76-B4D5-5645B0F911CF}"/>
                </a:ext>
              </a:extLst>
            </p:cNvPr>
            <p:cNvCxnSpPr/>
            <p:nvPr/>
          </p:nvCxnSpPr>
          <p:spPr>
            <a:xfrm flipV="1">
              <a:off x="3943363" y="2988032"/>
              <a:ext cx="1201929" cy="0"/>
            </a:xfrm>
            <a:prstGeom prst="line">
              <a:avLst/>
            </a:prstGeom>
            <a:ln w="12700" cap="rnd">
              <a:solidFill>
                <a:schemeClr val="tx1">
                  <a:lumMod val="50000"/>
                  <a:lumOff val="50000"/>
                </a:schemeClr>
              </a:soli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0EB8CA2-D4A1-40E2-A07F-A0E1638A49CF}"/>
                </a:ext>
              </a:extLst>
            </p:cNvPr>
            <p:cNvCxnSpPr/>
            <p:nvPr/>
          </p:nvCxnSpPr>
          <p:spPr>
            <a:xfrm flipH="1">
              <a:off x="5145292" y="2682213"/>
              <a:ext cx="306010" cy="306010"/>
            </a:xfrm>
            <a:prstGeom prst="line">
              <a:avLst/>
            </a:prstGeom>
            <a:ln w="12700" cap="rnd">
              <a:solidFill>
                <a:schemeClr val="tx1">
                  <a:lumMod val="50000"/>
                  <a:lumOff val="50000"/>
                </a:schemeClr>
              </a:solidFill>
              <a:round/>
            </a:ln>
          </p:spPr>
          <p:style>
            <a:lnRef idx="1">
              <a:schemeClr val="accent1"/>
            </a:lnRef>
            <a:fillRef idx="0">
              <a:schemeClr val="accent1"/>
            </a:fillRef>
            <a:effectRef idx="0">
              <a:schemeClr val="accent1"/>
            </a:effectRef>
            <a:fontRef idx="minor">
              <a:schemeClr val="tx1"/>
            </a:fontRef>
          </p:style>
        </p:cxnSp>
      </p:grpSp>
      <p:cxnSp>
        <p:nvCxnSpPr>
          <p:cNvPr id="21" name="Straight Connector 20">
            <a:extLst>
              <a:ext uri="{FF2B5EF4-FFF2-40B4-BE49-F238E27FC236}">
                <a16:creationId xmlns:a16="http://schemas.microsoft.com/office/drawing/2014/main" id="{2D356505-96CD-4D69-A76B-E32455B5A0B8}"/>
              </a:ext>
            </a:extLst>
          </p:cNvPr>
          <p:cNvCxnSpPr/>
          <p:nvPr/>
        </p:nvCxnSpPr>
        <p:spPr>
          <a:xfrm flipH="1">
            <a:off x="8836821" y="3688811"/>
            <a:ext cx="153598" cy="354815"/>
          </a:xfrm>
          <a:prstGeom prst="line">
            <a:avLst/>
          </a:prstGeom>
          <a:ln w="635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64B787-8B96-44C9-B2CF-8EAC17DA8084}"/>
              </a:ext>
            </a:extLst>
          </p:cNvPr>
          <p:cNvCxnSpPr/>
          <p:nvPr/>
        </p:nvCxnSpPr>
        <p:spPr>
          <a:xfrm flipH="1" flipV="1">
            <a:off x="8836820" y="4039996"/>
            <a:ext cx="1106099" cy="13146"/>
          </a:xfrm>
          <a:prstGeom prst="line">
            <a:avLst/>
          </a:prstGeom>
          <a:ln w="635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1E12548-D35A-431C-92C4-2FAD37DE5B7E}"/>
              </a:ext>
            </a:extLst>
          </p:cNvPr>
          <p:cNvCxnSpPr/>
          <p:nvPr/>
        </p:nvCxnSpPr>
        <p:spPr>
          <a:xfrm>
            <a:off x="9914344" y="3707861"/>
            <a:ext cx="30957" cy="347662"/>
          </a:xfrm>
          <a:prstGeom prst="line">
            <a:avLst/>
          </a:prstGeom>
          <a:ln w="635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C0837AE-5819-4C74-ABC5-7A6535BF78B0}"/>
              </a:ext>
            </a:extLst>
          </p:cNvPr>
          <p:cNvCxnSpPr/>
          <p:nvPr/>
        </p:nvCxnSpPr>
        <p:spPr>
          <a:xfrm flipH="1" flipV="1">
            <a:off x="8985657" y="3693573"/>
            <a:ext cx="923926" cy="14288"/>
          </a:xfrm>
          <a:prstGeom prst="line">
            <a:avLst/>
          </a:prstGeom>
          <a:ln w="635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0AC1D33-9FCE-40F3-A5B2-EE6AD7EE68ED}"/>
                  </a:ext>
                </a:extLst>
              </p:cNvPr>
              <p:cNvSpPr txBox="1"/>
              <p:nvPr/>
            </p:nvSpPr>
            <p:spPr>
              <a:xfrm>
                <a:off x="9502982" y="2586016"/>
                <a:ext cx="16703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𝑛</m:t>
                          </m:r>
                        </m:e>
                      </m:acc>
                    </m:oMath>
                  </m:oMathPara>
                </a14:m>
                <a:endParaRPr lang="en-US" sz="1600" dirty="0">
                  <a:solidFill>
                    <a:srgbClr val="C00000"/>
                  </a:solidFill>
                </a:endParaRPr>
              </a:p>
            </p:txBody>
          </p:sp>
        </mc:Choice>
        <mc:Fallback xmlns="">
          <p:sp>
            <p:nvSpPr>
              <p:cNvPr id="25" name="TextBox 24">
                <a:extLst>
                  <a:ext uri="{FF2B5EF4-FFF2-40B4-BE49-F238E27FC236}">
                    <a16:creationId xmlns:a16="http://schemas.microsoft.com/office/drawing/2014/main" id="{D0AC1D33-9FCE-40F3-A5B2-EE6AD7EE68ED}"/>
                  </a:ext>
                </a:extLst>
              </p:cNvPr>
              <p:cNvSpPr txBox="1">
                <a:spLocks noRot="1" noChangeAspect="1" noMove="1" noResize="1" noEditPoints="1" noAdjustHandles="1" noChangeArrowheads="1" noChangeShapeType="1" noTextEdit="1"/>
              </p:cNvSpPr>
              <p:nvPr/>
            </p:nvSpPr>
            <p:spPr>
              <a:xfrm>
                <a:off x="9502982" y="2586016"/>
                <a:ext cx="167032" cy="246221"/>
              </a:xfrm>
              <a:prstGeom prst="rect">
                <a:avLst/>
              </a:prstGeom>
              <a:blipFill>
                <a:blip r:embed="rId4"/>
                <a:stretch>
                  <a:fillRect l="-18519" t="-17073" r="-77778"/>
                </a:stretch>
              </a:blipFill>
            </p:spPr>
            <p:txBody>
              <a:bodyPr/>
              <a:lstStyle/>
              <a:p>
                <a:r>
                  <a:rPr lang="en-CA">
                    <a:noFill/>
                  </a:rPr>
                  <a:t> </a:t>
                </a:r>
              </a:p>
            </p:txBody>
          </p:sp>
        </mc:Fallback>
      </mc:AlternateContent>
      <p:cxnSp>
        <p:nvCxnSpPr>
          <p:cNvPr id="26" name="Straight Arrow Connector 25">
            <a:extLst>
              <a:ext uri="{FF2B5EF4-FFF2-40B4-BE49-F238E27FC236}">
                <a16:creationId xmlns:a16="http://schemas.microsoft.com/office/drawing/2014/main" id="{672C5E02-1979-460A-9C00-FD4D4EE0CA8B}"/>
              </a:ext>
            </a:extLst>
          </p:cNvPr>
          <p:cNvCxnSpPr/>
          <p:nvPr/>
        </p:nvCxnSpPr>
        <p:spPr>
          <a:xfrm flipV="1">
            <a:off x="9446495" y="3720624"/>
            <a:ext cx="432168" cy="125853"/>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126CB9D-973A-49BD-8C78-374A3C1997A8}"/>
              </a:ext>
            </a:extLst>
          </p:cNvPr>
          <p:cNvCxnSpPr/>
          <p:nvPr/>
        </p:nvCxnSpPr>
        <p:spPr>
          <a:xfrm flipH="1" flipV="1">
            <a:off x="9003668" y="3710831"/>
            <a:ext cx="376393" cy="131414"/>
          </a:xfrm>
          <a:prstGeom prst="straightConnector1">
            <a:avLst/>
          </a:prstGeom>
          <a:ln w="41275">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44F80DA-C7B1-4482-AAB2-3439BA5A9D2B}"/>
                  </a:ext>
                </a:extLst>
              </p:cNvPr>
              <p:cNvSpPr txBox="1"/>
              <p:nvPr/>
            </p:nvSpPr>
            <p:spPr>
              <a:xfrm>
                <a:off x="8815977" y="3414183"/>
                <a:ext cx="2203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rgbClr val="C00000"/>
                              </a:solidFill>
                              <a:latin typeface="Cambria Math" panose="02040503050406030204" pitchFamily="18" charset="0"/>
                            </a:rPr>
                          </m:ctrlPr>
                        </m:sSubPr>
                        <m:e>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𝑡</m:t>
                              </m:r>
                            </m:e>
                          </m:acc>
                        </m:e>
                        <m:sub>
                          <m:r>
                            <a:rPr lang="en-US" sz="1600" b="0" i="1" smtClean="0">
                              <a:solidFill>
                                <a:srgbClr val="C00000"/>
                              </a:solidFill>
                              <a:latin typeface="Cambria Math" panose="02040503050406030204" pitchFamily="18" charset="0"/>
                            </a:rPr>
                            <m:t>4</m:t>
                          </m:r>
                        </m:sub>
                      </m:sSub>
                    </m:oMath>
                  </m:oMathPara>
                </a14:m>
                <a:endParaRPr lang="en-US" sz="1600" dirty="0">
                  <a:solidFill>
                    <a:srgbClr val="C00000"/>
                  </a:solidFill>
                </a:endParaRPr>
              </a:p>
            </p:txBody>
          </p:sp>
        </mc:Choice>
        <mc:Fallback xmlns="">
          <p:sp>
            <p:nvSpPr>
              <p:cNvPr id="28" name="TextBox 27">
                <a:extLst>
                  <a:ext uri="{FF2B5EF4-FFF2-40B4-BE49-F238E27FC236}">
                    <a16:creationId xmlns:a16="http://schemas.microsoft.com/office/drawing/2014/main" id="{F44F80DA-C7B1-4482-AAB2-3439BA5A9D2B}"/>
                  </a:ext>
                </a:extLst>
              </p:cNvPr>
              <p:cNvSpPr txBox="1">
                <a:spLocks noRot="1" noChangeAspect="1" noMove="1" noResize="1" noEditPoints="1" noAdjustHandles="1" noChangeArrowheads="1" noChangeShapeType="1" noTextEdit="1"/>
              </p:cNvSpPr>
              <p:nvPr/>
            </p:nvSpPr>
            <p:spPr>
              <a:xfrm>
                <a:off x="8815977" y="3414183"/>
                <a:ext cx="220317" cy="246221"/>
              </a:xfrm>
              <a:prstGeom prst="rect">
                <a:avLst/>
              </a:prstGeom>
              <a:blipFill>
                <a:blip r:embed="rId5"/>
                <a:stretch>
                  <a:fillRect l="-16667" t="-27500" r="-83333" b="-15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48FE37A6-FC79-4286-8508-EFBA79A04B49}"/>
                  </a:ext>
                </a:extLst>
              </p:cNvPr>
              <p:cNvSpPr/>
              <p:nvPr/>
            </p:nvSpPr>
            <p:spPr>
              <a:xfrm>
                <a:off x="9683661" y="3395022"/>
                <a:ext cx="40498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rgbClr val="C00000"/>
                              </a:solidFill>
                              <a:latin typeface="Cambria Math" panose="02040503050406030204" pitchFamily="18" charset="0"/>
                            </a:rPr>
                          </m:ctrlPr>
                        </m:sSubPr>
                        <m:e>
                          <m:acc>
                            <m:accPr>
                              <m:chr m:val="̂"/>
                              <m:ctrlPr>
                                <a:rPr lang="en-US" sz="1600" i="1">
                                  <a:solidFill>
                                    <a:srgbClr val="C00000"/>
                                  </a:solidFill>
                                  <a:latin typeface="Cambria Math" panose="02040503050406030204" pitchFamily="18" charset="0"/>
                                </a:rPr>
                              </m:ctrlPr>
                            </m:accPr>
                            <m:e>
                              <m:r>
                                <a:rPr lang="en-US" sz="1600" i="1">
                                  <a:solidFill>
                                    <a:srgbClr val="C00000"/>
                                  </a:solidFill>
                                  <a:latin typeface="Cambria Math" panose="02040503050406030204" pitchFamily="18" charset="0"/>
                                </a:rPr>
                                <m:t>𝑡</m:t>
                              </m:r>
                            </m:e>
                          </m:acc>
                        </m:e>
                        <m:sub>
                          <m:r>
                            <a:rPr lang="en-US" sz="1600" b="0" i="1" smtClean="0">
                              <a:solidFill>
                                <a:srgbClr val="C00000"/>
                              </a:solidFill>
                              <a:latin typeface="Cambria Math" panose="02040503050406030204" pitchFamily="18" charset="0"/>
                            </a:rPr>
                            <m:t>2</m:t>
                          </m:r>
                        </m:sub>
                      </m:sSub>
                    </m:oMath>
                  </m:oMathPara>
                </a14:m>
                <a:endParaRPr lang="fr-CA" sz="1600" dirty="0"/>
              </a:p>
            </p:txBody>
          </p:sp>
        </mc:Choice>
        <mc:Fallback xmlns="">
          <p:sp>
            <p:nvSpPr>
              <p:cNvPr id="29" name="Rectangle 28">
                <a:extLst>
                  <a:ext uri="{FF2B5EF4-FFF2-40B4-BE49-F238E27FC236}">
                    <a16:creationId xmlns:a16="http://schemas.microsoft.com/office/drawing/2014/main" id="{48FE37A6-FC79-4286-8508-EFBA79A04B49}"/>
                  </a:ext>
                </a:extLst>
              </p:cNvPr>
              <p:cNvSpPr>
                <a:spLocks noRot="1" noChangeAspect="1" noMove="1" noResize="1" noEditPoints="1" noAdjustHandles="1" noChangeArrowheads="1" noChangeShapeType="1" noTextEdit="1"/>
              </p:cNvSpPr>
              <p:nvPr/>
            </p:nvSpPr>
            <p:spPr>
              <a:xfrm>
                <a:off x="9683661" y="3395022"/>
                <a:ext cx="404983" cy="338554"/>
              </a:xfrm>
              <a:prstGeom prst="rect">
                <a:avLst/>
              </a:prstGeom>
              <a:blipFill>
                <a:blip r:embed="rId6"/>
                <a:stretch>
                  <a:fillRect t="-7273" r="-2121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F7A7FA21-B63E-4332-B327-E8BBDB745B12}"/>
                  </a:ext>
                </a:extLst>
              </p:cNvPr>
              <p:cNvSpPr/>
              <p:nvPr/>
            </p:nvSpPr>
            <p:spPr>
              <a:xfrm>
                <a:off x="8713501" y="4048276"/>
                <a:ext cx="40023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rgbClr val="C00000"/>
                              </a:solidFill>
                              <a:latin typeface="Cambria Math" panose="02040503050406030204" pitchFamily="18" charset="0"/>
                            </a:rPr>
                          </m:ctrlPr>
                        </m:sSubPr>
                        <m:e>
                          <m:acc>
                            <m:accPr>
                              <m:chr m:val="̂"/>
                              <m:ctrlPr>
                                <a:rPr lang="en-US" sz="1600" i="1">
                                  <a:solidFill>
                                    <a:srgbClr val="C00000"/>
                                  </a:solidFill>
                                  <a:latin typeface="Cambria Math" panose="02040503050406030204" pitchFamily="18" charset="0"/>
                                </a:rPr>
                              </m:ctrlPr>
                            </m:accPr>
                            <m:e>
                              <m:r>
                                <a:rPr lang="en-US" sz="1600" i="1">
                                  <a:solidFill>
                                    <a:srgbClr val="C00000"/>
                                  </a:solidFill>
                                  <a:latin typeface="Cambria Math" panose="02040503050406030204" pitchFamily="18" charset="0"/>
                                </a:rPr>
                                <m:t>𝑡</m:t>
                              </m:r>
                            </m:e>
                          </m:acc>
                        </m:e>
                        <m:sub>
                          <m:r>
                            <a:rPr lang="en-US" sz="1600" b="0" i="1" smtClean="0">
                              <a:solidFill>
                                <a:srgbClr val="C00000"/>
                              </a:solidFill>
                              <a:latin typeface="Cambria Math" panose="02040503050406030204" pitchFamily="18" charset="0"/>
                            </a:rPr>
                            <m:t>1</m:t>
                          </m:r>
                        </m:sub>
                      </m:sSub>
                    </m:oMath>
                  </m:oMathPara>
                </a14:m>
                <a:endParaRPr lang="fr-CA" sz="1600" dirty="0"/>
              </a:p>
            </p:txBody>
          </p:sp>
        </mc:Choice>
        <mc:Fallback xmlns="">
          <p:sp>
            <p:nvSpPr>
              <p:cNvPr id="30" name="Rectangle 29">
                <a:extLst>
                  <a:ext uri="{FF2B5EF4-FFF2-40B4-BE49-F238E27FC236}">
                    <a16:creationId xmlns:a16="http://schemas.microsoft.com/office/drawing/2014/main" id="{F7A7FA21-B63E-4332-B327-E8BBDB745B12}"/>
                  </a:ext>
                </a:extLst>
              </p:cNvPr>
              <p:cNvSpPr>
                <a:spLocks noRot="1" noChangeAspect="1" noMove="1" noResize="1" noEditPoints="1" noAdjustHandles="1" noChangeArrowheads="1" noChangeShapeType="1" noTextEdit="1"/>
              </p:cNvSpPr>
              <p:nvPr/>
            </p:nvSpPr>
            <p:spPr>
              <a:xfrm>
                <a:off x="8713501" y="4048276"/>
                <a:ext cx="400238" cy="338554"/>
              </a:xfrm>
              <a:prstGeom prst="rect">
                <a:avLst/>
              </a:prstGeom>
              <a:blipFill>
                <a:blip r:embed="rId7"/>
                <a:stretch>
                  <a:fillRect t="-7143" r="-2121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01DDF319-ACBE-48BA-BEA8-723C7313D5D5}"/>
                  </a:ext>
                </a:extLst>
              </p:cNvPr>
              <p:cNvSpPr/>
              <p:nvPr/>
            </p:nvSpPr>
            <p:spPr>
              <a:xfrm>
                <a:off x="9707091" y="4060882"/>
                <a:ext cx="40498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rgbClr val="C00000"/>
                              </a:solidFill>
                              <a:latin typeface="Cambria Math" panose="02040503050406030204" pitchFamily="18" charset="0"/>
                            </a:rPr>
                          </m:ctrlPr>
                        </m:sSubPr>
                        <m:e>
                          <m:acc>
                            <m:accPr>
                              <m:chr m:val="̂"/>
                              <m:ctrlPr>
                                <a:rPr lang="en-US" sz="1600" i="1">
                                  <a:solidFill>
                                    <a:srgbClr val="C00000"/>
                                  </a:solidFill>
                                  <a:latin typeface="Cambria Math" panose="02040503050406030204" pitchFamily="18" charset="0"/>
                                </a:rPr>
                              </m:ctrlPr>
                            </m:accPr>
                            <m:e>
                              <m:r>
                                <a:rPr lang="en-US" sz="1600" i="1">
                                  <a:solidFill>
                                    <a:srgbClr val="C00000"/>
                                  </a:solidFill>
                                  <a:latin typeface="Cambria Math" panose="02040503050406030204" pitchFamily="18" charset="0"/>
                                </a:rPr>
                                <m:t>𝑡</m:t>
                              </m:r>
                            </m:e>
                          </m:acc>
                        </m:e>
                        <m:sub>
                          <m:r>
                            <a:rPr lang="en-US" sz="1600" b="0" i="1" smtClean="0">
                              <a:solidFill>
                                <a:srgbClr val="C00000"/>
                              </a:solidFill>
                              <a:latin typeface="Cambria Math" panose="02040503050406030204" pitchFamily="18" charset="0"/>
                            </a:rPr>
                            <m:t>3</m:t>
                          </m:r>
                        </m:sub>
                      </m:sSub>
                    </m:oMath>
                  </m:oMathPara>
                </a14:m>
                <a:endParaRPr lang="fr-CA" sz="1600" dirty="0"/>
              </a:p>
            </p:txBody>
          </p:sp>
        </mc:Choice>
        <mc:Fallback xmlns="">
          <p:sp>
            <p:nvSpPr>
              <p:cNvPr id="31" name="Rectangle 30">
                <a:extLst>
                  <a:ext uri="{FF2B5EF4-FFF2-40B4-BE49-F238E27FC236}">
                    <a16:creationId xmlns:a16="http://schemas.microsoft.com/office/drawing/2014/main" id="{01DDF319-ACBE-48BA-BEA8-723C7313D5D5}"/>
                  </a:ext>
                </a:extLst>
              </p:cNvPr>
              <p:cNvSpPr>
                <a:spLocks noRot="1" noChangeAspect="1" noMove="1" noResize="1" noEditPoints="1" noAdjustHandles="1" noChangeArrowheads="1" noChangeShapeType="1" noTextEdit="1"/>
              </p:cNvSpPr>
              <p:nvPr/>
            </p:nvSpPr>
            <p:spPr>
              <a:xfrm>
                <a:off x="9707091" y="4060882"/>
                <a:ext cx="404983" cy="338554"/>
              </a:xfrm>
              <a:prstGeom prst="rect">
                <a:avLst/>
              </a:prstGeom>
              <a:blipFill>
                <a:blip r:embed="rId8"/>
                <a:stretch>
                  <a:fillRect t="-7143" r="-20896"/>
                </a:stretch>
              </a:blipFill>
            </p:spPr>
            <p:txBody>
              <a:bodyPr/>
              <a:lstStyle/>
              <a:p>
                <a:r>
                  <a:rPr lang="en-CA">
                    <a:noFill/>
                  </a:rPr>
                  <a:t> </a:t>
                </a:r>
              </a:p>
            </p:txBody>
          </p:sp>
        </mc:Fallback>
      </mc:AlternateContent>
      <p:sp>
        <p:nvSpPr>
          <p:cNvPr id="32" name="Flowchart: Merge 5">
            <a:extLst>
              <a:ext uri="{FF2B5EF4-FFF2-40B4-BE49-F238E27FC236}">
                <a16:creationId xmlns:a16="http://schemas.microsoft.com/office/drawing/2014/main" id="{B7CE7B5E-9C58-40B3-86DC-88F8A45D2FD5}"/>
              </a:ext>
            </a:extLst>
          </p:cNvPr>
          <p:cNvSpPr/>
          <p:nvPr/>
        </p:nvSpPr>
        <p:spPr>
          <a:xfrm>
            <a:off x="8691680" y="2766194"/>
            <a:ext cx="1469016" cy="1097708"/>
          </a:xfrm>
          <a:custGeom>
            <a:avLst/>
            <a:gdLst>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23"/>
              <a:gd name="connsiteY0" fmla="*/ 636 h 10636"/>
              <a:gd name="connsiteX1" fmla="*/ 6569 w 10023"/>
              <a:gd name="connsiteY1" fmla="*/ 979 h 10636"/>
              <a:gd name="connsiteX2" fmla="*/ 10000 w 10023"/>
              <a:gd name="connsiteY2" fmla="*/ 636 h 10636"/>
              <a:gd name="connsiteX3" fmla="*/ 5000 w 10023"/>
              <a:gd name="connsiteY3" fmla="*/ 10636 h 10636"/>
              <a:gd name="connsiteX4" fmla="*/ 0 w 10023"/>
              <a:gd name="connsiteY4" fmla="*/ 636 h 10636"/>
              <a:gd name="connsiteX0" fmla="*/ 0 w 10013"/>
              <a:gd name="connsiteY0" fmla="*/ 889 h 10889"/>
              <a:gd name="connsiteX1" fmla="*/ 4939 w 10013"/>
              <a:gd name="connsiteY1" fmla="*/ 347 h 10889"/>
              <a:gd name="connsiteX2" fmla="*/ 10000 w 10013"/>
              <a:gd name="connsiteY2" fmla="*/ 889 h 10889"/>
              <a:gd name="connsiteX3" fmla="*/ 5000 w 10013"/>
              <a:gd name="connsiteY3" fmla="*/ 10889 h 10889"/>
              <a:gd name="connsiteX4" fmla="*/ 0 w 10013"/>
              <a:gd name="connsiteY4" fmla="*/ 889 h 10889"/>
              <a:gd name="connsiteX0" fmla="*/ 0 w 10013"/>
              <a:gd name="connsiteY0" fmla="*/ 421 h 10421"/>
              <a:gd name="connsiteX1" fmla="*/ 5029 w 10013"/>
              <a:gd name="connsiteY1" fmla="*/ 2343 h 10421"/>
              <a:gd name="connsiteX2" fmla="*/ 10000 w 10013"/>
              <a:gd name="connsiteY2" fmla="*/ 421 h 10421"/>
              <a:gd name="connsiteX3" fmla="*/ 5000 w 10013"/>
              <a:gd name="connsiteY3" fmla="*/ 10421 h 10421"/>
              <a:gd name="connsiteX4" fmla="*/ 0 w 10013"/>
              <a:gd name="connsiteY4" fmla="*/ 421 h 10421"/>
              <a:gd name="connsiteX0" fmla="*/ 0 w 10013"/>
              <a:gd name="connsiteY0" fmla="*/ 512 h 10512"/>
              <a:gd name="connsiteX1" fmla="*/ 4904 w 10013"/>
              <a:gd name="connsiteY1" fmla="*/ 1601 h 10512"/>
              <a:gd name="connsiteX2" fmla="*/ 10000 w 10013"/>
              <a:gd name="connsiteY2" fmla="*/ 512 h 10512"/>
              <a:gd name="connsiteX3" fmla="*/ 5000 w 10013"/>
              <a:gd name="connsiteY3" fmla="*/ 10512 h 10512"/>
              <a:gd name="connsiteX4" fmla="*/ 0 w 10013"/>
              <a:gd name="connsiteY4" fmla="*/ 512 h 10512"/>
              <a:gd name="connsiteX0" fmla="*/ 0 w 10000"/>
              <a:gd name="connsiteY0" fmla="*/ 512 h 10512"/>
              <a:gd name="connsiteX1" fmla="*/ 4904 w 10000"/>
              <a:gd name="connsiteY1" fmla="*/ 1601 h 10512"/>
              <a:gd name="connsiteX2" fmla="*/ 10000 w 10000"/>
              <a:gd name="connsiteY2" fmla="*/ 512 h 10512"/>
              <a:gd name="connsiteX3" fmla="*/ 5000 w 10000"/>
              <a:gd name="connsiteY3" fmla="*/ 10512 h 10512"/>
              <a:gd name="connsiteX4" fmla="*/ 0 w 10000"/>
              <a:gd name="connsiteY4" fmla="*/ 512 h 10512"/>
              <a:gd name="connsiteX0" fmla="*/ 0 w 10000"/>
              <a:gd name="connsiteY0" fmla="*/ 0 h 10000"/>
              <a:gd name="connsiteX1" fmla="*/ 4904 w 10000"/>
              <a:gd name="connsiteY1" fmla="*/ 1089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04 w 10000"/>
              <a:gd name="connsiteY1" fmla="*/ 1089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5060 w 10000"/>
              <a:gd name="connsiteY1" fmla="*/ 2061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 name="connsiteX0" fmla="*/ 0 w 10000"/>
              <a:gd name="connsiteY0" fmla="*/ 0 h 10000"/>
              <a:gd name="connsiteX1" fmla="*/ 4982 w 10000"/>
              <a:gd name="connsiteY1" fmla="*/ 1575 h 10000"/>
              <a:gd name="connsiteX2" fmla="*/ 10000 w 10000"/>
              <a:gd name="connsiteY2" fmla="*/ 0 h 10000"/>
              <a:gd name="connsiteX3" fmla="*/ 5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cubicBezTo>
                  <a:pt x="829" y="1046"/>
                  <a:pt x="2459" y="1609"/>
                  <a:pt x="4982" y="1575"/>
                </a:cubicBezTo>
                <a:cubicBezTo>
                  <a:pt x="7505" y="1541"/>
                  <a:pt x="9061" y="1133"/>
                  <a:pt x="10000" y="0"/>
                </a:cubicBezTo>
                <a:lnTo>
                  <a:pt x="5000" y="10000"/>
                </a:lnTo>
                <a:lnTo>
                  <a:pt x="0" y="0"/>
                </a:lnTo>
                <a:close/>
              </a:path>
            </a:pathLst>
          </a:custGeom>
          <a:gradFill>
            <a:gsLst>
              <a:gs pos="50000">
                <a:schemeClr val="accent1">
                  <a:lumMod val="60000"/>
                  <a:lumOff val="40000"/>
                  <a:alpha val="70000"/>
                </a:schemeClr>
              </a:gs>
              <a:gs pos="0">
                <a:schemeClr val="accent1">
                  <a:lumMod val="20000"/>
                  <a:lumOff val="80000"/>
                </a:schemeClr>
              </a:gs>
              <a:gs pos="100000">
                <a:schemeClr val="accent1">
                  <a:lumMod val="20000"/>
                  <a:lumOff val="80000"/>
                  <a:alpha val="70000"/>
                </a:schemeClr>
              </a:gs>
            </a:gsLst>
            <a:lin ang="0" scaled="0"/>
          </a:gradFill>
          <a:ln w="19050">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cxnSp>
        <p:nvCxnSpPr>
          <p:cNvPr id="33" name="Straight Connector 32">
            <a:extLst>
              <a:ext uri="{FF2B5EF4-FFF2-40B4-BE49-F238E27FC236}">
                <a16:creationId xmlns:a16="http://schemas.microsoft.com/office/drawing/2014/main" id="{E8EDDB80-F770-4CAB-A120-9A1768CE5903}"/>
              </a:ext>
            </a:extLst>
          </p:cNvPr>
          <p:cNvCxnSpPr/>
          <p:nvPr/>
        </p:nvCxnSpPr>
        <p:spPr>
          <a:xfrm flipH="1">
            <a:off x="8849926" y="2550280"/>
            <a:ext cx="140493" cy="31223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C95DFB3-62B2-40CA-ABF8-CD1AFCC5FA2E}"/>
              </a:ext>
            </a:extLst>
          </p:cNvPr>
          <p:cNvCxnSpPr/>
          <p:nvPr/>
        </p:nvCxnSpPr>
        <p:spPr>
          <a:xfrm flipH="1" flipV="1">
            <a:off x="8852308" y="2864899"/>
            <a:ext cx="1090611" cy="1428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78C9F2-6FC2-4F33-8A21-4CFF567F8AD0}"/>
              </a:ext>
            </a:extLst>
          </p:cNvPr>
          <p:cNvCxnSpPr/>
          <p:nvPr/>
        </p:nvCxnSpPr>
        <p:spPr>
          <a:xfrm>
            <a:off x="9914344" y="2560098"/>
            <a:ext cx="23813" cy="31670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8704AF-106A-4931-8067-64EDF27C78F3}"/>
              </a:ext>
            </a:extLst>
          </p:cNvPr>
          <p:cNvCxnSpPr/>
          <p:nvPr/>
        </p:nvCxnSpPr>
        <p:spPr>
          <a:xfrm flipH="1" flipV="1">
            <a:off x="8985657" y="2555042"/>
            <a:ext cx="923926" cy="14288"/>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BAF048D-E0CB-4F54-BBFE-1DFEF15A97DD}"/>
              </a:ext>
            </a:extLst>
          </p:cNvPr>
          <p:cNvCxnSpPr/>
          <p:nvPr/>
        </p:nvCxnSpPr>
        <p:spPr>
          <a:xfrm>
            <a:off x="8854688" y="2862517"/>
            <a:ext cx="565807" cy="1001443"/>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0818D92-02B6-4CD2-AF2E-150266733C8A}"/>
              </a:ext>
            </a:extLst>
          </p:cNvPr>
          <p:cNvCxnSpPr/>
          <p:nvPr/>
        </p:nvCxnSpPr>
        <p:spPr>
          <a:xfrm flipH="1">
            <a:off x="9421426" y="2876805"/>
            <a:ext cx="516731" cy="98583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78EB32D8-4ED2-4846-A8D2-B7FB666D1518}"/>
              </a:ext>
            </a:extLst>
          </p:cNvPr>
          <p:cNvSpPr/>
          <p:nvPr/>
        </p:nvSpPr>
        <p:spPr>
          <a:xfrm>
            <a:off x="9381628" y="3821212"/>
            <a:ext cx="75410" cy="754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EEBD019B-E053-489F-8B4A-5AADE913E84F}"/>
                  </a:ext>
                </a:extLst>
              </p:cNvPr>
              <p:cNvSpPr txBox="1"/>
              <p:nvPr/>
            </p:nvSpPr>
            <p:spPr>
              <a:xfrm>
                <a:off x="2675243" y="3993611"/>
                <a:ext cx="2732415" cy="11890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0≤</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𝜇</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sub>
                          </m:sSub>
                          <m:r>
                            <a:rPr lang="en-CA" sz="2400" b="0" i="1" smtClean="0">
                              <a:latin typeface="Cambria Math" panose="02040503050406030204" pitchFamily="18" charset="0"/>
                            </a:rPr>
                            <m:t>−</m:t>
                          </m:r>
                          <m:nary>
                            <m:naryPr>
                              <m:chr m:val="∑"/>
                              <m:ctrlPr>
                                <a:rPr lang="en-CA" sz="2400" b="0" i="1" smtClean="0">
                                  <a:latin typeface="Cambria Math" panose="02040503050406030204" pitchFamily="18" charset="0"/>
                                </a:rPr>
                              </m:ctrlPr>
                            </m:naryPr>
                            <m:sub>
                              <m:r>
                                <m:rPr>
                                  <m:brk m:alnAt="23"/>
                                </m:rPr>
                                <a:rPr lang="en-CA" sz="2400" b="0" i="1" smtClean="0">
                                  <a:latin typeface="Cambria Math" panose="02040503050406030204" pitchFamily="18" charset="0"/>
                                </a:rPr>
                                <m:t>𝑖</m:t>
                              </m:r>
                              <m:r>
                                <a:rPr lang="en-CA" sz="2400" b="0" i="1" smtClean="0">
                                  <a:latin typeface="Cambria Math" panose="02040503050406030204" pitchFamily="18" charset="0"/>
                                </a:rPr>
                                <m:t>=</m:t>
                              </m:r>
                              <m:r>
                                <m:rPr>
                                  <m:brk m:alnAt="23"/>
                                </m:rPr>
                                <a:rPr lang="en-CA" sz="2400" b="0" i="1" smtClean="0">
                                  <a:latin typeface="Cambria Math" panose="02040503050406030204" pitchFamily="18" charset="0"/>
                                </a:rPr>
                                <m:t>1</m:t>
                              </m:r>
                            </m:sub>
                            <m:sup>
                              <m:r>
                                <a:rPr lang="en-CA" sz="2400" b="0" i="1" smtClean="0">
                                  <a:latin typeface="Cambria Math" panose="02040503050406030204" pitchFamily="18" charset="0"/>
                                </a:rPr>
                                <m:t>𝑘</m:t>
                              </m:r>
                            </m:sup>
                            <m:e>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sSub>
                                    <m:sSubPr>
                                      <m:ctrlPr>
                                        <a:rPr lang="en-CA" sz="2400" b="0" i="1" smtClean="0">
                                          <a:latin typeface="Cambria Math" panose="02040503050406030204" pitchFamily="18" charset="0"/>
                                        </a:rPr>
                                      </m:ctrlPr>
                                    </m:sSubPr>
                                    <m:e>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𝑡</m:t>
                                          </m:r>
                                        </m:e>
                                      </m:acc>
                                    </m:e>
                                    <m:sub>
                                      <m:r>
                                        <a:rPr lang="en-CA" sz="2400" b="0" i="1" smtClean="0">
                                          <a:latin typeface="Cambria Math" panose="02040503050406030204" pitchFamily="18" charset="0"/>
                                        </a:rPr>
                                        <m:t>𝑖</m:t>
                                      </m:r>
                                    </m:sub>
                                  </m:sSub>
                                </m:sub>
                              </m:sSub>
                            </m:e>
                          </m:nary>
                        </m:e>
                      </m:d>
                    </m:oMath>
                  </m:oMathPara>
                </a14:m>
                <a:endParaRPr lang="en-CA" sz="2400" dirty="0"/>
              </a:p>
            </p:txBody>
          </p:sp>
        </mc:Choice>
        <mc:Fallback xmlns="">
          <p:sp>
            <p:nvSpPr>
              <p:cNvPr id="76" name="TextBox 75">
                <a:extLst>
                  <a:ext uri="{FF2B5EF4-FFF2-40B4-BE49-F238E27FC236}">
                    <a16:creationId xmlns:a16="http://schemas.microsoft.com/office/drawing/2014/main" id="{EEBD019B-E053-489F-8B4A-5AADE913E84F}"/>
                  </a:ext>
                </a:extLst>
              </p:cNvPr>
              <p:cNvSpPr txBox="1">
                <a:spLocks noRot="1" noChangeAspect="1" noMove="1" noResize="1" noEditPoints="1" noAdjustHandles="1" noChangeArrowheads="1" noChangeShapeType="1" noTextEdit="1"/>
              </p:cNvSpPr>
              <p:nvPr/>
            </p:nvSpPr>
            <p:spPr>
              <a:xfrm>
                <a:off x="2675243" y="3993611"/>
                <a:ext cx="2732415" cy="1189043"/>
              </a:xfrm>
              <a:prstGeom prst="rect">
                <a:avLst/>
              </a:prstGeom>
              <a:blipFill>
                <a:blip r:embed="rId9"/>
                <a:stretch>
                  <a:fillRect/>
                </a:stretch>
              </a:blipFill>
            </p:spPr>
            <p:txBody>
              <a:bodyPr/>
              <a:lstStyle/>
              <a:p>
                <a:r>
                  <a:rPr lang="en-CA">
                    <a:noFill/>
                  </a:rPr>
                  <a:t> </a:t>
                </a:r>
              </a:p>
            </p:txBody>
          </p:sp>
        </mc:Fallback>
      </mc:AlternateContent>
      <p:sp>
        <p:nvSpPr>
          <p:cNvPr id="15" name="TextBox 14">
            <a:extLst>
              <a:ext uri="{FF2B5EF4-FFF2-40B4-BE49-F238E27FC236}">
                <a16:creationId xmlns:a16="http://schemas.microsoft.com/office/drawing/2014/main" id="{C37B2183-8E0D-44F7-A3F5-1FFE402EB860}"/>
              </a:ext>
            </a:extLst>
          </p:cNvPr>
          <p:cNvSpPr txBox="1"/>
          <p:nvPr/>
        </p:nvSpPr>
        <p:spPr>
          <a:xfrm>
            <a:off x="1927860" y="5295900"/>
            <a:ext cx="554767" cy="461665"/>
          </a:xfrm>
          <a:prstGeom prst="rect">
            <a:avLst/>
          </a:prstGeom>
          <a:noFill/>
        </p:spPr>
        <p:txBody>
          <a:bodyPr wrap="none" rtlCol="0">
            <a:spAutoFit/>
          </a:bodyPr>
          <a:lstStyle/>
          <a:p>
            <a:r>
              <a:rPr lang="en-CA" sz="2400" dirty="0" err="1"/>
              <a:t>s.t.</a:t>
            </a:r>
            <a:endParaRPr lang="en-CA" sz="2400"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A45D742-D0A1-40A9-90B4-3A1B66BAA3E6}"/>
                  </a:ext>
                </a:extLst>
              </p:cNvPr>
              <p:cNvSpPr txBox="1"/>
              <p:nvPr/>
            </p:nvSpPr>
            <p:spPr>
              <a:xfrm>
                <a:off x="2675243" y="5438223"/>
                <a:ext cx="3244671" cy="410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m:t>
                      </m:r>
                      <m:r>
                        <a:rPr lang="en-CA" sz="2400" b="0" i="1" smtClean="0">
                          <a:latin typeface="Cambria Math" panose="02040503050406030204" pitchFamily="18" charset="0"/>
                        </a:rPr>
                        <m:t>𝑖</m:t>
                      </m:r>
                      <m:r>
                        <a:rPr lang="en-CA" sz="2400" b="0" i="1" smtClean="0">
                          <a:latin typeface="Cambria Math" panose="02040503050406030204" pitchFamily="18" charset="0"/>
                        </a:rPr>
                        <m:t>∈</m:t>
                      </m:r>
                      <m:d>
                        <m:dPr>
                          <m:begChr m:val="{"/>
                          <m:endChr m:val="}"/>
                          <m:ctrlPr>
                            <a:rPr lang="en-CA" sz="2400" b="0" i="1" smtClean="0">
                              <a:latin typeface="Cambria Math" panose="02040503050406030204" pitchFamily="18" charset="0"/>
                            </a:rPr>
                          </m:ctrlPr>
                        </m:dPr>
                        <m:e>
                          <m:r>
                            <a:rPr lang="en-CA" sz="2400" b="0" i="1" smtClean="0">
                              <a:latin typeface="Cambria Math" panose="02040503050406030204" pitchFamily="18" charset="0"/>
                            </a:rPr>
                            <m:t>1…</m:t>
                          </m:r>
                          <m:r>
                            <a:rPr lang="en-CA" sz="2400" b="0" i="1" smtClean="0">
                              <a:latin typeface="Cambria Math" panose="02040503050406030204" pitchFamily="18" charset="0"/>
                            </a:rPr>
                            <m:t>𝑘</m:t>
                          </m:r>
                        </m:e>
                      </m:d>
                      <m:r>
                        <a:rPr lang="en-CA" sz="2400" b="0" i="1" smtClean="0">
                          <a:latin typeface="Cambria Math" panose="02040503050406030204" pitchFamily="18" charset="0"/>
                        </a:rPr>
                        <m:t>  : </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sSub>
                            <m:sSubPr>
                              <m:ctrlPr>
                                <a:rPr lang="en-CA" sz="2400" b="0" i="1" smtClean="0">
                                  <a:latin typeface="Cambria Math" panose="02040503050406030204" pitchFamily="18" charset="0"/>
                                </a:rPr>
                              </m:ctrlPr>
                            </m:sSubPr>
                            <m:e>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𝑡</m:t>
                                  </m:r>
                                </m:e>
                              </m:acc>
                            </m:e>
                            <m:sub>
                              <m:r>
                                <a:rPr lang="en-CA" sz="2400" b="0" i="1" smtClean="0">
                                  <a:latin typeface="Cambria Math" panose="02040503050406030204" pitchFamily="18" charset="0"/>
                                </a:rPr>
                                <m:t>𝑖</m:t>
                              </m:r>
                            </m:sub>
                          </m:sSub>
                        </m:sub>
                      </m:sSub>
                      <m:r>
                        <a:rPr lang="en-CA" sz="2400" b="0" i="1" smtClean="0">
                          <a:latin typeface="Cambria Math" panose="02040503050406030204" pitchFamily="18" charset="0"/>
                        </a:rPr>
                        <m:t>≥0    </m:t>
                      </m:r>
                    </m:oMath>
                  </m:oMathPara>
                </a14:m>
                <a:endParaRPr lang="en-CA" sz="2400" dirty="0"/>
              </a:p>
            </p:txBody>
          </p:sp>
        </mc:Choice>
        <mc:Fallback xmlns="">
          <p:sp>
            <p:nvSpPr>
              <p:cNvPr id="16" name="TextBox 15">
                <a:extLst>
                  <a:ext uri="{FF2B5EF4-FFF2-40B4-BE49-F238E27FC236}">
                    <a16:creationId xmlns:a16="http://schemas.microsoft.com/office/drawing/2014/main" id="{0A45D742-D0A1-40A9-90B4-3A1B66BAA3E6}"/>
                  </a:ext>
                </a:extLst>
              </p:cNvPr>
              <p:cNvSpPr txBox="1">
                <a:spLocks noRot="1" noChangeAspect="1" noMove="1" noResize="1" noEditPoints="1" noAdjustHandles="1" noChangeArrowheads="1" noChangeShapeType="1" noTextEdit="1"/>
              </p:cNvSpPr>
              <p:nvPr/>
            </p:nvSpPr>
            <p:spPr>
              <a:xfrm>
                <a:off x="2675243" y="5438223"/>
                <a:ext cx="3244671" cy="410497"/>
              </a:xfrm>
              <a:prstGeom prst="rect">
                <a:avLst/>
              </a:prstGeom>
              <a:blipFill>
                <a:blip r:embed="rId10"/>
                <a:stretch>
                  <a:fillRect l="-1504" b="-1641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9FDA92B-F05D-4B3E-BDCB-779CC88F3DAE}"/>
                  </a:ext>
                </a:extLst>
              </p:cNvPr>
              <p:cNvSpPr txBox="1"/>
              <p:nvPr/>
            </p:nvSpPr>
            <p:spPr>
              <a:xfrm>
                <a:off x="4656443" y="5883000"/>
                <a:ext cx="9618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𝜆</m:t>
                          </m:r>
                        </m:e>
                        <m:sub>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sub>
                      </m:sSub>
                      <m:r>
                        <a:rPr lang="en-CA" sz="2400" b="0" i="1" smtClean="0">
                          <a:latin typeface="Cambria Math" panose="02040503050406030204" pitchFamily="18" charset="0"/>
                        </a:rPr>
                        <m:t>≥0</m:t>
                      </m:r>
                    </m:oMath>
                  </m:oMathPara>
                </a14:m>
                <a:endParaRPr lang="en-CA" sz="2400" dirty="0"/>
              </a:p>
            </p:txBody>
          </p:sp>
        </mc:Choice>
        <mc:Fallback xmlns="">
          <p:sp>
            <p:nvSpPr>
              <p:cNvPr id="42" name="TextBox 41">
                <a:extLst>
                  <a:ext uri="{FF2B5EF4-FFF2-40B4-BE49-F238E27FC236}">
                    <a16:creationId xmlns:a16="http://schemas.microsoft.com/office/drawing/2014/main" id="{D9FDA92B-F05D-4B3E-BDCB-779CC88F3DAE}"/>
                  </a:ext>
                </a:extLst>
              </p:cNvPr>
              <p:cNvSpPr txBox="1">
                <a:spLocks noRot="1" noChangeAspect="1" noMove="1" noResize="1" noEditPoints="1" noAdjustHandles="1" noChangeArrowheads="1" noChangeShapeType="1" noTextEdit="1"/>
              </p:cNvSpPr>
              <p:nvPr/>
            </p:nvSpPr>
            <p:spPr>
              <a:xfrm>
                <a:off x="4656443" y="5883000"/>
                <a:ext cx="961802" cy="369332"/>
              </a:xfrm>
              <a:prstGeom prst="rect">
                <a:avLst/>
              </a:prstGeom>
              <a:blipFill>
                <a:blip r:embed="rId11"/>
                <a:stretch>
                  <a:fillRect l="-7595" r="-6962" b="-11475"/>
                </a:stretch>
              </a:blipFill>
            </p:spPr>
            <p:txBody>
              <a:bodyPr/>
              <a:lstStyle/>
              <a:p>
                <a:r>
                  <a:rPr lang="en-CA">
                    <a:noFill/>
                  </a:rPr>
                  <a:t> </a:t>
                </a:r>
              </a:p>
            </p:txBody>
          </p:sp>
        </mc:Fallback>
      </mc:AlternateContent>
    </p:spTree>
    <p:extLst>
      <p:ext uri="{BB962C8B-B14F-4D97-AF65-F5344CB8AC3E}">
        <p14:creationId xmlns:p14="http://schemas.microsoft.com/office/powerpoint/2010/main" val="48971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500"/>
                                        <p:tgtEl>
                                          <p:spTgt spid="7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15" grpId="0"/>
      <p:bldP spid="16" grpId="0"/>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5260F-2A07-4F0D-B345-7D1C4DD338EA}"/>
              </a:ext>
            </a:extLst>
          </p:cNvPr>
          <p:cNvSpPr>
            <a:spLocks noGrp="1"/>
          </p:cNvSpPr>
          <p:nvPr>
            <p:ph type="title"/>
          </p:nvPr>
        </p:nvSpPr>
        <p:spPr/>
        <p:txBody>
          <a:bodyPr/>
          <a:lstStyle/>
          <a:p>
            <a:r>
              <a:rPr lang="en-CA" dirty="0"/>
              <a:t>Polyhedral Cone Accuracy</a:t>
            </a:r>
          </a:p>
        </p:txBody>
      </p:sp>
      <p:sp>
        <p:nvSpPr>
          <p:cNvPr id="3" name="Content Placeholder 2">
            <a:extLst>
              <a:ext uri="{FF2B5EF4-FFF2-40B4-BE49-F238E27FC236}">
                <a16:creationId xmlns:a16="http://schemas.microsoft.com/office/drawing/2014/main" id="{6E5FF9F4-322C-4D66-A65E-257F95608EDF}"/>
              </a:ext>
            </a:extLst>
          </p:cNvPr>
          <p:cNvSpPr>
            <a:spLocks noGrp="1"/>
          </p:cNvSpPr>
          <p:nvPr>
            <p:ph idx="1"/>
          </p:nvPr>
        </p:nvSpPr>
        <p:spPr/>
        <p:txBody>
          <a:bodyPr/>
          <a:lstStyle/>
          <a:p>
            <a:r>
              <a:rPr lang="en-CA" dirty="0"/>
              <a:t>Increase accuracy by adding more tangent vectors:</a:t>
            </a:r>
          </a:p>
          <a:p>
            <a:endParaRPr lang="en-CA" dirty="0"/>
          </a:p>
          <a:p>
            <a:endParaRPr lang="en-CA" dirty="0"/>
          </a:p>
          <a:p>
            <a:endParaRPr lang="en-CA" dirty="0"/>
          </a:p>
          <a:p>
            <a:endParaRPr lang="en-CA" dirty="0"/>
          </a:p>
          <a:p>
            <a:endParaRPr lang="en-CA" dirty="0"/>
          </a:p>
          <a:p>
            <a:endParaRPr lang="en-CA" dirty="0"/>
          </a:p>
          <a:p>
            <a:endParaRPr lang="en-CA" dirty="0"/>
          </a:p>
          <a:p>
            <a:r>
              <a:rPr lang="en-CA" b="1" dirty="0"/>
              <a:t>Want: </a:t>
            </a:r>
            <a:r>
              <a:rPr lang="en-CA" dirty="0"/>
              <a:t>symmetry of basis vectors</a:t>
            </a:r>
          </a:p>
        </p:txBody>
      </p:sp>
      <p:grpSp>
        <p:nvGrpSpPr>
          <p:cNvPr id="28" name="Group 27">
            <a:extLst>
              <a:ext uri="{FF2B5EF4-FFF2-40B4-BE49-F238E27FC236}">
                <a16:creationId xmlns:a16="http://schemas.microsoft.com/office/drawing/2014/main" id="{47923A43-4549-4C1E-A3F0-CC9D3794117F}"/>
              </a:ext>
            </a:extLst>
          </p:cNvPr>
          <p:cNvGrpSpPr/>
          <p:nvPr/>
        </p:nvGrpSpPr>
        <p:grpSpPr>
          <a:xfrm>
            <a:off x="2675945" y="3072088"/>
            <a:ext cx="1800000" cy="1800000"/>
            <a:chOff x="1311965" y="1063645"/>
            <a:chExt cx="1800000" cy="1800000"/>
          </a:xfrm>
        </p:grpSpPr>
        <p:sp>
          <p:nvSpPr>
            <p:cNvPr id="29" name="Diamond 28">
              <a:extLst>
                <a:ext uri="{FF2B5EF4-FFF2-40B4-BE49-F238E27FC236}">
                  <a16:creationId xmlns:a16="http://schemas.microsoft.com/office/drawing/2014/main" id="{70905C30-5C3C-4925-86D5-D846381BE047}"/>
                </a:ext>
              </a:extLst>
            </p:cNvPr>
            <p:cNvSpPr/>
            <p:nvPr/>
          </p:nvSpPr>
          <p:spPr>
            <a:xfrm>
              <a:off x="1311965" y="1080052"/>
              <a:ext cx="1795670" cy="1775791"/>
            </a:xfrm>
            <a:prstGeom prst="diamond">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a:extLst>
                <a:ext uri="{FF2B5EF4-FFF2-40B4-BE49-F238E27FC236}">
                  <a16:creationId xmlns:a16="http://schemas.microsoft.com/office/drawing/2014/main" id="{1CCB7BD7-AC59-4304-A1E0-DF8B7587F266}"/>
                </a:ext>
              </a:extLst>
            </p:cNvPr>
            <p:cNvSpPr/>
            <p:nvPr/>
          </p:nvSpPr>
          <p:spPr>
            <a:xfrm>
              <a:off x="1311965" y="1063645"/>
              <a:ext cx="1800000" cy="180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1" name="Straight Arrow Connector 30">
              <a:extLst>
                <a:ext uri="{FF2B5EF4-FFF2-40B4-BE49-F238E27FC236}">
                  <a16:creationId xmlns:a16="http://schemas.microsoft.com/office/drawing/2014/main" id="{762C58C4-E0D3-448B-BB29-37AF81331EF6}"/>
                </a:ext>
              </a:extLst>
            </p:cNvPr>
            <p:cNvCxnSpPr>
              <a:stCxn id="29" idx="0"/>
              <a:endCxn id="30" idx="4"/>
            </p:cNvCxnSpPr>
            <p:nvPr/>
          </p:nvCxnSpPr>
          <p:spPr>
            <a:xfrm>
              <a:off x="2209800" y="1080052"/>
              <a:ext cx="2165" cy="1783593"/>
            </a:xfrm>
            <a:prstGeom prst="straightConnector1">
              <a:avLst/>
            </a:prstGeom>
            <a:ln w="19050">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C06B5C9-026F-4F81-9F16-5D6C6AE0613D}"/>
                </a:ext>
              </a:extLst>
            </p:cNvPr>
            <p:cNvCxnSpPr>
              <a:cxnSpLocks/>
              <a:stCxn id="29" idx="3"/>
              <a:endCxn id="29" idx="1"/>
            </p:cNvCxnSpPr>
            <p:nvPr/>
          </p:nvCxnSpPr>
          <p:spPr>
            <a:xfrm flipH="1">
              <a:off x="1311965" y="1967948"/>
              <a:ext cx="1795670" cy="0"/>
            </a:xfrm>
            <a:prstGeom prst="straightConnector1">
              <a:avLst/>
            </a:prstGeom>
            <a:ln w="19050">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D1941721-0D94-4CF2-80FF-7CA1E74E20C9}"/>
                </a:ext>
              </a:extLst>
            </p:cNvPr>
            <p:cNvSpPr/>
            <p:nvPr/>
          </p:nvSpPr>
          <p:spPr>
            <a:xfrm>
              <a:off x="2164080" y="1926128"/>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34" name="Group 33">
            <a:extLst>
              <a:ext uri="{FF2B5EF4-FFF2-40B4-BE49-F238E27FC236}">
                <a16:creationId xmlns:a16="http://schemas.microsoft.com/office/drawing/2014/main" id="{8B60BC5C-1FBA-40DA-9581-6222DDD7BB96}"/>
              </a:ext>
            </a:extLst>
          </p:cNvPr>
          <p:cNvGrpSpPr/>
          <p:nvPr/>
        </p:nvGrpSpPr>
        <p:grpSpPr>
          <a:xfrm>
            <a:off x="5096820" y="3072088"/>
            <a:ext cx="1800000" cy="1800000"/>
            <a:chOff x="3646701" y="1095177"/>
            <a:chExt cx="1800000" cy="1800000"/>
          </a:xfrm>
        </p:grpSpPr>
        <p:sp>
          <p:nvSpPr>
            <p:cNvPr id="35" name="Hexagon 34">
              <a:extLst>
                <a:ext uri="{FF2B5EF4-FFF2-40B4-BE49-F238E27FC236}">
                  <a16:creationId xmlns:a16="http://schemas.microsoft.com/office/drawing/2014/main" id="{13B5F743-E1B2-47A9-8371-842E00DFA040}"/>
                </a:ext>
              </a:extLst>
            </p:cNvPr>
            <p:cNvSpPr>
              <a:spLocks noChangeAspect="1"/>
            </p:cNvSpPr>
            <p:nvPr/>
          </p:nvSpPr>
          <p:spPr>
            <a:xfrm>
              <a:off x="3670129" y="1254588"/>
              <a:ext cx="1753824" cy="1481985"/>
            </a:xfrm>
            <a:prstGeom prst="hexag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a:extLst>
                <a:ext uri="{FF2B5EF4-FFF2-40B4-BE49-F238E27FC236}">
                  <a16:creationId xmlns:a16="http://schemas.microsoft.com/office/drawing/2014/main" id="{9D1120DC-435C-4E67-9D84-15E06CF8B3E2}"/>
                </a:ext>
              </a:extLst>
            </p:cNvPr>
            <p:cNvSpPr/>
            <p:nvPr/>
          </p:nvSpPr>
          <p:spPr>
            <a:xfrm>
              <a:off x="3646701" y="1095177"/>
              <a:ext cx="1800000" cy="180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7" name="Straight Arrow Connector 36">
              <a:extLst>
                <a:ext uri="{FF2B5EF4-FFF2-40B4-BE49-F238E27FC236}">
                  <a16:creationId xmlns:a16="http://schemas.microsoft.com/office/drawing/2014/main" id="{C80918DC-D575-4EF7-A56A-385E4499DA8A}"/>
                </a:ext>
              </a:extLst>
            </p:cNvPr>
            <p:cNvCxnSpPr>
              <a:cxnSpLocks/>
              <a:stCxn id="35" idx="1"/>
              <a:endCxn id="35" idx="4"/>
            </p:cNvCxnSpPr>
            <p:nvPr/>
          </p:nvCxnSpPr>
          <p:spPr>
            <a:xfrm flipH="1" flipV="1">
              <a:off x="4040625" y="1254588"/>
              <a:ext cx="1012832" cy="1481985"/>
            </a:xfrm>
            <a:prstGeom prst="straightConnector1">
              <a:avLst/>
            </a:prstGeom>
            <a:ln w="19050">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6E0648C-D4D7-4A1E-934D-3FA8B77984A7}"/>
                </a:ext>
              </a:extLst>
            </p:cNvPr>
            <p:cNvCxnSpPr>
              <a:cxnSpLocks/>
              <a:stCxn id="35" idx="5"/>
            </p:cNvCxnSpPr>
            <p:nvPr/>
          </p:nvCxnSpPr>
          <p:spPr>
            <a:xfrm flipH="1">
              <a:off x="4040625" y="1254588"/>
              <a:ext cx="1012832" cy="1481985"/>
            </a:xfrm>
            <a:prstGeom prst="straightConnector1">
              <a:avLst/>
            </a:prstGeom>
            <a:ln w="19050">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33941D4-9E94-424B-994B-47F90E229110}"/>
                </a:ext>
              </a:extLst>
            </p:cNvPr>
            <p:cNvCxnSpPr>
              <a:cxnSpLocks/>
              <a:stCxn id="36" idx="2"/>
              <a:endCxn id="36" idx="6"/>
            </p:cNvCxnSpPr>
            <p:nvPr/>
          </p:nvCxnSpPr>
          <p:spPr>
            <a:xfrm>
              <a:off x="3646701" y="1995177"/>
              <a:ext cx="1800000" cy="0"/>
            </a:xfrm>
            <a:prstGeom prst="straightConnector1">
              <a:avLst/>
            </a:prstGeom>
            <a:ln w="19050">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CDBB3D28-3C02-4FCB-84A1-F818BF7FDBAD}"/>
                </a:ext>
              </a:extLst>
            </p:cNvPr>
            <p:cNvSpPr/>
            <p:nvPr/>
          </p:nvSpPr>
          <p:spPr>
            <a:xfrm>
              <a:off x="4496651" y="1949457"/>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1" name="Group 40">
            <a:extLst>
              <a:ext uri="{FF2B5EF4-FFF2-40B4-BE49-F238E27FC236}">
                <a16:creationId xmlns:a16="http://schemas.microsoft.com/office/drawing/2014/main" id="{401FCDC5-CB35-41B5-A2E3-4E94E69A5F13}"/>
              </a:ext>
            </a:extLst>
          </p:cNvPr>
          <p:cNvGrpSpPr/>
          <p:nvPr/>
        </p:nvGrpSpPr>
        <p:grpSpPr>
          <a:xfrm rot="1440000">
            <a:off x="7517695" y="3072088"/>
            <a:ext cx="1800000" cy="1800000"/>
            <a:chOff x="6153715" y="1129440"/>
            <a:chExt cx="1800000" cy="1800000"/>
          </a:xfrm>
        </p:grpSpPr>
        <p:sp>
          <p:nvSpPr>
            <p:cNvPr id="42" name="Octagon 41">
              <a:extLst>
                <a:ext uri="{FF2B5EF4-FFF2-40B4-BE49-F238E27FC236}">
                  <a16:creationId xmlns:a16="http://schemas.microsoft.com/office/drawing/2014/main" id="{E3D07670-CD91-4421-8BD3-8D249FFF5562}"/>
                </a:ext>
              </a:extLst>
            </p:cNvPr>
            <p:cNvSpPr>
              <a:spLocks noChangeAspect="1"/>
            </p:cNvSpPr>
            <p:nvPr/>
          </p:nvSpPr>
          <p:spPr>
            <a:xfrm>
              <a:off x="6225929" y="1215722"/>
              <a:ext cx="1655573" cy="1627436"/>
            </a:xfrm>
            <a:prstGeom prst="octag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Oval 42">
              <a:extLst>
                <a:ext uri="{FF2B5EF4-FFF2-40B4-BE49-F238E27FC236}">
                  <a16:creationId xmlns:a16="http://schemas.microsoft.com/office/drawing/2014/main" id="{4DF1BA3C-47FB-4287-9EF3-95D5A462728C}"/>
                </a:ext>
              </a:extLst>
            </p:cNvPr>
            <p:cNvSpPr/>
            <p:nvPr/>
          </p:nvSpPr>
          <p:spPr>
            <a:xfrm>
              <a:off x="6153715" y="1129440"/>
              <a:ext cx="1800000" cy="1800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4" name="Straight Arrow Connector 43">
              <a:extLst>
                <a:ext uri="{FF2B5EF4-FFF2-40B4-BE49-F238E27FC236}">
                  <a16:creationId xmlns:a16="http://schemas.microsoft.com/office/drawing/2014/main" id="{F1675820-EF4A-42E7-8F38-2075DF688B62}"/>
                </a:ext>
              </a:extLst>
            </p:cNvPr>
            <p:cNvCxnSpPr>
              <a:cxnSpLocks/>
              <a:stCxn id="42" idx="2"/>
              <a:endCxn id="42" idx="6"/>
            </p:cNvCxnSpPr>
            <p:nvPr/>
          </p:nvCxnSpPr>
          <p:spPr>
            <a:xfrm flipH="1" flipV="1">
              <a:off x="6702589" y="1215722"/>
              <a:ext cx="702253" cy="1627436"/>
            </a:xfrm>
            <a:prstGeom prst="straightConnector1">
              <a:avLst/>
            </a:prstGeom>
            <a:ln w="19050">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9C169D6-B6E4-41AE-9B37-D15108AC9B25}"/>
                </a:ext>
              </a:extLst>
            </p:cNvPr>
            <p:cNvCxnSpPr>
              <a:cxnSpLocks/>
              <a:stCxn id="42" idx="0"/>
              <a:endCxn id="42" idx="4"/>
            </p:cNvCxnSpPr>
            <p:nvPr/>
          </p:nvCxnSpPr>
          <p:spPr>
            <a:xfrm flipH="1">
              <a:off x="6225929" y="1692382"/>
              <a:ext cx="1655573" cy="674116"/>
            </a:xfrm>
            <a:prstGeom prst="straightConnector1">
              <a:avLst/>
            </a:prstGeom>
            <a:ln w="19050">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B17CDDA-A066-463F-B255-8C2C0D556292}"/>
                </a:ext>
              </a:extLst>
            </p:cNvPr>
            <p:cNvCxnSpPr>
              <a:cxnSpLocks/>
              <a:endCxn id="42" idx="5"/>
            </p:cNvCxnSpPr>
            <p:nvPr/>
          </p:nvCxnSpPr>
          <p:spPr>
            <a:xfrm flipH="1" flipV="1">
              <a:off x="6225929" y="1692382"/>
              <a:ext cx="1655574" cy="674118"/>
            </a:xfrm>
            <a:prstGeom prst="straightConnector1">
              <a:avLst/>
            </a:prstGeom>
            <a:ln w="19050">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0BE6776-2051-4AE5-BEC6-4A91B3B53F49}"/>
                </a:ext>
              </a:extLst>
            </p:cNvPr>
            <p:cNvCxnSpPr>
              <a:cxnSpLocks/>
              <a:endCxn id="42" idx="7"/>
            </p:cNvCxnSpPr>
            <p:nvPr/>
          </p:nvCxnSpPr>
          <p:spPr>
            <a:xfrm flipV="1">
              <a:off x="6702589" y="1215722"/>
              <a:ext cx="702253" cy="1627438"/>
            </a:xfrm>
            <a:prstGeom prst="straightConnector1">
              <a:avLst/>
            </a:prstGeom>
            <a:ln w="19050">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1CC87A20-29EC-4514-A7EA-388B73D017F1}"/>
                </a:ext>
              </a:extLst>
            </p:cNvPr>
            <p:cNvSpPr/>
            <p:nvPr/>
          </p:nvSpPr>
          <p:spPr>
            <a:xfrm>
              <a:off x="7007995" y="1983720"/>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C89B5778-6E8D-4242-BB84-A7DF7946A23E}"/>
                  </a:ext>
                </a:extLst>
              </p:cNvPr>
              <p:cNvSpPr txBox="1"/>
              <p:nvPr/>
            </p:nvSpPr>
            <p:spPr>
              <a:xfrm>
                <a:off x="3299761" y="2761496"/>
                <a:ext cx="54803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1600" b="0" i="1" smtClean="0">
                          <a:latin typeface="Cambria Math" panose="02040503050406030204" pitchFamily="18" charset="0"/>
                        </a:rPr>
                        <m:t>𝑘</m:t>
                      </m:r>
                      <m:r>
                        <a:rPr lang="en-CA" sz="1600" b="0" i="1" smtClean="0">
                          <a:latin typeface="Cambria Math" panose="02040503050406030204" pitchFamily="18" charset="0"/>
                        </a:rPr>
                        <m:t>=4</m:t>
                      </m:r>
                    </m:oMath>
                  </m:oMathPara>
                </a14:m>
                <a:endParaRPr lang="en-CA" sz="1600" dirty="0"/>
              </a:p>
            </p:txBody>
          </p:sp>
        </mc:Choice>
        <mc:Fallback xmlns="">
          <p:sp>
            <p:nvSpPr>
              <p:cNvPr id="49" name="TextBox 48">
                <a:extLst>
                  <a:ext uri="{FF2B5EF4-FFF2-40B4-BE49-F238E27FC236}">
                    <a16:creationId xmlns:a16="http://schemas.microsoft.com/office/drawing/2014/main" id="{C89B5778-6E8D-4242-BB84-A7DF7946A23E}"/>
                  </a:ext>
                </a:extLst>
              </p:cNvPr>
              <p:cNvSpPr txBox="1">
                <a:spLocks noRot="1" noChangeAspect="1" noMove="1" noResize="1" noEditPoints="1" noAdjustHandles="1" noChangeArrowheads="1" noChangeShapeType="1" noTextEdit="1"/>
              </p:cNvSpPr>
              <p:nvPr/>
            </p:nvSpPr>
            <p:spPr>
              <a:xfrm>
                <a:off x="3299761" y="2761496"/>
                <a:ext cx="548035" cy="246221"/>
              </a:xfrm>
              <a:prstGeom prst="rect">
                <a:avLst/>
              </a:prstGeom>
              <a:blipFill>
                <a:blip r:embed="rId3"/>
                <a:stretch>
                  <a:fillRect l="-8889" r="-7778" b="-75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C3F0BC97-02DD-4DD6-99EF-92064FE3E285}"/>
                  </a:ext>
                </a:extLst>
              </p:cNvPr>
              <p:cNvSpPr txBox="1"/>
              <p:nvPr/>
            </p:nvSpPr>
            <p:spPr>
              <a:xfrm>
                <a:off x="5721719" y="2761496"/>
                <a:ext cx="54803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1600" b="0" i="1" smtClean="0">
                          <a:latin typeface="Cambria Math" panose="02040503050406030204" pitchFamily="18" charset="0"/>
                        </a:rPr>
                        <m:t>𝑘</m:t>
                      </m:r>
                      <m:r>
                        <a:rPr lang="en-CA" sz="1600" b="0" i="1" smtClean="0">
                          <a:latin typeface="Cambria Math" panose="02040503050406030204" pitchFamily="18" charset="0"/>
                        </a:rPr>
                        <m:t>=6</m:t>
                      </m:r>
                    </m:oMath>
                  </m:oMathPara>
                </a14:m>
                <a:endParaRPr lang="en-CA" sz="1600" dirty="0"/>
              </a:p>
            </p:txBody>
          </p:sp>
        </mc:Choice>
        <mc:Fallback xmlns="">
          <p:sp>
            <p:nvSpPr>
              <p:cNvPr id="50" name="TextBox 49">
                <a:extLst>
                  <a:ext uri="{FF2B5EF4-FFF2-40B4-BE49-F238E27FC236}">
                    <a16:creationId xmlns:a16="http://schemas.microsoft.com/office/drawing/2014/main" id="{C3F0BC97-02DD-4DD6-99EF-92064FE3E285}"/>
                  </a:ext>
                </a:extLst>
              </p:cNvPr>
              <p:cNvSpPr txBox="1">
                <a:spLocks noRot="1" noChangeAspect="1" noMove="1" noResize="1" noEditPoints="1" noAdjustHandles="1" noChangeArrowheads="1" noChangeShapeType="1" noTextEdit="1"/>
              </p:cNvSpPr>
              <p:nvPr/>
            </p:nvSpPr>
            <p:spPr>
              <a:xfrm>
                <a:off x="5721719" y="2761496"/>
                <a:ext cx="548035" cy="246221"/>
              </a:xfrm>
              <a:prstGeom prst="rect">
                <a:avLst/>
              </a:prstGeom>
              <a:blipFill>
                <a:blip r:embed="rId4"/>
                <a:stretch>
                  <a:fillRect l="-8889" r="-6667" b="-75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D6FC8F8-8173-4FF3-91CF-0DA2CDD2A2E1}"/>
                  </a:ext>
                </a:extLst>
              </p:cNvPr>
              <p:cNvSpPr txBox="1"/>
              <p:nvPr/>
            </p:nvSpPr>
            <p:spPr>
              <a:xfrm>
                <a:off x="8143677" y="2761496"/>
                <a:ext cx="54803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1600" b="0" i="1" smtClean="0">
                          <a:latin typeface="Cambria Math" panose="02040503050406030204" pitchFamily="18" charset="0"/>
                        </a:rPr>
                        <m:t>𝑘</m:t>
                      </m:r>
                      <m:r>
                        <a:rPr lang="en-CA" sz="1600" b="0" i="1" smtClean="0">
                          <a:latin typeface="Cambria Math" panose="02040503050406030204" pitchFamily="18" charset="0"/>
                        </a:rPr>
                        <m:t>=8</m:t>
                      </m:r>
                    </m:oMath>
                  </m:oMathPara>
                </a14:m>
                <a:endParaRPr lang="en-CA" sz="1600" dirty="0"/>
              </a:p>
            </p:txBody>
          </p:sp>
        </mc:Choice>
        <mc:Fallback xmlns="">
          <p:sp>
            <p:nvSpPr>
              <p:cNvPr id="51" name="TextBox 50">
                <a:extLst>
                  <a:ext uri="{FF2B5EF4-FFF2-40B4-BE49-F238E27FC236}">
                    <a16:creationId xmlns:a16="http://schemas.microsoft.com/office/drawing/2014/main" id="{AD6FC8F8-8173-4FF3-91CF-0DA2CDD2A2E1}"/>
                  </a:ext>
                </a:extLst>
              </p:cNvPr>
              <p:cNvSpPr txBox="1">
                <a:spLocks noRot="1" noChangeAspect="1" noMove="1" noResize="1" noEditPoints="1" noAdjustHandles="1" noChangeArrowheads="1" noChangeShapeType="1" noTextEdit="1"/>
              </p:cNvSpPr>
              <p:nvPr/>
            </p:nvSpPr>
            <p:spPr>
              <a:xfrm>
                <a:off x="8143677" y="2761496"/>
                <a:ext cx="548035" cy="246221"/>
              </a:xfrm>
              <a:prstGeom prst="rect">
                <a:avLst/>
              </a:prstGeom>
              <a:blipFill>
                <a:blip r:embed="rId5"/>
                <a:stretch>
                  <a:fillRect l="-8889" r="-6667" b="-7500"/>
                </a:stretch>
              </a:blipFill>
            </p:spPr>
            <p:txBody>
              <a:bodyPr/>
              <a:lstStyle/>
              <a:p>
                <a:r>
                  <a:rPr lang="en-CA">
                    <a:noFill/>
                  </a:rPr>
                  <a:t> </a:t>
                </a:r>
              </a:p>
            </p:txBody>
          </p:sp>
        </mc:Fallback>
      </mc:AlternateContent>
    </p:spTree>
    <p:extLst>
      <p:ext uri="{BB962C8B-B14F-4D97-AF65-F5344CB8AC3E}">
        <p14:creationId xmlns:p14="http://schemas.microsoft.com/office/powerpoint/2010/main" val="151650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DCCE7076B1F04DBD3273C7588185E2" ma:contentTypeVersion="8" ma:contentTypeDescription="Crée un document." ma:contentTypeScope="" ma:versionID="2c0a115c86643984bb56d20e1cea6484">
  <xsd:schema xmlns:xsd="http://www.w3.org/2001/XMLSchema" xmlns:xs="http://www.w3.org/2001/XMLSchema" xmlns:p="http://schemas.microsoft.com/office/2006/metadata/properties" xmlns:ns3="7021157c-a588-4cb4-ab7b-ed07c0b4aad9" targetNamespace="http://schemas.microsoft.com/office/2006/metadata/properties" ma:root="true" ma:fieldsID="06cd549f249b0af7c284679e3209fe36" ns3:_="">
    <xsd:import namespace="7021157c-a588-4cb4-ab7b-ed07c0b4aad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21157c-a588-4cb4-ab7b-ed07c0b4aa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9EF729-A6B1-4428-8FB6-673F1FEB5EBD}">
  <ds:schemaRefs>
    <ds:schemaRef ds:uri="http://schemas.microsoft.com/sharepoint/v3/contenttype/forms"/>
  </ds:schemaRefs>
</ds:datastoreItem>
</file>

<file path=customXml/itemProps2.xml><?xml version="1.0" encoding="utf-8"?>
<ds:datastoreItem xmlns:ds="http://schemas.openxmlformats.org/officeDocument/2006/customXml" ds:itemID="{C14FC582-669A-41BC-96E9-BE7014FE9D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21157c-a588-4cb4-ab7b-ed07c0b4aa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B969C2-EC3C-462F-B0BE-FEC942DBE3E2}">
  <ds:schemaRefs>
    <ds:schemaRef ds:uri="http://www.w3.org/XML/1998/namespace"/>
    <ds:schemaRef ds:uri="http://purl.org/dc/terms/"/>
    <ds:schemaRef ds:uri="http://schemas.microsoft.com/office/2006/metadata/properties"/>
    <ds:schemaRef ds:uri="http://purl.org/dc/elements/1.1/"/>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7021157c-a588-4cb4-ab7b-ed07c0b4aad9"/>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3836</Words>
  <Application>Microsoft Office PowerPoint</Application>
  <PresentationFormat>Widescreen</PresentationFormat>
  <Paragraphs>424</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Section I: Coulomb Friction</vt:lpstr>
      <vt:lpstr>Isotropic Coulomb Friction</vt:lpstr>
      <vt:lpstr>Coulomb Friction Law - Slipping</vt:lpstr>
      <vt:lpstr>Coulomb Friction Law - Sticking</vt:lpstr>
      <vt:lpstr>Non-linear Complementarity Problem</vt:lpstr>
      <vt:lpstr>Energy Dissipation</vt:lpstr>
      <vt:lpstr>Linear Complementarity Problem</vt:lpstr>
      <vt:lpstr>Polyhedral Friction Cone</vt:lpstr>
      <vt:lpstr>Polyhedral Cone Accuracy</vt:lpstr>
      <vt:lpstr>LCP: Stick-slip Condition</vt:lpstr>
      <vt:lpstr>LCP: Complementarity Conditions</vt:lpstr>
      <vt:lpstr>LCP: Jacobian Matrices</vt:lpstr>
      <vt:lpstr>LCP: Linear System</vt:lpstr>
      <vt:lpstr>Boxed Friction Model</vt:lpstr>
      <vt:lpstr>Boxed Friction Model</vt:lpstr>
      <vt:lpstr>Boxed LCP: Complementarity Conditions</vt:lpstr>
      <vt:lpstr>Boxed LCP: Complementarity Conditions</vt:lpstr>
      <vt:lpstr>BLCP: Linear System</vt:lpstr>
      <vt:lpstr>Summary of Cone Models</vt:lpstr>
      <vt:lpstr>More in the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2020-02-03T19:35:19Z</dcterms:created>
  <dcterms:modified xsi:type="dcterms:W3CDTF">2021-06-18T19:46:22Z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0x0101001FDCCE7076B1F04DBD3273C7588185E2</vt:lpwstr>
  </property>
</Properties>
</file>