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770" r:id="rId1"/>
  </p:sldMasterIdLst>
  <p:notesMasterIdLst>
    <p:notesMasterId r:id="rId8"/>
  </p:notesMasterIdLst>
  <p:handoutMasterIdLst>
    <p:handoutMasterId r:id="rId9"/>
  </p:handoutMasterIdLst>
  <p:sldIdLst>
    <p:sldId id="336" r:id="rId2"/>
    <p:sldId id="337" r:id="rId3"/>
    <p:sldId id="284" r:id="rId4"/>
    <p:sldId id="335" r:id="rId5"/>
    <p:sldId id="338" r:id="rId6"/>
    <p:sldId id="285" r:id="rId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EC9"/>
    <a:srgbClr val="21354D"/>
    <a:srgbClr val="DBDBDB"/>
    <a:srgbClr val="D9D9D9"/>
    <a:srgbClr val="E47C7C"/>
    <a:srgbClr val="0000FF"/>
    <a:srgbClr val="FFC000"/>
    <a:srgbClr val="AFDDFF"/>
    <a:srgbClr val="F39200"/>
    <a:srgbClr val="E3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06" autoAdjust="0"/>
    <p:restoredTop sz="78809" autoAdjust="0"/>
  </p:normalViewPr>
  <p:slideViewPr>
    <p:cSldViewPr snapToGrid="0" snapToObjects="1">
      <p:cViewPr varScale="1">
        <p:scale>
          <a:sx n="124" d="100"/>
          <a:sy n="124" d="100"/>
        </p:scale>
        <p:origin x="666" y="9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F0BAAB-3703-4136-BAAD-E14C8A6D911D}" type="datetimeFigureOut">
              <a:rPr lang="en-CA" smtClean="0"/>
              <a:t>2021-06-24</a:t>
            </a:fld>
            <a:endParaRPr lang="en-CA"/>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E21799CD-5257-4AE8-B1F6-B14E5C0CCCAF}" type="slidenum">
              <a:rPr lang="en-CA" smtClean="0"/>
              <a:t>‹#›</a:t>
            </a:fld>
            <a:endParaRPr lang="en-CA"/>
          </a:p>
        </p:txBody>
      </p:sp>
    </p:spTree>
    <p:extLst>
      <p:ext uri="{BB962C8B-B14F-4D97-AF65-F5344CB8AC3E}">
        <p14:creationId xmlns:p14="http://schemas.microsoft.com/office/powerpoint/2010/main" val="26011203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5D38987-4148-5449-A0C8-77BA7C6C1707}" type="datetimeFigureOut">
              <a:rPr lang="en-CA" smtClean="0"/>
              <a:t>2021-06-24</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DB07EC5-1D00-0D45-B878-4DECC60BF6D1}" type="slidenum">
              <a:rPr lang="en-CA" smtClean="0"/>
              <a:t>‹#›</a:t>
            </a:fld>
            <a:endParaRPr lang="en-CA"/>
          </a:p>
        </p:txBody>
      </p:sp>
    </p:spTree>
    <p:extLst>
      <p:ext uri="{BB962C8B-B14F-4D97-AF65-F5344CB8AC3E}">
        <p14:creationId xmlns:p14="http://schemas.microsoft.com/office/powerpoint/2010/main" val="11670768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Until now, the frictional contact  models we have presented mostly assume the simulations involve rigid bodies.  However, the same contact models and formulations are also compatible with soft-body systems. So let’s take a look at some changes that are necessary to use the LCP formulations with soft-body simulations.</a:t>
            </a:r>
          </a:p>
        </p:txBody>
      </p:sp>
    </p:spTree>
    <p:extLst>
      <p:ext uri="{BB962C8B-B14F-4D97-AF65-F5344CB8AC3E}">
        <p14:creationId xmlns:p14="http://schemas.microsoft.com/office/powerpoint/2010/main" val="2787728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 get started, we’ll review some of the basic of how soft bodies are modeled.  And here we’ll present only the essentials that are necessary for understanding how frictional contact may be used with these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For a much more in-depth  treatment of soft body modeling and dynamics, we recommend the SIGGRAPH courses by </a:t>
            </a:r>
            <a:r>
              <a:rPr lang="en-CA" dirty="0" err="1"/>
              <a:t>Sifakis</a:t>
            </a:r>
            <a:r>
              <a:rPr lang="en-CA" dirty="0"/>
              <a:t> and </a:t>
            </a:r>
            <a:r>
              <a:rPr lang="en-CA" dirty="0" err="1"/>
              <a:t>Barbic</a:t>
            </a:r>
            <a:r>
              <a:rPr lang="en-CA" dirty="0"/>
              <a:t>  in 2012, as well as the recent course by Kim and Eberle in 2020.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Soft bodies in computer graphics are typically modeled as meshes with nodes.  For example, tetrahedral meshes may be used to model the constitutive dynamics of elastic bodies using the Finite element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but our analysis also applies to mass-spring simulations, and even cloth.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So we’ll assume that our soft body model is a mesh that is comprised of nodes. And in the example shown, the nodes are essentially the vertices of a tetrahedral mesh,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 we can write the vector of generalized positions as the concatenation of all node positions.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And the same is true for the generalized velocities, is simply a vector containing the linear velocities of all nodes.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Furthermore, unlike rigid bodies, which do not deform, soft-body models also keep track of the undeformed state of the mesh, and here we use the vector of vertex positions in their undeformed state. Note that the undeformed vertices aren’t so important with regards to contact, but they are important for computing elastic forces.</a:t>
            </a:r>
          </a:p>
          <a:p>
            <a:endParaRPr lang="en-CA" dirty="0"/>
          </a:p>
          <a:p>
            <a:endParaRPr lang="en-CA" dirty="0"/>
          </a:p>
        </p:txBody>
      </p:sp>
    </p:spTree>
    <p:extLst>
      <p:ext uri="{BB962C8B-B14F-4D97-AF65-F5344CB8AC3E}">
        <p14:creationId xmlns:p14="http://schemas.microsoft.com/office/powerpoint/2010/main" val="102632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Soft body simulations model internal elastic and dissipative forces using stiffness and damping terms in the dynamics formulation.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This leads to a velocity-level formulation of the dynamics that looks something like the equation shown here.  Note that K, the stiffness matrix and B the damping matrix appear on the left hand side of the equation, and this is important since they are being combined with the mass matrix.  It is also important to note that their appearance here implies that elastic and damping forces are being computed in an implicit fashion, and implicit integration is common for many soft body simulations in order to avoid instabilities, especially for larger time step values.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Constraint forces may also be included as part of the formulation, as shown here.  </a:t>
            </a:r>
            <a:br>
              <a:rPr lang="en-US" sz="1200" b="0" i="0" u="none" strike="noStrike" kern="1200" baseline="0" dirty="0">
                <a:solidFill>
                  <a:schemeClr val="tx1"/>
                </a:solidFill>
                <a:latin typeface="+mn-lt"/>
                <a:ea typeface="+mn-ea"/>
                <a:cs typeface="+mn-cs"/>
              </a:rPr>
            </a:b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Along with the accompanying unilateral kinematic constraint equations. And we begin to see how contact models may be seamlessly integrated as part of the soft body dynamics.</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And finally, the complementarity conditions for the residual velocity and contact constraint impulses may be written as we have seen before.  Note that here we see the complementarity conditions in their standard form, but remember that we have seen variations of this formulation depending on the specific contact model that is being used.  What is different, however, is how the contact Jacobian is assembled.  We’ll still assume that the Jacobian maps generalized velocities to the contact frame, but as we have already seen the generalized velocities are different for soft body models</a:t>
            </a:r>
          </a:p>
        </p:txBody>
      </p:sp>
    </p:spTree>
    <p:extLst>
      <p:ext uri="{BB962C8B-B14F-4D97-AF65-F5344CB8AC3E}">
        <p14:creationId xmlns:p14="http://schemas.microsoft.com/office/powerpoint/2010/main" val="90758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 us consider the case of a contact between a vertex of one soft body A, and a tetrahedron from soft body B.</a:t>
            </a:r>
          </a:p>
          <a:p>
            <a:endParaRPr lang="en-CA" dirty="0"/>
          </a:p>
          <a:p>
            <a:pPr marL="171450" indent="-171450">
              <a:buFont typeface="Arial" panose="020B0604020202020204" pitchFamily="34" charset="0"/>
              <a:buChar char="•"/>
            </a:pPr>
            <a:r>
              <a:rPr lang="en-CA" dirty="0"/>
              <a:t>A contact point and normal are generated for this case. Since, from body A, only the vertex l is involved in the contact, we can say that the contact point “p” and the vertex “l” are coincident.  However, from body B, it’s a bit more complicated since there’s not a single vertex involved in the contact, but rather a mesh element. </a:t>
            </a:r>
            <a:br>
              <a:rPr lang="en-CA" dirty="0"/>
            </a:br>
            <a:endParaRPr lang="en-CA" dirty="0"/>
          </a:p>
          <a:p>
            <a:pPr marL="171450" indent="-171450">
              <a:buFont typeface="Arial" panose="020B0604020202020204" pitchFamily="34" charset="0"/>
              <a:buChar char="•"/>
            </a:pPr>
            <a:r>
              <a:rPr lang="en-CA" dirty="0"/>
              <a:t>Assuming that the contact point lies on the interior or the surface of the tetrahedral element, we can express the contact point as a weighted combination of the elements vertex positions.  For example, using an affine linear combination as shown here, where “w” </a:t>
            </a:r>
            <a:r>
              <a:rPr lang="en-CA" dirty="0" err="1"/>
              <a:t>I,j,k</a:t>
            </a:r>
            <a:r>
              <a:rPr lang="en-CA" dirty="0"/>
              <a:t>, and m are the barycentric coordinates of the contact point with respect to the element vertices.</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Then, by write the contact point position as an expression involving the node position from each body, we have the equality that x sub l is equal to the weighted sum of positions from the vertices of body B.</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This naturally leads to an expression for the relative velocity, delta v, at the contact point in terms of the nodal velocities, v, of each body. Note that again barycentric coordinates are used to interpolate the node velocities from body B.</a:t>
            </a:r>
          </a:p>
          <a:p>
            <a:endParaRPr lang="en-CA" dirty="0"/>
          </a:p>
        </p:txBody>
      </p:sp>
    </p:spTree>
    <p:extLst>
      <p:ext uri="{BB962C8B-B14F-4D97-AF65-F5344CB8AC3E}">
        <p14:creationId xmlns:p14="http://schemas.microsoft.com/office/powerpoint/2010/main" val="1860337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that the contact </a:t>
            </a:r>
            <a:r>
              <a:rPr lang="en-CA" dirty="0" err="1"/>
              <a:t>jacobian</a:t>
            </a:r>
            <a:r>
              <a:rPr lang="en-CA" dirty="0"/>
              <a:t> maps the relative velocity from generalized coordinates to the velocity in the contact frame</a:t>
            </a:r>
          </a:p>
          <a:p>
            <a:endParaRPr lang="en-CA" dirty="0"/>
          </a:p>
          <a:p>
            <a:pPr marL="171450" indent="-171450">
              <a:buFont typeface="Arial" panose="020B0604020202020204" pitchFamily="34" charset="0"/>
              <a:buChar char="•"/>
            </a:pPr>
            <a:r>
              <a:rPr lang="en-CA" dirty="0"/>
              <a:t>And we can of course expand this expression and write it in matrix-vector form</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Where the vector on the right are the linear velocities of all nodes involved in the contact, u</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 and the matrix term is the contact Jacobian, J</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Here is shown the contact Jacobian for the non-linear friction cone model, with the first row comprising the non-interpenetration constraint, followed by the frictional constraints in the tangent and bitangent directions</a:t>
            </a:r>
            <a:br>
              <a:rPr lang="en-CA" dirty="0"/>
            </a:br>
            <a:r>
              <a:rPr lang="en-CA" dirty="0"/>
              <a:t>However, additional rows with additional tangent vectors could be added for example if we wanted to build the Jacobian for the linear polyhedral cone model</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Also note that only the nodes involved in the contact are shown in this example, but typically soft body systems have many more degrees of freedom than their rigid body counterparts, </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and so the global J Jacobian matrix can be quite large and sparse.  Care must be taken to assemble the Jacobian to correctly index the non-zero blocks.</a:t>
            </a:r>
          </a:p>
          <a:p>
            <a:pPr marL="171450" indent="-171450">
              <a:buFont typeface="Arial" panose="020B0604020202020204" pitchFamily="34" charset="0"/>
              <a:buChar char="•"/>
            </a:pPr>
            <a:endParaRPr lang="en-CA" dirty="0"/>
          </a:p>
          <a:p>
            <a:endParaRPr lang="en-CA" dirty="0"/>
          </a:p>
          <a:p>
            <a:endParaRPr lang="en-CA" dirty="0"/>
          </a:p>
        </p:txBody>
      </p:sp>
    </p:spTree>
    <p:extLst>
      <p:ext uri="{BB962C8B-B14F-4D97-AF65-F5344CB8AC3E}">
        <p14:creationId xmlns:p14="http://schemas.microsoft.com/office/powerpoint/2010/main" val="22442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linear system for the constrained dynamics may be assembled using the Jacobian computed at each contact.  More details on assembling this matrix are found in the course notes.</a:t>
            </a:r>
          </a:p>
          <a:p>
            <a:endParaRPr lang="en-CA" dirty="0"/>
          </a:p>
          <a:p>
            <a:r>
              <a:rPr lang="en-CA" dirty="0"/>
              <a:t>* Additionally, the reduced linear system that requires us to solve only for the constraint impulses may be computed by using the Schur complement “trick”, as shown here.   Note that two auxiliary variables, big “W” and little “w”, are used here to simplify the expression.</a:t>
            </a:r>
          </a:p>
          <a:p>
            <a:r>
              <a:rPr lang="en-CA" dirty="0"/>
              <a:t>Then, depending on the contact model formulation, we can apply the complementarity and feasibility conditions of the model.  </a:t>
            </a:r>
          </a:p>
          <a:p>
            <a:endParaRPr lang="en-CA" dirty="0"/>
          </a:p>
          <a:p>
            <a:r>
              <a:rPr lang="en-CA" dirty="0"/>
              <a:t>* For instance, the boxed LCP conditions, as shown here.  However, it’s important noting that “W”, is composed of the generalized mass matrix, damping, and stiffness matrices for the model.  The mass matrix may be diagonalize, for example, by lumping mass at the nodes. However, the stiffness and damping matrices will generally not have a </a:t>
            </a:r>
            <a:r>
              <a:rPr lang="en-CA"/>
              <a:t>diagonal structure</a:t>
            </a:r>
            <a:r>
              <a:rPr lang="en-CA" dirty="0"/>
              <a:t>.</a:t>
            </a:r>
          </a:p>
          <a:p>
            <a:endParaRPr lang="en-CA" dirty="0"/>
          </a:p>
          <a:p>
            <a:r>
              <a:rPr lang="en-CA" dirty="0"/>
              <a:t>* And therefore “W” is not trivial to invert. Rather, the expressions involving the inverse matrix are more efficiently computed by linear solver, for instance using a sparse Cholesky factorization of “W”.  Alternatively, elastic and damping forces may be computed explicitly, which would remove K and B from the lead matrix, as well as in the vector on the right hand side. However, this would likely cause stability problems for simulation of stiff materials or simulations with large time steps.</a:t>
            </a:r>
          </a:p>
        </p:txBody>
      </p:sp>
    </p:spTree>
    <p:extLst>
      <p:ext uri="{BB962C8B-B14F-4D97-AF65-F5344CB8AC3E}">
        <p14:creationId xmlns:p14="http://schemas.microsoft.com/office/powerpoint/2010/main" val="550759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6919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6/24/2021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85950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6/24/2021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61778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8" name="TextBox 7"/>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297419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1AAA435-859A-8842-BDB9-5C3B55DE24F5}" type="slidenum">
              <a:rPr lang="en-US" smtClean="0"/>
              <a:pPr/>
              <a:t>‹#›</a:t>
            </a:fld>
            <a:r>
              <a:rPr lang="en-US"/>
              <a:t>/12</a:t>
            </a:r>
            <a:endParaRPr lang="en-US" dirty="0"/>
          </a:p>
        </p:txBody>
      </p:sp>
    </p:spTree>
    <p:extLst>
      <p:ext uri="{BB962C8B-B14F-4D97-AF65-F5344CB8AC3E}">
        <p14:creationId xmlns:p14="http://schemas.microsoft.com/office/powerpoint/2010/main" val="306117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9" name="TextBox 8"/>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413850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13" name="TextBox 12"/>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81386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22" name="Rectangle 21"/>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24" name="Rectangle 23"/>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369880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Tree>
    <p:extLst>
      <p:ext uri="{BB962C8B-B14F-4D97-AF65-F5344CB8AC3E}">
        <p14:creationId xmlns:p14="http://schemas.microsoft.com/office/powerpoint/2010/main" val="2746665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6/24/2021</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68959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6/24/2021</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29642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905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09700"/>
            <a:ext cx="10515600" cy="47672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33914"/>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7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6.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4.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71.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70.png"/><Relationship Id="rId9" Type="http://schemas.openxmlformats.org/officeDocument/2006/relationships/image" Target="../media/image20.pn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5.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23.png"/><Relationship Id="rId5" Type="http://schemas.openxmlformats.org/officeDocument/2006/relationships/image" Target="../media/image35.pn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34.png"/><Relationship Id="rId9" Type="http://schemas.openxmlformats.org/officeDocument/2006/relationships/image" Target="../media/image21.png"/><Relationship Id="rId1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0674F-5970-4B6A-BB4A-DFBAB47D7BBF}"/>
              </a:ext>
            </a:extLst>
          </p:cNvPr>
          <p:cNvSpPr>
            <a:spLocks noGrp="1"/>
          </p:cNvSpPr>
          <p:nvPr>
            <p:ph type="title"/>
          </p:nvPr>
        </p:nvSpPr>
        <p:spPr/>
        <p:txBody>
          <a:bodyPr/>
          <a:lstStyle/>
          <a:p>
            <a:r>
              <a:rPr lang="en-CA" dirty="0"/>
              <a:t>Section I: Soft-bodies and Contact</a:t>
            </a:r>
          </a:p>
        </p:txBody>
      </p:sp>
      <p:sp>
        <p:nvSpPr>
          <p:cNvPr id="5" name="Text Placeholder 4">
            <a:extLst>
              <a:ext uri="{FF2B5EF4-FFF2-40B4-BE49-F238E27FC236}">
                <a16:creationId xmlns:a16="http://schemas.microsoft.com/office/drawing/2014/main" id="{0E3C1E3E-784B-4FF9-A110-2C83C2E977A5}"/>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09026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42431-5C04-4B11-8350-D3DBD3DB4E1E}"/>
              </a:ext>
            </a:extLst>
          </p:cNvPr>
          <p:cNvSpPr>
            <a:spLocks noGrp="1"/>
          </p:cNvSpPr>
          <p:nvPr>
            <p:ph type="title"/>
          </p:nvPr>
        </p:nvSpPr>
        <p:spPr/>
        <p:txBody>
          <a:bodyPr/>
          <a:lstStyle/>
          <a:p>
            <a:r>
              <a:rPr lang="en-CA" dirty="0"/>
              <a:t>Soft-body Models </a:t>
            </a:r>
          </a:p>
        </p:txBody>
      </p:sp>
      <p:sp>
        <p:nvSpPr>
          <p:cNvPr id="6" name="Content Placeholder 5">
            <a:extLst>
              <a:ext uri="{FF2B5EF4-FFF2-40B4-BE49-F238E27FC236}">
                <a16:creationId xmlns:a16="http://schemas.microsoft.com/office/drawing/2014/main" id="{C26BC3BB-FCB6-4FAB-A4DF-12ADFCE73538}"/>
              </a:ext>
            </a:extLst>
          </p:cNvPr>
          <p:cNvSpPr>
            <a:spLocks noGrp="1"/>
          </p:cNvSpPr>
          <p:nvPr>
            <p:ph idx="1"/>
          </p:nvPr>
        </p:nvSpPr>
        <p:spPr>
          <a:xfrm>
            <a:off x="850086" y="1409700"/>
            <a:ext cx="10515600" cy="4767263"/>
          </a:xfrm>
        </p:spPr>
        <p:txBody>
          <a:bodyPr>
            <a:normAutofit/>
          </a:bodyPr>
          <a:lstStyle/>
          <a:p>
            <a:r>
              <a:rPr lang="en-CA" sz="2400" dirty="0"/>
              <a:t>See related courses by </a:t>
            </a:r>
            <a:r>
              <a:rPr lang="en-CA" sz="2400" dirty="0" err="1"/>
              <a:t>Sifakis</a:t>
            </a:r>
            <a:r>
              <a:rPr lang="en-CA" sz="2400" dirty="0"/>
              <a:t> and </a:t>
            </a:r>
            <a:r>
              <a:rPr lang="en-CA" sz="2400" dirty="0" err="1"/>
              <a:t>Barbic</a:t>
            </a:r>
            <a:r>
              <a:rPr lang="en-CA" sz="2400" dirty="0"/>
              <a:t> [2012] and Kim and Eberle [2020]</a:t>
            </a:r>
          </a:p>
          <a:p>
            <a:r>
              <a:rPr lang="en-CA" sz="2400" dirty="0"/>
              <a:t>Soft-bodies modeled as a mesh with nodes</a:t>
            </a:r>
          </a:p>
          <a:p>
            <a:pPr lvl="1"/>
            <a:r>
              <a:rPr lang="en-CA" sz="2000" dirty="0"/>
              <a:t>Ex. FEM tetrahedral mesh</a:t>
            </a:r>
          </a:p>
          <a:p>
            <a:pPr lvl="1"/>
            <a:r>
              <a:rPr lang="en-CA" sz="2000" dirty="0"/>
              <a:t>… but also mass-spring meshes and cloth</a:t>
            </a:r>
          </a:p>
          <a:p>
            <a:endParaRPr lang="en-CA" sz="2400" dirty="0"/>
          </a:p>
          <a:p>
            <a:endParaRPr lang="en-CA" sz="2400" dirty="0"/>
          </a:p>
          <a:p>
            <a:endParaRPr lang="en-CA" sz="2400" dirty="0"/>
          </a:p>
          <a:p>
            <a:pPr marL="0" indent="0">
              <a:buNone/>
            </a:pPr>
            <a:endParaRPr lang="en-CA" sz="2400" dirty="0"/>
          </a:p>
          <a:p>
            <a:endParaRPr lang="en-CA" sz="2400" dirty="0"/>
          </a:p>
        </p:txBody>
      </p:sp>
      <p:sp>
        <p:nvSpPr>
          <p:cNvPr id="4" name="Slide Number Placeholder 3">
            <a:extLst>
              <a:ext uri="{FF2B5EF4-FFF2-40B4-BE49-F238E27FC236}">
                <a16:creationId xmlns:a16="http://schemas.microsoft.com/office/drawing/2014/main" id="{AB8B3AAB-171B-448B-8875-C874904DFF19}"/>
              </a:ext>
            </a:extLst>
          </p:cNvPr>
          <p:cNvSpPr>
            <a:spLocks noGrp="1"/>
          </p:cNvSpPr>
          <p:nvPr>
            <p:ph type="sldNum" sz="quarter" idx="4294967295"/>
          </p:nvPr>
        </p:nvSpPr>
        <p:spPr>
          <a:xfrm>
            <a:off x="9448800" y="6356350"/>
            <a:ext cx="2743200" cy="365125"/>
          </a:xfrm>
          <a:prstGeom prst="rect">
            <a:avLst/>
          </a:prstGeom>
        </p:spPr>
        <p:txBody>
          <a:bodyPr/>
          <a:lstStyle/>
          <a:p>
            <a:fld id="{F1AAA435-859A-8842-BDB9-5C3B55DE24F5}" type="slidenum">
              <a:rPr lang="en-US" smtClean="0"/>
              <a:pPr/>
              <a:t>1</a:t>
            </a:fld>
            <a:r>
              <a:rPr lang="en-US"/>
              <a:t>/12</a:t>
            </a:r>
            <a:endParaRPr lang="en-US" dirty="0"/>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C6AA5345-7E9E-4417-A3DE-44711EEF5DB4}"/>
                  </a:ext>
                </a:extLst>
              </p:cNvPr>
              <p:cNvSpPr txBox="1"/>
              <p:nvPr/>
            </p:nvSpPr>
            <p:spPr>
              <a:xfrm>
                <a:off x="7979858" y="2974162"/>
                <a:ext cx="1234762" cy="9830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latin typeface="Cambria Math" panose="02040503050406030204" pitchFamily="18" charset="0"/>
                        </a:rPr>
                        <m:t>𝐪</m:t>
                      </m:r>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m>
                            <m:mPr>
                              <m:mcs>
                                <m:mc>
                                  <m:mcPr>
                                    <m:count m:val="1"/>
                                    <m:mcJc m:val="center"/>
                                  </m:mcPr>
                                </m:mc>
                              </m:mcs>
                              <m:ctrlPr>
                                <a:rPr lang="en-CA" sz="2400" b="0" i="1" smtClean="0">
                                  <a:latin typeface="Cambria Math" panose="02040503050406030204" pitchFamily="18" charset="0"/>
                                </a:rPr>
                              </m:ctrlPr>
                            </m:mPr>
                            <m:m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𝐱</m:t>
                                    </m:r>
                                  </m:e>
                                  <m:sub>
                                    <m:r>
                                      <m:rPr>
                                        <m:brk m:alnAt="7"/>
                                      </m:rPr>
                                      <a:rPr lang="en-CA" sz="2400" b="0" i="1" smtClean="0">
                                        <a:latin typeface="Cambria Math" panose="02040503050406030204" pitchFamily="18" charset="0"/>
                                      </a:rPr>
                                      <m:t>1</m:t>
                                    </m:r>
                                  </m:sub>
                                </m:sSub>
                              </m:e>
                            </m:mr>
                            <m:mr>
                              <m:e>
                                <m:r>
                                  <a:rPr lang="en-CA" sz="2400" b="0" i="1" smtClean="0">
                                    <a:latin typeface="Cambria Math" panose="02040503050406030204" pitchFamily="18" charset="0"/>
                                  </a:rPr>
                                  <m:t>⋮</m:t>
                                </m:r>
                              </m:e>
                            </m:mr>
                            <m:m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𝐱</m:t>
                                    </m:r>
                                  </m:e>
                                  <m:sub>
                                    <m:r>
                                      <a:rPr lang="en-CA" sz="2400" b="0" i="1" smtClean="0">
                                        <a:latin typeface="Cambria Math" panose="02040503050406030204" pitchFamily="18" charset="0"/>
                                      </a:rPr>
                                      <m:t>𝑛</m:t>
                                    </m:r>
                                  </m:sub>
                                </m:sSub>
                              </m:e>
                            </m:mr>
                          </m:m>
                        </m:e>
                      </m:d>
                    </m:oMath>
                  </m:oMathPara>
                </a14:m>
                <a:endParaRPr lang="en-CA" sz="2400" dirty="0"/>
              </a:p>
            </p:txBody>
          </p:sp>
        </mc:Choice>
        <mc:Fallback>
          <p:sp>
            <p:nvSpPr>
              <p:cNvPr id="57" name="TextBox 56">
                <a:extLst>
                  <a:ext uri="{FF2B5EF4-FFF2-40B4-BE49-F238E27FC236}">
                    <a16:creationId xmlns:a16="http://schemas.microsoft.com/office/drawing/2014/main" id="{C6AA5345-7E9E-4417-A3DE-44711EEF5DB4}"/>
                  </a:ext>
                </a:extLst>
              </p:cNvPr>
              <p:cNvSpPr txBox="1">
                <a:spLocks noRot="1" noChangeAspect="1" noMove="1" noResize="1" noEditPoints="1" noAdjustHandles="1" noChangeArrowheads="1" noChangeShapeType="1" noTextEdit="1"/>
              </p:cNvSpPr>
              <p:nvPr/>
            </p:nvSpPr>
            <p:spPr>
              <a:xfrm>
                <a:off x="7979858" y="2974162"/>
                <a:ext cx="1234762" cy="983026"/>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6390DAD9-2399-4060-B991-D98CE78A93AA}"/>
                  </a:ext>
                </a:extLst>
              </p:cNvPr>
              <p:cNvSpPr txBox="1"/>
              <p:nvPr/>
            </p:nvSpPr>
            <p:spPr>
              <a:xfrm>
                <a:off x="2605011" y="3795518"/>
                <a:ext cx="1383649" cy="10297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rPr>
                          </m:ctrlPr>
                        </m:sSubPr>
                        <m:e>
                          <m:r>
                            <a:rPr lang="en-CA" sz="2400" b="1" i="0" smtClean="0">
                              <a:latin typeface="Cambria Math" panose="02040503050406030204" pitchFamily="18" charset="0"/>
                            </a:rPr>
                            <m:t>𝐪</m:t>
                          </m:r>
                        </m:e>
                        <m:sub>
                          <m:r>
                            <a:rPr lang="en-CA" sz="2400" b="0" i="0" smtClean="0">
                              <a:latin typeface="Cambria Math" panose="02040503050406030204" pitchFamily="18" charset="0"/>
                            </a:rPr>
                            <m:t>0</m:t>
                          </m:r>
                        </m:sub>
                      </m:sSub>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m>
                            <m:mPr>
                              <m:mcs>
                                <m:mc>
                                  <m:mcPr>
                                    <m:count m:val="1"/>
                                    <m:mcJc m:val="center"/>
                                  </m:mcPr>
                                </m:mc>
                              </m:mcs>
                              <m:ctrlPr>
                                <a:rPr lang="en-CA" sz="2400" b="0" i="1" smtClean="0">
                                  <a:latin typeface="Cambria Math" panose="02040503050406030204" pitchFamily="18" charset="0"/>
                                </a:rPr>
                              </m:ctrlPr>
                            </m:mPr>
                            <m:mr>
                              <m:e>
                                <m:sSub>
                                  <m:sSubPr>
                                    <m:ctrlPr>
                                      <a:rPr lang="en-CA" sz="2400" b="0" i="1" smtClean="0">
                                        <a:latin typeface="Cambria Math" panose="02040503050406030204" pitchFamily="18" charset="0"/>
                                      </a:rPr>
                                    </m:ctrlPr>
                                  </m:sSubPr>
                                  <m:e>
                                    <m:acc>
                                      <m:accPr>
                                        <m:chr m:val="̅"/>
                                        <m:ctrlPr>
                                          <a:rPr lang="en-CA" sz="2400" b="1" i="1" smtClean="0">
                                            <a:latin typeface="Cambria Math" panose="02040503050406030204" pitchFamily="18" charset="0"/>
                                          </a:rPr>
                                        </m:ctrlPr>
                                      </m:accPr>
                                      <m:e>
                                        <m:r>
                                          <a:rPr lang="en-CA" sz="2400" b="1" i="0" smtClean="0">
                                            <a:latin typeface="Cambria Math" panose="02040503050406030204" pitchFamily="18" charset="0"/>
                                          </a:rPr>
                                          <m:t>𝐱</m:t>
                                        </m:r>
                                      </m:e>
                                    </m:acc>
                                  </m:e>
                                  <m:sub>
                                    <m:r>
                                      <m:rPr>
                                        <m:brk m:alnAt="7"/>
                                      </m:rPr>
                                      <a:rPr lang="en-CA" sz="2400" b="0" i="1" smtClean="0">
                                        <a:latin typeface="Cambria Math" panose="02040503050406030204" pitchFamily="18" charset="0"/>
                                      </a:rPr>
                                      <m:t>1</m:t>
                                    </m:r>
                                  </m:sub>
                                </m:sSub>
                              </m:e>
                            </m:mr>
                            <m:mr>
                              <m:e>
                                <m:r>
                                  <a:rPr lang="en-CA" sz="2400" b="0" i="1" smtClean="0">
                                    <a:latin typeface="Cambria Math" panose="02040503050406030204" pitchFamily="18" charset="0"/>
                                  </a:rPr>
                                  <m:t>⋮</m:t>
                                </m:r>
                              </m:e>
                            </m:mr>
                            <m:mr>
                              <m:e>
                                <m:sSub>
                                  <m:sSubPr>
                                    <m:ctrlPr>
                                      <a:rPr lang="en-CA" sz="2400" b="0" i="1" smtClean="0">
                                        <a:latin typeface="Cambria Math" panose="02040503050406030204" pitchFamily="18" charset="0"/>
                                      </a:rPr>
                                    </m:ctrlPr>
                                  </m:sSubPr>
                                  <m:e>
                                    <m:acc>
                                      <m:accPr>
                                        <m:chr m:val="̅"/>
                                        <m:ctrlPr>
                                          <a:rPr lang="en-CA" sz="2400" b="1" i="1" smtClean="0">
                                            <a:latin typeface="Cambria Math" panose="02040503050406030204" pitchFamily="18" charset="0"/>
                                          </a:rPr>
                                        </m:ctrlPr>
                                      </m:accPr>
                                      <m:e>
                                        <m:r>
                                          <a:rPr lang="en-CA" sz="2400" b="1" i="0" smtClean="0">
                                            <a:latin typeface="Cambria Math" panose="02040503050406030204" pitchFamily="18" charset="0"/>
                                          </a:rPr>
                                          <m:t>𝐱</m:t>
                                        </m:r>
                                      </m:e>
                                    </m:acc>
                                  </m:e>
                                  <m:sub>
                                    <m:r>
                                      <a:rPr lang="en-CA" sz="2400" b="0" i="1" smtClean="0">
                                        <a:latin typeface="Cambria Math" panose="02040503050406030204" pitchFamily="18" charset="0"/>
                                      </a:rPr>
                                      <m:t>𝑛</m:t>
                                    </m:r>
                                  </m:sub>
                                </m:sSub>
                              </m:e>
                            </m:mr>
                          </m:m>
                        </m:e>
                      </m:d>
                    </m:oMath>
                  </m:oMathPara>
                </a14:m>
                <a:endParaRPr lang="en-CA" sz="2400" dirty="0"/>
              </a:p>
            </p:txBody>
          </p:sp>
        </mc:Choice>
        <mc:Fallback>
          <p:sp>
            <p:nvSpPr>
              <p:cNvPr id="106" name="TextBox 105">
                <a:extLst>
                  <a:ext uri="{FF2B5EF4-FFF2-40B4-BE49-F238E27FC236}">
                    <a16:creationId xmlns:a16="http://schemas.microsoft.com/office/drawing/2014/main" id="{6390DAD9-2399-4060-B991-D98CE78A93AA}"/>
                  </a:ext>
                </a:extLst>
              </p:cNvPr>
              <p:cNvSpPr txBox="1">
                <a:spLocks noRot="1" noChangeAspect="1" noMove="1" noResize="1" noEditPoints="1" noAdjustHandles="1" noChangeArrowheads="1" noChangeShapeType="1" noTextEdit="1"/>
              </p:cNvSpPr>
              <p:nvPr/>
            </p:nvSpPr>
            <p:spPr>
              <a:xfrm>
                <a:off x="2605011" y="3795518"/>
                <a:ext cx="1383649" cy="1029705"/>
              </a:xfrm>
              <a:prstGeom prst="rect">
                <a:avLst/>
              </a:prstGeom>
              <a:blipFill>
                <a:blip r:embed="rId4"/>
                <a:stretch>
                  <a:fillRect/>
                </a:stretch>
              </a:blipFill>
            </p:spPr>
            <p:txBody>
              <a:bodyPr/>
              <a:lstStyle/>
              <a:p>
                <a:r>
                  <a:rPr lang="en-CA">
                    <a:noFill/>
                  </a:rPr>
                  <a:t> </a:t>
                </a:r>
              </a:p>
            </p:txBody>
          </p:sp>
        </mc:Fallback>
      </mc:AlternateContent>
      <p:grpSp>
        <p:nvGrpSpPr>
          <p:cNvPr id="107" name="Group 106">
            <a:extLst>
              <a:ext uri="{FF2B5EF4-FFF2-40B4-BE49-F238E27FC236}">
                <a16:creationId xmlns:a16="http://schemas.microsoft.com/office/drawing/2014/main" id="{00ED71D6-8090-44F9-A670-FA8B133FC1EC}"/>
              </a:ext>
            </a:extLst>
          </p:cNvPr>
          <p:cNvGrpSpPr/>
          <p:nvPr/>
        </p:nvGrpSpPr>
        <p:grpSpPr>
          <a:xfrm flipH="1">
            <a:off x="1192057" y="3523950"/>
            <a:ext cx="2246074" cy="147881"/>
            <a:chOff x="5860256" y="3577011"/>
            <a:chExt cx="2246074" cy="147881"/>
          </a:xfrm>
        </p:grpSpPr>
        <p:cxnSp>
          <p:nvCxnSpPr>
            <p:cNvPr id="108" name="Straight Connector 107">
              <a:extLst>
                <a:ext uri="{FF2B5EF4-FFF2-40B4-BE49-F238E27FC236}">
                  <a16:creationId xmlns:a16="http://schemas.microsoft.com/office/drawing/2014/main" id="{02ACEE1C-A23E-43BE-98AC-86691703378D}"/>
                </a:ext>
              </a:extLst>
            </p:cNvPr>
            <p:cNvCxnSpPr/>
            <p:nvPr/>
          </p:nvCxnSpPr>
          <p:spPr>
            <a:xfrm flipV="1">
              <a:off x="5860256" y="3577011"/>
              <a:ext cx="147882" cy="147881"/>
            </a:xfrm>
            <a:prstGeom prst="line">
              <a:avLst/>
            </a:prstGeom>
            <a:ln w="127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49B6189-9D15-41CE-B60C-90FA1E98D896}"/>
                </a:ext>
              </a:extLst>
            </p:cNvPr>
            <p:cNvCxnSpPr/>
            <p:nvPr/>
          </p:nvCxnSpPr>
          <p:spPr>
            <a:xfrm>
              <a:off x="6008138" y="3577014"/>
              <a:ext cx="2098192" cy="0"/>
            </a:xfrm>
            <a:prstGeom prst="line">
              <a:avLst/>
            </a:prstGeom>
            <a:ln w="12700" cap="rnd">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F25F1B7A-2BD6-4D15-83CC-9EDEDA4F415B}"/>
              </a:ext>
            </a:extLst>
          </p:cNvPr>
          <p:cNvSpPr txBox="1"/>
          <p:nvPr/>
        </p:nvSpPr>
        <p:spPr>
          <a:xfrm>
            <a:off x="1240000" y="3203496"/>
            <a:ext cx="2247762" cy="338554"/>
          </a:xfrm>
          <a:prstGeom prst="rect">
            <a:avLst/>
          </a:prstGeom>
          <a:noFill/>
        </p:spPr>
        <p:txBody>
          <a:bodyPr wrap="square" rtlCol="0">
            <a:spAutoFit/>
          </a:bodyPr>
          <a:lstStyle/>
          <a:p>
            <a:r>
              <a:rPr lang="en-US" sz="1600" dirty="0">
                <a:solidFill>
                  <a:schemeClr val="accent5"/>
                </a:solidFill>
              </a:rPr>
              <a:t>Undeformed positions</a:t>
            </a:r>
          </a:p>
        </p:txBody>
      </p:sp>
      <p:grpSp>
        <p:nvGrpSpPr>
          <p:cNvPr id="111" name="Group 110">
            <a:extLst>
              <a:ext uri="{FF2B5EF4-FFF2-40B4-BE49-F238E27FC236}">
                <a16:creationId xmlns:a16="http://schemas.microsoft.com/office/drawing/2014/main" id="{AEB7A422-2070-4E34-A5CB-5594C12D8E7F}"/>
              </a:ext>
            </a:extLst>
          </p:cNvPr>
          <p:cNvGrpSpPr/>
          <p:nvPr/>
        </p:nvGrpSpPr>
        <p:grpSpPr>
          <a:xfrm>
            <a:off x="8918292" y="2782800"/>
            <a:ext cx="2246074" cy="147881"/>
            <a:chOff x="5860256" y="3577011"/>
            <a:chExt cx="2246074" cy="147881"/>
          </a:xfrm>
        </p:grpSpPr>
        <p:cxnSp>
          <p:nvCxnSpPr>
            <p:cNvPr id="112" name="Straight Connector 111">
              <a:extLst>
                <a:ext uri="{FF2B5EF4-FFF2-40B4-BE49-F238E27FC236}">
                  <a16:creationId xmlns:a16="http://schemas.microsoft.com/office/drawing/2014/main" id="{82E5DA68-CEC6-402B-845C-D98660E22B7C}"/>
                </a:ext>
              </a:extLst>
            </p:cNvPr>
            <p:cNvCxnSpPr/>
            <p:nvPr/>
          </p:nvCxnSpPr>
          <p:spPr>
            <a:xfrm flipV="1">
              <a:off x="5860256" y="3577011"/>
              <a:ext cx="147882" cy="147881"/>
            </a:xfrm>
            <a:prstGeom prst="line">
              <a:avLst/>
            </a:prstGeom>
            <a:ln w="127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6F9E9F5-FC2F-4909-96DB-209DE84AA3D2}"/>
                </a:ext>
              </a:extLst>
            </p:cNvPr>
            <p:cNvCxnSpPr/>
            <p:nvPr/>
          </p:nvCxnSpPr>
          <p:spPr>
            <a:xfrm>
              <a:off x="6008138" y="3577014"/>
              <a:ext cx="2098192" cy="0"/>
            </a:xfrm>
            <a:prstGeom prst="line">
              <a:avLst/>
            </a:prstGeom>
            <a:ln w="12700" cap="rnd">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70DA96A4-433A-4A06-A2B6-D48C9449E05F}"/>
              </a:ext>
            </a:extLst>
          </p:cNvPr>
          <p:cNvSpPr txBox="1"/>
          <p:nvPr/>
        </p:nvSpPr>
        <p:spPr>
          <a:xfrm>
            <a:off x="9066174" y="2456221"/>
            <a:ext cx="2247762" cy="338554"/>
          </a:xfrm>
          <a:prstGeom prst="rect">
            <a:avLst/>
          </a:prstGeom>
          <a:noFill/>
        </p:spPr>
        <p:txBody>
          <a:bodyPr wrap="square" rtlCol="0">
            <a:spAutoFit/>
          </a:bodyPr>
          <a:lstStyle/>
          <a:p>
            <a:r>
              <a:rPr lang="en-US" sz="1600" dirty="0">
                <a:solidFill>
                  <a:schemeClr val="accent5"/>
                </a:solidFill>
              </a:rPr>
              <a:t>Generalized positions</a:t>
            </a:r>
          </a:p>
        </p:txBody>
      </p:sp>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C7A99538-976B-40A8-80FB-7B6E371E5C1F}"/>
                  </a:ext>
                </a:extLst>
              </p:cNvPr>
              <p:cNvSpPr txBox="1"/>
              <p:nvPr/>
            </p:nvSpPr>
            <p:spPr>
              <a:xfrm>
                <a:off x="8043862" y="4477888"/>
                <a:ext cx="1234762" cy="9830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latin typeface="Cambria Math" panose="02040503050406030204" pitchFamily="18" charset="0"/>
                        </a:rPr>
                        <m:t>𝐮</m:t>
                      </m:r>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m>
                            <m:mPr>
                              <m:mcs>
                                <m:mc>
                                  <m:mcPr>
                                    <m:count m:val="1"/>
                                    <m:mcJc m:val="center"/>
                                  </m:mcPr>
                                </m:mc>
                              </m:mcs>
                              <m:ctrlPr>
                                <a:rPr lang="en-CA" sz="2400" b="0" i="1" smtClean="0">
                                  <a:latin typeface="Cambria Math" panose="02040503050406030204" pitchFamily="18" charset="0"/>
                                </a:rPr>
                              </m:ctrlPr>
                            </m:mPr>
                            <m:m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r>
                                      <m:rPr>
                                        <m:brk m:alnAt="7"/>
                                      </m:rPr>
                                      <a:rPr lang="en-CA" sz="2400" b="0" i="1" smtClean="0">
                                        <a:latin typeface="Cambria Math" panose="02040503050406030204" pitchFamily="18" charset="0"/>
                                      </a:rPr>
                                      <m:t>1</m:t>
                                    </m:r>
                                  </m:sub>
                                </m:sSub>
                              </m:e>
                            </m:mr>
                            <m:mr>
                              <m:e>
                                <m:r>
                                  <a:rPr lang="en-CA" sz="2400" b="0" i="1" smtClean="0">
                                    <a:latin typeface="Cambria Math" panose="02040503050406030204" pitchFamily="18" charset="0"/>
                                  </a:rPr>
                                  <m:t>⋮</m:t>
                                </m:r>
                              </m:e>
                            </m:mr>
                            <m:m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r>
                                      <a:rPr lang="en-CA" sz="2400" b="0" i="1" smtClean="0">
                                        <a:latin typeface="Cambria Math" panose="02040503050406030204" pitchFamily="18" charset="0"/>
                                      </a:rPr>
                                      <m:t>𝑛</m:t>
                                    </m:r>
                                  </m:sub>
                                </m:sSub>
                              </m:e>
                            </m:mr>
                          </m:m>
                        </m:e>
                      </m:d>
                    </m:oMath>
                  </m:oMathPara>
                </a14:m>
                <a:endParaRPr lang="en-CA" sz="2400" dirty="0"/>
              </a:p>
            </p:txBody>
          </p:sp>
        </mc:Choice>
        <mc:Fallback>
          <p:sp>
            <p:nvSpPr>
              <p:cNvPr id="115" name="TextBox 114">
                <a:extLst>
                  <a:ext uri="{FF2B5EF4-FFF2-40B4-BE49-F238E27FC236}">
                    <a16:creationId xmlns:a16="http://schemas.microsoft.com/office/drawing/2014/main" id="{C7A99538-976B-40A8-80FB-7B6E371E5C1F}"/>
                  </a:ext>
                </a:extLst>
              </p:cNvPr>
              <p:cNvSpPr txBox="1">
                <a:spLocks noRot="1" noChangeAspect="1" noMove="1" noResize="1" noEditPoints="1" noAdjustHandles="1" noChangeArrowheads="1" noChangeShapeType="1" noTextEdit="1"/>
              </p:cNvSpPr>
              <p:nvPr/>
            </p:nvSpPr>
            <p:spPr>
              <a:xfrm>
                <a:off x="8043862" y="4477888"/>
                <a:ext cx="1234762" cy="983026"/>
              </a:xfrm>
              <a:prstGeom prst="rect">
                <a:avLst/>
              </a:prstGeom>
              <a:blipFill>
                <a:blip r:embed="rId5"/>
                <a:stretch>
                  <a:fillRect/>
                </a:stretch>
              </a:blipFill>
            </p:spPr>
            <p:txBody>
              <a:bodyPr/>
              <a:lstStyle/>
              <a:p>
                <a:r>
                  <a:rPr lang="en-CA">
                    <a:noFill/>
                  </a:rPr>
                  <a:t> </a:t>
                </a:r>
              </a:p>
            </p:txBody>
          </p:sp>
        </mc:Fallback>
      </mc:AlternateContent>
      <p:grpSp>
        <p:nvGrpSpPr>
          <p:cNvPr id="116" name="Group 115">
            <a:extLst>
              <a:ext uri="{FF2B5EF4-FFF2-40B4-BE49-F238E27FC236}">
                <a16:creationId xmlns:a16="http://schemas.microsoft.com/office/drawing/2014/main" id="{4D9929D2-B64B-425B-9D82-B91D9F468533}"/>
              </a:ext>
            </a:extLst>
          </p:cNvPr>
          <p:cNvGrpSpPr/>
          <p:nvPr/>
        </p:nvGrpSpPr>
        <p:grpSpPr>
          <a:xfrm>
            <a:off x="8918292" y="4314254"/>
            <a:ext cx="2246074" cy="147881"/>
            <a:chOff x="5860256" y="3577011"/>
            <a:chExt cx="2246074" cy="147881"/>
          </a:xfrm>
        </p:grpSpPr>
        <p:cxnSp>
          <p:nvCxnSpPr>
            <p:cNvPr id="117" name="Straight Connector 116">
              <a:extLst>
                <a:ext uri="{FF2B5EF4-FFF2-40B4-BE49-F238E27FC236}">
                  <a16:creationId xmlns:a16="http://schemas.microsoft.com/office/drawing/2014/main" id="{1CFCF927-2329-45BC-8F68-2045213D431D}"/>
                </a:ext>
              </a:extLst>
            </p:cNvPr>
            <p:cNvCxnSpPr/>
            <p:nvPr/>
          </p:nvCxnSpPr>
          <p:spPr>
            <a:xfrm flipV="1">
              <a:off x="5860256" y="3577011"/>
              <a:ext cx="147882" cy="147881"/>
            </a:xfrm>
            <a:prstGeom prst="line">
              <a:avLst/>
            </a:prstGeom>
            <a:ln w="127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CB67CE9-B965-4CFC-8953-9822990549BA}"/>
                </a:ext>
              </a:extLst>
            </p:cNvPr>
            <p:cNvCxnSpPr/>
            <p:nvPr/>
          </p:nvCxnSpPr>
          <p:spPr>
            <a:xfrm>
              <a:off x="6008138" y="3577014"/>
              <a:ext cx="2098192" cy="0"/>
            </a:xfrm>
            <a:prstGeom prst="line">
              <a:avLst/>
            </a:prstGeom>
            <a:ln w="12700" cap="rnd">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19" name="TextBox 118">
            <a:extLst>
              <a:ext uri="{FF2B5EF4-FFF2-40B4-BE49-F238E27FC236}">
                <a16:creationId xmlns:a16="http://schemas.microsoft.com/office/drawing/2014/main" id="{A8ECF445-D576-40E0-8437-89C429C8FDD4}"/>
              </a:ext>
            </a:extLst>
          </p:cNvPr>
          <p:cNvSpPr txBox="1"/>
          <p:nvPr/>
        </p:nvSpPr>
        <p:spPr>
          <a:xfrm>
            <a:off x="9125356" y="3984314"/>
            <a:ext cx="2247762" cy="338554"/>
          </a:xfrm>
          <a:prstGeom prst="rect">
            <a:avLst/>
          </a:prstGeom>
          <a:noFill/>
        </p:spPr>
        <p:txBody>
          <a:bodyPr wrap="square" rtlCol="0">
            <a:spAutoFit/>
          </a:bodyPr>
          <a:lstStyle/>
          <a:p>
            <a:r>
              <a:rPr lang="en-US" sz="1600" dirty="0">
                <a:solidFill>
                  <a:schemeClr val="accent5"/>
                </a:solidFill>
              </a:rPr>
              <a:t>Generalized velocities</a:t>
            </a:r>
          </a:p>
        </p:txBody>
      </p:sp>
      <p:cxnSp>
        <p:nvCxnSpPr>
          <p:cNvPr id="50" name="Straight Arrow Connector 49">
            <a:extLst>
              <a:ext uri="{FF2B5EF4-FFF2-40B4-BE49-F238E27FC236}">
                <a16:creationId xmlns:a16="http://schemas.microsoft.com/office/drawing/2014/main" id="{20D7D697-BF5F-4285-B2D5-0835801E8D43}"/>
              </a:ext>
            </a:extLst>
          </p:cNvPr>
          <p:cNvCxnSpPr>
            <a:cxnSpLocks/>
          </p:cNvCxnSpPr>
          <p:nvPr/>
        </p:nvCxnSpPr>
        <p:spPr>
          <a:xfrm flipH="1" flipV="1">
            <a:off x="5878294" y="3523953"/>
            <a:ext cx="244214" cy="576542"/>
          </a:xfrm>
          <a:prstGeom prst="straightConnector1">
            <a:avLst/>
          </a:prstGeom>
          <a:ln w="25400">
            <a:solidFill>
              <a:schemeClr val="accent6"/>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346FC19-5B07-43B6-893E-2AD30100BBCC}"/>
              </a:ext>
            </a:extLst>
          </p:cNvPr>
          <p:cNvCxnSpPr>
            <a:cxnSpLocks/>
          </p:cNvCxnSpPr>
          <p:nvPr/>
        </p:nvCxnSpPr>
        <p:spPr>
          <a:xfrm flipV="1">
            <a:off x="5007614" y="4283762"/>
            <a:ext cx="26487" cy="569250"/>
          </a:xfrm>
          <a:prstGeom prst="straightConnector1">
            <a:avLst/>
          </a:prstGeom>
          <a:ln w="25400">
            <a:solidFill>
              <a:schemeClr val="accent6"/>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F6C31637-38E8-4520-8549-031F88DF3BDF}"/>
              </a:ext>
            </a:extLst>
          </p:cNvPr>
          <p:cNvCxnSpPr>
            <a:cxnSpLocks/>
          </p:cNvCxnSpPr>
          <p:nvPr/>
        </p:nvCxnSpPr>
        <p:spPr>
          <a:xfrm flipH="1">
            <a:off x="5814794" y="4865798"/>
            <a:ext cx="312803" cy="398055"/>
          </a:xfrm>
          <a:prstGeom prst="straightConnector1">
            <a:avLst/>
          </a:prstGeom>
          <a:ln w="25400">
            <a:solidFill>
              <a:schemeClr val="accent6"/>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D2DC9DC-8E5C-42CF-8340-AB8A9EFAF96D}"/>
              </a:ext>
            </a:extLst>
          </p:cNvPr>
          <p:cNvCxnSpPr>
            <a:cxnSpLocks/>
          </p:cNvCxnSpPr>
          <p:nvPr/>
        </p:nvCxnSpPr>
        <p:spPr>
          <a:xfrm flipV="1">
            <a:off x="7059075" y="4343103"/>
            <a:ext cx="25719" cy="518274"/>
          </a:xfrm>
          <a:prstGeom prst="straightConnector1">
            <a:avLst/>
          </a:prstGeom>
          <a:ln w="25400">
            <a:solidFill>
              <a:schemeClr val="accent6"/>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A2E0CA31-95FC-4645-955D-6291987A790C}"/>
              </a:ext>
            </a:extLst>
          </p:cNvPr>
          <p:cNvGrpSpPr/>
          <p:nvPr/>
        </p:nvGrpSpPr>
        <p:grpSpPr>
          <a:xfrm>
            <a:off x="4837893" y="3742194"/>
            <a:ext cx="2664213" cy="1404895"/>
            <a:chOff x="5580613" y="3404793"/>
            <a:chExt cx="2664213" cy="1404895"/>
          </a:xfrm>
        </p:grpSpPr>
        <p:sp>
          <p:nvSpPr>
            <p:cNvPr id="58" name="Isosceles Triangle 57">
              <a:extLst>
                <a:ext uri="{FF2B5EF4-FFF2-40B4-BE49-F238E27FC236}">
                  <a16:creationId xmlns:a16="http://schemas.microsoft.com/office/drawing/2014/main" id="{49557B6E-6F9C-484C-8414-6D21BF12E656}"/>
                </a:ext>
              </a:extLst>
            </p:cNvPr>
            <p:cNvSpPr/>
            <p:nvPr/>
          </p:nvSpPr>
          <p:spPr>
            <a:xfrm>
              <a:off x="6028065" y="4310371"/>
              <a:ext cx="1718579" cy="207906"/>
            </a:xfrm>
            <a:prstGeom prst="triangle">
              <a:avLst>
                <a:gd name="adj" fmla="val 71528"/>
              </a:avLst>
            </a:prstGeom>
            <a:solidFill>
              <a:schemeClr val="accent1">
                <a:lumMod val="20000"/>
                <a:lumOff val="80000"/>
                <a:alpha val="40000"/>
              </a:schemeClr>
            </a:solidFill>
            <a:ln w="190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59" name="Straight Connector 58">
              <a:extLst>
                <a:ext uri="{FF2B5EF4-FFF2-40B4-BE49-F238E27FC236}">
                  <a16:creationId xmlns:a16="http://schemas.microsoft.com/office/drawing/2014/main" id="{1B28B137-0136-4588-90E7-F06793F469C6}"/>
                </a:ext>
              </a:extLst>
            </p:cNvPr>
            <p:cNvCxnSpPr>
              <a:cxnSpLocks/>
              <a:stCxn id="73" idx="0"/>
              <a:endCxn id="58" idx="0"/>
            </p:cNvCxnSpPr>
            <p:nvPr/>
          </p:nvCxnSpPr>
          <p:spPr>
            <a:xfrm>
              <a:off x="6857766" y="3750294"/>
              <a:ext cx="399564" cy="56007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D9736BB-2F03-41BD-8CBF-E6C2330AC3C2}"/>
                </a:ext>
              </a:extLst>
            </p:cNvPr>
            <p:cNvCxnSpPr>
              <a:cxnSpLocks/>
              <a:endCxn id="73" idx="0"/>
            </p:cNvCxnSpPr>
            <p:nvPr/>
          </p:nvCxnSpPr>
          <p:spPr>
            <a:xfrm>
              <a:off x="6663175" y="3556845"/>
              <a:ext cx="194591" cy="193449"/>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B52721-67E9-4768-BE39-DE51AF32EBF9}"/>
                </a:ext>
              </a:extLst>
            </p:cNvPr>
            <p:cNvCxnSpPr>
              <a:cxnSpLocks/>
              <a:endCxn id="73" idx="0"/>
            </p:cNvCxnSpPr>
            <p:nvPr/>
          </p:nvCxnSpPr>
          <p:spPr>
            <a:xfrm flipH="1">
              <a:off x="6857766" y="3498096"/>
              <a:ext cx="224284" cy="252198"/>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5C80064-1560-42D5-B9BF-55C1E6687A4B}"/>
                </a:ext>
              </a:extLst>
            </p:cNvPr>
            <p:cNvCxnSpPr>
              <a:cxnSpLocks/>
            </p:cNvCxnSpPr>
            <p:nvPr/>
          </p:nvCxnSpPr>
          <p:spPr>
            <a:xfrm flipH="1">
              <a:off x="7780261" y="4301700"/>
              <a:ext cx="151546" cy="228297"/>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814C169-530F-4BA4-AD8D-0F5D182B7D2E}"/>
                </a:ext>
              </a:extLst>
            </p:cNvPr>
            <p:cNvCxnSpPr>
              <a:cxnSpLocks/>
              <a:stCxn id="72" idx="4"/>
            </p:cNvCxnSpPr>
            <p:nvPr/>
          </p:nvCxnSpPr>
          <p:spPr>
            <a:xfrm>
              <a:off x="7780261" y="4518277"/>
              <a:ext cx="217110" cy="203431"/>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38B4429-4836-4F70-A7F2-91E88A976D5D}"/>
                </a:ext>
              </a:extLst>
            </p:cNvPr>
            <p:cNvCxnSpPr>
              <a:cxnSpLocks/>
              <a:endCxn id="73" idx="3"/>
            </p:cNvCxnSpPr>
            <p:nvPr/>
          </p:nvCxnSpPr>
          <p:spPr>
            <a:xfrm flipH="1" flipV="1">
              <a:off x="6857766" y="4518857"/>
              <a:ext cx="159840" cy="259738"/>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88644A-A4E9-4133-AA35-B7CA5D2A9998}"/>
                </a:ext>
              </a:extLst>
            </p:cNvPr>
            <p:cNvCxnSpPr>
              <a:cxnSpLocks/>
              <a:endCxn id="73" idx="3"/>
            </p:cNvCxnSpPr>
            <p:nvPr/>
          </p:nvCxnSpPr>
          <p:spPr>
            <a:xfrm flipV="1">
              <a:off x="6630168" y="4518857"/>
              <a:ext cx="227598" cy="167722"/>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095E544-8B11-4A3A-8B5C-181E5AAE0A43}"/>
                </a:ext>
              </a:extLst>
            </p:cNvPr>
            <p:cNvCxnSpPr>
              <a:cxnSpLocks/>
              <a:endCxn id="73" idx="2"/>
            </p:cNvCxnSpPr>
            <p:nvPr/>
          </p:nvCxnSpPr>
          <p:spPr>
            <a:xfrm>
              <a:off x="5690349" y="4287340"/>
              <a:ext cx="68555" cy="231517"/>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7027F38-DCB4-4614-A8DB-A03EA3D3398E}"/>
                </a:ext>
              </a:extLst>
            </p:cNvPr>
            <p:cNvCxnSpPr>
              <a:cxnSpLocks/>
              <a:endCxn id="73" idx="2"/>
            </p:cNvCxnSpPr>
            <p:nvPr/>
          </p:nvCxnSpPr>
          <p:spPr>
            <a:xfrm flipV="1">
              <a:off x="5686334" y="4518857"/>
              <a:ext cx="72570" cy="174208"/>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4A0983-A23C-4EFC-BB7C-51010DF7D7BE}"/>
                </a:ext>
              </a:extLst>
            </p:cNvPr>
            <p:cNvCxnSpPr>
              <a:cxnSpLocks/>
              <a:endCxn id="73" idx="2"/>
            </p:cNvCxnSpPr>
            <p:nvPr/>
          </p:nvCxnSpPr>
          <p:spPr>
            <a:xfrm>
              <a:off x="5580613" y="4478343"/>
              <a:ext cx="178291" cy="40514"/>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CCAB0E-C6BB-4C4B-8CFD-4F2088CA4895}"/>
                </a:ext>
              </a:extLst>
            </p:cNvPr>
            <p:cNvCxnSpPr>
              <a:cxnSpLocks/>
              <a:endCxn id="73" idx="3"/>
            </p:cNvCxnSpPr>
            <p:nvPr/>
          </p:nvCxnSpPr>
          <p:spPr>
            <a:xfrm flipV="1">
              <a:off x="6848948" y="4518857"/>
              <a:ext cx="8818" cy="222666"/>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0EB8607-A3B0-4597-8D30-AF3E8355FEA0}"/>
                </a:ext>
              </a:extLst>
            </p:cNvPr>
            <p:cNvCxnSpPr>
              <a:cxnSpLocks/>
              <a:endCxn id="73" idx="0"/>
            </p:cNvCxnSpPr>
            <p:nvPr/>
          </p:nvCxnSpPr>
          <p:spPr>
            <a:xfrm>
              <a:off x="6853357" y="3404793"/>
              <a:ext cx="4409" cy="345501"/>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4551978-568C-4368-881D-3453743118F5}"/>
                </a:ext>
              </a:extLst>
            </p:cNvPr>
            <p:cNvSpPr/>
            <p:nvPr/>
          </p:nvSpPr>
          <p:spPr>
            <a:xfrm>
              <a:off x="7208958" y="4259344"/>
              <a:ext cx="91440" cy="9144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Isosceles Triangle 71">
              <a:extLst>
                <a:ext uri="{FF2B5EF4-FFF2-40B4-BE49-F238E27FC236}">
                  <a16:creationId xmlns:a16="http://schemas.microsoft.com/office/drawing/2014/main" id="{EC1713AD-F126-4BEB-8063-3788CDC7C43C}"/>
                </a:ext>
              </a:extLst>
            </p:cNvPr>
            <p:cNvSpPr/>
            <p:nvPr/>
          </p:nvSpPr>
          <p:spPr>
            <a:xfrm>
              <a:off x="6855811" y="3752096"/>
              <a:ext cx="924450" cy="766181"/>
            </a:xfrm>
            <a:prstGeom prst="triangle">
              <a:avLst>
                <a:gd name="adj" fmla="val 1116"/>
              </a:avLst>
            </a:prstGeom>
            <a:solidFill>
              <a:schemeClr val="accent1">
                <a:lumMod val="20000"/>
                <a:lumOff val="80000"/>
                <a:alpha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3" name="Isosceles Triangle 72">
              <a:extLst>
                <a:ext uri="{FF2B5EF4-FFF2-40B4-BE49-F238E27FC236}">
                  <a16:creationId xmlns:a16="http://schemas.microsoft.com/office/drawing/2014/main" id="{DC8AA807-A9C6-4EA9-B28E-2CCF0123DEFA}"/>
                </a:ext>
              </a:extLst>
            </p:cNvPr>
            <p:cNvSpPr/>
            <p:nvPr/>
          </p:nvSpPr>
          <p:spPr>
            <a:xfrm>
              <a:off x="5758904" y="3750294"/>
              <a:ext cx="1098862" cy="768563"/>
            </a:xfrm>
            <a:prstGeom prst="triangle">
              <a:avLst>
                <a:gd name="adj" fmla="val 100000"/>
              </a:avLst>
            </a:prstGeom>
            <a:solidFill>
              <a:schemeClr val="accent1">
                <a:lumMod val="20000"/>
                <a:lumOff val="80000"/>
                <a:alpha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F13BB0EC-3A75-4EFF-BA9F-677FD28941A6}"/>
                    </a:ext>
                  </a:extLst>
                </p:cNvPr>
                <p:cNvSpPr txBox="1"/>
                <p:nvPr/>
              </p:nvSpPr>
              <p:spPr>
                <a:xfrm>
                  <a:off x="6921244" y="3597166"/>
                  <a:ext cx="43319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1" i="0" smtClean="0">
                                <a:latin typeface="Cambria Math" panose="02040503050406030204" pitchFamily="18" charset="0"/>
                              </a:rPr>
                              <m:t>𝐱</m:t>
                            </m:r>
                          </m:e>
                          <m:sub>
                            <m:r>
                              <a:rPr lang="en-CA" b="0" i="1" smtClean="0">
                                <a:latin typeface="Cambria Math" panose="02040503050406030204" pitchFamily="18" charset="0"/>
                              </a:rPr>
                              <m:t>1</m:t>
                            </m:r>
                          </m:sub>
                        </m:sSub>
                      </m:oMath>
                    </m:oMathPara>
                  </a14:m>
                  <a:endParaRPr lang="en-CA" dirty="0"/>
                </a:p>
              </p:txBody>
            </p:sp>
          </mc:Choice>
          <mc:Fallback>
            <p:sp>
              <p:nvSpPr>
                <p:cNvPr id="78" name="TextBox 77">
                  <a:extLst>
                    <a:ext uri="{FF2B5EF4-FFF2-40B4-BE49-F238E27FC236}">
                      <a16:creationId xmlns:a16="http://schemas.microsoft.com/office/drawing/2014/main" id="{F13BB0EC-3A75-4EFF-BA9F-677FD28941A6}"/>
                    </a:ext>
                  </a:extLst>
                </p:cNvPr>
                <p:cNvSpPr txBox="1">
                  <a:spLocks noRot="1" noChangeAspect="1" noMove="1" noResize="1" noEditPoints="1" noAdjustHandles="1" noChangeArrowheads="1" noChangeShapeType="1" noTextEdit="1"/>
                </p:cNvSpPr>
                <p:nvPr/>
              </p:nvSpPr>
              <p:spPr>
                <a:xfrm>
                  <a:off x="6921244" y="3597166"/>
                  <a:ext cx="433196" cy="276999"/>
                </a:xfrm>
                <a:prstGeom prst="rect">
                  <a:avLst/>
                </a:prstGeom>
                <a:blipFill>
                  <a:blip r:embed="rId6"/>
                  <a:stretch>
                    <a:fillRect b="-1521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6716E8D0-A77E-469E-B71A-7A6B6900CC28}"/>
                    </a:ext>
                  </a:extLst>
                </p:cNvPr>
                <p:cNvSpPr txBox="1"/>
                <p:nvPr/>
              </p:nvSpPr>
              <p:spPr>
                <a:xfrm>
                  <a:off x="5639447" y="4532689"/>
                  <a:ext cx="43319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tx1"/>
                                </a:solidFill>
                                <a:latin typeface="Cambria Math" panose="02040503050406030204" pitchFamily="18" charset="0"/>
                              </a:rPr>
                            </m:ctrlPr>
                          </m:sSubPr>
                          <m:e>
                            <m:r>
                              <a:rPr lang="en-CA" b="1" i="0" smtClean="0">
                                <a:solidFill>
                                  <a:schemeClr val="tx1"/>
                                </a:solidFill>
                                <a:latin typeface="Cambria Math" panose="02040503050406030204" pitchFamily="18" charset="0"/>
                              </a:rPr>
                              <m:t>𝐱</m:t>
                            </m:r>
                          </m:e>
                          <m:sub>
                            <m:r>
                              <a:rPr lang="en-CA" b="0" i="1" smtClean="0">
                                <a:solidFill>
                                  <a:schemeClr val="tx1"/>
                                </a:solidFill>
                                <a:latin typeface="Cambria Math" panose="02040503050406030204" pitchFamily="18" charset="0"/>
                              </a:rPr>
                              <m:t>2</m:t>
                            </m:r>
                          </m:sub>
                        </m:sSub>
                      </m:oMath>
                    </m:oMathPara>
                  </a14:m>
                  <a:endParaRPr lang="en-CA" dirty="0">
                    <a:solidFill>
                      <a:schemeClr val="tx1"/>
                    </a:solidFill>
                  </a:endParaRPr>
                </a:p>
              </p:txBody>
            </p:sp>
          </mc:Choice>
          <mc:Fallback>
            <p:sp>
              <p:nvSpPr>
                <p:cNvPr id="79" name="TextBox 78">
                  <a:extLst>
                    <a:ext uri="{FF2B5EF4-FFF2-40B4-BE49-F238E27FC236}">
                      <a16:creationId xmlns:a16="http://schemas.microsoft.com/office/drawing/2014/main" id="{6716E8D0-A77E-469E-B71A-7A6B6900CC28}"/>
                    </a:ext>
                  </a:extLst>
                </p:cNvPr>
                <p:cNvSpPr txBox="1">
                  <a:spLocks noRot="1" noChangeAspect="1" noMove="1" noResize="1" noEditPoints="1" noAdjustHandles="1" noChangeArrowheads="1" noChangeShapeType="1" noTextEdit="1"/>
                </p:cNvSpPr>
                <p:nvPr/>
              </p:nvSpPr>
              <p:spPr>
                <a:xfrm>
                  <a:off x="5639447" y="4532689"/>
                  <a:ext cx="433196" cy="276999"/>
                </a:xfrm>
                <a:prstGeom prst="rect">
                  <a:avLst/>
                </a:prstGeom>
                <a:blipFill>
                  <a:blip r:embed="rId7"/>
                  <a:stretch>
                    <a:fillRect b="-1555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49C8A2D3-47F6-4C99-A93F-05168B38D26A}"/>
                    </a:ext>
                  </a:extLst>
                </p:cNvPr>
                <p:cNvSpPr txBox="1"/>
                <p:nvPr/>
              </p:nvSpPr>
              <p:spPr>
                <a:xfrm>
                  <a:off x="6880666" y="4465984"/>
                  <a:ext cx="43319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1" i="0" smtClean="0">
                                <a:latin typeface="Cambria Math" panose="02040503050406030204" pitchFamily="18" charset="0"/>
                              </a:rPr>
                              <m:t>𝐱</m:t>
                            </m:r>
                          </m:e>
                          <m:sub>
                            <m:r>
                              <a:rPr lang="en-CA" b="0" i="1" smtClean="0">
                                <a:latin typeface="Cambria Math" panose="02040503050406030204" pitchFamily="18" charset="0"/>
                              </a:rPr>
                              <m:t>3</m:t>
                            </m:r>
                          </m:sub>
                        </m:sSub>
                      </m:oMath>
                    </m:oMathPara>
                  </a14:m>
                  <a:endParaRPr lang="en-CA" dirty="0"/>
                </a:p>
              </p:txBody>
            </p:sp>
          </mc:Choice>
          <mc:Fallback>
            <p:sp>
              <p:nvSpPr>
                <p:cNvPr id="80" name="TextBox 79">
                  <a:extLst>
                    <a:ext uri="{FF2B5EF4-FFF2-40B4-BE49-F238E27FC236}">
                      <a16:creationId xmlns:a16="http://schemas.microsoft.com/office/drawing/2014/main" id="{49C8A2D3-47F6-4C99-A93F-05168B38D26A}"/>
                    </a:ext>
                  </a:extLst>
                </p:cNvPr>
                <p:cNvSpPr txBox="1">
                  <a:spLocks noRot="1" noChangeAspect="1" noMove="1" noResize="1" noEditPoints="1" noAdjustHandles="1" noChangeArrowheads="1" noChangeShapeType="1" noTextEdit="1"/>
                </p:cNvSpPr>
                <p:nvPr/>
              </p:nvSpPr>
              <p:spPr>
                <a:xfrm>
                  <a:off x="6880666" y="4465984"/>
                  <a:ext cx="433196" cy="276999"/>
                </a:xfrm>
                <a:prstGeom prst="rect">
                  <a:avLst/>
                </a:prstGeom>
                <a:blipFill>
                  <a:blip r:embed="rId8"/>
                  <a:stretch>
                    <a:fillRect b="-1555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C570F972-5CB4-40E6-BB5E-123536DF74B2}"/>
                    </a:ext>
                  </a:extLst>
                </p:cNvPr>
                <p:cNvSpPr txBox="1"/>
                <p:nvPr/>
              </p:nvSpPr>
              <p:spPr>
                <a:xfrm>
                  <a:off x="7811630" y="4330467"/>
                  <a:ext cx="43319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1" i="0" smtClean="0">
                                <a:latin typeface="Cambria Math" panose="02040503050406030204" pitchFamily="18" charset="0"/>
                              </a:rPr>
                              <m:t>𝐱</m:t>
                            </m:r>
                          </m:e>
                          <m:sub>
                            <m:r>
                              <a:rPr lang="en-CA" b="0" i="1" smtClean="0">
                                <a:latin typeface="Cambria Math" panose="02040503050406030204" pitchFamily="18" charset="0"/>
                              </a:rPr>
                              <m:t>4</m:t>
                            </m:r>
                          </m:sub>
                        </m:sSub>
                      </m:oMath>
                    </m:oMathPara>
                  </a14:m>
                  <a:endParaRPr lang="en-CA" dirty="0"/>
                </a:p>
              </p:txBody>
            </p:sp>
          </mc:Choice>
          <mc:Fallback>
            <p:sp>
              <p:nvSpPr>
                <p:cNvPr id="81" name="TextBox 80">
                  <a:extLst>
                    <a:ext uri="{FF2B5EF4-FFF2-40B4-BE49-F238E27FC236}">
                      <a16:creationId xmlns:a16="http://schemas.microsoft.com/office/drawing/2014/main" id="{C570F972-5CB4-40E6-BB5E-123536DF74B2}"/>
                    </a:ext>
                  </a:extLst>
                </p:cNvPr>
                <p:cNvSpPr txBox="1">
                  <a:spLocks noRot="1" noChangeAspect="1" noMove="1" noResize="1" noEditPoints="1" noAdjustHandles="1" noChangeArrowheads="1" noChangeShapeType="1" noTextEdit="1"/>
                </p:cNvSpPr>
                <p:nvPr/>
              </p:nvSpPr>
              <p:spPr>
                <a:xfrm>
                  <a:off x="7811630" y="4330467"/>
                  <a:ext cx="433196" cy="276999"/>
                </a:xfrm>
                <a:prstGeom prst="rect">
                  <a:avLst/>
                </a:prstGeom>
                <a:blipFill>
                  <a:blip r:embed="rId9"/>
                  <a:stretch>
                    <a:fillRect b="-15556"/>
                  </a:stretch>
                </a:blipFill>
              </p:spPr>
              <p:txBody>
                <a:bodyPr/>
                <a:lstStyle/>
                <a:p>
                  <a:r>
                    <a:rPr lang="en-CA">
                      <a:noFill/>
                    </a:rPr>
                    <a:t> </a:t>
                  </a:r>
                </a:p>
              </p:txBody>
            </p:sp>
          </mc:Fallback>
        </mc:AlternateContent>
        <p:sp>
          <p:nvSpPr>
            <p:cNvPr id="74" name="Oval 73">
              <a:extLst>
                <a:ext uri="{FF2B5EF4-FFF2-40B4-BE49-F238E27FC236}">
                  <a16:creationId xmlns:a16="http://schemas.microsoft.com/office/drawing/2014/main" id="{ECBD2A5B-ACF1-4B7B-BDB9-DB09732BD86E}"/>
                </a:ext>
              </a:extLst>
            </p:cNvPr>
            <p:cNvSpPr/>
            <p:nvPr/>
          </p:nvSpPr>
          <p:spPr>
            <a:xfrm>
              <a:off x="6815331" y="4468967"/>
              <a:ext cx="91440" cy="9144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5" name="Oval 74">
              <a:extLst>
                <a:ext uri="{FF2B5EF4-FFF2-40B4-BE49-F238E27FC236}">
                  <a16:creationId xmlns:a16="http://schemas.microsoft.com/office/drawing/2014/main" id="{BA707D90-9067-4EFD-9425-5CDE624311DF}"/>
                </a:ext>
              </a:extLst>
            </p:cNvPr>
            <p:cNvSpPr/>
            <p:nvPr/>
          </p:nvSpPr>
          <p:spPr>
            <a:xfrm>
              <a:off x="7740586" y="4465984"/>
              <a:ext cx="91440" cy="9144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6" name="Oval 75">
              <a:extLst>
                <a:ext uri="{FF2B5EF4-FFF2-40B4-BE49-F238E27FC236}">
                  <a16:creationId xmlns:a16="http://schemas.microsoft.com/office/drawing/2014/main" id="{C909A8E2-EF75-4061-8302-5911C69F3A64}"/>
                </a:ext>
              </a:extLst>
            </p:cNvPr>
            <p:cNvSpPr/>
            <p:nvPr/>
          </p:nvSpPr>
          <p:spPr>
            <a:xfrm>
              <a:off x="5705063" y="4465984"/>
              <a:ext cx="91440" cy="9144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Oval 76">
              <a:extLst>
                <a:ext uri="{FF2B5EF4-FFF2-40B4-BE49-F238E27FC236}">
                  <a16:creationId xmlns:a16="http://schemas.microsoft.com/office/drawing/2014/main" id="{1FEC65FF-0779-4BD2-B493-4535538071AB}"/>
                </a:ext>
              </a:extLst>
            </p:cNvPr>
            <p:cNvSpPr/>
            <p:nvPr/>
          </p:nvSpPr>
          <p:spPr>
            <a:xfrm>
              <a:off x="6814880" y="3707042"/>
              <a:ext cx="91440" cy="9144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2B382106-3622-4E16-A90E-775EF31E605F}"/>
                  </a:ext>
                </a:extLst>
              </p:cNvPr>
              <p:cNvSpPr txBox="1"/>
              <p:nvPr/>
            </p:nvSpPr>
            <p:spPr>
              <a:xfrm>
                <a:off x="5675941" y="3214003"/>
                <a:ext cx="27770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1" i="0" smtClean="0">
                              <a:solidFill>
                                <a:schemeClr val="accent6"/>
                              </a:solidFill>
                              <a:latin typeface="Cambria Math" panose="02040503050406030204" pitchFamily="18" charset="0"/>
                            </a:rPr>
                            <m:t>𝐯</m:t>
                          </m:r>
                        </m:e>
                        <m:sub>
                          <m:r>
                            <a:rPr lang="en-CA" b="0" i="1" smtClean="0">
                              <a:solidFill>
                                <a:schemeClr val="accent6"/>
                              </a:solidFill>
                              <a:latin typeface="Cambria Math" panose="02040503050406030204" pitchFamily="18" charset="0"/>
                            </a:rPr>
                            <m:t>1</m:t>
                          </m:r>
                        </m:sub>
                      </m:sSub>
                    </m:oMath>
                  </m:oMathPara>
                </a14:m>
                <a:endParaRPr lang="en-CA" dirty="0">
                  <a:solidFill>
                    <a:schemeClr val="accent6"/>
                  </a:solidFill>
                </a:endParaRPr>
              </a:p>
            </p:txBody>
          </p:sp>
        </mc:Choice>
        <mc:Fallback>
          <p:sp>
            <p:nvSpPr>
              <p:cNvPr id="123" name="TextBox 122">
                <a:extLst>
                  <a:ext uri="{FF2B5EF4-FFF2-40B4-BE49-F238E27FC236}">
                    <a16:creationId xmlns:a16="http://schemas.microsoft.com/office/drawing/2014/main" id="{2B382106-3622-4E16-A90E-775EF31E605F}"/>
                  </a:ext>
                </a:extLst>
              </p:cNvPr>
              <p:cNvSpPr txBox="1">
                <a:spLocks noRot="1" noChangeAspect="1" noMove="1" noResize="1" noEditPoints="1" noAdjustHandles="1" noChangeArrowheads="1" noChangeShapeType="1" noTextEdit="1"/>
              </p:cNvSpPr>
              <p:nvPr/>
            </p:nvSpPr>
            <p:spPr>
              <a:xfrm>
                <a:off x="5675941" y="3214003"/>
                <a:ext cx="277705" cy="276999"/>
              </a:xfrm>
              <a:prstGeom prst="rect">
                <a:avLst/>
              </a:prstGeom>
              <a:blipFill>
                <a:blip r:embed="rId10"/>
                <a:stretch>
                  <a:fillRect l="-10870" r="-6522" b="-1521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24" name="TextBox 123">
                <a:extLst>
                  <a:ext uri="{FF2B5EF4-FFF2-40B4-BE49-F238E27FC236}">
                    <a16:creationId xmlns:a16="http://schemas.microsoft.com/office/drawing/2014/main" id="{2E691D88-5012-4840-8CC5-029270ECA50D}"/>
                  </a:ext>
                </a:extLst>
              </p:cNvPr>
              <p:cNvSpPr txBox="1"/>
              <p:nvPr/>
            </p:nvSpPr>
            <p:spPr>
              <a:xfrm>
                <a:off x="4987737" y="3992931"/>
                <a:ext cx="27770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1" i="0" smtClean="0">
                              <a:solidFill>
                                <a:schemeClr val="accent6"/>
                              </a:solidFill>
                              <a:latin typeface="Cambria Math" panose="02040503050406030204" pitchFamily="18" charset="0"/>
                            </a:rPr>
                            <m:t>𝐯</m:t>
                          </m:r>
                        </m:e>
                        <m:sub>
                          <m:r>
                            <a:rPr lang="en-CA" b="0" i="1" smtClean="0">
                              <a:solidFill>
                                <a:schemeClr val="accent6"/>
                              </a:solidFill>
                              <a:latin typeface="Cambria Math" panose="02040503050406030204" pitchFamily="18" charset="0"/>
                            </a:rPr>
                            <m:t>2</m:t>
                          </m:r>
                        </m:sub>
                      </m:sSub>
                    </m:oMath>
                  </m:oMathPara>
                </a14:m>
                <a:endParaRPr lang="en-CA" dirty="0">
                  <a:solidFill>
                    <a:schemeClr val="accent6"/>
                  </a:solidFill>
                </a:endParaRPr>
              </a:p>
            </p:txBody>
          </p:sp>
        </mc:Choice>
        <mc:Fallback>
          <p:sp>
            <p:nvSpPr>
              <p:cNvPr id="124" name="TextBox 123">
                <a:extLst>
                  <a:ext uri="{FF2B5EF4-FFF2-40B4-BE49-F238E27FC236}">
                    <a16:creationId xmlns:a16="http://schemas.microsoft.com/office/drawing/2014/main" id="{2E691D88-5012-4840-8CC5-029270ECA50D}"/>
                  </a:ext>
                </a:extLst>
              </p:cNvPr>
              <p:cNvSpPr txBox="1">
                <a:spLocks noRot="1" noChangeAspect="1" noMove="1" noResize="1" noEditPoints="1" noAdjustHandles="1" noChangeArrowheads="1" noChangeShapeType="1" noTextEdit="1"/>
              </p:cNvSpPr>
              <p:nvPr/>
            </p:nvSpPr>
            <p:spPr>
              <a:xfrm>
                <a:off x="4987737" y="3992931"/>
                <a:ext cx="277705" cy="276999"/>
              </a:xfrm>
              <a:prstGeom prst="rect">
                <a:avLst/>
              </a:prstGeom>
              <a:blipFill>
                <a:blip r:embed="rId11"/>
                <a:stretch>
                  <a:fillRect l="-10870" r="-8696" b="-1777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8B25DA6E-B476-420B-B93E-43C8D7597C5F}"/>
                  </a:ext>
                </a:extLst>
              </p:cNvPr>
              <p:cNvSpPr txBox="1"/>
              <p:nvPr/>
            </p:nvSpPr>
            <p:spPr>
              <a:xfrm>
                <a:off x="5574238" y="5269674"/>
                <a:ext cx="27770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1" i="0" smtClean="0">
                              <a:solidFill>
                                <a:schemeClr val="accent6"/>
                              </a:solidFill>
                              <a:latin typeface="Cambria Math" panose="02040503050406030204" pitchFamily="18" charset="0"/>
                            </a:rPr>
                            <m:t>𝐯</m:t>
                          </m:r>
                        </m:e>
                        <m:sub>
                          <m:r>
                            <a:rPr lang="en-CA" b="0" i="1" smtClean="0">
                              <a:solidFill>
                                <a:schemeClr val="accent6"/>
                              </a:solidFill>
                              <a:latin typeface="Cambria Math" panose="02040503050406030204" pitchFamily="18" charset="0"/>
                            </a:rPr>
                            <m:t>3</m:t>
                          </m:r>
                        </m:sub>
                      </m:sSub>
                    </m:oMath>
                  </m:oMathPara>
                </a14:m>
                <a:endParaRPr lang="en-CA" dirty="0">
                  <a:solidFill>
                    <a:schemeClr val="accent6"/>
                  </a:solidFill>
                </a:endParaRPr>
              </a:p>
            </p:txBody>
          </p:sp>
        </mc:Choice>
        <mc:Fallback>
          <p:sp>
            <p:nvSpPr>
              <p:cNvPr id="125" name="TextBox 124">
                <a:extLst>
                  <a:ext uri="{FF2B5EF4-FFF2-40B4-BE49-F238E27FC236}">
                    <a16:creationId xmlns:a16="http://schemas.microsoft.com/office/drawing/2014/main" id="{8B25DA6E-B476-420B-B93E-43C8D7597C5F}"/>
                  </a:ext>
                </a:extLst>
              </p:cNvPr>
              <p:cNvSpPr txBox="1">
                <a:spLocks noRot="1" noChangeAspect="1" noMove="1" noResize="1" noEditPoints="1" noAdjustHandles="1" noChangeArrowheads="1" noChangeShapeType="1" noTextEdit="1"/>
              </p:cNvSpPr>
              <p:nvPr/>
            </p:nvSpPr>
            <p:spPr>
              <a:xfrm>
                <a:off x="5574238" y="5269674"/>
                <a:ext cx="277705" cy="276999"/>
              </a:xfrm>
              <a:prstGeom prst="rect">
                <a:avLst/>
              </a:prstGeom>
              <a:blipFill>
                <a:blip r:embed="rId12"/>
                <a:stretch>
                  <a:fillRect l="-10870" r="-8696" b="-1521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26" name="TextBox 125">
                <a:extLst>
                  <a:ext uri="{FF2B5EF4-FFF2-40B4-BE49-F238E27FC236}">
                    <a16:creationId xmlns:a16="http://schemas.microsoft.com/office/drawing/2014/main" id="{34B9B9C4-BB8C-4FB5-B68E-14D799BAA09B}"/>
                  </a:ext>
                </a:extLst>
              </p:cNvPr>
              <p:cNvSpPr txBox="1"/>
              <p:nvPr/>
            </p:nvSpPr>
            <p:spPr>
              <a:xfrm>
                <a:off x="6986329" y="4006282"/>
                <a:ext cx="27770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1" i="0" smtClean="0">
                              <a:solidFill>
                                <a:schemeClr val="accent6"/>
                              </a:solidFill>
                              <a:latin typeface="Cambria Math" panose="02040503050406030204" pitchFamily="18" charset="0"/>
                            </a:rPr>
                            <m:t>𝐯</m:t>
                          </m:r>
                        </m:e>
                        <m:sub>
                          <m:r>
                            <a:rPr lang="en-CA" b="0" i="1" smtClean="0">
                              <a:solidFill>
                                <a:schemeClr val="accent6"/>
                              </a:solidFill>
                              <a:latin typeface="Cambria Math" panose="02040503050406030204" pitchFamily="18" charset="0"/>
                            </a:rPr>
                            <m:t>4</m:t>
                          </m:r>
                        </m:sub>
                      </m:sSub>
                    </m:oMath>
                  </m:oMathPara>
                </a14:m>
                <a:endParaRPr lang="en-CA" dirty="0">
                  <a:solidFill>
                    <a:schemeClr val="accent6"/>
                  </a:solidFill>
                </a:endParaRPr>
              </a:p>
            </p:txBody>
          </p:sp>
        </mc:Choice>
        <mc:Fallback>
          <p:sp>
            <p:nvSpPr>
              <p:cNvPr id="126" name="TextBox 125">
                <a:extLst>
                  <a:ext uri="{FF2B5EF4-FFF2-40B4-BE49-F238E27FC236}">
                    <a16:creationId xmlns:a16="http://schemas.microsoft.com/office/drawing/2014/main" id="{34B9B9C4-BB8C-4FB5-B68E-14D799BAA09B}"/>
                  </a:ext>
                </a:extLst>
              </p:cNvPr>
              <p:cNvSpPr txBox="1">
                <a:spLocks noRot="1" noChangeAspect="1" noMove="1" noResize="1" noEditPoints="1" noAdjustHandles="1" noChangeArrowheads="1" noChangeShapeType="1" noTextEdit="1"/>
              </p:cNvSpPr>
              <p:nvPr/>
            </p:nvSpPr>
            <p:spPr>
              <a:xfrm>
                <a:off x="6986329" y="4006282"/>
                <a:ext cx="277705" cy="276999"/>
              </a:xfrm>
              <a:prstGeom prst="rect">
                <a:avLst/>
              </a:prstGeom>
              <a:blipFill>
                <a:blip r:embed="rId13"/>
                <a:stretch>
                  <a:fillRect l="-10870" r="-8696" b="-15217"/>
                </a:stretch>
              </a:blipFill>
            </p:spPr>
            <p:txBody>
              <a:bodyPr/>
              <a:lstStyle/>
              <a:p>
                <a:r>
                  <a:rPr lang="en-CA">
                    <a:noFill/>
                  </a:rPr>
                  <a:t> </a:t>
                </a:r>
              </a:p>
            </p:txBody>
          </p:sp>
        </mc:Fallback>
      </mc:AlternateContent>
    </p:spTree>
    <p:extLst>
      <p:ext uri="{BB962C8B-B14F-4D97-AF65-F5344CB8AC3E}">
        <p14:creationId xmlns:p14="http://schemas.microsoft.com/office/powerpoint/2010/main" val="6501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7"/>
                                        </p:tgtEl>
                                        <p:attrNameLst>
                                          <p:attrName>style.visibility</p:attrName>
                                        </p:attrNameLst>
                                      </p:cBhvr>
                                      <p:to>
                                        <p:strVal val="visible"/>
                                      </p:to>
                                    </p:set>
                                    <p:animEffect transition="in" filter="fade">
                                      <p:cBhvr>
                                        <p:cTn id="23" dur="500"/>
                                        <p:tgtEl>
                                          <p:spTgt spid="1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10" presetClass="entr" presetSubtype="0" fill="hold" nodeType="with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500"/>
                                        <p:tgtEl>
                                          <p:spTgt spid="1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500"/>
                                        <p:tgtEl>
                                          <p:spTgt spid="1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fade">
                                      <p:cBhvr>
                                        <p:cTn id="39" dur="500"/>
                                        <p:tgtEl>
                                          <p:spTgt spid="1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4"/>
                                        </p:tgtEl>
                                        <p:attrNameLst>
                                          <p:attrName>style.visibility</p:attrName>
                                        </p:attrNameLst>
                                      </p:cBhvr>
                                      <p:to>
                                        <p:strVal val="visible"/>
                                      </p:to>
                                    </p:set>
                                    <p:animEffect transition="in" filter="fade">
                                      <p:cBhvr>
                                        <p:cTn id="42" dur="500"/>
                                        <p:tgtEl>
                                          <p:spTgt spid="124"/>
                                        </p:tgtEl>
                                      </p:cBhvr>
                                    </p:animEffect>
                                  </p:childTnLst>
                                </p:cTn>
                              </p:par>
                              <p:par>
                                <p:cTn id="43" presetID="10"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fade">
                                      <p:cBhvr>
                                        <p:cTn id="48" dur="500"/>
                                        <p:tgtEl>
                                          <p:spTgt spid="123"/>
                                        </p:tgtEl>
                                      </p:cBhvr>
                                    </p:animEffect>
                                  </p:childTnLst>
                                </p:cTn>
                              </p:par>
                              <p:par>
                                <p:cTn id="49" presetID="10" presetClass="entr" presetSubtype="0" fill="hold" nodeType="withEffect">
                                  <p:stCondLst>
                                    <p:cond delay="0"/>
                                  </p:stCondLst>
                                  <p:childTnLst>
                                    <p:set>
                                      <p:cBhvr>
                                        <p:cTn id="50" dur="1" fill="hold">
                                          <p:stCondLst>
                                            <p:cond delay="0"/>
                                          </p:stCondLst>
                                        </p:cTn>
                                        <p:tgtEl>
                                          <p:spTgt spid="122"/>
                                        </p:tgtEl>
                                        <p:attrNameLst>
                                          <p:attrName>style.visibility</p:attrName>
                                        </p:attrNameLst>
                                      </p:cBhvr>
                                      <p:to>
                                        <p:strVal val="visible"/>
                                      </p:to>
                                    </p:set>
                                    <p:animEffect transition="in" filter="fade">
                                      <p:cBhvr>
                                        <p:cTn id="51" dur="500"/>
                                        <p:tgtEl>
                                          <p:spTgt spid="1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6"/>
                                        </p:tgtEl>
                                        <p:attrNameLst>
                                          <p:attrName>style.visibility</p:attrName>
                                        </p:attrNameLst>
                                      </p:cBhvr>
                                      <p:to>
                                        <p:strVal val="visible"/>
                                      </p:to>
                                    </p:set>
                                    <p:animEffect transition="in" filter="fade">
                                      <p:cBhvr>
                                        <p:cTn id="54" dur="500"/>
                                        <p:tgtEl>
                                          <p:spTgt spid="126"/>
                                        </p:tgtEl>
                                      </p:cBhvr>
                                    </p:animEffect>
                                  </p:childTnLst>
                                </p:cTn>
                              </p:par>
                              <p:par>
                                <p:cTn id="55" presetID="10" presetClass="entr" presetSubtype="0" fill="hold" nodeType="withEffect">
                                  <p:stCondLst>
                                    <p:cond delay="0"/>
                                  </p:stCondLst>
                                  <p:childTnLst>
                                    <p:set>
                                      <p:cBhvr>
                                        <p:cTn id="56" dur="1" fill="hold">
                                          <p:stCondLst>
                                            <p:cond delay="0"/>
                                          </p:stCondLst>
                                        </p:cTn>
                                        <p:tgtEl>
                                          <p:spTgt spid="121"/>
                                        </p:tgtEl>
                                        <p:attrNameLst>
                                          <p:attrName>style.visibility</p:attrName>
                                        </p:attrNameLst>
                                      </p:cBhvr>
                                      <p:to>
                                        <p:strVal val="visible"/>
                                      </p:to>
                                    </p:set>
                                    <p:animEffect transition="in" filter="fade">
                                      <p:cBhvr>
                                        <p:cTn id="57" dur="500"/>
                                        <p:tgtEl>
                                          <p:spTgt spid="12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5"/>
                                        </p:tgtEl>
                                        <p:attrNameLst>
                                          <p:attrName>style.visibility</p:attrName>
                                        </p:attrNameLst>
                                      </p:cBhvr>
                                      <p:to>
                                        <p:strVal val="visible"/>
                                      </p:to>
                                    </p:set>
                                    <p:animEffect transition="in" filter="fade">
                                      <p:cBhvr>
                                        <p:cTn id="60" dur="500"/>
                                        <p:tgtEl>
                                          <p:spTgt spid="125"/>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116"/>
                                        </p:tgtEl>
                                        <p:attrNameLst>
                                          <p:attrName>style.visibility</p:attrName>
                                        </p:attrNameLst>
                                      </p:cBhvr>
                                      <p:to>
                                        <p:strVal val="visible"/>
                                      </p:to>
                                    </p:set>
                                    <p:animEffect transition="in" filter="fade">
                                      <p:cBhvr>
                                        <p:cTn id="64" dur="500"/>
                                        <p:tgtEl>
                                          <p:spTgt spid="11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9"/>
                                        </p:tgtEl>
                                        <p:attrNameLst>
                                          <p:attrName>style.visibility</p:attrName>
                                        </p:attrNameLst>
                                      </p:cBhvr>
                                      <p:to>
                                        <p:strVal val="visible"/>
                                      </p:to>
                                    </p:set>
                                    <p:animEffect transition="in" filter="fade">
                                      <p:cBhvr>
                                        <p:cTn id="67" dur="500"/>
                                        <p:tgtEl>
                                          <p:spTgt spid="11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5"/>
                                        </p:tgtEl>
                                        <p:attrNameLst>
                                          <p:attrName>style.visibility</p:attrName>
                                        </p:attrNameLst>
                                      </p:cBhvr>
                                      <p:to>
                                        <p:strVal val="visible"/>
                                      </p:to>
                                    </p:set>
                                    <p:animEffect transition="in" filter="fade">
                                      <p:cBhvr>
                                        <p:cTn id="70" dur="500"/>
                                        <p:tgtEl>
                                          <p:spTgt spid="11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0"/>
                                        </p:tgtEl>
                                        <p:attrNameLst>
                                          <p:attrName>style.visibility</p:attrName>
                                        </p:attrNameLst>
                                      </p:cBhvr>
                                      <p:to>
                                        <p:strVal val="visible"/>
                                      </p:to>
                                    </p:set>
                                    <p:animEffect transition="in" filter="fade">
                                      <p:cBhvr>
                                        <p:cTn id="75" dur="500"/>
                                        <p:tgtEl>
                                          <p:spTgt spid="110"/>
                                        </p:tgtEl>
                                      </p:cBhvr>
                                    </p:animEffect>
                                  </p:childTnLst>
                                </p:cTn>
                              </p:par>
                              <p:par>
                                <p:cTn id="76" presetID="10" presetClass="entr" presetSubtype="0" fill="hold" nodeType="withEffect">
                                  <p:stCondLst>
                                    <p:cond delay="0"/>
                                  </p:stCondLst>
                                  <p:childTnLst>
                                    <p:set>
                                      <p:cBhvr>
                                        <p:cTn id="77" dur="1" fill="hold">
                                          <p:stCondLst>
                                            <p:cond delay="0"/>
                                          </p:stCondLst>
                                        </p:cTn>
                                        <p:tgtEl>
                                          <p:spTgt spid="107"/>
                                        </p:tgtEl>
                                        <p:attrNameLst>
                                          <p:attrName>style.visibility</p:attrName>
                                        </p:attrNameLst>
                                      </p:cBhvr>
                                      <p:to>
                                        <p:strVal val="visible"/>
                                      </p:to>
                                    </p:set>
                                    <p:animEffect transition="in" filter="fade">
                                      <p:cBhvr>
                                        <p:cTn id="78" dur="500"/>
                                        <p:tgtEl>
                                          <p:spTgt spid="10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fade">
                                      <p:cBhvr>
                                        <p:cTn id="8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106" grpId="0"/>
      <p:bldP spid="110" grpId="0"/>
      <p:bldP spid="114" grpId="0"/>
      <p:bldP spid="115" grpId="0"/>
      <p:bldP spid="119" grpId="0"/>
      <p:bldP spid="123" grpId="0"/>
      <p:bldP spid="124" grpId="0"/>
      <p:bldP spid="125" grpId="0"/>
      <p:bldP spid="1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5906-0BF4-4567-A01B-8E67948914F5}"/>
              </a:ext>
            </a:extLst>
          </p:cNvPr>
          <p:cNvSpPr>
            <a:spLocks noGrp="1"/>
          </p:cNvSpPr>
          <p:nvPr>
            <p:ph type="title"/>
          </p:nvPr>
        </p:nvSpPr>
        <p:spPr/>
        <p:txBody>
          <a:bodyPr/>
          <a:lstStyle/>
          <a:p>
            <a:r>
              <a:rPr lang="en-CA" dirty="0"/>
              <a:t>Soft-body Constrained Dynamics</a:t>
            </a:r>
          </a:p>
        </p:txBody>
      </p:sp>
      <p:sp>
        <p:nvSpPr>
          <p:cNvPr id="3" name="Content Placeholder 2">
            <a:extLst>
              <a:ext uri="{FF2B5EF4-FFF2-40B4-BE49-F238E27FC236}">
                <a16:creationId xmlns:a16="http://schemas.microsoft.com/office/drawing/2014/main" id="{1E9755B6-C712-40AE-B027-3A1598F51166}"/>
              </a:ext>
            </a:extLst>
          </p:cNvPr>
          <p:cNvSpPr>
            <a:spLocks noGrp="1"/>
          </p:cNvSpPr>
          <p:nvPr>
            <p:ph idx="1"/>
          </p:nvPr>
        </p:nvSpPr>
        <p:spPr/>
        <p:txBody>
          <a:bodyPr>
            <a:normAutofit/>
          </a:bodyPr>
          <a:lstStyle/>
          <a:p>
            <a:r>
              <a:rPr lang="en-CA" sz="2400" dirty="0"/>
              <a:t>Soft body simulations use </a:t>
            </a:r>
            <a:r>
              <a:rPr lang="en-CA" sz="2400" b="1" dirty="0"/>
              <a:t>stiffness</a:t>
            </a:r>
            <a:r>
              <a:rPr lang="en-CA" sz="2400" dirty="0"/>
              <a:t> and </a:t>
            </a:r>
            <a:r>
              <a:rPr lang="en-CA" sz="2400" b="1" dirty="0"/>
              <a:t>damping</a:t>
            </a:r>
            <a:r>
              <a:rPr lang="en-CA" sz="2400" dirty="0"/>
              <a:t> to model internal elastic forces </a:t>
            </a:r>
          </a:p>
          <a:p>
            <a:r>
              <a:rPr lang="en-CA" sz="2400" dirty="0"/>
              <a:t>Velocity-level dynamic equations for soft bodies:</a:t>
            </a:r>
          </a:p>
          <a:p>
            <a:endParaRPr lang="en-CA" sz="2400" dirty="0"/>
          </a:p>
          <a:p>
            <a:endParaRPr lang="en-CA" sz="2400" dirty="0"/>
          </a:p>
          <a:p>
            <a:endParaRPr lang="en-CA" sz="2400" dirty="0"/>
          </a:p>
          <a:p>
            <a:endParaRPr lang="en-CA" sz="2400" dirty="0"/>
          </a:p>
          <a:p>
            <a:r>
              <a:rPr lang="en-CA" sz="2400" dirty="0"/>
              <a:t>Constraint equations:</a:t>
            </a:r>
          </a:p>
          <a:p>
            <a:endParaRPr lang="en-CA" sz="2400" dirty="0"/>
          </a:p>
          <a:p>
            <a:r>
              <a:rPr lang="en-CA" sz="2400" dirty="0"/>
              <a:t>Complementarity conditions:</a:t>
            </a:r>
          </a:p>
        </p:txBody>
      </p: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88FB6878-CEB9-422B-BDA6-BF67E6B09391}"/>
                  </a:ext>
                </a:extLst>
              </p:cNvPr>
              <p:cNvSpPr txBox="1"/>
              <p:nvPr/>
            </p:nvSpPr>
            <p:spPr>
              <a:xfrm>
                <a:off x="2298663" y="3296226"/>
                <a:ext cx="8094716"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CA" sz="2800" b="1" i="1" smtClean="0">
                              <a:solidFill>
                                <a:srgbClr val="000302"/>
                              </a:solidFill>
                              <a:latin typeface="Cambria Math" panose="02040503050406030204" pitchFamily="18" charset="0"/>
                            </a:rPr>
                          </m:ctrlPr>
                        </m:dPr>
                        <m:e>
                          <m:r>
                            <a:rPr lang="en-CA" sz="2800" b="1" i="0" smtClean="0">
                              <a:solidFill>
                                <a:srgbClr val="000302"/>
                              </a:solidFill>
                              <a:latin typeface="Cambria Math" panose="02040503050406030204" pitchFamily="18" charset="0"/>
                            </a:rPr>
                            <m:t>𝐌</m:t>
                          </m:r>
                          <m:r>
                            <a:rPr lang="en-CA" sz="2800" b="1" i="1" smtClean="0">
                              <a:solidFill>
                                <a:srgbClr val="000302"/>
                              </a:solidFill>
                              <a:latin typeface="Cambria Math" panose="02040503050406030204" pitchFamily="18" charset="0"/>
                            </a:rPr>
                            <m:t>+</m:t>
                          </m:r>
                          <m:r>
                            <a:rPr lang="en-CA" sz="2800" b="0" i="1" smtClean="0">
                              <a:solidFill>
                                <a:srgbClr val="000302"/>
                              </a:solidFill>
                              <a:latin typeface="Cambria Math" panose="02040503050406030204" pitchFamily="18" charset="0"/>
                            </a:rPr>
                            <m:t>h</m:t>
                          </m:r>
                          <m:r>
                            <a:rPr lang="en-CA" sz="2800" b="1" i="0" smtClean="0">
                              <a:solidFill>
                                <a:srgbClr val="000302"/>
                              </a:solidFill>
                              <a:latin typeface="Cambria Math" panose="02040503050406030204" pitchFamily="18" charset="0"/>
                            </a:rPr>
                            <m:t>𝐁</m:t>
                          </m:r>
                          <m:r>
                            <a:rPr lang="en-CA" sz="2800" b="1" i="1" smtClean="0">
                              <a:solidFill>
                                <a:srgbClr val="000302"/>
                              </a:solidFill>
                              <a:latin typeface="Cambria Math" panose="02040503050406030204" pitchFamily="18" charset="0"/>
                            </a:rPr>
                            <m:t>+</m:t>
                          </m:r>
                          <m:sSup>
                            <m:sSupPr>
                              <m:ctrlPr>
                                <a:rPr lang="en-CA" sz="2800" b="0" i="1" smtClean="0">
                                  <a:solidFill>
                                    <a:srgbClr val="000302"/>
                                  </a:solidFill>
                                  <a:latin typeface="Cambria Math" panose="02040503050406030204" pitchFamily="18" charset="0"/>
                                </a:rPr>
                              </m:ctrlPr>
                            </m:sSupPr>
                            <m:e>
                              <m:r>
                                <a:rPr lang="en-CA" sz="2800" b="0" i="1" smtClean="0">
                                  <a:solidFill>
                                    <a:srgbClr val="000302"/>
                                  </a:solidFill>
                                  <a:latin typeface="Cambria Math" panose="02040503050406030204" pitchFamily="18" charset="0"/>
                                </a:rPr>
                                <m:t>h</m:t>
                              </m:r>
                            </m:e>
                            <m:sup>
                              <m:r>
                                <a:rPr lang="en-CA" sz="2800" b="0" i="1" smtClean="0">
                                  <a:solidFill>
                                    <a:srgbClr val="000302"/>
                                  </a:solidFill>
                                  <a:latin typeface="Cambria Math" panose="02040503050406030204" pitchFamily="18" charset="0"/>
                                </a:rPr>
                                <m:t>2</m:t>
                              </m:r>
                            </m:sup>
                          </m:sSup>
                          <m:r>
                            <a:rPr lang="en-CA" sz="2800" b="1" i="0" smtClean="0">
                              <a:solidFill>
                                <a:srgbClr val="000302"/>
                              </a:solidFill>
                              <a:latin typeface="Cambria Math" panose="02040503050406030204" pitchFamily="18" charset="0"/>
                            </a:rPr>
                            <m:t>𝐊</m:t>
                          </m:r>
                        </m:e>
                      </m:d>
                      <m:sSup>
                        <m:sSupPr>
                          <m:ctrlPr>
                            <a:rPr lang="en-CA" sz="2800" b="1" i="1" smtClean="0">
                              <a:solidFill>
                                <a:srgbClr val="000302"/>
                              </a:solidFill>
                              <a:latin typeface="Cambria Math" panose="02040503050406030204" pitchFamily="18" charset="0"/>
                            </a:rPr>
                          </m:ctrlPr>
                        </m:sSupPr>
                        <m:e>
                          <m:r>
                            <a:rPr lang="en-CA" sz="2800" b="1" i="0" smtClean="0">
                              <a:solidFill>
                                <a:srgbClr val="000302"/>
                              </a:solidFill>
                              <a:latin typeface="Cambria Math" panose="02040503050406030204" pitchFamily="18" charset="0"/>
                            </a:rPr>
                            <m:t>𝐮</m:t>
                          </m:r>
                        </m:e>
                        <m:sup>
                          <m:r>
                            <a:rPr lang="en-CA" sz="2800" b="1" i="1" smtClean="0">
                              <a:solidFill>
                                <a:srgbClr val="000302"/>
                              </a:solidFill>
                              <a:latin typeface="Cambria Math" panose="02040503050406030204" pitchFamily="18" charset="0"/>
                            </a:rPr>
                            <m:t>+</m:t>
                          </m:r>
                        </m:sup>
                      </m:sSup>
                      <m:r>
                        <a:rPr lang="en-CA" sz="2800" b="0" i="1" smtClean="0">
                          <a:solidFill>
                            <a:srgbClr val="000302"/>
                          </a:solidFill>
                          <a:latin typeface="Cambria Math" panose="02040503050406030204" pitchFamily="18" charset="0"/>
                        </a:rPr>
                        <m:t>             </m:t>
                      </m:r>
                      <m:r>
                        <a:rPr lang="en-CA" sz="2800" i="1" smtClean="0">
                          <a:solidFill>
                            <a:srgbClr val="000302"/>
                          </a:solidFill>
                          <a:latin typeface="Cambria Math" panose="02040503050406030204" pitchFamily="18" charset="0"/>
                        </a:rPr>
                        <m:t>=</m:t>
                      </m:r>
                      <m:r>
                        <a:rPr lang="en-CA" sz="2800" b="1" i="0" smtClean="0">
                          <a:solidFill>
                            <a:srgbClr val="000302"/>
                          </a:solidFill>
                          <a:latin typeface="Cambria Math" panose="02040503050406030204" pitchFamily="18" charset="0"/>
                        </a:rPr>
                        <m:t>𝐌𝐮</m:t>
                      </m:r>
                      <m:r>
                        <a:rPr lang="en-CA" sz="2800" b="0" i="1" smtClean="0">
                          <a:solidFill>
                            <a:srgbClr val="000302"/>
                          </a:solidFill>
                          <a:latin typeface="Cambria Math" panose="02040503050406030204" pitchFamily="18" charset="0"/>
                        </a:rPr>
                        <m:t>+</m:t>
                      </m:r>
                      <m:r>
                        <a:rPr lang="en-CA" sz="2800" b="0" i="1" smtClean="0">
                          <a:solidFill>
                            <a:srgbClr val="000302"/>
                          </a:solidFill>
                          <a:latin typeface="Cambria Math" panose="02040503050406030204" pitchFamily="18" charset="0"/>
                        </a:rPr>
                        <m:t>h</m:t>
                      </m:r>
                      <m:d>
                        <m:dPr>
                          <m:ctrlPr>
                            <a:rPr lang="en-CA" sz="2800" b="0" i="1" smtClean="0">
                              <a:solidFill>
                                <a:srgbClr val="000302"/>
                              </a:solidFill>
                              <a:latin typeface="Cambria Math" panose="02040503050406030204" pitchFamily="18" charset="0"/>
                            </a:rPr>
                          </m:ctrlPr>
                        </m:dPr>
                        <m:e>
                          <m:r>
                            <a:rPr lang="en-CA" sz="2800" b="1" i="0" smtClean="0">
                              <a:solidFill>
                                <a:srgbClr val="000302"/>
                              </a:solidFill>
                              <a:latin typeface="Cambria Math" panose="02040503050406030204" pitchFamily="18" charset="0"/>
                            </a:rPr>
                            <m:t>𝐟</m:t>
                          </m:r>
                          <m:r>
                            <a:rPr lang="en-CA" sz="2800" b="0" i="1" smtClean="0">
                              <a:solidFill>
                                <a:srgbClr val="000302"/>
                              </a:solidFill>
                              <a:latin typeface="Cambria Math" panose="02040503050406030204" pitchFamily="18" charset="0"/>
                            </a:rPr>
                            <m:t>+</m:t>
                          </m:r>
                          <m:r>
                            <a:rPr lang="en-CA" sz="2800" b="1" i="0" smtClean="0">
                              <a:solidFill>
                                <a:srgbClr val="000302"/>
                              </a:solidFill>
                              <a:latin typeface="Cambria Math" panose="02040503050406030204" pitchFamily="18" charset="0"/>
                            </a:rPr>
                            <m:t>𝐊</m:t>
                          </m:r>
                          <m:d>
                            <m:dPr>
                              <m:ctrlPr>
                                <a:rPr lang="en-CA" sz="2800" b="1" i="1" smtClean="0">
                                  <a:solidFill>
                                    <a:srgbClr val="000302"/>
                                  </a:solidFill>
                                  <a:latin typeface="Cambria Math" panose="02040503050406030204" pitchFamily="18" charset="0"/>
                                </a:rPr>
                              </m:ctrlPr>
                            </m:dPr>
                            <m:e>
                              <m:sSub>
                                <m:sSubPr>
                                  <m:ctrlPr>
                                    <a:rPr lang="en-CA" sz="2800" b="1" smtClean="0">
                                      <a:solidFill>
                                        <a:srgbClr val="000302"/>
                                      </a:solidFill>
                                      <a:latin typeface="Cambria Math" panose="02040503050406030204" pitchFamily="18" charset="0"/>
                                    </a:rPr>
                                  </m:ctrlPr>
                                </m:sSubPr>
                                <m:e>
                                  <m:r>
                                    <a:rPr lang="en-CA" sz="2800" b="1" i="0" smtClean="0">
                                      <a:solidFill>
                                        <a:srgbClr val="000302"/>
                                      </a:solidFill>
                                      <a:latin typeface="Cambria Math" panose="02040503050406030204" pitchFamily="18" charset="0"/>
                                    </a:rPr>
                                    <m:t>𝐪</m:t>
                                  </m:r>
                                </m:e>
                                <m:sub>
                                  <m:r>
                                    <a:rPr lang="en-CA" sz="2800" b="0" i="0" smtClean="0">
                                      <a:solidFill>
                                        <a:srgbClr val="000302"/>
                                      </a:solidFill>
                                      <a:latin typeface="Cambria Math" panose="02040503050406030204" pitchFamily="18" charset="0"/>
                                    </a:rPr>
                                    <m:t>0</m:t>
                                  </m:r>
                                </m:sub>
                              </m:sSub>
                              <m:r>
                                <a:rPr lang="en-CA" sz="2800" b="1" i="1" smtClean="0">
                                  <a:solidFill>
                                    <a:srgbClr val="000302"/>
                                  </a:solidFill>
                                  <a:latin typeface="Cambria Math" panose="02040503050406030204" pitchFamily="18" charset="0"/>
                                </a:rPr>
                                <m:t>−</m:t>
                              </m:r>
                              <m:r>
                                <a:rPr lang="en-CA" sz="2800" b="1" i="0" smtClean="0">
                                  <a:solidFill>
                                    <a:srgbClr val="000302"/>
                                  </a:solidFill>
                                  <a:latin typeface="Cambria Math" panose="02040503050406030204" pitchFamily="18" charset="0"/>
                                </a:rPr>
                                <m:t>𝐪</m:t>
                              </m:r>
                            </m:e>
                          </m:d>
                        </m:e>
                      </m:d>
                    </m:oMath>
                  </m:oMathPara>
                </a14:m>
                <a:endParaRPr lang="en-CA" sz="2800" b="1" dirty="0">
                  <a:solidFill>
                    <a:srgbClr val="000302"/>
                  </a:solidFill>
                  <a:latin typeface="Arial" panose="020B0604020202020204"/>
                </a:endParaRPr>
              </a:p>
            </p:txBody>
          </p:sp>
        </mc:Choice>
        <mc:Fallback>
          <p:sp>
            <p:nvSpPr>
              <p:cNvPr id="59" name="TextBox 58">
                <a:extLst>
                  <a:ext uri="{FF2B5EF4-FFF2-40B4-BE49-F238E27FC236}">
                    <a16:creationId xmlns:a16="http://schemas.microsoft.com/office/drawing/2014/main" id="{88FB6878-CEB9-422B-BDA6-BF67E6B09391}"/>
                  </a:ext>
                </a:extLst>
              </p:cNvPr>
              <p:cNvSpPr txBox="1">
                <a:spLocks noRot="1" noChangeAspect="1" noMove="1" noResize="1" noEditPoints="1" noAdjustHandles="1" noChangeArrowheads="1" noChangeShapeType="1" noTextEdit="1"/>
              </p:cNvSpPr>
              <p:nvPr/>
            </p:nvSpPr>
            <p:spPr>
              <a:xfrm>
                <a:off x="2298663" y="3296226"/>
                <a:ext cx="8094716" cy="486352"/>
              </a:xfrm>
              <a:prstGeom prst="rect">
                <a:avLst/>
              </a:prstGeom>
              <a:blipFill>
                <a:blip r:embed="rId3"/>
                <a:stretch>
                  <a:fillRect/>
                </a:stretch>
              </a:blipFill>
            </p:spPr>
            <p:txBody>
              <a:bodyPr/>
              <a:lstStyle/>
              <a:p>
                <a:r>
                  <a:rPr lang="en-CA">
                    <a:noFill/>
                  </a:rPr>
                  <a:t> </a:t>
                </a:r>
              </a:p>
            </p:txBody>
          </p:sp>
        </mc:Fallback>
      </mc:AlternateContent>
      <p:grpSp>
        <p:nvGrpSpPr>
          <p:cNvPr id="50" name="Group 49">
            <a:extLst>
              <a:ext uri="{FF2B5EF4-FFF2-40B4-BE49-F238E27FC236}">
                <a16:creationId xmlns:a16="http://schemas.microsoft.com/office/drawing/2014/main" id="{B3929817-3400-49F1-8F32-6B669A521DB1}"/>
              </a:ext>
            </a:extLst>
          </p:cNvPr>
          <p:cNvGrpSpPr/>
          <p:nvPr/>
        </p:nvGrpSpPr>
        <p:grpSpPr>
          <a:xfrm>
            <a:off x="2118300" y="2861949"/>
            <a:ext cx="2520238" cy="437294"/>
            <a:chOff x="2766377" y="4372911"/>
            <a:chExt cx="2520238" cy="437294"/>
          </a:xfrm>
        </p:grpSpPr>
        <p:cxnSp>
          <p:nvCxnSpPr>
            <p:cNvPr id="61" name="Straight Connector 60">
              <a:extLst>
                <a:ext uri="{FF2B5EF4-FFF2-40B4-BE49-F238E27FC236}">
                  <a16:creationId xmlns:a16="http://schemas.microsoft.com/office/drawing/2014/main" id="{9F2FB63F-720B-4002-98DE-3C06F0396914}"/>
                </a:ext>
              </a:extLst>
            </p:cNvPr>
            <p:cNvCxnSpPr>
              <a:cxnSpLocks/>
            </p:cNvCxnSpPr>
            <p:nvPr/>
          </p:nvCxnSpPr>
          <p:spPr>
            <a:xfrm flipH="1" flipV="1">
              <a:off x="4864569" y="4372911"/>
              <a:ext cx="422046" cy="437294"/>
            </a:xfrm>
            <a:prstGeom prst="line">
              <a:avLst/>
            </a:prstGeom>
            <a:ln w="127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4E6DA02-76FF-43BC-8DA2-C8736128FD38}"/>
                </a:ext>
              </a:extLst>
            </p:cNvPr>
            <p:cNvCxnSpPr/>
            <p:nvPr/>
          </p:nvCxnSpPr>
          <p:spPr>
            <a:xfrm flipH="1">
              <a:off x="2766377" y="4372913"/>
              <a:ext cx="2098192" cy="0"/>
            </a:xfrm>
            <a:prstGeom prst="line">
              <a:avLst/>
            </a:prstGeom>
            <a:ln w="12700" cap="rnd">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C834956E-20B7-43B1-8476-083A8F7B3214}"/>
              </a:ext>
            </a:extLst>
          </p:cNvPr>
          <p:cNvSpPr txBox="1"/>
          <p:nvPr/>
        </p:nvSpPr>
        <p:spPr>
          <a:xfrm>
            <a:off x="2016383" y="2554276"/>
            <a:ext cx="2023334" cy="338554"/>
          </a:xfrm>
          <a:prstGeom prst="rect">
            <a:avLst/>
          </a:prstGeom>
          <a:noFill/>
        </p:spPr>
        <p:txBody>
          <a:bodyPr wrap="square" rtlCol="0">
            <a:spAutoFit/>
          </a:bodyPr>
          <a:lstStyle/>
          <a:p>
            <a:r>
              <a:rPr lang="en-US" sz="1600" dirty="0">
                <a:solidFill>
                  <a:srgbClr val="C00000"/>
                </a:solidFill>
              </a:rPr>
              <a:t>Stiffness</a:t>
            </a:r>
          </a:p>
        </p:txBody>
      </p:sp>
      <p:sp>
        <p:nvSpPr>
          <p:cNvPr id="111" name="Right Brace 110">
            <a:extLst>
              <a:ext uri="{FF2B5EF4-FFF2-40B4-BE49-F238E27FC236}">
                <a16:creationId xmlns:a16="http://schemas.microsoft.com/office/drawing/2014/main" id="{3557DEF8-1B06-4C8D-9574-50FDCC15B2A9}"/>
              </a:ext>
            </a:extLst>
          </p:cNvPr>
          <p:cNvSpPr/>
          <p:nvPr/>
        </p:nvSpPr>
        <p:spPr>
          <a:xfrm rot="5400000">
            <a:off x="3703464" y="6161806"/>
            <a:ext cx="202770" cy="2406263"/>
          </a:xfrm>
          <a:prstGeom prst="rightBrace">
            <a:avLst>
              <a:gd name="adj1" fmla="val 53267"/>
              <a:gd name="adj2" fmla="val 50000"/>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DE25704E-7CA3-4003-BEEF-9FE6E7BC7EA1}"/>
                  </a:ext>
                </a:extLst>
              </p:cNvPr>
              <p:cNvSpPr txBox="1"/>
              <p:nvPr/>
            </p:nvSpPr>
            <p:spPr>
              <a:xfrm>
                <a:off x="3646851" y="7588386"/>
                <a:ext cx="2773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rgbClr val="C00000"/>
                          </a:solidFill>
                          <a:latin typeface="Cambria Math" panose="02040503050406030204" pitchFamily="18" charset="0"/>
                        </a:rPr>
                        <m:t>𝐀</m:t>
                      </m:r>
                    </m:oMath>
                  </m:oMathPara>
                </a14:m>
                <a:endParaRPr lang="en-CA" sz="2400" b="1" dirty="0">
                  <a:solidFill>
                    <a:srgbClr val="C00000"/>
                  </a:solidFill>
                </a:endParaRPr>
              </a:p>
            </p:txBody>
          </p:sp>
        </mc:Choice>
        <mc:Fallback xmlns="">
          <p:sp>
            <p:nvSpPr>
              <p:cNvPr id="112" name="TextBox 111">
                <a:extLst>
                  <a:ext uri="{FF2B5EF4-FFF2-40B4-BE49-F238E27FC236}">
                    <a16:creationId xmlns:a16="http://schemas.microsoft.com/office/drawing/2014/main" id="{DE25704E-7CA3-4003-BEEF-9FE6E7BC7EA1}"/>
                  </a:ext>
                </a:extLst>
              </p:cNvPr>
              <p:cNvSpPr txBox="1">
                <a:spLocks noRot="1" noChangeAspect="1" noMove="1" noResize="1" noEditPoints="1" noAdjustHandles="1" noChangeArrowheads="1" noChangeShapeType="1" noTextEdit="1"/>
              </p:cNvSpPr>
              <p:nvPr/>
            </p:nvSpPr>
            <p:spPr>
              <a:xfrm>
                <a:off x="3646851" y="7588386"/>
                <a:ext cx="277320" cy="369332"/>
              </a:xfrm>
              <a:prstGeom prst="rect">
                <a:avLst/>
              </a:prstGeom>
              <a:blipFill>
                <a:blip r:embed="rId5"/>
                <a:stretch>
                  <a:fillRect l="-23913" r="-26087" b="-6667"/>
                </a:stretch>
              </a:blipFill>
            </p:spPr>
            <p:txBody>
              <a:bodyPr/>
              <a:lstStyle/>
              <a:p>
                <a:r>
                  <a:rPr lang="en-CA">
                    <a:noFill/>
                  </a:rPr>
                  <a:t> </a:t>
                </a:r>
              </a:p>
            </p:txBody>
          </p:sp>
        </mc:Fallback>
      </mc:AlternateContent>
      <p:sp>
        <p:nvSpPr>
          <p:cNvPr id="113" name="Right Brace 112">
            <a:extLst>
              <a:ext uri="{FF2B5EF4-FFF2-40B4-BE49-F238E27FC236}">
                <a16:creationId xmlns:a16="http://schemas.microsoft.com/office/drawing/2014/main" id="{A4B2A728-3071-4195-BA3B-1748141433C9}"/>
              </a:ext>
            </a:extLst>
          </p:cNvPr>
          <p:cNvSpPr/>
          <p:nvPr/>
        </p:nvSpPr>
        <p:spPr>
          <a:xfrm rot="5400000">
            <a:off x="8860669" y="5740401"/>
            <a:ext cx="200461" cy="3236007"/>
          </a:xfrm>
          <a:prstGeom prst="rightBrace">
            <a:avLst>
              <a:gd name="adj1" fmla="val 53267"/>
              <a:gd name="adj2" fmla="val 50000"/>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8AF204EB-D59E-4C75-B655-97CA49519F04}"/>
                  </a:ext>
                </a:extLst>
              </p:cNvPr>
              <p:cNvSpPr txBox="1"/>
              <p:nvPr/>
            </p:nvSpPr>
            <p:spPr>
              <a:xfrm>
                <a:off x="8833460" y="7601361"/>
                <a:ext cx="254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rgbClr val="C00000"/>
                          </a:solidFill>
                          <a:latin typeface="Cambria Math" panose="02040503050406030204" pitchFamily="18" charset="0"/>
                        </a:rPr>
                        <m:t>𝐛</m:t>
                      </m:r>
                    </m:oMath>
                  </m:oMathPara>
                </a14:m>
                <a:endParaRPr lang="en-CA" sz="2400" b="1" dirty="0">
                  <a:solidFill>
                    <a:srgbClr val="C00000"/>
                  </a:solidFill>
                </a:endParaRPr>
              </a:p>
            </p:txBody>
          </p:sp>
        </mc:Choice>
        <mc:Fallback xmlns="">
          <p:sp>
            <p:nvSpPr>
              <p:cNvPr id="114" name="TextBox 113">
                <a:extLst>
                  <a:ext uri="{FF2B5EF4-FFF2-40B4-BE49-F238E27FC236}">
                    <a16:creationId xmlns:a16="http://schemas.microsoft.com/office/drawing/2014/main" id="{8AF204EB-D59E-4C75-B655-97CA49519F04}"/>
                  </a:ext>
                </a:extLst>
              </p:cNvPr>
              <p:cNvSpPr txBox="1">
                <a:spLocks noRot="1" noChangeAspect="1" noMove="1" noResize="1" noEditPoints="1" noAdjustHandles="1" noChangeArrowheads="1" noChangeShapeType="1" noTextEdit="1"/>
              </p:cNvSpPr>
              <p:nvPr/>
            </p:nvSpPr>
            <p:spPr>
              <a:xfrm>
                <a:off x="8833460" y="7601361"/>
                <a:ext cx="254877" cy="369332"/>
              </a:xfrm>
              <a:prstGeom prst="rect">
                <a:avLst/>
              </a:prstGeom>
              <a:blipFill>
                <a:blip r:embed="rId6"/>
                <a:stretch>
                  <a:fillRect l="-28571" r="-30952" b="-6557"/>
                </a:stretch>
              </a:blipFill>
            </p:spPr>
            <p:txBody>
              <a:bodyPr/>
              <a:lstStyle/>
              <a:p>
                <a:r>
                  <a:rPr lang="en-CA">
                    <a:noFill/>
                  </a:rPr>
                  <a:t> </a:t>
                </a:r>
              </a:p>
            </p:txBody>
          </p:sp>
        </mc:Fallback>
      </mc:AlternateContent>
      <p:grpSp>
        <p:nvGrpSpPr>
          <p:cNvPr id="137" name="Group 136">
            <a:extLst>
              <a:ext uri="{FF2B5EF4-FFF2-40B4-BE49-F238E27FC236}">
                <a16:creationId xmlns:a16="http://schemas.microsoft.com/office/drawing/2014/main" id="{809A8517-D6D6-403A-8655-AEF562745F1D}"/>
              </a:ext>
            </a:extLst>
          </p:cNvPr>
          <p:cNvGrpSpPr/>
          <p:nvPr/>
        </p:nvGrpSpPr>
        <p:grpSpPr>
          <a:xfrm flipH="1">
            <a:off x="1309242" y="3158067"/>
            <a:ext cx="2246074" cy="147881"/>
            <a:chOff x="5860256" y="3577011"/>
            <a:chExt cx="2246074" cy="147881"/>
          </a:xfrm>
        </p:grpSpPr>
        <p:cxnSp>
          <p:nvCxnSpPr>
            <p:cNvPr id="138" name="Straight Connector 137">
              <a:extLst>
                <a:ext uri="{FF2B5EF4-FFF2-40B4-BE49-F238E27FC236}">
                  <a16:creationId xmlns:a16="http://schemas.microsoft.com/office/drawing/2014/main" id="{8A8C1F4B-4702-46C1-B54C-A6796003A078}"/>
                </a:ext>
              </a:extLst>
            </p:cNvPr>
            <p:cNvCxnSpPr/>
            <p:nvPr/>
          </p:nvCxnSpPr>
          <p:spPr>
            <a:xfrm flipV="1">
              <a:off x="5860256" y="3577011"/>
              <a:ext cx="147882" cy="147881"/>
            </a:xfrm>
            <a:prstGeom prst="line">
              <a:avLst/>
            </a:prstGeom>
            <a:ln w="127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B21F438-0296-4F7C-A688-C3EBA70AA880}"/>
                </a:ext>
              </a:extLst>
            </p:cNvPr>
            <p:cNvCxnSpPr/>
            <p:nvPr/>
          </p:nvCxnSpPr>
          <p:spPr>
            <a:xfrm>
              <a:off x="6008138" y="3577014"/>
              <a:ext cx="2098192" cy="0"/>
            </a:xfrm>
            <a:prstGeom prst="line">
              <a:avLst/>
            </a:prstGeom>
            <a:ln w="12700" cap="rnd">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40" name="TextBox 139">
            <a:extLst>
              <a:ext uri="{FF2B5EF4-FFF2-40B4-BE49-F238E27FC236}">
                <a16:creationId xmlns:a16="http://schemas.microsoft.com/office/drawing/2014/main" id="{E6FA6B1B-A3B2-4102-A52A-5EB5AEE95DA1}"/>
              </a:ext>
            </a:extLst>
          </p:cNvPr>
          <p:cNvSpPr txBox="1"/>
          <p:nvPr/>
        </p:nvSpPr>
        <p:spPr>
          <a:xfrm>
            <a:off x="1230185" y="2830539"/>
            <a:ext cx="2023334" cy="338554"/>
          </a:xfrm>
          <a:prstGeom prst="rect">
            <a:avLst/>
          </a:prstGeom>
          <a:noFill/>
        </p:spPr>
        <p:txBody>
          <a:bodyPr wrap="square" rtlCol="0">
            <a:spAutoFit/>
          </a:bodyPr>
          <a:lstStyle/>
          <a:p>
            <a:r>
              <a:rPr lang="en-US" sz="1600" dirty="0">
                <a:solidFill>
                  <a:srgbClr val="C00000"/>
                </a:solidFill>
              </a:rPr>
              <a:t>Damping</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F6E335CC-5538-4568-A047-3F78561ED2FB}"/>
                  </a:ext>
                </a:extLst>
              </p:cNvPr>
              <p:cNvSpPr txBox="1"/>
              <p:nvPr/>
            </p:nvSpPr>
            <p:spPr>
              <a:xfrm>
                <a:off x="5435755" y="4404197"/>
                <a:ext cx="13204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rgbClr val="000302"/>
                          </a:solidFill>
                          <a:latin typeface="Cambria Math" panose="02040503050406030204" pitchFamily="18" charset="0"/>
                        </a:rPr>
                        <m:t>𝐉</m:t>
                      </m:r>
                      <m:sSup>
                        <m:sSupPr>
                          <m:ctrlPr>
                            <a:rPr lang="en-CA" sz="2800" b="1" i="1" smtClean="0">
                              <a:solidFill>
                                <a:srgbClr val="000302"/>
                              </a:solidFill>
                              <a:latin typeface="Cambria Math" panose="02040503050406030204" pitchFamily="18" charset="0"/>
                            </a:rPr>
                          </m:ctrlPr>
                        </m:sSupPr>
                        <m:e>
                          <m:r>
                            <a:rPr lang="en-CA" sz="2800" b="1" i="0" smtClean="0">
                              <a:solidFill>
                                <a:srgbClr val="000302"/>
                              </a:solidFill>
                              <a:latin typeface="Cambria Math" panose="02040503050406030204" pitchFamily="18" charset="0"/>
                            </a:rPr>
                            <m:t>𝐮</m:t>
                          </m:r>
                        </m:e>
                        <m:sup>
                          <m:r>
                            <a:rPr lang="en-CA" sz="2800" b="1" i="1" smtClean="0">
                              <a:solidFill>
                                <a:srgbClr val="000302"/>
                              </a:solidFill>
                              <a:latin typeface="Cambria Math" panose="02040503050406030204" pitchFamily="18" charset="0"/>
                            </a:rPr>
                            <m:t>+</m:t>
                          </m:r>
                        </m:sup>
                      </m:sSup>
                      <m:r>
                        <a:rPr lang="en-CA" sz="2800" b="0" i="1" smtClean="0">
                          <a:solidFill>
                            <a:schemeClr val="tx1"/>
                          </a:solidFill>
                          <a:latin typeface="Cambria Math" panose="02040503050406030204" pitchFamily="18" charset="0"/>
                        </a:rPr>
                        <m:t>≥0</m:t>
                      </m:r>
                    </m:oMath>
                  </m:oMathPara>
                </a14:m>
                <a:endParaRPr lang="en-CA" sz="2800" b="1" dirty="0">
                  <a:solidFill>
                    <a:srgbClr val="000302"/>
                  </a:solidFill>
                  <a:latin typeface="Arial" panose="020B0604020202020204"/>
                </a:endParaRPr>
              </a:p>
            </p:txBody>
          </p:sp>
        </mc:Choice>
        <mc:Fallback>
          <p:sp>
            <p:nvSpPr>
              <p:cNvPr id="17" name="TextBox 16">
                <a:extLst>
                  <a:ext uri="{FF2B5EF4-FFF2-40B4-BE49-F238E27FC236}">
                    <a16:creationId xmlns:a16="http://schemas.microsoft.com/office/drawing/2014/main" id="{F6E335CC-5538-4568-A047-3F78561ED2FB}"/>
                  </a:ext>
                </a:extLst>
              </p:cNvPr>
              <p:cNvSpPr txBox="1">
                <a:spLocks noRot="1" noChangeAspect="1" noMove="1" noResize="1" noEditPoints="1" noAdjustHandles="1" noChangeArrowheads="1" noChangeShapeType="1" noTextEdit="1"/>
              </p:cNvSpPr>
              <p:nvPr/>
            </p:nvSpPr>
            <p:spPr>
              <a:xfrm>
                <a:off x="5435755" y="4404197"/>
                <a:ext cx="1320490" cy="43088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47DABAF7-B521-48BF-AE5A-84E1993C226F}"/>
                  </a:ext>
                </a:extLst>
              </p:cNvPr>
              <p:cNvSpPr txBox="1"/>
              <p:nvPr/>
            </p:nvSpPr>
            <p:spPr>
              <a:xfrm>
                <a:off x="4755413" y="5626974"/>
                <a:ext cx="28517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solidFill>
                            <a:schemeClr val="tx1"/>
                          </a:solidFill>
                          <a:latin typeface="Cambria Math" panose="02040503050406030204" pitchFamily="18" charset="0"/>
                        </a:rPr>
                        <m:t>0≤</m:t>
                      </m:r>
                      <m:r>
                        <a:rPr lang="en-CA" sz="2800" b="1">
                          <a:solidFill>
                            <a:srgbClr val="000302"/>
                          </a:solidFill>
                          <a:latin typeface="Cambria Math" panose="02040503050406030204" pitchFamily="18" charset="0"/>
                        </a:rPr>
                        <m:t>𝐉</m:t>
                      </m:r>
                      <m:sSup>
                        <m:sSupPr>
                          <m:ctrlPr>
                            <a:rPr lang="en-CA" sz="2800" b="1" i="1">
                              <a:solidFill>
                                <a:srgbClr val="000302"/>
                              </a:solidFill>
                              <a:latin typeface="Cambria Math" panose="02040503050406030204" pitchFamily="18" charset="0"/>
                            </a:rPr>
                          </m:ctrlPr>
                        </m:sSupPr>
                        <m:e>
                          <m:r>
                            <a:rPr lang="en-CA" sz="2800" b="1">
                              <a:solidFill>
                                <a:srgbClr val="000302"/>
                              </a:solidFill>
                              <a:latin typeface="Cambria Math" panose="02040503050406030204" pitchFamily="18" charset="0"/>
                            </a:rPr>
                            <m:t>𝐮</m:t>
                          </m:r>
                        </m:e>
                        <m:sup>
                          <m:r>
                            <a:rPr lang="en-CA" sz="2800" b="1" i="1">
                              <a:solidFill>
                                <a:srgbClr val="000302"/>
                              </a:solidFill>
                              <a:latin typeface="Cambria Math" panose="02040503050406030204" pitchFamily="18" charset="0"/>
                            </a:rPr>
                            <m:t>+</m:t>
                          </m:r>
                        </m:sup>
                      </m:sSup>
                      <m:r>
                        <a:rPr lang="en-CA" sz="2800" b="1" i="1" smtClean="0">
                          <a:solidFill>
                            <a:srgbClr val="000302"/>
                          </a:solidFill>
                          <a:latin typeface="Cambria Math" panose="02040503050406030204" pitchFamily="18" charset="0"/>
                        </a:rPr>
                        <m:t>⊥</m:t>
                      </m:r>
                      <m:sSup>
                        <m:sSupPr>
                          <m:ctrlPr>
                            <a:rPr lang="en-CA" sz="2800" b="1" i="1" smtClean="0">
                              <a:solidFill>
                                <a:srgbClr val="000302"/>
                              </a:solidFill>
                              <a:latin typeface="Cambria Math" panose="02040503050406030204" pitchFamily="18" charset="0"/>
                            </a:rPr>
                          </m:ctrlPr>
                        </m:sSupPr>
                        <m:e>
                          <m:r>
                            <a:rPr lang="en-CA" sz="2800" b="1" i="0" smtClean="0">
                              <a:solidFill>
                                <a:srgbClr val="000302"/>
                              </a:solidFill>
                              <a:latin typeface="Cambria Math" panose="02040503050406030204" pitchFamily="18" charset="0"/>
                            </a:rPr>
                            <m:t>𝛌</m:t>
                          </m:r>
                        </m:e>
                        <m:sup>
                          <m:r>
                            <a:rPr lang="en-CA" sz="2800" b="1" i="1" smtClean="0">
                              <a:solidFill>
                                <a:srgbClr val="000302"/>
                              </a:solidFill>
                              <a:latin typeface="Cambria Math" panose="02040503050406030204" pitchFamily="18" charset="0"/>
                            </a:rPr>
                            <m:t>+</m:t>
                          </m:r>
                        </m:sup>
                      </m:sSup>
                      <m:r>
                        <a:rPr lang="en-CA" sz="2800" b="1" i="1" smtClean="0">
                          <a:solidFill>
                            <a:srgbClr val="000302"/>
                          </a:solidFill>
                          <a:latin typeface="Cambria Math" panose="02040503050406030204" pitchFamily="18" charset="0"/>
                        </a:rPr>
                        <m:t>≥</m:t>
                      </m:r>
                      <m:r>
                        <a:rPr lang="en-CA" sz="2800" b="0" i="1" smtClean="0">
                          <a:solidFill>
                            <a:srgbClr val="000302"/>
                          </a:solidFill>
                          <a:latin typeface="Cambria Math" panose="02040503050406030204" pitchFamily="18" charset="0"/>
                        </a:rPr>
                        <m:t>0</m:t>
                      </m:r>
                    </m:oMath>
                  </m:oMathPara>
                </a14:m>
                <a:endParaRPr lang="en-CA" sz="2800" dirty="0">
                  <a:solidFill>
                    <a:srgbClr val="000302"/>
                  </a:solidFill>
                  <a:latin typeface="Arial" panose="020B0604020202020204"/>
                </a:endParaRPr>
              </a:p>
            </p:txBody>
          </p:sp>
        </mc:Choice>
        <mc:Fallback>
          <p:sp>
            <p:nvSpPr>
              <p:cNvPr id="18" name="TextBox 17">
                <a:extLst>
                  <a:ext uri="{FF2B5EF4-FFF2-40B4-BE49-F238E27FC236}">
                    <a16:creationId xmlns:a16="http://schemas.microsoft.com/office/drawing/2014/main" id="{47DABAF7-B521-48BF-AE5A-84E1993C226F}"/>
                  </a:ext>
                </a:extLst>
              </p:cNvPr>
              <p:cNvSpPr txBox="1">
                <a:spLocks noRot="1" noChangeAspect="1" noMove="1" noResize="1" noEditPoints="1" noAdjustHandles="1" noChangeArrowheads="1" noChangeShapeType="1" noTextEdit="1"/>
              </p:cNvSpPr>
              <p:nvPr/>
            </p:nvSpPr>
            <p:spPr>
              <a:xfrm>
                <a:off x="4755413" y="5626974"/>
                <a:ext cx="2851743" cy="430887"/>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DC8F865C-1986-4F4C-85F3-8B68F4830533}"/>
                  </a:ext>
                </a:extLst>
              </p:cNvPr>
              <p:cNvSpPr/>
              <p:nvPr/>
            </p:nvSpPr>
            <p:spPr>
              <a:xfrm>
                <a:off x="5166620" y="3266374"/>
                <a:ext cx="1266116"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CA" sz="2800" i="1" smtClean="0">
                          <a:solidFill>
                            <a:srgbClr val="C00000"/>
                          </a:solidFill>
                          <a:latin typeface="Cambria Math" panose="02040503050406030204" pitchFamily="18" charset="0"/>
                        </a:rPr>
                        <m:t>−</m:t>
                      </m:r>
                      <m:sSup>
                        <m:sSupPr>
                          <m:ctrlPr>
                            <a:rPr lang="en-CA" sz="2800" i="1">
                              <a:solidFill>
                                <a:srgbClr val="C00000"/>
                              </a:solidFill>
                              <a:latin typeface="Cambria Math" panose="02040503050406030204" pitchFamily="18" charset="0"/>
                            </a:rPr>
                          </m:ctrlPr>
                        </m:sSupPr>
                        <m:e>
                          <m:r>
                            <a:rPr lang="en-CA" sz="2800" b="1">
                              <a:solidFill>
                                <a:srgbClr val="C00000"/>
                              </a:solidFill>
                              <a:latin typeface="Cambria Math" panose="02040503050406030204" pitchFamily="18" charset="0"/>
                            </a:rPr>
                            <m:t>𝐉</m:t>
                          </m:r>
                        </m:e>
                        <m:sup>
                          <m:r>
                            <a:rPr lang="en-CA" sz="2800" i="1">
                              <a:solidFill>
                                <a:srgbClr val="C00000"/>
                              </a:solidFill>
                              <a:latin typeface="Cambria Math" panose="02040503050406030204" pitchFamily="18" charset="0"/>
                            </a:rPr>
                            <m:t>𝑇</m:t>
                          </m:r>
                        </m:sup>
                      </m:sSup>
                      <m:sSup>
                        <m:sSupPr>
                          <m:ctrlPr>
                            <a:rPr lang="en-CA" sz="2800" i="1">
                              <a:solidFill>
                                <a:srgbClr val="C00000"/>
                              </a:solidFill>
                              <a:latin typeface="Cambria Math" panose="02040503050406030204" pitchFamily="18" charset="0"/>
                            </a:rPr>
                          </m:ctrlPr>
                        </m:sSupPr>
                        <m:e>
                          <m:r>
                            <a:rPr lang="en-CA" sz="2800" b="1">
                              <a:solidFill>
                                <a:srgbClr val="C00000"/>
                              </a:solidFill>
                              <a:latin typeface="Cambria Math" panose="02040503050406030204" pitchFamily="18" charset="0"/>
                            </a:rPr>
                            <m:t>𝛌</m:t>
                          </m:r>
                        </m:e>
                        <m:sup>
                          <m:r>
                            <a:rPr lang="en-CA" sz="2800" i="1">
                              <a:solidFill>
                                <a:srgbClr val="C00000"/>
                              </a:solidFill>
                              <a:latin typeface="Cambria Math" panose="02040503050406030204" pitchFamily="18" charset="0"/>
                            </a:rPr>
                            <m:t>+</m:t>
                          </m:r>
                        </m:sup>
                      </m:sSup>
                    </m:oMath>
                  </m:oMathPara>
                </a14:m>
                <a:endParaRPr lang="en-CA" sz="2800" dirty="0">
                  <a:solidFill>
                    <a:srgbClr val="C00000"/>
                  </a:solidFill>
                </a:endParaRPr>
              </a:p>
            </p:txBody>
          </p:sp>
        </mc:Choice>
        <mc:Fallback>
          <p:sp>
            <p:nvSpPr>
              <p:cNvPr id="4" name="Rectangle 3">
                <a:extLst>
                  <a:ext uri="{FF2B5EF4-FFF2-40B4-BE49-F238E27FC236}">
                    <a16:creationId xmlns:a16="http://schemas.microsoft.com/office/drawing/2014/main" id="{DC8F865C-1986-4F4C-85F3-8B68F4830533}"/>
                  </a:ext>
                </a:extLst>
              </p:cNvPr>
              <p:cNvSpPr>
                <a:spLocks noRot="1" noChangeAspect="1" noMove="1" noResize="1" noEditPoints="1" noAdjustHandles="1" noChangeArrowheads="1" noChangeShapeType="1" noTextEdit="1"/>
              </p:cNvSpPr>
              <p:nvPr/>
            </p:nvSpPr>
            <p:spPr>
              <a:xfrm>
                <a:off x="5166620" y="3266374"/>
                <a:ext cx="1266116" cy="523220"/>
              </a:xfrm>
              <a:prstGeom prst="rect">
                <a:avLst/>
              </a:prstGeom>
              <a:blipFill>
                <a:blip r:embed="rId9"/>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18174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500"/>
                                        <p:tgtEl>
                                          <p:spTgt spid="5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animEffect transition="in" filter="fade">
                                      <p:cBhvr>
                                        <p:cTn id="21" dur="500"/>
                                        <p:tgtEl>
                                          <p:spTgt spid="140"/>
                                        </p:tgtEl>
                                      </p:cBhvr>
                                    </p:animEffect>
                                  </p:childTnLst>
                                </p:cTn>
                              </p:par>
                              <p:par>
                                <p:cTn id="22" presetID="10" presetClass="entr" presetSubtype="0" fill="hold" nodeType="withEffect">
                                  <p:stCondLst>
                                    <p:cond delay="0"/>
                                  </p:stCondLst>
                                  <p:childTnLst>
                                    <p:set>
                                      <p:cBhvr>
                                        <p:cTn id="23" dur="1" fill="hold">
                                          <p:stCondLst>
                                            <p:cond delay="0"/>
                                          </p:stCondLst>
                                        </p:cTn>
                                        <p:tgtEl>
                                          <p:spTgt spid="137"/>
                                        </p:tgtEl>
                                        <p:attrNameLst>
                                          <p:attrName>style.visibility</p:attrName>
                                        </p:attrNameLst>
                                      </p:cBhvr>
                                      <p:to>
                                        <p:strVal val="visible"/>
                                      </p:to>
                                    </p:set>
                                    <p:animEffect transition="in" filter="fade">
                                      <p:cBhvr>
                                        <p:cTn id="24" dur="500"/>
                                        <p:tgtEl>
                                          <p:spTgt spid="1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3" grpId="0"/>
      <p:bldP spid="140" grpId="0"/>
      <p:bldP spid="17" grpId="0"/>
      <p:bldP spid="18"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5906-0BF4-4567-A01B-8E67948914F5}"/>
              </a:ext>
            </a:extLst>
          </p:cNvPr>
          <p:cNvSpPr>
            <a:spLocks noGrp="1"/>
          </p:cNvSpPr>
          <p:nvPr>
            <p:ph type="title"/>
          </p:nvPr>
        </p:nvSpPr>
        <p:spPr/>
        <p:txBody>
          <a:bodyPr/>
          <a:lstStyle/>
          <a:p>
            <a:r>
              <a:rPr lang="en-CA"/>
              <a:t>Soft-body Contact Jacobian</a:t>
            </a:r>
            <a:endParaRPr lang="en-CA" dirty="0"/>
          </a:p>
        </p:txBody>
      </p:sp>
      <mc:AlternateContent xmlns:mc="http://schemas.openxmlformats.org/markup-compatibility/2006">
        <mc:Choice xmlns:a14="http://schemas.microsoft.com/office/drawing/2010/main" Requires="a14">
          <p:sp>
            <p:nvSpPr>
              <p:cNvPr id="36" name="Content Placeholder 35">
                <a:extLst>
                  <a:ext uri="{FF2B5EF4-FFF2-40B4-BE49-F238E27FC236}">
                    <a16:creationId xmlns:a16="http://schemas.microsoft.com/office/drawing/2014/main" id="{2232C8F4-46EE-4054-BCA0-CA97C6F94661}"/>
                  </a:ext>
                </a:extLst>
              </p:cNvPr>
              <p:cNvSpPr>
                <a:spLocks noGrp="1"/>
              </p:cNvSpPr>
              <p:nvPr>
                <p:ph idx="1"/>
              </p:nvPr>
            </p:nvSpPr>
            <p:spPr>
              <a:xfrm>
                <a:off x="838200" y="4652963"/>
                <a:ext cx="10515600" cy="1524001"/>
              </a:xfrm>
            </p:spPr>
            <p:txBody>
              <a:bodyPr/>
              <a:lstStyle/>
              <a:p>
                <a:r>
                  <a:rPr lang="en-CA" dirty="0"/>
                  <a:t>Relative velocity at contact point </a:t>
                </a:r>
                <a14:m>
                  <m:oMath xmlns:m="http://schemas.openxmlformats.org/officeDocument/2006/math">
                    <m:r>
                      <a:rPr lang="en-CA" b="1" dirty="0">
                        <a:latin typeface="Cambria Math" panose="02040503050406030204" pitchFamily="18" charset="0"/>
                      </a:rPr>
                      <m:t>𝐩</m:t>
                    </m:r>
                  </m:oMath>
                </a14:m>
                <a:r>
                  <a:rPr lang="en-CA" b="1" dirty="0"/>
                  <a:t> :</a:t>
                </a:r>
              </a:p>
              <a:p>
                <a:endParaRPr lang="en-CA" dirty="0"/>
              </a:p>
            </p:txBody>
          </p:sp>
        </mc:Choice>
        <mc:Fallback>
          <p:sp>
            <p:nvSpPr>
              <p:cNvPr id="36" name="Content Placeholder 35">
                <a:extLst>
                  <a:ext uri="{FF2B5EF4-FFF2-40B4-BE49-F238E27FC236}">
                    <a16:creationId xmlns:a16="http://schemas.microsoft.com/office/drawing/2014/main" id="{2232C8F4-46EE-4054-BCA0-CA97C6F94661}"/>
                  </a:ext>
                </a:extLst>
              </p:cNvPr>
              <p:cNvSpPr>
                <a:spLocks noGrp="1" noRot="1" noChangeAspect="1" noMove="1" noResize="1" noEditPoints="1" noAdjustHandles="1" noChangeArrowheads="1" noChangeShapeType="1" noTextEdit="1"/>
              </p:cNvSpPr>
              <p:nvPr>
                <p:ph idx="1"/>
              </p:nvPr>
            </p:nvSpPr>
            <p:spPr>
              <a:xfrm>
                <a:off x="838200" y="4652963"/>
                <a:ext cx="10515600" cy="1524001"/>
              </a:xfrm>
              <a:blipFill>
                <a:blip r:embed="rId3"/>
                <a:stretch>
                  <a:fillRect l="-1043" t="-6400"/>
                </a:stretch>
              </a:blipFill>
            </p:spPr>
            <p:txBody>
              <a:bodyPr/>
              <a:lstStyle/>
              <a:p>
                <a:r>
                  <a:rPr lang="en-CA">
                    <a:noFill/>
                  </a:rPr>
                  <a:t> </a:t>
                </a:r>
              </a:p>
            </p:txBody>
          </p:sp>
        </mc:Fallback>
      </mc:AlternateContent>
      <p:sp>
        <p:nvSpPr>
          <p:cNvPr id="111" name="Right Brace 110">
            <a:extLst>
              <a:ext uri="{FF2B5EF4-FFF2-40B4-BE49-F238E27FC236}">
                <a16:creationId xmlns:a16="http://schemas.microsoft.com/office/drawing/2014/main" id="{3557DEF8-1B06-4C8D-9574-50FDCC15B2A9}"/>
              </a:ext>
            </a:extLst>
          </p:cNvPr>
          <p:cNvSpPr/>
          <p:nvPr/>
        </p:nvSpPr>
        <p:spPr>
          <a:xfrm rot="5400000">
            <a:off x="3703464" y="6161806"/>
            <a:ext cx="202770" cy="2406263"/>
          </a:xfrm>
          <a:prstGeom prst="rightBrace">
            <a:avLst>
              <a:gd name="adj1" fmla="val 53267"/>
              <a:gd name="adj2" fmla="val 50000"/>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DE25704E-7CA3-4003-BEEF-9FE6E7BC7EA1}"/>
                  </a:ext>
                </a:extLst>
              </p:cNvPr>
              <p:cNvSpPr txBox="1"/>
              <p:nvPr/>
            </p:nvSpPr>
            <p:spPr>
              <a:xfrm>
                <a:off x="3646851" y="7588386"/>
                <a:ext cx="2773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rgbClr val="C00000"/>
                          </a:solidFill>
                          <a:latin typeface="Cambria Math" panose="02040503050406030204" pitchFamily="18" charset="0"/>
                        </a:rPr>
                        <m:t>𝐀</m:t>
                      </m:r>
                    </m:oMath>
                  </m:oMathPara>
                </a14:m>
                <a:endParaRPr lang="en-CA" sz="2400" b="1" dirty="0">
                  <a:solidFill>
                    <a:srgbClr val="C00000"/>
                  </a:solidFill>
                </a:endParaRPr>
              </a:p>
            </p:txBody>
          </p:sp>
        </mc:Choice>
        <mc:Fallback xmlns="">
          <p:sp>
            <p:nvSpPr>
              <p:cNvPr id="112" name="TextBox 111">
                <a:extLst>
                  <a:ext uri="{FF2B5EF4-FFF2-40B4-BE49-F238E27FC236}">
                    <a16:creationId xmlns:a16="http://schemas.microsoft.com/office/drawing/2014/main" id="{DE25704E-7CA3-4003-BEEF-9FE6E7BC7EA1}"/>
                  </a:ext>
                </a:extLst>
              </p:cNvPr>
              <p:cNvSpPr txBox="1">
                <a:spLocks noRot="1" noChangeAspect="1" noMove="1" noResize="1" noEditPoints="1" noAdjustHandles="1" noChangeArrowheads="1" noChangeShapeType="1" noTextEdit="1"/>
              </p:cNvSpPr>
              <p:nvPr/>
            </p:nvSpPr>
            <p:spPr>
              <a:xfrm>
                <a:off x="3646851" y="7588386"/>
                <a:ext cx="277320" cy="369332"/>
              </a:xfrm>
              <a:prstGeom prst="rect">
                <a:avLst/>
              </a:prstGeom>
              <a:blipFill>
                <a:blip r:embed="rId4"/>
                <a:stretch>
                  <a:fillRect l="-23913" r="-26087" b="-6667"/>
                </a:stretch>
              </a:blipFill>
            </p:spPr>
            <p:txBody>
              <a:bodyPr/>
              <a:lstStyle/>
              <a:p>
                <a:r>
                  <a:rPr lang="en-CA">
                    <a:noFill/>
                  </a:rPr>
                  <a:t> </a:t>
                </a:r>
              </a:p>
            </p:txBody>
          </p:sp>
        </mc:Fallback>
      </mc:AlternateContent>
      <p:sp>
        <p:nvSpPr>
          <p:cNvPr id="113" name="Right Brace 112">
            <a:extLst>
              <a:ext uri="{FF2B5EF4-FFF2-40B4-BE49-F238E27FC236}">
                <a16:creationId xmlns:a16="http://schemas.microsoft.com/office/drawing/2014/main" id="{A4B2A728-3071-4195-BA3B-1748141433C9}"/>
              </a:ext>
            </a:extLst>
          </p:cNvPr>
          <p:cNvSpPr/>
          <p:nvPr/>
        </p:nvSpPr>
        <p:spPr>
          <a:xfrm rot="5400000">
            <a:off x="8860669" y="5740401"/>
            <a:ext cx="200461" cy="3236007"/>
          </a:xfrm>
          <a:prstGeom prst="rightBrace">
            <a:avLst>
              <a:gd name="adj1" fmla="val 53267"/>
              <a:gd name="adj2" fmla="val 50000"/>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8AF204EB-D59E-4C75-B655-97CA49519F04}"/>
                  </a:ext>
                </a:extLst>
              </p:cNvPr>
              <p:cNvSpPr txBox="1"/>
              <p:nvPr/>
            </p:nvSpPr>
            <p:spPr>
              <a:xfrm>
                <a:off x="8833460" y="7601361"/>
                <a:ext cx="254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rgbClr val="C00000"/>
                          </a:solidFill>
                          <a:latin typeface="Cambria Math" panose="02040503050406030204" pitchFamily="18" charset="0"/>
                        </a:rPr>
                        <m:t>𝐛</m:t>
                      </m:r>
                    </m:oMath>
                  </m:oMathPara>
                </a14:m>
                <a:endParaRPr lang="en-CA" sz="2400" b="1" dirty="0">
                  <a:solidFill>
                    <a:srgbClr val="C00000"/>
                  </a:solidFill>
                </a:endParaRPr>
              </a:p>
            </p:txBody>
          </p:sp>
        </mc:Choice>
        <mc:Fallback xmlns="">
          <p:sp>
            <p:nvSpPr>
              <p:cNvPr id="114" name="TextBox 113">
                <a:extLst>
                  <a:ext uri="{FF2B5EF4-FFF2-40B4-BE49-F238E27FC236}">
                    <a16:creationId xmlns:a16="http://schemas.microsoft.com/office/drawing/2014/main" id="{8AF204EB-D59E-4C75-B655-97CA49519F04}"/>
                  </a:ext>
                </a:extLst>
              </p:cNvPr>
              <p:cNvSpPr txBox="1">
                <a:spLocks noRot="1" noChangeAspect="1" noMove="1" noResize="1" noEditPoints="1" noAdjustHandles="1" noChangeArrowheads="1" noChangeShapeType="1" noTextEdit="1"/>
              </p:cNvSpPr>
              <p:nvPr/>
            </p:nvSpPr>
            <p:spPr>
              <a:xfrm>
                <a:off x="8833460" y="7601361"/>
                <a:ext cx="254877" cy="369332"/>
              </a:xfrm>
              <a:prstGeom prst="rect">
                <a:avLst/>
              </a:prstGeom>
              <a:blipFill>
                <a:blip r:embed="rId5"/>
                <a:stretch>
                  <a:fillRect l="-28571" r="-30952" b="-6557"/>
                </a:stretch>
              </a:blipFill>
            </p:spPr>
            <p:txBody>
              <a:bodyPr/>
              <a:lstStyle/>
              <a:p>
                <a:r>
                  <a:rPr lang="en-CA">
                    <a:noFill/>
                  </a:rPr>
                  <a:t> </a:t>
                </a:r>
              </a:p>
            </p:txBody>
          </p:sp>
        </mc:Fallback>
      </mc:AlternateContent>
      <p:cxnSp>
        <p:nvCxnSpPr>
          <p:cNvPr id="77" name="Straight Connector 76">
            <a:extLst>
              <a:ext uri="{FF2B5EF4-FFF2-40B4-BE49-F238E27FC236}">
                <a16:creationId xmlns:a16="http://schemas.microsoft.com/office/drawing/2014/main" id="{E543EB91-684D-4616-A31F-B3F4711EC7BD}"/>
              </a:ext>
            </a:extLst>
          </p:cNvPr>
          <p:cNvCxnSpPr/>
          <p:nvPr/>
        </p:nvCxnSpPr>
        <p:spPr>
          <a:xfrm>
            <a:off x="3901535" y="2507151"/>
            <a:ext cx="297869" cy="272007"/>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DF8CAAB-2711-4AA6-96E1-487EAAB10267}"/>
              </a:ext>
            </a:extLst>
          </p:cNvPr>
          <p:cNvCxnSpPr>
            <a:cxnSpLocks/>
          </p:cNvCxnSpPr>
          <p:nvPr/>
        </p:nvCxnSpPr>
        <p:spPr>
          <a:xfrm flipH="1">
            <a:off x="4196285" y="2445899"/>
            <a:ext cx="290485" cy="336546"/>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70F7075-C50D-44AF-84FB-3B290E941F1F}"/>
              </a:ext>
            </a:extLst>
          </p:cNvPr>
          <p:cNvCxnSpPr>
            <a:cxnSpLocks/>
            <a:endCxn id="93" idx="4"/>
          </p:cNvCxnSpPr>
          <p:nvPr/>
        </p:nvCxnSpPr>
        <p:spPr>
          <a:xfrm flipH="1">
            <a:off x="5125712" y="3900574"/>
            <a:ext cx="276042" cy="96807"/>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CCAC259-C349-406C-9C34-E66829D73952}"/>
              </a:ext>
            </a:extLst>
          </p:cNvPr>
          <p:cNvCxnSpPr>
            <a:cxnSpLocks/>
            <a:endCxn id="93" idx="4"/>
          </p:cNvCxnSpPr>
          <p:nvPr/>
        </p:nvCxnSpPr>
        <p:spPr>
          <a:xfrm flipH="1" flipV="1">
            <a:off x="5125712" y="3997381"/>
            <a:ext cx="216906" cy="263943"/>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32514D0-B903-4D59-AA5C-3B1E46B85316}"/>
              </a:ext>
            </a:extLst>
          </p:cNvPr>
          <p:cNvCxnSpPr>
            <a:cxnSpLocks/>
          </p:cNvCxnSpPr>
          <p:nvPr/>
        </p:nvCxnSpPr>
        <p:spPr>
          <a:xfrm flipH="1" flipV="1">
            <a:off x="4293904" y="4055724"/>
            <a:ext cx="285838" cy="244205"/>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D42E742-A33D-4486-ADCF-F6068A2506BF}"/>
              </a:ext>
            </a:extLst>
          </p:cNvPr>
          <p:cNvCxnSpPr>
            <a:endCxn id="94" idx="3"/>
          </p:cNvCxnSpPr>
          <p:nvPr/>
        </p:nvCxnSpPr>
        <p:spPr>
          <a:xfrm flipV="1">
            <a:off x="3996841" y="4062179"/>
            <a:ext cx="208168" cy="261454"/>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3A132EC-9348-4F2E-B1EB-D11A07B01BB9}"/>
              </a:ext>
            </a:extLst>
          </p:cNvPr>
          <p:cNvCxnSpPr>
            <a:endCxn id="94" idx="2"/>
          </p:cNvCxnSpPr>
          <p:nvPr/>
        </p:nvCxnSpPr>
        <p:spPr>
          <a:xfrm>
            <a:off x="2770179" y="3757930"/>
            <a:ext cx="139283" cy="304249"/>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ECCCA56-17C4-4F67-A907-ABFB681BDE54}"/>
              </a:ext>
            </a:extLst>
          </p:cNvPr>
          <p:cNvCxnSpPr>
            <a:endCxn id="94" idx="2"/>
          </p:cNvCxnSpPr>
          <p:nvPr/>
        </p:nvCxnSpPr>
        <p:spPr>
          <a:xfrm flipV="1">
            <a:off x="2764939" y="4062179"/>
            <a:ext cx="144523" cy="270644"/>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B710115-D4FD-49B4-AA5D-41F6D65F7C65}"/>
              </a:ext>
            </a:extLst>
          </p:cNvPr>
          <p:cNvCxnSpPr>
            <a:endCxn id="94" idx="2"/>
          </p:cNvCxnSpPr>
          <p:nvPr/>
        </p:nvCxnSpPr>
        <p:spPr>
          <a:xfrm>
            <a:off x="2626951" y="4028573"/>
            <a:ext cx="282511" cy="33606"/>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78CBBB9-F6C8-4D9D-B5EF-E36CEF62FD5C}"/>
              </a:ext>
            </a:extLst>
          </p:cNvPr>
          <p:cNvCxnSpPr>
            <a:cxnSpLocks/>
          </p:cNvCxnSpPr>
          <p:nvPr/>
        </p:nvCxnSpPr>
        <p:spPr>
          <a:xfrm flipH="1" flipV="1">
            <a:off x="4280534" y="4007727"/>
            <a:ext cx="77386" cy="339308"/>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217B729-C209-4EAA-B1F0-A4B35266BDEB}"/>
              </a:ext>
            </a:extLst>
          </p:cNvPr>
          <p:cNvCxnSpPr>
            <a:cxnSpLocks/>
          </p:cNvCxnSpPr>
          <p:nvPr/>
        </p:nvCxnSpPr>
        <p:spPr>
          <a:xfrm flipH="1">
            <a:off x="4192525" y="2375496"/>
            <a:ext cx="15082" cy="398191"/>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1" name="Isosceles Triangle 100">
            <a:extLst>
              <a:ext uri="{FF2B5EF4-FFF2-40B4-BE49-F238E27FC236}">
                <a16:creationId xmlns:a16="http://schemas.microsoft.com/office/drawing/2014/main" id="{56F7C3A5-1ACD-4538-BC0D-099482070E1A}"/>
              </a:ext>
            </a:extLst>
          </p:cNvPr>
          <p:cNvSpPr/>
          <p:nvPr/>
        </p:nvSpPr>
        <p:spPr>
          <a:xfrm rot="788422">
            <a:off x="1455604" y="2034756"/>
            <a:ext cx="2541215" cy="1113693"/>
          </a:xfrm>
          <a:prstGeom prst="triangle">
            <a:avLst>
              <a:gd name="adj" fmla="val 46192"/>
            </a:avLst>
          </a:prstGeom>
          <a:solidFill>
            <a:schemeClr val="bg1">
              <a:lumMod val="95000"/>
              <a:alpha val="40000"/>
            </a:schemeClr>
          </a:solid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000"/>
          </a:p>
        </p:txBody>
      </p:sp>
      <p:cxnSp>
        <p:nvCxnSpPr>
          <p:cNvPr id="121" name="Straight Connector 120">
            <a:extLst>
              <a:ext uri="{FF2B5EF4-FFF2-40B4-BE49-F238E27FC236}">
                <a16:creationId xmlns:a16="http://schemas.microsoft.com/office/drawing/2014/main" id="{AE25F593-D56B-4E60-9B7C-0825EB0FC1E7}"/>
              </a:ext>
            </a:extLst>
          </p:cNvPr>
          <p:cNvCxnSpPr>
            <a:endCxn id="104" idx="2"/>
          </p:cNvCxnSpPr>
          <p:nvPr/>
        </p:nvCxnSpPr>
        <p:spPr>
          <a:xfrm flipV="1">
            <a:off x="2480609" y="3361533"/>
            <a:ext cx="183547" cy="399723"/>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5" name="TextBox 134">
                <a:extLst>
                  <a:ext uri="{FF2B5EF4-FFF2-40B4-BE49-F238E27FC236}">
                    <a16:creationId xmlns:a16="http://schemas.microsoft.com/office/drawing/2014/main" id="{51331860-61B9-4229-AC55-0C18D3EEE462}"/>
                  </a:ext>
                </a:extLst>
              </p:cNvPr>
              <p:cNvSpPr txBox="1"/>
              <p:nvPr/>
            </p:nvSpPr>
            <p:spPr>
              <a:xfrm>
                <a:off x="4848791" y="3049352"/>
                <a:ext cx="23288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A" sz="2000" b="0" i="1" smtClean="0">
                          <a:latin typeface="Cambria Math" panose="02040503050406030204" pitchFamily="18" charset="0"/>
                        </a:rPr>
                        <m:t>𝐵</m:t>
                      </m:r>
                    </m:oMath>
                  </m:oMathPara>
                </a14:m>
                <a:endParaRPr lang="fr-CA" sz="2000" dirty="0"/>
              </a:p>
            </p:txBody>
          </p:sp>
        </mc:Choice>
        <mc:Fallback>
          <p:sp>
            <p:nvSpPr>
              <p:cNvPr id="135" name="TextBox 134">
                <a:extLst>
                  <a:ext uri="{FF2B5EF4-FFF2-40B4-BE49-F238E27FC236}">
                    <a16:creationId xmlns:a16="http://schemas.microsoft.com/office/drawing/2014/main" id="{51331860-61B9-4229-AC55-0C18D3EEE462}"/>
                  </a:ext>
                </a:extLst>
              </p:cNvPr>
              <p:cNvSpPr txBox="1">
                <a:spLocks noRot="1" noChangeAspect="1" noMove="1" noResize="1" noEditPoints="1" noAdjustHandles="1" noChangeArrowheads="1" noChangeShapeType="1" noTextEdit="1"/>
              </p:cNvSpPr>
              <p:nvPr/>
            </p:nvSpPr>
            <p:spPr>
              <a:xfrm>
                <a:off x="4848791" y="3049352"/>
                <a:ext cx="232884" cy="307777"/>
              </a:xfrm>
              <a:prstGeom prst="rect">
                <a:avLst/>
              </a:prstGeom>
              <a:blipFill>
                <a:blip r:embed="rId6"/>
                <a:stretch>
                  <a:fillRect l="-23077" r="-23077" b="-5882"/>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9FD027E6-152C-4C08-A006-5CD2B81C47DB}"/>
                  </a:ext>
                </a:extLst>
              </p:cNvPr>
              <p:cNvSpPr txBox="1"/>
              <p:nvPr/>
            </p:nvSpPr>
            <p:spPr>
              <a:xfrm>
                <a:off x="5079599" y="2091245"/>
                <a:ext cx="5562035" cy="3990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𝐱</m:t>
                          </m:r>
                        </m:e>
                        <m:sub>
                          <m:r>
                            <a:rPr lang="en-CA" sz="2400" b="0" i="1" smtClean="0">
                              <a:latin typeface="Cambria Math" panose="02040503050406030204" pitchFamily="18" charset="0"/>
                            </a:rPr>
                            <m:t>𝑙</m:t>
                          </m:r>
                          <m:r>
                            <a:rPr lang="en-CA" sz="2400" b="0" i="1" smtClean="0">
                              <a:latin typeface="Cambria Math" panose="02040503050406030204" pitchFamily="18" charset="0"/>
                            </a:rPr>
                            <m:t>,</m:t>
                          </m:r>
                          <m:r>
                            <a:rPr lang="en-CA" sz="2400" b="0" i="1" smtClean="0">
                              <a:latin typeface="Cambria Math" panose="02040503050406030204" pitchFamily="18" charset="0"/>
                            </a:rPr>
                            <m:t>𝐴</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𝑖</m:t>
                          </m:r>
                        </m:sub>
                      </m:sSub>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𝐱</m:t>
                          </m:r>
                        </m:e>
                        <m:sub>
                          <m:r>
                            <a:rPr lang="en-CA" sz="2400" b="0" i="1" smtClean="0">
                              <a:latin typeface="Cambria Math" panose="02040503050406030204" pitchFamily="18" charset="0"/>
                            </a:rPr>
                            <m:t>𝑖</m:t>
                          </m:r>
                          <m:r>
                            <a:rPr lang="en-CA" sz="2400" b="0" i="1" smtClean="0">
                              <a:latin typeface="Cambria Math" panose="02040503050406030204" pitchFamily="18" charset="0"/>
                            </a:rPr>
                            <m:t>,</m:t>
                          </m:r>
                          <m:r>
                            <a:rPr lang="en-CA" sz="2400" b="0" i="1" smtClean="0">
                              <a:latin typeface="Cambria Math" panose="02040503050406030204" pitchFamily="18" charset="0"/>
                            </a:rPr>
                            <m:t>𝐵</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𝑗</m:t>
                          </m:r>
                        </m:sub>
                      </m:sSub>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𝐱</m:t>
                          </m:r>
                        </m:e>
                        <m:sub>
                          <m:r>
                            <a:rPr lang="en-CA" sz="2400" b="0" i="1" smtClean="0">
                              <a:latin typeface="Cambria Math" panose="02040503050406030204" pitchFamily="18" charset="0"/>
                            </a:rPr>
                            <m:t>𝑗</m:t>
                          </m:r>
                          <m:r>
                            <a:rPr lang="en-CA" sz="2400" b="0" i="1" smtClean="0">
                              <a:latin typeface="Cambria Math" panose="02040503050406030204" pitchFamily="18" charset="0"/>
                            </a:rPr>
                            <m:t>,</m:t>
                          </m:r>
                          <m:r>
                            <a:rPr lang="en-CA" sz="2400" b="0" i="1" smtClean="0">
                              <a:latin typeface="Cambria Math" panose="02040503050406030204" pitchFamily="18" charset="0"/>
                            </a:rPr>
                            <m:t>𝐵</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𝑘</m:t>
                          </m:r>
                        </m:sub>
                      </m:sSub>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𝐱</m:t>
                          </m:r>
                        </m:e>
                        <m:sub>
                          <m:r>
                            <a:rPr lang="en-CA" sz="2400" b="0" i="1" smtClean="0">
                              <a:latin typeface="Cambria Math" panose="02040503050406030204" pitchFamily="18" charset="0"/>
                            </a:rPr>
                            <m:t>𝑘</m:t>
                          </m:r>
                          <m:r>
                            <a:rPr lang="en-CA" sz="2400" b="0" i="1" smtClean="0">
                              <a:latin typeface="Cambria Math" panose="02040503050406030204" pitchFamily="18" charset="0"/>
                            </a:rPr>
                            <m:t>,</m:t>
                          </m:r>
                          <m:r>
                            <a:rPr lang="en-CA" sz="2400" b="0" i="1" smtClean="0">
                              <a:latin typeface="Cambria Math" panose="02040503050406030204" pitchFamily="18" charset="0"/>
                            </a:rPr>
                            <m:t>𝐵</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𝑚</m:t>
                          </m:r>
                        </m:sub>
                      </m:sSub>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𝐱</m:t>
                          </m:r>
                        </m:e>
                        <m:sub>
                          <m:r>
                            <a:rPr lang="en-CA" sz="2400" b="0" i="1" smtClean="0">
                              <a:latin typeface="Cambria Math" panose="02040503050406030204" pitchFamily="18" charset="0"/>
                            </a:rPr>
                            <m:t>𝑚</m:t>
                          </m:r>
                          <m:r>
                            <a:rPr lang="en-CA" sz="2400" b="0" i="1" smtClean="0">
                              <a:latin typeface="Cambria Math" panose="02040503050406030204" pitchFamily="18" charset="0"/>
                            </a:rPr>
                            <m:t>,</m:t>
                          </m:r>
                          <m:r>
                            <a:rPr lang="en-CA" sz="2400" b="0" i="1" smtClean="0">
                              <a:latin typeface="Cambria Math" panose="02040503050406030204" pitchFamily="18" charset="0"/>
                            </a:rPr>
                            <m:t>𝐵</m:t>
                          </m:r>
                        </m:sub>
                      </m:sSub>
                    </m:oMath>
                  </m:oMathPara>
                </a14:m>
                <a:endParaRPr lang="en-CA" sz="2400" dirty="0"/>
              </a:p>
            </p:txBody>
          </p:sp>
        </mc:Choice>
        <mc:Fallback>
          <p:sp>
            <p:nvSpPr>
              <p:cNvPr id="26" name="TextBox 25">
                <a:extLst>
                  <a:ext uri="{FF2B5EF4-FFF2-40B4-BE49-F238E27FC236}">
                    <a16:creationId xmlns:a16="http://schemas.microsoft.com/office/drawing/2014/main" id="{9FD027E6-152C-4C08-A006-5CD2B81C47DB}"/>
                  </a:ext>
                </a:extLst>
              </p:cNvPr>
              <p:cNvSpPr txBox="1">
                <a:spLocks noRot="1" noChangeAspect="1" noMove="1" noResize="1" noEditPoints="1" noAdjustHandles="1" noChangeArrowheads="1" noChangeShapeType="1" noTextEdit="1"/>
              </p:cNvSpPr>
              <p:nvPr/>
            </p:nvSpPr>
            <p:spPr>
              <a:xfrm>
                <a:off x="5079599" y="2091245"/>
                <a:ext cx="5562035" cy="399084"/>
              </a:xfrm>
              <a:prstGeom prst="rect">
                <a:avLst/>
              </a:prstGeom>
              <a:blipFill>
                <a:blip r:embed="rId7"/>
                <a:stretch>
                  <a:fillRect l="-329" b="-24242"/>
                </a:stretch>
              </a:blipFill>
            </p:spPr>
            <p:txBody>
              <a:bodyPr/>
              <a:lstStyle/>
              <a:p>
                <a:r>
                  <a:rPr lang="en-CA">
                    <a:noFill/>
                  </a:rPr>
                  <a:t> </a:t>
                </a:r>
              </a:p>
            </p:txBody>
          </p:sp>
        </mc:Fallback>
      </mc:AlternateContent>
      <p:sp>
        <p:nvSpPr>
          <p:cNvPr id="27" name="TextBox 26">
            <a:extLst>
              <a:ext uri="{FF2B5EF4-FFF2-40B4-BE49-F238E27FC236}">
                <a16:creationId xmlns:a16="http://schemas.microsoft.com/office/drawing/2014/main" id="{64F81987-7649-4239-9758-FC75D9CFAB93}"/>
              </a:ext>
            </a:extLst>
          </p:cNvPr>
          <p:cNvSpPr txBox="1"/>
          <p:nvPr/>
        </p:nvSpPr>
        <p:spPr>
          <a:xfrm>
            <a:off x="895952" y="1263606"/>
            <a:ext cx="1947071" cy="369332"/>
          </a:xfrm>
          <a:prstGeom prst="rect">
            <a:avLst/>
          </a:prstGeom>
          <a:noFill/>
        </p:spPr>
        <p:txBody>
          <a:bodyPr wrap="none" rtlCol="0">
            <a:spAutoFit/>
          </a:bodyPr>
          <a:lstStyle/>
          <a:p>
            <a:r>
              <a:rPr lang="en-CA" b="1" dirty="0"/>
              <a:t>Vertex-Tet Contact</a:t>
            </a:r>
          </a:p>
        </p:txBody>
      </p:sp>
      <p:sp>
        <p:nvSpPr>
          <p:cNvPr id="99" name="Freeform 24">
            <a:extLst>
              <a:ext uri="{FF2B5EF4-FFF2-40B4-BE49-F238E27FC236}">
                <a16:creationId xmlns:a16="http://schemas.microsoft.com/office/drawing/2014/main" id="{5625FAC7-9324-4CCD-96A0-D7B48E0B077B}"/>
              </a:ext>
            </a:extLst>
          </p:cNvPr>
          <p:cNvSpPr/>
          <p:nvPr/>
        </p:nvSpPr>
        <p:spPr>
          <a:xfrm flipV="1">
            <a:off x="3964994" y="2321478"/>
            <a:ext cx="1045867" cy="1110871"/>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6</a:t>
            </a:r>
          </a:p>
        </p:txBody>
      </p:sp>
      <p:sp>
        <p:nvSpPr>
          <p:cNvPr id="29" name="Rectangle 28">
            <a:extLst>
              <a:ext uri="{FF2B5EF4-FFF2-40B4-BE49-F238E27FC236}">
                <a16:creationId xmlns:a16="http://schemas.microsoft.com/office/drawing/2014/main" id="{268893A7-536F-4E59-9B43-81F1F79419CE}"/>
              </a:ext>
            </a:extLst>
          </p:cNvPr>
          <p:cNvSpPr/>
          <p:nvPr/>
        </p:nvSpPr>
        <p:spPr>
          <a:xfrm>
            <a:off x="5021227" y="2001420"/>
            <a:ext cx="5646501" cy="654984"/>
          </a:xfrm>
          <a:prstGeom prst="rect">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BD55E36-D109-4876-A8FA-7CB5B0157656}"/>
                  </a:ext>
                </a:extLst>
              </p:cNvPr>
              <p:cNvSpPr txBox="1"/>
              <p:nvPr/>
            </p:nvSpPr>
            <p:spPr>
              <a:xfrm>
                <a:off x="5798632" y="3194976"/>
                <a:ext cx="5259250" cy="860748"/>
              </a:xfrm>
              <a:prstGeom prst="rect">
                <a:avLst/>
              </a:prstGeom>
              <a:noFill/>
            </p:spPr>
            <p:txBody>
              <a:bodyPr wrap="square" rtlCol="0">
                <a:spAutoFit/>
              </a:bodyPr>
              <a:lstStyle/>
              <a:p>
                <a14:m>
                  <m:oMath xmlns:m="http://schemas.openxmlformats.org/officeDocument/2006/math">
                    <m:sSub>
                      <m:sSubPr>
                        <m:ctrlPr>
                          <a:rPr lang="en-CA" sz="2400" b="0" i="1" smtClean="0">
                            <a:solidFill>
                              <a:schemeClr val="accent6"/>
                            </a:solidFill>
                            <a:latin typeface="Cambria Math" panose="02040503050406030204" pitchFamily="18" charset="0"/>
                          </a:rPr>
                        </m:ctrlPr>
                      </m:sSubPr>
                      <m:e>
                        <m:r>
                          <a:rPr lang="en-CA" sz="2400" b="0" i="1" smtClean="0">
                            <a:solidFill>
                              <a:schemeClr val="accent6"/>
                            </a:solidFill>
                            <a:latin typeface="Cambria Math" panose="02040503050406030204" pitchFamily="18" charset="0"/>
                          </a:rPr>
                          <m:t>𝑤</m:t>
                        </m:r>
                      </m:e>
                      <m:sub>
                        <m:r>
                          <a:rPr lang="en-CA" sz="2400" b="0" i="1" smtClean="0">
                            <a:solidFill>
                              <a:schemeClr val="accent6"/>
                            </a:solidFill>
                            <a:latin typeface="Cambria Math" panose="02040503050406030204" pitchFamily="18" charset="0"/>
                          </a:rPr>
                          <m:t>𝑖</m:t>
                        </m:r>
                      </m:sub>
                    </m:sSub>
                    <m:r>
                      <a:rPr lang="en-CA" sz="2400" b="0" i="1" smtClean="0">
                        <a:solidFill>
                          <a:schemeClr val="accent6"/>
                        </a:solidFill>
                        <a:latin typeface="Cambria Math" panose="02040503050406030204" pitchFamily="18" charset="0"/>
                      </a:rPr>
                      <m:t>,</m:t>
                    </m:r>
                    <m:sSub>
                      <m:sSubPr>
                        <m:ctrlPr>
                          <a:rPr lang="en-CA" sz="2400" b="0" i="1" smtClean="0">
                            <a:solidFill>
                              <a:schemeClr val="accent6"/>
                            </a:solidFill>
                            <a:latin typeface="Cambria Math" panose="02040503050406030204" pitchFamily="18" charset="0"/>
                          </a:rPr>
                        </m:ctrlPr>
                      </m:sSubPr>
                      <m:e>
                        <m:r>
                          <a:rPr lang="en-CA" sz="2400" b="0" i="1" smtClean="0">
                            <a:solidFill>
                              <a:schemeClr val="accent6"/>
                            </a:solidFill>
                            <a:latin typeface="Cambria Math" panose="02040503050406030204" pitchFamily="18" charset="0"/>
                          </a:rPr>
                          <m:t>𝑤</m:t>
                        </m:r>
                      </m:e>
                      <m:sub>
                        <m:r>
                          <a:rPr lang="en-CA" sz="2400" b="0" i="1" smtClean="0">
                            <a:solidFill>
                              <a:schemeClr val="accent6"/>
                            </a:solidFill>
                            <a:latin typeface="Cambria Math" panose="02040503050406030204" pitchFamily="18" charset="0"/>
                          </a:rPr>
                          <m:t>𝑗</m:t>
                        </m:r>
                      </m:sub>
                    </m:sSub>
                    <m:r>
                      <a:rPr lang="en-CA" sz="2400" b="0" i="1" smtClean="0">
                        <a:solidFill>
                          <a:schemeClr val="accent6"/>
                        </a:solidFill>
                        <a:latin typeface="Cambria Math" panose="02040503050406030204" pitchFamily="18" charset="0"/>
                      </a:rPr>
                      <m:t>,</m:t>
                    </m:r>
                    <m:sSub>
                      <m:sSubPr>
                        <m:ctrlPr>
                          <a:rPr lang="en-CA" sz="2400" b="0" i="1" smtClean="0">
                            <a:solidFill>
                              <a:schemeClr val="accent6"/>
                            </a:solidFill>
                            <a:latin typeface="Cambria Math" panose="02040503050406030204" pitchFamily="18" charset="0"/>
                          </a:rPr>
                        </m:ctrlPr>
                      </m:sSubPr>
                      <m:e>
                        <m:r>
                          <a:rPr lang="en-CA" sz="2400" b="0" i="1" smtClean="0">
                            <a:solidFill>
                              <a:schemeClr val="accent6"/>
                            </a:solidFill>
                            <a:latin typeface="Cambria Math" panose="02040503050406030204" pitchFamily="18" charset="0"/>
                          </a:rPr>
                          <m:t>𝑤</m:t>
                        </m:r>
                      </m:e>
                      <m:sub>
                        <m:r>
                          <a:rPr lang="en-CA" sz="2400" b="0" i="1" smtClean="0">
                            <a:solidFill>
                              <a:schemeClr val="accent6"/>
                            </a:solidFill>
                            <a:latin typeface="Cambria Math" panose="02040503050406030204" pitchFamily="18" charset="0"/>
                          </a:rPr>
                          <m:t>𝑘</m:t>
                        </m:r>
                      </m:sub>
                    </m:sSub>
                    <m:r>
                      <a:rPr lang="en-CA" sz="2400" b="0" i="1" smtClean="0">
                        <a:solidFill>
                          <a:schemeClr val="accent6"/>
                        </a:solidFill>
                        <a:latin typeface="Cambria Math" panose="02040503050406030204" pitchFamily="18" charset="0"/>
                      </a:rPr>
                      <m:t>,</m:t>
                    </m:r>
                    <m:sSub>
                      <m:sSubPr>
                        <m:ctrlPr>
                          <a:rPr lang="en-CA" sz="2400" b="0" i="1" smtClean="0">
                            <a:solidFill>
                              <a:schemeClr val="accent6"/>
                            </a:solidFill>
                            <a:latin typeface="Cambria Math" panose="02040503050406030204" pitchFamily="18" charset="0"/>
                          </a:rPr>
                        </m:ctrlPr>
                      </m:sSubPr>
                      <m:e>
                        <m:r>
                          <a:rPr lang="en-CA" sz="2400" b="0" i="1" smtClean="0">
                            <a:solidFill>
                              <a:schemeClr val="accent6"/>
                            </a:solidFill>
                            <a:latin typeface="Cambria Math" panose="02040503050406030204" pitchFamily="18" charset="0"/>
                          </a:rPr>
                          <m:t>𝑤</m:t>
                        </m:r>
                      </m:e>
                      <m:sub>
                        <m:r>
                          <a:rPr lang="en-CA" sz="2400" b="0" i="1" smtClean="0">
                            <a:solidFill>
                              <a:schemeClr val="accent6"/>
                            </a:solidFill>
                            <a:latin typeface="Cambria Math" panose="02040503050406030204" pitchFamily="18" charset="0"/>
                          </a:rPr>
                          <m:t>𝑚</m:t>
                        </m:r>
                      </m:sub>
                    </m:sSub>
                  </m:oMath>
                </a14:m>
                <a:r>
                  <a:rPr lang="en-CA" sz="2400" dirty="0">
                    <a:solidFill>
                      <a:schemeClr val="accent6"/>
                    </a:solidFill>
                  </a:rPr>
                  <a:t>  are the barycentric coordinates of contact point </a:t>
                </a:r>
                <a14:m>
                  <m:oMath xmlns:m="http://schemas.openxmlformats.org/officeDocument/2006/math">
                    <m:r>
                      <a:rPr lang="en-CA" sz="2400" b="1" i="0" dirty="0" smtClean="0">
                        <a:solidFill>
                          <a:schemeClr val="accent6"/>
                        </a:solidFill>
                        <a:latin typeface="Cambria Math" panose="02040503050406030204" pitchFamily="18" charset="0"/>
                      </a:rPr>
                      <m:t>𝐩</m:t>
                    </m:r>
                  </m:oMath>
                </a14:m>
                <a:endParaRPr lang="en-CA" sz="2400" b="1" dirty="0">
                  <a:solidFill>
                    <a:schemeClr val="accent6"/>
                  </a:solidFill>
                </a:endParaRPr>
              </a:p>
            </p:txBody>
          </p:sp>
        </mc:Choice>
        <mc:Fallback>
          <p:sp>
            <p:nvSpPr>
              <p:cNvPr id="30" name="TextBox 29">
                <a:extLst>
                  <a:ext uri="{FF2B5EF4-FFF2-40B4-BE49-F238E27FC236}">
                    <a16:creationId xmlns:a16="http://schemas.microsoft.com/office/drawing/2014/main" id="{FBD55E36-D109-4876-A8FA-7CB5B0157656}"/>
                  </a:ext>
                </a:extLst>
              </p:cNvPr>
              <p:cNvSpPr txBox="1">
                <a:spLocks noRot="1" noChangeAspect="1" noMove="1" noResize="1" noEditPoints="1" noAdjustHandles="1" noChangeArrowheads="1" noChangeShapeType="1" noTextEdit="1"/>
              </p:cNvSpPr>
              <p:nvPr/>
            </p:nvSpPr>
            <p:spPr>
              <a:xfrm>
                <a:off x="5798632" y="3194976"/>
                <a:ext cx="5259250" cy="860748"/>
              </a:xfrm>
              <a:prstGeom prst="rect">
                <a:avLst/>
              </a:prstGeom>
              <a:blipFill>
                <a:blip r:embed="rId8"/>
                <a:stretch>
                  <a:fillRect l="-1738" t="-4965" b="-1560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1705A2B5-0748-45AF-BE9F-CF32E00260FB}"/>
                  </a:ext>
                </a:extLst>
              </p:cNvPr>
              <p:cNvSpPr txBox="1"/>
              <p:nvPr/>
            </p:nvSpPr>
            <p:spPr>
              <a:xfrm>
                <a:off x="2976197" y="5246113"/>
                <a:ext cx="6189836" cy="3990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CA" sz="2400" b="0" i="0" smtClean="0">
                          <a:latin typeface="Cambria Math" panose="02040503050406030204" pitchFamily="18" charset="0"/>
                        </a:rPr>
                        <m:t>Δ</m:t>
                      </m:r>
                      <m:r>
                        <a:rPr lang="en-CA" sz="2400" b="1" i="0" smtClean="0">
                          <a:latin typeface="Cambria Math" panose="02040503050406030204" pitchFamily="18" charset="0"/>
                        </a:rPr>
                        <m:t>𝐯</m:t>
                      </m:r>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𝑖</m:t>
                          </m:r>
                        </m:sub>
                      </m:sSub>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r>
                            <a:rPr lang="en-CA" sz="2400" b="0" i="1" smtClean="0">
                              <a:latin typeface="Cambria Math" panose="02040503050406030204" pitchFamily="18" charset="0"/>
                            </a:rPr>
                            <m:t>𝑖</m:t>
                          </m:r>
                          <m:r>
                            <a:rPr lang="en-CA" sz="2400" b="0" i="1" smtClean="0">
                              <a:latin typeface="Cambria Math" panose="02040503050406030204" pitchFamily="18" charset="0"/>
                            </a:rPr>
                            <m:t>,</m:t>
                          </m:r>
                          <m:r>
                            <a:rPr lang="en-CA" sz="2400" b="0" i="1" smtClean="0">
                              <a:latin typeface="Cambria Math" panose="02040503050406030204" pitchFamily="18" charset="0"/>
                            </a:rPr>
                            <m:t>𝐵</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𝑗</m:t>
                          </m:r>
                        </m:sub>
                      </m:sSub>
                      <m:sSub>
                        <m:sSubPr>
                          <m:ctrlPr>
                            <a:rPr lang="en-CA" sz="2400" b="0" i="1" smtClean="0">
                              <a:latin typeface="Cambria Math" panose="02040503050406030204" pitchFamily="18" charset="0"/>
                            </a:rPr>
                          </m:ctrlPr>
                        </m:sSubPr>
                        <m:e>
                          <m:r>
                            <a:rPr lang="en-CA" sz="2400" b="1">
                              <a:latin typeface="Cambria Math" panose="02040503050406030204" pitchFamily="18" charset="0"/>
                            </a:rPr>
                            <m:t>𝐯</m:t>
                          </m:r>
                        </m:e>
                        <m:sub>
                          <m:r>
                            <a:rPr lang="en-CA" sz="2400" b="0" i="1" smtClean="0">
                              <a:latin typeface="Cambria Math" panose="02040503050406030204" pitchFamily="18" charset="0"/>
                            </a:rPr>
                            <m:t>𝑗</m:t>
                          </m:r>
                          <m:r>
                            <a:rPr lang="en-CA" sz="2400" b="0" i="1" smtClean="0">
                              <a:latin typeface="Cambria Math" panose="02040503050406030204" pitchFamily="18" charset="0"/>
                            </a:rPr>
                            <m:t>,</m:t>
                          </m:r>
                          <m:r>
                            <a:rPr lang="en-CA" sz="2400" b="0" i="1" smtClean="0">
                              <a:latin typeface="Cambria Math" panose="02040503050406030204" pitchFamily="18" charset="0"/>
                            </a:rPr>
                            <m:t>𝐵</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𝑘</m:t>
                          </m:r>
                        </m:sub>
                      </m:sSub>
                      <m:sSub>
                        <m:sSubPr>
                          <m:ctrlPr>
                            <a:rPr lang="en-CA" sz="2400" b="0" i="1" smtClean="0">
                              <a:latin typeface="Cambria Math" panose="02040503050406030204" pitchFamily="18" charset="0"/>
                            </a:rPr>
                          </m:ctrlPr>
                        </m:sSubPr>
                        <m:e>
                          <m:r>
                            <a:rPr lang="en-CA" sz="2400" b="1">
                              <a:latin typeface="Cambria Math" panose="02040503050406030204" pitchFamily="18" charset="0"/>
                            </a:rPr>
                            <m:t>𝐯</m:t>
                          </m:r>
                        </m:e>
                        <m:sub>
                          <m:r>
                            <a:rPr lang="en-CA" sz="2400" b="0" i="1" smtClean="0">
                              <a:latin typeface="Cambria Math" panose="02040503050406030204" pitchFamily="18" charset="0"/>
                            </a:rPr>
                            <m:t>𝑘</m:t>
                          </m:r>
                          <m:r>
                            <a:rPr lang="en-CA" sz="2400" b="0" i="1" smtClean="0">
                              <a:latin typeface="Cambria Math" panose="02040503050406030204" pitchFamily="18" charset="0"/>
                            </a:rPr>
                            <m:t>,</m:t>
                          </m:r>
                          <m:r>
                            <a:rPr lang="en-CA" sz="2400" b="0" i="1" smtClean="0">
                              <a:latin typeface="Cambria Math" panose="02040503050406030204" pitchFamily="18" charset="0"/>
                            </a:rPr>
                            <m:t>𝐵</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𝑚</m:t>
                          </m:r>
                        </m:sub>
                      </m:sSub>
                      <m:sSub>
                        <m:sSubPr>
                          <m:ctrlPr>
                            <a:rPr lang="en-CA" sz="2400" b="0" i="1" smtClean="0">
                              <a:latin typeface="Cambria Math" panose="02040503050406030204" pitchFamily="18" charset="0"/>
                            </a:rPr>
                          </m:ctrlPr>
                        </m:sSubPr>
                        <m:e>
                          <m:r>
                            <a:rPr lang="en-CA" sz="2400" b="1">
                              <a:latin typeface="Cambria Math" panose="02040503050406030204" pitchFamily="18" charset="0"/>
                            </a:rPr>
                            <m:t>𝐯</m:t>
                          </m:r>
                        </m:e>
                        <m:sub>
                          <m:r>
                            <a:rPr lang="en-CA" sz="2400" b="0" i="1" smtClean="0">
                              <a:latin typeface="Cambria Math" panose="02040503050406030204" pitchFamily="18" charset="0"/>
                            </a:rPr>
                            <m:t>𝑚</m:t>
                          </m:r>
                          <m:r>
                            <a:rPr lang="en-CA" sz="2400" b="0" i="1" smtClean="0">
                              <a:latin typeface="Cambria Math" panose="02040503050406030204" pitchFamily="18" charset="0"/>
                            </a:rPr>
                            <m:t>,</m:t>
                          </m:r>
                          <m:r>
                            <a:rPr lang="en-CA" sz="2400" b="0" i="1" smtClean="0">
                              <a:latin typeface="Cambria Math" panose="02040503050406030204" pitchFamily="18" charset="0"/>
                            </a:rPr>
                            <m:t>𝐵</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r>
                            <a:rPr lang="en-CA" sz="2400" b="0" i="1" smtClean="0">
                              <a:latin typeface="Cambria Math" panose="02040503050406030204" pitchFamily="18" charset="0"/>
                            </a:rPr>
                            <m:t>𝑙</m:t>
                          </m:r>
                          <m:r>
                            <a:rPr lang="en-CA" sz="2400" b="0" i="1" smtClean="0">
                              <a:latin typeface="Cambria Math" panose="02040503050406030204" pitchFamily="18" charset="0"/>
                            </a:rPr>
                            <m:t>,</m:t>
                          </m:r>
                          <m:r>
                            <a:rPr lang="en-CA" sz="2400" b="0" i="1" smtClean="0">
                              <a:latin typeface="Cambria Math" panose="02040503050406030204" pitchFamily="18" charset="0"/>
                            </a:rPr>
                            <m:t>𝐴</m:t>
                          </m:r>
                        </m:sub>
                      </m:sSub>
                    </m:oMath>
                  </m:oMathPara>
                </a14:m>
                <a:endParaRPr lang="en-CA" sz="2400" dirty="0"/>
              </a:p>
            </p:txBody>
          </p:sp>
        </mc:Choice>
        <mc:Fallback>
          <p:sp>
            <p:nvSpPr>
              <p:cNvPr id="102" name="TextBox 101">
                <a:extLst>
                  <a:ext uri="{FF2B5EF4-FFF2-40B4-BE49-F238E27FC236}">
                    <a16:creationId xmlns:a16="http://schemas.microsoft.com/office/drawing/2014/main" id="{1705A2B5-0748-45AF-BE9F-CF32E00260FB}"/>
                  </a:ext>
                </a:extLst>
              </p:cNvPr>
              <p:cNvSpPr txBox="1">
                <a:spLocks noRot="1" noChangeAspect="1" noMove="1" noResize="1" noEditPoints="1" noAdjustHandles="1" noChangeArrowheads="1" noChangeShapeType="1" noTextEdit="1"/>
              </p:cNvSpPr>
              <p:nvPr/>
            </p:nvSpPr>
            <p:spPr>
              <a:xfrm>
                <a:off x="2976197" y="5246113"/>
                <a:ext cx="6189836" cy="399084"/>
              </a:xfrm>
              <a:prstGeom prst="rect">
                <a:avLst/>
              </a:prstGeom>
              <a:blipFill>
                <a:blip r:embed="rId9"/>
                <a:stretch>
                  <a:fillRect l="-591" b="-24615"/>
                </a:stretch>
              </a:blipFill>
            </p:spPr>
            <p:txBody>
              <a:bodyPr/>
              <a:lstStyle/>
              <a:p>
                <a:r>
                  <a:rPr lang="en-CA">
                    <a:noFill/>
                  </a:rPr>
                  <a:t> </a:t>
                </a:r>
              </a:p>
            </p:txBody>
          </p:sp>
        </mc:Fallback>
      </mc:AlternateContent>
      <p:cxnSp>
        <p:nvCxnSpPr>
          <p:cNvPr id="76" name="Straight Connector 75">
            <a:extLst>
              <a:ext uri="{FF2B5EF4-FFF2-40B4-BE49-F238E27FC236}">
                <a16:creationId xmlns:a16="http://schemas.microsoft.com/office/drawing/2014/main" id="{676ACC5C-5586-4C64-A319-A17F2E9BCA95}"/>
              </a:ext>
            </a:extLst>
          </p:cNvPr>
          <p:cNvCxnSpPr>
            <a:cxnSpLocks/>
            <a:stCxn id="93" idx="4"/>
            <a:endCxn id="80" idx="0"/>
          </p:cNvCxnSpPr>
          <p:nvPr/>
        </p:nvCxnSpPr>
        <p:spPr>
          <a:xfrm flipH="1">
            <a:off x="2974230" y="3997381"/>
            <a:ext cx="2151482" cy="43814"/>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4" name="Isosceles Triangle 93">
            <a:extLst>
              <a:ext uri="{FF2B5EF4-FFF2-40B4-BE49-F238E27FC236}">
                <a16:creationId xmlns:a16="http://schemas.microsoft.com/office/drawing/2014/main" id="{BFC1AFB6-5E61-40AA-BA95-9A4959A3210A}"/>
              </a:ext>
            </a:extLst>
          </p:cNvPr>
          <p:cNvSpPr/>
          <p:nvPr/>
        </p:nvSpPr>
        <p:spPr>
          <a:xfrm>
            <a:off x="2909462" y="2766510"/>
            <a:ext cx="1384442" cy="1295669"/>
          </a:xfrm>
          <a:prstGeom prst="triangle">
            <a:avLst>
              <a:gd name="adj" fmla="val 93579"/>
            </a:avLst>
          </a:prstGeom>
          <a:solidFill>
            <a:schemeClr val="accent1">
              <a:lumMod val="20000"/>
              <a:lumOff val="80000"/>
              <a:alpha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000"/>
          </a:p>
        </p:txBody>
      </p:sp>
      <p:cxnSp>
        <p:nvCxnSpPr>
          <p:cNvPr id="19" name="Straight Connector 18">
            <a:extLst>
              <a:ext uri="{FF2B5EF4-FFF2-40B4-BE49-F238E27FC236}">
                <a16:creationId xmlns:a16="http://schemas.microsoft.com/office/drawing/2014/main" id="{7FE0CE4D-8645-450D-8CB1-47B1A7A03AA6}"/>
              </a:ext>
            </a:extLst>
          </p:cNvPr>
          <p:cNvCxnSpPr>
            <a:stCxn id="100" idx="3"/>
            <a:endCxn id="56" idx="7"/>
          </p:cNvCxnSpPr>
          <p:nvPr/>
        </p:nvCxnSpPr>
        <p:spPr>
          <a:xfrm flipH="1">
            <a:off x="3888949" y="2799162"/>
            <a:ext cx="285591" cy="607973"/>
          </a:xfrm>
          <a:prstGeom prst="line">
            <a:avLst/>
          </a:prstGeom>
          <a:ln w="222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BC7CCEA-6343-486B-95DA-E1D56B0061CA}"/>
              </a:ext>
            </a:extLst>
          </p:cNvPr>
          <p:cNvCxnSpPr>
            <a:stCxn id="98" idx="7"/>
            <a:endCxn id="56" idx="3"/>
          </p:cNvCxnSpPr>
          <p:nvPr/>
        </p:nvCxnSpPr>
        <p:spPr>
          <a:xfrm flipV="1">
            <a:off x="2925179" y="3498777"/>
            <a:ext cx="872128" cy="538217"/>
          </a:xfrm>
          <a:prstGeom prst="line">
            <a:avLst/>
          </a:prstGeom>
          <a:ln w="222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EDB361-1E06-4E8E-BF9A-CF5247356927}"/>
              </a:ext>
            </a:extLst>
          </p:cNvPr>
          <p:cNvCxnSpPr>
            <a:stCxn id="95" idx="1"/>
            <a:endCxn id="56" idx="5"/>
          </p:cNvCxnSpPr>
          <p:nvPr/>
        </p:nvCxnSpPr>
        <p:spPr>
          <a:xfrm flipH="1" flipV="1">
            <a:off x="3888949" y="3498777"/>
            <a:ext cx="379552" cy="533800"/>
          </a:xfrm>
          <a:prstGeom prst="line">
            <a:avLst/>
          </a:prstGeom>
          <a:ln w="222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120E68-7310-4131-B6D3-9CFAEF60E968}"/>
              </a:ext>
            </a:extLst>
          </p:cNvPr>
          <p:cNvCxnSpPr>
            <a:cxnSpLocks/>
            <a:stCxn id="93" idx="4"/>
            <a:endCxn id="56" idx="6"/>
          </p:cNvCxnSpPr>
          <p:nvPr/>
        </p:nvCxnSpPr>
        <p:spPr>
          <a:xfrm flipH="1" flipV="1">
            <a:off x="3907928" y="3452956"/>
            <a:ext cx="1217784" cy="544425"/>
          </a:xfrm>
          <a:prstGeom prst="line">
            <a:avLst/>
          </a:prstGeom>
          <a:ln w="22225">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125058B5-BD82-4153-86B0-6270865D9EB1}"/>
              </a:ext>
            </a:extLst>
          </p:cNvPr>
          <p:cNvSpPr/>
          <p:nvPr/>
        </p:nvSpPr>
        <p:spPr>
          <a:xfrm>
            <a:off x="2863723" y="4026450"/>
            <a:ext cx="72000" cy="72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3" name="Isosceles Triangle 92">
            <a:extLst>
              <a:ext uri="{FF2B5EF4-FFF2-40B4-BE49-F238E27FC236}">
                <a16:creationId xmlns:a16="http://schemas.microsoft.com/office/drawing/2014/main" id="{7570708D-B168-4846-8BEE-D8268E1BE0B0}"/>
              </a:ext>
            </a:extLst>
          </p:cNvPr>
          <p:cNvSpPr/>
          <p:nvPr/>
        </p:nvSpPr>
        <p:spPr>
          <a:xfrm rot="21333272">
            <a:off x="4240874" y="2738494"/>
            <a:ext cx="835976" cy="1293231"/>
          </a:xfrm>
          <a:prstGeom prst="triangle">
            <a:avLst>
              <a:gd name="adj" fmla="val 1116"/>
            </a:avLst>
          </a:prstGeom>
          <a:solidFill>
            <a:schemeClr val="accent1">
              <a:lumMod val="20000"/>
              <a:lumOff val="80000"/>
              <a:alpha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000"/>
          </a:p>
        </p:txBody>
      </p:sp>
      <p:sp>
        <p:nvSpPr>
          <p:cNvPr id="95" name="Oval 94">
            <a:extLst>
              <a:ext uri="{FF2B5EF4-FFF2-40B4-BE49-F238E27FC236}">
                <a16:creationId xmlns:a16="http://schemas.microsoft.com/office/drawing/2014/main" id="{8770229A-DE65-4AB7-8B65-EFA5864B5A43}"/>
              </a:ext>
            </a:extLst>
          </p:cNvPr>
          <p:cNvSpPr/>
          <p:nvPr/>
        </p:nvSpPr>
        <p:spPr>
          <a:xfrm>
            <a:off x="4257957" y="4022033"/>
            <a:ext cx="72000" cy="72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7" name="Oval 96">
            <a:extLst>
              <a:ext uri="{FF2B5EF4-FFF2-40B4-BE49-F238E27FC236}">
                <a16:creationId xmlns:a16="http://schemas.microsoft.com/office/drawing/2014/main" id="{B471FFC0-AD8E-4404-B53E-F53E1D8E78CE}"/>
              </a:ext>
            </a:extLst>
          </p:cNvPr>
          <p:cNvSpPr/>
          <p:nvPr/>
        </p:nvSpPr>
        <p:spPr>
          <a:xfrm>
            <a:off x="5081675" y="3952844"/>
            <a:ext cx="72000" cy="72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0" name="Oval 99">
            <a:extLst>
              <a:ext uri="{FF2B5EF4-FFF2-40B4-BE49-F238E27FC236}">
                <a16:creationId xmlns:a16="http://schemas.microsoft.com/office/drawing/2014/main" id="{C0511C54-E7E1-4115-9B2B-97B027EBB59D}"/>
              </a:ext>
            </a:extLst>
          </p:cNvPr>
          <p:cNvSpPr/>
          <p:nvPr/>
        </p:nvSpPr>
        <p:spPr>
          <a:xfrm>
            <a:off x="4163996" y="2737706"/>
            <a:ext cx="72000" cy="72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50855838-F31F-4706-A332-5FDBFEDA3222}"/>
                  </a:ext>
                </a:extLst>
              </p:cNvPr>
              <p:cNvSpPr txBox="1"/>
              <p:nvPr/>
            </p:nvSpPr>
            <p:spPr>
              <a:xfrm>
                <a:off x="3356926" y="3697856"/>
                <a:ext cx="288477" cy="2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0" i="1" smtClean="0">
                              <a:solidFill>
                                <a:schemeClr val="accent6"/>
                              </a:solidFill>
                              <a:latin typeface="Cambria Math" panose="02040503050406030204" pitchFamily="18" charset="0"/>
                            </a:rPr>
                            <m:t>𝑤</m:t>
                          </m:r>
                        </m:e>
                        <m:sub>
                          <m:r>
                            <a:rPr lang="en-CA" b="0" i="1" smtClean="0">
                              <a:solidFill>
                                <a:schemeClr val="accent6"/>
                              </a:solidFill>
                              <a:latin typeface="Cambria Math" panose="02040503050406030204" pitchFamily="18" charset="0"/>
                            </a:rPr>
                            <m:t>𝑗</m:t>
                          </m:r>
                        </m:sub>
                      </m:sSub>
                    </m:oMath>
                  </m:oMathPara>
                </a14:m>
                <a:endParaRPr lang="en-CA" dirty="0">
                  <a:solidFill>
                    <a:schemeClr val="accent6"/>
                  </a:solidFill>
                </a:endParaRPr>
              </a:p>
            </p:txBody>
          </p:sp>
        </mc:Choice>
        <mc:Fallback>
          <p:sp>
            <p:nvSpPr>
              <p:cNvPr id="37" name="TextBox 36">
                <a:extLst>
                  <a:ext uri="{FF2B5EF4-FFF2-40B4-BE49-F238E27FC236}">
                    <a16:creationId xmlns:a16="http://schemas.microsoft.com/office/drawing/2014/main" id="{50855838-F31F-4706-A332-5FDBFEDA3222}"/>
                  </a:ext>
                </a:extLst>
              </p:cNvPr>
              <p:cNvSpPr txBox="1">
                <a:spLocks noRot="1" noChangeAspect="1" noMove="1" noResize="1" noEditPoints="1" noAdjustHandles="1" noChangeArrowheads="1" noChangeShapeType="1" noTextEdit="1"/>
              </p:cNvSpPr>
              <p:nvPr/>
            </p:nvSpPr>
            <p:spPr>
              <a:xfrm>
                <a:off x="3356926" y="3697856"/>
                <a:ext cx="288477" cy="299313"/>
              </a:xfrm>
              <a:prstGeom prst="rect">
                <a:avLst/>
              </a:prstGeom>
              <a:blipFill>
                <a:blip r:embed="rId10"/>
                <a:stretch>
                  <a:fillRect l="-12766" r="-14894" b="-2653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50" name="TextBox 149">
                <a:extLst>
                  <a:ext uri="{FF2B5EF4-FFF2-40B4-BE49-F238E27FC236}">
                    <a16:creationId xmlns:a16="http://schemas.microsoft.com/office/drawing/2014/main" id="{14B9C22D-5F2E-41EB-AD7F-5A7B6949695F}"/>
                  </a:ext>
                </a:extLst>
              </p:cNvPr>
              <p:cNvSpPr txBox="1"/>
              <p:nvPr/>
            </p:nvSpPr>
            <p:spPr>
              <a:xfrm>
                <a:off x="3823578" y="3705918"/>
                <a:ext cx="33220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0" i="1" smtClean="0">
                              <a:solidFill>
                                <a:schemeClr val="accent6"/>
                              </a:solidFill>
                              <a:latin typeface="Cambria Math" panose="02040503050406030204" pitchFamily="18" charset="0"/>
                            </a:rPr>
                            <m:t>𝑤</m:t>
                          </m:r>
                        </m:e>
                        <m:sub>
                          <m:r>
                            <a:rPr lang="en-CA" b="0" i="1" smtClean="0">
                              <a:solidFill>
                                <a:schemeClr val="accent6"/>
                              </a:solidFill>
                              <a:latin typeface="Cambria Math" panose="02040503050406030204" pitchFamily="18" charset="0"/>
                            </a:rPr>
                            <m:t>𝑘</m:t>
                          </m:r>
                        </m:sub>
                      </m:sSub>
                    </m:oMath>
                  </m:oMathPara>
                </a14:m>
                <a:endParaRPr lang="en-CA" dirty="0">
                  <a:solidFill>
                    <a:schemeClr val="accent6"/>
                  </a:solidFill>
                </a:endParaRPr>
              </a:p>
            </p:txBody>
          </p:sp>
        </mc:Choice>
        <mc:Fallback>
          <p:sp>
            <p:nvSpPr>
              <p:cNvPr id="150" name="TextBox 149">
                <a:extLst>
                  <a:ext uri="{FF2B5EF4-FFF2-40B4-BE49-F238E27FC236}">
                    <a16:creationId xmlns:a16="http://schemas.microsoft.com/office/drawing/2014/main" id="{14B9C22D-5F2E-41EB-AD7F-5A7B6949695F}"/>
                  </a:ext>
                </a:extLst>
              </p:cNvPr>
              <p:cNvSpPr txBox="1">
                <a:spLocks noRot="1" noChangeAspect="1" noMove="1" noResize="1" noEditPoints="1" noAdjustHandles="1" noChangeArrowheads="1" noChangeShapeType="1" noTextEdit="1"/>
              </p:cNvSpPr>
              <p:nvPr/>
            </p:nvSpPr>
            <p:spPr>
              <a:xfrm>
                <a:off x="3823578" y="3705918"/>
                <a:ext cx="332207" cy="276999"/>
              </a:xfrm>
              <a:prstGeom prst="rect">
                <a:avLst/>
              </a:prstGeom>
              <a:blipFill>
                <a:blip r:embed="rId11"/>
                <a:stretch>
                  <a:fillRect l="-9091" r="-7273" b="-1777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51" name="TextBox 150">
                <a:extLst>
                  <a:ext uri="{FF2B5EF4-FFF2-40B4-BE49-F238E27FC236}">
                    <a16:creationId xmlns:a16="http://schemas.microsoft.com/office/drawing/2014/main" id="{9EA251DA-01C0-4996-978F-FDD655EF1452}"/>
                  </a:ext>
                </a:extLst>
              </p:cNvPr>
              <p:cNvSpPr txBox="1"/>
              <p:nvPr/>
            </p:nvSpPr>
            <p:spPr>
              <a:xfrm>
                <a:off x="4441751" y="3442610"/>
                <a:ext cx="3776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0" i="1" smtClean="0">
                              <a:solidFill>
                                <a:schemeClr val="accent6"/>
                              </a:solidFill>
                              <a:latin typeface="Cambria Math" panose="02040503050406030204" pitchFamily="18" charset="0"/>
                            </a:rPr>
                            <m:t>𝑤</m:t>
                          </m:r>
                        </m:e>
                        <m:sub>
                          <m:r>
                            <a:rPr lang="en-CA" b="0" i="1" smtClean="0">
                              <a:solidFill>
                                <a:schemeClr val="accent6"/>
                              </a:solidFill>
                              <a:latin typeface="Cambria Math" panose="02040503050406030204" pitchFamily="18" charset="0"/>
                            </a:rPr>
                            <m:t>𝑚</m:t>
                          </m:r>
                        </m:sub>
                      </m:sSub>
                    </m:oMath>
                  </m:oMathPara>
                </a14:m>
                <a:endParaRPr lang="en-CA" dirty="0">
                  <a:solidFill>
                    <a:schemeClr val="accent6"/>
                  </a:solidFill>
                </a:endParaRPr>
              </a:p>
            </p:txBody>
          </p:sp>
        </mc:Choice>
        <mc:Fallback>
          <p:sp>
            <p:nvSpPr>
              <p:cNvPr id="151" name="TextBox 150">
                <a:extLst>
                  <a:ext uri="{FF2B5EF4-FFF2-40B4-BE49-F238E27FC236}">
                    <a16:creationId xmlns:a16="http://schemas.microsoft.com/office/drawing/2014/main" id="{9EA251DA-01C0-4996-978F-FDD655EF1452}"/>
                  </a:ext>
                </a:extLst>
              </p:cNvPr>
              <p:cNvSpPr txBox="1">
                <a:spLocks noRot="1" noChangeAspect="1" noMove="1" noResize="1" noEditPoints="1" noAdjustHandles="1" noChangeArrowheads="1" noChangeShapeType="1" noTextEdit="1"/>
              </p:cNvSpPr>
              <p:nvPr/>
            </p:nvSpPr>
            <p:spPr>
              <a:xfrm>
                <a:off x="4441751" y="3442610"/>
                <a:ext cx="377667" cy="276999"/>
              </a:xfrm>
              <a:prstGeom prst="rect">
                <a:avLst/>
              </a:prstGeom>
              <a:blipFill>
                <a:blip r:embed="rId12"/>
                <a:stretch>
                  <a:fillRect l="-9677" r="-1613" b="-1111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52" name="TextBox 151">
                <a:extLst>
                  <a:ext uri="{FF2B5EF4-FFF2-40B4-BE49-F238E27FC236}">
                    <a16:creationId xmlns:a16="http://schemas.microsoft.com/office/drawing/2014/main" id="{8C2E1804-73C9-4CBA-8FCD-F5A8E3A79C45}"/>
                  </a:ext>
                </a:extLst>
              </p:cNvPr>
              <p:cNvSpPr txBox="1"/>
              <p:nvPr/>
            </p:nvSpPr>
            <p:spPr>
              <a:xfrm>
                <a:off x="3961005" y="3090707"/>
                <a:ext cx="2897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0" i="1" smtClean="0">
                              <a:solidFill>
                                <a:schemeClr val="accent6"/>
                              </a:solidFill>
                              <a:latin typeface="Cambria Math" panose="02040503050406030204" pitchFamily="18" charset="0"/>
                            </a:rPr>
                            <m:t>𝑤</m:t>
                          </m:r>
                        </m:e>
                        <m:sub>
                          <m:r>
                            <a:rPr lang="en-CA" b="0" i="1" smtClean="0">
                              <a:solidFill>
                                <a:schemeClr val="accent6"/>
                              </a:solidFill>
                              <a:latin typeface="Cambria Math" panose="02040503050406030204" pitchFamily="18" charset="0"/>
                            </a:rPr>
                            <m:t>𝑖</m:t>
                          </m:r>
                        </m:sub>
                      </m:sSub>
                    </m:oMath>
                  </m:oMathPara>
                </a14:m>
                <a:endParaRPr lang="en-CA" dirty="0">
                  <a:solidFill>
                    <a:schemeClr val="accent6"/>
                  </a:solidFill>
                </a:endParaRPr>
              </a:p>
            </p:txBody>
          </p:sp>
        </mc:Choice>
        <mc:Fallback>
          <p:sp>
            <p:nvSpPr>
              <p:cNvPr id="152" name="TextBox 151">
                <a:extLst>
                  <a:ext uri="{FF2B5EF4-FFF2-40B4-BE49-F238E27FC236}">
                    <a16:creationId xmlns:a16="http://schemas.microsoft.com/office/drawing/2014/main" id="{8C2E1804-73C9-4CBA-8FCD-F5A8E3A79C45}"/>
                  </a:ext>
                </a:extLst>
              </p:cNvPr>
              <p:cNvSpPr txBox="1">
                <a:spLocks noRot="1" noChangeAspect="1" noMove="1" noResize="1" noEditPoints="1" noAdjustHandles="1" noChangeArrowheads="1" noChangeShapeType="1" noTextEdit="1"/>
              </p:cNvSpPr>
              <p:nvPr/>
            </p:nvSpPr>
            <p:spPr>
              <a:xfrm>
                <a:off x="3961005" y="3090707"/>
                <a:ext cx="289758" cy="276999"/>
              </a:xfrm>
              <a:prstGeom prst="rect">
                <a:avLst/>
              </a:prstGeom>
              <a:blipFill>
                <a:blip r:embed="rId13"/>
                <a:stretch>
                  <a:fillRect l="-12766" r="-8511" b="-2000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FA8C52B4-AF3A-448A-871A-A4D071C43862}"/>
                  </a:ext>
                </a:extLst>
              </p:cNvPr>
              <p:cNvSpPr txBox="1"/>
              <p:nvPr/>
            </p:nvSpPr>
            <p:spPr>
              <a:xfrm>
                <a:off x="2896709" y="4041195"/>
                <a:ext cx="155042" cy="307777"/>
              </a:xfrm>
              <a:prstGeom prst="rect">
                <a:avLst/>
              </a:prstGeom>
              <a:noFill/>
              <a:effectLst/>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000" b="0" i="1" smtClean="0">
                          <a:solidFill>
                            <a:srgbClr val="C00000"/>
                          </a:solidFill>
                          <a:latin typeface="Cambria Math" panose="02040503050406030204" pitchFamily="18" charset="0"/>
                        </a:rPr>
                        <m:t>𝑗</m:t>
                      </m:r>
                    </m:oMath>
                  </m:oMathPara>
                </a14:m>
                <a:endParaRPr lang="en-CA" sz="2000" dirty="0">
                  <a:solidFill>
                    <a:srgbClr val="C00000"/>
                  </a:solidFill>
                </a:endParaRPr>
              </a:p>
            </p:txBody>
          </p:sp>
        </mc:Choice>
        <mc:Fallback>
          <p:sp>
            <p:nvSpPr>
              <p:cNvPr id="80" name="TextBox 79">
                <a:extLst>
                  <a:ext uri="{FF2B5EF4-FFF2-40B4-BE49-F238E27FC236}">
                    <a16:creationId xmlns:a16="http://schemas.microsoft.com/office/drawing/2014/main" id="{FA8C52B4-AF3A-448A-871A-A4D071C43862}"/>
                  </a:ext>
                </a:extLst>
              </p:cNvPr>
              <p:cNvSpPr txBox="1">
                <a:spLocks noRot="1" noChangeAspect="1" noMove="1" noResize="1" noEditPoints="1" noAdjustHandles="1" noChangeArrowheads="1" noChangeShapeType="1" noTextEdit="1"/>
              </p:cNvSpPr>
              <p:nvPr/>
            </p:nvSpPr>
            <p:spPr>
              <a:xfrm>
                <a:off x="2896709" y="4041195"/>
                <a:ext cx="155042" cy="307777"/>
              </a:xfrm>
              <a:prstGeom prst="rect">
                <a:avLst/>
              </a:prstGeom>
              <a:blipFill>
                <a:blip r:embed="rId14"/>
                <a:stretch>
                  <a:fillRect l="-53846" r="-50000" b="-34000"/>
                </a:stretch>
              </a:blipFill>
              <a:effectLst/>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EB1041AD-D7D3-4959-8907-4C73F5D45017}"/>
                  </a:ext>
                </a:extLst>
              </p:cNvPr>
              <p:cNvSpPr txBox="1"/>
              <p:nvPr/>
            </p:nvSpPr>
            <p:spPr>
              <a:xfrm>
                <a:off x="4340323" y="2564390"/>
                <a:ext cx="147605" cy="307777"/>
              </a:xfrm>
              <a:prstGeom prst="rect">
                <a:avLst/>
              </a:prstGeom>
              <a:noFill/>
              <a:effectLst/>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000" b="0" i="1" smtClean="0">
                          <a:solidFill>
                            <a:srgbClr val="C00000"/>
                          </a:solidFill>
                          <a:latin typeface="Cambria Math" panose="02040503050406030204" pitchFamily="18" charset="0"/>
                        </a:rPr>
                        <m:t>𝑖</m:t>
                      </m:r>
                    </m:oMath>
                  </m:oMathPara>
                </a14:m>
                <a:endParaRPr lang="en-CA" sz="2000" dirty="0">
                  <a:solidFill>
                    <a:srgbClr val="C00000"/>
                  </a:solidFill>
                </a:endParaRPr>
              </a:p>
            </p:txBody>
          </p:sp>
        </mc:Choice>
        <mc:Fallback>
          <p:sp>
            <p:nvSpPr>
              <p:cNvPr id="92" name="TextBox 91">
                <a:extLst>
                  <a:ext uri="{FF2B5EF4-FFF2-40B4-BE49-F238E27FC236}">
                    <a16:creationId xmlns:a16="http://schemas.microsoft.com/office/drawing/2014/main" id="{EB1041AD-D7D3-4959-8907-4C73F5D45017}"/>
                  </a:ext>
                </a:extLst>
              </p:cNvPr>
              <p:cNvSpPr txBox="1">
                <a:spLocks noRot="1" noChangeAspect="1" noMove="1" noResize="1" noEditPoints="1" noAdjustHandles="1" noChangeArrowheads="1" noChangeShapeType="1" noTextEdit="1"/>
              </p:cNvSpPr>
              <p:nvPr/>
            </p:nvSpPr>
            <p:spPr>
              <a:xfrm>
                <a:off x="4340323" y="2564390"/>
                <a:ext cx="147605" cy="307777"/>
              </a:xfrm>
              <a:prstGeom prst="rect">
                <a:avLst/>
              </a:prstGeom>
              <a:blipFill>
                <a:blip r:embed="rId15"/>
                <a:stretch>
                  <a:fillRect l="-41667" r="-33333" b="-6000"/>
                </a:stretch>
              </a:blipFill>
              <a:effectLst/>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E23F0907-75EA-4511-94FF-EBE8F5F3B2CA}"/>
                  </a:ext>
                </a:extLst>
              </p:cNvPr>
              <p:cNvSpPr txBox="1"/>
              <p:nvPr/>
            </p:nvSpPr>
            <p:spPr>
              <a:xfrm>
                <a:off x="5270326" y="3881870"/>
                <a:ext cx="276871" cy="307777"/>
              </a:xfrm>
              <a:prstGeom prst="rect">
                <a:avLst/>
              </a:prstGeom>
              <a:noFill/>
              <a:effectLst/>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000" b="0" i="1" smtClean="0">
                          <a:solidFill>
                            <a:srgbClr val="C00000"/>
                          </a:solidFill>
                          <a:latin typeface="Cambria Math" panose="02040503050406030204" pitchFamily="18" charset="0"/>
                        </a:rPr>
                        <m:t>𝑚</m:t>
                      </m:r>
                    </m:oMath>
                  </m:oMathPara>
                </a14:m>
                <a:endParaRPr lang="en-CA" sz="2000" dirty="0">
                  <a:solidFill>
                    <a:srgbClr val="C00000"/>
                  </a:solidFill>
                </a:endParaRPr>
              </a:p>
            </p:txBody>
          </p:sp>
        </mc:Choice>
        <mc:Fallback>
          <p:sp>
            <p:nvSpPr>
              <p:cNvPr id="96" name="TextBox 95">
                <a:extLst>
                  <a:ext uri="{FF2B5EF4-FFF2-40B4-BE49-F238E27FC236}">
                    <a16:creationId xmlns:a16="http://schemas.microsoft.com/office/drawing/2014/main" id="{E23F0907-75EA-4511-94FF-EBE8F5F3B2CA}"/>
                  </a:ext>
                </a:extLst>
              </p:cNvPr>
              <p:cNvSpPr txBox="1">
                <a:spLocks noRot="1" noChangeAspect="1" noMove="1" noResize="1" noEditPoints="1" noAdjustHandles="1" noChangeArrowheads="1" noChangeShapeType="1" noTextEdit="1"/>
              </p:cNvSpPr>
              <p:nvPr/>
            </p:nvSpPr>
            <p:spPr>
              <a:xfrm>
                <a:off x="5270326" y="3881870"/>
                <a:ext cx="276871" cy="307777"/>
              </a:xfrm>
              <a:prstGeom prst="rect">
                <a:avLst/>
              </a:prstGeom>
              <a:blipFill>
                <a:blip r:embed="rId16"/>
                <a:stretch>
                  <a:fillRect l="-13333" r="-11111"/>
                </a:stretch>
              </a:blipFill>
              <a:effectLst/>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FB42E1BA-5167-4500-A211-C986F5A5468A}"/>
                  </a:ext>
                </a:extLst>
              </p:cNvPr>
              <p:cNvSpPr txBox="1"/>
              <p:nvPr/>
            </p:nvSpPr>
            <p:spPr>
              <a:xfrm>
                <a:off x="4742508" y="4107436"/>
                <a:ext cx="206274" cy="307777"/>
              </a:xfrm>
              <a:prstGeom prst="rect">
                <a:avLst/>
              </a:prstGeom>
              <a:noFill/>
              <a:effectLst/>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000" b="0" i="1" smtClean="0">
                          <a:solidFill>
                            <a:srgbClr val="C00000"/>
                          </a:solidFill>
                          <a:latin typeface="Cambria Math" panose="02040503050406030204" pitchFamily="18" charset="0"/>
                        </a:rPr>
                        <m:t>𝑘</m:t>
                      </m:r>
                    </m:oMath>
                  </m:oMathPara>
                </a14:m>
                <a:endParaRPr lang="en-CA" sz="2000" dirty="0">
                  <a:solidFill>
                    <a:srgbClr val="C00000"/>
                  </a:solidFill>
                </a:endParaRPr>
              </a:p>
            </p:txBody>
          </p:sp>
        </mc:Choice>
        <mc:Fallback>
          <p:sp>
            <p:nvSpPr>
              <p:cNvPr id="90" name="TextBox 89">
                <a:extLst>
                  <a:ext uri="{FF2B5EF4-FFF2-40B4-BE49-F238E27FC236}">
                    <a16:creationId xmlns:a16="http://schemas.microsoft.com/office/drawing/2014/main" id="{FB42E1BA-5167-4500-A211-C986F5A5468A}"/>
                  </a:ext>
                </a:extLst>
              </p:cNvPr>
              <p:cNvSpPr txBox="1">
                <a:spLocks noRot="1" noChangeAspect="1" noMove="1" noResize="1" noEditPoints="1" noAdjustHandles="1" noChangeArrowheads="1" noChangeShapeType="1" noTextEdit="1"/>
              </p:cNvSpPr>
              <p:nvPr/>
            </p:nvSpPr>
            <p:spPr>
              <a:xfrm>
                <a:off x="4742508" y="4107436"/>
                <a:ext cx="206274" cy="307777"/>
              </a:xfrm>
              <a:prstGeom prst="rect">
                <a:avLst/>
              </a:prstGeom>
              <a:blipFill>
                <a:blip r:embed="rId17"/>
                <a:stretch>
                  <a:fillRect l="-29412" r="-26471" b="-8000"/>
                </a:stretch>
              </a:blipFill>
              <a:effectLst/>
            </p:spPr>
            <p:txBody>
              <a:bodyPr/>
              <a:lstStyle/>
              <a:p>
                <a:r>
                  <a:rPr lang="en-CA">
                    <a:noFill/>
                  </a:rPr>
                  <a:t> </a:t>
                </a:r>
              </a:p>
            </p:txBody>
          </p:sp>
        </mc:Fallback>
      </mc:AlternateContent>
      <p:sp>
        <p:nvSpPr>
          <p:cNvPr id="103" name="Isosceles Triangle 102">
            <a:extLst>
              <a:ext uri="{FF2B5EF4-FFF2-40B4-BE49-F238E27FC236}">
                <a16:creationId xmlns:a16="http://schemas.microsoft.com/office/drawing/2014/main" id="{885582FF-1778-41BD-AD43-1CACB4DC8D6F}"/>
              </a:ext>
            </a:extLst>
          </p:cNvPr>
          <p:cNvSpPr/>
          <p:nvPr/>
        </p:nvSpPr>
        <p:spPr>
          <a:xfrm rot="1268987">
            <a:off x="1536011" y="1861308"/>
            <a:ext cx="1387105" cy="1287937"/>
          </a:xfrm>
          <a:prstGeom prst="triangle">
            <a:avLst>
              <a:gd name="adj" fmla="val 73423"/>
            </a:avLst>
          </a:prstGeom>
          <a:solidFill>
            <a:schemeClr val="bg1">
              <a:lumMod val="85000"/>
              <a:alpha val="4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000"/>
          </a:p>
        </p:txBody>
      </p:sp>
      <p:sp>
        <p:nvSpPr>
          <p:cNvPr id="104" name="Right Triangle 103">
            <a:extLst>
              <a:ext uri="{FF2B5EF4-FFF2-40B4-BE49-F238E27FC236}">
                <a16:creationId xmlns:a16="http://schemas.microsoft.com/office/drawing/2014/main" id="{90A22092-5F7D-408B-A2AD-7ECA8C2AA439}"/>
              </a:ext>
            </a:extLst>
          </p:cNvPr>
          <p:cNvSpPr/>
          <p:nvPr/>
        </p:nvSpPr>
        <p:spPr>
          <a:xfrm rot="240052">
            <a:off x="2705877" y="2064773"/>
            <a:ext cx="1199165" cy="1343813"/>
          </a:xfrm>
          <a:prstGeom prst="rtTriangle">
            <a:avLst/>
          </a:prstGeom>
          <a:solidFill>
            <a:schemeClr val="bg1">
              <a:lumMod val="85000"/>
              <a:alpha val="4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000"/>
          </a:p>
        </p:txBody>
      </p:sp>
      <p:cxnSp>
        <p:nvCxnSpPr>
          <p:cNvPr id="106" name="Straight Connector 105">
            <a:extLst>
              <a:ext uri="{FF2B5EF4-FFF2-40B4-BE49-F238E27FC236}">
                <a16:creationId xmlns:a16="http://schemas.microsoft.com/office/drawing/2014/main" id="{1D71442C-BF14-4F14-8E69-F8CDF857D16E}"/>
              </a:ext>
            </a:extLst>
          </p:cNvPr>
          <p:cNvCxnSpPr>
            <a:endCxn id="104" idx="0"/>
          </p:cNvCxnSpPr>
          <p:nvPr/>
        </p:nvCxnSpPr>
        <p:spPr>
          <a:xfrm rot="1268987" flipH="1">
            <a:off x="2789938" y="1791790"/>
            <a:ext cx="171325" cy="271918"/>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B0C5DCC-7E8B-4C4F-844E-57064E438ADC}"/>
              </a:ext>
            </a:extLst>
          </p:cNvPr>
          <p:cNvCxnSpPr>
            <a:endCxn id="104" idx="0"/>
          </p:cNvCxnSpPr>
          <p:nvPr/>
        </p:nvCxnSpPr>
        <p:spPr>
          <a:xfrm rot="1268987">
            <a:off x="2762963" y="1643627"/>
            <a:ext cx="52454" cy="379890"/>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FEDF23C-13BB-434E-874B-C43C685803F9}"/>
              </a:ext>
            </a:extLst>
          </p:cNvPr>
          <p:cNvCxnSpPr>
            <a:cxnSpLocks/>
            <a:endCxn id="103" idx="0"/>
          </p:cNvCxnSpPr>
          <p:nvPr/>
        </p:nvCxnSpPr>
        <p:spPr>
          <a:xfrm rot="1268987">
            <a:off x="2543008" y="1811857"/>
            <a:ext cx="241446" cy="178828"/>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7C431BD-4688-44DA-AE8E-C2037D585F4C}"/>
              </a:ext>
            </a:extLst>
          </p:cNvPr>
          <p:cNvCxnSpPr>
            <a:cxnSpLocks/>
            <a:endCxn id="103" idx="2"/>
          </p:cNvCxnSpPr>
          <p:nvPr/>
        </p:nvCxnSpPr>
        <p:spPr>
          <a:xfrm rot="1268987">
            <a:off x="1158390" y="2647476"/>
            <a:ext cx="242426" cy="144102"/>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0B208B5-40EF-4E5F-B9F0-1BFD4D03DB70}"/>
              </a:ext>
            </a:extLst>
          </p:cNvPr>
          <p:cNvCxnSpPr>
            <a:cxnSpLocks/>
            <a:endCxn id="103" idx="2"/>
          </p:cNvCxnSpPr>
          <p:nvPr/>
        </p:nvCxnSpPr>
        <p:spPr>
          <a:xfrm rot="1268987" flipV="1">
            <a:off x="1030734" y="2765704"/>
            <a:ext cx="313864" cy="208681"/>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A750DA3-C642-4E21-9853-6411C3709DE7}"/>
              </a:ext>
            </a:extLst>
          </p:cNvPr>
          <p:cNvCxnSpPr>
            <a:cxnSpLocks/>
            <a:endCxn id="103" idx="2"/>
          </p:cNvCxnSpPr>
          <p:nvPr/>
        </p:nvCxnSpPr>
        <p:spPr>
          <a:xfrm rot="1268987" flipV="1">
            <a:off x="1257190" y="2811601"/>
            <a:ext cx="57474" cy="336857"/>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39AD88D-7838-4BA0-AD62-967058605E6B}"/>
              </a:ext>
            </a:extLst>
          </p:cNvPr>
          <p:cNvCxnSpPr>
            <a:stCxn id="104" idx="2"/>
          </p:cNvCxnSpPr>
          <p:nvPr/>
        </p:nvCxnSpPr>
        <p:spPr>
          <a:xfrm flipH="1">
            <a:off x="2302473" y="3361533"/>
            <a:ext cx="361683" cy="166157"/>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73E0884-D8AD-4C00-AA6B-9CE11CE9070F}"/>
              </a:ext>
            </a:extLst>
          </p:cNvPr>
          <p:cNvCxnSpPr>
            <a:endCxn id="104" idx="2"/>
          </p:cNvCxnSpPr>
          <p:nvPr/>
        </p:nvCxnSpPr>
        <p:spPr>
          <a:xfrm flipH="1" flipV="1">
            <a:off x="2664156" y="3361533"/>
            <a:ext cx="280965" cy="193317"/>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0070CD61-5D62-4F23-9C1E-55AF6DACE584}"/>
              </a:ext>
            </a:extLst>
          </p:cNvPr>
          <p:cNvSpPr/>
          <p:nvPr/>
        </p:nvSpPr>
        <p:spPr>
          <a:xfrm rot="1268987">
            <a:off x="2722555" y="1996618"/>
            <a:ext cx="72000" cy="72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0" name="Oval 119">
            <a:extLst>
              <a:ext uri="{FF2B5EF4-FFF2-40B4-BE49-F238E27FC236}">
                <a16:creationId xmlns:a16="http://schemas.microsoft.com/office/drawing/2014/main" id="{5AFE9AB0-D71A-460C-97EA-624989E246DA}"/>
              </a:ext>
            </a:extLst>
          </p:cNvPr>
          <p:cNvSpPr/>
          <p:nvPr/>
        </p:nvSpPr>
        <p:spPr>
          <a:xfrm rot="1268987">
            <a:off x="1318598" y="2809089"/>
            <a:ext cx="72000" cy="72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2" name="Oval 121">
            <a:extLst>
              <a:ext uri="{FF2B5EF4-FFF2-40B4-BE49-F238E27FC236}">
                <a16:creationId xmlns:a16="http://schemas.microsoft.com/office/drawing/2014/main" id="{5F639B54-C750-4439-B550-9761C60E8887}"/>
              </a:ext>
            </a:extLst>
          </p:cNvPr>
          <p:cNvSpPr/>
          <p:nvPr/>
        </p:nvSpPr>
        <p:spPr>
          <a:xfrm rot="1268987">
            <a:off x="2602261" y="3329838"/>
            <a:ext cx="72000" cy="72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0" name="Oval 129">
            <a:extLst>
              <a:ext uri="{FF2B5EF4-FFF2-40B4-BE49-F238E27FC236}">
                <a16:creationId xmlns:a16="http://schemas.microsoft.com/office/drawing/2014/main" id="{4F46337A-D6CC-4D3C-A7AC-731BC3E2ABAB}"/>
              </a:ext>
            </a:extLst>
          </p:cNvPr>
          <p:cNvSpPr/>
          <p:nvPr/>
        </p:nvSpPr>
        <p:spPr>
          <a:xfrm rot="1268987">
            <a:off x="3772654" y="3381789"/>
            <a:ext cx="119348" cy="129567"/>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1177537A-C88E-4E16-8F7C-5F96BC247228}"/>
                  </a:ext>
                </a:extLst>
              </p:cNvPr>
              <p:cNvSpPr txBox="1"/>
              <p:nvPr/>
            </p:nvSpPr>
            <p:spPr>
              <a:xfrm>
                <a:off x="1857697" y="2007631"/>
                <a:ext cx="22211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A" sz="2000" b="0" i="1" smtClean="0">
                          <a:latin typeface="Cambria Math" panose="02040503050406030204" pitchFamily="18" charset="0"/>
                        </a:rPr>
                        <m:t>𝐴</m:t>
                      </m:r>
                    </m:oMath>
                  </m:oMathPara>
                </a14:m>
                <a:endParaRPr lang="fr-CA" sz="2000" dirty="0"/>
              </a:p>
            </p:txBody>
          </p:sp>
        </mc:Choice>
        <mc:Fallback>
          <p:sp>
            <p:nvSpPr>
              <p:cNvPr id="134" name="TextBox 133">
                <a:extLst>
                  <a:ext uri="{FF2B5EF4-FFF2-40B4-BE49-F238E27FC236}">
                    <a16:creationId xmlns:a16="http://schemas.microsoft.com/office/drawing/2014/main" id="{1177537A-C88E-4E16-8F7C-5F96BC247228}"/>
                  </a:ext>
                </a:extLst>
              </p:cNvPr>
              <p:cNvSpPr txBox="1">
                <a:spLocks noRot="1" noChangeAspect="1" noMove="1" noResize="1" noEditPoints="1" noAdjustHandles="1" noChangeArrowheads="1" noChangeShapeType="1" noTextEdit="1"/>
              </p:cNvSpPr>
              <p:nvPr/>
            </p:nvSpPr>
            <p:spPr>
              <a:xfrm>
                <a:off x="1857697" y="2007631"/>
                <a:ext cx="222112" cy="307777"/>
              </a:xfrm>
              <a:prstGeom prst="rect">
                <a:avLst/>
              </a:prstGeom>
              <a:blipFill>
                <a:blip r:embed="rId18"/>
                <a:stretch>
                  <a:fillRect l="-27778" r="-27778" b="-5882"/>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61F2F5F-7ABC-4D4E-B874-D33F0A26DE62}"/>
                  </a:ext>
                </a:extLst>
              </p:cNvPr>
              <p:cNvSpPr txBox="1"/>
              <p:nvPr/>
            </p:nvSpPr>
            <p:spPr>
              <a:xfrm>
                <a:off x="3118789" y="2825565"/>
                <a:ext cx="20954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𝑛</m:t>
                          </m:r>
                        </m:e>
                      </m:acc>
                    </m:oMath>
                  </m:oMathPara>
                </a14:m>
                <a:endParaRPr lang="en-CA" sz="2000" dirty="0"/>
              </a:p>
            </p:txBody>
          </p:sp>
        </mc:Choice>
        <mc:Fallback>
          <p:sp>
            <p:nvSpPr>
              <p:cNvPr id="6" name="TextBox 5">
                <a:extLst>
                  <a:ext uri="{FF2B5EF4-FFF2-40B4-BE49-F238E27FC236}">
                    <a16:creationId xmlns:a16="http://schemas.microsoft.com/office/drawing/2014/main" id="{A61F2F5F-7ABC-4D4E-B874-D33F0A26DE62}"/>
                  </a:ext>
                </a:extLst>
              </p:cNvPr>
              <p:cNvSpPr txBox="1">
                <a:spLocks noRot="1" noChangeAspect="1" noMove="1" noResize="1" noEditPoints="1" noAdjustHandles="1" noChangeArrowheads="1" noChangeShapeType="1" noTextEdit="1"/>
              </p:cNvSpPr>
              <p:nvPr/>
            </p:nvSpPr>
            <p:spPr>
              <a:xfrm>
                <a:off x="3118789" y="2825565"/>
                <a:ext cx="209545" cy="307777"/>
              </a:xfrm>
              <a:prstGeom prst="rect">
                <a:avLst/>
              </a:prstGeom>
              <a:blipFill>
                <a:blip r:embed="rId19"/>
                <a:stretch>
                  <a:fillRect l="-17647" t="-24000" r="-79412"/>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72D3D88E-E965-4E46-A950-90903ADE001C}"/>
                  </a:ext>
                </a:extLst>
              </p:cNvPr>
              <p:cNvSpPr txBox="1"/>
              <p:nvPr/>
            </p:nvSpPr>
            <p:spPr>
              <a:xfrm>
                <a:off x="3728086" y="3458928"/>
                <a:ext cx="19396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b="1" i="0" smtClean="0">
                          <a:latin typeface="Cambria Math" panose="02040503050406030204" pitchFamily="18" charset="0"/>
                        </a:rPr>
                        <m:t>𝐩</m:t>
                      </m:r>
                    </m:oMath>
                  </m:oMathPara>
                </a14:m>
                <a:endParaRPr lang="en-CA" b="1" dirty="0"/>
              </a:p>
            </p:txBody>
          </p:sp>
        </mc:Choice>
        <mc:Fallback>
          <p:sp>
            <p:nvSpPr>
              <p:cNvPr id="25" name="TextBox 24">
                <a:extLst>
                  <a:ext uri="{FF2B5EF4-FFF2-40B4-BE49-F238E27FC236}">
                    <a16:creationId xmlns:a16="http://schemas.microsoft.com/office/drawing/2014/main" id="{72D3D88E-E965-4E46-A950-90903ADE001C}"/>
                  </a:ext>
                </a:extLst>
              </p:cNvPr>
              <p:cNvSpPr txBox="1">
                <a:spLocks noRot="1" noChangeAspect="1" noMove="1" noResize="1" noEditPoints="1" noAdjustHandles="1" noChangeArrowheads="1" noChangeShapeType="1" noTextEdit="1"/>
              </p:cNvSpPr>
              <p:nvPr/>
            </p:nvSpPr>
            <p:spPr>
              <a:xfrm>
                <a:off x="3728086" y="3458928"/>
                <a:ext cx="193963" cy="276999"/>
              </a:xfrm>
              <a:prstGeom prst="rect">
                <a:avLst/>
              </a:prstGeom>
              <a:blipFill>
                <a:blip r:embed="rId20"/>
                <a:stretch>
                  <a:fillRect l="-35484" r="-32258" b="-26087"/>
                </a:stretch>
              </a:blipFill>
            </p:spPr>
            <p:txBody>
              <a:bodyPr/>
              <a:lstStyle/>
              <a:p>
                <a:r>
                  <a:rPr lang="en-CA">
                    <a:noFill/>
                  </a:rPr>
                  <a:t> </a:t>
                </a:r>
              </a:p>
            </p:txBody>
          </p:sp>
        </mc:Fallback>
      </mc:AlternateContent>
      <p:cxnSp>
        <p:nvCxnSpPr>
          <p:cNvPr id="140" name="Straight Arrow Connector 139">
            <a:extLst>
              <a:ext uri="{FF2B5EF4-FFF2-40B4-BE49-F238E27FC236}">
                <a16:creationId xmlns:a16="http://schemas.microsoft.com/office/drawing/2014/main" id="{312C8CB4-4042-4795-8761-4DA0F278B20C}"/>
              </a:ext>
            </a:extLst>
          </p:cNvPr>
          <p:cNvCxnSpPr>
            <a:cxnSpLocks/>
          </p:cNvCxnSpPr>
          <p:nvPr/>
        </p:nvCxnSpPr>
        <p:spPr>
          <a:xfrm flipH="1" flipV="1">
            <a:off x="3214196" y="3123123"/>
            <a:ext cx="595103" cy="306818"/>
          </a:xfrm>
          <a:prstGeom prst="straightConnector1">
            <a:avLst/>
          </a:prstGeom>
          <a:ln w="285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C844718C-2A6B-4E66-B070-BC77CD040C68}"/>
                  </a:ext>
                </a:extLst>
              </p:cNvPr>
              <p:cNvSpPr txBox="1"/>
              <p:nvPr/>
            </p:nvSpPr>
            <p:spPr>
              <a:xfrm>
                <a:off x="3721484" y="3109702"/>
                <a:ext cx="147605" cy="307777"/>
              </a:xfrm>
              <a:prstGeom prst="rect">
                <a:avLst/>
              </a:prstGeom>
              <a:noFill/>
              <a:effectLst/>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000" b="0" i="1" smtClean="0">
                          <a:solidFill>
                            <a:srgbClr val="C00000"/>
                          </a:solidFill>
                          <a:latin typeface="Cambria Math" panose="02040503050406030204" pitchFamily="18" charset="0"/>
                        </a:rPr>
                        <m:t>𝑙</m:t>
                      </m:r>
                    </m:oMath>
                  </m:oMathPara>
                </a14:m>
                <a:endParaRPr lang="en-CA" sz="2000" dirty="0">
                  <a:solidFill>
                    <a:srgbClr val="C00000"/>
                  </a:solidFill>
                </a:endParaRPr>
              </a:p>
            </p:txBody>
          </p:sp>
        </mc:Choice>
        <mc:Fallback>
          <p:sp>
            <p:nvSpPr>
              <p:cNvPr id="24" name="TextBox 23">
                <a:extLst>
                  <a:ext uri="{FF2B5EF4-FFF2-40B4-BE49-F238E27FC236}">
                    <a16:creationId xmlns:a16="http://schemas.microsoft.com/office/drawing/2014/main" id="{C844718C-2A6B-4E66-B070-BC77CD040C68}"/>
                  </a:ext>
                </a:extLst>
              </p:cNvPr>
              <p:cNvSpPr txBox="1">
                <a:spLocks noRot="1" noChangeAspect="1" noMove="1" noResize="1" noEditPoints="1" noAdjustHandles="1" noChangeArrowheads="1" noChangeShapeType="1" noTextEdit="1"/>
              </p:cNvSpPr>
              <p:nvPr/>
            </p:nvSpPr>
            <p:spPr>
              <a:xfrm>
                <a:off x="3721484" y="3109702"/>
                <a:ext cx="147605" cy="307777"/>
              </a:xfrm>
              <a:prstGeom prst="rect">
                <a:avLst/>
              </a:prstGeom>
              <a:blipFill>
                <a:blip r:embed="rId21"/>
                <a:stretch>
                  <a:fillRect l="-40000" r="-32000" b="-5882"/>
                </a:stretch>
              </a:blipFill>
              <a:effectLst/>
            </p:spPr>
            <p:txBody>
              <a:bodyPr/>
              <a:lstStyle/>
              <a:p>
                <a:r>
                  <a:rPr lang="en-CA">
                    <a:noFill/>
                  </a:rPr>
                  <a:t> </a:t>
                </a:r>
              </a:p>
            </p:txBody>
          </p:sp>
        </mc:Fallback>
      </mc:AlternateContent>
      <p:sp>
        <p:nvSpPr>
          <p:cNvPr id="56" name="Oval 55">
            <a:extLst>
              <a:ext uri="{FF2B5EF4-FFF2-40B4-BE49-F238E27FC236}">
                <a16:creationId xmlns:a16="http://schemas.microsoft.com/office/drawing/2014/main" id="{54966A78-1A1A-4F7C-862A-15E8FB8A5841}"/>
              </a:ext>
            </a:extLst>
          </p:cNvPr>
          <p:cNvSpPr/>
          <p:nvPr/>
        </p:nvSpPr>
        <p:spPr>
          <a:xfrm>
            <a:off x="3778328" y="3388156"/>
            <a:ext cx="129600" cy="129600"/>
          </a:xfrm>
          <a:prstGeom prst="ellipse">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829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fade">
                                      <p:cBhvr>
                                        <p:cTn id="24" dur="500"/>
                                        <p:tgtEl>
                                          <p:spTgt spid="105"/>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2"/>
                                        </p:tgtEl>
                                        <p:attrNameLst>
                                          <p:attrName>style.visibility</p:attrName>
                                        </p:attrNameLst>
                                      </p:cBhvr>
                                      <p:to>
                                        <p:strVal val="visible"/>
                                      </p:to>
                                    </p:set>
                                    <p:animEffect transition="in" filter="fade">
                                      <p:cBhvr>
                                        <p:cTn id="33" dur="500"/>
                                        <p:tgtEl>
                                          <p:spTgt spid="15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fade">
                                      <p:cBhvr>
                                        <p:cTn id="39" dur="500"/>
                                        <p:tgtEl>
                                          <p:spTgt spid="15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1"/>
                                        </p:tgtEl>
                                        <p:attrNameLst>
                                          <p:attrName>style.visibility</p:attrName>
                                        </p:attrNameLst>
                                      </p:cBhvr>
                                      <p:to>
                                        <p:strVal val="visible"/>
                                      </p:to>
                                    </p:set>
                                    <p:animEffect transition="in" filter="fade">
                                      <p:cBhvr>
                                        <p:cTn id="42" dur="500"/>
                                        <p:tgtEl>
                                          <p:spTgt spid="1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500"/>
                                        <p:tgtEl>
                                          <p:spTgt spid="9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6">
                                            <p:txEl>
                                              <p:pRg st="0" end="0"/>
                                            </p:txEl>
                                          </p:spTgt>
                                        </p:tgtEl>
                                        <p:attrNameLst>
                                          <p:attrName>style.visibility</p:attrName>
                                        </p:attrNameLst>
                                      </p:cBhvr>
                                      <p:to>
                                        <p:strVal val="visible"/>
                                      </p:to>
                                    </p:set>
                                    <p:animEffect transition="in" filter="fade">
                                      <p:cBhvr>
                                        <p:cTn id="63" dur="500"/>
                                        <p:tgtEl>
                                          <p:spTgt spid="36">
                                            <p:txEl>
                                              <p:pRg st="0" end="0"/>
                                            </p:txEl>
                                          </p:spTgt>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fade">
                                      <p:cBhvr>
                                        <p:cTn id="6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26" grpId="0"/>
      <p:bldP spid="99" grpId="0" animBg="1"/>
      <p:bldP spid="29" grpId="0" animBg="1"/>
      <p:bldP spid="30" grpId="0"/>
      <p:bldP spid="102" grpId="0"/>
      <p:bldP spid="37" grpId="0"/>
      <p:bldP spid="150" grpId="0"/>
      <p:bldP spid="151" grpId="0"/>
      <p:bldP spid="152" grpId="0"/>
      <p:bldP spid="6" grpId="0"/>
      <p:bldP spid="25" grpId="0"/>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5906-0BF4-4567-A01B-8E67948914F5}"/>
              </a:ext>
            </a:extLst>
          </p:cNvPr>
          <p:cNvSpPr>
            <a:spLocks noGrp="1"/>
          </p:cNvSpPr>
          <p:nvPr>
            <p:ph type="title"/>
          </p:nvPr>
        </p:nvSpPr>
        <p:spPr/>
        <p:txBody>
          <a:bodyPr/>
          <a:lstStyle/>
          <a:p>
            <a:r>
              <a:rPr lang="en-CA" dirty="0"/>
              <a:t>Soft-body Contact Jacobian</a:t>
            </a:r>
          </a:p>
        </p:txBody>
      </p:sp>
      <mc:AlternateContent xmlns:mc="http://schemas.openxmlformats.org/markup-compatibility/2006">
        <mc:Choice xmlns:a14="http://schemas.microsoft.com/office/drawing/2010/main" Requires="a14">
          <p:sp>
            <p:nvSpPr>
              <p:cNvPr id="36" name="Content Placeholder 35">
                <a:extLst>
                  <a:ext uri="{FF2B5EF4-FFF2-40B4-BE49-F238E27FC236}">
                    <a16:creationId xmlns:a16="http://schemas.microsoft.com/office/drawing/2014/main" id="{2232C8F4-46EE-4054-BCA0-CA97C6F94661}"/>
                  </a:ext>
                </a:extLst>
              </p:cNvPr>
              <p:cNvSpPr>
                <a:spLocks noGrp="1"/>
              </p:cNvSpPr>
              <p:nvPr>
                <p:ph idx="1"/>
              </p:nvPr>
            </p:nvSpPr>
            <p:spPr>
              <a:xfrm>
                <a:off x="785199" y="5070337"/>
                <a:ext cx="10515600" cy="1063186"/>
              </a:xfrm>
            </p:spPr>
            <p:txBody>
              <a:bodyPr>
                <a:normAutofit fontScale="85000" lnSpcReduction="20000"/>
              </a:bodyPr>
              <a:lstStyle/>
              <a:p>
                <a:r>
                  <a:rPr lang="en-CA" sz="2400" dirty="0"/>
                  <a:t>NCP version shown, but </a:t>
                </a:r>
                <a14:m>
                  <m:oMath xmlns:m="http://schemas.openxmlformats.org/officeDocument/2006/math">
                    <m:r>
                      <a:rPr lang="en-CA" sz="2400" b="1" i="0" smtClean="0">
                        <a:latin typeface="Cambria Math" panose="02040503050406030204" pitchFamily="18" charset="0"/>
                      </a:rPr>
                      <m:t>𝐉</m:t>
                    </m:r>
                  </m:oMath>
                </a14:m>
                <a:r>
                  <a:rPr lang="en-CA" sz="2400" dirty="0"/>
                  <a:t> changes according to specific friction cone model</a:t>
                </a:r>
              </a:p>
              <a:p>
                <a:r>
                  <a:rPr lang="en-CA" sz="2400" dirty="0"/>
                  <a:t>Only nodes involved in contact shown, but soft-bodies contain many more nodes</a:t>
                </a:r>
              </a:p>
              <a:p>
                <a:r>
                  <a:rPr lang="en-CA" sz="2400" dirty="0"/>
                  <a:t>Global </a:t>
                </a:r>
                <a14:m>
                  <m:oMath xmlns:m="http://schemas.openxmlformats.org/officeDocument/2006/math">
                    <m:r>
                      <a:rPr lang="en-CA" sz="2400" b="1" i="0" dirty="0" smtClean="0">
                        <a:latin typeface="Cambria Math" panose="02040503050406030204" pitchFamily="18" charset="0"/>
                      </a:rPr>
                      <m:t>𝐉</m:t>
                    </m:r>
                  </m:oMath>
                </a14:m>
                <a:r>
                  <a:rPr lang="en-CA" sz="2400" dirty="0"/>
                  <a:t> matrix is typically wide and sparse</a:t>
                </a:r>
              </a:p>
            </p:txBody>
          </p:sp>
        </mc:Choice>
        <mc:Fallback>
          <p:sp>
            <p:nvSpPr>
              <p:cNvPr id="36" name="Content Placeholder 35">
                <a:extLst>
                  <a:ext uri="{FF2B5EF4-FFF2-40B4-BE49-F238E27FC236}">
                    <a16:creationId xmlns:a16="http://schemas.microsoft.com/office/drawing/2014/main" id="{2232C8F4-46EE-4054-BCA0-CA97C6F94661}"/>
                  </a:ext>
                </a:extLst>
              </p:cNvPr>
              <p:cNvSpPr>
                <a:spLocks noGrp="1" noRot="1" noChangeAspect="1" noMove="1" noResize="1" noEditPoints="1" noAdjustHandles="1" noChangeArrowheads="1" noChangeShapeType="1" noTextEdit="1"/>
              </p:cNvSpPr>
              <p:nvPr>
                <p:ph idx="1"/>
              </p:nvPr>
            </p:nvSpPr>
            <p:spPr>
              <a:xfrm>
                <a:off x="785199" y="5070337"/>
                <a:ext cx="10515600" cy="1063186"/>
              </a:xfrm>
              <a:blipFill>
                <a:blip r:embed="rId3"/>
                <a:stretch>
                  <a:fillRect l="-522" t="-10920" b="-459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3" name="Rectangle 62">
                <a:extLst>
                  <a:ext uri="{FF2B5EF4-FFF2-40B4-BE49-F238E27FC236}">
                    <a16:creationId xmlns:a16="http://schemas.microsoft.com/office/drawing/2014/main" id="{5D2FBB7B-5902-45F2-8ACD-3DC7FE60A389}"/>
                  </a:ext>
                </a:extLst>
              </p:cNvPr>
              <p:cNvSpPr/>
              <p:nvPr/>
            </p:nvSpPr>
            <p:spPr>
              <a:xfrm>
                <a:off x="5455527" y="2206315"/>
                <a:ext cx="6517362" cy="18228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400" b="1" i="0" smtClean="0">
                          <a:latin typeface="Cambria Math" panose="02040503050406030204" pitchFamily="18" charset="0"/>
                        </a:rPr>
                        <m:t>𝐯</m:t>
                      </m:r>
                      <m:r>
                        <a:rPr lang="en-CA" sz="2400" b="0" i="0" smtClean="0">
                          <a:latin typeface="Cambria Math" panose="02040503050406030204" pitchFamily="18" charset="0"/>
                        </a:rPr>
                        <m:t>=</m:t>
                      </m:r>
                      <m:d>
                        <m:dPr>
                          <m:begChr m:val="["/>
                          <m:endChr m:val="]"/>
                          <m:ctrlPr>
                            <a:rPr lang="en-CA" sz="2400" b="1" i="1">
                              <a:latin typeface="Cambria Math" panose="02040503050406030204" pitchFamily="18" charset="0"/>
                            </a:rPr>
                          </m:ctrlPr>
                        </m:dPr>
                        <m:e>
                          <m:m>
                            <m:mPr>
                              <m:mcs>
                                <m:mc>
                                  <m:mcPr>
                                    <m:count m:val="5"/>
                                    <m:mcJc m:val="center"/>
                                  </m:mcPr>
                                </m:mc>
                              </m:mcs>
                              <m:ctrlPr>
                                <a:rPr lang="en-CA" sz="2400" b="1" i="1" smtClean="0">
                                  <a:latin typeface="Cambria Math" panose="02040503050406030204" pitchFamily="18" charset="0"/>
                                </a:rPr>
                              </m:ctrlPr>
                            </m:mPr>
                            <m:mr>
                              <m:e>
                                <m:r>
                                  <m:rPr>
                                    <m:brk m:alnAt="7"/>
                                  </m:rPr>
                                  <a:rPr lang="en-CA" sz="2400" b="1" i="1">
                                    <a:latin typeface="Cambria Math" panose="02040503050406030204" pitchFamily="18" charset="0"/>
                                  </a:rPr>
                                  <m:t>−</m:t>
                                </m:r>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i="1">
                                            <a:latin typeface="Cambria Math" panose="02040503050406030204" pitchFamily="18" charset="0"/>
                                          </a:rPr>
                                          <m:t>𝑛</m:t>
                                        </m:r>
                                      </m:e>
                                    </m:acc>
                                  </m:e>
                                  <m:sup>
                                    <m:r>
                                      <a:rPr lang="en-CA" sz="2400" i="1">
                                        <a:latin typeface="Cambria Math" panose="02040503050406030204" pitchFamily="18" charset="0"/>
                                      </a:rPr>
                                      <m:t>𝑇</m:t>
                                    </m:r>
                                  </m:sup>
                                </m:sSup>
                              </m:e>
                              <m:e>
                                <m:sSub>
                                  <m:sSubPr>
                                    <m:ctrlPr>
                                      <a:rPr lang="en-CA" sz="240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𝑖</m:t>
                                    </m:r>
                                  </m:sub>
                                </m:sSub>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i="1">
                                            <a:latin typeface="Cambria Math" panose="02040503050406030204" pitchFamily="18" charset="0"/>
                                          </a:rPr>
                                          <m:t>𝑛</m:t>
                                        </m:r>
                                      </m:e>
                                    </m:acc>
                                  </m:e>
                                  <m:sup>
                                    <m:r>
                                      <a:rPr lang="en-CA" sz="2400" i="1">
                                        <a:latin typeface="Cambria Math" panose="02040503050406030204" pitchFamily="18" charset="0"/>
                                      </a:rPr>
                                      <m:t>𝑇</m:t>
                                    </m:r>
                                  </m:sup>
                                </m:sSup>
                              </m:e>
                              <m:e>
                                <m:sSub>
                                  <m:sSubPr>
                                    <m:ctrlPr>
                                      <a:rPr lang="en-CA" sz="240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𝑗</m:t>
                                    </m:r>
                                  </m:sub>
                                </m:sSub>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i="1">
                                            <a:latin typeface="Cambria Math" panose="02040503050406030204" pitchFamily="18" charset="0"/>
                                          </a:rPr>
                                          <m:t>𝑛</m:t>
                                        </m:r>
                                      </m:e>
                                    </m:acc>
                                  </m:e>
                                  <m:sup>
                                    <m:r>
                                      <a:rPr lang="en-CA" sz="2400" i="1">
                                        <a:latin typeface="Cambria Math" panose="02040503050406030204" pitchFamily="18" charset="0"/>
                                      </a:rPr>
                                      <m:t>𝑇</m:t>
                                    </m:r>
                                  </m:sup>
                                </m:sSup>
                              </m:e>
                              <m:e>
                                <m:sSub>
                                  <m:sSubPr>
                                    <m:ctrlPr>
                                      <a:rPr lang="en-CA" sz="240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𝑘</m:t>
                                    </m:r>
                                  </m:sub>
                                </m:sSub>
                                <m:sSup>
                                  <m:sSupPr>
                                    <m:ctrlPr>
                                      <a:rPr lang="en-CA" sz="2400" b="1" i="1" smtClean="0">
                                        <a:latin typeface="Cambria Math" panose="02040503050406030204" pitchFamily="18" charset="0"/>
                                      </a:rPr>
                                    </m:ctrlPr>
                                  </m:sSupPr>
                                  <m:e>
                                    <m:acc>
                                      <m:accPr>
                                        <m:chr m:val="̂"/>
                                        <m:ctrlPr>
                                          <a:rPr lang="en-CA" sz="2400" i="1" smtClean="0">
                                            <a:latin typeface="Cambria Math" panose="02040503050406030204" pitchFamily="18" charset="0"/>
                                          </a:rPr>
                                        </m:ctrlPr>
                                      </m:accPr>
                                      <m:e>
                                        <m:r>
                                          <a:rPr lang="en-CA" sz="2400" b="0" i="1" smtClean="0">
                                            <a:latin typeface="Cambria Math" panose="02040503050406030204" pitchFamily="18" charset="0"/>
                                          </a:rPr>
                                          <m:t>𝑛</m:t>
                                        </m:r>
                                      </m:e>
                                    </m:acc>
                                  </m:e>
                                  <m:sup>
                                    <m:r>
                                      <a:rPr lang="en-CA" sz="2400" b="0" i="1" smtClean="0">
                                        <a:latin typeface="Cambria Math" panose="02040503050406030204" pitchFamily="18" charset="0"/>
                                      </a:rPr>
                                      <m:t>𝑇</m:t>
                                    </m:r>
                                  </m:sup>
                                </m:sSup>
                              </m:e>
                              <m:e>
                                <m:sSub>
                                  <m:sSubPr>
                                    <m:ctrlPr>
                                      <a:rPr lang="en-CA" sz="2400" i="1" smtClean="0">
                                        <a:latin typeface="Cambria Math" panose="02040503050406030204" pitchFamily="18" charset="0"/>
                                      </a:rPr>
                                    </m:ctrlPr>
                                  </m:sSubPr>
                                  <m:e>
                                    <m:r>
                                      <a:rPr lang="en-CA" sz="2400" b="0" i="1" smtClean="0">
                                        <a:latin typeface="Cambria Math" panose="02040503050406030204" pitchFamily="18" charset="0"/>
                                      </a:rPr>
                                      <m:t>𝑤</m:t>
                                    </m:r>
                                  </m:e>
                                  <m:sub>
                                    <m:r>
                                      <a:rPr lang="en-CA" sz="2400" b="0" i="1" smtClean="0">
                                        <a:latin typeface="Cambria Math" panose="02040503050406030204" pitchFamily="18" charset="0"/>
                                      </a:rPr>
                                      <m:t>𝑚</m:t>
                                    </m:r>
                                  </m:sub>
                                </m:sSub>
                                <m:sSup>
                                  <m:sSupPr>
                                    <m:ctrlPr>
                                      <a:rPr lang="en-CA" sz="2400" b="1" i="1" smtClean="0">
                                        <a:latin typeface="Cambria Math" panose="02040503050406030204" pitchFamily="18" charset="0"/>
                                      </a:rPr>
                                    </m:ctrlPr>
                                  </m:sSupPr>
                                  <m:e>
                                    <m:acc>
                                      <m:accPr>
                                        <m:chr m:val="̂"/>
                                        <m:ctrlPr>
                                          <a:rPr lang="en-CA" sz="2400" i="1" smtClean="0">
                                            <a:latin typeface="Cambria Math" panose="02040503050406030204" pitchFamily="18" charset="0"/>
                                          </a:rPr>
                                        </m:ctrlPr>
                                      </m:accPr>
                                      <m:e>
                                        <m:r>
                                          <a:rPr lang="en-CA" sz="2400" b="0" i="1" smtClean="0">
                                            <a:latin typeface="Cambria Math" panose="02040503050406030204" pitchFamily="18" charset="0"/>
                                          </a:rPr>
                                          <m:t>𝑛</m:t>
                                        </m:r>
                                      </m:e>
                                    </m:acc>
                                  </m:e>
                                  <m:sup>
                                    <m:r>
                                      <a:rPr lang="en-CA" sz="2400" b="0" i="1" smtClean="0">
                                        <a:latin typeface="Cambria Math" panose="02040503050406030204" pitchFamily="18" charset="0"/>
                                      </a:rPr>
                                      <m:t>𝑇</m:t>
                                    </m:r>
                                  </m:sup>
                                </m:sSup>
                              </m:e>
                            </m:mr>
                            <m:mr>
                              <m:e>
                                <m:r>
                                  <m:rPr>
                                    <m:brk m:alnAt="7"/>
                                  </m:rPr>
                                  <a:rPr lang="en-CA" sz="2400" b="1" i="1">
                                    <a:latin typeface="Cambria Math" panose="02040503050406030204" pitchFamily="18" charset="0"/>
                                  </a:rPr>
                                  <m:t>−</m:t>
                                </m:r>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b="0" i="1" smtClean="0">
                                            <a:latin typeface="Cambria Math" panose="02040503050406030204" pitchFamily="18" charset="0"/>
                                          </a:rPr>
                                          <m:t>𝑡</m:t>
                                        </m:r>
                                      </m:e>
                                    </m:acc>
                                  </m:e>
                                  <m:sup>
                                    <m:r>
                                      <a:rPr lang="en-CA" sz="2400" i="1">
                                        <a:latin typeface="Cambria Math" panose="02040503050406030204" pitchFamily="18" charset="0"/>
                                      </a:rPr>
                                      <m:t>𝑇</m:t>
                                    </m:r>
                                  </m:sup>
                                </m:sSup>
                              </m:e>
                              <m:e>
                                <m:sSub>
                                  <m:sSubPr>
                                    <m:ctrlPr>
                                      <a:rPr lang="en-CA" sz="2400" i="1">
                                        <a:latin typeface="Cambria Math" panose="02040503050406030204" pitchFamily="18" charset="0"/>
                                      </a:rPr>
                                    </m:ctrlPr>
                                  </m:sSubPr>
                                  <m:e>
                                    <m:r>
                                      <a:rPr lang="en-CA" sz="2400" i="1">
                                        <a:latin typeface="Cambria Math" panose="02040503050406030204" pitchFamily="18" charset="0"/>
                                      </a:rPr>
                                      <m:t>𝑤</m:t>
                                    </m:r>
                                  </m:e>
                                  <m:sub>
                                    <m:r>
                                      <a:rPr lang="en-CA" sz="2400" i="1">
                                        <a:latin typeface="Cambria Math" panose="02040503050406030204" pitchFamily="18" charset="0"/>
                                      </a:rPr>
                                      <m:t>𝑖</m:t>
                                    </m:r>
                                  </m:sub>
                                </m:sSub>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b="0" i="1" smtClean="0">
                                            <a:latin typeface="Cambria Math" panose="02040503050406030204" pitchFamily="18" charset="0"/>
                                          </a:rPr>
                                          <m:t>𝑡</m:t>
                                        </m:r>
                                      </m:e>
                                    </m:acc>
                                  </m:e>
                                  <m:sup>
                                    <m:r>
                                      <a:rPr lang="en-CA" sz="2400" i="1">
                                        <a:latin typeface="Cambria Math" panose="02040503050406030204" pitchFamily="18" charset="0"/>
                                      </a:rPr>
                                      <m:t>𝑇</m:t>
                                    </m:r>
                                  </m:sup>
                                </m:sSup>
                              </m:e>
                              <m:e>
                                <m:sSub>
                                  <m:sSubPr>
                                    <m:ctrlPr>
                                      <a:rPr lang="en-CA" sz="2400" i="1">
                                        <a:latin typeface="Cambria Math" panose="02040503050406030204" pitchFamily="18" charset="0"/>
                                      </a:rPr>
                                    </m:ctrlPr>
                                  </m:sSubPr>
                                  <m:e>
                                    <m:r>
                                      <a:rPr lang="en-CA" sz="2400" i="1">
                                        <a:latin typeface="Cambria Math" panose="02040503050406030204" pitchFamily="18" charset="0"/>
                                      </a:rPr>
                                      <m:t>𝑤</m:t>
                                    </m:r>
                                  </m:e>
                                  <m:sub>
                                    <m:r>
                                      <a:rPr lang="en-CA" sz="2400" i="1">
                                        <a:latin typeface="Cambria Math" panose="02040503050406030204" pitchFamily="18" charset="0"/>
                                      </a:rPr>
                                      <m:t>𝑗</m:t>
                                    </m:r>
                                  </m:sub>
                                </m:sSub>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b="0" i="1" smtClean="0">
                                            <a:latin typeface="Cambria Math" panose="02040503050406030204" pitchFamily="18" charset="0"/>
                                          </a:rPr>
                                          <m:t>𝑡</m:t>
                                        </m:r>
                                      </m:e>
                                    </m:acc>
                                  </m:e>
                                  <m:sup>
                                    <m:r>
                                      <a:rPr lang="en-CA" sz="2400" i="1">
                                        <a:latin typeface="Cambria Math" panose="02040503050406030204" pitchFamily="18" charset="0"/>
                                      </a:rPr>
                                      <m:t>𝑇</m:t>
                                    </m:r>
                                  </m:sup>
                                </m:sSup>
                              </m:e>
                              <m:e>
                                <m:sSub>
                                  <m:sSubPr>
                                    <m:ctrlPr>
                                      <a:rPr lang="en-CA" sz="2400" i="1">
                                        <a:latin typeface="Cambria Math" panose="02040503050406030204" pitchFamily="18" charset="0"/>
                                      </a:rPr>
                                    </m:ctrlPr>
                                  </m:sSubPr>
                                  <m:e>
                                    <m:r>
                                      <a:rPr lang="en-CA" sz="2400" i="1">
                                        <a:latin typeface="Cambria Math" panose="02040503050406030204" pitchFamily="18" charset="0"/>
                                      </a:rPr>
                                      <m:t>𝑤</m:t>
                                    </m:r>
                                  </m:e>
                                  <m:sub>
                                    <m:r>
                                      <a:rPr lang="en-CA" sz="2400" i="1">
                                        <a:latin typeface="Cambria Math" panose="02040503050406030204" pitchFamily="18" charset="0"/>
                                      </a:rPr>
                                      <m:t>𝑘</m:t>
                                    </m:r>
                                  </m:sub>
                                </m:sSub>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b="0" i="1" smtClean="0">
                                            <a:latin typeface="Cambria Math" panose="02040503050406030204" pitchFamily="18" charset="0"/>
                                          </a:rPr>
                                          <m:t>𝑡</m:t>
                                        </m:r>
                                      </m:e>
                                    </m:acc>
                                  </m:e>
                                  <m:sup>
                                    <m:r>
                                      <a:rPr lang="en-CA" sz="2400" i="1">
                                        <a:latin typeface="Cambria Math" panose="02040503050406030204" pitchFamily="18" charset="0"/>
                                      </a:rPr>
                                      <m:t>𝑇</m:t>
                                    </m:r>
                                  </m:sup>
                                </m:sSup>
                              </m:e>
                              <m:e>
                                <m:sSub>
                                  <m:sSubPr>
                                    <m:ctrlPr>
                                      <a:rPr lang="en-CA" sz="2400" i="1">
                                        <a:latin typeface="Cambria Math" panose="02040503050406030204" pitchFamily="18" charset="0"/>
                                      </a:rPr>
                                    </m:ctrlPr>
                                  </m:sSubPr>
                                  <m:e>
                                    <m:r>
                                      <a:rPr lang="en-CA" sz="2400" i="1">
                                        <a:latin typeface="Cambria Math" panose="02040503050406030204" pitchFamily="18" charset="0"/>
                                      </a:rPr>
                                      <m:t>𝑤</m:t>
                                    </m:r>
                                  </m:e>
                                  <m:sub>
                                    <m:r>
                                      <a:rPr lang="en-CA" sz="2400" i="1">
                                        <a:latin typeface="Cambria Math" panose="02040503050406030204" pitchFamily="18" charset="0"/>
                                      </a:rPr>
                                      <m:t>𝑚</m:t>
                                    </m:r>
                                  </m:sub>
                                </m:sSub>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b="0" i="1" smtClean="0">
                                            <a:latin typeface="Cambria Math" panose="02040503050406030204" pitchFamily="18" charset="0"/>
                                          </a:rPr>
                                          <m:t>𝑡</m:t>
                                        </m:r>
                                      </m:e>
                                    </m:acc>
                                  </m:e>
                                  <m:sup>
                                    <m:r>
                                      <a:rPr lang="en-CA" sz="2400" i="1">
                                        <a:latin typeface="Cambria Math" panose="02040503050406030204" pitchFamily="18" charset="0"/>
                                      </a:rPr>
                                      <m:t>𝑇</m:t>
                                    </m:r>
                                  </m:sup>
                                </m:sSup>
                              </m:e>
                            </m:mr>
                            <m:mr>
                              <m:e>
                                <m:r>
                                  <m:rPr>
                                    <m:brk m:alnAt="7"/>
                                  </m:rPr>
                                  <a:rPr lang="en-CA" sz="2400" b="1" i="1">
                                    <a:latin typeface="Cambria Math" panose="02040503050406030204" pitchFamily="18" charset="0"/>
                                  </a:rPr>
                                  <m:t>−</m:t>
                                </m:r>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b="0" i="1" smtClean="0">
                                            <a:latin typeface="Cambria Math" panose="02040503050406030204" pitchFamily="18" charset="0"/>
                                          </a:rPr>
                                          <m:t>𝑏</m:t>
                                        </m:r>
                                      </m:e>
                                    </m:acc>
                                  </m:e>
                                  <m:sup>
                                    <m:r>
                                      <a:rPr lang="en-CA" sz="2400" i="1">
                                        <a:latin typeface="Cambria Math" panose="02040503050406030204" pitchFamily="18" charset="0"/>
                                      </a:rPr>
                                      <m:t>𝑇</m:t>
                                    </m:r>
                                  </m:sup>
                                </m:sSup>
                              </m:e>
                              <m:e>
                                <m:sSub>
                                  <m:sSubPr>
                                    <m:ctrlPr>
                                      <a:rPr lang="en-CA" sz="2400" i="1">
                                        <a:latin typeface="Cambria Math" panose="02040503050406030204" pitchFamily="18" charset="0"/>
                                      </a:rPr>
                                    </m:ctrlPr>
                                  </m:sSubPr>
                                  <m:e>
                                    <m:r>
                                      <a:rPr lang="en-CA" sz="2400" i="1">
                                        <a:latin typeface="Cambria Math" panose="02040503050406030204" pitchFamily="18" charset="0"/>
                                      </a:rPr>
                                      <m:t>𝑤</m:t>
                                    </m:r>
                                  </m:e>
                                  <m:sub>
                                    <m:r>
                                      <a:rPr lang="en-CA" sz="2400" i="1">
                                        <a:latin typeface="Cambria Math" panose="02040503050406030204" pitchFamily="18" charset="0"/>
                                      </a:rPr>
                                      <m:t>𝑖</m:t>
                                    </m:r>
                                  </m:sub>
                                </m:sSub>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b="0" i="1" smtClean="0">
                                            <a:latin typeface="Cambria Math" panose="02040503050406030204" pitchFamily="18" charset="0"/>
                                          </a:rPr>
                                          <m:t>𝑏</m:t>
                                        </m:r>
                                      </m:e>
                                    </m:acc>
                                  </m:e>
                                  <m:sup>
                                    <m:r>
                                      <a:rPr lang="en-CA" sz="2400" i="1">
                                        <a:latin typeface="Cambria Math" panose="02040503050406030204" pitchFamily="18" charset="0"/>
                                      </a:rPr>
                                      <m:t>𝑇</m:t>
                                    </m:r>
                                  </m:sup>
                                </m:sSup>
                              </m:e>
                              <m:e>
                                <m:sSub>
                                  <m:sSubPr>
                                    <m:ctrlPr>
                                      <a:rPr lang="en-CA" sz="2400" i="1">
                                        <a:latin typeface="Cambria Math" panose="02040503050406030204" pitchFamily="18" charset="0"/>
                                      </a:rPr>
                                    </m:ctrlPr>
                                  </m:sSubPr>
                                  <m:e>
                                    <m:r>
                                      <a:rPr lang="en-CA" sz="2400" i="1">
                                        <a:latin typeface="Cambria Math" panose="02040503050406030204" pitchFamily="18" charset="0"/>
                                      </a:rPr>
                                      <m:t>𝑤</m:t>
                                    </m:r>
                                  </m:e>
                                  <m:sub>
                                    <m:r>
                                      <a:rPr lang="en-CA" sz="2400" i="1">
                                        <a:latin typeface="Cambria Math" panose="02040503050406030204" pitchFamily="18" charset="0"/>
                                      </a:rPr>
                                      <m:t>𝑗</m:t>
                                    </m:r>
                                  </m:sub>
                                </m:sSub>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b="0" i="1" smtClean="0">
                                            <a:latin typeface="Cambria Math" panose="02040503050406030204" pitchFamily="18" charset="0"/>
                                          </a:rPr>
                                          <m:t>𝑏</m:t>
                                        </m:r>
                                      </m:e>
                                    </m:acc>
                                  </m:e>
                                  <m:sup>
                                    <m:r>
                                      <a:rPr lang="en-CA" sz="2400" i="1">
                                        <a:latin typeface="Cambria Math" panose="02040503050406030204" pitchFamily="18" charset="0"/>
                                      </a:rPr>
                                      <m:t>𝑇</m:t>
                                    </m:r>
                                  </m:sup>
                                </m:sSup>
                              </m:e>
                              <m:e>
                                <m:sSub>
                                  <m:sSubPr>
                                    <m:ctrlPr>
                                      <a:rPr lang="en-CA" sz="2400" i="1">
                                        <a:latin typeface="Cambria Math" panose="02040503050406030204" pitchFamily="18" charset="0"/>
                                      </a:rPr>
                                    </m:ctrlPr>
                                  </m:sSubPr>
                                  <m:e>
                                    <m:r>
                                      <a:rPr lang="en-CA" sz="2400" i="1">
                                        <a:latin typeface="Cambria Math" panose="02040503050406030204" pitchFamily="18" charset="0"/>
                                      </a:rPr>
                                      <m:t>𝑤</m:t>
                                    </m:r>
                                  </m:e>
                                  <m:sub>
                                    <m:r>
                                      <a:rPr lang="en-CA" sz="2400" i="1">
                                        <a:latin typeface="Cambria Math" panose="02040503050406030204" pitchFamily="18" charset="0"/>
                                      </a:rPr>
                                      <m:t>𝑘</m:t>
                                    </m:r>
                                  </m:sub>
                                </m:sSub>
                                <m:sSup>
                                  <m:sSupPr>
                                    <m:ctrlPr>
                                      <a:rPr lang="en-CA" sz="2400" b="1"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b="0" i="1" smtClean="0">
                                            <a:latin typeface="Cambria Math" panose="02040503050406030204" pitchFamily="18" charset="0"/>
                                          </a:rPr>
                                          <m:t>𝑏</m:t>
                                        </m:r>
                                      </m:e>
                                    </m:acc>
                                  </m:e>
                                  <m:sup>
                                    <m:r>
                                      <a:rPr lang="en-CA" sz="2400" i="1">
                                        <a:latin typeface="Cambria Math" panose="02040503050406030204" pitchFamily="18" charset="0"/>
                                      </a:rPr>
                                      <m:t>𝑇</m:t>
                                    </m:r>
                                  </m:sup>
                                </m:sSup>
                              </m:e>
                              <m:e>
                                <m:sSub>
                                  <m:sSubPr>
                                    <m:ctrlPr>
                                      <a:rPr lang="en-CA" sz="2400" i="1">
                                        <a:latin typeface="Cambria Math" panose="02040503050406030204" pitchFamily="18" charset="0"/>
                                      </a:rPr>
                                    </m:ctrlPr>
                                  </m:sSubPr>
                                  <m:e>
                                    <m:r>
                                      <a:rPr lang="en-CA" sz="2400" i="1">
                                        <a:latin typeface="Cambria Math" panose="02040503050406030204" pitchFamily="18" charset="0"/>
                                      </a:rPr>
                                      <m:t>𝑤</m:t>
                                    </m:r>
                                  </m:e>
                                  <m:sub>
                                    <m:r>
                                      <a:rPr lang="en-CA" sz="2400" i="1">
                                        <a:latin typeface="Cambria Math" panose="02040503050406030204" pitchFamily="18" charset="0"/>
                                      </a:rPr>
                                      <m:t>𝑚</m:t>
                                    </m:r>
                                  </m:sub>
                                </m:sSub>
                                <m:sSup>
                                  <m:sSupPr>
                                    <m:ctrlPr>
                                      <a:rPr lang="en-CA" sz="2400" b="1" i="1">
                                        <a:latin typeface="Cambria Math" panose="02040503050406030204" pitchFamily="18" charset="0"/>
                                      </a:rPr>
                                    </m:ctrlPr>
                                  </m:sSupPr>
                                  <m:e>
                                    <m:acc>
                                      <m:accPr>
                                        <m:chr m:val="̂"/>
                                        <m:ctrlPr>
                                          <a:rPr lang="en-CA" sz="2400" i="1" smtClean="0">
                                            <a:latin typeface="Cambria Math" panose="02040503050406030204" pitchFamily="18" charset="0"/>
                                          </a:rPr>
                                        </m:ctrlPr>
                                      </m:accPr>
                                      <m:e>
                                        <m:r>
                                          <a:rPr lang="en-CA" sz="2400" b="0" i="1" smtClean="0">
                                            <a:latin typeface="Cambria Math" panose="02040503050406030204" pitchFamily="18" charset="0"/>
                                          </a:rPr>
                                          <m:t>𝑏</m:t>
                                        </m:r>
                                      </m:e>
                                    </m:acc>
                                  </m:e>
                                  <m:sup>
                                    <m:r>
                                      <a:rPr lang="en-CA" sz="2400" i="1">
                                        <a:latin typeface="Cambria Math" panose="02040503050406030204" pitchFamily="18" charset="0"/>
                                      </a:rPr>
                                      <m:t>𝑇</m:t>
                                    </m:r>
                                  </m:sup>
                                </m:sSup>
                              </m:e>
                            </m:mr>
                          </m:m>
                        </m:e>
                      </m:d>
                      <m:d>
                        <m:dPr>
                          <m:begChr m:val="["/>
                          <m:endChr m:val="]"/>
                          <m:ctrlPr>
                            <a:rPr lang="en-CA" sz="2400" b="1" i="1">
                              <a:latin typeface="Cambria Math" panose="02040503050406030204" pitchFamily="18" charset="0"/>
                            </a:rPr>
                          </m:ctrlPr>
                        </m:dPr>
                        <m:e>
                          <m:m>
                            <m:mPr>
                              <m:mcs>
                                <m:mc>
                                  <m:mcPr>
                                    <m:count m:val="1"/>
                                    <m:mcJc m:val="center"/>
                                  </m:mcPr>
                                </m:mc>
                              </m:mcs>
                              <m:ctrlPr>
                                <a:rPr lang="en-CA" sz="2400" b="1" i="1" smtClean="0">
                                  <a:latin typeface="Cambria Math" panose="02040503050406030204" pitchFamily="18" charset="0"/>
                                </a:rPr>
                              </m:ctrlPr>
                            </m:mPr>
                            <m:mr>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𝐯</m:t>
                                    </m:r>
                                  </m:e>
                                  <m:sub>
                                    <m:r>
                                      <a:rPr lang="en-CA" sz="2400" b="0" i="1" smtClean="0">
                                        <a:latin typeface="Cambria Math" panose="02040503050406030204" pitchFamily="18" charset="0"/>
                                      </a:rPr>
                                      <m:t>𝑙</m:t>
                                    </m:r>
                                    <m:r>
                                      <a:rPr lang="en-CA" sz="2400" b="0" i="1" smtClean="0">
                                        <a:latin typeface="Cambria Math" panose="02040503050406030204" pitchFamily="18" charset="0"/>
                                      </a:rPr>
                                      <m:t>,</m:t>
                                    </m:r>
                                    <m:r>
                                      <m:rPr>
                                        <m:brk m:alnAt="7"/>
                                      </m:rPr>
                                      <a:rPr lang="en-CA" sz="2400" i="1">
                                        <a:latin typeface="Cambria Math" panose="02040503050406030204" pitchFamily="18" charset="0"/>
                                      </a:rPr>
                                      <m:t>𝐴</m:t>
                                    </m:r>
                                  </m:sub>
                                </m:sSub>
                              </m:e>
                            </m:mr>
                            <m:mr>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𝐯</m:t>
                                    </m:r>
                                  </m:e>
                                  <m:sub>
                                    <m:r>
                                      <a:rPr lang="en-CA" sz="2400" b="0" i="1" smtClean="0">
                                        <a:latin typeface="Cambria Math" panose="02040503050406030204" pitchFamily="18" charset="0"/>
                                      </a:rPr>
                                      <m:t>𝑖</m:t>
                                    </m:r>
                                    <m:r>
                                      <a:rPr lang="en-CA" sz="2400" i="1">
                                        <a:latin typeface="Cambria Math" panose="02040503050406030204" pitchFamily="18" charset="0"/>
                                      </a:rPr>
                                      <m:t>,</m:t>
                                    </m:r>
                                    <m:r>
                                      <a:rPr lang="en-CA" sz="2400" b="0" i="1" smtClean="0">
                                        <a:latin typeface="Cambria Math" panose="02040503050406030204" pitchFamily="18" charset="0"/>
                                      </a:rPr>
                                      <m:t>𝐵</m:t>
                                    </m:r>
                                  </m:sub>
                                </m:sSub>
                              </m:e>
                            </m:mr>
                            <m:mr>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𝐯</m:t>
                                    </m:r>
                                  </m:e>
                                  <m:sub>
                                    <m:r>
                                      <a:rPr lang="en-CA" sz="2400" b="0" i="1" smtClean="0">
                                        <a:latin typeface="Cambria Math" panose="02040503050406030204" pitchFamily="18" charset="0"/>
                                      </a:rPr>
                                      <m:t>𝑗</m:t>
                                    </m:r>
                                    <m:r>
                                      <a:rPr lang="en-CA" sz="2400" i="1">
                                        <a:latin typeface="Cambria Math" panose="02040503050406030204" pitchFamily="18" charset="0"/>
                                      </a:rPr>
                                      <m:t>,</m:t>
                                    </m:r>
                                    <m:r>
                                      <a:rPr lang="en-CA" sz="2400" b="0" i="1" smtClean="0">
                                        <a:latin typeface="Cambria Math" panose="02040503050406030204" pitchFamily="18" charset="0"/>
                                      </a:rPr>
                                      <m:t>𝐵</m:t>
                                    </m:r>
                                  </m:sub>
                                </m:sSub>
                              </m:e>
                            </m:mr>
                            <m:mr>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𝐯</m:t>
                                    </m:r>
                                  </m:e>
                                  <m:sub>
                                    <m:r>
                                      <a:rPr lang="en-CA" sz="2400" b="0" i="1" smtClean="0">
                                        <a:latin typeface="Cambria Math" panose="02040503050406030204" pitchFamily="18" charset="0"/>
                                      </a:rPr>
                                      <m:t>𝑘</m:t>
                                    </m:r>
                                    <m:r>
                                      <a:rPr lang="en-CA" sz="2400" i="1">
                                        <a:latin typeface="Cambria Math" panose="02040503050406030204" pitchFamily="18" charset="0"/>
                                      </a:rPr>
                                      <m:t>,</m:t>
                                    </m:r>
                                    <m:r>
                                      <a:rPr lang="en-CA" sz="2400" b="0" i="1" smtClean="0">
                                        <a:latin typeface="Cambria Math" panose="02040503050406030204" pitchFamily="18" charset="0"/>
                                      </a:rPr>
                                      <m:t>𝐵</m:t>
                                    </m:r>
                                  </m:sub>
                                </m:sSub>
                              </m:e>
                            </m:mr>
                            <m:mr>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𝐯</m:t>
                                    </m:r>
                                  </m:e>
                                  <m:sub>
                                    <m:r>
                                      <a:rPr lang="en-CA" sz="2400" b="0" i="1" smtClean="0">
                                        <a:latin typeface="Cambria Math" panose="02040503050406030204" pitchFamily="18" charset="0"/>
                                      </a:rPr>
                                      <m:t>𝑚</m:t>
                                    </m:r>
                                    <m:r>
                                      <a:rPr lang="en-CA" sz="2400" i="1">
                                        <a:latin typeface="Cambria Math" panose="02040503050406030204" pitchFamily="18" charset="0"/>
                                      </a:rPr>
                                      <m:t>,</m:t>
                                    </m:r>
                                    <m:r>
                                      <a:rPr lang="en-CA" sz="2400" b="0" i="1" smtClean="0">
                                        <a:latin typeface="Cambria Math" panose="02040503050406030204" pitchFamily="18" charset="0"/>
                                      </a:rPr>
                                      <m:t>𝐵</m:t>
                                    </m:r>
                                  </m:sub>
                                </m:sSub>
                              </m:e>
                            </m:mr>
                          </m:m>
                        </m:e>
                      </m:d>
                    </m:oMath>
                  </m:oMathPara>
                </a14:m>
                <a:endParaRPr lang="en-CA" sz="2400" dirty="0"/>
              </a:p>
            </p:txBody>
          </p:sp>
        </mc:Choice>
        <mc:Fallback>
          <p:sp>
            <p:nvSpPr>
              <p:cNvPr id="63" name="Rectangle 62">
                <a:extLst>
                  <a:ext uri="{FF2B5EF4-FFF2-40B4-BE49-F238E27FC236}">
                    <a16:creationId xmlns:a16="http://schemas.microsoft.com/office/drawing/2014/main" id="{5D2FBB7B-5902-45F2-8ACD-3DC7FE60A389}"/>
                  </a:ext>
                </a:extLst>
              </p:cNvPr>
              <p:cNvSpPr>
                <a:spLocks noRot="1" noChangeAspect="1" noMove="1" noResize="1" noEditPoints="1" noAdjustHandles="1" noChangeArrowheads="1" noChangeShapeType="1" noTextEdit="1"/>
              </p:cNvSpPr>
              <p:nvPr/>
            </p:nvSpPr>
            <p:spPr>
              <a:xfrm>
                <a:off x="5455527" y="2206315"/>
                <a:ext cx="6517362" cy="1822807"/>
              </a:xfrm>
              <a:prstGeom prst="rect">
                <a:avLst/>
              </a:prstGeom>
              <a:blipFill>
                <a:blip r:embed="rId4"/>
                <a:stretch>
                  <a:fillRect/>
                </a:stretch>
              </a:blipFill>
            </p:spPr>
            <p:txBody>
              <a:bodyPr/>
              <a:lstStyle/>
              <a:p>
                <a:r>
                  <a:rPr lang="en-CA">
                    <a:noFill/>
                  </a:rPr>
                  <a:t> </a:t>
                </a:r>
              </a:p>
            </p:txBody>
          </p:sp>
        </mc:Fallback>
      </mc:AlternateContent>
      <p:sp>
        <p:nvSpPr>
          <p:cNvPr id="161" name="TextBox 160">
            <a:extLst>
              <a:ext uri="{FF2B5EF4-FFF2-40B4-BE49-F238E27FC236}">
                <a16:creationId xmlns:a16="http://schemas.microsoft.com/office/drawing/2014/main" id="{1234AE9D-83CF-41C9-9A7D-9BE12215A34F}"/>
              </a:ext>
            </a:extLst>
          </p:cNvPr>
          <p:cNvSpPr txBox="1"/>
          <p:nvPr/>
        </p:nvSpPr>
        <p:spPr>
          <a:xfrm>
            <a:off x="895952" y="1263606"/>
            <a:ext cx="1947071" cy="369332"/>
          </a:xfrm>
          <a:prstGeom prst="rect">
            <a:avLst/>
          </a:prstGeom>
          <a:noFill/>
        </p:spPr>
        <p:txBody>
          <a:bodyPr wrap="none" rtlCol="0">
            <a:spAutoFit/>
          </a:bodyPr>
          <a:lstStyle/>
          <a:p>
            <a:r>
              <a:rPr lang="en-CA" b="1" dirty="0"/>
              <a:t>Vertex-Tet Contact</a:t>
            </a:r>
          </a:p>
        </p:txBody>
      </p:sp>
      <p:sp>
        <p:nvSpPr>
          <p:cNvPr id="162" name="Freeform 24">
            <a:extLst>
              <a:ext uri="{FF2B5EF4-FFF2-40B4-BE49-F238E27FC236}">
                <a16:creationId xmlns:a16="http://schemas.microsoft.com/office/drawing/2014/main" id="{8C890529-59ED-42E5-B951-3A02C13D5EF3}"/>
              </a:ext>
            </a:extLst>
          </p:cNvPr>
          <p:cNvSpPr/>
          <p:nvPr/>
        </p:nvSpPr>
        <p:spPr>
          <a:xfrm flipH="1">
            <a:off x="7176137" y="1323246"/>
            <a:ext cx="834257" cy="336512"/>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mc:Choice xmlns:a14="http://schemas.microsoft.com/office/drawing/2010/main" Requires="a14">
          <p:sp>
            <p:nvSpPr>
              <p:cNvPr id="163" name="TextBox 162">
                <a:extLst>
                  <a:ext uri="{FF2B5EF4-FFF2-40B4-BE49-F238E27FC236}">
                    <a16:creationId xmlns:a16="http://schemas.microsoft.com/office/drawing/2014/main" id="{7891C028-B00A-4B4A-9186-62F84E13C8B1}"/>
                  </a:ext>
                </a:extLst>
              </p:cNvPr>
              <p:cNvSpPr txBox="1"/>
              <p:nvPr/>
            </p:nvSpPr>
            <p:spPr>
              <a:xfrm>
                <a:off x="5562945" y="1718340"/>
                <a:ext cx="245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𝐯</m:t>
                          </m:r>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m>
                                <m:mPr>
                                  <m:mcs>
                                    <m:mc>
                                      <m:mcPr>
                                        <m:count m:val="3"/>
                                        <m:mcJc m:val="center"/>
                                      </m:mcPr>
                                    </m:mc>
                                  </m:mcs>
                                  <m:ctrlPr>
                                    <a:rPr lang="en-CA" sz="2400" b="0" i="1" smtClean="0">
                                      <a:latin typeface="Cambria Math" panose="02040503050406030204" pitchFamily="18" charset="0"/>
                                    </a:rPr>
                                  </m:ctrlPr>
                                </m:mPr>
                                <m:mr>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e>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e>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𝑏</m:t>
                                        </m:r>
                                      </m:e>
                                    </m:acc>
                                  </m:e>
                                </m:mr>
                              </m:m>
                            </m:e>
                          </m:d>
                        </m:e>
                        <m:sup>
                          <m:r>
                            <a:rPr lang="en-CA" sz="2400" b="0" i="1" smtClean="0">
                              <a:latin typeface="Cambria Math" panose="02040503050406030204" pitchFamily="18" charset="0"/>
                            </a:rPr>
                            <m:t>𝑇</m:t>
                          </m:r>
                        </m:sup>
                      </m:sSup>
                      <m:r>
                        <m:rPr>
                          <m:sty m:val="p"/>
                        </m:rPr>
                        <a:rPr lang="en-CA" sz="2400" b="0" i="0" smtClean="0">
                          <a:latin typeface="Cambria Math" panose="02040503050406030204" pitchFamily="18" charset="0"/>
                        </a:rPr>
                        <m:t>Δ</m:t>
                      </m:r>
                      <m:r>
                        <a:rPr lang="en-CA" sz="2400" b="1" i="0" smtClean="0">
                          <a:latin typeface="Cambria Math" panose="02040503050406030204" pitchFamily="18" charset="0"/>
                        </a:rPr>
                        <m:t>𝐯</m:t>
                      </m:r>
                    </m:oMath>
                  </m:oMathPara>
                </a14:m>
                <a:endParaRPr lang="en-CA" sz="2400" dirty="0"/>
              </a:p>
            </p:txBody>
          </p:sp>
        </mc:Choice>
        <mc:Fallback>
          <p:sp>
            <p:nvSpPr>
              <p:cNvPr id="163" name="TextBox 162">
                <a:extLst>
                  <a:ext uri="{FF2B5EF4-FFF2-40B4-BE49-F238E27FC236}">
                    <a16:creationId xmlns:a16="http://schemas.microsoft.com/office/drawing/2014/main" id="{7891C028-B00A-4B4A-9186-62F84E13C8B1}"/>
                  </a:ext>
                </a:extLst>
              </p:cNvPr>
              <p:cNvSpPr txBox="1">
                <a:spLocks noRot="1" noChangeAspect="1" noMove="1" noResize="1" noEditPoints="1" noAdjustHandles="1" noChangeArrowheads="1" noChangeShapeType="1" noTextEdit="1"/>
              </p:cNvSpPr>
              <p:nvPr/>
            </p:nvSpPr>
            <p:spPr>
              <a:xfrm>
                <a:off x="5562945" y="1718340"/>
                <a:ext cx="2458044" cy="369332"/>
              </a:xfrm>
              <a:prstGeom prst="rect">
                <a:avLst/>
              </a:prstGeom>
              <a:blipFill>
                <a:blip r:embed="rId5"/>
                <a:stretch>
                  <a:fillRect l="-1241" t="-15000" r="-1737" b="-21667"/>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8FE15C1F-3DCB-4090-BBB4-009CFB97D18A}"/>
              </a:ext>
            </a:extLst>
          </p:cNvPr>
          <p:cNvSpPr txBox="1"/>
          <p:nvPr/>
        </p:nvSpPr>
        <p:spPr>
          <a:xfrm>
            <a:off x="8020989" y="964030"/>
            <a:ext cx="3111695" cy="707886"/>
          </a:xfrm>
          <a:prstGeom prst="rect">
            <a:avLst/>
          </a:prstGeom>
          <a:noFill/>
        </p:spPr>
        <p:txBody>
          <a:bodyPr wrap="square" rtlCol="0">
            <a:spAutoFit/>
          </a:bodyPr>
          <a:lstStyle/>
          <a:p>
            <a:r>
              <a:rPr lang="en-CA" sz="2000" dirty="0">
                <a:solidFill>
                  <a:schemeClr val="accent5"/>
                </a:solidFill>
              </a:rPr>
              <a:t>Recall: relative velocity projected to contact space</a:t>
            </a:r>
          </a:p>
        </p:txBody>
      </p:sp>
      <p:sp>
        <p:nvSpPr>
          <p:cNvPr id="168" name="Right Brace 167">
            <a:extLst>
              <a:ext uri="{FF2B5EF4-FFF2-40B4-BE49-F238E27FC236}">
                <a16:creationId xmlns:a16="http://schemas.microsoft.com/office/drawing/2014/main" id="{09C7C3A8-EDBE-4773-AAD2-03835AE4DE4E}"/>
              </a:ext>
            </a:extLst>
          </p:cNvPr>
          <p:cNvSpPr/>
          <p:nvPr/>
        </p:nvSpPr>
        <p:spPr>
          <a:xfrm rot="5400000">
            <a:off x="8489369" y="1863635"/>
            <a:ext cx="204628" cy="4640314"/>
          </a:xfrm>
          <a:prstGeom prst="rightBrace">
            <a:avLst>
              <a:gd name="adj1" fmla="val 53267"/>
              <a:gd name="adj2" fmla="val 51342"/>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mc:Choice xmlns:a14="http://schemas.microsoft.com/office/drawing/2010/main" Requires="a14">
          <p:sp>
            <p:nvSpPr>
              <p:cNvPr id="169" name="TextBox 168">
                <a:extLst>
                  <a:ext uri="{FF2B5EF4-FFF2-40B4-BE49-F238E27FC236}">
                    <a16:creationId xmlns:a16="http://schemas.microsoft.com/office/drawing/2014/main" id="{D4AFA410-232D-4417-8FBA-D00ADAAA95EF}"/>
                  </a:ext>
                </a:extLst>
              </p:cNvPr>
              <p:cNvSpPr txBox="1"/>
              <p:nvPr/>
            </p:nvSpPr>
            <p:spPr>
              <a:xfrm>
                <a:off x="8422701" y="4344679"/>
                <a:ext cx="2099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rgbClr val="C00000"/>
                          </a:solidFill>
                          <a:latin typeface="Cambria Math" panose="02040503050406030204" pitchFamily="18" charset="0"/>
                        </a:rPr>
                        <m:t>𝐉</m:t>
                      </m:r>
                    </m:oMath>
                  </m:oMathPara>
                </a14:m>
                <a:endParaRPr lang="en-CA" sz="2800" b="1" dirty="0">
                  <a:solidFill>
                    <a:srgbClr val="C00000"/>
                  </a:solidFill>
                </a:endParaRPr>
              </a:p>
            </p:txBody>
          </p:sp>
        </mc:Choice>
        <mc:Fallback>
          <p:sp>
            <p:nvSpPr>
              <p:cNvPr id="169" name="TextBox 168">
                <a:extLst>
                  <a:ext uri="{FF2B5EF4-FFF2-40B4-BE49-F238E27FC236}">
                    <a16:creationId xmlns:a16="http://schemas.microsoft.com/office/drawing/2014/main" id="{D4AFA410-232D-4417-8FBA-D00ADAAA95EF}"/>
                  </a:ext>
                </a:extLst>
              </p:cNvPr>
              <p:cNvSpPr txBox="1">
                <a:spLocks noRot="1" noChangeAspect="1" noMove="1" noResize="1" noEditPoints="1" noAdjustHandles="1" noChangeArrowheads="1" noChangeShapeType="1" noTextEdit="1"/>
              </p:cNvSpPr>
              <p:nvPr/>
            </p:nvSpPr>
            <p:spPr>
              <a:xfrm>
                <a:off x="8422701" y="4344679"/>
                <a:ext cx="209994" cy="43088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70" name="TextBox 169">
                <a:extLst>
                  <a:ext uri="{FF2B5EF4-FFF2-40B4-BE49-F238E27FC236}">
                    <a16:creationId xmlns:a16="http://schemas.microsoft.com/office/drawing/2014/main" id="{BBF57A13-4D56-4734-9905-0DCEDDAFA4AB}"/>
                  </a:ext>
                </a:extLst>
              </p:cNvPr>
              <p:cNvSpPr txBox="1"/>
              <p:nvPr/>
            </p:nvSpPr>
            <p:spPr>
              <a:xfrm>
                <a:off x="11300799" y="4344679"/>
                <a:ext cx="3013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rgbClr val="C00000"/>
                          </a:solidFill>
                          <a:latin typeface="Cambria Math" panose="02040503050406030204" pitchFamily="18" charset="0"/>
                        </a:rPr>
                        <m:t>𝐮</m:t>
                      </m:r>
                    </m:oMath>
                  </m:oMathPara>
                </a14:m>
                <a:endParaRPr lang="en-CA" sz="2800" b="1" dirty="0">
                  <a:solidFill>
                    <a:srgbClr val="C00000"/>
                  </a:solidFill>
                </a:endParaRPr>
              </a:p>
            </p:txBody>
          </p:sp>
        </mc:Choice>
        <mc:Fallback>
          <p:sp>
            <p:nvSpPr>
              <p:cNvPr id="170" name="TextBox 169">
                <a:extLst>
                  <a:ext uri="{FF2B5EF4-FFF2-40B4-BE49-F238E27FC236}">
                    <a16:creationId xmlns:a16="http://schemas.microsoft.com/office/drawing/2014/main" id="{BBF57A13-4D56-4734-9905-0DCEDDAFA4AB}"/>
                  </a:ext>
                </a:extLst>
              </p:cNvPr>
              <p:cNvSpPr txBox="1">
                <a:spLocks noRot="1" noChangeAspect="1" noMove="1" noResize="1" noEditPoints="1" noAdjustHandles="1" noChangeArrowheads="1" noChangeShapeType="1" noTextEdit="1"/>
              </p:cNvSpPr>
              <p:nvPr/>
            </p:nvSpPr>
            <p:spPr>
              <a:xfrm>
                <a:off x="11300799" y="4344679"/>
                <a:ext cx="301365" cy="430887"/>
              </a:xfrm>
              <a:prstGeom prst="rect">
                <a:avLst/>
              </a:prstGeom>
              <a:blipFill>
                <a:blip r:embed="rId7"/>
                <a:stretch>
                  <a:fillRect/>
                </a:stretch>
              </a:blipFill>
            </p:spPr>
            <p:txBody>
              <a:bodyPr/>
              <a:lstStyle/>
              <a:p>
                <a:r>
                  <a:rPr lang="en-CA">
                    <a:noFill/>
                  </a:rPr>
                  <a:t> </a:t>
                </a:r>
              </a:p>
            </p:txBody>
          </p:sp>
        </mc:Fallback>
      </mc:AlternateContent>
      <p:sp>
        <p:nvSpPr>
          <p:cNvPr id="171" name="Right Brace 170">
            <a:extLst>
              <a:ext uri="{FF2B5EF4-FFF2-40B4-BE49-F238E27FC236}">
                <a16:creationId xmlns:a16="http://schemas.microsoft.com/office/drawing/2014/main" id="{A6FEE420-DD36-45AD-856D-54483490BADE}"/>
              </a:ext>
            </a:extLst>
          </p:cNvPr>
          <p:cNvSpPr/>
          <p:nvPr/>
        </p:nvSpPr>
        <p:spPr>
          <a:xfrm rot="5400000">
            <a:off x="11330325" y="3889204"/>
            <a:ext cx="204628" cy="599909"/>
          </a:xfrm>
          <a:prstGeom prst="rightBrace">
            <a:avLst>
              <a:gd name="adj1" fmla="val 53267"/>
              <a:gd name="adj2" fmla="val 4797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cxnSp>
        <p:nvCxnSpPr>
          <p:cNvPr id="226" name="Straight Connector 225">
            <a:extLst>
              <a:ext uri="{FF2B5EF4-FFF2-40B4-BE49-F238E27FC236}">
                <a16:creationId xmlns:a16="http://schemas.microsoft.com/office/drawing/2014/main" id="{3B6E141F-4419-45D4-8C6F-5972B49D4B5D}"/>
              </a:ext>
            </a:extLst>
          </p:cNvPr>
          <p:cNvCxnSpPr/>
          <p:nvPr/>
        </p:nvCxnSpPr>
        <p:spPr>
          <a:xfrm>
            <a:off x="3901535" y="2507151"/>
            <a:ext cx="297869" cy="272007"/>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62BFA74-56A1-46B8-A23F-D3BE4FA6FA77}"/>
              </a:ext>
            </a:extLst>
          </p:cNvPr>
          <p:cNvCxnSpPr>
            <a:cxnSpLocks/>
          </p:cNvCxnSpPr>
          <p:nvPr/>
        </p:nvCxnSpPr>
        <p:spPr>
          <a:xfrm flipH="1">
            <a:off x="4196285" y="2445899"/>
            <a:ext cx="290485" cy="336546"/>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6E6E1272-E39E-48DF-B34C-20B1B31447FC}"/>
              </a:ext>
            </a:extLst>
          </p:cNvPr>
          <p:cNvCxnSpPr>
            <a:cxnSpLocks/>
            <a:endCxn id="248" idx="4"/>
          </p:cNvCxnSpPr>
          <p:nvPr/>
        </p:nvCxnSpPr>
        <p:spPr>
          <a:xfrm flipH="1">
            <a:off x="5125712" y="3900574"/>
            <a:ext cx="276042" cy="96807"/>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CDFD6BF-7C0A-4DED-8516-B7A0E6923C25}"/>
              </a:ext>
            </a:extLst>
          </p:cNvPr>
          <p:cNvCxnSpPr>
            <a:cxnSpLocks/>
            <a:endCxn id="248" idx="4"/>
          </p:cNvCxnSpPr>
          <p:nvPr/>
        </p:nvCxnSpPr>
        <p:spPr>
          <a:xfrm flipH="1" flipV="1">
            <a:off x="5125712" y="3997381"/>
            <a:ext cx="216906" cy="263943"/>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75FAC97-604C-4139-A142-EA5F04F62829}"/>
              </a:ext>
            </a:extLst>
          </p:cNvPr>
          <p:cNvCxnSpPr>
            <a:cxnSpLocks/>
          </p:cNvCxnSpPr>
          <p:nvPr/>
        </p:nvCxnSpPr>
        <p:spPr>
          <a:xfrm flipH="1" flipV="1">
            <a:off x="4293904" y="4055724"/>
            <a:ext cx="285838" cy="244205"/>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877964C-734A-4278-A327-D9A83DACF06A}"/>
              </a:ext>
            </a:extLst>
          </p:cNvPr>
          <p:cNvCxnSpPr>
            <a:endCxn id="242" idx="3"/>
          </p:cNvCxnSpPr>
          <p:nvPr/>
        </p:nvCxnSpPr>
        <p:spPr>
          <a:xfrm flipV="1">
            <a:off x="3996841" y="4062179"/>
            <a:ext cx="208168" cy="261454"/>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A3E1026-87D0-4FD5-B527-BE8E8F9B794D}"/>
              </a:ext>
            </a:extLst>
          </p:cNvPr>
          <p:cNvCxnSpPr>
            <a:endCxn id="242" idx="2"/>
          </p:cNvCxnSpPr>
          <p:nvPr/>
        </p:nvCxnSpPr>
        <p:spPr>
          <a:xfrm>
            <a:off x="2770179" y="3757930"/>
            <a:ext cx="139283" cy="304249"/>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282877E-EAAF-4F5C-A8A4-595D5262F8A1}"/>
              </a:ext>
            </a:extLst>
          </p:cNvPr>
          <p:cNvCxnSpPr>
            <a:endCxn id="242" idx="2"/>
          </p:cNvCxnSpPr>
          <p:nvPr/>
        </p:nvCxnSpPr>
        <p:spPr>
          <a:xfrm flipV="1">
            <a:off x="2764939" y="4062179"/>
            <a:ext cx="144523" cy="270644"/>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A9F2DA2-36A0-4E45-B805-4A4CE62DF741}"/>
              </a:ext>
            </a:extLst>
          </p:cNvPr>
          <p:cNvCxnSpPr>
            <a:endCxn id="242" idx="2"/>
          </p:cNvCxnSpPr>
          <p:nvPr/>
        </p:nvCxnSpPr>
        <p:spPr>
          <a:xfrm>
            <a:off x="2626951" y="4028573"/>
            <a:ext cx="282511" cy="33606"/>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F46FDEDA-C245-486C-904C-6C63F1BCCC31}"/>
              </a:ext>
            </a:extLst>
          </p:cNvPr>
          <p:cNvCxnSpPr>
            <a:cxnSpLocks/>
          </p:cNvCxnSpPr>
          <p:nvPr/>
        </p:nvCxnSpPr>
        <p:spPr>
          <a:xfrm flipH="1" flipV="1">
            <a:off x="4280534" y="4007727"/>
            <a:ext cx="77386" cy="339308"/>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6B97FB9E-FCDF-4615-BD3F-346F23AD1957}"/>
              </a:ext>
            </a:extLst>
          </p:cNvPr>
          <p:cNvCxnSpPr>
            <a:cxnSpLocks/>
          </p:cNvCxnSpPr>
          <p:nvPr/>
        </p:nvCxnSpPr>
        <p:spPr>
          <a:xfrm flipH="1">
            <a:off x="4192525" y="2375496"/>
            <a:ext cx="15082" cy="398191"/>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37" name="Isosceles Triangle 236">
            <a:extLst>
              <a:ext uri="{FF2B5EF4-FFF2-40B4-BE49-F238E27FC236}">
                <a16:creationId xmlns:a16="http://schemas.microsoft.com/office/drawing/2014/main" id="{C628900B-FAD3-4145-BB22-A63C5E70647B}"/>
              </a:ext>
            </a:extLst>
          </p:cNvPr>
          <p:cNvSpPr/>
          <p:nvPr/>
        </p:nvSpPr>
        <p:spPr>
          <a:xfrm rot="788422">
            <a:off x="1455604" y="2034756"/>
            <a:ext cx="2541215" cy="1113693"/>
          </a:xfrm>
          <a:prstGeom prst="triangle">
            <a:avLst>
              <a:gd name="adj" fmla="val 46192"/>
            </a:avLst>
          </a:prstGeom>
          <a:solidFill>
            <a:schemeClr val="bg1">
              <a:lumMod val="95000"/>
              <a:alpha val="40000"/>
            </a:schemeClr>
          </a:solid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000"/>
          </a:p>
        </p:txBody>
      </p:sp>
      <p:cxnSp>
        <p:nvCxnSpPr>
          <p:cNvPr id="238" name="Straight Connector 237">
            <a:extLst>
              <a:ext uri="{FF2B5EF4-FFF2-40B4-BE49-F238E27FC236}">
                <a16:creationId xmlns:a16="http://schemas.microsoft.com/office/drawing/2014/main" id="{E21101F8-7629-494D-8C29-1F727C9AA123}"/>
              </a:ext>
            </a:extLst>
          </p:cNvPr>
          <p:cNvCxnSpPr>
            <a:endCxn id="261" idx="2"/>
          </p:cNvCxnSpPr>
          <p:nvPr/>
        </p:nvCxnSpPr>
        <p:spPr>
          <a:xfrm flipV="1">
            <a:off x="2480609" y="3361533"/>
            <a:ext cx="183547" cy="399723"/>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9" name="TextBox 238">
                <a:extLst>
                  <a:ext uri="{FF2B5EF4-FFF2-40B4-BE49-F238E27FC236}">
                    <a16:creationId xmlns:a16="http://schemas.microsoft.com/office/drawing/2014/main" id="{B64B2E94-F3A3-4498-8CC4-98618CC48C00}"/>
                  </a:ext>
                </a:extLst>
              </p:cNvPr>
              <p:cNvSpPr txBox="1"/>
              <p:nvPr/>
            </p:nvSpPr>
            <p:spPr>
              <a:xfrm>
                <a:off x="4848791" y="3049352"/>
                <a:ext cx="23288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A" sz="2000" b="0" i="1" smtClean="0">
                          <a:latin typeface="Cambria Math" panose="02040503050406030204" pitchFamily="18" charset="0"/>
                        </a:rPr>
                        <m:t>𝐵</m:t>
                      </m:r>
                    </m:oMath>
                  </m:oMathPara>
                </a14:m>
                <a:endParaRPr lang="fr-CA" sz="2000" dirty="0"/>
              </a:p>
            </p:txBody>
          </p:sp>
        </mc:Choice>
        <mc:Fallback>
          <p:sp>
            <p:nvSpPr>
              <p:cNvPr id="239" name="TextBox 238">
                <a:extLst>
                  <a:ext uri="{FF2B5EF4-FFF2-40B4-BE49-F238E27FC236}">
                    <a16:creationId xmlns:a16="http://schemas.microsoft.com/office/drawing/2014/main" id="{B64B2E94-F3A3-4498-8CC4-98618CC48C00}"/>
                  </a:ext>
                </a:extLst>
              </p:cNvPr>
              <p:cNvSpPr txBox="1">
                <a:spLocks noRot="1" noChangeAspect="1" noMove="1" noResize="1" noEditPoints="1" noAdjustHandles="1" noChangeArrowheads="1" noChangeShapeType="1" noTextEdit="1"/>
              </p:cNvSpPr>
              <p:nvPr/>
            </p:nvSpPr>
            <p:spPr>
              <a:xfrm>
                <a:off x="4848791" y="3049352"/>
                <a:ext cx="232884" cy="307777"/>
              </a:xfrm>
              <a:prstGeom prst="rect">
                <a:avLst/>
              </a:prstGeom>
              <a:blipFill>
                <a:blip r:embed="rId8"/>
                <a:stretch>
                  <a:fillRect l="-23077" r="-23077" b="-5882"/>
                </a:stretch>
              </a:blipFill>
            </p:spPr>
            <p:txBody>
              <a:bodyPr/>
              <a:lstStyle/>
              <a:p>
                <a:r>
                  <a:rPr lang="en-CA">
                    <a:noFill/>
                  </a:rPr>
                  <a:t> </a:t>
                </a:r>
              </a:p>
            </p:txBody>
          </p:sp>
        </mc:Fallback>
      </mc:AlternateContent>
      <p:cxnSp>
        <p:nvCxnSpPr>
          <p:cNvPr id="241" name="Straight Connector 240">
            <a:extLst>
              <a:ext uri="{FF2B5EF4-FFF2-40B4-BE49-F238E27FC236}">
                <a16:creationId xmlns:a16="http://schemas.microsoft.com/office/drawing/2014/main" id="{1E61F94A-0914-4497-B1AA-E1B2851F492B}"/>
              </a:ext>
            </a:extLst>
          </p:cNvPr>
          <p:cNvCxnSpPr>
            <a:cxnSpLocks/>
            <a:stCxn id="248" idx="4"/>
            <a:endCxn id="256" idx="0"/>
          </p:cNvCxnSpPr>
          <p:nvPr/>
        </p:nvCxnSpPr>
        <p:spPr>
          <a:xfrm flipH="1">
            <a:off x="2974230" y="3997381"/>
            <a:ext cx="2151482" cy="43814"/>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2" name="Isosceles Triangle 241">
            <a:extLst>
              <a:ext uri="{FF2B5EF4-FFF2-40B4-BE49-F238E27FC236}">
                <a16:creationId xmlns:a16="http://schemas.microsoft.com/office/drawing/2014/main" id="{88988D88-FA85-4A58-98FF-6BB0BFBB2D10}"/>
              </a:ext>
            </a:extLst>
          </p:cNvPr>
          <p:cNvSpPr/>
          <p:nvPr/>
        </p:nvSpPr>
        <p:spPr>
          <a:xfrm>
            <a:off x="2909462" y="2766510"/>
            <a:ext cx="1384442" cy="1295669"/>
          </a:xfrm>
          <a:prstGeom prst="triangle">
            <a:avLst>
              <a:gd name="adj" fmla="val 93579"/>
            </a:avLst>
          </a:prstGeom>
          <a:solidFill>
            <a:schemeClr val="accent1">
              <a:lumMod val="20000"/>
              <a:lumOff val="80000"/>
              <a:alpha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000"/>
          </a:p>
        </p:txBody>
      </p:sp>
      <p:cxnSp>
        <p:nvCxnSpPr>
          <p:cNvPr id="243" name="Straight Connector 242">
            <a:extLst>
              <a:ext uri="{FF2B5EF4-FFF2-40B4-BE49-F238E27FC236}">
                <a16:creationId xmlns:a16="http://schemas.microsoft.com/office/drawing/2014/main" id="{3CA43F1F-57DD-4E60-AD6C-16BCDCCC0432}"/>
              </a:ext>
            </a:extLst>
          </p:cNvPr>
          <p:cNvCxnSpPr>
            <a:stCxn id="251" idx="3"/>
            <a:endCxn id="279" idx="7"/>
          </p:cNvCxnSpPr>
          <p:nvPr/>
        </p:nvCxnSpPr>
        <p:spPr>
          <a:xfrm flipH="1">
            <a:off x="3888949" y="2799162"/>
            <a:ext cx="285591" cy="607973"/>
          </a:xfrm>
          <a:prstGeom prst="line">
            <a:avLst/>
          </a:prstGeom>
          <a:ln w="222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4A66768-6A71-46DA-9E62-8984E310A20A}"/>
              </a:ext>
            </a:extLst>
          </p:cNvPr>
          <p:cNvCxnSpPr>
            <a:stCxn id="247" idx="7"/>
            <a:endCxn id="279" idx="3"/>
          </p:cNvCxnSpPr>
          <p:nvPr/>
        </p:nvCxnSpPr>
        <p:spPr>
          <a:xfrm flipV="1">
            <a:off x="2925179" y="3498777"/>
            <a:ext cx="872128" cy="538217"/>
          </a:xfrm>
          <a:prstGeom prst="line">
            <a:avLst/>
          </a:prstGeom>
          <a:ln w="222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C37EE4B9-E214-4E5C-BA4F-1FAED59B73B8}"/>
              </a:ext>
            </a:extLst>
          </p:cNvPr>
          <p:cNvCxnSpPr>
            <a:stCxn id="249" idx="1"/>
            <a:endCxn id="279" idx="5"/>
          </p:cNvCxnSpPr>
          <p:nvPr/>
        </p:nvCxnSpPr>
        <p:spPr>
          <a:xfrm flipH="1" flipV="1">
            <a:off x="3888949" y="3498777"/>
            <a:ext cx="379552" cy="533800"/>
          </a:xfrm>
          <a:prstGeom prst="line">
            <a:avLst/>
          </a:prstGeom>
          <a:ln w="222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E8669962-2056-4935-B115-4970AD8CA455}"/>
              </a:ext>
            </a:extLst>
          </p:cNvPr>
          <p:cNvCxnSpPr>
            <a:cxnSpLocks/>
            <a:stCxn id="248" idx="4"/>
            <a:endCxn id="279" idx="6"/>
          </p:cNvCxnSpPr>
          <p:nvPr/>
        </p:nvCxnSpPr>
        <p:spPr>
          <a:xfrm flipH="1" flipV="1">
            <a:off x="3907928" y="3452956"/>
            <a:ext cx="1217784" cy="544425"/>
          </a:xfrm>
          <a:prstGeom prst="line">
            <a:avLst/>
          </a:prstGeom>
          <a:ln w="22225">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247" name="Oval 246">
            <a:extLst>
              <a:ext uri="{FF2B5EF4-FFF2-40B4-BE49-F238E27FC236}">
                <a16:creationId xmlns:a16="http://schemas.microsoft.com/office/drawing/2014/main" id="{EA3522E4-5B4E-4859-B42B-3093F7BBC9A8}"/>
              </a:ext>
            </a:extLst>
          </p:cNvPr>
          <p:cNvSpPr/>
          <p:nvPr/>
        </p:nvSpPr>
        <p:spPr>
          <a:xfrm>
            <a:off x="2863723" y="4026450"/>
            <a:ext cx="72000" cy="72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8" name="Isosceles Triangle 247">
            <a:extLst>
              <a:ext uri="{FF2B5EF4-FFF2-40B4-BE49-F238E27FC236}">
                <a16:creationId xmlns:a16="http://schemas.microsoft.com/office/drawing/2014/main" id="{9C125D23-2626-4214-927A-67C5DAC18AE1}"/>
              </a:ext>
            </a:extLst>
          </p:cNvPr>
          <p:cNvSpPr/>
          <p:nvPr/>
        </p:nvSpPr>
        <p:spPr>
          <a:xfrm rot="21333272">
            <a:off x="4240874" y="2738494"/>
            <a:ext cx="835976" cy="1293231"/>
          </a:xfrm>
          <a:prstGeom prst="triangle">
            <a:avLst>
              <a:gd name="adj" fmla="val 1116"/>
            </a:avLst>
          </a:prstGeom>
          <a:solidFill>
            <a:schemeClr val="accent1">
              <a:lumMod val="20000"/>
              <a:lumOff val="80000"/>
              <a:alpha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000"/>
          </a:p>
        </p:txBody>
      </p:sp>
      <p:sp>
        <p:nvSpPr>
          <p:cNvPr id="249" name="Oval 248">
            <a:extLst>
              <a:ext uri="{FF2B5EF4-FFF2-40B4-BE49-F238E27FC236}">
                <a16:creationId xmlns:a16="http://schemas.microsoft.com/office/drawing/2014/main" id="{E9266882-5B23-4F23-894F-DBB8B63CEDE5}"/>
              </a:ext>
            </a:extLst>
          </p:cNvPr>
          <p:cNvSpPr/>
          <p:nvPr/>
        </p:nvSpPr>
        <p:spPr>
          <a:xfrm>
            <a:off x="4257957" y="4022033"/>
            <a:ext cx="72000" cy="72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0" name="Oval 249">
            <a:extLst>
              <a:ext uri="{FF2B5EF4-FFF2-40B4-BE49-F238E27FC236}">
                <a16:creationId xmlns:a16="http://schemas.microsoft.com/office/drawing/2014/main" id="{13910553-53B6-4D3D-AEF5-13ABE34C3D77}"/>
              </a:ext>
            </a:extLst>
          </p:cNvPr>
          <p:cNvSpPr/>
          <p:nvPr/>
        </p:nvSpPr>
        <p:spPr>
          <a:xfrm>
            <a:off x="5081675" y="3952844"/>
            <a:ext cx="72000" cy="72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1" name="Oval 250">
            <a:extLst>
              <a:ext uri="{FF2B5EF4-FFF2-40B4-BE49-F238E27FC236}">
                <a16:creationId xmlns:a16="http://schemas.microsoft.com/office/drawing/2014/main" id="{8C3E3458-203B-4635-9862-4369C717D060}"/>
              </a:ext>
            </a:extLst>
          </p:cNvPr>
          <p:cNvSpPr/>
          <p:nvPr/>
        </p:nvSpPr>
        <p:spPr>
          <a:xfrm>
            <a:off x="4163996" y="2737706"/>
            <a:ext cx="72000" cy="72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mc:Choice xmlns:a14="http://schemas.microsoft.com/office/drawing/2010/main" Requires="a14">
          <p:sp>
            <p:nvSpPr>
              <p:cNvPr id="252" name="TextBox 251">
                <a:extLst>
                  <a:ext uri="{FF2B5EF4-FFF2-40B4-BE49-F238E27FC236}">
                    <a16:creationId xmlns:a16="http://schemas.microsoft.com/office/drawing/2014/main" id="{7448370E-4E2D-4F87-9810-DBC8764AA399}"/>
                  </a:ext>
                </a:extLst>
              </p:cNvPr>
              <p:cNvSpPr txBox="1"/>
              <p:nvPr/>
            </p:nvSpPr>
            <p:spPr>
              <a:xfrm>
                <a:off x="3356926" y="3697856"/>
                <a:ext cx="288477" cy="2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0" i="1" smtClean="0">
                              <a:solidFill>
                                <a:schemeClr val="accent6"/>
                              </a:solidFill>
                              <a:latin typeface="Cambria Math" panose="02040503050406030204" pitchFamily="18" charset="0"/>
                            </a:rPr>
                            <m:t>𝑤</m:t>
                          </m:r>
                        </m:e>
                        <m:sub>
                          <m:r>
                            <a:rPr lang="en-CA" b="0" i="1" smtClean="0">
                              <a:solidFill>
                                <a:schemeClr val="accent6"/>
                              </a:solidFill>
                              <a:latin typeface="Cambria Math" panose="02040503050406030204" pitchFamily="18" charset="0"/>
                            </a:rPr>
                            <m:t>𝑗</m:t>
                          </m:r>
                        </m:sub>
                      </m:sSub>
                    </m:oMath>
                  </m:oMathPara>
                </a14:m>
                <a:endParaRPr lang="en-CA" dirty="0">
                  <a:solidFill>
                    <a:schemeClr val="accent6"/>
                  </a:solidFill>
                </a:endParaRPr>
              </a:p>
            </p:txBody>
          </p:sp>
        </mc:Choice>
        <mc:Fallback>
          <p:sp>
            <p:nvSpPr>
              <p:cNvPr id="252" name="TextBox 251">
                <a:extLst>
                  <a:ext uri="{FF2B5EF4-FFF2-40B4-BE49-F238E27FC236}">
                    <a16:creationId xmlns:a16="http://schemas.microsoft.com/office/drawing/2014/main" id="{7448370E-4E2D-4F87-9810-DBC8764AA399}"/>
                  </a:ext>
                </a:extLst>
              </p:cNvPr>
              <p:cNvSpPr txBox="1">
                <a:spLocks noRot="1" noChangeAspect="1" noMove="1" noResize="1" noEditPoints="1" noAdjustHandles="1" noChangeArrowheads="1" noChangeShapeType="1" noTextEdit="1"/>
              </p:cNvSpPr>
              <p:nvPr/>
            </p:nvSpPr>
            <p:spPr>
              <a:xfrm>
                <a:off x="3356926" y="3697856"/>
                <a:ext cx="288477" cy="299313"/>
              </a:xfrm>
              <a:prstGeom prst="rect">
                <a:avLst/>
              </a:prstGeom>
              <a:blipFill>
                <a:blip r:embed="rId9"/>
                <a:stretch>
                  <a:fillRect l="-12766" r="-14894" b="-2653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3" name="TextBox 252">
                <a:extLst>
                  <a:ext uri="{FF2B5EF4-FFF2-40B4-BE49-F238E27FC236}">
                    <a16:creationId xmlns:a16="http://schemas.microsoft.com/office/drawing/2014/main" id="{F1C3102A-87F4-4720-8EF4-C468CD2D2B57}"/>
                  </a:ext>
                </a:extLst>
              </p:cNvPr>
              <p:cNvSpPr txBox="1"/>
              <p:nvPr/>
            </p:nvSpPr>
            <p:spPr>
              <a:xfrm>
                <a:off x="3823578" y="3705918"/>
                <a:ext cx="33220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0" i="1" smtClean="0">
                              <a:solidFill>
                                <a:schemeClr val="accent6"/>
                              </a:solidFill>
                              <a:latin typeface="Cambria Math" panose="02040503050406030204" pitchFamily="18" charset="0"/>
                            </a:rPr>
                            <m:t>𝑤</m:t>
                          </m:r>
                        </m:e>
                        <m:sub>
                          <m:r>
                            <a:rPr lang="en-CA" b="0" i="1" smtClean="0">
                              <a:solidFill>
                                <a:schemeClr val="accent6"/>
                              </a:solidFill>
                              <a:latin typeface="Cambria Math" panose="02040503050406030204" pitchFamily="18" charset="0"/>
                            </a:rPr>
                            <m:t>𝑘</m:t>
                          </m:r>
                        </m:sub>
                      </m:sSub>
                    </m:oMath>
                  </m:oMathPara>
                </a14:m>
                <a:endParaRPr lang="en-CA" dirty="0">
                  <a:solidFill>
                    <a:schemeClr val="accent6"/>
                  </a:solidFill>
                </a:endParaRPr>
              </a:p>
            </p:txBody>
          </p:sp>
        </mc:Choice>
        <mc:Fallback>
          <p:sp>
            <p:nvSpPr>
              <p:cNvPr id="253" name="TextBox 252">
                <a:extLst>
                  <a:ext uri="{FF2B5EF4-FFF2-40B4-BE49-F238E27FC236}">
                    <a16:creationId xmlns:a16="http://schemas.microsoft.com/office/drawing/2014/main" id="{F1C3102A-87F4-4720-8EF4-C468CD2D2B57}"/>
                  </a:ext>
                </a:extLst>
              </p:cNvPr>
              <p:cNvSpPr txBox="1">
                <a:spLocks noRot="1" noChangeAspect="1" noMove="1" noResize="1" noEditPoints="1" noAdjustHandles="1" noChangeArrowheads="1" noChangeShapeType="1" noTextEdit="1"/>
              </p:cNvSpPr>
              <p:nvPr/>
            </p:nvSpPr>
            <p:spPr>
              <a:xfrm>
                <a:off x="3823578" y="3705918"/>
                <a:ext cx="332207" cy="276999"/>
              </a:xfrm>
              <a:prstGeom prst="rect">
                <a:avLst/>
              </a:prstGeom>
              <a:blipFill>
                <a:blip r:embed="rId10"/>
                <a:stretch>
                  <a:fillRect l="-9091" r="-7273" b="-1777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4" name="TextBox 253">
                <a:extLst>
                  <a:ext uri="{FF2B5EF4-FFF2-40B4-BE49-F238E27FC236}">
                    <a16:creationId xmlns:a16="http://schemas.microsoft.com/office/drawing/2014/main" id="{39770577-976C-4924-9D3E-000070C40CE0}"/>
                  </a:ext>
                </a:extLst>
              </p:cNvPr>
              <p:cNvSpPr txBox="1"/>
              <p:nvPr/>
            </p:nvSpPr>
            <p:spPr>
              <a:xfrm>
                <a:off x="4441751" y="3442610"/>
                <a:ext cx="3776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0" i="1" smtClean="0">
                              <a:solidFill>
                                <a:schemeClr val="accent6"/>
                              </a:solidFill>
                              <a:latin typeface="Cambria Math" panose="02040503050406030204" pitchFamily="18" charset="0"/>
                            </a:rPr>
                            <m:t>𝑤</m:t>
                          </m:r>
                        </m:e>
                        <m:sub>
                          <m:r>
                            <a:rPr lang="en-CA" b="0" i="1" smtClean="0">
                              <a:solidFill>
                                <a:schemeClr val="accent6"/>
                              </a:solidFill>
                              <a:latin typeface="Cambria Math" panose="02040503050406030204" pitchFamily="18" charset="0"/>
                            </a:rPr>
                            <m:t>𝑚</m:t>
                          </m:r>
                        </m:sub>
                      </m:sSub>
                    </m:oMath>
                  </m:oMathPara>
                </a14:m>
                <a:endParaRPr lang="en-CA" dirty="0">
                  <a:solidFill>
                    <a:schemeClr val="accent6"/>
                  </a:solidFill>
                </a:endParaRPr>
              </a:p>
            </p:txBody>
          </p:sp>
        </mc:Choice>
        <mc:Fallback>
          <p:sp>
            <p:nvSpPr>
              <p:cNvPr id="254" name="TextBox 253">
                <a:extLst>
                  <a:ext uri="{FF2B5EF4-FFF2-40B4-BE49-F238E27FC236}">
                    <a16:creationId xmlns:a16="http://schemas.microsoft.com/office/drawing/2014/main" id="{39770577-976C-4924-9D3E-000070C40CE0}"/>
                  </a:ext>
                </a:extLst>
              </p:cNvPr>
              <p:cNvSpPr txBox="1">
                <a:spLocks noRot="1" noChangeAspect="1" noMove="1" noResize="1" noEditPoints="1" noAdjustHandles="1" noChangeArrowheads="1" noChangeShapeType="1" noTextEdit="1"/>
              </p:cNvSpPr>
              <p:nvPr/>
            </p:nvSpPr>
            <p:spPr>
              <a:xfrm>
                <a:off x="4441751" y="3442610"/>
                <a:ext cx="377667" cy="276999"/>
              </a:xfrm>
              <a:prstGeom prst="rect">
                <a:avLst/>
              </a:prstGeom>
              <a:blipFill>
                <a:blip r:embed="rId11"/>
                <a:stretch>
                  <a:fillRect l="-9677" r="-1613" b="-1111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5" name="TextBox 254">
                <a:extLst>
                  <a:ext uri="{FF2B5EF4-FFF2-40B4-BE49-F238E27FC236}">
                    <a16:creationId xmlns:a16="http://schemas.microsoft.com/office/drawing/2014/main" id="{BBB27CD4-98D4-47EE-9BBD-6C7DBE279904}"/>
                  </a:ext>
                </a:extLst>
              </p:cNvPr>
              <p:cNvSpPr txBox="1"/>
              <p:nvPr/>
            </p:nvSpPr>
            <p:spPr>
              <a:xfrm>
                <a:off x="3961005" y="3090707"/>
                <a:ext cx="2897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accent6"/>
                              </a:solidFill>
                              <a:latin typeface="Cambria Math" panose="02040503050406030204" pitchFamily="18" charset="0"/>
                            </a:rPr>
                          </m:ctrlPr>
                        </m:sSubPr>
                        <m:e>
                          <m:r>
                            <a:rPr lang="en-CA" b="0" i="1" smtClean="0">
                              <a:solidFill>
                                <a:schemeClr val="accent6"/>
                              </a:solidFill>
                              <a:latin typeface="Cambria Math" panose="02040503050406030204" pitchFamily="18" charset="0"/>
                            </a:rPr>
                            <m:t>𝑤</m:t>
                          </m:r>
                        </m:e>
                        <m:sub>
                          <m:r>
                            <a:rPr lang="en-CA" b="0" i="1" smtClean="0">
                              <a:solidFill>
                                <a:schemeClr val="accent6"/>
                              </a:solidFill>
                              <a:latin typeface="Cambria Math" panose="02040503050406030204" pitchFamily="18" charset="0"/>
                            </a:rPr>
                            <m:t>𝑖</m:t>
                          </m:r>
                        </m:sub>
                      </m:sSub>
                    </m:oMath>
                  </m:oMathPara>
                </a14:m>
                <a:endParaRPr lang="en-CA" dirty="0">
                  <a:solidFill>
                    <a:schemeClr val="accent6"/>
                  </a:solidFill>
                </a:endParaRPr>
              </a:p>
            </p:txBody>
          </p:sp>
        </mc:Choice>
        <mc:Fallback>
          <p:sp>
            <p:nvSpPr>
              <p:cNvPr id="255" name="TextBox 254">
                <a:extLst>
                  <a:ext uri="{FF2B5EF4-FFF2-40B4-BE49-F238E27FC236}">
                    <a16:creationId xmlns:a16="http://schemas.microsoft.com/office/drawing/2014/main" id="{BBB27CD4-98D4-47EE-9BBD-6C7DBE279904}"/>
                  </a:ext>
                </a:extLst>
              </p:cNvPr>
              <p:cNvSpPr txBox="1">
                <a:spLocks noRot="1" noChangeAspect="1" noMove="1" noResize="1" noEditPoints="1" noAdjustHandles="1" noChangeArrowheads="1" noChangeShapeType="1" noTextEdit="1"/>
              </p:cNvSpPr>
              <p:nvPr/>
            </p:nvSpPr>
            <p:spPr>
              <a:xfrm>
                <a:off x="3961005" y="3090707"/>
                <a:ext cx="289758" cy="276999"/>
              </a:xfrm>
              <a:prstGeom prst="rect">
                <a:avLst/>
              </a:prstGeom>
              <a:blipFill>
                <a:blip r:embed="rId12"/>
                <a:stretch>
                  <a:fillRect l="-12766" r="-8511" b="-2000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6" name="TextBox 255">
                <a:extLst>
                  <a:ext uri="{FF2B5EF4-FFF2-40B4-BE49-F238E27FC236}">
                    <a16:creationId xmlns:a16="http://schemas.microsoft.com/office/drawing/2014/main" id="{185BAD23-DD1C-49FA-AA75-9CE6581AF406}"/>
                  </a:ext>
                </a:extLst>
              </p:cNvPr>
              <p:cNvSpPr txBox="1"/>
              <p:nvPr/>
            </p:nvSpPr>
            <p:spPr>
              <a:xfrm>
                <a:off x="2896709" y="4041195"/>
                <a:ext cx="155042" cy="307777"/>
              </a:xfrm>
              <a:prstGeom prst="rect">
                <a:avLst/>
              </a:prstGeom>
              <a:noFill/>
              <a:effectLst/>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000" b="0" i="1" smtClean="0">
                          <a:solidFill>
                            <a:srgbClr val="C00000"/>
                          </a:solidFill>
                          <a:latin typeface="Cambria Math" panose="02040503050406030204" pitchFamily="18" charset="0"/>
                        </a:rPr>
                        <m:t>𝑗</m:t>
                      </m:r>
                    </m:oMath>
                  </m:oMathPara>
                </a14:m>
                <a:endParaRPr lang="en-CA" sz="2000" dirty="0">
                  <a:solidFill>
                    <a:srgbClr val="C00000"/>
                  </a:solidFill>
                </a:endParaRPr>
              </a:p>
            </p:txBody>
          </p:sp>
        </mc:Choice>
        <mc:Fallback>
          <p:sp>
            <p:nvSpPr>
              <p:cNvPr id="256" name="TextBox 255">
                <a:extLst>
                  <a:ext uri="{FF2B5EF4-FFF2-40B4-BE49-F238E27FC236}">
                    <a16:creationId xmlns:a16="http://schemas.microsoft.com/office/drawing/2014/main" id="{185BAD23-DD1C-49FA-AA75-9CE6581AF406}"/>
                  </a:ext>
                </a:extLst>
              </p:cNvPr>
              <p:cNvSpPr txBox="1">
                <a:spLocks noRot="1" noChangeAspect="1" noMove="1" noResize="1" noEditPoints="1" noAdjustHandles="1" noChangeArrowheads="1" noChangeShapeType="1" noTextEdit="1"/>
              </p:cNvSpPr>
              <p:nvPr/>
            </p:nvSpPr>
            <p:spPr>
              <a:xfrm>
                <a:off x="2896709" y="4041195"/>
                <a:ext cx="155042" cy="307777"/>
              </a:xfrm>
              <a:prstGeom prst="rect">
                <a:avLst/>
              </a:prstGeom>
              <a:blipFill>
                <a:blip r:embed="rId13"/>
                <a:stretch>
                  <a:fillRect l="-53846" r="-50000" b="-34000"/>
                </a:stretch>
              </a:blipFill>
              <a:effectLst/>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7" name="TextBox 256">
                <a:extLst>
                  <a:ext uri="{FF2B5EF4-FFF2-40B4-BE49-F238E27FC236}">
                    <a16:creationId xmlns:a16="http://schemas.microsoft.com/office/drawing/2014/main" id="{918C43A1-84AA-4E72-B1A8-702823794B7D}"/>
                  </a:ext>
                </a:extLst>
              </p:cNvPr>
              <p:cNvSpPr txBox="1"/>
              <p:nvPr/>
            </p:nvSpPr>
            <p:spPr>
              <a:xfrm>
                <a:off x="4294146" y="2619798"/>
                <a:ext cx="147605" cy="307777"/>
              </a:xfrm>
              <a:prstGeom prst="rect">
                <a:avLst/>
              </a:prstGeom>
              <a:noFill/>
              <a:effectLst/>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000" b="0" i="1" smtClean="0">
                          <a:solidFill>
                            <a:srgbClr val="C00000"/>
                          </a:solidFill>
                          <a:latin typeface="Cambria Math" panose="02040503050406030204" pitchFamily="18" charset="0"/>
                        </a:rPr>
                        <m:t>𝑖</m:t>
                      </m:r>
                    </m:oMath>
                  </m:oMathPara>
                </a14:m>
                <a:endParaRPr lang="en-CA" sz="2000" dirty="0">
                  <a:solidFill>
                    <a:srgbClr val="C00000"/>
                  </a:solidFill>
                </a:endParaRPr>
              </a:p>
            </p:txBody>
          </p:sp>
        </mc:Choice>
        <mc:Fallback>
          <p:sp>
            <p:nvSpPr>
              <p:cNvPr id="257" name="TextBox 256">
                <a:extLst>
                  <a:ext uri="{FF2B5EF4-FFF2-40B4-BE49-F238E27FC236}">
                    <a16:creationId xmlns:a16="http://schemas.microsoft.com/office/drawing/2014/main" id="{918C43A1-84AA-4E72-B1A8-702823794B7D}"/>
                  </a:ext>
                </a:extLst>
              </p:cNvPr>
              <p:cNvSpPr txBox="1">
                <a:spLocks noRot="1" noChangeAspect="1" noMove="1" noResize="1" noEditPoints="1" noAdjustHandles="1" noChangeArrowheads="1" noChangeShapeType="1" noTextEdit="1"/>
              </p:cNvSpPr>
              <p:nvPr/>
            </p:nvSpPr>
            <p:spPr>
              <a:xfrm>
                <a:off x="4294146" y="2619798"/>
                <a:ext cx="147605" cy="307777"/>
              </a:xfrm>
              <a:prstGeom prst="rect">
                <a:avLst/>
              </a:prstGeom>
              <a:blipFill>
                <a:blip r:embed="rId14"/>
                <a:stretch>
                  <a:fillRect l="-36000" r="-32000" b="-6000"/>
                </a:stretch>
              </a:blipFill>
              <a:effectLst/>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8" name="TextBox 257">
                <a:extLst>
                  <a:ext uri="{FF2B5EF4-FFF2-40B4-BE49-F238E27FC236}">
                    <a16:creationId xmlns:a16="http://schemas.microsoft.com/office/drawing/2014/main" id="{517BFFA4-ECF0-441B-914C-D2C842E37F1C}"/>
                  </a:ext>
                </a:extLst>
              </p:cNvPr>
              <p:cNvSpPr txBox="1"/>
              <p:nvPr/>
            </p:nvSpPr>
            <p:spPr>
              <a:xfrm>
                <a:off x="5270326" y="3881870"/>
                <a:ext cx="276871" cy="307777"/>
              </a:xfrm>
              <a:prstGeom prst="rect">
                <a:avLst/>
              </a:prstGeom>
              <a:noFill/>
              <a:effectLst/>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000" b="0" i="1" smtClean="0">
                          <a:solidFill>
                            <a:srgbClr val="C00000"/>
                          </a:solidFill>
                          <a:latin typeface="Cambria Math" panose="02040503050406030204" pitchFamily="18" charset="0"/>
                        </a:rPr>
                        <m:t>𝑚</m:t>
                      </m:r>
                    </m:oMath>
                  </m:oMathPara>
                </a14:m>
                <a:endParaRPr lang="en-CA" sz="2000" dirty="0">
                  <a:solidFill>
                    <a:srgbClr val="C00000"/>
                  </a:solidFill>
                </a:endParaRPr>
              </a:p>
            </p:txBody>
          </p:sp>
        </mc:Choice>
        <mc:Fallback>
          <p:sp>
            <p:nvSpPr>
              <p:cNvPr id="258" name="TextBox 257">
                <a:extLst>
                  <a:ext uri="{FF2B5EF4-FFF2-40B4-BE49-F238E27FC236}">
                    <a16:creationId xmlns:a16="http://schemas.microsoft.com/office/drawing/2014/main" id="{517BFFA4-ECF0-441B-914C-D2C842E37F1C}"/>
                  </a:ext>
                </a:extLst>
              </p:cNvPr>
              <p:cNvSpPr txBox="1">
                <a:spLocks noRot="1" noChangeAspect="1" noMove="1" noResize="1" noEditPoints="1" noAdjustHandles="1" noChangeArrowheads="1" noChangeShapeType="1" noTextEdit="1"/>
              </p:cNvSpPr>
              <p:nvPr/>
            </p:nvSpPr>
            <p:spPr>
              <a:xfrm>
                <a:off x="5270326" y="3881870"/>
                <a:ext cx="276871" cy="307777"/>
              </a:xfrm>
              <a:prstGeom prst="rect">
                <a:avLst/>
              </a:prstGeom>
              <a:blipFill>
                <a:blip r:embed="rId15"/>
                <a:stretch>
                  <a:fillRect l="-13333" r="-11111"/>
                </a:stretch>
              </a:blipFill>
              <a:effectLst/>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9" name="TextBox 258">
                <a:extLst>
                  <a:ext uri="{FF2B5EF4-FFF2-40B4-BE49-F238E27FC236}">
                    <a16:creationId xmlns:a16="http://schemas.microsoft.com/office/drawing/2014/main" id="{9AD172D5-EB8A-46ED-8192-925879CE63B7}"/>
                  </a:ext>
                </a:extLst>
              </p:cNvPr>
              <p:cNvSpPr txBox="1"/>
              <p:nvPr/>
            </p:nvSpPr>
            <p:spPr>
              <a:xfrm>
                <a:off x="4742508" y="4107436"/>
                <a:ext cx="206274" cy="307777"/>
              </a:xfrm>
              <a:prstGeom prst="rect">
                <a:avLst/>
              </a:prstGeom>
              <a:noFill/>
              <a:effectLst/>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000" b="0" i="1" smtClean="0">
                          <a:solidFill>
                            <a:srgbClr val="C00000"/>
                          </a:solidFill>
                          <a:latin typeface="Cambria Math" panose="02040503050406030204" pitchFamily="18" charset="0"/>
                        </a:rPr>
                        <m:t>𝑘</m:t>
                      </m:r>
                    </m:oMath>
                  </m:oMathPara>
                </a14:m>
                <a:endParaRPr lang="en-CA" sz="2000" dirty="0">
                  <a:solidFill>
                    <a:srgbClr val="C00000"/>
                  </a:solidFill>
                </a:endParaRPr>
              </a:p>
            </p:txBody>
          </p:sp>
        </mc:Choice>
        <mc:Fallback>
          <p:sp>
            <p:nvSpPr>
              <p:cNvPr id="259" name="TextBox 258">
                <a:extLst>
                  <a:ext uri="{FF2B5EF4-FFF2-40B4-BE49-F238E27FC236}">
                    <a16:creationId xmlns:a16="http://schemas.microsoft.com/office/drawing/2014/main" id="{9AD172D5-EB8A-46ED-8192-925879CE63B7}"/>
                  </a:ext>
                </a:extLst>
              </p:cNvPr>
              <p:cNvSpPr txBox="1">
                <a:spLocks noRot="1" noChangeAspect="1" noMove="1" noResize="1" noEditPoints="1" noAdjustHandles="1" noChangeArrowheads="1" noChangeShapeType="1" noTextEdit="1"/>
              </p:cNvSpPr>
              <p:nvPr/>
            </p:nvSpPr>
            <p:spPr>
              <a:xfrm>
                <a:off x="4742508" y="4107436"/>
                <a:ext cx="206274" cy="307777"/>
              </a:xfrm>
              <a:prstGeom prst="rect">
                <a:avLst/>
              </a:prstGeom>
              <a:blipFill>
                <a:blip r:embed="rId16"/>
                <a:stretch>
                  <a:fillRect l="-29412" r="-26471" b="-8000"/>
                </a:stretch>
              </a:blipFill>
              <a:effectLst/>
            </p:spPr>
            <p:txBody>
              <a:bodyPr/>
              <a:lstStyle/>
              <a:p>
                <a:r>
                  <a:rPr lang="en-CA">
                    <a:noFill/>
                  </a:rPr>
                  <a:t> </a:t>
                </a:r>
              </a:p>
            </p:txBody>
          </p:sp>
        </mc:Fallback>
      </mc:AlternateContent>
      <p:sp>
        <p:nvSpPr>
          <p:cNvPr id="260" name="Isosceles Triangle 259">
            <a:extLst>
              <a:ext uri="{FF2B5EF4-FFF2-40B4-BE49-F238E27FC236}">
                <a16:creationId xmlns:a16="http://schemas.microsoft.com/office/drawing/2014/main" id="{1C411F02-62D4-43D5-B745-E1968666F58D}"/>
              </a:ext>
            </a:extLst>
          </p:cNvPr>
          <p:cNvSpPr/>
          <p:nvPr/>
        </p:nvSpPr>
        <p:spPr>
          <a:xfrm rot="1268987">
            <a:off x="1536011" y="1861308"/>
            <a:ext cx="1387105" cy="1287937"/>
          </a:xfrm>
          <a:prstGeom prst="triangle">
            <a:avLst>
              <a:gd name="adj" fmla="val 73423"/>
            </a:avLst>
          </a:prstGeom>
          <a:solidFill>
            <a:schemeClr val="bg1">
              <a:lumMod val="85000"/>
              <a:alpha val="4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000"/>
          </a:p>
        </p:txBody>
      </p:sp>
      <p:sp>
        <p:nvSpPr>
          <p:cNvPr id="261" name="Right Triangle 260">
            <a:extLst>
              <a:ext uri="{FF2B5EF4-FFF2-40B4-BE49-F238E27FC236}">
                <a16:creationId xmlns:a16="http://schemas.microsoft.com/office/drawing/2014/main" id="{D7DDB53B-DDB1-4389-A653-0776A6C501BD}"/>
              </a:ext>
            </a:extLst>
          </p:cNvPr>
          <p:cNvSpPr/>
          <p:nvPr/>
        </p:nvSpPr>
        <p:spPr>
          <a:xfrm rot="240052">
            <a:off x="2705877" y="2064773"/>
            <a:ext cx="1199165" cy="1343813"/>
          </a:xfrm>
          <a:prstGeom prst="rtTriangle">
            <a:avLst/>
          </a:prstGeom>
          <a:solidFill>
            <a:schemeClr val="bg1">
              <a:lumMod val="85000"/>
              <a:alpha val="4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000"/>
          </a:p>
        </p:txBody>
      </p:sp>
      <p:cxnSp>
        <p:nvCxnSpPr>
          <p:cNvPr id="262" name="Straight Connector 261">
            <a:extLst>
              <a:ext uri="{FF2B5EF4-FFF2-40B4-BE49-F238E27FC236}">
                <a16:creationId xmlns:a16="http://schemas.microsoft.com/office/drawing/2014/main" id="{F52BE3E4-679F-4BC5-B786-435BD5B9C6D9}"/>
              </a:ext>
            </a:extLst>
          </p:cNvPr>
          <p:cNvCxnSpPr>
            <a:endCxn id="261" idx="0"/>
          </p:cNvCxnSpPr>
          <p:nvPr/>
        </p:nvCxnSpPr>
        <p:spPr>
          <a:xfrm rot="1268987" flipH="1">
            <a:off x="2789938" y="1791790"/>
            <a:ext cx="171325" cy="271918"/>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41DD448F-910C-4C04-84FD-2CB2FCCC0772}"/>
              </a:ext>
            </a:extLst>
          </p:cNvPr>
          <p:cNvCxnSpPr>
            <a:endCxn id="261" idx="0"/>
          </p:cNvCxnSpPr>
          <p:nvPr/>
        </p:nvCxnSpPr>
        <p:spPr>
          <a:xfrm rot="1268987">
            <a:off x="2762963" y="1643627"/>
            <a:ext cx="52454" cy="379890"/>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10A8894-5F32-4454-AFC2-0A0C6812E9A4}"/>
              </a:ext>
            </a:extLst>
          </p:cNvPr>
          <p:cNvCxnSpPr>
            <a:cxnSpLocks/>
            <a:endCxn id="260" idx="0"/>
          </p:cNvCxnSpPr>
          <p:nvPr/>
        </p:nvCxnSpPr>
        <p:spPr>
          <a:xfrm rot="1268987">
            <a:off x="2543008" y="1811857"/>
            <a:ext cx="241446" cy="178828"/>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42FA946-5D7D-4FEE-B8FD-B169220DDAA0}"/>
              </a:ext>
            </a:extLst>
          </p:cNvPr>
          <p:cNvCxnSpPr>
            <a:cxnSpLocks/>
            <a:endCxn id="260" idx="2"/>
          </p:cNvCxnSpPr>
          <p:nvPr/>
        </p:nvCxnSpPr>
        <p:spPr>
          <a:xfrm rot="1268987">
            <a:off x="1158390" y="2647476"/>
            <a:ext cx="242426" cy="144102"/>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EE2782A-7BA5-499D-A05F-8885D79E4455}"/>
              </a:ext>
            </a:extLst>
          </p:cNvPr>
          <p:cNvCxnSpPr>
            <a:cxnSpLocks/>
            <a:endCxn id="260" idx="2"/>
          </p:cNvCxnSpPr>
          <p:nvPr/>
        </p:nvCxnSpPr>
        <p:spPr>
          <a:xfrm rot="1268987" flipV="1">
            <a:off x="1030734" y="2765704"/>
            <a:ext cx="313864" cy="208681"/>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4568046-52B3-4AF0-BD00-0C5BFA19ABBA}"/>
              </a:ext>
            </a:extLst>
          </p:cNvPr>
          <p:cNvCxnSpPr>
            <a:cxnSpLocks/>
            <a:endCxn id="260" idx="2"/>
          </p:cNvCxnSpPr>
          <p:nvPr/>
        </p:nvCxnSpPr>
        <p:spPr>
          <a:xfrm rot="1268987" flipV="1">
            <a:off x="1257190" y="2811601"/>
            <a:ext cx="57474" cy="336857"/>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C043B57-6A7E-4AAF-93C9-5789ED3AB2F0}"/>
              </a:ext>
            </a:extLst>
          </p:cNvPr>
          <p:cNvCxnSpPr>
            <a:stCxn id="261" idx="2"/>
          </p:cNvCxnSpPr>
          <p:nvPr/>
        </p:nvCxnSpPr>
        <p:spPr>
          <a:xfrm flipH="1">
            <a:off x="2302473" y="3361533"/>
            <a:ext cx="361683" cy="166157"/>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216E6455-2C73-4877-9B7F-EDD6EA9A11E3}"/>
              </a:ext>
            </a:extLst>
          </p:cNvPr>
          <p:cNvCxnSpPr>
            <a:endCxn id="261" idx="2"/>
          </p:cNvCxnSpPr>
          <p:nvPr/>
        </p:nvCxnSpPr>
        <p:spPr>
          <a:xfrm flipH="1" flipV="1">
            <a:off x="2664156" y="3361533"/>
            <a:ext cx="280965" cy="193317"/>
          </a:xfrm>
          <a:prstGeom prst="line">
            <a:avLst/>
          </a:prstGeom>
          <a:ln w="190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70" name="Oval 269">
            <a:extLst>
              <a:ext uri="{FF2B5EF4-FFF2-40B4-BE49-F238E27FC236}">
                <a16:creationId xmlns:a16="http://schemas.microsoft.com/office/drawing/2014/main" id="{3A3C4BE7-FA57-4C86-A226-B99891E617F1}"/>
              </a:ext>
            </a:extLst>
          </p:cNvPr>
          <p:cNvSpPr/>
          <p:nvPr/>
        </p:nvSpPr>
        <p:spPr>
          <a:xfrm rot="1268987">
            <a:off x="2722555" y="1996618"/>
            <a:ext cx="72000" cy="72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1" name="Oval 270">
            <a:extLst>
              <a:ext uri="{FF2B5EF4-FFF2-40B4-BE49-F238E27FC236}">
                <a16:creationId xmlns:a16="http://schemas.microsoft.com/office/drawing/2014/main" id="{37AE88E1-FAFA-4A36-A7EE-D97BE04ED04F}"/>
              </a:ext>
            </a:extLst>
          </p:cNvPr>
          <p:cNvSpPr/>
          <p:nvPr/>
        </p:nvSpPr>
        <p:spPr>
          <a:xfrm rot="1268987">
            <a:off x="1318598" y="2809089"/>
            <a:ext cx="72000" cy="72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2" name="Oval 271">
            <a:extLst>
              <a:ext uri="{FF2B5EF4-FFF2-40B4-BE49-F238E27FC236}">
                <a16:creationId xmlns:a16="http://schemas.microsoft.com/office/drawing/2014/main" id="{2C53FC5D-EA8A-4875-BEB2-6DEA1C73F3F0}"/>
              </a:ext>
            </a:extLst>
          </p:cNvPr>
          <p:cNvSpPr/>
          <p:nvPr/>
        </p:nvSpPr>
        <p:spPr>
          <a:xfrm rot="1268987">
            <a:off x="2602261" y="3329838"/>
            <a:ext cx="72000" cy="72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3" name="Oval 272">
            <a:extLst>
              <a:ext uri="{FF2B5EF4-FFF2-40B4-BE49-F238E27FC236}">
                <a16:creationId xmlns:a16="http://schemas.microsoft.com/office/drawing/2014/main" id="{0B2062F4-C0BF-4B04-9FDE-FEDE628A0DA5}"/>
              </a:ext>
            </a:extLst>
          </p:cNvPr>
          <p:cNvSpPr/>
          <p:nvPr/>
        </p:nvSpPr>
        <p:spPr>
          <a:xfrm rot="1268987">
            <a:off x="3772654" y="3381789"/>
            <a:ext cx="119348" cy="129567"/>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mc:Choice xmlns:a14="http://schemas.microsoft.com/office/drawing/2010/main" Requires="a14">
          <p:sp>
            <p:nvSpPr>
              <p:cNvPr id="274" name="TextBox 273">
                <a:extLst>
                  <a:ext uri="{FF2B5EF4-FFF2-40B4-BE49-F238E27FC236}">
                    <a16:creationId xmlns:a16="http://schemas.microsoft.com/office/drawing/2014/main" id="{0ABB3E5C-CCD5-4F48-B855-9BF489E5B59E}"/>
                  </a:ext>
                </a:extLst>
              </p:cNvPr>
              <p:cNvSpPr txBox="1"/>
              <p:nvPr/>
            </p:nvSpPr>
            <p:spPr>
              <a:xfrm>
                <a:off x="1857697" y="2007631"/>
                <a:ext cx="22211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A" sz="2000" b="0" i="1" smtClean="0">
                          <a:latin typeface="Cambria Math" panose="02040503050406030204" pitchFamily="18" charset="0"/>
                        </a:rPr>
                        <m:t>𝐴</m:t>
                      </m:r>
                    </m:oMath>
                  </m:oMathPara>
                </a14:m>
                <a:endParaRPr lang="fr-CA" sz="2000" dirty="0"/>
              </a:p>
            </p:txBody>
          </p:sp>
        </mc:Choice>
        <mc:Fallback>
          <p:sp>
            <p:nvSpPr>
              <p:cNvPr id="274" name="TextBox 273">
                <a:extLst>
                  <a:ext uri="{FF2B5EF4-FFF2-40B4-BE49-F238E27FC236}">
                    <a16:creationId xmlns:a16="http://schemas.microsoft.com/office/drawing/2014/main" id="{0ABB3E5C-CCD5-4F48-B855-9BF489E5B59E}"/>
                  </a:ext>
                </a:extLst>
              </p:cNvPr>
              <p:cNvSpPr txBox="1">
                <a:spLocks noRot="1" noChangeAspect="1" noMove="1" noResize="1" noEditPoints="1" noAdjustHandles="1" noChangeArrowheads="1" noChangeShapeType="1" noTextEdit="1"/>
              </p:cNvSpPr>
              <p:nvPr/>
            </p:nvSpPr>
            <p:spPr>
              <a:xfrm>
                <a:off x="1857697" y="2007631"/>
                <a:ext cx="222112" cy="307777"/>
              </a:xfrm>
              <a:prstGeom prst="rect">
                <a:avLst/>
              </a:prstGeom>
              <a:blipFill>
                <a:blip r:embed="rId17"/>
                <a:stretch>
                  <a:fillRect l="-27778" r="-27778" b="-5882"/>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75" name="TextBox 274">
                <a:extLst>
                  <a:ext uri="{FF2B5EF4-FFF2-40B4-BE49-F238E27FC236}">
                    <a16:creationId xmlns:a16="http://schemas.microsoft.com/office/drawing/2014/main" id="{54F57D7E-1837-45F5-A3F8-2C23A5AB7736}"/>
                  </a:ext>
                </a:extLst>
              </p:cNvPr>
              <p:cNvSpPr txBox="1"/>
              <p:nvPr/>
            </p:nvSpPr>
            <p:spPr>
              <a:xfrm>
                <a:off x="3118789" y="2825565"/>
                <a:ext cx="20954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𝑛</m:t>
                          </m:r>
                        </m:e>
                      </m:acc>
                    </m:oMath>
                  </m:oMathPara>
                </a14:m>
                <a:endParaRPr lang="en-CA" sz="2000" dirty="0"/>
              </a:p>
            </p:txBody>
          </p:sp>
        </mc:Choice>
        <mc:Fallback>
          <p:sp>
            <p:nvSpPr>
              <p:cNvPr id="275" name="TextBox 274">
                <a:extLst>
                  <a:ext uri="{FF2B5EF4-FFF2-40B4-BE49-F238E27FC236}">
                    <a16:creationId xmlns:a16="http://schemas.microsoft.com/office/drawing/2014/main" id="{54F57D7E-1837-45F5-A3F8-2C23A5AB7736}"/>
                  </a:ext>
                </a:extLst>
              </p:cNvPr>
              <p:cNvSpPr txBox="1">
                <a:spLocks noRot="1" noChangeAspect="1" noMove="1" noResize="1" noEditPoints="1" noAdjustHandles="1" noChangeArrowheads="1" noChangeShapeType="1" noTextEdit="1"/>
              </p:cNvSpPr>
              <p:nvPr/>
            </p:nvSpPr>
            <p:spPr>
              <a:xfrm>
                <a:off x="3118789" y="2825565"/>
                <a:ext cx="209545" cy="307777"/>
              </a:xfrm>
              <a:prstGeom prst="rect">
                <a:avLst/>
              </a:prstGeom>
              <a:blipFill>
                <a:blip r:embed="rId18"/>
                <a:stretch>
                  <a:fillRect l="-17647" t="-24000" r="-79412"/>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76" name="TextBox 275">
                <a:extLst>
                  <a:ext uri="{FF2B5EF4-FFF2-40B4-BE49-F238E27FC236}">
                    <a16:creationId xmlns:a16="http://schemas.microsoft.com/office/drawing/2014/main" id="{5B94392A-4AF4-4FD5-9C99-71CC0BF5B42D}"/>
                  </a:ext>
                </a:extLst>
              </p:cNvPr>
              <p:cNvSpPr txBox="1"/>
              <p:nvPr/>
            </p:nvSpPr>
            <p:spPr>
              <a:xfrm>
                <a:off x="3728086" y="3458928"/>
                <a:ext cx="19396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b="1" i="0" smtClean="0">
                          <a:latin typeface="Cambria Math" panose="02040503050406030204" pitchFamily="18" charset="0"/>
                        </a:rPr>
                        <m:t>𝐩</m:t>
                      </m:r>
                    </m:oMath>
                  </m:oMathPara>
                </a14:m>
                <a:endParaRPr lang="en-CA" b="1" dirty="0"/>
              </a:p>
            </p:txBody>
          </p:sp>
        </mc:Choice>
        <mc:Fallback>
          <p:sp>
            <p:nvSpPr>
              <p:cNvPr id="276" name="TextBox 275">
                <a:extLst>
                  <a:ext uri="{FF2B5EF4-FFF2-40B4-BE49-F238E27FC236}">
                    <a16:creationId xmlns:a16="http://schemas.microsoft.com/office/drawing/2014/main" id="{5B94392A-4AF4-4FD5-9C99-71CC0BF5B42D}"/>
                  </a:ext>
                </a:extLst>
              </p:cNvPr>
              <p:cNvSpPr txBox="1">
                <a:spLocks noRot="1" noChangeAspect="1" noMove="1" noResize="1" noEditPoints="1" noAdjustHandles="1" noChangeArrowheads="1" noChangeShapeType="1" noTextEdit="1"/>
              </p:cNvSpPr>
              <p:nvPr/>
            </p:nvSpPr>
            <p:spPr>
              <a:xfrm>
                <a:off x="3728086" y="3458928"/>
                <a:ext cx="193963" cy="276999"/>
              </a:xfrm>
              <a:prstGeom prst="rect">
                <a:avLst/>
              </a:prstGeom>
              <a:blipFill>
                <a:blip r:embed="rId19"/>
                <a:stretch>
                  <a:fillRect l="-35484" r="-32258" b="-26087"/>
                </a:stretch>
              </a:blipFill>
            </p:spPr>
            <p:txBody>
              <a:bodyPr/>
              <a:lstStyle/>
              <a:p>
                <a:r>
                  <a:rPr lang="en-CA">
                    <a:noFill/>
                  </a:rPr>
                  <a:t> </a:t>
                </a:r>
              </a:p>
            </p:txBody>
          </p:sp>
        </mc:Fallback>
      </mc:AlternateContent>
      <p:cxnSp>
        <p:nvCxnSpPr>
          <p:cNvPr id="277" name="Straight Arrow Connector 276">
            <a:extLst>
              <a:ext uri="{FF2B5EF4-FFF2-40B4-BE49-F238E27FC236}">
                <a16:creationId xmlns:a16="http://schemas.microsoft.com/office/drawing/2014/main" id="{3B18C15E-DF7F-4AEA-B02B-1783E1B5E151}"/>
              </a:ext>
            </a:extLst>
          </p:cNvPr>
          <p:cNvCxnSpPr>
            <a:cxnSpLocks/>
          </p:cNvCxnSpPr>
          <p:nvPr/>
        </p:nvCxnSpPr>
        <p:spPr>
          <a:xfrm flipH="1" flipV="1">
            <a:off x="3214196" y="3123123"/>
            <a:ext cx="595103" cy="306818"/>
          </a:xfrm>
          <a:prstGeom prst="straightConnector1">
            <a:avLst/>
          </a:prstGeom>
          <a:ln w="285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8" name="TextBox 277">
                <a:extLst>
                  <a:ext uri="{FF2B5EF4-FFF2-40B4-BE49-F238E27FC236}">
                    <a16:creationId xmlns:a16="http://schemas.microsoft.com/office/drawing/2014/main" id="{987A1112-5254-4E58-8E42-86123970B624}"/>
                  </a:ext>
                </a:extLst>
              </p:cNvPr>
              <p:cNvSpPr txBox="1"/>
              <p:nvPr/>
            </p:nvSpPr>
            <p:spPr>
              <a:xfrm>
                <a:off x="3721484" y="3109702"/>
                <a:ext cx="147605" cy="307777"/>
              </a:xfrm>
              <a:prstGeom prst="rect">
                <a:avLst/>
              </a:prstGeom>
              <a:noFill/>
              <a:effectLst/>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000" b="0" i="1" smtClean="0">
                          <a:solidFill>
                            <a:srgbClr val="C00000"/>
                          </a:solidFill>
                          <a:latin typeface="Cambria Math" panose="02040503050406030204" pitchFamily="18" charset="0"/>
                        </a:rPr>
                        <m:t>𝑙</m:t>
                      </m:r>
                    </m:oMath>
                  </m:oMathPara>
                </a14:m>
                <a:endParaRPr lang="en-CA" sz="2000" dirty="0">
                  <a:solidFill>
                    <a:srgbClr val="C00000"/>
                  </a:solidFill>
                </a:endParaRPr>
              </a:p>
            </p:txBody>
          </p:sp>
        </mc:Choice>
        <mc:Fallback>
          <p:sp>
            <p:nvSpPr>
              <p:cNvPr id="278" name="TextBox 277">
                <a:extLst>
                  <a:ext uri="{FF2B5EF4-FFF2-40B4-BE49-F238E27FC236}">
                    <a16:creationId xmlns:a16="http://schemas.microsoft.com/office/drawing/2014/main" id="{987A1112-5254-4E58-8E42-86123970B624}"/>
                  </a:ext>
                </a:extLst>
              </p:cNvPr>
              <p:cNvSpPr txBox="1">
                <a:spLocks noRot="1" noChangeAspect="1" noMove="1" noResize="1" noEditPoints="1" noAdjustHandles="1" noChangeArrowheads="1" noChangeShapeType="1" noTextEdit="1"/>
              </p:cNvSpPr>
              <p:nvPr/>
            </p:nvSpPr>
            <p:spPr>
              <a:xfrm>
                <a:off x="3721484" y="3109702"/>
                <a:ext cx="147605" cy="307777"/>
              </a:xfrm>
              <a:prstGeom prst="rect">
                <a:avLst/>
              </a:prstGeom>
              <a:blipFill>
                <a:blip r:embed="rId20"/>
                <a:stretch>
                  <a:fillRect l="-40000" r="-32000" b="-5882"/>
                </a:stretch>
              </a:blipFill>
              <a:effectLst/>
            </p:spPr>
            <p:txBody>
              <a:bodyPr/>
              <a:lstStyle/>
              <a:p>
                <a:r>
                  <a:rPr lang="en-CA">
                    <a:noFill/>
                  </a:rPr>
                  <a:t> </a:t>
                </a:r>
              </a:p>
            </p:txBody>
          </p:sp>
        </mc:Fallback>
      </mc:AlternateContent>
      <p:sp>
        <p:nvSpPr>
          <p:cNvPr id="279" name="Oval 278">
            <a:extLst>
              <a:ext uri="{FF2B5EF4-FFF2-40B4-BE49-F238E27FC236}">
                <a16:creationId xmlns:a16="http://schemas.microsoft.com/office/drawing/2014/main" id="{56C2C3B2-BC24-45C2-9D80-C5343A967584}"/>
              </a:ext>
            </a:extLst>
          </p:cNvPr>
          <p:cNvSpPr/>
          <p:nvPr/>
        </p:nvSpPr>
        <p:spPr>
          <a:xfrm>
            <a:off x="3778328" y="3388156"/>
            <a:ext cx="129600" cy="129600"/>
          </a:xfrm>
          <a:prstGeom prst="ellipse">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0" name="Freeform 24">
            <a:extLst>
              <a:ext uri="{FF2B5EF4-FFF2-40B4-BE49-F238E27FC236}">
                <a16:creationId xmlns:a16="http://schemas.microsoft.com/office/drawing/2014/main" id="{449440EA-2A92-42A2-A7C1-3320E01F3A8E}"/>
              </a:ext>
            </a:extLst>
          </p:cNvPr>
          <p:cNvSpPr/>
          <p:nvPr/>
        </p:nvSpPr>
        <p:spPr>
          <a:xfrm flipH="1" flipV="1">
            <a:off x="5153675" y="1646662"/>
            <a:ext cx="417130" cy="257826"/>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81" name="TextBox 280">
            <a:extLst>
              <a:ext uri="{FF2B5EF4-FFF2-40B4-BE49-F238E27FC236}">
                <a16:creationId xmlns:a16="http://schemas.microsoft.com/office/drawing/2014/main" id="{6D9B4F2D-1A04-481C-936B-753AD7889B05}"/>
              </a:ext>
            </a:extLst>
          </p:cNvPr>
          <p:cNvSpPr txBox="1"/>
          <p:nvPr/>
        </p:nvSpPr>
        <p:spPr>
          <a:xfrm>
            <a:off x="3053161" y="1277338"/>
            <a:ext cx="2100514" cy="707886"/>
          </a:xfrm>
          <a:prstGeom prst="rect">
            <a:avLst/>
          </a:prstGeom>
          <a:noFill/>
        </p:spPr>
        <p:txBody>
          <a:bodyPr wrap="square" rtlCol="0">
            <a:spAutoFit/>
          </a:bodyPr>
          <a:lstStyle/>
          <a:p>
            <a:pPr algn="r"/>
            <a:r>
              <a:rPr lang="en-CA" sz="2000" dirty="0">
                <a:solidFill>
                  <a:schemeClr val="accent6"/>
                </a:solidFill>
              </a:rPr>
              <a:t>Contact frame velocity</a:t>
            </a:r>
          </a:p>
        </p:txBody>
      </p:sp>
    </p:spTree>
    <p:extLst>
      <p:ext uri="{BB962C8B-B14F-4D97-AF65-F5344CB8AC3E}">
        <p14:creationId xmlns:p14="http://schemas.microsoft.com/office/powerpoint/2010/main" val="6393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2"/>
                                        </p:tgtEl>
                                        <p:attrNameLst>
                                          <p:attrName>style.visibility</p:attrName>
                                        </p:attrNameLst>
                                      </p:cBhvr>
                                      <p:to>
                                        <p:strVal val="visible"/>
                                      </p:to>
                                    </p:set>
                                    <p:animEffect transition="in" filter="fade">
                                      <p:cBhvr>
                                        <p:cTn id="11" dur="500"/>
                                        <p:tgtEl>
                                          <p:spTgt spid="16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80"/>
                                        </p:tgtEl>
                                        <p:attrNameLst>
                                          <p:attrName>style.visibility</p:attrName>
                                        </p:attrNameLst>
                                      </p:cBhvr>
                                      <p:to>
                                        <p:strVal val="visible"/>
                                      </p:to>
                                    </p:set>
                                    <p:animEffect transition="in" filter="fade">
                                      <p:cBhvr>
                                        <p:cTn id="19" dur="500"/>
                                        <p:tgtEl>
                                          <p:spTgt spid="28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1"/>
                                        </p:tgtEl>
                                        <p:attrNameLst>
                                          <p:attrName>style.visibility</p:attrName>
                                        </p:attrNameLst>
                                      </p:cBhvr>
                                      <p:to>
                                        <p:strVal val="visible"/>
                                      </p:to>
                                    </p:set>
                                    <p:animEffect transition="in" filter="fade">
                                      <p:cBhvr>
                                        <p:cTn id="23" dur="500"/>
                                        <p:tgtEl>
                                          <p:spTgt spid="28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1"/>
                                        </p:tgtEl>
                                        <p:attrNameLst>
                                          <p:attrName>style.visibility</p:attrName>
                                        </p:attrNameLst>
                                      </p:cBhvr>
                                      <p:to>
                                        <p:strVal val="visible"/>
                                      </p:to>
                                    </p:set>
                                    <p:animEffect transition="in" filter="fade">
                                      <p:cBhvr>
                                        <p:cTn id="33" dur="500"/>
                                        <p:tgtEl>
                                          <p:spTgt spid="17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0"/>
                                        </p:tgtEl>
                                        <p:attrNameLst>
                                          <p:attrName>style.visibility</p:attrName>
                                        </p:attrNameLst>
                                      </p:cBhvr>
                                      <p:to>
                                        <p:strVal val="visible"/>
                                      </p:to>
                                    </p:set>
                                    <p:animEffect transition="in" filter="fade">
                                      <p:cBhvr>
                                        <p:cTn id="36" dur="500"/>
                                        <p:tgtEl>
                                          <p:spTgt spid="17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8"/>
                                        </p:tgtEl>
                                        <p:attrNameLst>
                                          <p:attrName>style.visibility</p:attrName>
                                        </p:attrNameLst>
                                      </p:cBhvr>
                                      <p:to>
                                        <p:strVal val="visible"/>
                                      </p:to>
                                    </p:set>
                                    <p:animEffect transition="in" filter="fade">
                                      <p:cBhvr>
                                        <p:cTn id="41" dur="500"/>
                                        <p:tgtEl>
                                          <p:spTgt spid="16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9"/>
                                        </p:tgtEl>
                                        <p:attrNameLst>
                                          <p:attrName>style.visibility</p:attrName>
                                        </p:attrNameLst>
                                      </p:cBhvr>
                                      <p:to>
                                        <p:strVal val="visible"/>
                                      </p:to>
                                    </p:set>
                                    <p:animEffect transition="in" filter="fade">
                                      <p:cBhvr>
                                        <p:cTn id="44" dur="500"/>
                                        <p:tgtEl>
                                          <p:spTgt spid="16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6">
                                            <p:txEl>
                                              <p:pRg st="0" end="0"/>
                                            </p:txEl>
                                          </p:spTgt>
                                        </p:tgtEl>
                                        <p:attrNameLst>
                                          <p:attrName>style.visibility</p:attrName>
                                        </p:attrNameLst>
                                      </p:cBhvr>
                                      <p:to>
                                        <p:strVal val="visible"/>
                                      </p:to>
                                    </p:set>
                                    <p:animEffect transition="in" filter="fade">
                                      <p:cBhvr>
                                        <p:cTn id="49" dur="500"/>
                                        <p:tgtEl>
                                          <p:spTgt spid="36">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6">
                                            <p:txEl>
                                              <p:pRg st="1" end="1"/>
                                            </p:txEl>
                                          </p:spTgt>
                                        </p:tgtEl>
                                        <p:attrNameLst>
                                          <p:attrName>style.visibility</p:attrName>
                                        </p:attrNameLst>
                                      </p:cBhvr>
                                      <p:to>
                                        <p:strVal val="visible"/>
                                      </p:to>
                                    </p:set>
                                    <p:animEffect transition="in" filter="fade">
                                      <p:cBhvr>
                                        <p:cTn id="54" dur="500"/>
                                        <p:tgtEl>
                                          <p:spTgt spid="36">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6">
                                            <p:txEl>
                                              <p:pRg st="2" end="2"/>
                                            </p:txEl>
                                          </p:spTgt>
                                        </p:tgtEl>
                                        <p:attrNameLst>
                                          <p:attrName>style.visibility</p:attrName>
                                        </p:attrNameLst>
                                      </p:cBhvr>
                                      <p:to>
                                        <p:strVal val="visible"/>
                                      </p:to>
                                    </p:set>
                                    <p:animEffect transition="in" filter="fade">
                                      <p:cBhvr>
                                        <p:cTn id="59"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62" grpId="0" animBg="1"/>
      <p:bldP spid="163" grpId="0"/>
      <p:bldP spid="4" grpId="0"/>
      <p:bldP spid="168" grpId="0" animBg="1"/>
      <p:bldP spid="169" grpId="0"/>
      <p:bldP spid="170" grpId="0"/>
      <p:bldP spid="171" grpId="0" animBg="1"/>
      <p:bldP spid="280" grpId="0" animBg="1"/>
      <p:bldP spid="2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5906-0BF4-4567-A01B-8E67948914F5}"/>
              </a:ext>
            </a:extLst>
          </p:cNvPr>
          <p:cNvSpPr>
            <a:spLocks noGrp="1"/>
          </p:cNvSpPr>
          <p:nvPr>
            <p:ph type="title"/>
          </p:nvPr>
        </p:nvSpPr>
        <p:spPr/>
        <p:txBody>
          <a:bodyPr/>
          <a:lstStyle/>
          <a:p>
            <a:r>
              <a:rPr lang="en-CA" dirty="0"/>
              <a:t>Soft-body Constrained Dynamics</a:t>
            </a:r>
          </a:p>
        </p:txBody>
      </p:sp>
      <p:sp>
        <p:nvSpPr>
          <p:cNvPr id="3" name="Content Placeholder 2">
            <a:extLst>
              <a:ext uri="{FF2B5EF4-FFF2-40B4-BE49-F238E27FC236}">
                <a16:creationId xmlns:a16="http://schemas.microsoft.com/office/drawing/2014/main" id="{1E9755B6-C712-40AE-B027-3A1598F51166}"/>
              </a:ext>
            </a:extLst>
          </p:cNvPr>
          <p:cNvSpPr>
            <a:spLocks noGrp="1"/>
          </p:cNvSpPr>
          <p:nvPr>
            <p:ph idx="1"/>
          </p:nvPr>
        </p:nvSpPr>
        <p:spPr/>
        <p:txBody>
          <a:bodyPr/>
          <a:lstStyle/>
          <a:p>
            <a:r>
              <a:rPr lang="en-CA" dirty="0"/>
              <a:t>Linear system of constrained soft-body dynamics:</a:t>
            </a:r>
          </a:p>
          <a:p>
            <a:endParaRPr lang="en-CA" dirty="0"/>
          </a:p>
          <a:p>
            <a:endParaRPr lang="en-CA" dirty="0"/>
          </a:p>
          <a:p>
            <a:endParaRPr lang="en-CA" dirty="0"/>
          </a:p>
          <a:p>
            <a:r>
              <a:rPr lang="en-CA" dirty="0"/>
              <a:t>Compute reduced linear system may be computed by Schur complement “trick”:</a:t>
            </a:r>
          </a:p>
        </p:txBody>
      </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B1A87222-43AA-42F3-9D6F-25B294A07293}"/>
                  </a:ext>
                </a:extLst>
              </p:cNvPr>
              <p:cNvSpPr txBox="1"/>
              <p:nvPr/>
            </p:nvSpPr>
            <p:spPr>
              <a:xfrm>
                <a:off x="3916414" y="4880413"/>
                <a:ext cx="390927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rgbClr val="000302"/>
                          </a:solidFill>
                          <a:latin typeface="Cambria Math" panose="02040503050406030204" pitchFamily="18" charset="0"/>
                        </a:rPr>
                        <m:t>𝐉</m:t>
                      </m:r>
                      <m:sSup>
                        <m:sSupPr>
                          <m:ctrlPr>
                            <a:rPr lang="en-CA" sz="2800" b="1" i="1" smtClean="0">
                              <a:solidFill>
                                <a:srgbClr val="000302"/>
                              </a:solidFill>
                              <a:latin typeface="Cambria Math" panose="02040503050406030204" pitchFamily="18" charset="0"/>
                            </a:rPr>
                          </m:ctrlPr>
                        </m:sSupPr>
                        <m:e>
                          <m:r>
                            <a:rPr lang="en-CA" sz="2800" b="1" i="0" smtClean="0">
                              <a:solidFill>
                                <a:srgbClr val="000302"/>
                              </a:solidFill>
                              <a:latin typeface="Cambria Math" panose="02040503050406030204" pitchFamily="18" charset="0"/>
                            </a:rPr>
                            <m:t>𝐖</m:t>
                          </m:r>
                        </m:e>
                        <m:sup>
                          <m:r>
                            <a:rPr lang="en-CA" sz="2800" b="0" i="1" smtClean="0">
                              <a:solidFill>
                                <a:srgbClr val="000302"/>
                              </a:solidFill>
                              <a:latin typeface="Cambria Math" panose="02040503050406030204" pitchFamily="18" charset="0"/>
                            </a:rPr>
                            <m:t>−1</m:t>
                          </m:r>
                        </m:sup>
                      </m:sSup>
                      <m:sSup>
                        <m:sSupPr>
                          <m:ctrlPr>
                            <a:rPr lang="en-CA" sz="2800" b="1" i="1" smtClean="0">
                              <a:solidFill>
                                <a:srgbClr val="000302"/>
                              </a:solidFill>
                              <a:latin typeface="Cambria Math" panose="02040503050406030204" pitchFamily="18" charset="0"/>
                            </a:rPr>
                          </m:ctrlPr>
                        </m:sSupPr>
                        <m:e>
                          <m:r>
                            <a:rPr lang="en-CA" sz="2800" b="1" i="0" smtClean="0">
                              <a:solidFill>
                                <a:srgbClr val="000302"/>
                              </a:solidFill>
                              <a:latin typeface="Cambria Math" panose="02040503050406030204" pitchFamily="18" charset="0"/>
                            </a:rPr>
                            <m:t>𝐉</m:t>
                          </m:r>
                        </m:e>
                        <m:sup>
                          <m:r>
                            <a:rPr lang="en-CA" sz="2800" b="0" i="1" smtClean="0">
                              <a:solidFill>
                                <a:srgbClr val="000302"/>
                              </a:solidFill>
                              <a:latin typeface="Cambria Math" panose="02040503050406030204" pitchFamily="18" charset="0"/>
                            </a:rPr>
                            <m:t>𝑇</m:t>
                          </m:r>
                        </m:sup>
                      </m:sSup>
                      <m:sSup>
                        <m:sSupPr>
                          <m:ctrlPr>
                            <a:rPr lang="en-CA" sz="2800" b="1" i="1" smtClean="0">
                              <a:solidFill>
                                <a:srgbClr val="000302"/>
                              </a:solidFill>
                              <a:latin typeface="Cambria Math" panose="02040503050406030204" pitchFamily="18" charset="0"/>
                            </a:rPr>
                          </m:ctrlPr>
                        </m:sSupPr>
                        <m:e>
                          <m:r>
                            <a:rPr lang="en-CA" sz="2800" b="1" i="0" smtClean="0">
                              <a:solidFill>
                                <a:srgbClr val="000302"/>
                              </a:solidFill>
                              <a:latin typeface="Cambria Math" panose="02040503050406030204" pitchFamily="18" charset="0"/>
                            </a:rPr>
                            <m:t>𝛌</m:t>
                          </m:r>
                        </m:e>
                        <m:sup>
                          <m:r>
                            <a:rPr lang="en-CA" sz="2800" b="1" i="1" smtClean="0">
                              <a:solidFill>
                                <a:srgbClr val="000302"/>
                              </a:solidFill>
                              <a:latin typeface="Cambria Math" panose="02040503050406030204" pitchFamily="18" charset="0"/>
                            </a:rPr>
                            <m:t>+</m:t>
                          </m:r>
                        </m:sup>
                      </m:sSup>
                      <m:r>
                        <a:rPr lang="en-CA" sz="2800" b="0" i="1" smtClean="0">
                          <a:solidFill>
                            <a:srgbClr val="000302"/>
                          </a:solidFill>
                          <a:latin typeface="Cambria Math" panose="02040503050406030204" pitchFamily="18" charset="0"/>
                        </a:rPr>
                        <m:t>+</m:t>
                      </m:r>
                      <m:r>
                        <a:rPr lang="en-CA" sz="2800" b="1" i="0" smtClean="0">
                          <a:solidFill>
                            <a:srgbClr val="000302"/>
                          </a:solidFill>
                          <a:latin typeface="Cambria Math" panose="02040503050406030204" pitchFamily="18" charset="0"/>
                        </a:rPr>
                        <m:t>𝐉</m:t>
                      </m:r>
                      <m:sSup>
                        <m:sSupPr>
                          <m:ctrlPr>
                            <a:rPr lang="en-CA" sz="2800" b="1" i="0" smtClean="0">
                              <a:solidFill>
                                <a:srgbClr val="000302"/>
                              </a:solidFill>
                              <a:latin typeface="Cambria Math" panose="02040503050406030204" pitchFamily="18" charset="0"/>
                            </a:rPr>
                          </m:ctrlPr>
                        </m:sSupPr>
                        <m:e>
                          <m:r>
                            <a:rPr lang="en-CA" sz="2800" b="1" i="0" smtClean="0">
                              <a:solidFill>
                                <a:srgbClr val="000302"/>
                              </a:solidFill>
                              <a:latin typeface="Cambria Math" panose="02040503050406030204" pitchFamily="18" charset="0"/>
                            </a:rPr>
                            <m:t>𝐖</m:t>
                          </m:r>
                        </m:e>
                        <m:sup>
                          <m:r>
                            <a:rPr lang="en-CA" sz="2800" b="0" i="0" smtClean="0">
                              <a:solidFill>
                                <a:srgbClr val="000302"/>
                              </a:solidFill>
                              <a:latin typeface="Cambria Math" panose="02040503050406030204" pitchFamily="18" charset="0"/>
                            </a:rPr>
                            <m:t>−1</m:t>
                          </m:r>
                        </m:sup>
                      </m:sSup>
                      <m:r>
                        <a:rPr lang="en-CA" sz="2800" b="1" i="0" smtClean="0">
                          <a:solidFill>
                            <a:srgbClr val="000302"/>
                          </a:solidFill>
                          <a:latin typeface="Cambria Math" panose="02040503050406030204" pitchFamily="18" charset="0"/>
                        </a:rPr>
                        <m:t>𝐰</m:t>
                      </m:r>
                      <m:r>
                        <a:rPr lang="en-CA" sz="2800" b="1" i="0" smtClean="0">
                          <a:solidFill>
                            <a:srgbClr val="000302"/>
                          </a:solidFill>
                          <a:latin typeface="Cambria Math" panose="02040503050406030204" pitchFamily="18" charset="0"/>
                        </a:rPr>
                        <m:t>=</m:t>
                      </m:r>
                      <m:r>
                        <a:rPr lang="en-CA" sz="2800" b="1" i="0" smtClean="0">
                          <a:solidFill>
                            <a:srgbClr val="000302"/>
                          </a:solidFill>
                          <a:latin typeface="Cambria Math" panose="02040503050406030204" pitchFamily="18" charset="0"/>
                        </a:rPr>
                        <m:t>𝐯</m:t>
                      </m:r>
                    </m:oMath>
                  </m:oMathPara>
                </a14:m>
                <a:endParaRPr lang="en-CA" sz="2800" b="1" dirty="0">
                  <a:solidFill>
                    <a:srgbClr val="000302"/>
                  </a:solidFill>
                  <a:latin typeface="Arial" panose="020B0604020202020204"/>
                </a:endParaRPr>
              </a:p>
            </p:txBody>
          </p:sp>
        </mc:Choice>
        <mc:Fallback>
          <p:sp>
            <p:nvSpPr>
              <p:cNvPr id="70" name="TextBox 69">
                <a:extLst>
                  <a:ext uri="{FF2B5EF4-FFF2-40B4-BE49-F238E27FC236}">
                    <a16:creationId xmlns:a16="http://schemas.microsoft.com/office/drawing/2014/main" id="{B1A87222-43AA-42F3-9D6F-25B294A07293}"/>
                  </a:ext>
                </a:extLst>
              </p:cNvPr>
              <p:cNvSpPr txBox="1">
                <a:spLocks noRot="1" noChangeAspect="1" noMove="1" noResize="1" noEditPoints="1" noAdjustHandles="1" noChangeArrowheads="1" noChangeShapeType="1" noTextEdit="1"/>
              </p:cNvSpPr>
              <p:nvPr/>
            </p:nvSpPr>
            <p:spPr>
              <a:xfrm>
                <a:off x="3916414" y="4880413"/>
                <a:ext cx="3909275" cy="43088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96CDCA55-A111-41E4-AF0F-697C8D58307F}"/>
                  </a:ext>
                </a:extLst>
              </p:cNvPr>
              <p:cNvSpPr txBox="1"/>
              <p:nvPr/>
            </p:nvSpPr>
            <p:spPr>
              <a:xfrm>
                <a:off x="1223191" y="2149229"/>
                <a:ext cx="9821407" cy="845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800" i="1" smtClean="0">
                              <a:latin typeface="Cambria Math" panose="02040503050406030204" pitchFamily="18" charset="0"/>
                            </a:rPr>
                          </m:ctrlPr>
                        </m:dPr>
                        <m:e>
                          <m:m>
                            <m:mPr>
                              <m:mcs>
                                <m:mc>
                                  <m:mcPr>
                                    <m:count m:val="2"/>
                                    <m:mcJc m:val="center"/>
                                  </m:mcPr>
                                </m:mc>
                              </m:mcs>
                              <m:ctrlPr>
                                <a:rPr lang="en-CA" sz="2800" b="1" i="1" smtClean="0">
                                  <a:latin typeface="Cambria Math" panose="02040503050406030204" pitchFamily="18" charset="0"/>
                                </a:rPr>
                              </m:ctrlPr>
                            </m:mPr>
                            <m:mr>
                              <m:e>
                                <m:r>
                                  <m:rPr>
                                    <m:brk m:alnAt="7"/>
                                  </m:rPr>
                                  <a:rPr lang="en-CA" sz="2800" b="1" i="0" smtClean="0">
                                    <a:latin typeface="Cambria Math" panose="02040503050406030204" pitchFamily="18" charset="0"/>
                                  </a:rPr>
                                  <m:t>𝐌</m:t>
                                </m:r>
                                <m:r>
                                  <a:rPr lang="en-CA" sz="2800" b="1" i="0" smtClean="0">
                                    <a:latin typeface="Cambria Math" panose="02040503050406030204" pitchFamily="18" charset="0"/>
                                  </a:rPr>
                                  <m:t>+</m:t>
                                </m:r>
                                <m:r>
                                  <m:rPr>
                                    <m:brk m:alnAt="7"/>
                                  </m:rPr>
                                  <a:rPr lang="en-CA" sz="2800" b="0" i="1" smtClean="0">
                                    <a:latin typeface="Cambria Math" panose="02040503050406030204" pitchFamily="18" charset="0"/>
                                  </a:rPr>
                                  <m:t>h</m:t>
                                </m:r>
                                <m:r>
                                  <m:rPr>
                                    <m:brk m:alnAt="7"/>
                                  </m:rPr>
                                  <a:rPr lang="en-CA" sz="2800" b="1" i="0" smtClean="0">
                                    <a:latin typeface="Cambria Math" panose="02040503050406030204" pitchFamily="18" charset="0"/>
                                  </a:rPr>
                                  <m:t>𝐁</m:t>
                                </m:r>
                                <m:r>
                                  <m:rPr>
                                    <m:brk m:alnAt="7"/>
                                  </m:rPr>
                                  <a:rPr lang="en-CA" sz="2800" b="0" i="0" smtClean="0">
                                    <a:latin typeface="Cambria Math" panose="02040503050406030204" pitchFamily="18" charset="0"/>
                                  </a:rPr>
                                  <m:t>+</m:t>
                                </m:r>
                                <m:sSup>
                                  <m:sSupPr>
                                    <m:ctrlPr>
                                      <a:rPr lang="en-CA" sz="2800" i="0" smtClean="0">
                                        <a:latin typeface="Cambria Math" panose="02040503050406030204" pitchFamily="18" charset="0"/>
                                      </a:rPr>
                                    </m:ctrlPr>
                                  </m:sSupPr>
                                  <m:e>
                                    <m:r>
                                      <m:rPr>
                                        <m:brk m:alnAt="7"/>
                                      </m:rPr>
                                      <a:rPr lang="en-CA" sz="2800" b="0" i="1" smtClean="0">
                                        <a:latin typeface="Cambria Math" panose="02040503050406030204" pitchFamily="18" charset="0"/>
                                      </a:rPr>
                                      <m:t>h</m:t>
                                    </m:r>
                                  </m:e>
                                  <m:sup>
                                    <m:r>
                                      <m:rPr>
                                        <m:brk m:alnAt="7"/>
                                      </m:rPr>
                                      <a:rPr lang="en-CA" sz="2800" b="0" i="0" smtClean="0">
                                        <a:latin typeface="Cambria Math" panose="02040503050406030204" pitchFamily="18" charset="0"/>
                                      </a:rPr>
                                      <m:t>2</m:t>
                                    </m:r>
                                  </m:sup>
                                </m:sSup>
                                <m:r>
                                  <m:rPr>
                                    <m:brk m:alnAt="7"/>
                                  </m:rPr>
                                  <a:rPr lang="en-CA" sz="2800" b="1" i="0" smtClean="0">
                                    <a:latin typeface="Cambria Math" panose="02040503050406030204" pitchFamily="18" charset="0"/>
                                  </a:rPr>
                                  <m:t>𝐊</m:t>
                                </m:r>
                              </m:e>
                              <m:e>
                                <m:r>
                                  <a:rPr lang="en-CA" sz="2800" b="0" i="1" smtClean="0">
                                    <a:latin typeface="Cambria Math" panose="02040503050406030204" pitchFamily="18" charset="0"/>
                                  </a:rPr>
                                  <m:t>−</m:t>
                                </m:r>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𝐉</m:t>
                                    </m:r>
                                  </m:e>
                                  <m:sup>
                                    <m:r>
                                      <a:rPr lang="en-CA" sz="2800" b="0" i="1" smtClean="0">
                                        <a:latin typeface="Cambria Math" panose="02040503050406030204" pitchFamily="18" charset="0"/>
                                      </a:rPr>
                                      <m:t>𝑇</m:t>
                                    </m:r>
                                  </m:sup>
                                </m:sSup>
                              </m:e>
                            </m:mr>
                            <m:mr>
                              <m:e>
                                <m:r>
                                  <a:rPr lang="en-CA" sz="2800" b="1" i="0" smtClean="0">
                                    <a:latin typeface="Cambria Math" panose="02040503050406030204" pitchFamily="18" charset="0"/>
                                  </a:rPr>
                                  <m:t>𝐉</m:t>
                                </m:r>
                              </m:e>
                              <m:e>
                                <m:r>
                                  <a:rPr lang="en-CA" sz="2800" b="0" i="1" smtClean="0">
                                    <a:latin typeface="Cambria Math" panose="02040503050406030204" pitchFamily="18" charset="0"/>
                                  </a:rPr>
                                  <m:t>0</m:t>
                                </m:r>
                              </m:e>
                            </m:mr>
                          </m:m>
                        </m:e>
                      </m:d>
                      <m:d>
                        <m:dPr>
                          <m:begChr m:val="["/>
                          <m:endChr m:val="]"/>
                          <m:ctrlPr>
                            <a:rPr lang="en-CA" sz="2800" b="0" i="1" smtClean="0">
                              <a:latin typeface="Cambria Math" panose="02040503050406030204" pitchFamily="18" charset="0"/>
                            </a:rPr>
                          </m:ctrlPr>
                        </m:dPr>
                        <m:e>
                          <m:m>
                            <m:mPr>
                              <m:mcs>
                                <m:mc>
                                  <m:mcPr>
                                    <m:count m:val="1"/>
                                    <m:mcJc m:val="center"/>
                                  </m:mcPr>
                                </m:mc>
                              </m:mcs>
                              <m:ctrlPr>
                                <a:rPr lang="en-CA" sz="2800" b="0" i="1" smtClean="0">
                                  <a:latin typeface="Cambria Math" panose="02040503050406030204" pitchFamily="18" charset="0"/>
                                </a:rPr>
                              </m:ctrlPr>
                            </m:mPr>
                            <m:mr>
                              <m:e>
                                <m:sSup>
                                  <m:sSupPr>
                                    <m:ctrlPr>
                                      <a:rPr lang="en-CA" sz="2800" b="0" i="1" smtClean="0">
                                        <a:latin typeface="Cambria Math" panose="02040503050406030204" pitchFamily="18" charset="0"/>
                                      </a:rPr>
                                    </m:ctrlPr>
                                  </m:sSupPr>
                                  <m:e>
                                    <m:r>
                                      <m:rPr>
                                        <m:brk m:alnAt="7"/>
                                      </m:rPr>
                                      <a:rPr lang="en-CA" sz="2800" b="1" i="0" smtClean="0">
                                        <a:latin typeface="Cambria Math" panose="02040503050406030204" pitchFamily="18" charset="0"/>
                                      </a:rPr>
                                      <m:t>𝐮</m:t>
                                    </m:r>
                                  </m:e>
                                  <m:sup>
                                    <m:r>
                                      <a:rPr lang="en-CA" sz="2800" b="0" i="1" smtClean="0">
                                        <a:latin typeface="Cambria Math" panose="02040503050406030204" pitchFamily="18" charset="0"/>
                                      </a:rPr>
                                      <m:t>+</m:t>
                                    </m:r>
                                  </m:sup>
                                </m:sSup>
                              </m:e>
                            </m:mr>
                            <m:mr>
                              <m:e>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𝛌</m:t>
                                    </m:r>
                                  </m:e>
                                  <m:sup>
                                    <m:r>
                                      <a:rPr lang="en-CA" sz="2800" b="0" i="1" smtClean="0">
                                        <a:latin typeface="Cambria Math" panose="02040503050406030204" pitchFamily="18" charset="0"/>
                                      </a:rPr>
                                      <m:t>+</m:t>
                                    </m:r>
                                  </m:sup>
                                </m:sSup>
                              </m:e>
                            </m:mr>
                          </m:m>
                        </m:e>
                      </m:d>
                      <m:r>
                        <a:rPr lang="en-CA" sz="2800" b="0" i="1" smtClean="0">
                          <a:latin typeface="Cambria Math" panose="02040503050406030204" pitchFamily="18" charset="0"/>
                        </a:rPr>
                        <m:t>=</m:t>
                      </m:r>
                      <m:d>
                        <m:dPr>
                          <m:begChr m:val="["/>
                          <m:endChr m:val="]"/>
                          <m:ctrlPr>
                            <a:rPr lang="en-CA" sz="2800" b="0" i="1" smtClean="0">
                              <a:latin typeface="Cambria Math" panose="02040503050406030204" pitchFamily="18" charset="0"/>
                            </a:rPr>
                          </m:ctrlPr>
                        </m:dPr>
                        <m:e>
                          <m:m>
                            <m:mPr>
                              <m:mcs>
                                <m:mc>
                                  <m:mcPr>
                                    <m:count m:val="1"/>
                                    <m:mcJc m:val="center"/>
                                  </m:mcPr>
                                </m:mc>
                              </m:mcs>
                              <m:ctrlPr>
                                <a:rPr lang="en-CA" sz="2800" b="0" i="1" smtClean="0">
                                  <a:latin typeface="Cambria Math" panose="02040503050406030204" pitchFamily="18" charset="0"/>
                                </a:rPr>
                              </m:ctrlPr>
                            </m:mPr>
                            <m:mr>
                              <m:e>
                                <m:r>
                                  <a:rPr lang="en-CA" sz="2800" b="1">
                                    <a:solidFill>
                                      <a:srgbClr val="000302"/>
                                    </a:solidFill>
                                    <a:latin typeface="Cambria Math" panose="02040503050406030204" pitchFamily="18" charset="0"/>
                                  </a:rPr>
                                  <m:t>𝐌𝐮</m:t>
                                </m:r>
                                <m:r>
                                  <a:rPr lang="en-CA" sz="2800" b="0" i="1" smtClean="0">
                                    <a:solidFill>
                                      <a:srgbClr val="000302"/>
                                    </a:solidFill>
                                    <a:latin typeface="Cambria Math" panose="02040503050406030204" pitchFamily="18" charset="0"/>
                                  </a:rPr>
                                  <m:t>+</m:t>
                                </m:r>
                                <m:r>
                                  <a:rPr lang="en-CA" sz="2800" i="1">
                                    <a:solidFill>
                                      <a:srgbClr val="000302"/>
                                    </a:solidFill>
                                    <a:latin typeface="Cambria Math" panose="02040503050406030204" pitchFamily="18" charset="0"/>
                                  </a:rPr>
                                  <m:t>h</m:t>
                                </m:r>
                                <m:d>
                                  <m:dPr>
                                    <m:ctrlPr>
                                      <a:rPr lang="en-CA" sz="2800" i="1">
                                        <a:solidFill>
                                          <a:srgbClr val="000302"/>
                                        </a:solidFill>
                                        <a:latin typeface="Cambria Math" panose="02040503050406030204" pitchFamily="18" charset="0"/>
                                      </a:rPr>
                                    </m:ctrlPr>
                                  </m:dPr>
                                  <m:e>
                                    <m:r>
                                      <a:rPr lang="en-CA" sz="2800" b="1">
                                        <a:solidFill>
                                          <a:srgbClr val="000302"/>
                                        </a:solidFill>
                                        <a:latin typeface="Cambria Math" panose="02040503050406030204" pitchFamily="18" charset="0"/>
                                      </a:rPr>
                                      <m:t>𝐟</m:t>
                                    </m:r>
                                    <m:r>
                                      <a:rPr lang="en-CA" sz="2800" b="0" i="1" smtClean="0">
                                        <a:solidFill>
                                          <a:srgbClr val="000302"/>
                                        </a:solidFill>
                                        <a:latin typeface="Cambria Math" panose="02040503050406030204" pitchFamily="18" charset="0"/>
                                      </a:rPr>
                                      <m:t>+</m:t>
                                    </m:r>
                                    <m:r>
                                      <a:rPr lang="en-CA" sz="2800" b="1">
                                        <a:solidFill>
                                          <a:srgbClr val="000302"/>
                                        </a:solidFill>
                                        <a:latin typeface="Cambria Math" panose="02040503050406030204" pitchFamily="18" charset="0"/>
                                      </a:rPr>
                                      <m:t>𝐊</m:t>
                                    </m:r>
                                    <m:d>
                                      <m:dPr>
                                        <m:ctrlPr>
                                          <a:rPr lang="en-CA" sz="2800" b="1" i="1" smtClean="0">
                                            <a:solidFill>
                                              <a:srgbClr val="000302"/>
                                            </a:solidFill>
                                            <a:latin typeface="Cambria Math" panose="02040503050406030204" pitchFamily="18" charset="0"/>
                                          </a:rPr>
                                        </m:ctrlPr>
                                      </m:dPr>
                                      <m:e>
                                        <m:sSub>
                                          <m:sSubPr>
                                            <m:ctrlPr>
                                              <a:rPr lang="en-CA" sz="2800" b="1" i="1" smtClean="0">
                                                <a:solidFill>
                                                  <a:srgbClr val="000302"/>
                                                </a:solidFill>
                                                <a:latin typeface="Cambria Math" panose="02040503050406030204" pitchFamily="18" charset="0"/>
                                              </a:rPr>
                                            </m:ctrlPr>
                                          </m:sSubPr>
                                          <m:e>
                                            <m:r>
                                              <a:rPr lang="en-CA" sz="2800" b="1" i="0" smtClean="0">
                                                <a:solidFill>
                                                  <a:srgbClr val="000302"/>
                                                </a:solidFill>
                                                <a:latin typeface="Cambria Math" panose="02040503050406030204" pitchFamily="18" charset="0"/>
                                              </a:rPr>
                                              <m:t>𝐪</m:t>
                                            </m:r>
                                          </m:e>
                                          <m:sub>
                                            <m:r>
                                              <a:rPr lang="en-CA" sz="2800" b="0" i="0" smtClean="0">
                                                <a:solidFill>
                                                  <a:srgbClr val="000302"/>
                                                </a:solidFill>
                                                <a:latin typeface="Cambria Math" panose="02040503050406030204" pitchFamily="18" charset="0"/>
                                              </a:rPr>
                                              <m:t>0</m:t>
                                            </m:r>
                                          </m:sub>
                                        </m:sSub>
                                        <m:r>
                                          <a:rPr lang="en-CA" sz="2800" b="1" i="1" smtClean="0">
                                            <a:solidFill>
                                              <a:srgbClr val="000302"/>
                                            </a:solidFill>
                                            <a:latin typeface="Cambria Math" panose="02040503050406030204" pitchFamily="18" charset="0"/>
                                          </a:rPr>
                                          <m:t>−</m:t>
                                        </m:r>
                                        <m:r>
                                          <a:rPr lang="en-CA" sz="2800" b="1" i="0" smtClean="0">
                                            <a:solidFill>
                                              <a:srgbClr val="000302"/>
                                            </a:solidFill>
                                            <a:latin typeface="Cambria Math" panose="02040503050406030204" pitchFamily="18" charset="0"/>
                                          </a:rPr>
                                          <m:t>𝐪</m:t>
                                        </m:r>
                                      </m:e>
                                    </m:d>
                                  </m:e>
                                </m:d>
                              </m:e>
                            </m:mr>
                            <m:mr>
                              <m:e>
                                <m:r>
                                  <a:rPr lang="en-CA" sz="2800" b="0" i="1" smtClean="0">
                                    <a:latin typeface="Cambria Math" panose="02040503050406030204" pitchFamily="18" charset="0"/>
                                  </a:rPr>
                                  <m:t>0</m:t>
                                </m:r>
                              </m:e>
                            </m:mr>
                          </m:m>
                        </m:e>
                      </m:d>
                      <m:r>
                        <a:rPr lang="en-CA" sz="2800" b="0" i="1" smtClean="0">
                          <a:latin typeface="Cambria Math" panose="02040503050406030204" pitchFamily="18" charset="0"/>
                        </a:rPr>
                        <m:t>+</m:t>
                      </m:r>
                      <m:d>
                        <m:dPr>
                          <m:begChr m:val="["/>
                          <m:endChr m:val="]"/>
                          <m:ctrlPr>
                            <a:rPr lang="en-CA" sz="2800" b="0" i="1" smtClean="0">
                              <a:latin typeface="Cambria Math" panose="02040503050406030204" pitchFamily="18" charset="0"/>
                            </a:rPr>
                          </m:ctrlPr>
                        </m:dPr>
                        <m:e>
                          <m:m>
                            <m:mPr>
                              <m:mcs>
                                <m:mc>
                                  <m:mcPr>
                                    <m:count m:val="1"/>
                                    <m:mcJc m:val="center"/>
                                  </m:mcPr>
                                </m:mc>
                              </m:mcs>
                              <m:ctrlPr>
                                <a:rPr lang="en-CA" sz="2800" b="0" i="1" smtClean="0">
                                  <a:latin typeface="Cambria Math" panose="02040503050406030204" pitchFamily="18" charset="0"/>
                                </a:rPr>
                              </m:ctrlPr>
                            </m:mPr>
                            <m:mr>
                              <m:e>
                                <m:r>
                                  <m:rPr>
                                    <m:brk m:alnAt="7"/>
                                  </m:rPr>
                                  <a:rPr lang="en-CA" sz="2800" b="0" i="1" smtClean="0">
                                    <a:latin typeface="Cambria Math" panose="02040503050406030204" pitchFamily="18" charset="0"/>
                                  </a:rPr>
                                  <m:t>0</m:t>
                                </m:r>
                              </m:e>
                            </m:mr>
                            <m:mr>
                              <m:e>
                                <m:r>
                                  <a:rPr lang="en-CA" sz="2800" b="1" i="0" smtClean="0">
                                    <a:latin typeface="Cambria Math" panose="02040503050406030204" pitchFamily="18" charset="0"/>
                                  </a:rPr>
                                  <m:t>𝐯</m:t>
                                </m:r>
                              </m:e>
                            </m:mr>
                          </m:m>
                        </m:e>
                      </m:d>
                    </m:oMath>
                  </m:oMathPara>
                </a14:m>
                <a:endParaRPr lang="en-CA" sz="2800" dirty="0"/>
              </a:p>
            </p:txBody>
          </p:sp>
        </mc:Choice>
        <mc:Fallback>
          <p:sp>
            <p:nvSpPr>
              <p:cNvPr id="73" name="TextBox 72">
                <a:extLst>
                  <a:ext uri="{FF2B5EF4-FFF2-40B4-BE49-F238E27FC236}">
                    <a16:creationId xmlns:a16="http://schemas.microsoft.com/office/drawing/2014/main" id="{96CDCA55-A111-41E4-AF0F-697C8D58307F}"/>
                  </a:ext>
                </a:extLst>
              </p:cNvPr>
              <p:cNvSpPr txBox="1">
                <a:spLocks noRot="1" noChangeAspect="1" noMove="1" noResize="1" noEditPoints="1" noAdjustHandles="1" noChangeArrowheads="1" noChangeShapeType="1" noTextEdit="1"/>
              </p:cNvSpPr>
              <p:nvPr/>
            </p:nvSpPr>
            <p:spPr>
              <a:xfrm>
                <a:off x="1223191" y="2149229"/>
                <a:ext cx="9821407" cy="845744"/>
              </a:xfrm>
              <a:prstGeom prst="rect">
                <a:avLst/>
              </a:prstGeom>
              <a:blipFill>
                <a:blip r:embed="rId4"/>
                <a:stretch>
                  <a:fillRect/>
                </a:stretch>
              </a:blipFill>
            </p:spPr>
            <p:txBody>
              <a:bodyPr/>
              <a:lstStyle/>
              <a:p>
                <a:r>
                  <a:rPr lang="en-CA">
                    <a:noFill/>
                  </a:rPr>
                  <a:t> </a:t>
                </a:r>
              </a:p>
            </p:txBody>
          </p:sp>
        </mc:Fallback>
      </mc:AlternateContent>
      <p:sp>
        <p:nvSpPr>
          <p:cNvPr id="55" name="Rectangle 54">
            <a:extLst>
              <a:ext uri="{FF2B5EF4-FFF2-40B4-BE49-F238E27FC236}">
                <a16:creationId xmlns:a16="http://schemas.microsoft.com/office/drawing/2014/main" id="{963D4E55-0BB7-4537-8578-314DD4819B83}"/>
              </a:ext>
            </a:extLst>
          </p:cNvPr>
          <p:cNvSpPr/>
          <p:nvPr/>
        </p:nvSpPr>
        <p:spPr>
          <a:xfrm>
            <a:off x="1542906" y="2146725"/>
            <a:ext cx="2312814" cy="456811"/>
          </a:xfrm>
          <a:prstGeom prst="rect">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Freeform 24">
            <a:extLst>
              <a:ext uri="{FF2B5EF4-FFF2-40B4-BE49-F238E27FC236}">
                <a16:creationId xmlns:a16="http://schemas.microsoft.com/office/drawing/2014/main" id="{716AB4E8-5D43-41A9-9F6F-84258DB007CE}"/>
              </a:ext>
            </a:extLst>
          </p:cNvPr>
          <p:cNvSpPr/>
          <p:nvPr/>
        </p:nvSpPr>
        <p:spPr>
          <a:xfrm>
            <a:off x="1080606" y="2120232"/>
            <a:ext cx="457611" cy="254898"/>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956244D8-4992-45D0-961C-732ECCE1B1B8}"/>
                  </a:ext>
                </a:extLst>
              </p:cNvPr>
              <p:cNvSpPr txBox="1"/>
              <p:nvPr/>
            </p:nvSpPr>
            <p:spPr>
              <a:xfrm>
                <a:off x="640622" y="1919414"/>
                <a:ext cx="36869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400" b="1" i="0" smtClean="0">
                          <a:solidFill>
                            <a:schemeClr val="accent5"/>
                          </a:solidFill>
                          <a:latin typeface="Cambria Math" panose="02040503050406030204" pitchFamily="18" charset="0"/>
                        </a:rPr>
                        <m:t>𝐖</m:t>
                      </m:r>
                    </m:oMath>
                  </m:oMathPara>
                </a14:m>
                <a:endParaRPr lang="en-CA" sz="2400" b="1" dirty="0">
                  <a:solidFill>
                    <a:schemeClr val="accent5"/>
                  </a:solidFill>
                </a:endParaRPr>
              </a:p>
            </p:txBody>
          </p:sp>
        </mc:Choice>
        <mc:Fallback>
          <p:sp>
            <p:nvSpPr>
              <p:cNvPr id="56" name="TextBox 55">
                <a:extLst>
                  <a:ext uri="{FF2B5EF4-FFF2-40B4-BE49-F238E27FC236}">
                    <a16:creationId xmlns:a16="http://schemas.microsoft.com/office/drawing/2014/main" id="{956244D8-4992-45D0-961C-732ECCE1B1B8}"/>
                  </a:ext>
                </a:extLst>
              </p:cNvPr>
              <p:cNvSpPr txBox="1">
                <a:spLocks noRot="1" noChangeAspect="1" noMove="1" noResize="1" noEditPoints="1" noAdjustHandles="1" noChangeArrowheads="1" noChangeShapeType="1" noTextEdit="1"/>
              </p:cNvSpPr>
              <p:nvPr/>
            </p:nvSpPr>
            <p:spPr>
              <a:xfrm>
                <a:off x="640622" y="1919414"/>
                <a:ext cx="368691" cy="369332"/>
              </a:xfrm>
              <a:prstGeom prst="rect">
                <a:avLst/>
              </a:prstGeom>
              <a:blipFill>
                <a:blip r:embed="rId5"/>
                <a:stretch>
                  <a:fillRect l="-18033" r="-19672" b="-6667"/>
                </a:stretch>
              </a:blipFill>
            </p:spPr>
            <p:txBody>
              <a:bodyPr/>
              <a:lstStyle/>
              <a:p>
                <a:r>
                  <a:rPr lang="en-CA">
                    <a:noFill/>
                  </a:rPr>
                  <a:t> </a:t>
                </a:r>
              </a:p>
            </p:txBody>
          </p:sp>
        </mc:Fallback>
      </mc:AlternateContent>
      <p:sp>
        <p:nvSpPr>
          <p:cNvPr id="83" name="Rectangle 82">
            <a:extLst>
              <a:ext uri="{FF2B5EF4-FFF2-40B4-BE49-F238E27FC236}">
                <a16:creationId xmlns:a16="http://schemas.microsoft.com/office/drawing/2014/main" id="{4E70FFF4-8458-4BDD-BCE5-93F93BCAB8BB}"/>
              </a:ext>
            </a:extLst>
          </p:cNvPr>
          <p:cNvSpPr/>
          <p:nvPr/>
        </p:nvSpPr>
        <p:spPr>
          <a:xfrm>
            <a:off x="6195060" y="2192056"/>
            <a:ext cx="3627120" cy="456811"/>
          </a:xfrm>
          <a:prstGeom prst="rect">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4" name="Freeform 24">
            <a:extLst>
              <a:ext uri="{FF2B5EF4-FFF2-40B4-BE49-F238E27FC236}">
                <a16:creationId xmlns:a16="http://schemas.microsoft.com/office/drawing/2014/main" id="{A6C98707-FC16-47D8-AF98-497DB868AC6C}"/>
              </a:ext>
            </a:extLst>
          </p:cNvPr>
          <p:cNvSpPr/>
          <p:nvPr/>
        </p:nvSpPr>
        <p:spPr>
          <a:xfrm flipH="1">
            <a:off x="8222267" y="1937158"/>
            <a:ext cx="441960" cy="254898"/>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mc:Choice xmlns:a14="http://schemas.microsoft.com/office/drawing/2010/main" Requires="a14">
          <p:sp>
            <p:nvSpPr>
              <p:cNvPr id="85" name="TextBox 84">
                <a:extLst>
                  <a:ext uri="{FF2B5EF4-FFF2-40B4-BE49-F238E27FC236}">
                    <a16:creationId xmlns:a16="http://schemas.microsoft.com/office/drawing/2014/main" id="{09E3B910-87DA-434C-9436-54F98C72B462}"/>
                  </a:ext>
                </a:extLst>
              </p:cNvPr>
              <p:cNvSpPr txBox="1"/>
              <p:nvPr/>
            </p:nvSpPr>
            <p:spPr>
              <a:xfrm>
                <a:off x="8702327" y="1709205"/>
                <a:ext cx="31739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400" b="1" i="0" smtClean="0">
                          <a:solidFill>
                            <a:schemeClr val="accent5"/>
                          </a:solidFill>
                          <a:latin typeface="Cambria Math" panose="02040503050406030204" pitchFamily="18" charset="0"/>
                        </a:rPr>
                        <m:t>𝐰</m:t>
                      </m:r>
                    </m:oMath>
                  </m:oMathPara>
                </a14:m>
                <a:endParaRPr lang="en-CA" sz="2400" b="1" dirty="0">
                  <a:solidFill>
                    <a:schemeClr val="accent5"/>
                  </a:solidFill>
                </a:endParaRPr>
              </a:p>
            </p:txBody>
          </p:sp>
        </mc:Choice>
        <mc:Fallback>
          <p:sp>
            <p:nvSpPr>
              <p:cNvPr id="85" name="TextBox 84">
                <a:extLst>
                  <a:ext uri="{FF2B5EF4-FFF2-40B4-BE49-F238E27FC236}">
                    <a16:creationId xmlns:a16="http://schemas.microsoft.com/office/drawing/2014/main" id="{09E3B910-87DA-434C-9436-54F98C72B462}"/>
                  </a:ext>
                </a:extLst>
              </p:cNvPr>
              <p:cNvSpPr txBox="1">
                <a:spLocks noRot="1" noChangeAspect="1" noMove="1" noResize="1" noEditPoints="1" noAdjustHandles="1" noChangeArrowheads="1" noChangeShapeType="1" noTextEdit="1"/>
              </p:cNvSpPr>
              <p:nvPr/>
            </p:nvSpPr>
            <p:spPr>
              <a:xfrm>
                <a:off x="8702327" y="1709205"/>
                <a:ext cx="317395" cy="369332"/>
              </a:xfrm>
              <a:prstGeom prst="rect">
                <a:avLst/>
              </a:prstGeom>
              <a:blipFill>
                <a:blip r:embed="rId6"/>
                <a:stretch>
                  <a:fillRect l="-13462" r="-13462"/>
                </a:stretch>
              </a:blipFill>
            </p:spPr>
            <p:txBody>
              <a:bodyPr/>
              <a:lstStyle/>
              <a:p>
                <a:r>
                  <a:rPr lang="en-CA">
                    <a:noFill/>
                  </a:rPr>
                  <a:t> </a:t>
                </a:r>
              </a:p>
            </p:txBody>
          </p:sp>
        </mc:Fallback>
      </mc:AlternateContent>
      <p:sp>
        <p:nvSpPr>
          <p:cNvPr id="86" name="Right Brace 85">
            <a:extLst>
              <a:ext uri="{FF2B5EF4-FFF2-40B4-BE49-F238E27FC236}">
                <a16:creationId xmlns:a16="http://schemas.microsoft.com/office/drawing/2014/main" id="{E2406FB3-F662-4781-A840-22A59212B97E}"/>
              </a:ext>
            </a:extLst>
          </p:cNvPr>
          <p:cNvSpPr/>
          <p:nvPr/>
        </p:nvSpPr>
        <p:spPr>
          <a:xfrm rot="5400000">
            <a:off x="4416346" y="4876246"/>
            <a:ext cx="204628" cy="1173480"/>
          </a:xfrm>
          <a:prstGeom prst="rightBrace">
            <a:avLst>
              <a:gd name="adj1" fmla="val 53267"/>
              <a:gd name="adj2" fmla="val 51342"/>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F5DCF0E2-2E9E-438F-957C-4442348947A1}"/>
                  </a:ext>
                </a:extLst>
              </p:cNvPr>
              <p:cNvSpPr txBox="1"/>
              <p:nvPr/>
            </p:nvSpPr>
            <p:spPr>
              <a:xfrm>
                <a:off x="4391395" y="5675839"/>
                <a:ext cx="3254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rgbClr val="C00000"/>
                          </a:solidFill>
                          <a:latin typeface="Cambria Math" panose="02040503050406030204" pitchFamily="18" charset="0"/>
                        </a:rPr>
                        <m:t>𝐀</m:t>
                      </m:r>
                    </m:oMath>
                  </m:oMathPara>
                </a14:m>
                <a:endParaRPr lang="en-CA" sz="2800" b="1" dirty="0">
                  <a:solidFill>
                    <a:srgbClr val="C00000"/>
                  </a:solidFill>
                </a:endParaRPr>
              </a:p>
            </p:txBody>
          </p:sp>
        </mc:Choice>
        <mc:Fallback>
          <p:sp>
            <p:nvSpPr>
              <p:cNvPr id="87" name="TextBox 86">
                <a:extLst>
                  <a:ext uri="{FF2B5EF4-FFF2-40B4-BE49-F238E27FC236}">
                    <a16:creationId xmlns:a16="http://schemas.microsoft.com/office/drawing/2014/main" id="{F5DCF0E2-2E9E-438F-957C-4442348947A1}"/>
                  </a:ext>
                </a:extLst>
              </p:cNvPr>
              <p:cNvSpPr txBox="1">
                <a:spLocks noRot="1" noChangeAspect="1" noMove="1" noResize="1" noEditPoints="1" noAdjustHandles="1" noChangeArrowheads="1" noChangeShapeType="1" noTextEdit="1"/>
              </p:cNvSpPr>
              <p:nvPr/>
            </p:nvSpPr>
            <p:spPr>
              <a:xfrm>
                <a:off x="4391395" y="5675839"/>
                <a:ext cx="325410" cy="43088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2FE8D4A3-D877-4A4F-90AC-F3D4B1ED39D3}"/>
                  </a:ext>
                </a:extLst>
              </p:cNvPr>
              <p:cNvSpPr txBox="1"/>
              <p:nvPr/>
            </p:nvSpPr>
            <p:spPr>
              <a:xfrm>
                <a:off x="6290758" y="5675839"/>
                <a:ext cx="3013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rgbClr val="C00000"/>
                          </a:solidFill>
                          <a:latin typeface="Cambria Math" panose="02040503050406030204" pitchFamily="18" charset="0"/>
                        </a:rPr>
                        <m:t>𝐛</m:t>
                      </m:r>
                    </m:oMath>
                  </m:oMathPara>
                </a14:m>
                <a:endParaRPr lang="en-CA" sz="2800" b="1" dirty="0">
                  <a:solidFill>
                    <a:srgbClr val="C00000"/>
                  </a:solidFill>
                </a:endParaRPr>
              </a:p>
            </p:txBody>
          </p:sp>
        </mc:Choice>
        <mc:Fallback>
          <p:sp>
            <p:nvSpPr>
              <p:cNvPr id="88" name="TextBox 87">
                <a:extLst>
                  <a:ext uri="{FF2B5EF4-FFF2-40B4-BE49-F238E27FC236}">
                    <a16:creationId xmlns:a16="http://schemas.microsoft.com/office/drawing/2014/main" id="{2FE8D4A3-D877-4A4F-90AC-F3D4B1ED39D3}"/>
                  </a:ext>
                </a:extLst>
              </p:cNvPr>
              <p:cNvSpPr txBox="1">
                <a:spLocks noRot="1" noChangeAspect="1" noMove="1" noResize="1" noEditPoints="1" noAdjustHandles="1" noChangeArrowheads="1" noChangeShapeType="1" noTextEdit="1"/>
              </p:cNvSpPr>
              <p:nvPr/>
            </p:nvSpPr>
            <p:spPr>
              <a:xfrm>
                <a:off x="6290758" y="5675839"/>
                <a:ext cx="301365" cy="430887"/>
              </a:xfrm>
              <a:prstGeom prst="rect">
                <a:avLst/>
              </a:prstGeom>
              <a:blipFill>
                <a:blip r:embed="rId8"/>
                <a:stretch>
                  <a:fillRect/>
                </a:stretch>
              </a:blipFill>
            </p:spPr>
            <p:txBody>
              <a:bodyPr/>
              <a:lstStyle/>
              <a:p>
                <a:r>
                  <a:rPr lang="en-CA">
                    <a:noFill/>
                  </a:rPr>
                  <a:t> </a:t>
                </a:r>
              </a:p>
            </p:txBody>
          </p:sp>
        </mc:Fallback>
      </mc:AlternateContent>
      <p:sp>
        <p:nvSpPr>
          <p:cNvPr id="89" name="Right Brace 88">
            <a:extLst>
              <a:ext uri="{FF2B5EF4-FFF2-40B4-BE49-F238E27FC236}">
                <a16:creationId xmlns:a16="http://schemas.microsoft.com/office/drawing/2014/main" id="{8688DA87-6E61-4F8D-8D6C-92FD89B54EBD}"/>
              </a:ext>
            </a:extLst>
          </p:cNvPr>
          <p:cNvSpPr/>
          <p:nvPr/>
        </p:nvSpPr>
        <p:spPr>
          <a:xfrm rot="5400000">
            <a:off x="6420406" y="4868626"/>
            <a:ext cx="204628" cy="1188721"/>
          </a:xfrm>
          <a:prstGeom prst="rightBrace">
            <a:avLst>
              <a:gd name="adj1" fmla="val 53267"/>
              <a:gd name="adj2" fmla="val 4797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94" name="Freeform 24">
            <a:extLst>
              <a:ext uri="{FF2B5EF4-FFF2-40B4-BE49-F238E27FC236}">
                <a16:creationId xmlns:a16="http://schemas.microsoft.com/office/drawing/2014/main" id="{951D7364-107F-4B5F-B21F-92E1BE290079}"/>
              </a:ext>
            </a:extLst>
          </p:cNvPr>
          <p:cNvSpPr/>
          <p:nvPr/>
        </p:nvSpPr>
        <p:spPr>
          <a:xfrm>
            <a:off x="3702830" y="4561579"/>
            <a:ext cx="609958" cy="383669"/>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6"/>
              </a:solidFill>
            </a:endParaRP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BB1A190B-F687-4400-93F9-A0E1A372A719}"/>
                  </a:ext>
                </a:extLst>
              </p:cNvPr>
              <p:cNvSpPr txBox="1"/>
              <p:nvPr/>
            </p:nvSpPr>
            <p:spPr>
              <a:xfrm>
                <a:off x="221296" y="4284590"/>
                <a:ext cx="3420839" cy="1015663"/>
              </a:xfrm>
              <a:prstGeom prst="rect">
                <a:avLst/>
              </a:prstGeom>
              <a:noFill/>
            </p:spPr>
            <p:txBody>
              <a:bodyPr wrap="square" rtlCol="0">
                <a:spAutoFit/>
              </a:bodyPr>
              <a:lstStyle/>
              <a:p>
                <a:pPr algn="r"/>
                <a:r>
                  <a:rPr lang="en-CA" sz="2000" dirty="0">
                    <a:solidFill>
                      <a:schemeClr val="accent6"/>
                    </a:solidFill>
                  </a:rPr>
                  <a:t>Not trivial to invert, compute by e.g., sparse Cholesky factorization of </a:t>
                </a:r>
                <a14:m>
                  <m:oMath xmlns:m="http://schemas.openxmlformats.org/officeDocument/2006/math">
                    <m:r>
                      <a:rPr lang="en-CA" sz="2000" b="1" i="0" dirty="0" smtClean="0">
                        <a:solidFill>
                          <a:schemeClr val="accent6"/>
                        </a:solidFill>
                        <a:latin typeface="Cambria Math" panose="02040503050406030204" pitchFamily="18" charset="0"/>
                      </a:rPr>
                      <m:t>𝐖</m:t>
                    </m:r>
                  </m:oMath>
                </a14:m>
                <a:endParaRPr lang="en-CA" sz="2000" b="1" dirty="0">
                  <a:solidFill>
                    <a:schemeClr val="accent6"/>
                  </a:solidFill>
                </a:endParaRPr>
              </a:p>
            </p:txBody>
          </p:sp>
        </mc:Choice>
        <mc:Fallback>
          <p:sp>
            <p:nvSpPr>
              <p:cNvPr id="57" name="TextBox 56">
                <a:extLst>
                  <a:ext uri="{FF2B5EF4-FFF2-40B4-BE49-F238E27FC236}">
                    <a16:creationId xmlns:a16="http://schemas.microsoft.com/office/drawing/2014/main" id="{BB1A190B-F687-4400-93F9-A0E1A372A719}"/>
                  </a:ext>
                </a:extLst>
              </p:cNvPr>
              <p:cNvSpPr txBox="1">
                <a:spLocks noRot="1" noChangeAspect="1" noMove="1" noResize="1" noEditPoints="1" noAdjustHandles="1" noChangeArrowheads="1" noChangeShapeType="1" noTextEdit="1"/>
              </p:cNvSpPr>
              <p:nvPr/>
            </p:nvSpPr>
            <p:spPr>
              <a:xfrm>
                <a:off x="221296" y="4284590"/>
                <a:ext cx="3420839" cy="1015663"/>
              </a:xfrm>
              <a:prstGeom prst="rect">
                <a:avLst/>
              </a:prstGeom>
              <a:blipFill>
                <a:blip r:embed="rId9"/>
                <a:stretch>
                  <a:fillRect t="-3614" r="-3565" b="-1024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35C7CA34-D411-4D14-A19F-CB97A88F8EC1}"/>
                  </a:ext>
                </a:extLst>
              </p:cNvPr>
              <p:cNvSpPr txBox="1"/>
              <p:nvPr/>
            </p:nvSpPr>
            <p:spPr>
              <a:xfrm>
                <a:off x="8686567" y="5164303"/>
                <a:ext cx="2861040"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0≤</m:t>
                      </m:r>
                      <m:r>
                        <a:rPr lang="en-CA" sz="2000" b="0" i="0" baseline="25000" smtClean="0">
                          <a:latin typeface="Cambria Math" panose="02040503050406030204" pitchFamily="18" charset="0"/>
                        </a:rPr>
                        <m:t>+</m:t>
                      </m:r>
                      <m:r>
                        <a:rPr lang="en-CA" sz="2000" b="1" i="0" smtClean="0">
                          <a:latin typeface="Cambria Math" panose="02040503050406030204" pitchFamily="18" charset="0"/>
                        </a:rPr>
                        <m:t>𝐯</m:t>
                      </m:r>
                      <m:r>
                        <a:rPr lang="en-CA" sz="2000" b="1" i="0" smtClean="0">
                          <a:latin typeface="Cambria Math" panose="02040503050406030204" pitchFamily="18" charset="0"/>
                        </a:rPr>
                        <m:t> </m:t>
                      </m:r>
                      <m:r>
                        <a:rPr lang="en-CA" sz="2000" b="0" i="1" smtClean="0">
                          <a:latin typeface="Cambria Math" panose="02040503050406030204" pitchFamily="18" charset="0"/>
                        </a:rPr>
                        <m:t>⊥ </m:t>
                      </m:r>
                      <m:d>
                        <m:dPr>
                          <m:ctrlPr>
                            <a:rPr lang="en-CA" sz="2000" b="0" i="1" smtClean="0">
                              <a:latin typeface="Cambria Math" panose="02040503050406030204" pitchFamily="18" charset="0"/>
                            </a:rPr>
                          </m:ctrlPr>
                        </m:dPr>
                        <m:e>
                          <m:sSup>
                            <m:sSupPr>
                              <m:ctrlPr>
                                <a:rPr lang="en-CA" sz="2000" i="1">
                                  <a:latin typeface="Cambria Math" panose="02040503050406030204" pitchFamily="18" charset="0"/>
                                </a:rPr>
                              </m:ctrlPr>
                            </m:sSupPr>
                            <m:e>
                              <m:r>
                                <a:rPr lang="en-CA" sz="2000" b="1">
                                  <a:latin typeface="Cambria Math" panose="02040503050406030204" pitchFamily="18" charset="0"/>
                                </a:rPr>
                                <m:t>𝛌</m:t>
                              </m:r>
                            </m:e>
                            <m:sup>
                              <m:r>
                                <a:rPr lang="en-CA" sz="2000" i="1">
                                  <a:latin typeface="Cambria Math" panose="02040503050406030204" pitchFamily="18" charset="0"/>
                                </a:rPr>
                                <m:t>+</m:t>
                              </m:r>
                            </m:sup>
                          </m:sSup>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b="1">
                                  <a:latin typeface="Cambria Math" panose="02040503050406030204" pitchFamily="18" charset="0"/>
                                </a:rPr>
                                <m:t>𝛌</m:t>
                              </m:r>
                            </m:e>
                            <m:sup>
                              <m:r>
                                <m:rPr>
                                  <m:sty m:val="p"/>
                                </m:rPr>
                                <a:rPr lang="en-CA" sz="2000">
                                  <a:latin typeface="Cambria Math" panose="02040503050406030204" pitchFamily="18" charset="0"/>
                                </a:rPr>
                                <m:t>lo</m:t>
                              </m:r>
                            </m:sup>
                          </m:sSup>
                        </m:e>
                      </m:d>
                      <m:r>
                        <a:rPr lang="en-CA" sz="2000" b="0" i="1" smtClean="0">
                          <a:latin typeface="Cambria Math" panose="02040503050406030204" pitchFamily="18" charset="0"/>
                        </a:rPr>
                        <m:t>≥0</m:t>
                      </m:r>
                    </m:oMath>
                  </m:oMathPara>
                </a14:m>
                <a:endParaRPr lang="en-CA" sz="2000" dirty="0"/>
              </a:p>
            </p:txBody>
          </p:sp>
        </mc:Choice>
        <mc:Fallback>
          <p:sp>
            <p:nvSpPr>
              <p:cNvPr id="95" name="TextBox 94">
                <a:extLst>
                  <a:ext uri="{FF2B5EF4-FFF2-40B4-BE49-F238E27FC236}">
                    <a16:creationId xmlns:a16="http://schemas.microsoft.com/office/drawing/2014/main" id="{35C7CA34-D411-4D14-A19F-CB97A88F8EC1}"/>
                  </a:ext>
                </a:extLst>
              </p:cNvPr>
              <p:cNvSpPr txBox="1">
                <a:spLocks noRot="1" noChangeAspect="1" noMove="1" noResize="1" noEditPoints="1" noAdjustHandles="1" noChangeArrowheads="1" noChangeShapeType="1" noTextEdit="1"/>
              </p:cNvSpPr>
              <p:nvPr/>
            </p:nvSpPr>
            <p:spPr>
              <a:xfrm>
                <a:off x="8686567" y="5164303"/>
                <a:ext cx="2861040" cy="347403"/>
              </a:xfrm>
              <a:prstGeom prst="rect">
                <a:avLst/>
              </a:prstGeom>
              <a:blipFill>
                <a:blip r:embed="rId10"/>
                <a:stretch>
                  <a:fillRect l="-1706" r="-1493" b="-701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42AD693A-8724-4BB3-9A33-DE3D1D6033A8}"/>
                  </a:ext>
                </a:extLst>
              </p:cNvPr>
              <p:cNvSpPr txBox="1"/>
              <p:nvPr/>
            </p:nvSpPr>
            <p:spPr>
              <a:xfrm>
                <a:off x="8699933" y="5520316"/>
                <a:ext cx="2867452"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0≤</m:t>
                      </m:r>
                      <m:r>
                        <a:rPr lang="en-CA" sz="2000" b="0" i="0" baseline="25000" smtClean="0">
                          <a:latin typeface="Cambria Math" panose="02040503050406030204" pitchFamily="18" charset="0"/>
                        </a:rPr>
                        <m:t>−</m:t>
                      </m:r>
                      <m:r>
                        <a:rPr lang="en-CA" sz="2000" b="1" i="0" smtClean="0">
                          <a:latin typeface="Cambria Math" panose="02040503050406030204" pitchFamily="18" charset="0"/>
                        </a:rPr>
                        <m:t>𝐯</m:t>
                      </m:r>
                      <m:r>
                        <a:rPr lang="en-CA" sz="2000" b="1" i="0" smtClean="0">
                          <a:latin typeface="Cambria Math" panose="02040503050406030204" pitchFamily="18" charset="0"/>
                        </a:rPr>
                        <m:t> </m:t>
                      </m:r>
                      <m:r>
                        <a:rPr lang="en-CA" sz="2000" b="0" i="1" smtClean="0">
                          <a:latin typeface="Cambria Math" panose="02040503050406030204" pitchFamily="18" charset="0"/>
                        </a:rPr>
                        <m:t>⊥ </m:t>
                      </m:r>
                      <m:d>
                        <m:dPr>
                          <m:ctrlPr>
                            <a:rPr lang="en-CA" sz="2000" b="0" i="1" smtClean="0">
                              <a:latin typeface="Cambria Math" panose="02040503050406030204" pitchFamily="18" charset="0"/>
                            </a:rPr>
                          </m:ctrlPr>
                        </m:dPr>
                        <m:e>
                          <m:sSup>
                            <m:sSupPr>
                              <m:ctrlPr>
                                <a:rPr lang="en-CA" sz="2000" i="1">
                                  <a:latin typeface="Cambria Math" panose="02040503050406030204" pitchFamily="18" charset="0"/>
                                </a:rPr>
                              </m:ctrlPr>
                            </m:sSupPr>
                            <m:e>
                              <m:r>
                                <a:rPr lang="en-CA" sz="2000" b="1">
                                  <a:latin typeface="Cambria Math" panose="02040503050406030204" pitchFamily="18" charset="0"/>
                                </a:rPr>
                                <m:t>𝛌</m:t>
                              </m:r>
                            </m:e>
                            <m:sup>
                              <m:r>
                                <m:rPr>
                                  <m:sty m:val="p"/>
                                </m:rPr>
                                <a:rPr lang="en-CA" sz="2000" b="0" i="0" smtClean="0">
                                  <a:latin typeface="Cambria Math" panose="02040503050406030204" pitchFamily="18" charset="0"/>
                                </a:rPr>
                                <m:t>hi</m:t>
                              </m:r>
                            </m:sup>
                          </m:sSup>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b="1">
                                  <a:latin typeface="Cambria Math" panose="02040503050406030204" pitchFamily="18" charset="0"/>
                                </a:rPr>
                                <m:t>𝛌</m:t>
                              </m:r>
                            </m:e>
                            <m:sup>
                              <m:r>
                                <a:rPr lang="en-CA" sz="2000" b="0" i="0" smtClean="0">
                                  <a:latin typeface="Cambria Math" panose="02040503050406030204" pitchFamily="18" charset="0"/>
                                </a:rPr>
                                <m:t>+</m:t>
                              </m:r>
                            </m:sup>
                          </m:sSup>
                        </m:e>
                      </m:d>
                      <m:r>
                        <a:rPr lang="en-CA" sz="2000" b="0" i="1" smtClean="0">
                          <a:latin typeface="Cambria Math" panose="02040503050406030204" pitchFamily="18" charset="0"/>
                        </a:rPr>
                        <m:t>≥0</m:t>
                      </m:r>
                    </m:oMath>
                  </m:oMathPara>
                </a14:m>
                <a:endParaRPr lang="en-CA" sz="2000" dirty="0"/>
              </a:p>
            </p:txBody>
          </p:sp>
        </mc:Choice>
        <mc:Fallback>
          <p:sp>
            <p:nvSpPr>
              <p:cNvPr id="97" name="TextBox 96">
                <a:extLst>
                  <a:ext uri="{FF2B5EF4-FFF2-40B4-BE49-F238E27FC236}">
                    <a16:creationId xmlns:a16="http://schemas.microsoft.com/office/drawing/2014/main" id="{42AD693A-8724-4BB3-9A33-DE3D1D6033A8}"/>
                  </a:ext>
                </a:extLst>
              </p:cNvPr>
              <p:cNvSpPr txBox="1">
                <a:spLocks noRot="1" noChangeAspect="1" noMove="1" noResize="1" noEditPoints="1" noAdjustHandles="1" noChangeArrowheads="1" noChangeShapeType="1" noTextEdit="1"/>
              </p:cNvSpPr>
              <p:nvPr/>
            </p:nvSpPr>
            <p:spPr>
              <a:xfrm>
                <a:off x="8699933" y="5520316"/>
                <a:ext cx="2867452" cy="347403"/>
              </a:xfrm>
              <a:prstGeom prst="rect">
                <a:avLst/>
              </a:prstGeom>
              <a:blipFill>
                <a:blip r:embed="rId11"/>
                <a:stretch>
                  <a:fillRect l="-1486" r="-1486" b="-701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8" name="TextBox 97">
                <a:extLst>
                  <a:ext uri="{FF2B5EF4-FFF2-40B4-BE49-F238E27FC236}">
                    <a16:creationId xmlns:a16="http://schemas.microsoft.com/office/drawing/2014/main" id="{BEB68455-3533-4F44-A1E9-8B59241153B5}"/>
                  </a:ext>
                </a:extLst>
              </p:cNvPr>
              <p:cNvSpPr txBox="1"/>
              <p:nvPr/>
            </p:nvSpPr>
            <p:spPr>
              <a:xfrm>
                <a:off x="8714333" y="5876329"/>
                <a:ext cx="19134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0≤</m:t>
                      </m:r>
                      <m:r>
                        <a:rPr lang="en-CA" sz="2000" b="0" i="0" baseline="25000" smtClean="0">
                          <a:latin typeface="Cambria Math" panose="02040503050406030204" pitchFamily="18" charset="0"/>
                        </a:rPr>
                        <m:t>−</m:t>
                      </m:r>
                      <m:r>
                        <a:rPr lang="en-CA" sz="2000" b="1" i="0" smtClean="0">
                          <a:latin typeface="Cambria Math" panose="02040503050406030204" pitchFamily="18" charset="0"/>
                        </a:rPr>
                        <m:t>𝐯</m:t>
                      </m:r>
                      <m:r>
                        <a:rPr lang="en-CA" sz="2000" b="1" i="0" smtClean="0">
                          <a:latin typeface="Cambria Math" panose="02040503050406030204" pitchFamily="18" charset="0"/>
                        </a:rPr>
                        <m:t> </m:t>
                      </m:r>
                      <m:r>
                        <a:rPr lang="en-CA" sz="2000" b="0" i="1" smtClean="0">
                          <a:latin typeface="Cambria Math" panose="02040503050406030204" pitchFamily="18" charset="0"/>
                        </a:rPr>
                        <m:t>⊥</m:t>
                      </m:r>
                      <m:r>
                        <a:rPr lang="en-CA" sz="2000" b="0" i="0" baseline="25000" smtClean="0">
                          <a:latin typeface="Cambria Math" panose="02040503050406030204" pitchFamily="18" charset="0"/>
                        </a:rPr>
                        <m:t>+</m:t>
                      </m:r>
                      <m:r>
                        <a:rPr lang="en-CA" sz="2000" b="1">
                          <a:latin typeface="Cambria Math" panose="02040503050406030204" pitchFamily="18" charset="0"/>
                        </a:rPr>
                        <m:t>𝐯</m:t>
                      </m:r>
                      <m:r>
                        <a:rPr lang="en-CA" sz="2000" b="0" i="1" smtClean="0">
                          <a:latin typeface="Cambria Math" panose="02040503050406030204" pitchFamily="18" charset="0"/>
                        </a:rPr>
                        <m:t>≥0</m:t>
                      </m:r>
                    </m:oMath>
                  </m:oMathPara>
                </a14:m>
                <a:endParaRPr lang="en-CA" sz="2000" dirty="0"/>
              </a:p>
            </p:txBody>
          </p:sp>
        </mc:Choice>
        <mc:Fallback>
          <p:sp>
            <p:nvSpPr>
              <p:cNvPr id="98" name="TextBox 97">
                <a:extLst>
                  <a:ext uri="{FF2B5EF4-FFF2-40B4-BE49-F238E27FC236}">
                    <a16:creationId xmlns:a16="http://schemas.microsoft.com/office/drawing/2014/main" id="{BEB68455-3533-4F44-A1E9-8B59241153B5}"/>
                  </a:ext>
                </a:extLst>
              </p:cNvPr>
              <p:cNvSpPr txBox="1">
                <a:spLocks noRot="1" noChangeAspect="1" noMove="1" noResize="1" noEditPoints="1" noAdjustHandles="1" noChangeArrowheads="1" noChangeShapeType="1" noTextEdit="1"/>
              </p:cNvSpPr>
              <p:nvPr/>
            </p:nvSpPr>
            <p:spPr>
              <a:xfrm>
                <a:off x="8714333" y="5876329"/>
                <a:ext cx="1913409" cy="307777"/>
              </a:xfrm>
              <a:prstGeom prst="rect">
                <a:avLst/>
              </a:prstGeom>
              <a:blipFill>
                <a:blip r:embed="rId12"/>
                <a:stretch>
                  <a:fillRect l="-2875" t="-6000" r="-2556" b="-14000"/>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C4F8EAF4-F2B2-4CE2-9952-E0C3819D1FF1}"/>
              </a:ext>
            </a:extLst>
          </p:cNvPr>
          <p:cNvSpPr txBox="1"/>
          <p:nvPr/>
        </p:nvSpPr>
        <p:spPr>
          <a:xfrm>
            <a:off x="8600595" y="4687130"/>
            <a:ext cx="1775871" cy="461665"/>
          </a:xfrm>
          <a:prstGeom prst="rect">
            <a:avLst/>
          </a:prstGeom>
          <a:noFill/>
        </p:spPr>
        <p:txBody>
          <a:bodyPr wrap="none" rtlCol="0">
            <a:spAutoFit/>
          </a:bodyPr>
          <a:lstStyle/>
          <a:p>
            <a:r>
              <a:rPr lang="en-CA" sz="2400" b="1" dirty="0"/>
              <a:t>BLCP model:</a:t>
            </a:r>
          </a:p>
        </p:txBody>
      </p:sp>
    </p:spTree>
    <p:extLst>
      <p:ext uri="{BB962C8B-B14F-4D97-AF65-F5344CB8AC3E}">
        <p14:creationId xmlns:p14="http://schemas.microsoft.com/office/powerpoint/2010/main" val="365397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500"/>
                                        <p:tgtEl>
                                          <p:spTgt spid="7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500"/>
                                        <p:tgtEl>
                                          <p:spTgt spid="7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500"/>
                                        <p:tgtEl>
                                          <p:spTgt spid="8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500"/>
                                        <p:tgtEl>
                                          <p:spTgt spid="8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fade">
                                      <p:cBhvr>
                                        <p:cTn id="37" dur="500"/>
                                        <p:tgtEl>
                                          <p:spTgt spid="8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500"/>
                                        <p:tgtEl>
                                          <p:spTgt spid="8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fade">
                                      <p:cBhvr>
                                        <p:cTn id="43" dur="500"/>
                                        <p:tgtEl>
                                          <p:spTgt spid="8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fade">
                                      <p:cBhvr>
                                        <p:cTn id="51" dur="500"/>
                                        <p:tgtEl>
                                          <p:spTgt spid="9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fade">
                                      <p:cBhvr>
                                        <p:cTn id="54" dur="500"/>
                                        <p:tgtEl>
                                          <p:spTgt spid="9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fade">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500"/>
                                        <p:tgtEl>
                                          <p:spTgt spid="9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55" grpId="0" animBg="1"/>
      <p:bldP spid="77" grpId="0" animBg="1"/>
      <p:bldP spid="56" grpId="0"/>
      <p:bldP spid="83" grpId="0" animBg="1"/>
      <p:bldP spid="84" grpId="0" animBg="1"/>
      <p:bldP spid="85" grpId="0"/>
      <p:bldP spid="86" grpId="0" animBg="1"/>
      <p:bldP spid="87" grpId="0"/>
      <p:bldP spid="88" grpId="0"/>
      <p:bldP spid="89" grpId="0" animBg="1"/>
      <p:bldP spid="94" grpId="0" animBg="1"/>
      <p:bldP spid="57" grpId="0"/>
      <p:bldP spid="95" grpId="0"/>
      <p:bldP spid="97" grpId="0"/>
      <p:bldP spid="98" grpId="0"/>
      <p:bldP spid="5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1652</Words>
  <Application>Microsoft Office PowerPoint</Application>
  <PresentationFormat>Widescreen</PresentationFormat>
  <Paragraphs>159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Section I: Soft-bodies and Contact</vt:lpstr>
      <vt:lpstr>Soft-body Models </vt:lpstr>
      <vt:lpstr>Soft-body Constrained Dynamics</vt:lpstr>
      <vt:lpstr>Soft-body Contact Jacobian</vt:lpstr>
      <vt:lpstr>Soft-body Contact Jacobian</vt:lpstr>
      <vt:lpstr>Soft-body Constrained Dynamics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2020-02-03T19:35:19Z</dcterms:created>
  <dcterms:modified xsi:type="dcterms:W3CDTF">2021-06-24T18:10:47Z</dcterms:modified>
</cp:coreProperties>
</file>