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70" r:id="rId4"/>
  </p:sldMasterIdLst>
  <p:notesMasterIdLst>
    <p:notesMasterId r:id="rId17"/>
  </p:notesMasterIdLst>
  <p:handoutMasterIdLst>
    <p:handoutMasterId r:id="rId18"/>
  </p:handoutMasterIdLst>
  <p:sldIdLst>
    <p:sldId id="264" r:id="rId5"/>
    <p:sldId id="314" r:id="rId6"/>
    <p:sldId id="321" r:id="rId7"/>
    <p:sldId id="319" r:id="rId8"/>
    <p:sldId id="273" r:id="rId9"/>
    <p:sldId id="260" r:id="rId10"/>
    <p:sldId id="316" r:id="rId11"/>
    <p:sldId id="315" r:id="rId12"/>
    <p:sldId id="317" r:id="rId13"/>
    <p:sldId id="318" r:id="rId14"/>
    <p:sldId id="261" r:id="rId15"/>
    <p:sldId id="263" r:id="rId1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C9"/>
    <a:srgbClr val="21354D"/>
    <a:srgbClr val="DBDBDB"/>
    <a:srgbClr val="D9D9D9"/>
    <a:srgbClr val="E47C7C"/>
    <a:srgbClr val="0000FF"/>
    <a:srgbClr val="FFC000"/>
    <a:srgbClr val="AFDDFF"/>
    <a:srgbClr val="F39200"/>
    <a:srgbClr val="E3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6" autoAdjust="0"/>
    <p:restoredTop sz="78809" autoAdjust="0"/>
  </p:normalViewPr>
  <p:slideViewPr>
    <p:cSldViewPr snapToGrid="0" snapToObjects="1">
      <p:cViewPr>
        <p:scale>
          <a:sx n="125" d="100"/>
          <a:sy n="125" d="100"/>
        </p:scale>
        <p:origin x="1386" y="90"/>
      </p:cViewPr>
      <p:guideLst/>
    </p:cSldViewPr>
  </p:slideViewPr>
  <p:outlineViewPr>
    <p:cViewPr>
      <p:scale>
        <a:sx n="33" d="100"/>
        <a:sy n="33" d="100"/>
      </p:scale>
      <p:origin x="0" y="0"/>
    </p:cViewPr>
  </p:outlineViewPr>
  <p:notesTextViewPr>
    <p:cViewPr>
      <p:scale>
        <a:sx n="125" d="100"/>
        <a:sy n="125" d="100"/>
      </p:scale>
      <p:origin x="0" y="-4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F0BAAB-3703-4136-BAAD-E14C8A6D911D}" type="datetimeFigureOut">
              <a:rPr lang="en-CA" smtClean="0"/>
              <a:t>2021-06-23</a:t>
            </a:fld>
            <a:endParaRPr lang="en-CA"/>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21799CD-5257-4AE8-B1F6-B14E5C0CCCAF}" type="slidenum">
              <a:rPr lang="en-CA" smtClean="0"/>
              <a:t>‹#›</a:t>
            </a:fld>
            <a:endParaRPr lang="en-CA"/>
          </a:p>
        </p:txBody>
      </p:sp>
    </p:spTree>
    <p:extLst>
      <p:ext uri="{BB962C8B-B14F-4D97-AF65-F5344CB8AC3E}">
        <p14:creationId xmlns:p14="http://schemas.microsoft.com/office/powerpoint/2010/main" val="26011203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D38987-4148-5449-A0C8-77BA7C6C1707}" type="datetimeFigureOut">
              <a:rPr lang="en-CA" smtClean="0"/>
              <a:t>2021-06-23</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DB07EC5-1D00-0D45-B878-4DECC60BF6D1}" type="slidenum">
              <a:rPr lang="en-CA" smtClean="0"/>
              <a:t>‹#›</a:t>
            </a:fld>
            <a:endParaRPr lang="en-CA"/>
          </a:p>
        </p:txBody>
      </p:sp>
    </p:spTree>
    <p:extLst>
      <p:ext uri="{BB962C8B-B14F-4D97-AF65-F5344CB8AC3E}">
        <p14:creationId xmlns:p14="http://schemas.microsoft.com/office/powerpoint/2010/main" val="1167076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let’s begin with pivoting methods</a:t>
            </a:r>
          </a:p>
        </p:txBody>
      </p:sp>
    </p:spTree>
    <p:extLst>
      <p:ext uri="{BB962C8B-B14F-4D97-AF65-F5344CB8AC3E}">
        <p14:creationId xmlns:p14="http://schemas.microsoft.com/office/powerpoint/2010/main" val="185746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pseudo code for the block principal pivoting algorithm is perhaps a bit clearer.</a:t>
            </a:r>
          </a:p>
          <a:p>
            <a:endParaRPr lang="en-CA" dirty="0"/>
          </a:p>
          <a:p>
            <a:pPr marL="0" indent="0">
              <a:buFont typeface="Arial" panose="020B0604020202020204" pitchFamily="34" charset="0"/>
              <a:buNone/>
            </a:pPr>
            <a:r>
              <a:rPr lang="en-CA" dirty="0"/>
              <a:t>* One of the most important steps here is how the index sets are updated, and it is during this step in which variables change index sets according to the pivoting rules</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 Taking a closer look, we observe that free variables are pivoted to the tight set whenever the feasibility conditions are violated </a:t>
            </a:r>
            <a:br>
              <a:rPr lang="en-CA" dirty="0"/>
            </a:br>
            <a:endParaRPr lang="en-CA" dirty="0"/>
          </a:p>
          <a:p>
            <a:pPr marL="0" indent="0">
              <a:buFont typeface="Arial" panose="020B0604020202020204" pitchFamily="34" charset="0"/>
              <a:buNone/>
            </a:pPr>
            <a:r>
              <a:rPr lang="en-CA" dirty="0"/>
              <a:t>* Whereas tight variables are pivoted to the free set whenever the residual velocity has the wrong sign.  In other words, complementarity is violated</a:t>
            </a:r>
          </a:p>
        </p:txBody>
      </p:sp>
    </p:spTree>
    <p:extLst>
      <p:ext uri="{BB962C8B-B14F-4D97-AF65-F5344CB8AC3E}">
        <p14:creationId xmlns:p14="http://schemas.microsoft.com/office/powerpoint/2010/main" val="1105940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To better understand principal pivoting, let’s consider a straightforward example– a box sliding on a plane.  </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To simplify the analysis, we’ll assume that only one non-interpenetration constraint and one friction constraint is generated by the collision.</a:t>
            </a:r>
          </a:p>
          <a:p>
            <a:pPr marL="0" indent="0">
              <a:buFont typeface="Arial" panose="020B0604020202020204" pitchFamily="34" charset="0"/>
              <a:buNone/>
            </a:pPr>
            <a:endParaRPr lang="en-CA" dirty="0"/>
          </a:p>
          <a:p>
            <a:pPr marL="171450" indent="-171450">
              <a:buFont typeface="Arial" panose="020B0604020202020204" pitchFamily="34" charset="0"/>
              <a:buChar char="•"/>
            </a:pPr>
            <a:r>
              <a:rPr lang="en-CA" dirty="0"/>
              <a:t>The algorithm begins with all variables in the “free” set.  Here we show just the normal and tangential constraint impulses, but there are associated residual variables.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next steps solve for the free variables, which computes a specific value for but the non-interpenetration and tangent impulse components.</a:t>
            </a:r>
            <a:br>
              <a:rPr lang="en-CA" dirty="0"/>
            </a:br>
            <a:endParaRPr lang="en-CA" dirty="0"/>
          </a:p>
          <a:p>
            <a:pPr marL="171450" indent="-171450">
              <a:buFont typeface="Arial" panose="020B0604020202020204" pitchFamily="34" charset="0"/>
              <a:buChar char="•"/>
            </a:pPr>
            <a:r>
              <a:rPr lang="en-CA" dirty="0"/>
              <a:t>However, upon examining the friction impulse, the feasibility conditions of the constraint have been exceeded.  This indicates that the variable needs to be pivoted </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Thus the impulse is clamped to the bounds of the friction limit surface of the box model and then moved to the tight lower index set.</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This now requires an update to the linear system, and we re-solve for the free variables, which now only includes the non-interpenetration variable. </a:t>
            </a:r>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21907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CA" baseline="0" dirty="0"/>
              <a:t>Observe that at each step of the pivoting algorithm, there is a linear system to solve.</a:t>
            </a:r>
          </a:p>
          <a:p>
            <a:endParaRPr lang="en-CA" baseline="0" dirty="0"/>
          </a:p>
          <a:p>
            <a:pPr marL="171450" indent="-171450">
              <a:buFont typeface="Arial" panose="020B0604020202020204" pitchFamily="34" charset="0"/>
              <a:buChar char="•"/>
            </a:pPr>
            <a:r>
              <a:rPr lang="en-CA" baseline="0" dirty="0"/>
              <a:t>If a direct linear solver is used, we can obtain an exact solution to the LCP, at least to the numerical precision permitted by the hardware.</a:t>
            </a:r>
            <a:br>
              <a:rPr lang="en-CA" baseline="0" dirty="0"/>
            </a:br>
            <a:r>
              <a:rPr lang="en-CA" baseline="0" dirty="0"/>
              <a:t>This is a nice characteristic of pivoting methods, since iterative methods often produce more approximate solutions.</a:t>
            </a:r>
          </a:p>
          <a:p>
            <a:pPr marL="0" indent="0">
              <a:buFont typeface="Arial" panose="020B0604020202020204" pitchFamily="34" charset="0"/>
              <a:buNone/>
            </a:pPr>
            <a:r>
              <a:rPr lang="en-CA" baseline="0" dirty="0"/>
              <a:t>     However, there is often a higher computational cost associated with using a direct linear solver, especially for larger problems.</a:t>
            </a:r>
          </a:p>
          <a:p>
            <a:pPr marL="0" indent="0">
              <a:buFont typeface="Arial" panose="020B0604020202020204" pitchFamily="34" charset="0"/>
              <a:buNone/>
            </a:pPr>
            <a:r>
              <a:rPr lang="en-CA" baseline="0" dirty="0"/>
              <a:t>     </a:t>
            </a:r>
          </a:p>
          <a:p>
            <a:pPr marL="171450" indent="-171450">
              <a:buFont typeface="Arial" panose="020B0604020202020204" pitchFamily="34" charset="0"/>
              <a:buChar char="•"/>
            </a:pPr>
            <a:r>
              <a:rPr lang="en-CA" baseline="0" dirty="0"/>
              <a:t>For instance, if a Cholesky factorization is used to solve for the free variables, the factorization must been recomputed each time variables change index sets.</a:t>
            </a:r>
            <a:br>
              <a:rPr lang="en-CA" baseline="0" dirty="0"/>
            </a:br>
            <a:r>
              <a:rPr lang="en-CA" baseline="0" dirty="0"/>
              <a:t>Early work on pivoting methods has suggested using incremental factorization, and more recently researchers have noted efficiency improvements with low rank updates to an initial factorization.</a:t>
            </a:r>
            <a:br>
              <a:rPr lang="en-CA" baseline="0" dirty="0"/>
            </a:br>
            <a:endParaRPr lang="en-CA" baseline="0" dirty="0"/>
          </a:p>
          <a:p>
            <a:pPr marL="171450" indent="-171450">
              <a:buFont typeface="Arial" panose="020B0604020202020204" pitchFamily="34" charset="0"/>
              <a:buChar char="•"/>
            </a:pPr>
            <a:r>
              <a:rPr lang="en-CA" baseline="0" dirty="0"/>
              <a:t>It’s also possible that the principal submatrix may non positive definite, which can occur for degenerate cases.  For instance, when there are multiple redundant contact constraints.  In this cause, some matrix regularization can help.</a:t>
            </a:r>
          </a:p>
          <a:p>
            <a:pPr marL="171450" indent="-171450">
              <a:buFont typeface="Arial" panose="020B0604020202020204" pitchFamily="34" charset="0"/>
              <a:buChar char="•"/>
            </a:pPr>
            <a:endParaRPr lang="en-CA" baseline="0" dirty="0"/>
          </a:p>
          <a:p>
            <a:pPr marL="171450" indent="-171450">
              <a:buFont typeface="Arial" panose="020B0604020202020204" pitchFamily="34" charset="0"/>
              <a:buChar char="•"/>
            </a:pPr>
            <a:endParaRPr lang="en-CA" baseline="0" dirty="0"/>
          </a:p>
          <a:p>
            <a:pPr marL="0" indent="0">
              <a:buFont typeface="Arial" panose="020B0604020202020204" pitchFamily="34" charset="0"/>
              <a:buNone/>
            </a:pPr>
            <a:r>
              <a:rPr lang="en-CA" baseline="0" dirty="0"/>
              <a:t>Next up, we’ll learn more about these iterative method I just mentioned.</a:t>
            </a:r>
          </a:p>
          <a:p>
            <a:pPr marL="171450" indent="-171450">
              <a:buFont typeface="Arial" panose="020B0604020202020204" pitchFamily="34" charset="0"/>
              <a:buChar char="•"/>
            </a:pPr>
            <a:endParaRPr lang="en-CA" baseline="0" dirty="0"/>
          </a:p>
          <a:p>
            <a:pPr marL="171450" indent="-171450">
              <a:buFont typeface="Arial" panose="020B0604020202020204" pitchFamily="34" charset="0"/>
              <a:buChar char="•"/>
            </a:pPr>
            <a:endParaRPr lang="en-CA" baseline="0" dirty="0"/>
          </a:p>
        </p:txBody>
      </p:sp>
    </p:spTree>
    <p:extLst>
      <p:ext uri="{BB962C8B-B14F-4D97-AF65-F5344CB8AC3E}">
        <p14:creationId xmlns:p14="http://schemas.microsoft.com/office/powerpoint/2010/main" val="9530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to understand pivoting, we’ll first revisit the standard linear complementarity problem. Shown here is a variation of the polyhedral LCP and boxed LCP problems we saw earlier.</a:t>
            </a:r>
          </a:p>
          <a:p>
            <a:endParaRPr lang="en-CA" dirty="0"/>
          </a:p>
          <a:p>
            <a:pPr marL="0" indent="0">
              <a:buFont typeface="Arial" panose="020B0604020202020204" pitchFamily="34" charset="0"/>
              <a:buNone/>
            </a:pPr>
            <a:r>
              <a:rPr lang="en-CA" dirty="0"/>
              <a:t>* But essentially, the variable “x” here is analogous to the constraint impulses, </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 whereas the residual “Ax +b” corresponds to the relative velocities we compute for the contact frame.</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5810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Pivoting methods are based on the idea that complementarity problems are fundamentally combinatorial in their nature. </a:t>
            </a:r>
          </a:p>
          <a:p>
            <a:endParaRPr lang="en-CA" dirty="0"/>
          </a:p>
          <a:p>
            <a:r>
              <a:rPr lang="en-CA" dirty="0"/>
              <a:t>With the LCP formulation, variables may be labeled as one of two categories.</a:t>
            </a:r>
          </a:p>
          <a:p>
            <a:endParaRPr lang="en-CA" dirty="0"/>
          </a:p>
          <a:p>
            <a:r>
              <a:rPr lang="en-CA" dirty="0"/>
              <a:t>In the first category, the relative velocity of the </a:t>
            </a:r>
            <a:r>
              <a:rPr lang="en-CA" dirty="0" err="1"/>
              <a:t>ith</a:t>
            </a:r>
            <a:r>
              <a:rPr lang="en-CA" dirty="0"/>
              <a:t> variable is zero, which means that x can have a non-negative value .  For instance, this would be the case for sticking contact.</a:t>
            </a:r>
          </a:p>
          <a:p>
            <a:endParaRPr lang="en-CA" dirty="0"/>
          </a:p>
          <a:p>
            <a:r>
              <a:rPr lang="en-CA" dirty="0"/>
              <a:t>Whereas in the second category, the relative velocity is non-zero, in which case the corresponding primary variable, x, must be zero.  For instance, if we have the case of a separating contact.</a:t>
            </a:r>
          </a:p>
          <a:p>
            <a:endParaRPr lang="en-CA" dirty="0"/>
          </a:p>
          <a:p>
            <a:r>
              <a:rPr lang="en-CA" dirty="0"/>
              <a:t>The general idea is that we can group variables into these categories.  </a:t>
            </a:r>
          </a:p>
          <a:p>
            <a:endParaRPr lang="en-CA" dirty="0"/>
          </a:p>
          <a:p>
            <a:r>
              <a:rPr lang="en-CA" dirty="0"/>
              <a:t>As the algorithm proceeds to compute new solutions, for instance is new variables are added or they change their value, variables are moved or </a:t>
            </a:r>
            <a:r>
              <a:rPr lang="en-CA" b="1" dirty="0"/>
              <a:t>pivoted</a:t>
            </a:r>
            <a:r>
              <a:rPr lang="en-CA" dirty="0"/>
              <a:t> between these categories.</a:t>
            </a:r>
          </a:p>
        </p:txBody>
      </p:sp>
    </p:spTree>
    <p:extLst>
      <p:ext uri="{BB962C8B-B14F-4D97-AF65-F5344CB8AC3E}">
        <p14:creationId xmlns:p14="http://schemas.microsoft.com/office/powerpoint/2010/main" val="687889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From this simple analysis, we propose to place each variable into a specific group based on its value. Another way to think of this is that by being in a specific category, there are certain presumptions we can make about the values of a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There are two main categories we will consider: the free set, and the tight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And the tight category is further decomposed into </a:t>
            </a:r>
            <a:r>
              <a:rPr lang="en-CA" i="1" dirty="0"/>
              <a:t>tight lower </a:t>
            </a:r>
            <a:r>
              <a:rPr lang="en-CA" dirty="0"/>
              <a:t>and </a:t>
            </a:r>
            <a:r>
              <a:rPr lang="en-CA" i="1" dirty="0"/>
              <a:t>tight upper.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 Together, these categories allow a labeling of the indices of all variables of a complementarity problem.  These groups are often called the </a:t>
            </a:r>
            <a:r>
              <a:rPr lang="en-CA" b="1" i="0" dirty="0"/>
              <a:t>index sets </a:t>
            </a:r>
            <a:r>
              <a:rPr lang="en-CA" i="0" dirty="0"/>
              <a:t>of the variables, meaning that they index variables that share the same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i="0" dirty="0"/>
              <a:t>* For example, for the traditional LCP we saw just a moment ago…</a:t>
            </a:r>
            <a:br>
              <a:rPr lang="en-CA" i="0" dirty="0"/>
            </a:br>
            <a:endParaRPr lang="en-CA"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i="0" dirty="0"/>
              <a:t>* free variables would be define as having a positive “x” with zero relative velocity, and tight variables would have x = 0.  </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Essentially, “tight” describes a variable </a:t>
            </a:r>
            <a:r>
              <a:rPr lang="en-US" sz="1200" b="0" i="0" u="none" strike="noStrike" kern="1200" baseline="0" dirty="0">
                <a:solidFill>
                  <a:schemeClr val="tx1"/>
                </a:solidFill>
                <a:latin typeface="+mn-lt"/>
                <a:ea typeface="+mn-ea"/>
                <a:cs typeface="+mn-cs"/>
              </a:rPr>
              <a:t>that is directly against the hyperplane defining the limit of the inequality constraint, whereas “free” variables are not and they have some room on all sides</a:t>
            </a:r>
          </a:p>
          <a:p>
            <a:r>
              <a:rPr lang="en-US" sz="1200" b="0" i="0" u="none" strike="noStrike" kern="1200" baseline="0" dirty="0">
                <a:solidFill>
                  <a:schemeClr val="tx1"/>
                </a:solidFill>
                <a:latin typeface="+mn-lt"/>
                <a:ea typeface="+mn-ea"/>
                <a:cs typeface="+mn-cs"/>
              </a:rPr>
              <a:t>Also note that in the context of pivoting methods, we combine “x” and “v” into our definition of a variable, since the two are coupled by the complementarity conditions.</a:t>
            </a: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endParaRPr lang="en-CA" dirty="0"/>
          </a:p>
        </p:txBody>
      </p:sp>
    </p:spTree>
    <p:extLst>
      <p:ext uri="{BB962C8B-B14F-4D97-AF65-F5344CB8AC3E}">
        <p14:creationId xmlns:p14="http://schemas.microsoft.com/office/powerpoint/2010/main" val="88659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general strategy used by pivoting methods is to find the index sets that give the correct solution.</a:t>
            </a:r>
          </a:p>
          <a:p>
            <a:r>
              <a:rPr lang="en-CA" dirty="0"/>
              <a:t>And the correct solution is determined by a labeling of variables such that none of the variables violate their feasibility or complementarity conditions.</a:t>
            </a:r>
          </a:p>
          <a:p>
            <a:endParaRPr lang="en-CA" dirty="0"/>
          </a:p>
          <a:p>
            <a:r>
              <a:rPr lang="en-CA" dirty="0"/>
              <a:t>In graphics, </a:t>
            </a:r>
            <a:r>
              <a:rPr lang="en-CA" dirty="0" err="1"/>
              <a:t>Baraff</a:t>
            </a:r>
            <a:r>
              <a:rPr lang="en-CA" dirty="0"/>
              <a:t> introduced an incremental pivoting algorithm that solves for one variable at a time, pivoting variables between index sets as required.  An important characteristic about this method is that previously processed variables will never violate their complementarity condition, since they’re pivoted if they do.  So the method can solve the problem in $n$ steps, even though each step may be computationally costly.</a:t>
            </a:r>
          </a:p>
          <a:p>
            <a:endParaRPr lang="en-CA" dirty="0"/>
          </a:p>
          <a:p>
            <a:r>
              <a:rPr lang="en-CA" dirty="0"/>
              <a:t>However, In earlier methods developed for pivoting, they start with an estimate of the index sets for all variables.  They then begin pivoting variables one at a time according to how badly they violate their feasibility or complementarity conditions.  </a:t>
            </a:r>
          </a:p>
          <a:p>
            <a:r>
              <a:rPr lang="en-CA" dirty="0"/>
              <a:t>The principal pivoting method proposed by </a:t>
            </a:r>
            <a:r>
              <a:rPr lang="en-CA" dirty="0" err="1"/>
              <a:t>Murty</a:t>
            </a:r>
            <a:r>
              <a:rPr lang="en-CA" dirty="0"/>
              <a:t> falls into this class of method.</a:t>
            </a:r>
          </a:p>
          <a:p>
            <a:r>
              <a:rPr lang="en-CA" dirty="0"/>
              <a:t>Later, a block pivoting version of this method was developed to pivot multiple violate variables simultaneously. </a:t>
            </a:r>
          </a:p>
          <a:p>
            <a:endParaRPr lang="en-CA" dirty="0"/>
          </a:p>
          <a:p>
            <a:r>
              <a:rPr lang="en-CA" dirty="0"/>
              <a:t>And we’ll take a closer look at block principal pivoting in just a second, but first…</a:t>
            </a:r>
          </a:p>
        </p:txBody>
      </p:sp>
    </p:spTree>
    <p:extLst>
      <p:ext uri="{BB962C8B-B14F-4D97-AF65-F5344CB8AC3E}">
        <p14:creationId xmlns:p14="http://schemas.microsoft.com/office/powerpoint/2010/main" val="255829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Let’s do a quick revision of the boxed LCP we saw in part 1 of the course, since it’s the formulation we’ll use to understand how block pivoting methods function.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Here, the vector of unknowns “x” is simply the vector of impulse constraints, “lambda”. Recall that there are lower and upper bounds on each lambda, and these determine if the value of a variable is feasible, or not.</a:t>
            </a:r>
          </a:p>
          <a:p>
            <a:pPr marL="0" indent="0">
              <a:buFont typeface="Arial" panose="020B0604020202020204" pitchFamily="34" charset="0"/>
              <a:buNone/>
            </a:pPr>
            <a:endParaRPr lang="en-CA" dirty="0"/>
          </a:p>
          <a:p>
            <a:pPr marL="171450" indent="-171450">
              <a:buFont typeface="Arial" panose="020B0604020202020204" pitchFamily="34" charset="0"/>
              <a:buChar char="•"/>
            </a:pPr>
            <a:r>
              <a:rPr lang="en-CA" dirty="0"/>
              <a:t>The complementarity conditions, highlighted here, likewise determine which index set a variable belongs to.  Remember here that the residual velocity is split here into positive and negative velocity components. </a:t>
            </a:r>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284312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conditions on the impulses and residual velocities allow us to explicitly define the index sets for each category as follows.</a:t>
            </a:r>
          </a:p>
          <a:p>
            <a:endParaRPr lang="en-CA" dirty="0"/>
          </a:p>
          <a:p>
            <a:r>
              <a:rPr lang="en-CA" dirty="0"/>
              <a:t>* The “free” set are variables where the corresponding constraint impulse is not restricted by the upper or lower bound. This would be the case if the variable is a sticking friction constraint, or a resting contact.  And in this case we know that the residual velocity must be zero.</a:t>
            </a:r>
          </a:p>
          <a:p>
            <a:r>
              <a:rPr lang="en-CA" dirty="0"/>
              <a:t>We will later exploit this fact to help use solve the related linear system.</a:t>
            </a:r>
          </a:p>
          <a:p>
            <a:br>
              <a:rPr lang="en-CA" dirty="0"/>
            </a:br>
            <a:r>
              <a:rPr lang="en-CA" dirty="0"/>
              <a:t>* Furthermore, variables in the tight index set have their constraint impulses limited by one of the lower or upper bounds.  That is, the lambdas of this category are defined by the limit surface of the friction cone. </a:t>
            </a:r>
          </a:p>
          <a:p>
            <a:r>
              <a:rPr lang="en-CA" dirty="0"/>
              <a:t>In this case, their value is known.  For instance, if the variable with index </a:t>
            </a:r>
            <a:r>
              <a:rPr lang="en-CA" dirty="0" err="1"/>
              <a:t>i</a:t>
            </a:r>
            <a:r>
              <a:rPr lang="en-CA" dirty="0"/>
              <a:t> is a frictional impulse, then the value would either be negative mu or positive mu times the normal impulse.</a:t>
            </a:r>
          </a:p>
          <a:p>
            <a:endParaRPr lang="en-CA" dirty="0"/>
          </a:p>
        </p:txBody>
      </p:sp>
    </p:spTree>
    <p:extLst>
      <p:ext uri="{BB962C8B-B14F-4D97-AF65-F5344CB8AC3E}">
        <p14:creationId xmlns:p14="http://schemas.microsoft.com/office/powerpoint/2010/main" val="2216991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each variable in the system has been assigned an index set label, this permits a repartitioning of the boxed LCP according to the </a:t>
            </a:r>
            <a:r>
              <a:rPr lang="en-CA" u="sng" dirty="0"/>
              <a:t>free</a:t>
            </a:r>
            <a:r>
              <a:rPr lang="en-CA" dirty="0"/>
              <a:t> and </a:t>
            </a:r>
            <a:r>
              <a:rPr lang="en-CA" u="sng" dirty="0"/>
              <a:t>tight</a:t>
            </a:r>
            <a:r>
              <a:rPr lang="en-CA" dirty="0"/>
              <a:t> sets. </a:t>
            </a:r>
          </a:p>
          <a:p>
            <a:endParaRPr lang="en-CA" dirty="0"/>
          </a:p>
          <a:p>
            <a:r>
              <a:rPr lang="en-CA" dirty="0"/>
              <a:t>Note that in addition to the partitioning of the lead matrix, the vectors may also be partitioned.</a:t>
            </a:r>
          </a:p>
          <a:p>
            <a:endParaRPr lang="en-CA" dirty="0"/>
          </a:p>
          <a:p>
            <a:r>
              <a:rPr lang="en-CA" dirty="0"/>
              <a:t>*Here we recall once again that for the free variables, by definition, the residual velocities v sub F are zero.  </a:t>
            </a:r>
          </a:p>
          <a:p>
            <a:endParaRPr lang="en-CA" dirty="0"/>
          </a:p>
          <a:p>
            <a:r>
              <a:rPr lang="en-CA" dirty="0"/>
              <a:t>*Furthermore, for the tight lower and tighter upper sets, the unknown variables x, are in fact known and have a value defined by their bounds.</a:t>
            </a:r>
          </a:p>
          <a:p>
            <a:endParaRPr lang="en-CA" dirty="0"/>
          </a:p>
        </p:txBody>
      </p:sp>
    </p:spTree>
    <p:extLst>
      <p:ext uri="{BB962C8B-B14F-4D97-AF65-F5344CB8AC3E}">
        <p14:creationId xmlns:p14="http://schemas.microsoft.com/office/powerpoint/2010/main" val="149859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allows a rewrite of the equations involving only the first row of the partitioned system, which is the one associated with the free index set.</a:t>
            </a:r>
          </a:p>
          <a:p>
            <a:endParaRPr lang="en-CA" dirty="0"/>
          </a:p>
          <a:p>
            <a:r>
              <a:rPr lang="en-CA" dirty="0"/>
              <a:t>* This is nice, since here we have reduced the problem to a simple unconstrained linear system, and any number of linear solvers may be used to solve for x sub F.</a:t>
            </a:r>
            <a:br>
              <a:rPr lang="en-CA" dirty="0"/>
            </a:br>
            <a:endParaRPr lang="en-CA" dirty="0"/>
          </a:p>
          <a:p>
            <a:r>
              <a:rPr lang="en-CA" dirty="0"/>
              <a:t>* Furthermore, this allows us to sketch out the main steps of the principal pivoting algorithm.  Starting from an estimate of the index sets, we solve for the free variables.  Then, check if the new solution violates any of the feasibility or complementarity constraints.  If any do, then pivot the violated variables according to a set of rules and try again.  Rinse and repeat.</a:t>
            </a:r>
          </a:p>
          <a:p>
            <a:endParaRPr lang="en-CA" dirty="0"/>
          </a:p>
          <a:p>
            <a:endParaRPr lang="en-CA" dirty="0"/>
          </a:p>
          <a:p>
            <a:endParaRPr lang="en-CA" dirty="0"/>
          </a:p>
        </p:txBody>
      </p:sp>
    </p:spTree>
    <p:extLst>
      <p:ext uri="{BB962C8B-B14F-4D97-AF65-F5344CB8AC3E}">
        <p14:creationId xmlns:p14="http://schemas.microsoft.com/office/powerpoint/2010/main" val="2600839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691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85950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61778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29741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1AAA435-859A-8842-BDB9-5C3B55DE24F5}" type="slidenum">
              <a:rPr lang="en-US" smtClean="0"/>
              <a:pPr/>
              <a:t>‹#›</a:t>
            </a:fld>
            <a:r>
              <a:rPr lang="en-US"/>
              <a:t>/12</a:t>
            </a:r>
            <a:endParaRPr lang="en-US" dirty="0"/>
          </a:p>
        </p:txBody>
      </p:sp>
    </p:spTree>
    <p:extLst>
      <p:ext uri="{BB962C8B-B14F-4D97-AF65-F5344CB8AC3E}">
        <p14:creationId xmlns:p14="http://schemas.microsoft.com/office/powerpoint/2010/main" val="30611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9" name="TextBox 8"/>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41385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13" name="TextBox 12"/>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81386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2" name="Rectangle 21"/>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24" name="Rectangle 23"/>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369880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Tree>
    <p:extLst>
      <p:ext uri="{BB962C8B-B14F-4D97-AF65-F5344CB8AC3E}">
        <p14:creationId xmlns:p14="http://schemas.microsoft.com/office/powerpoint/2010/main" val="274666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68959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9642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90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09700"/>
            <a:ext cx="10515600" cy="47672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3391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9.png"/></Relationships>
</file>

<file path=ppt/slides/_rels/slide11.xml.rels><?xml version="1.0" encoding="UTF-8" standalone="yes"?>
<Relationships xmlns="http://schemas.openxmlformats.org/package/2006/relationships"><Relationship Id="rId8" Type="http://schemas.openxmlformats.org/officeDocument/2006/relationships/image" Target="../media/image1960.png"/><Relationship Id="rId13" Type="http://schemas.openxmlformats.org/officeDocument/2006/relationships/image" Target="../media/image2010.png"/><Relationship Id="rId18" Type="http://schemas.openxmlformats.org/officeDocument/2006/relationships/image" Target="../media/image2060.png"/><Relationship Id="rId26" Type="http://schemas.openxmlformats.org/officeDocument/2006/relationships/image" Target="../media/image214.png"/><Relationship Id="rId3" Type="http://schemas.openxmlformats.org/officeDocument/2006/relationships/image" Target="../media/image792.png"/><Relationship Id="rId21" Type="http://schemas.openxmlformats.org/officeDocument/2006/relationships/image" Target="../media/image209.png"/><Relationship Id="rId7" Type="http://schemas.openxmlformats.org/officeDocument/2006/relationships/image" Target="../media/image1950.png"/><Relationship Id="rId12" Type="http://schemas.openxmlformats.org/officeDocument/2006/relationships/image" Target="../media/image2000.png"/><Relationship Id="rId17" Type="http://schemas.openxmlformats.org/officeDocument/2006/relationships/image" Target="../media/image2050.png"/><Relationship Id="rId25" Type="http://schemas.openxmlformats.org/officeDocument/2006/relationships/image" Target="../media/image213.png"/><Relationship Id="rId2" Type="http://schemas.openxmlformats.org/officeDocument/2006/relationships/notesSlide" Target="../notesSlides/notesSlide11.xml"/><Relationship Id="rId16" Type="http://schemas.openxmlformats.org/officeDocument/2006/relationships/image" Target="../media/image2040.png"/><Relationship Id="rId20" Type="http://schemas.openxmlformats.org/officeDocument/2006/relationships/image" Target="../media/image2080.png"/><Relationship Id="rId29"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1940.png"/><Relationship Id="rId11" Type="http://schemas.openxmlformats.org/officeDocument/2006/relationships/image" Target="../media/image1990.png"/><Relationship Id="rId24" Type="http://schemas.openxmlformats.org/officeDocument/2006/relationships/image" Target="../media/image212.png"/><Relationship Id="rId5" Type="http://schemas.openxmlformats.org/officeDocument/2006/relationships/image" Target="../media/image1930.png"/><Relationship Id="rId15" Type="http://schemas.openxmlformats.org/officeDocument/2006/relationships/image" Target="../media/image2030.png"/><Relationship Id="rId23" Type="http://schemas.openxmlformats.org/officeDocument/2006/relationships/image" Target="../media/image211.png"/><Relationship Id="rId28" Type="http://schemas.openxmlformats.org/officeDocument/2006/relationships/image" Target="../media/image216.png"/><Relationship Id="rId10" Type="http://schemas.openxmlformats.org/officeDocument/2006/relationships/image" Target="../media/image1980.png"/><Relationship Id="rId19" Type="http://schemas.openxmlformats.org/officeDocument/2006/relationships/image" Target="../media/image2070.png"/><Relationship Id="rId4" Type="http://schemas.openxmlformats.org/officeDocument/2006/relationships/image" Target="../media/image1790.png"/><Relationship Id="rId9" Type="http://schemas.openxmlformats.org/officeDocument/2006/relationships/image" Target="../media/image1970.png"/><Relationship Id="rId14" Type="http://schemas.openxmlformats.org/officeDocument/2006/relationships/image" Target="../media/image2020.png"/><Relationship Id="rId22" Type="http://schemas.openxmlformats.org/officeDocument/2006/relationships/image" Target="../media/image210.png"/><Relationship Id="rId27" Type="http://schemas.openxmlformats.org/officeDocument/2006/relationships/image" Target="../media/image2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20.png"/><Relationship Id="rId13" Type="http://schemas.openxmlformats.org/officeDocument/2006/relationships/image" Target="../media/image1870.png"/><Relationship Id="rId7" Type="http://schemas.openxmlformats.org/officeDocument/2006/relationships/image" Target="../media/image1810.png"/><Relationship Id="rId12" Type="http://schemas.openxmlformats.org/officeDocument/2006/relationships/image" Target="../media/image18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00.png"/><Relationship Id="rId11" Type="http://schemas.openxmlformats.org/officeDocument/2006/relationships/image" Target="../media/image1850.png"/><Relationship Id="rId15" Type="http://schemas.openxmlformats.org/officeDocument/2006/relationships/image" Target="../media/image120.png"/><Relationship Id="rId10" Type="http://schemas.openxmlformats.org/officeDocument/2006/relationships/image" Target="../media/image1840.png"/><Relationship Id="rId4" Type="http://schemas.openxmlformats.org/officeDocument/2006/relationships/image" Target="../media/image1780.png"/><Relationship Id="rId9" Type="http://schemas.openxmlformats.org/officeDocument/2006/relationships/image" Target="../media/image1830.png"/><Relationship Id="rId14" Type="http://schemas.openxmlformats.org/officeDocument/2006/relationships/image" Target="../media/image1880.png"/></Relationships>
</file>

<file path=ppt/slides/_rels/slide7.xml.rels><?xml version="1.0" encoding="UTF-8" standalone="yes"?>
<Relationships xmlns="http://schemas.openxmlformats.org/package/2006/relationships"><Relationship Id="rId3" Type="http://schemas.openxmlformats.org/officeDocument/2006/relationships/image" Target="../media/image189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910.png"/><Relationship Id="rId4" Type="http://schemas.openxmlformats.org/officeDocument/2006/relationships/image" Target="../media/image1900.png"/></Relationships>
</file>

<file path=ppt/slides/_rels/slide8.xml.rels><?xml version="1.0" encoding="UTF-8" standalone="yes"?>
<Relationships xmlns="http://schemas.openxmlformats.org/package/2006/relationships"><Relationship Id="rId3" Type="http://schemas.openxmlformats.org/officeDocument/2006/relationships/image" Target="../media/image176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770.png"/></Relationships>
</file>

<file path=ppt/slides/_rels/slide9.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III: Pivoting Methods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07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F633A1-4156-4B24-A42D-4732516B5583}"/>
                  </a:ext>
                </a:extLst>
              </p:cNvPr>
              <p:cNvSpPr txBox="1"/>
              <p:nvPr/>
            </p:nvSpPr>
            <p:spPr>
              <a:xfrm>
                <a:off x="1493520" y="1247686"/>
                <a:ext cx="10347513" cy="2699778"/>
              </a:xfrm>
              <a:prstGeom prst="rect">
                <a:avLst/>
              </a:prstGeom>
              <a:noFill/>
              <a:ln w="22225">
                <a:noFill/>
              </a:ln>
            </p:spPr>
            <p:txBody>
              <a:bodyPr wrap="none" rtlCol="0">
                <a:spAutoFit/>
              </a:bodyPr>
              <a:lstStyle/>
              <a:p>
                <a:r>
                  <a:rPr lang="en-CA" sz="2000" dirty="0"/>
                  <a:t>F </a:t>
                </a:r>
                <a14:m>
                  <m:oMath xmlns:m="http://schemas.openxmlformats.org/officeDocument/2006/math">
                    <m:r>
                      <a:rPr lang="en-CA" sz="2000" b="0" i="1" smtClean="0">
                        <a:latin typeface="Cambria Math" panose="02040503050406030204" pitchFamily="18" charset="0"/>
                      </a:rPr>
                      <m:t>=</m:t>
                    </m:r>
                    <m:d>
                      <m:dPr>
                        <m:begChr m:val="{"/>
                        <m:endChr m:val="}"/>
                        <m:ctrlPr>
                          <a:rPr lang="en-CA" sz="2000" b="0" i="1" smtClean="0">
                            <a:latin typeface="Cambria Math" panose="02040503050406030204" pitchFamily="18" charset="0"/>
                          </a:rPr>
                        </m:ctrlPr>
                      </m:dPr>
                      <m:e>
                        <m:r>
                          <a:rPr lang="en-CA" sz="2000" b="0" i="1" smtClean="0">
                            <a:latin typeface="Cambria Math" panose="02040503050406030204" pitchFamily="18" charset="0"/>
                          </a:rPr>
                          <m:t>1…</m:t>
                        </m:r>
                        <m:r>
                          <a:rPr lang="en-CA" sz="2000" b="0" i="1" smtClean="0">
                            <a:latin typeface="Cambria Math" panose="02040503050406030204" pitchFamily="18" charset="0"/>
                          </a:rPr>
                          <m:t>𝑛</m:t>
                        </m:r>
                      </m:e>
                    </m:d>
                  </m:oMath>
                </a14:m>
                <a:r>
                  <a:rPr lang="en-CA" sz="2000" dirty="0">
                    <a:latin typeface="Lucida Console" panose="020B0609040504020204" pitchFamily="49" charset="0"/>
                  </a:rPr>
                  <a:t>, </a:t>
                </a:r>
                <a:r>
                  <a:rPr lang="en-CA" sz="2000" dirty="0"/>
                  <a:t>L</a:t>
                </a:r>
                <a14:m>
                  <m:oMath xmlns:m="http://schemas.openxmlformats.org/officeDocument/2006/math">
                    <m:r>
                      <a:rPr lang="en-CA" sz="2000" b="0" i="0" smtClean="0">
                        <a:latin typeface="Cambria Math" panose="02040503050406030204" pitchFamily="18" charset="0"/>
                        <a:ea typeface="Cambria Math" panose="02040503050406030204" pitchFamily="18" charset="0"/>
                      </a:rPr>
                      <m:t> =</m:t>
                    </m:r>
                    <m:r>
                      <a:rPr lang="en-CA" sz="2000" i="1" smtClean="0">
                        <a:latin typeface="Cambria Math" panose="02040503050406030204" pitchFamily="18" charset="0"/>
                        <a:ea typeface="Cambria Math" panose="02040503050406030204" pitchFamily="18" charset="0"/>
                      </a:rPr>
                      <m:t>∅</m:t>
                    </m:r>
                  </m:oMath>
                </a14:m>
                <a:r>
                  <a:rPr lang="en-CA" sz="2000" dirty="0">
                    <a:latin typeface="Lucida Console" panose="020B0609040504020204" pitchFamily="49" charset="0"/>
                  </a:rPr>
                  <a:t>, U</a:t>
                </a:r>
                <a14:m>
                  <m:oMath xmlns:m="http://schemas.openxmlformats.org/officeDocument/2006/math">
                    <m:r>
                      <a:rPr lang="en-CA" sz="2000" b="0" i="0" smtClean="0">
                        <a:latin typeface="Cambria Math" panose="02040503050406030204" pitchFamily="18" charset="0"/>
                      </a:rPr>
                      <m:t> </m:t>
                    </m:r>
                    <m:r>
                      <a:rPr lang="en-CA" sz="2000" b="0" i="1" smtClean="0">
                        <a:latin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m:t>
                    </m:r>
                  </m:oMath>
                </a14:m>
                <a:r>
                  <a:rPr lang="en-CA" sz="2000" dirty="0">
                    <a:latin typeface="Lucida Console" panose="020B0609040504020204" pitchFamily="49" charset="0"/>
                  </a:rPr>
                  <a:t>                </a:t>
                </a:r>
                <a:r>
                  <a:rPr lang="en-CA" sz="2000" dirty="0">
                    <a:solidFill>
                      <a:schemeClr val="accent6"/>
                    </a:solidFill>
                    <a:latin typeface="Lucida Console" panose="020B0609040504020204" pitchFamily="49" charset="0"/>
                  </a:rPr>
                  <a:t>// Initialize index sets</a:t>
                </a:r>
              </a:p>
              <a:p>
                <a:r>
                  <a:rPr lang="en-CA" sz="2000" b="1" dirty="0">
                    <a:latin typeface="Lucida Console" panose="020B0609040504020204" pitchFamily="49" charset="0"/>
                  </a:rPr>
                  <a:t>while</a:t>
                </a:r>
                <a:r>
                  <a:rPr lang="en-CA" sz="2000" dirty="0">
                    <a:latin typeface="Lucida Console" panose="020B0609040504020204" pitchFamily="49" charset="0"/>
                  </a:rPr>
                  <a:t> (</a:t>
                </a:r>
                <a14:m>
                  <m:oMath xmlns:m="http://schemas.openxmlformats.org/officeDocument/2006/math">
                    <m:r>
                      <a:rPr lang="en-CA" sz="2000" b="0" i="1" smtClean="0">
                        <a:latin typeface="Cambria Math" panose="02040503050406030204" pitchFamily="18" charset="0"/>
                      </a:rPr>
                      <m:t>𝑘</m:t>
                    </m:r>
                    <m:r>
                      <a:rPr lang="en-CA" sz="2000" b="0" i="1" smtClean="0">
                        <a:latin typeface="Cambria Math" panose="02040503050406030204" pitchFamily="18" charset="0"/>
                      </a:rPr>
                      <m:t>≤</m:t>
                    </m:r>
                    <m:r>
                      <a:rPr lang="en-CA" sz="2000" b="0" i="1" smtClean="0">
                        <a:latin typeface="Cambria Math" panose="02040503050406030204" pitchFamily="18" charset="0"/>
                      </a:rPr>
                      <m:t>𝑁</m:t>
                    </m:r>
                  </m:oMath>
                </a14:m>
                <a:r>
                  <a:rPr lang="en-CA" sz="2000" dirty="0">
                    <a:latin typeface="Lucida Console" panose="020B0609040504020204" pitchFamily="49" charset="0"/>
                  </a:rPr>
                  <a:t> and F,L,U changed) </a:t>
                </a:r>
                <a:r>
                  <a:rPr lang="en-CA" sz="2000" b="1" dirty="0">
                    <a:latin typeface="Lucida Console" panose="020B0609040504020204" pitchFamily="49" charset="0"/>
                  </a:rPr>
                  <a:t>do</a:t>
                </a:r>
              </a:p>
              <a:p>
                <a:r>
                  <a:rPr lang="en-CA" sz="2000" b="1" dirty="0">
                    <a:latin typeface="Lucida Console" panose="020B0609040504020204" pitchFamily="49" charset="0"/>
                  </a:rPr>
                  <a:t>  </a:t>
                </a:r>
                <a14:m>
                  <m:oMath xmlns:m="http://schemas.openxmlformats.org/officeDocument/2006/math">
                    <m:r>
                      <a:rPr lang="en-CA" sz="2000" b="0" i="1" smtClean="0">
                        <a:latin typeface="Cambria Math" panose="02040503050406030204" pitchFamily="18" charset="0"/>
                      </a:rPr>
                      <m:t>∀</m:t>
                    </m:r>
                    <m:r>
                      <a:rPr lang="en-CA" sz="2000" b="0" i="1" smtClean="0">
                        <a:latin typeface="Cambria Math" panose="02040503050406030204" pitchFamily="18" charset="0"/>
                      </a:rPr>
                      <m:t>𝑖</m:t>
                    </m:r>
                    <m:r>
                      <a:rPr lang="en-CA" sz="2000" b="0" i="1" smtClean="0">
                        <a:latin typeface="Cambria Math" panose="02040503050406030204" pitchFamily="18" charset="0"/>
                      </a:rPr>
                      <m:t>∈ </m:t>
                    </m:r>
                  </m:oMath>
                </a14:m>
                <a:r>
                  <a:rPr lang="en-CA" sz="2000" dirty="0"/>
                  <a:t>L :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m:t>
                    </m:r>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𝑥</m:t>
                        </m:r>
                      </m:e>
                      <m:sub>
                        <m:r>
                          <a:rPr lang="en-CA" sz="2000" b="0" i="1" smtClean="0">
                            <a:latin typeface="Cambria Math" panose="02040503050406030204" pitchFamily="18" charset="0"/>
                          </a:rPr>
                          <m:t>𝑖</m:t>
                        </m:r>
                      </m:sub>
                      <m:sup>
                        <m:r>
                          <m:rPr>
                            <m:sty m:val="p"/>
                          </m:rPr>
                          <a:rPr lang="en-CA" sz="2000" b="0" i="0" smtClean="0">
                            <a:latin typeface="Cambria Math" panose="02040503050406030204" pitchFamily="18" charset="0"/>
                          </a:rPr>
                          <m:t>lo</m:t>
                        </m:r>
                      </m:sup>
                    </m:sSubSup>
                  </m:oMath>
                </a14:m>
                <a:r>
                  <a:rPr lang="en-CA" sz="2000" b="0" dirty="0"/>
                  <a:t>                                                           </a:t>
                </a:r>
                <a:r>
                  <a:rPr lang="en-CA" sz="2000" dirty="0">
                    <a:solidFill>
                      <a:schemeClr val="accent6"/>
                    </a:solidFill>
                    <a:latin typeface="Lucida Console" panose="020B0609040504020204" pitchFamily="49" charset="0"/>
                  </a:rPr>
                  <a:t>// Assign tight lower variables</a:t>
                </a:r>
                <a:endParaRPr lang="en-CA" sz="2000" b="0" dirty="0"/>
              </a:p>
              <a:p>
                <a:r>
                  <a:rPr lang="en-CA" sz="2000" dirty="0">
                    <a:latin typeface="Lucida Console" panose="020B0609040504020204" pitchFamily="49" charset="0"/>
                  </a:rPr>
                  <a:t>  </a:t>
                </a:r>
                <a14:m>
                  <m:oMath xmlns:m="http://schemas.openxmlformats.org/officeDocument/2006/math">
                    <m:r>
                      <a:rPr lang="en-CA" sz="2000" i="1">
                        <a:latin typeface="Cambria Math" panose="02040503050406030204" pitchFamily="18" charset="0"/>
                      </a:rPr>
                      <m:t>∀</m:t>
                    </m:r>
                    <m:r>
                      <a:rPr lang="en-CA" sz="2000" i="1">
                        <a:latin typeface="Cambria Math" panose="02040503050406030204" pitchFamily="18" charset="0"/>
                      </a:rPr>
                      <m:t>𝑖</m:t>
                    </m:r>
                    <m:r>
                      <a:rPr lang="en-CA" sz="2000" i="1">
                        <a:latin typeface="Cambria Math" panose="02040503050406030204" pitchFamily="18" charset="0"/>
                      </a:rPr>
                      <m:t>∈ </m:t>
                    </m:r>
                  </m:oMath>
                </a14:m>
                <a:r>
                  <a:rPr lang="en-CA" sz="2000" dirty="0"/>
                  <a:t>U : </a:t>
                </a:r>
                <a14:m>
                  <m:oMath xmlns:m="http://schemas.openxmlformats.org/officeDocument/2006/math">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i="1">
                            <a:latin typeface="Cambria Math" panose="02040503050406030204" pitchFamily="18" charset="0"/>
                          </a:rPr>
                          <m:t>𝑖</m:t>
                        </m:r>
                      </m:sub>
                    </m:sSub>
                    <m:r>
                      <a:rPr lang="en-CA" sz="2000" i="1">
                        <a:latin typeface="Cambria Math" panose="02040503050406030204" pitchFamily="18" charset="0"/>
                      </a:rPr>
                      <m:t>←</m:t>
                    </m:r>
                    <m:sSubSup>
                      <m:sSubSupPr>
                        <m:ctrlPr>
                          <a:rPr lang="en-CA" sz="2000" i="1">
                            <a:latin typeface="Cambria Math" panose="02040503050406030204" pitchFamily="18" charset="0"/>
                          </a:rPr>
                        </m:ctrlPr>
                      </m:sSubSupPr>
                      <m:e>
                        <m:r>
                          <a:rPr lang="en-CA" sz="2000" i="1">
                            <a:latin typeface="Cambria Math" panose="02040503050406030204" pitchFamily="18" charset="0"/>
                          </a:rPr>
                          <m:t>𝑥</m:t>
                        </m:r>
                      </m:e>
                      <m:sub>
                        <m:r>
                          <a:rPr lang="en-CA" sz="2000" i="1">
                            <a:latin typeface="Cambria Math" panose="02040503050406030204" pitchFamily="18" charset="0"/>
                          </a:rPr>
                          <m:t>𝑖</m:t>
                        </m:r>
                      </m:sub>
                      <m:sup>
                        <m:r>
                          <m:rPr>
                            <m:sty m:val="p"/>
                          </m:rPr>
                          <a:rPr lang="en-CA" sz="2000" b="0" i="0" smtClean="0">
                            <a:latin typeface="Cambria Math" panose="02040503050406030204" pitchFamily="18" charset="0"/>
                          </a:rPr>
                          <m:t>hi</m:t>
                        </m:r>
                      </m:sup>
                    </m:sSubSup>
                  </m:oMath>
                </a14:m>
                <a:r>
                  <a:rPr lang="en-CA" sz="2000" dirty="0"/>
                  <a:t>                                                          </a:t>
                </a:r>
                <a:r>
                  <a:rPr lang="en-CA" sz="2000" dirty="0">
                    <a:solidFill>
                      <a:schemeClr val="accent6"/>
                    </a:solidFill>
                    <a:latin typeface="Lucida Console" panose="020B0609040504020204" pitchFamily="49" charset="0"/>
                  </a:rPr>
                  <a:t>// Assign tight upper variables</a:t>
                </a:r>
                <a:endParaRPr lang="en-CA" sz="2000" dirty="0"/>
              </a:p>
              <a:p>
                <a:r>
                  <a:rPr lang="en-CA" sz="2000" dirty="0">
                    <a:latin typeface="Lucida Console" panose="020B0609040504020204" pitchFamily="49" charset="0"/>
                  </a:rPr>
                  <a:t>  solve</a:t>
                </a:r>
                <a:r>
                  <a:rPr lang="en-CA" sz="2000" dirty="0"/>
                  <a:t> </a:t>
                </a:r>
                <a14:m>
                  <m:oMath xmlns:m="http://schemas.openxmlformats.org/officeDocument/2006/math">
                    <m:sSub>
                      <m:sSubPr>
                        <m:ctrlPr>
                          <a:rPr lang="en-CA" sz="2000" i="1">
                            <a:latin typeface="Cambria Math" panose="02040503050406030204" pitchFamily="18" charset="0"/>
                          </a:rPr>
                        </m:ctrlPr>
                      </m:sSubPr>
                      <m:e>
                        <m:r>
                          <a:rPr lang="en-CA" sz="2000" b="1">
                            <a:latin typeface="Cambria Math" panose="02040503050406030204" pitchFamily="18" charset="0"/>
                          </a:rPr>
                          <m:t>𝐀</m:t>
                        </m:r>
                      </m:e>
                      <m:sub>
                        <m:r>
                          <m:rPr>
                            <m:nor/>
                          </m:rPr>
                          <a:rPr lang="en-CA" sz="2000"/>
                          <m:t>F</m:t>
                        </m:r>
                        <m:r>
                          <m:rPr>
                            <m:nor/>
                          </m:rPr>
                          <a:rPr lang="en-CA" sz="2000"/>
                          <m:t>,</m:t>
                        </m:r>
                        <m:r>
                          <m:rPr>
                            <m:nor/>
                          </m:rPr>
                          <a:rPr lang="en-CA" sz="2000"/>
                          <m:t>F</m:t>
                        </m:r>
                      </m:sub>
                    </m:sSub>
                    <m:sSub>
                      <m:sSubPr>
                        <m:ctrlPr>
                          <a:rPr lang="en-CA" sz="2000" i="1">
                            <a:latin typeface="Cambria Math" panose="02040503050406030204" pitchFamily="18" charset="0"/>
                          </a:rPr>
                        </m:ctrlPr>
                      </m:sSubPr>
                      <m:e>
                        <m:r>
                          <a:rPr lang="en-CA" sz="2000" b="1">
                            <a:latin typeface="Cambria Math" panose="02040503050406030204" pitchFamily="18" charset="0"/>
                          </a:rPr>
                          <m:t>𝐱</m:t>
                        </m:r>
                      </m:e>
                      <m:sub>
                        <m:r>
                          <m:rPr>
                            <m:nor/>
                          </m:rPr>
                          <a:rPr lang="en-CA" sz="2000"/>
                          <m:t>F</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b="1">
                            <a:latin typeface="Cambria Math" panose="02040503050406030204" pitchFamily="18" charset="0"/>
                          </a:rPr>
                          <m:t>𝐛</m:t>
                        </m:r>
                      </m:e>
                      <m:sub>
                        <m:r>
                          <m:rPr>
                            <m:nor/>
                          </m:rPr>
                          <a:rPr lang="en-CA" sz="2000"/>
                          <m:t>F</m:t>
                        </m:r>
                      </m:sub>
                    </m:sSub>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b="1">
                            <a:latin typeface="Cambria Math" panose="02040503050406030204" pitchFamily="18" charset="0"/>
                          </a:rPr>
                          <m:t>𝐀</m:t>
                        </m:r>
                      </m:e>
                      <m:sub>
                        <m:r>
                          <m:rPr>
                            <m:nor/>
                          </m:rPr>
                          <a:rPr lang="en-CA" sz="2000"/>
                          <m:t>F</m:t>
                        </m:r>
                        <m:r>
                          <m:rPr>
                            <m:nor/>
                          </m:rPr>
                          <a:rPr lang="en-CA" sz="2000"/>
                          <m:t>,</m:t>
                        </m:r>
                        <m:r>
                          <m:rPr>
                            <m:nor/>
                          </m:rPr>
                          <a:rPr lang="en-CA" sz="2000"/>
                          <m:t>L</m:t>
                        </m:r>
                      </m:sub>
                    </m:sSub>
                    <m:sSubSup>
                      <m:sSubSupPr>
                        <m:ctrlPr>
                          <a:rPr lang="en-CA" sz="2000" i="1">
                            <a:latin typeface="Cambria Math" panose="02040503050406030204" pitchFamily="18" charset="0"/>
                          </a:rPr>
                        </m:ctrlPr>
                      </m:sSubSupPr>
                      <m:e>
                        <m:r>
                          <a:rPr lang="en-CA" sz="2000" b="1">
                            <a:latin typeface="Cambria Math" panose="02040503050406030204" pitchFamily="18" charset="0"/>
                          </a:rPr>
                          <m:t>𝐱</m:t>
                        </m:r>
                      </m:e>
                      <m:sub>
                        <m:r>
                          <m:rPr>
                            <m:nor/>
                          </m:rPr>
                          <a:rPr lang="en-CA" sz="2000"/>
                          <m:t>L</m:t>
                        </m:r>
                      </m:sub>
                      <m:sup>
                        <m:r>
                          <m:rPr>
                            <m:sty m:val="p"/>
                          </m:rPr>
                          <a:rPr lang="en-CA" sz="2000">
                            <a:latin typeface="Cambria Math" panose="02040503050406030204" pitchFamily="18" charset="0"/>
                          </a:rPr>
                          <m:t>lo</m:t>
                        </m:r>
                      </m:sup>
                    </m:sSubSup>
                    <m:r>
                      <a:rPr lang="en-CA" sz="2000" i="1">
                        <a:latin typeface="Cambria Math" panose="02040503050406030204" pitchFamily="18" charset="0"/>
                      </a:rPr>
                      <m:t>−</m:t>
                    </m:r>
                    <m:sSub>
                      <m:sSubPr>
                        <m:ctrlPr>
                          <a:rPr lang="en-CA" sz="2000" i="1">
                            <a:latin typeface="Cambria Math" panose="02040503050406030204" pitchFamily="18" charset="0"/>
                          </a:rPr>
                        </m:ctrlPr>
                      </m:sSubPr>
                      <m:e>
                        <m:r>
                          <a:rPr lang="en-CA" sz="2000" b="1">
                            <a:latin typeface="Cambria Math" panose="02040503050406030204" pitchFamily="18" charset="0"/>
                          </a:rPr>
                          <m:t>𝐀</m:t>
                        </m:r>
                      </m:e>
                      <m:sub>
                        <m:r>
                          <m:rPr>
                            <m:nor/>
                          </m:rPr>
                          <a:rPr lang="en-CA" sz="2000"/>
                          <m:t>F</m:t>
                        </m:r>
                        <m:r>
                          <m:rPr>
                            <m:nor/>
                          </m:rPr>
                          <a:rPr lang="en-CA" sz="2000"/>
                          <m:t>,</m:t>
                        </m:r>
                        <m:r>
                          <m:rPr>
                            <m:nor/>
                          </m:rPr>
                          <a:rPr lang="en-CA" sz="2000"/>
                          <m:t>U</m:t>
                        </m:r>
                      </m:sub>
                    </m:sSub>
                    <m:sSubSup>
                      <m:sSubSupPr>
                        <m:ctrlPr>
                          <a:rPr lang="en-CA" sz="2000" i="1">
                            <a:latin typeface="Cambria Math" panose="02040503050406030204" pitchFamily="18" charset="0"/>
                          </a:rPr>
                        </m:ctrlPr>
                      </m:sSubSupPr>
                      <m:e>
                        <m:r>
                          <a:rPr lang="en-CA" sz="2000" b="1">
                            <a:latin typeface="Cambria Math" panose="02040503050406030204" pitchFamily="18" charset="0"/>
                          </a:rPr>
                          <m:t>𝐱</m:t>
                        </m:r>
                      </m:e>
                      <m:sub>
                        <m:r>
                          <m:rPr>
                            <m:nor/>
                          </m:rPr>
                          <a:rPr lang="en-CA" sz="2000"/>
                          <m:t>U</m:t>
                        </m:r>
                      </m:sub>
                      <m:sup>
                        <m:r>
                          <m:rPr>
                            <m:sty m:val="p"/>
                          </m:rPr>
                          <a:rPr lang="en-CA" sz="2000">
                            <a:latin typeface="Cambria Math" panose="02040503050406030204" pitchFamily="18" charset="0"/>
                          </a:rPr>
                          <m:t>hi</m:t>
                        </m:r>
                      </m:sup>
                    </m:sSubSup>
                  </m:oMath>
                </a14:m>
                <a:endParaRPr lang="en-CA" sz="2000" dirty="0"/>
              </a:p>
              <a:p>
                <a:r>
                  <a:rPr lang="en-CA" sz="2000" dirty="0">
                    <a:latin typeface="Lucida Console" panose="020B0609040504020204" pitchFamily="49" charset="0"/>
                  </a:rPr>
                  <a:t>  </a:t>
                </a:r>
                <a14:m>
                  <m:oMath xmlns:m="http://schemas.openxmlformats.org/officeDocument/2006/math">
                    <m:r>
                      <a:rPr lang="en-CA" sz="2000" b="1" i="0" dirty="0" smtClean="0">
                        <a:latin typeface="Cambria Math" panose="02040503050406030204" pitchFamily="18" charset="0"/>
                      </a:rPr>
                      <m:t>𝐯</m:t>
                    </m:r>
                    <m:r>
                      <a:rPr lang="en-CA" sz="2000" b="0" i="1" dirty="0" smtClean="0">
                        <a:latin typeface="Cambria Math" panose="02040503050406030204" pitchFamily="18" charset="0"/>
                      </a:rPr>
                      <m:t>=</m:t>
                    </m:r>
                    <m:r>
                      <a:rPr lang="en-CA" sz="2000" b="1" i="0" dirty="0" smtClean="0">
                        <a:latin typeface="Cambria Math" panose="02040503050406030204" pitchFamily="18" charset="0"/>
                      </a:rPr>
                      <m:t>𝐀𝐱</m:t>
                    </m:r>
                    <m:r>
                      <a:rPr lang="en-CA" sz="2000" b="0" i="1" dirty="0" smtClean="0">
                        <a:latin typeface="Cambria Math" panose="02040503050406030204" pitchFamily="18" charset="0"/>
                      </a:rPr>
                      <m:t>+</m:t>
                    </m:r>
                    <m:r>
                      <a:rPr lang="en-CA" sz="2000" b="1" i="0" dirty="0" smtClean="0">
                        <a:latin typeface="Cambria Math" panose="02040503050406030204" pitchFamily="18" charset="0"/>
                      </a:rPr>
                      <m:t>𝐛</m:t>
                    </m:r>
                  </m:oMath>
                </a14:m>
                <a:r>
                  <a:rPr lang="en-CA" sz="2000" b="1" dirty="0"/>
                  <a:t>                                                                   </a:t>
                </a:r>
                <a:r>
                  <a:rPr lang="en-CA" sz="2000" dirty="0">
                    <a:solidFill>
                      <a:schemeClr val="accent6"/>
                    </a:solidFill>
                    <a:latin typeface="Lucida Console" panose="020B0609040504020204" pitchFamily="49" charset="0"/>
                  </a:rPr>
                  <a:t>// Compute residual velocities </a:t>
                </a:r>
                <a:endParaRPr lang="en-CA" sz="2000" b="1" dirty="0"/>
              </a:p>
              <a:p>
                <a:r>
                  <a:rPr lang="en-CA" sz="2000" b="1" dirty="0">
                    <a:latin typeface="Lucida Console" panose="020B0609040504020204" pitchFamily="49" charset="0"/>
                  </a:rPr>
                  <a:t>  </a:t>
                </a:r>
                <a:r>
                  <a:rPr lang="en-CA" sz="2000" dirty="0">
                    <a:latin typeface="Lucida Console" panose="020B0609040504020204" pitchFamily="49" charset="0"/>
                  </a:rPr>
                  <a:t>update F,L,U</a:t>
                </a:r>
              </a:p>
              <a:p>
                <a:r>
                  <a:rPr lang="en-CA" sz="2000" dirty="0">
                    <a:latin typeface="Lucida Console" panose="020B0609040504020204" pitchFamily="49" charset="0"/>
                  </a:rPr>
                  <a:t>  </a:t>
                </a:r>
                <a14:m>
                  <m:oMath xmlns:m="http://schemas.openxmlformats.org/officeDocument/2006/math">
                    <m:r>
                      <a:rPr lang="en-CA" sz="2000" b="0" i="1" smtClean="0">
                        <a:latin typeface="Cambria Math" panose="02040503050406030204" pitchFamily="18" charset="0"/>
                      </a:rPr>
                      <m:t>𝑘</m:t>
                    </m:r>
                    <m:r>
                      <a:rPr lang="en-CA" sz="2000" b="0" i="1" smtClean="0">
                        <a:latin typeface="Cambria Math" panose="02040503050406030204" pitchFamily="18" charset="0"/>
                      </a:rPr>
                      <m:t>=</m:t>
                    </m:r>
                    <m:r>
                      <a:rPr lang="en-CA" sz="2000" b="0" i="1" smtClean="0">
                        <a:latin typeface="Cambria Math" panose="02040503050406030204" pitchFamily="18" charset="0"/>
                      </a:rPr>
                      <m:t>𝑘</m:t>
                    </m:r>
                    <m:r>
                      <a:rPr lang="en-CA" sz="2000" b="0" i="1" smtClean="0">
                        <a:latin typeface="Cambria Math" panose="02040503050406030204" pitchFamily="18" charset="0"/>
                      </a:rPr>
                      <m:t>+1</m:t>
                    </m:r>
                  </m:oMath>
                </a14:m>
                <a:endParaRPr lang="en-CA" sz="2000" dirty="0"/>
              </a:p>
            </p:txBody>
          </p:sp>
        </mc:Choice>
        <mc:Fallback xmlns="">
          <p:sp>
            <p:nvSpPr>
              <p:cNvPr id="4" name="TextBox 3">
                <a:extLst>
                  <a:ext uri="{FF2B5EF4-FFF2-40B4-BE49-F238E27FC236}">
                    <a16:creationId xmlns:a16="http://schemas.microsoft.com/office/drawing/2014/main" id="{11F633A1-4156-4B24-A42D-4732516B5583}"/>
                  </a:ext>
                </a:extLst>
              </p:cNvPr>
              <p:cNvSpPr txBox="1">
                <a:spLocks noRot="1" noChangeAspect="1" noMove="1" noResize="1" noEditPoints="1" noAdjustHandles="1" noChangeArrowheads="1" noChangeShapeType="1" noTextEdit="1"/>
              </p:cNvSpPr>
              <p:nvPr/>
            </p:nvSpPr>
            <p:spPr>
              <a:xfrm>
                <a:off x="1493520" y="1247686"/>
                <a:ext cx="10347513" cy="2699778"/>
              </a:xfrm>
              <a:prstGeom prst="rect">
                <a:avLst/>
              </a:prstGeom>
              <a:blipFill>
                <a:blip r:embed="rId3"/>
                <a:stretch>
                  <a:fillRect l="-589" t="-1354" r="-295"/>
                </a:stretch>
              </a:blipFill>
              <a:ln w="22225">
                <a:noFill/>
              </a:ln>
            </p:spPr>
            <p:txBody>
              <a:bodyPr/>
              <a:lstStyle/>
              <a:p>
                <a:r>
                  <a:rPr lang="en-CA">
                    <a:noFill/>
                  </a:rPr>
                  <a:t> </a:t>
                </a:r>
              </a:p>
            </p:txBody>
          </p:sp>
        </mc:Fallback>
      </mc:AlternateContent>
      <p:sp>
        <p:nvSpPr>
          <p:cNvPr id="2" name="Title 1">
            <a:extLst>
              <a:ext uri="{FF2B5EF4-FFF2-40B4-BE49-F238E27FC236}">
                <a16:creationId xmlns:a16="http://schemas.microsoft.com/office/drawing/2014/main" id="{1370B63C-8BD5-4425-9703-B71F835668AF}"/>
              </a:ext>
            </a:extLst>
          </p:cNvPr>
          <p:cNvSpPr>
            <a:spLocks noGrp="1"/>
          </p:cNvSpPr>
          <p:nvPr>
            <p:ph type="title"/>
          </p:nvPr>
        </p:nvSpPr>
        <p:spPr/>
        <p:txBody>
          <a:bodyPr/>
          <a:lstStyle/>
          <a:p>
            <a:r>
              <a:rPr lang="en-CA" dirty="0"/>
              <a:t>Principal Pivoting for BLCPs : Pseudocode</a:t>
            </a:r>
          </a:p>
        </p:txBody>
      </p:sp>
      <p:sp>
        <p:nvSpPr>
          <p:cNvPr id="22" name="Isosceles Triangle 21">
            <a:extLst>
              <a:ext uri="{FF2B5EF4-FFF2-40B4-BE49-F238E27FC236}">
                <a16:creationId xmlns:a16="http://schemas.microsoft.com/office/drawing/2014/main" id="{2EB78567-3805-4E92-95DC-23EFC6BB1241}"/>
              </a:ext>
            </a:extLst>
          </p:cNvPr>
          <p:cNvSpPr/>
          <p:nvPr/>
        </p:nvSpPr>
        <p:spPr>
          <a:xfrm>
            <a:off x="3358599" y="3649980"/>
            <a:ext cx="6540141" cy="516784"/>
          </a:xfrm>
          <a:prstGeom prst="triangle">
            <a:avLst>
              <a:gd name="adj" fmla="val 16898"/>
            </a:avLst>
          </a:prstGeom>
          <a:solidFill>
            <a:schemeClr val="bg1">
              <a:lumMod val="85000"/>
            </a:schemeClr>
          </a:solidFill>
          <a:ln>
            <a:noFill/>
          </a:ln>
          <a:effectLst>
            <a:outerShdw blurRad="381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D8D376-FE6C-4CA1-8B04-5713BFF77D2F}"/>
                  </a:ext>
                </a:extLst>
              </p:cNvPr>
              <p:cNvSpPr txBox="1"/>
              <p:nvPr/>
            </p:nvSpPr>
            <p:spPr>
              <a:xfrm>
                <a:off x="3358600" y="4166764"/>
                <a:ext cx="6554420" cy="1777153"/>
              </a:xfrm>
              <a:prstGeom prst="rect">
                <a:avLst/>
              </a:prstGeom>
              <a:solidFill>
                <a:schemeClr val="bg1">
                  <a:lumMod val="95000"/>
                </a:schemeClr>
              </a:solidFill>
              <a:effectLst>
                <a:outerShdw blurRad="50800" dist="38100" dir="10800000" algn="r" rotWithShape="0">
                  <a:prstClr val="black">
                    <a:alpha val="40000"/>
                  </a:prstClr>
                </a:outerShdw>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400" i="1" smtClean="0">
                              <a:latin typeface="Cambria Math" panose="02040503050406030204" pitchFamily="18" charset="0"/>
                            </a:rPr>
                          </m:ctrlPr>
                        </m:dPr>
                        <m:e>
                          <m:m>
                            <m:mPr>
                              <m:mcs>
                                <m:mc>
                                  <m:mcPr>
                                    <m:count m:val="2"/>
                                    <m:mcJc m:val="center"/>
                                  </m:mcPr>
                                </m:mc>
                              </m:mcs>
                              <m:ctrlPr>
                                <a:rPr lang="en-CA" sz="2400" i="1" smtClean="0">
                                  <a:latin typeface="Cambria Math" panose="02040503050406030204" pitchFamily="18" charset="0"/>
                                </a:rPr>
                              </m:ctrlPr>
                            </m:mPr>
                            <m:mr>
                              <m:e>
                                <m:r>
                                  <m:rPr>
                                    <m:brk m:alnAt="7"/>
                                  </m:rPr>
                                  <a:rPr lang="en-CA" sz="2400" b="0" i="1" smtClean="0">
                                    <a:latin typeface="Cambria Math" panose="02040503050406030204" pitchFamily="18" charset="0"/>
                                  </a:rPr>
                                  <m:t>𝐹</m:t>
                                </m:r>
                                <m:r>
                                  <a:rPr lang="en-CA" sz="2400" b="0" i="1" smtClean="0">
                                    <a:latin typeface="Cambria Math" panose="02040503050406030204" pitchFamily="18" charset="0"/>
                                  </a:rPr>
                                  <m:t>←</m:t>
                                </m:r>
                                <m:r>
                                  <a:rPr lang="en-CA" sz="2400" b="0" i="1" smtClean="0">
                                    <a:latin typeface="Cambria Math" panose="02040503050406030204" pitchFamily="18" charset="0"/>
                                  </a:rPr>
                                  <m:t>𝐹</m:t>
                                </m:r>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r>
                                      <a:rPr lang="en-CA" sz="2400" b="0" i="1" smtClean="0">
                                        <a:latin typeface="Cambria Math" panose="02040503050406030204" pitchFamily="18" charset="0"/>
                                      </a:rPr>
                                      <m:t>𝑖</m:t>
                                    </m:r>
                                  </m:e>
                                </m:d>
                                <m:r>
                                  <a:rPr lang="en-CA" sz="2400" b="0" i="1" smtClean="0">
                                    <a:latin typeface="Cambria Math" panose="02040503050406030204" pitchFamily="18" charset="0"/>
                                  </a:rPr>
                                  <m:t>, </m:t>
                                </m:r>
                                <m:r>
                                  <a:rPr lang="en-CA" sz="2400" b="0" i="1" smtClean="0">
                                    <a:latin typeface="Cambria Math" panose="02040503050406030204" pitchFamily="18" charset="0"/>
                                  </a:rPr>
                                  <m:t>𝐿</m:t>
                                </m:r>
                                <m:r>
                                  <a:rPr lang="en-CA" sz="2400" b="0" i="1" smtClean="0">
                                    <a:latin typeface="Cambria Math" panose="02040503050406030204" pitchFamily="18" charset="0"/>
                                  </a:rPr>
                                  <m:t>←</m:t>
                                </m:r>
                                <m:r>
                                  <a:rPr lang="en-CA" sz="2400" b="0" i="1" smtClean="0">
                                    <a:latin typeface="Cambria Math" panose="02040503050406030204" pitchFamily="18" charset="0"/>
                                  </a:rPr>
                                  <m:t>𝐿</m:t>
                                </m:r>
                                <m:r>
                                  <a:rPr lang="en-CA" sz="2400" b="0" i="1" smtClean="0">
                                    <a:latin typeface="Cambria Math" panose="02040503050406030204" pitchFamily="18" charset="0"/>
                                  </a:rPr>
                                  <m:t>∪{</m:t>
                                </m:r>
                                <m:r>
                                  <a:rPr lang="en-CA" sz="2400" b="0" i="1" smtClean="0">
                                    <a:latin typeface="Cambria Math" panose="02040503050406030204" pitchFamily="18" charset="0"/>
                                  </a:rPr>
                                  <m:t>𝑖</m:t>
                                </m:r>
                                <m:r>
                                  <a:rPr lang="en-CA" sz="2400" b="0" i="1" smtClean="0">
                                    <a:latin typeface="Cambria Math" panose="02040503050406030204" pitchFamily="18" charset="0"/>
                                  </a:rPr>
                                  <m:t>}</m:t>
                                </m:r>
                              </m:e>
                              <m:e>
                                <m:r>
                                  <a:rPr lang="en-CA" sz="2400" b="0" i="0" smtClean="0">
                                    <a:latin typeface="Cambria Math" panose="02040503050406030204" pitchFamily="18" charset="0"/>
                                  </a:rPr>
                                  <m:t>   </m:t>
                                </m:r>
                                <m:r>
                                  <m:rPr>
                                    <m:sty m:val="p"/>
                                  </m:rPr>
                                  <a:rPr lang="en-CA" sz="2400" b="0" i="0" smtClean="0">
                                    <a:latin typeface="Cambria Math" panose="02040503050406030204" pitchFamily="18" charset="0"/>
                                  </a:rPr>
                                  <m:t>if</m:t>
                                </m:r>
                                <m:r>
                                  <a:rPr lang="en-CA" sz="2400" b="0" i="1" smtClean="0">
                                    <a:latin typeface="Cambria Math" panose="02040503050406030204" pitchFamily="18" charset="0"/>
                                  </a:rPr>
                                  <m:t> </m:t>
                                </m:r>
                                <m:r>
                                  <a:rPr lang="en-CA" sz="2400" b="0" i="1" smtClean="0">
                                    <a:latin typeface="Cambria Math" panose="02040503050406030204" pitchFamily="18" charset="0"/>
                                  </a:rPr>
                                  <m:t>𝑖</m:t>
                                </m:r>
                                <m:r>
                                  <a:rPr lang="en-CA" sz="2400" b="0" i="1" smtClean="0">
                                    <a:latin typeface="Cambria Math" panose="02040503050406030204" pitchFamily="18" charset="0"/>
                                  </a:rPr>
                                  <m:t>∈</m:t>
                                </m:r>
                                <m:r>
                                  <a:rPr lang="en-CA" sz="2400" b="0" i="1" smtClean="0">
                                    <a:latin typeface="Cambria Math" panose="02040503050406030204" pitchFamily="18" charset="0"/>
                                  </a:rPr>
                                  <m:t>𝐹</m:t>
                                </m:r>
                                <m:r>
                                  <a:rPr lang="en-CA" sz="2400" b="0" i="1" smtClean="0">
                                    <a:latin typeface="Cambria Math" panose="02040503050406030204" pitchFamily="18" charset="0"/>
                                  </a:rPr>
                                  <m:t> </m:t>
                                </m:r>
                                <m:r>
                                  <m:rPr>
                                    <m:sty m:val="p"/>
                                  </m:rPr>
                                  <a:rPr lang="en-CA" sz="2400" b="0" i="0" smtClean="0">
                                    <a:latin typeface="Cambria Math" panose="02040503050406030204" pitchFamily="18" charset="0"/>
                                  </a:rPr>
                                  <m:t>and</m:t>
                                </m:r>
                                <m:r>
                                  <a:rPr lang="en-CA" sz="2400" b="0" i="1"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𝑥</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m:t>
                                </m:r>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𝑥</m:t>
                                    </m:r>
                                  </m:e>
                                  <m:sub>
                                    <m:r>
                                      <a:rPr lang="en-CA" sz="2400" b="0" i="1" smtClean="0">
                                        <a:latin typeface="Cambria Math" panose="02040503050406030204" pitchFamily="18" charset="0"/>
                                      </a:rPr>
                                      <m:t>𝑖</m:t>
                                    </m:r>
                                  </m:sub>
                                  <m:sup>
                                    <m:r>
                                      <m:rPr>
                                        <m:sty m:val="p"/>
                                      </m:rPr>
                                      <a:rPr lang="en-CA" sz="2400" b="0" i="0" smtClean="0">
                                        <a:latin typeface="Cambria Math" panose="02040503050406030204" pitchFamily="18" charset="0"/>
                                      </a:rPr>
                                      <m:t>lo</m:t>
                                    </m:r>
                                  </m:sup>
                                </m:sSubSup>
                              </m:e>
                            </m:mr>
                            <m:mr>
                              <m:e>
                                <m:r>
                                  <m:rPr>
                                    <m:brk m:alnAt="7"/>
                                  </m:rPr>
                                  <a:rPr lang="en-CA" sz="2400" i="1">
                                    <a:latin typeface="Cambria Math" panose="02040503050406030204" pitchFamily="18" charset="0"/>
                                  </a:rPr>
                                  <m:t>𝐹</m:t>
                                </m:r>
                                <m:r>
                                  <a:rPr lang="en-CA" sz="2400" i="1">
                                    <a:latin typeface="Cambria Math" panose="02040503050406030204" pitchFamily="18" charset="0"/>
                                  </a:rPr>
                                  <m:t>←</m:t>
                                </m:r>
                                <m:r>
                                  <a:rPr lang="en-CA" sz="2400" i="1">
                                    <a:latin typeface="Cambria Math" panose="02040503050406030204" pitchFamily="18" charset="0"/>
                                  </a:rPr>
                                  <m:t>𝐹</m:t>
                                </m:r>
                                <m:r>
                                  <a:rPr lang="en-CA" sz="2400" i="1">
                                    <a:latin typeface="Cambria Math" panose="02040503050406030204" pitchFamily="18" charset="0"/>
                                  </a:rPr>
                                  <m:t>−</m:t>
                                </m:r>
                                <m:d>
                                  <m:dPr>
                                    <m:begChr m:val="{"/>
                                    <m:endChr m:val="}"/>
                                    <m:ctrlPr>
                                      <a:rPr lang="en-CA" sz="2400" i="1">
                                        <a:latin typeface="Cambria Math" panose="02040503050406030204" pitchFamily="18" charset="0"/>
                                      </a:rPr>
                                    </m:ctrlPr>
                                  </m:dPr>
                                  <m:e>
                                    <m:r>
                                      <a:rPr lang="en-CA" sz="2400" i="1">
                                        <a:latin typeface="Cambria Math" panose="02040503050406030204" pitchFamily="18" charset="0"/>
                                      </a:rPr>
                                      <m:t>𝑖</m:t>
                                    </m:r>
                                  </m:e>
                                </m:d>
                                <m:r>
                                  <a:rPr lang="en-CA" sz="2400" i="1">
                                    <a:latin typeface="Cambria Math" panose="02040503050406030204" pitchFamily="18" charset="0"/>
                                  </a:rPr>
                                  <m:t>, </m:t>
                                </m:r>
                                <m:r>
                                  <a:rPr lang="en-CA" sz="2400" b="0" i="1" smtClean="0">
                                    <a:latin typeface="Cambria Math" panose="02040503050406030204" pitchFamily="18" charset="0"/>
                                  </a:rPr>
                                  <m:t>𝑈</m:t>
                                </m:r>
                                <m:r>
                                  <a:rPr lang="en-CA" sz="2400" i="1">
                                    <a:latin typeface="Cambria Math" panose="02040503050406030204" pitchFamily="18" charset="0"/>
                                  </a:rPr>
                                  <m:t>←</m:t>
                                </m:r>
                                <m:r>
                                  <a:rPr lang="en-CA" sz="2400" b="0" i="1" smtClean="0">
                                    <a:latin typeface="Cambria Math" panose="02040503050406030204" pitchFamily="18" charset="0"/>
                                  </a:rPr>
                                  <m:t>𝑈</m:t>
                                </m:r>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e>
                              <m:e>
                                <m:r>
                                  <a:rPr lang="en-CA" sz="2400" b="0" i="0" smtClean="0">
                                    <a:latin typeface="Cambria Math" panose="02040503050406030204" pitchFamily="18" charset="0"/>
                                  </a:rPr>
                                  <m:t>   </m:t>
                                </m:r>
                                <m:r>
                                  <m:rPr>
                                    <m:sty m:val="p"/>
                                  </m:rPr>
                                  <a:rPr lang="en-CA" sz="2400" i="0">
                                    <a:latin typeface="Cambria Math" panose="02040503050406030204" pitchFamily="18" charset="0"/>
                                  </a:rPr>
                                  <m:t>if</m:t>
                                </m:r>
                                <m:r>
                                  <a:rPr lang="en-CA" sz="2400" i="1">
                                    <a:latin typeface="Cambria Math" panose="02040503050406030204" pitchFamily="18" charset="0"/>
                                  </a:rPr>
                                  <m:t> </m:t>
                                </m:r>
                                <m:r>
                                  <a:rPr lang="en-CA" sz="2400" i="1">
                                    <a:latin typeface="Cambria Math" panose="02040503050406030204" pitchFamily="18" charset="0"/>
                                  </a:rPr>
                                  <m:t>𝑖</m:t>
                                </m:r>
                                <m:r>
                                  <a:rPr lang="en-CA" sz="2400" i="1">
                                    <a:latin typeface="Cambria Math" panose="02040503050406030204" pitchFamily="18" charset="0"/>
                                  </a:rPr>
                                  <m:t>∈</m:t>
                                </m:r>
                                <m:r>
                                  <a:rPr lang="en-CA" sz="2400" i="1">
                                    <a:latin typeface="Cambria Math" panose="02040503050406030204" pitchFamily="18" charset="0"/>
                                  </a:rPr>
                                  <m:t>𝐹</m:t>
                                </m:r>
                                <m:r>
                                  <a:rPr lang="en-CA" sz="2400" i="1">
                                    <a:latin typeface="Cambria Math" panose="02040503050406030204" pitchFamily="18" charset="0"/>
                                  </a:rPr>
                                  <m:t> </m:t>
                                </m:r>
                                <m:r>
                                  <m:rPr>
                                    <m:sty m:val="p"/>
                                  </m:rPr>
                                  <a:rPr lang="en-CA" sz="2400" i="0">
                                    <a:latin typeface="Cambria Math" panose="02040503050406030204" pitchFamily="18" charset="0"/>
                                  </a:rPr>
                                  <m:t>and</m:t>
                                </m:r>
                                <m:r>
                                  <a:rPr lang="en-CA" sz="2400" i="1">
                                    <a:latin typeface="Cambria Math" panose="02040503050406030204" pitchFamily="18" charset="0"/>
                                  </a:rPr>
                                  <m:t> </m:t>
                                </m:r>
                                <m:sSub>
                                  <m:sSubPr>
                                    <m:ctrlPr>
                                      <a:rPr lang="en-CA" sz="2400" i="1">
                                        <a:latin typeface="Cambria Math" panose="02040503050406030204" pitchFamily="18" charset="0"/>
                                      </a:rPr>
                                    </m:ctrlPr>
                                  </m:sSubPr>
                                  <m:e>
                                    <m:r>
                                      <a:rPr lang="en-CA" sz="2400" i="1">
                                        <a:latin typeface="Cambria Math" panose="02040503050406030204" pitchFamily="18" charset="0"/>
                                      </a:rPr>
                                      <m:t>𝑥</m:t>
                                    </m:r>
                                  </m:e>
                                  <m:sub>
                                    <m:r>
                                      <a:rPr lang="en-CA" sz="2400" i="1">
                                        <a:latin typeface="Cambria Math" panose="02040503050406030204" pitchFamily="18" charset="0"/>
                                      </a:rPr>
                                      <m:t>𝑖</m:t>
                                    </m:r>
                                  </m:sub>
                                </m:sSub>
                                <m:r>
                                  <a:rPr lang="en-CA" sz="2400" b="0" i="1" smtClean="0">
                                    <a:latin typeface="Cambria Math" panose="02040503050406030204" pitchFamily="18" charset="0"/>
                                  </a:rPr>
                                  <m:t>≥</m:t>
                                </m:r>
                                <m:sSubSup>
                                  <m:sSubSupPr>
                                    <m:ctrlPr>
                                      <a:rPr lang="en-CA" sz="2400" i="1">
                                        <a:latin typeface="Cambria Math" panose="02040503050406030204" pitchFamily="18" charset="0"/>
                                      </a:rPr>
                                    </m:ctrlPr>
                                  </m:sSubSupPr>
                                  <m:e>
                                    <m:r>
                                      <a:rPr lang="en-CA" sz="2400" i="1">
                                        <a:latin typeface="Cambria Math" panose="02040503050406030204" pitchFamily="18" charset="0"/>
                                      </a:rPr>
                                      <m:t>𝑥</m:t>
                                    </m:r>
                                  </m:e>
                                  <m:sub>
                                    <m:r>
                                      <a:rPr lang="en-CA" sz="2400" i="1">
                                        <a:latin typeface="Cambria Math" panose="02040503050406030204" pitchFamily="18" charset="0"/>
                                      </a:rPr>
                                      <m:t>𝑖</m:t>
                                    </m:r>
                                  </m:sub>
                                  <m:sup>
                                    <m:r>
                                      <m:rPr>
                                        <m:sty m:val="p"/>
                                      </m:rPr>
                                      <a:rPr lang="en-CA" sz="2400" b="0" i="0" smtClean="0">
                                        <a:latin typeface="Cambria Math" panose="02040503050406030204" pitchFamily="18" charset="0"/>
                                      </a:rPr>
                                      <m:t>hi</m:t>
                                    </m:r>
                                  </m:sup>
                                </m:sSubSup>
                              </m:e>
                            </m:mr>
                            <m:mr>
                              <m:e>
                                <m:r>
                                  <a:rPr lang="en-CA" sz="2400" b="0" i="1" smtClean="0">
                                    <a:latin typeface="Cambria Math" panose="02040503050406030204" pitchFamily="18" charset="0"/>
                                  </a:rPr>
                                  <m:t>𝐿</m:t>
                                </m:r>
                                <m:r>
                                  <a:rPr lang="en-CA" sz="2400" i="1">
                                    <a:latin typeface="Cambria Math" panose="02040503050406030204" pitchFamily="18" charset="0"/>
                                  </a:rPr>
                                  <m:t>←</m:t>
                                </m:r>
                                <m:r>
                                  <a:rPr lang="en-CA" sz="2400" b="0" i="1" smtClean="0">
                                    <a:latin typeface="Cambria Math" panose="02040503050406030204" pitchFamily="18" charset="0"/>
                                  </a:rPr>
                                  <m:t>𝐿</m:t>
                                </m:r>
                                <m:r>
                                  <a:rPr lang="en-CA" sz="2400" i="1">
                                    <a:latin typeface="Cambria Math" panose="02040503050406030204" pitchFamily="18" charset="0"/>
                                  </a:rPr>
                                  <m:t>−</m:t>
                                </m:r>
                                <m:d>
                                  <m:dPr>
                                    <m:begChr m:val="{"/>
                                    <m:endChr m:val="}"/>
                                    <m:ctrlPr>
                                      <a:rPr lang="en-CA" sz="2400" i="1">
                                        <a:latin typeface="Cambria Math" panose="02040503050406030204" pitchFamily="18" charset="0"/>
                                      </a:rPr>
                                    </m:ctrlPr>
                                  </m:dPr>
                                  <m:e>
                                    <m:r>
                                      <a:rPr lang="en-CA" sz="2400" i="1">
                                        <a:latin typeface="Cambria Math" panose="02040503050406030204" pitchFamily="18" charset="0"/>
                                      </a:rPr>
                                      <m:t>𝑖</m:t>
                                    </m:r>
                                  </m:e>
                                </m:d>
                                <m:r>
                                  <a:rPr lang="en-CA" sz="2400" i="1">
                                    <a:latin typeface="Cambria Math" panose="02040503050406030204" pitchFamily="18" charset="0"/>
                                  </a:rPr>
                                  <m:t>, </m:t>
                                </m:r>
                                <m:r>
                                  <a:rPr lang="en-CA" sz="2400" b="0" i="1" smtClean="0">
                                    <a:latin typeface="Cambria Math" panose="02040503050406030204" pitchFamily="18" charset="0"/>
                                  </a:rPr>
                                  <m:t>𝐹</m:t>
                                </m:r>
                                <m:r>
                                  <a:rPr lang="en-CA" sz="2400" i="1">
                                    <a:latin typeface="Cambria Math" panose="02040503050406030204" pitchFamily="18" charset="0"/>
                                  </a:rPr>
                                  <m:t>←</m:t>
                                </m:r>
                                <m:r>
                                  <a:rPr lang="en-CA" sz="2400" b="0" i="1" smtClean="0">
                                    <a:latin typeface="Cambria Math" panose="02040503050406030204" pitchFamily="18" charset="0"/>
                                  </a:rPr>
                                  <m:t>𝐹</m:t>
                                </m:r>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e>
                              <m:e>
                                <m:r>
                                  <m:rPr>
                                    <m:sty m:val="p"/>
                                  </m:rPr>
                                  <a:rPr lang="en-CA" sz="2400" b="0" i="0" smtClean="0">
                                    <a:latin typeface="Cambria Math" panose="02040503050406030204" pitchFamily="18" charset="0"/>
                                  </a:rPr>
                                  <m:t>if</m:t>
                                </m:r>
                                <m:r>
                                  <a:rPr lang="en-CA" sz="2400" b="0" i="1" smtClean="0">
                                    <a:latin typeface="Cambria Math" panose="02040503050406030204" pitchFamily="18" charset="0"/>
                                  </a:rPr>
                                  <m:t> </m:t>
                                </m:r>
                                <m:r>
                                  <a:rPr lang="en-CA" sz="2400" b="0" i="1" smtClean="0">
                                    <a:latin typeface="Cambria Math" panose="02040503050406030204" pitchFamily="18" charset="0"/>
                                  </a:rPr>
                                  <m:t>𝑖</m:t>
                                </m:r>
                                <m:r>
                                  <a:rPr lang="en-CA" sz="2400" b="0" i="1" smtClean="0">
                                    <a:latin typeface="Cambria Math" panose="02040503050406030204" pitchFamily="18" charset="0"/>
                                  </a:rPr>
                                  <m:t>∈</m:t>
                                </m:r>
                                <m:r>
                                  <a:rPr lang="en-CA" sz="2400" b="0" i="1" smtClean="0">
                                    <a:latin typeface="Cambria Math" panose="02040503050406030204" pitchFamily="18" charset="0"/>
                                  </a:rPr>
                                  <m:t>𝑈</m:t>
                                </m:r>
                                <m:r>
                                  <a:rPr lang="en-CA" sz="2400" b="0" i="1" smtClean="0">
                                    <a:latin typeface="Cambria Math" panose="02040503050406030204" pitchFamily="18" charset="0"/>
                                  </a:rPr>
                                  <m:t> </m:t>
                                </m:r>
                                <m:r>
                                  <m:rPr>
                                    <m:sty m:val="p"/>
                                  </m:rPr>
                                  <a:rPr lang="en-CA" sz="2400" b="0" i="0" smtClean="0">
                                    <a:latin typeface="Cambria Math" panose="02040503050406030204" pitchFamily="18" charset="0"/>
                                  </a:rPr>
                                  <m:t>and</m:t>
                                </m:r>
                                <m:r>
                                  <a:rPr lang="en-CA" sz="2400" b="0" i="0"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≥0</m:t>
                                </m:r>
                              </m:e>
                            </m:mr>
                            <m:mr>
                              <m:e>
                                <m:r>
                                  <a:rPr lang="en-CA" sz="2400" b="0" i="1" smtClean="0">
                                    <a:latin typeface="Cambria Math" panose="02040503050406030204" pitchFamily="18" charset="0"/>
                                  </a:rPr>
                                  <m:t>𝑈</m:t>
                                </m:r>
                                <m:r>
                                  <a:rPr lang="en-CA" sz="2400" i="1">
                                    <a:latin typeface="Cambria Math" panose="02040503050406030204" pitchFamily="18" charset="0"/>
                                  </a:rPr>
                                  <m:t>←</m:t>
                                </m:r>
                                <m:r>
                                  <a:rPr lang="en-CA" sz="2400" b="0" i="1" smtClean="0">
                                    <a:latin typeface="Cambria Math" panose="02040503050406030204" pitchFamily="18" charset="0"/>
                                  </a:rPr>
                                  <m:t>𝑈</m:t>
                                </m:r>
                                <m:r>
                                  <a:rPr lang="en-CA" sz="2400" i="1">
                                    <a:latin typeface="Cambria Math" panose="02040503050406030204" pitchFamily="18" charset="0"/>
                                  </a:rPr>
                                  <m:t>−</m:t>
                                </m:r>
                                <m:d>
                                  <m:dPr>
                                    <m:begChr m:val="{"/>
                                    <m:endChr m:val="}"/>
                                    <m:ctrlPr>
                                      <a:rPr lang="en-CA" sz="2400" i="1">
                                        <a:latin typeface="Cambria Math" panose="02040503050406030204" pitchFamily="18" charset="0"/>
                                      </a:rPr>
                                    </m:ctrlPr>
                                  </m:dPr>
                                  <m:e>
                                    <m:r>
                                      <a:rPr lang="en-CA" sz="2400" i="1">
                                        <a:latin typeface="Cambria Math" panose="02040503050406030204" pitchFamily="18" charset="0"/>
                                      </a:rPr>
                                      <m:t>𝑖</m:t>
                                    </m:r>
                                  </m:e>
                                </m:d>
                                <m:r>
                                  <a:rPr lang="en-CA" sz="2400" i="1">
                                    <a:latin typeface="Cambria Math" panose="02040503050406030204" pitchFamily="18" charset="0"/>
                                  </a:rPr>
                                  <m:t>, </m:t>
                                </m:r>
                                <m:r>
                                  <a:rPr lang="en-CA" sz="2400" i="1">
                                    <a:latin typeface="Cambria Math" panose="02040503050406030204" pitchFamily="18" charset="0"/>
                                  </a:rPr>
                                  <m:t>𝐹</m:t>
                                </m:r>
                                <m:r>
                                  <a:rPr lang="en-CA" sz="2400" i="1">
                                    <a:latin typeface="Cambria Math" panose="02040503050406030204" pitchFamily="18" charset="0"/>
                                  </a:rPr>
                                  <m:t>←</m:t>
                                </m:r>
                                <m:r>
                                  <a:rPr lang="en-CA" sz="2400" i="1">
                                    <a:latin typeface="Cambria Math" panose="02040503050406030204" pitchFamily="18" charset="0"/>
                                  </a:rPr>
                                  <m:t>𝐹</m:t>
                                </m:r>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e>
                              <m:e>
                                <m:r>
                                  <m:rPr>
                                    <m:sty m:val="p"/>
                                  </m:rPr>
                                  <a:rPr lang="en-CA" sz="2400" b="0" i="0" smtClean="0">
                                    <a:latin typeface="Cambria Math" panose="02040503050406030204" pitchFamily="18" charset="0"/>
                                  </a:rPr>
                                  <m:t>if</m:t>
                                </m:r>
                                <m:r>
                                  <a:rPr lang="en-CA" sz="2400" b="0" i="1" smtClean="0">
                                    <a:latin typeface="Cambria Math" panose="02040503050406030204" pitchFamily="18" charset="0"/>
                                  </a:rPr>
                                  <m:t> </m:t>
                                </m:r>
                                <m:r>
                                  <a:rPr lang="en-CA" sz="2400" b="0" i="1" smtClean="0">
                                    <a:latin typeface="Cambria Math" panose="02040503050406030204" pitchFamily="18" charset="0"/>
                                  </a:rPr>
                                  <m:t>𝑖</m:t>
                                </m:r>
                                <m:r>
                                  <a:rPr lang="en-CA" sz="2400" b="0" i="1" smtClean="0">
                                    <a:latin typeface="Cambria Math" panose="02040503050406030204" pitchFamily="18" charset="0"/>
                                  </a:rPr>
                                  <m:t>∈</m:t>
                                </m:r>
                                <m:r>
                                  <a:rPr lang="en-CA" sz="2400" b="0" i="1" smtClean="0">
                                    <a:latin typeface="Cambria Math" panose="02040503050406030204" pitchFamily="18" charset="0"/>
                                  </a:rPr>
                                  <m:t>𝐿</m:t>
                                </m:r>
                                <m:r>
                                  <a:rPr lang="en-CA" sz="2400" b="0" i="1" smtClean="0">
                                    <a:latin typeface="Cambria Math" panose="02040503050406030204" pitchFamily="18" charset="0"/>
                                  </a:rPr>
                                  <m:t> </m:t>
                                </m:r>
                                <m:r>
                                  <m:rPr>
                                    <m:sty m:val="p"/>
                                  </m:rPr>
                                  <a:rPr lang="en-CA" sz="2400" b="0" i="0" smtClean="0">
                                    <a:latin typeface="Cambria Math" panose="02040503050406030204" pitchFamily="18" charset="0"/>
                                  </a:rPr>
                                  <m:t>and</m:t>
                                </m:r>
                                <m:r>
                                  <a:rPr lang="en-CA" sz="2400" b="0" i="1"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≤0</m:t>
                                </m:r>
                              </m:e>
                            </m:mr>
                          </m:m>
                        </m:e>
                      </m:d>
                    </m:oMath>
                  </m:oMathPara>
                </a14:m>
                <a:endParaRPr lang="en-CA" sz="2400" dirty="0"/>
              </a:p>
            </p:txBody>
          </p:sp>
        </mc:Choice>
        <mc:Fallback xmlns="">
          <p:sp>
            <p:nvSpPr>
              <p:cNvPr id="10" name="TextBox 9">
                <a:extLst>
                  <a:ext uri="{FF2B5EF4-FFF2-40B4-BE49-F238E27FC236}">
                    <a16:creationId xmlns:a16="http://schemas.microsoft.com/office/drawing/2014/main" id="{06D8D376-FE6C-4CA1-8B04-5713BFF77D2F}"/>
                  </a:ext>
                </a:extLst>
              </p:cNvPr>
              <p:cNvSpPr txBox="1">
                <a:spLocks noRot="1" noChangeAspect="1" noMove="1" noResize="1" noEditPoints="1" noAdjustHandles="1" noChangeArrowheads="1" noChangeShapeType="1" noTextEdit="1"/>
              </p:cNvSpPr>
              <p:nvPr/>
            </p:nvSpPr>
            <p:spPr>
              <a:xfrm>
                <a:off x="3358600" y="4166764"/>
                <a:ext cx="6554420" cy="1777153"/>
              </a:xfrm>
              <a:prstGeom prst="rect">
                <a:avLst/>
              </a:prstGeom>
              <a:blipFill>
                <a:blip r:embed="rId4"/>
                <a:stretch>
                  <a:fillRect/>
                </a:stretch>
              </a:blipFill>
              <a:effectLst>
                <a:outerShdw blurRad="50800" dist="38100" dir="10800000" algn="r" rotWithShape="0">
                  <a:prstClr val="black">
                    <a:alpha val="40000"/>
                  </a:prstClr>
                </a:outerShdw>
              </a:effectLst>
            </p:spPr>
            <p:txBody>
              <a:bodyPr/>
              <a:lstStyle/>
              <a:p>
                <a:r>
                  <a:rPr lang="en-CA">
                    <a:noFill/>
                  </a:rPr>
                  <a:t> </a:t>
                </a:r>
              </a:p>
            </p:txBody>
          </p:sp>
        </mc:Fallback>
      </mc:AlternateContent>
      <p:sp>
        <p:nvSpPr>
          <p:cNvPr id="3" name="TextBox 2">
            <a:extLst>
              <a:ext uri="{FF2B5EF4-FFF2-40B4-BE49-F238E27FC236}">
                <a16:creationId xmlns:a16="http://schemas.microsoft.com/office/drawing/2014/main" id="{52DE9F1D-8E8C-420D-83A0-DF4A189CA3FA}"/>
              </a:ext>
            </a:extLst>
          </p:cNvPr>
          <p:cNvSpPr txBox="1"/>
          <p:nvPr/>
        </p:nvSpPr>
        <p:spPr>
          <a:xfrm>
            <a:off x="4373567" y="3768248"/>
            <a:ext cx="1986762" cy="461665"/>
          </a:xfrm>
          <a:prstGeom prst="rect">
            <a:avLst/>
          </a:prstGeom>
          <a:noFill/>
        </p:spPr>
        <p:txBody>
          <a:bodyPr wrap="none" rtlCol="0">
            <a:spAutoFit/>
          </a:bodyPr>
          <a:lstStyle/>
          <a:p>
            <a:r>
              <a:rPr lang="en-CA" sz="2400" b="1" dirty="0"/>
              <a:t>Pivoting Rules</a:t>
            </a:r>
          </a:p>
        </p:txBody>
      </p:sp>
      <p:grpSp>
        <p:nvGrpSpPr>
          <p:cNvPr id="32" name="Group 31">
            <a:extLst>
              <a:ext uri="{FF2B5EF4-FFF2-40B4-BE49-F238E27FC236}">
                <a16:creationId xmlns:a16="http://schemas.microsoft.com/office/drawing/2014/main" id="{1C29FE51-0C4C-4699-B8EE-0F92348B46D0}"/>
              </a:ext>
            </a:extLst>
          </p:cNvPr>
          <p:cNvGrpSpPr/>
          <p:nvPr/>
        </p:nvGrpSpPr>
        <p:grpSpPr>
          <a:xfrm>
            <a:off x="1920240" y="3557994"/>
            <a:ext cx="2543512" cy="91986"/>
            <a:chOff x="1920240" y="3557994"/>
            <a:chExt cx="2543512" cy="91986"/>
          </a:xfrm>
        </p:grpSpPr>
        <p:cxnSp>
          <p:nvCxnSpPr>
            <p:cNvPr id="26" name="Straight Connector 25">
              <a:extLst>
                <a:ext uri="{FF2B5EF4-FFF2-40B4-BE49-F238E27FC236}">
                  <a16:creationId xmlns:a16="http://schemas.microsoft.com/office/drawing/2014/main" id="{A87EB726-1999-4100-8208-99286743660C}"/>
                </a:ext>
              </a:extLst>
            </p:cNvPr>
            <p:cNvCxnSpPr>
              <a:cxnSpLocks/>
            </p:cNvCxnSpPr>
            <p:nvPr/>
          </p:nvCxnSpPr>
          <p:spPr>
            <a:xfrm>
              <a:off x="1920240" y="3557994"/>
              <a:ext cx="2453327" cy="0"/>
            </a:xfrm>
            <a:prstGeom prst="line">
              <a:avLst/>
            </a:prstGeom>
            <a:ln w="12700" cap="rnd">
              <a:solidFill>
                <a:srgbClr val="D9D9D9"/>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BD99F4-3124-4CA1-ABA7-D9F13036CC5A}"/>
                </a:ext>
              </a:extLst>
            </p:cNvPr>
            <p:cNvCxnSpPr>
              <a:cxnSpLocks/>
              <a:stCxn id="22" idx="0"/>
            </p:cNvCxnSpPr>
            <p:nvPr/>
          </p:nvCxnSpPr>
          <p:spPr>
            <a:xfrm flipH="1" flipV="1">
              <a:off x="4373567" y="3557994"/>
              <a:ext cx="90185" cy="91986"/>
            </a:xfrm>
            <a:prstGeom prst="line">
              <a:avLst/>
            </a:prstGeom>
            <a:ln w="12700" cap="rnd">
              <a:solidFill>
                <a:srgbClr val="D9D9D9"/>
              </a:solidFill>
              <a:round/>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A4AC5F7C-F509-45E1-8468-FAC8784093B6}"/>
              </a:ext>
            </a:extLst>
          </p:cNvPr>
          <p:cNvSpPr/>
          <p:nvPr/>
        </p:nvSpPr>
        <p:spPr>
          <a:xfrm>
            <a:off x="1830054" y="3223260"/>
            <a:ext cx="1987565" cy="363570"/>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24">
            <a:extLst>
              <a:ext uri="{FF2B5EF4-FFF2-40B4-BE49-F238E27FC236}">
                <a16:creationId xmlns:a16="http://schemas.microsoft.com/office/drawing/2014/main" id="{B6BA68E8-476C-4BAD-9F0F-B84EF8F564AE}"/>
              </a:ext>
            </a:extLst>
          </p:cNvPr>
          <p:cNvSpPr/>
          <p:nvPr/>
        </p:nvSpPr>
        <p:spPr>
          <a:xfrm flipH="1">
            <a:off x="9993494" y="4164087"/>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TextBox 11">
            <a:extLst>
              <a:ext uri="{FF2B5EF4-FFF2-40B4-BE49-F238E27FC236}">
                <a16:creationId xmlns:a16="http://schemas.microsoft.com/office/drawing/2014/main" id="{8A1604D6-1FD9-4464-A91F-D22D319FAB69}"/>
              </a:ext>
            </a:extLst>
          </p:cNvPr>
          <p:cNvSpPr txBox="1"/>
          <p:nvPr/>
        </p:nvSpPr>
        <p:spPr>
          <a:xfrm>
            <a:off x="10543211" y="3592067"/>
            <a:ext cx="1621177" cy="1938992"/>
          </a:xfrm>
          <a:prstGeom prst="rect">
            <a:avLst/>
          </a:prstGeom>
          <a:noFill/>
        </p:spPr>
        <p:txBody>
          <a:bodyPr wrap="square" rtlCol="0">
            <a:spAutoFit/>
          </a:bodyPr>
          <a:lstStyle/>
          <a:p>
            <a:r>
              <a:rPr lang="en-CA" sz="2000" dirty="0">
                <a:solidFill>
                  <a:schemeClr val="accent6"/>
                </a:solidFill>
              </a:rPr>
              <a:t>“Free” variables pivoted if feasibility conditions are violated</a:t>
            </a:r>
          </a:p>
        </p:txBody>
      </p:sp>
      <p:sp>
        <p:nvSpPr>
          <p:cNvPr id="13" name="Freeform 24">
            <a:extLst>
              <a:ext uri="{FF2B5EF4-FFF2-40B4-BE49-F238E27FC236}">
                <a16:creationId xmlns:a16="http://schemas.microsoft.com/office/drawing/2014/main" id="{562760CD-C852-4239-917C-8069A42CE869}"/>
              </a:ext>
            </a:extLst>
          </p:cNvPr>
          <p:cNvSpPr/>
          <p:nvPr/>
        </p:nvSpPr>
        <p:spPr>
          <a:xfrm flipH="1">
            <a:off x="2832844" y="5435861"/>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TextBox 13">
            <a:extLst>
              <a:ext uri="{FF2B5EF4-FFF2-40B4-BE49-F238E27FC236}">
                <a16:creationId xmlns:a16="http://schemas.microsoft.com/office/drawing/2014/main" id="{FA2C318B-B411-4FDF-A18B-877F3CC37815}"/>
              </a:ext>
            </a:extLst>
          </p:cNvPr>
          <p:cNvSpPr txBox="1"/>
          <p:nvPr/>
        </p:nvSpPr>
        <p:spPr>
          <a:xfrm>
            <a:off x="161408" y="5242109"/>
            <a:ext cx="2671436" cy="1015663"/>
          </a:xfrm>
          <a:prstGeom prst="rect">
            <a:avLst/>
          </a:prstGeom>
          <a:noFill/>
        </p:spPr>
        <p:txBody>
          <a:bodyPr wrap="square" rtlCol="0">
            <a:spAutoFit/>
          </a:bodyPr>
          <a:lstStyle/>
          <a:p>
            <a:pPr algn="r"/>
            <a:r>
              <a:rPr lang="en-CA" sz="2000" dirty="0">
                <a:solidFill>
                  <a:schemeClr val="accent1"/>
                </a:solidFill>
              </a:rPr>
              <a:t>“Tight” variables pivoted to “free” if wrong residual velocity</a:t>
            </a:r>
          </a:p>
        </p:txBody>
      </p:sp>
    </p:spTree>
    <p:extLst>
      <p:ext uri="{BB962C8B-B14F-4D97-AF65-F5344CB8AC3E}">
        <p14:creationId xmlns:p14="http://schemas.microsoft.com/office/powerpoint/2010/main" val="185314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P spid="3" grpId="0"/>
      <p:bldP spid="5" grpId="0" animBg="1"/>
      <p:bldP spid="11" grpId="0" animBg="1"/>
      <p:bldP spid="12" grpId="0"/>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6FD8EB-1E1A-486B-8061-09B165FAD5DC}"/>
                  </a:ext>
                </a:extLst>
              </p:cNvPr>
              <p:cNvSpPr txBox="1"/>
              <p:nvPr/>
            </p:nvSpPr>
            <p:spPr>
              <a:xfrm>
                <a:off x="6804062" y="4535098"/>
                <a:ext cx="891078" cy="8383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000" i="1" smtClean="0">
                              <a:latin typeface="Cambria Math" panose="02040503050406030204" pitchFamily="18" charset="0"/>
                            </a:rPr>
                          </m:ctrlPr>
                        </m:dPr>
                        <m:e>
                          <m:m>
                            <m:mPr>
                              <m:mcs>
                                <m:mc>
                                  <m:mcPr>
                                    <m:count m:val="3"/>
                                    <m:mcJc m:val="center"/>
                                  </m:mcPr>
                                </m:mc>
                              </m:mcs>
                              <m:ctrlPr>
                                <a:rPr lang="en-CA" sz="2000" i="1">
                                  <a:latin typeface="Cambria Math" panose="02040503050406030204" pitchFamily="18" charset="0"/>
                                </a:rPr>
                              </m:ctrlPr>
                            </m:mPr>
                            <m:mr>
                              <m:e/>
                              <m:e/>
                              <m:e>
                                <m:r>
                                  <a:rPr lang="en-CA" sz="2000" i="1">
                                    <a:latin typeface="Cambria Math" panose="02040503050406030204" pitchFamily="18" charset="0"/>
                                  </a:rPr>
                                  <m:t> </m:t>
                                </m:r>
                              </m:e>
                            </m:mr>
                            <m:mr>
                              <m:e/>
                              <m:e/>
                              <m:e/>
                            </m:mr>
                            <m:mr>
                              <m:e/>
                              <m:e/>
                              <m:e/>
                            </m:mr>
                          </m:m>
                        </m:e>
                      </m:d>
                    </m:oMath>
                  </m:oMathPara>
                </a14:m>
                <a:endParaRPr lang="en-CA" sz="2000" dirty="0"/>
              </a:p>
            </p:txBody>
          </p:sp>
        </mc:Choice>
        <mc:Fallback xmlns="">
          <p:sp>
            <p:nvSpPr>
              <p:cNvPr id="7" name="TextBox 6">
                <a:extLst>
                  <a:ext uri="{FF2B5EF4-FFF2-40B4-BE49-F238E27FC236}">
                    <a16:creationId xmlns:a16="http://schemas.microsoft.com/office/drawing/2014/main" id="{D16FD8EB-1E1A-486B-8061-09B165FAD5DC}"/>
                  </a:ext>
                </a:extLst>
              </p:cNvPr>
              <p:cNvSpPr txBox="1">
                <a:spLocks noRot="1" noChangeAspect="1" noMove="1" noResize="1" noEditPoints="1" noAdjustHandles="1" noChangeArrowheads="1" noChangeShapeType="1" noTextEdit="1"/>
              </p:cNvSpPr>
              <p:nvPr/>
            </p:nvSpPr>
            <p:spPr>
              <a:xfrm>
                <a:off x="6804062" y="4535098"/>
                <a:ext cx="891078" cy="838371"/>
              </a:xfrm>
              <a:prstGeom prst="rect">
                <a:avLst/>
              </a:prstGeom>
              <a:blipFill>
                <a:blip r:embed="rId3"/>
                <a:stretch>
                  <a:fillRect r="-56849"/>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D05E1AE5-5390-4761-AD92-6B57BBE6ADEA}"/>
              </a:ext>
            </a:extLst>
          </p:cNvPr>
          <p:cNvSpPr>
            <a:spLocks noGrp="1"/>
          </p:cNvSpPr>
          <p:nvPr>
            <p:ph type="title"/>
          </p:nvPr>
        </p:nvSpPr>
        <p:spPr>
          <a:xfrm>
            <a:off x="899612" y="343398"/>
            <a:ext cx="10515600" cy="790575"/>
          </a:xfrm>
        </p:spPr>
        <p:txBody>
          <a:bodyPr>
            <a:normAutofit/>
          </a:bodyPr>
          <a:lstStyle/>
          <a:p>
            <a:r>
              <a:rPr lang="en-CA" sz="4000" dirty="0"/>
              <a:t>Principal Pivoting for BLCPs : Example</a:t>
            </a:r>
          </a:p>
        </p:txBody>
      </p:sp>
      <p:sp>
        <p:nvSpPr>
          <p:cNvPr id="9" name="Cube 8"/>
          <p:cNvSpPr/>
          <p:nvPr/>
        </p:nvSpPr>
        <p:spPr>
          <a:xfrm>
            <a:off x="2726466" y="3347055"/>
            <a:ext cx="6603722" cy="683252"/>
          </a:xfrm>
          <a:prstGeom prst="cube">
            <a:avLst>
              <a:gd name="adj" fmla="val 8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Cube 5"/>
          <p:cNvSpPr/>
          <p:nvPr/>
        </p:nvSpPr>
        <p:spPr>
          <a:xfrm>
            <a:off x="1058279" y="116291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Up Arrow 32"/>
          <p:cNvSpPr/>
          <p:nvPr/>
        </p:nvSpPr>
        <p:spPr>
          <a:xfrm>
            <a:off x="4999541" y="3061742"/>
            <a:ext cx="266651" cy="694629"/>
          </a:xfrm>
          <a:prstGeom prst="upArrow">
            <a:avLst/>
          </a:prstGeom>
          <a:solidFill>
            <a:srgbClr val="FF0000">
              <a:alpha val="94000"/>
            </a:srgb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Up Arrow 39"/>
          <p:cNvSpPr/>
          <p:nvPr/>
        </p:nvSpPr>
        <p:spPr>
          <a:xfrm rot="16200000">
            <a:off x="4630070" y="3349642"/>
            <a:ext cx="266651" cy="826242"/>
          </a:xfrm>
          <a:prstGeom prst="upArrow">
            <a:avLst/>
          </a:prstGeom>
          <a:solidFill>
            <a:schemeClr val="accent6">
              <a:alpha val="94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Up Arrow 41"/>
          <p:cNvSpPr/>
          <p:nvPr/>
        </p:nvSpPr>
        <p:spPr>
          <a:xfrm rot="16200000">
            <a:off x="4800466" y="3508372"/>
            <a:ext cx="266651" cy="485452"/>
          </a:xfrm>
          <a:prstGeom prst="upArrow">
            <a:avLst/>
          </a:prstGeom>
          <a:solidFill>
            <a:schemeClr val="accent6">
              <a:alpha val="94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5B0BFC-81CD-4DDB-84A3-93EAFDA63148}"/>
                  </a:ext>
                </a:extLst>
              </p:cNvPr>
              <p:cNvSpPr txBox="1"/>
              <p:nvPr/>
            </p:nvSpPr>
            <p:spPr>
              <a:xfrm>
                <a:off x="6891033" y="4543080"/>
                <a:ext cx="64504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a:latin typeface="Cambria Math" panose="02040503050406030204" pitchFamily="18" charset="0"/>
                            </a:rPr>
                            <m:t>𝐀</m:t>
                          </m:r>
                        </m:e>
                        <m:sub>
                          <m:acc>
                            <m:accPr>
                              <m:chr m:val="̂"/>
                              <m:ctrlPr>
                                <a:rPr lang="en-CA" sz="2400" b="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𝑛</m:t>
                              </m:r>
                            </m:e>
                          </m:acc>
                          <m:r>
                            <a:rPr lang="en-CA" sz="2400" b="1" i="1" smtClean="0">
                              <a:latin typeface="Cambria Math" panose="02040503050406030204" pitchFamily="18" charset="0"/>
                            </a:rPr>
                            <m:t>,</m:t>
                          </m:r>
                          <m:acc>
                            <m:accPr>
                              <m:chr m:val="̂"/>
                              <m:ctrlPr>
                                <a:rPr lang="en-CA" sz="2400" b="1"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5" name="TextBox 4">
                <a:extLst>
                  <a:ext uri="{FF2B5EF4-FFF2-40B4-BE49-F238E27FC236}">
                    <a16:creationId xmlns:a16="http://schemas.microsoft.com/office/drawing/2014/main" id="{6C5B0BFC-81CD-4DDB-84A3-93EAFDA63148}"/>
                  </a:ext>
                </a:extLst>
              </p:cNvPr>
              <p:cNvSpPr txBox="1">
                <a:spLocks noRot="1" noChangeAspect="1" noMove="1" noResize="1" noEditPoints="1" noAdjustHandles="1" noChangeArrowheads="1" noChangeShapeType="1" noTextEdit="1"/>
              </p:cNvSpPr>
              <p:nvPr/>
            </p:nvSpPr>
            <p:spPr>
              <a:xfrm>
                <a:off x="6891033" y="4543080"/>
                <a:ext cx="645048" cy="385555"/>
              </a:xfrm>
              <a:prstGeom prst="rect">
                <a:avLst/>
              </a:prstGeom>
              <a:blipFill>
                <a:blip r:embed="rId4"/>
                <a:stretch>
                  <a:fillRect l="-10377" r="-45283" b="-625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8B1E535-607C-4AEF-A16B-BC5929F1165A}"/>
                  </a:ext>
                </a:extLst>
              </p:cNvPr>
              <p:cNvSpPr txBox="1"/>
              <p:nvPr/>
            </p:nvSpPr>
            <p:spPr>
              <a:xfrm>
                <a:off x="7591572" y="4924485"/>
                <a:ext cx="556434" cy="390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i="0">
                              <a:latin typeface="Cambria Math" panose="02040503050406030204" pitchFamily="18" charset="0"/>
                            </a:rPr>
                            <m:t>𝐀</m:t>
                          </m:r>
                        </m:e>
                        <m:sub>
                          <m:acc>
                            <m:accPr>
                              <m:chr m:val="̂"/>
                              <m:ctrlPr>
                                <a:rPr lang="en-CA" sz="240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𝑡</m:t>
                              </m:r>
                            </m:e>
                          </m:acc>
                          <m:r>
                            <a:rPr lang="en-CA" sz="2400" b="0" i="1" smtClean="0">
                              <a:latin typeface="Cambria Math" panose="02040503050406030204" pitchFamily="18" charset="0"/>
                            </a:rPr>
                            <m:t>,</m:t>
                          </m:r>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𝑡</m:t>
                              </m:r>
                            </m:e>
                          </m:acc>
                        </m:sub>
                      </m:sSub>
                    </m:oMath>
                  </m:oMathPara>
                </a14:m>
                <a:endParaRPr lang="en-CA" dirty="0"/>
              </a:p>
            </p:txBody>
          </p:sp>
        </mc:Choice>
        <mc:Fallback xmlns="">
          <p:sp>
            <p:nvSpPr>
              <p:cNvPr id="28" name="TextBox 27">
                <a:extLst>
                  <a:ext uri="{FF2B5EF4-FFF2-40B4-BE49-F238E27FC236}">
                    <a16:creationId xmlns:a16="http://schemas.microsoft.com/office/drawing/2014/main" id="{E8B1E535-607C-4AEF-A16B-BC5929F1165A}"/>
                  </a:ext>
                </a:extLst>
              </p:cNvPr>
              <p:cNvSpPr txBox="1">
                <a:spLocks noRot="1" noChangeAspect="1" noMove="1" noResize="1" noEditPoints="1" noAdjustHandles="1" noChangeArrowheads="1" noChangeShapeType="1" noTextEdit="1"/>
              </p:cNvSpPr>
              <p:nvPr/>
            </p:nvSpPr>
            <p:spPr>
              <a:xfrm>
                <a:off x="7591572" y="4924485"/>
                <a:ext cx="556434" cy="390684"/>
              </a:xfrm>
              <a:prstGeom prst="rect">
                <a:avLst/>
              </a:prstGeom>
              <a:blipFill>
                <a:blip r:embed="rId5"/>
                <a:stretch>
                  <a:fillRect l="-11957" r="-38043" b="-109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3920FA4-A1C7-42FC-BA58-97EFDD619A47}"/>
                  </a:ext>
                </a:extLst>
              </p:cNvPr>
              <p:cNvSpPr txBox="1"/>
              <p:nvPr/>
            </p:nvSpPr>
            <p:spPr>
              <a:xfrm>
                <a:off x="7566581" y="4540515"/>
                <a:ext cx="600741" cy="390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a:latin typeface="Cambria Math" panose="02040503050406030204" pitchFamily="18" charset="0"/>
                            </a:rPr>
                            <m:t>𝐀</m:t>
                          </m:r>
                        </m:e>
                        <m:sub>
                          <m:acc>
                            <m:accPr>
                              <m:chr m:val="̂"/>
                              <m:ctrlPr>
                                <a:rPr lang="en-CA" sz="240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𝑛</m:t>
                              </m:r>
                            </m:e>
                          </m:acc>
                          <m:r>
                            <a:rPr lang="en-CA" sz="2400" b="0" i="1" smtClean="0">
                              <a:latin typeface="Cambria Math" panose="02040503050406030204" pitchFamily="18" charset="0"/>
                            </a:rPr>
                            <m:t>,</m:t>
                          </m:r>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𝑡</m:t>
                              </m:r>
                            </m:e>
                          </m:acc>
                        </m:sub>
                      </m:sSub>
                    </m:oMath>
                  </m:oMathPara>
                </a14:m>
                <a:endParaRPr lang="en-CA" sz="2400" dirty="0"/>
              </a:p>
            </p:txBody>
          </p:sp>
        </mc:Choice>
        <mc:Fallback xmlns="">
          <p:sp>
            <p:nvSpPr>
              <p:cNvPr id="29" name="TextBox 28">
                <a:extLst>
                  <a:ext uri="{FF2B5EF4-FFF2-40B4-BE49-F238E27FC236}">
                    <a16:creationId xmlns:a16="http://schemas.microsoft.com/office/drawing/2014/main" id="{63920FA4-A1C7-42FC-BA58-97EFDD619A47}"/>
                  </a:ext>
                </a:extLst>
              </p:cNvPr>
              <p:cNvSpPr txBox="1">
                <a:spLocks noRot="1" noChangeAspect="1" noMove="1" noResize="1" noEditPoints="1" noAdjustHandles="1" noChangeArrowheads="1" noChangeShapeType="1" noTextEdit="1"/>
              </p:cNvSpPr>
              <p:nvPr/>
            </p:nvSpPr>
            <p:spPr>
              <a:xfrm>
                <a:off x="7566581" y="4540515"/>
                <a:ext cx="600741" cy="390684"/>
              </a:xfrm>
              <a:prstGeom prst="rect">
                <a:avLst/>
              </a:prstGeom>
              <a:blipFill>
                <a:blip r:embed="rId6"/>
                <a:stretch>
                  <a:fillRect l="-11111" r="-36364" b="-109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0B72CD-B607-439F-937D-35166BA47383}"/>
                  </a:ext>
                </a:extLst>
              </p:cNvPr>
              <p:cNvSpPr txBox="1"/>
              <p:nvPr/>
            </p:nvSpPr>
            <p:spPr>
              <a:xfrm>
                <a:off x="6853146" y="4924485"/>
                <a:ext cx="600741" cy="390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a:latin typeface="Cambria Math" panose="02040503050406030204" pitchFamily="18" charset="0"/>
                            </a:rPr>
                            <m:t>𝐀</m:t>
                          </m:r>
                        </m:e>
                        <m:sub>
                          <m:acc>
                            <m:accPr>
                              <m:chr m:val="̂"/>
                              <m:ctrlPr>
                                <a:rPr lang="en-CA" sz="240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𝑡</m:t>
                              </m:r>
                            </m:e>
                          </m:acc>
                          <m:r>
                            <a:rPr lang="en-CA" sz="2400" b="0" i="1" smtClean="0">
                              <a:latin typeface="Cambria Math" panose="02040503050406030204" pitchFamily="18" charset="0"/>
                            </a:rPr>
                            <m:t>,</m:t>
                          </m:r>
                          <m:acc>
                            <m:accPr>
                              <m:chr m:val="̂"/>
                              <m:ctrlPr>
                                <a:rPr lang="en-CA" sz="240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30" name="TextBox 29">
                <a:extLst>
                  <a:ext uri="{FF2B5EF4-FFF2-40B4-BE49-F238E27FC236}">
                    <a16:creationId xmlns:a16="http://schemas.microsoft.com/office/drawing/2014/main" id="{450B72CD-B607-439F-937D-35166BA47383}"/>
                  </a:ext>
                </a:extLst>
              </p:cNvPr>
              <p:cNvSpPr txBox="1">
                <a:spLocks noRot="1" noChangeAspect="1" noMove="1" noResize="1" noEditPoints="1" noAdjustHandles="1" noChangeArrowheads="1" noChangeShapeType="1" noTextEdit="1"/>
              </p:cNvSpPr>
              <p:nvPr/>
            </p:nvSpPr>
            <p:spPr>
              <a:xfrm>
                <a:off x="6853146" y="4924485"/>
                <a:ext cx="600741" cy="390684"/>
              </a:xfrm>
              <a:prstGeom prst="rect">
                <a:avLst/>
              </a:prstGeom>
              <a:blipFill>
                <a:blip r:embed="rId7"/>
                <a:stretch>
                  <a:fillRect l="-11111" r="-47475" b="-109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09756B-78AA-41B1-8102-689575C24943}"/>
                  </a:ext>
                </a:extLst>
              </p:cNvPr>
              <p:cNvSpPr txBox="1"/>
              <p:nvPr/>
            </p:nvSpPr>
            <p:spPr>
              <a:xfrm>
                <a:off x="8274232" y="4479035"/>
                <a:ext cx="911340" cy="1006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400" i="1" smtClean="0">
                              <a:latin typeface="Cambria Math" panose="02040503050406030204" pitchFamily="18" charset="0"/>
                            </a:rPr>
                          </m:ctrlPr>
                        </m:dPr>
                        <m:e>
                          <m:eqArr>
                            <m:eqArrPr>
                              <m:ctrlPr>
                                <a:rPr lang="en-CA" sz="2400" i="1" smtClean="0">
                                  <a:latin typeface="Cambria Math" panose="02040503050406030204" pitchFamily="18" charset="0"/>
                                </a:rPr>
                              </m:ctrlPr>
                            </m:eqArrPr>
                            <m:e/>
                            <m:e/>
                            <m:e/>
                          </m:eqArr>
                        </m:e>
                      </m:d>
                      <m:r>
                        <a:rPr lang="en-CA" sz="2400" b="0" i="1" smtClean="0">
                          <a:latin typeface="Cambria Math" panose="02040503050406030204" pitchFamily="18" charset="0"/>
                        </a:rPr>
                        <m:t>=</m:t>
                      </m:r>
                    </m:oMath>
                  </m:oMathPara>
                </a14:m>
                <a:endParaRPr lang="en-CA" dirty="0"/>
              </a:p>
            </p:txBody>
          </p:sp>
        </mc:Choice>
        <mc:Fallback xmlns="">
          <p:sp>
            <p:nvSpPr>
              <p:cNvPr id="8" name="TextBox 7">
                <a:extLst>
                  <a:ext uri="{FF2B5EF4-FFF2-40B4-BE49-F238E27FC236}">
                    <a16:creationId xmlns:a16="http://schemas.microsoft.com/office/drawing/2014/main" id="{A409756B-78AA-41B1-8102-689575C24943}"/>
                  </a:ext>
                </a:extLst>
              </p:cNvPr>
              <p:cNvSpPr txBox="1">
                <a:spLocks noRot="1" noChangeAspect="1" noMove="1" noResize="1" noEditPoints="1" noAdjustHandles="1" noChangeArrowheads="1" noChangeShapeType="1" noTextEdit="1"/>
              </p:cNvSpPr>
              <p:nvPr/>
            </p:nvSpPr>
            <p:spPr>
              <a:xfrm>
                <a:off x="8274232" y="4479035"/>
                <a:ext cx="911340" cy="1006109"/>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EA94171-9625-41F3-AA6C-2CC97D71EAF3}"/>
                  </a:ext>
                </a:extLst>
              </p:cNvPr>
              <p:cNvSpPr txBox="1"/>
              <p:nvPr/>
            </p:nvSpPr>
            <p:spPr>
              <a:xfrm>
                <a:off x="8409579" y="4551191"/>
                <a:ext cx="30418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𝜆</m:t>
                          </m:r>
                        </m:e>
                        <m:sub>
                          <m:acc>
                            <m:accPr>
                              <m:chr m:val="̂"/>
                              <m:ctrlPr>
                                <a:rPr lang="en-CA" sz="240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𝑛</m:t>
                              </m:r>
                            </m:e>
                          </m:acc>
                        </m:sub>
                      </m:sSub>
                    </m:oMath>
                  </m:oMathPara>
                </a14:m>
                <a:endParaRPr lang="en-CA" sz="2400" dirty="0"/>
              </a:p>
            </p:txBody>
          </p:sp>
        </mc:Choice>
        <mc:Fallback xmlns="">
          <p:sp>
            <p:nvSpPr>
              <p:cNvPr id="32" name="TextBox 31">
                <a:extLst>
                  <a:ext uri="{FF2B5EF4-FFF2-40B4-BE49-F238E27FC236}">
                    <a16:creationId xmlns:a16="http://schemas.microsoft.com/office/drawing/2014/main" id="{3EA94171-9625-41F3-AA6C-2CC97D71EAF3}"/>
                  </a:ext>
                </a:extLst>
              </p:cNvPr>
              <p:cNvSpPr txBox="1">
                <a:spLocks noRot="1" noChangeAspect="1" noMove="1" noResize="1" noEditPoints="1" noAdjustHandles="1" noChangeArrowheads="1" noChangeShapeType="1" noTextEdit="1"/>
              </p:cNvSpPr>
              <p:nvPr/>
            </p:nvSpPr>
            <p:spPr>
              <a:xfrm>
                <a:off x="8409579" y="4551191"/>
                <a:ext cx="304186" cy="369332"/>
              </a:xfrm>
              <a:prstGeom prst="rect">
                <a:avLst/>
              </a:prstGeom>
              <a:blipFill>
                <a:blip r:embed="rId9"/>
                <a:stretch>
                  <a:fillRect l="-36735" r="-93878" b="-1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F30B1F6-8707-45D3-B693-25E93C67D010}"/>
                  </a:ext>
                </a:extLst>
              </p:cNvPr>
              <p:cNvSpPr txBox="1"/>
              <p:nvPr/>
            </p:nvSpPr>
            <p:spPr>
              <a:xfrm>
                <a:off x="9249887" y="4479035"/>
                <a:ext cx="877163" cy="1006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d>
                        <m:dPr>
                          <m:begChr m:val="["/>
                          <m:endChr m:val="]"/>
                          <m:ctrlPr>
                            <a:rPr lang="en-CA" sz="2400" i="1" smtClean="0">
                              <a:latin typeface="Cambria Math" panose="02040503050406030204" pitchFamily="18" charset="0"/>
                            </a:rPr>
                          </m:ctrlPr>
                        </m:dPr>
                        <m:e>
                          <m:eqArr>
                            <m:eqArrPr>
                              <m:ctrlPr>
                                <a:rPr lang="en-CA" sz="2400" i="1" smtClean="0">
                                  <a:latin typeface="Cambria Math" panose="02040503050406030204" pitchFamily="18" charset="0"/>
                                </a:rPr>
                              </m:ctrlPr>
                            </m:eqArrPr>
                            <m:e/>
                            <m:e/>
                            <m:e/>
                          </m:eqArr>
                        </m:e>
                      </m:d>
                    </m:oMath>
                  </m:oMathPara>
                </a14:m>
                <a:endParaRPr lang="en-CA" dirty="0"/>
              </a:p>
            </p:txBody>
          </p:sp>
        </mc:Choice>
        <mc:Fallback xmlns="">
          <p:sp>
            <p:nvSpPr>
              <p:cNvPr id="36" name="TextBox 35">
                <a:extLst>
                  <a:ext uri="{FF2B5EF4-FFF2-40B4-BE49-F238E27FC236}">
                    <a16:creationId xmlns:a16="http://schemas.microsoft.com/office/drawing/2014/main" id="{FF30B1F6-8707-45D3-B693-25E93C67D010}"/>
                  </a:ext>
                </a:extLst>
              </p:cNvPr>
              <p:cNvSpPr txBox="1">
                <a:spLocks noRot="1" noChangeAspect="1" noMove="1" noResize="1" noEditPoints="1" noAdjustHandles="1" noChangeArrowheads="1" noChangeShapeType="1" noTextEdit="1"/>
              </p:cNvSpPr>
              <p:nvPr/>
            </p:nvSpPr>
            <p:spPr>
              <a:xfrm>
                <a:off x="9249887" y="4479035"/>
                <a:ext cx="877163" cy="1006109"/>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AEF1FF6-2AC7-4E45-9892-292C33796954}"/>
                  </a:ext>
                </a:extLst>
              </p:cNvPr>
              <p:cNvSpPr txBox="1"/>
              <p:nvPr/>
            </p:nvSpPr>
            <p:spPr>
              <a:xfrm>
                <a:off x="8380757" y="4935161"/>
                <a:ext cx="3458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𝜆</m:t>
                          </m:r>
                        </m:e>
                        <m:sub>
                          <m:acc>
                            <m:accPr>
                              <m:chr m:val="̂"/>
                              <m:ctrlPr>
                                <a:rPr lang="en-CA" sz="240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𝑡</m:t>
                              </m:r>
                            </m:e>
                          </m:acc>
                        </m:sub>
                      </m:sSub>
                    </m:oMath>
                  </m:oMathPara>
                </a14:m>
                <a:endParaRPr lang="en-CA" dirty="0"/>
              </a:p>
            </p:txBody>
          </p:sp>
        </mc:Choice>
        <mc:Fallback xmlns="">
          <p:sp>
            <p:nvSpPr>
              <p:cNvPr id="34" name="TextBox 33">
                <a:extLst>
                  <a:ext uri="{FF2B5EF4-FFF2-40B4-BE49-F238E27FC236}">
                    <a16:creationId xmlns:a16="http://schemas.microsoft.com/office/drawing/2014/main" id="{0AEF1FF6-2AC7-4E45-9892-292C33796954}"/>
                  </a:ext>
                </a:extLst>
              </p:cNvPr>
              <p:cNvSpPr txBox="1">
                <a:spLocks noRot="1" noChangeAspect="1" noMove="1" noResize="1" noEditPoints="1" noAdjustHandles="1" noChangeArrowheads="1" noChangeShapeType="1" noTextEdit="1"/>
              </p:cNvSpPr>
              <p:nvPr/>
            </p:nvSpPr>
            <p:spPr>
              <a:xfrm>
                <a:off x="8380757" y="4935161"/>
                <a:ext cx="345800" cy="369332"/>
              </a:xfrm>
              <a:prstGeom prst="rect">
                <a:avLst/>
              </a:prstGeom>
              <a:blipFill>
                <a:blip r:embed="rId11"/>
                <a:stretch>
                  <a:fillRect l="-21053" r="-61404" b="-1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E7173D2-ECC0-4F10-8813-D59B013E07BF}"/>
                  </a:ext>
                </a:extLst>
              </p:cNvPr>
              <p:cNvSpPr txBox="1"/>
              <p:nvPr/>
            </p:nvSpPr>
            <p:spPr>
              <a:xfrm>
                <a:off x="9637140" y="4551191"/>
                <a:ext cx="4173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i="0" smtClean="0">
                              <a:latin typeface="Cambria Math" panose="02040503050406030204" pitchFamily="18" charset="0"/>
                              <a:ea typeface="Cambria Math" panose="02040503050406030204" pitchFamily="18" charset="0"/>
                            </a:rPr>
                            <m:t>𝐛</m:t>
                          </m:r>
                        </m:e>
                        <m:sub>
                          <m:acc>
                            <m:accPr>
                              <m:chr m:val="̂"/>
                              <m:ctrlPr>
                                <a:rPr lang="en-CA" sz="2400" i="1">
                                  <a:latin typeface="Cambria Math" panose="02040503050406030204" pitchFamily="18" charset="0"/>
                                  <a:ea typeface="Cambria Math" panose="02040503050406030204" pitchFamily="18" charset="0"/>
                                </a:rPr>
                              </m:ctrlPr>
                            </m:accPr>
                            <m:e>
                              <m:r>
                                <a:rPr lang="en-CA" sz="2400" i="1">
                                  <a:latin typeface="Cambria Math" panose="02040503050406030204" pitchFamily="18" charset="0"/>
                                  <a:ea typeface="Cambria Math" panose="02040503050406030204" pitchFamily="18" charset="0"/>
                                </a:rPr>
                                <m:t>𝑛</m:t>
                              </m:r>
                            </m:e>
                          </m:acc>
                        </m:sub>
                      </m:sSub>
                    </m:oMath>
                  </m:oMathPara>
                </a14:m>
                <a:endParaRPr lang="en-CA" dirty="0"/>
              </a:p>
            </p:txBody>
          </p:sp>
        </mc:Choice>
        <mc:Fallback xmlns="">
          <p:sp>
            <p:nvSpPr>
              <p:cNvPr id="38" name="TextBox 37">
                <a:extLst>
                  <a:ext uri="{FF2B5EF4-FFF2-40B4-BE49-F238E27FC236}">
                    <a16:creationId xmlns:a16="http://schemas.microsoft.com/office/drawing/2014/main" id="{0E7173D2-ECC0-4F10-8813-D59B013E07BF}"/>
                  </a:ext>
                </a:extLst>
              </p:cNvPr>
              <p:cNvSpPr txBox="1">
                <a:spLocks noRot="1" noChangeAspect="1" noMove="1" noResize="1" noEditPoints="1" noAdjustHandles="1" noChangeArrowheads="1" noChangeShapeType="1" noTextEdit="1"/>
              </p:cNvSpPr>
              <p:nvPr/>
            </p:nvSpPr>
            <p:spPr>
              <a:xfrm>
                <a:off x="9637140" y="4551191"/>
                <a:ext cx="417358" cy="369332"/>
              </a:xfrm>
              <a:prstGeom prst="rect">
                <a:avLst/>
              </a:prstGeom>
              <a:blipFill>
                <a:blip r:embed="rId12"/>
                <a:stretch>
                  <a:fillRect l="-19118" r="-69118" b="-1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1F2DD2F-F2ED-4FB9-87EF-90E06FF2117E}"/>
                  </a:ext>
                </a:extLst>
              </p:cNvPr>
              <p:cNvSpPr txBox="1"/>
              <p:nvPr/>
            </p:nvSpPr>
            <p:spPr>
              <a:xfrm>
                <a:off x="9659293" y="4935161"/>
                <a:ext cx="3730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1" i="0" smtClean="0">
                              <a:latin typeface="Cambria Math" panose="02040503050406030204" pitchFamily="18" charset="0"/>
                              <a:ea typeface="Cambria Math" panose="02040503050406030204" pitchFamily="18" charset="0"/>
                            </a:rPr>
                            <m:t>𝐛</m:t>
                          </m:r>
                        </m:e>
                        <m:sub>
                          <m:acc>
                            <m:accPr>
                              <m:chr m:val="̂"/>
                              <m:ctrlPr>
                                <a:rPr lang="en-CA" sz="2400" i="1">
                                  <a:latin typeface="Cambria Math" panose="02040503050406030204" pitchFamily="18" charset="0"/>
                                  <a:ea typeface="Cambria Math" panose="02040503050406030204" pitchFamily="18" charset="0"/>
                                </a:rPr>
                              </m:ctrlPr>
                            </m:accPr>
                            <m:e>
                              <m:r>
                                <a:rPr lang="en-CA" sz="2400" i="1">
                                  <a:latin typeface="Cambria Math" panose="02040503050406030204" pitchFamily="18" charset="0"/>
                                  <a:ea typeface="Cambria Math" panose="02040503050406030204" pitchFamily="18" charset="0"/>
                                </a:rPr>
                                <m:t>𝑡</m:t>
                              </m:r>
                            </m:e>
                          </m:acc>
                        </m:sub>
                      </m:sSub>
                    </m:oMath>
                  </m:oMathPara>
                </a14:m>
                <a:endParaRPr lang="en-CA" dirty="0"/>
              </a:p>
            </p:txBody>
          </p:sp>
        </mc:Choice>
        <mc:Fallback xmlns="">
          <p:sp>
            <p:nvSpPr>
              <p:cNvPr id="44" name="TextBox 43">
                <a:extLst>
                  <a:ext uri="{FF2B5EF4-FFF2-40B4-BE49-F238E27FC236}">
                    <a16:creationId xmlns:a16="http://schemas.microsoft.com/office/drawing/2014/main" id="{D1F2DD2F-F2ED-4FB9-87EF-90E06FF2117E}"/>
                  </a:ext>
                </a:extLst>
              </p:cNvPr>
              <p:cNvSpPr txBox="1">
                <a:spLocks noRot="1" noChangeAspect="1" noMove="1" noResize="1" noEditPoints="1" noAdjustHandles="1" noChangeArrowheads="1" noChangeShapeType="1" noTextEdit="1"/>
              </p:cNvSpPr>
              <p:nvPr/>
            </p:nvSpPr>
            <p:spPr>
              <a:xfrm>
                <a:off x="9659293" y="4935161"/>
                <a:ext cx="373051" cy="369332"/>
              </a:xfrm>
              <a:prstGeom prst="rect">
                <a:avLst/>
              </a:prstGeom>
              <a:blipFill>
                <a:blip r:embed="rId13"/>
                <a:stretch>
                  <a:fillRect l="-21311" r="-57377" b="-16667"/>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B0FF6C98-C606-4A22-8CC0-461FCB418C1C}"/>
              </a:ext>
            </a:extLst>
          </p:cNvPr>
          <p:cNvSpPr txBox="1"/>
          <p:nvPr/>
        </p:nvSpPr>
        <p:spPr>
          <a:xfrm>
            <a:off x="5715000" y="2857500"/>
            <a:ext cx="184731" cy="369332"/>
          </a:xfrm>
          <a:prstGeom prst="rect">
            <a:avLst/>
          </a:prstGeom>
          <a:noFill/>
        </p:spPr>
        <p:txBody>
          <a:bodyPr wrap="none" rtlCol="0">
            <a:spAutoFit/>
          </a:bodyPr>
          <a:lstStyle/>
          <a:p>
            <a:endParaRPr lang="en-CA" dirty="0"/>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EB1A3E0-4C8A-43F6-8E4F-2CE901DE616E}"/>
                  </a:ext>
                </a:extLst>
              </p:cNvPr>
              <p:cNvSpPr txBox="1"/>
              <p:nvPr/>
            </p:nvSpPr>
            <p:spPr>
              <a:xfrm>
                <a:off x="5335034" y="3387142"/>
                <a:ext cx="27653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𝜆</m:t>
                          </m:r>
                        </m:e>
                        <m:sub>
                          <m:acc>
                            <m:accPr>
                              <m:chr m:val="̂"/>
                              <m:ctrlPr>
                                <a:rPr lang="en-CA" sz="2400" b="0"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𝑛</m:t>
                              </m:r>
                            </m:e>
                          </m:acc>
                        </m:sub>
                      </m:sSub>
                    </m:oMath>
                  </m:oMathPara>
                </a14:m>
                <a:endParaRPr lang="en-CA" sz="2400" dirty="0"/>
              </a:p>
            </p:txBody>
          </p:sp>
        </mc:Choice>
        <mc:Fallback xmlns="">
          <p:sp>
            <p:nvSpPr>
              <p:cNvPr id="54" name="TextBox 53">
                <a:extLst>
                  <a:ext uri="{FF2B5EF4-FFF2-40B4-BE49-F238E27FC236}">
                    <a16:creationId xmlns:a16="http://schemas.microsoft.com/office/drawing/2014/main" id="{AEB1A3E0-4C8A-43F6-8E4F-2CE901DE616E}"/>
                  </a:ext>
                </a:extLst>
              </p:cNvPr>
              <p:cNvSpPr txBox="1">
                <a:spLocks noRot="1" noChangeAspect="1" noMove="1" noResize="1" noEditPoints="1" noAdjustHandles="1" noChangeArrowheads="1" noChangeShapeType="1" noTextEdit="1"/>
              </p:cNvSpPr>
              <p:nvPr/>
            </p:nvSpPr>
            <p:spPr>
              <a:xfrm>
                <a:off x="5335034" y="3387142"/>
                <a:ext cx="276533" cy="369332"/>
              </a:xfrm>
              <a:prstGeom prst="rect">
                <a:avLst/>
              </a:prstGeom>
              <a:blipFill>
                <a:blip r:embed="rId14"/>
                <a:stretch>
                  <a:fillRect l="-39130" r="-97826" b="-1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C8A861E-9BA5-4E01-AC74-50997F0E0B6A}"/>
                  </a:ext>
                </a:extLst>
              </p:cNvPr>
              <p:cNvSpPr txBox="1"/>
              <p:nvPr/>
            </p:nvSpPr>
            <p:spPr>
              <a:xfrm>
                <a:off x="4819071" y="3835968"/>
                <a:ext cx="30418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𝜆</m:t>
                          </m:r>
                        </m:e>
                        <m:sub>
                          <m:acc>
                            <m:accPr>
                              <m:chr m:val="̂"/>
                              <m:ctrlPr>
                                <a:rPr lang="en-CA" sz="2400" b="1" i="1" smtClean="0">
                                  <a:latin typeface="Cambria Math" panose="02040503050406030204" pitchFamily="18" charset="0"/>
                                  <a:ea typeface="Cambria Math" panose="02040503050406030204" pitchFamily="18" charset="0"/>
                                </a:rPr>
                              </m:ctrlPr>
                            </m:accPr>
                            <m:e>
                              <m:r>
                                <a:rPr lang="en-CA" sz="2400" b="0" i="1" smtClean="0">
                                  <a:latin typeface="Cambria Math" panose="02040503050406030204" pitchFamily="18" charset="0"/>
                                  <a:ea typeface="Cambria Math" panose="02040503050406030204" pitchFamily="18" charset="0"/>
                                </a:rPr>
                                <m:t>𝑡</m:t>
                              </m:r>
                            </m:e>
                          </m:acc>
                        </m:sub>
                      </m:sSub>
                    </m:oMath>
                  </m:oMathPara>
                </a14:m>
                <a:endParaRPr lang="en-CA" sz="2400" dirty="0"/>
              </a:p>
            </p:txBody>
          </p:sp>
        </mc:Choice>
        <mc:Fallback xmlns="">
          <p:sp>
            <p:nvSpPr>
              <p:cNvPr id="55" name="TextBox 54">
                <a:extLst>
                  <a:ext uri="{FF2B5EF4-FFF2-40B4-BE49-F238E27FC236}">
                    <a16:creationId xmlns:a16="http://schemas.microsoft.com/office/drawing/2014/main" id="{1C8A861E-9BA5-4E01-AC74-50997F0E0B6A}"/>
                  </a:ext>
                </a:extLst>
              </p:cNvPr>
              <p:cNvSpPr txBox="1">
                <a:spLocks noRot="1" noChangeAspect="1" noMove="1" noResize="1" noEditPoints="1" noAdjustHandles="1" noChangeArrowheads="1" noChangeShapeType="1" noTextEdit="1"/>
              </p:cNvSpPr>
              <p:nvPr/>
            </p:nvSpPr>
            <p:spPr>
              <a:xfrm>
                <a:off x="4819071" y="3835968"/>
                <a:ext cx="304186" cy="369332"/>
              </a:xfrm>
              <a:prstGeom prst="rect">
                <a:avLst/>
              </a:prstGeom>
              <a:blipFill>
                <a:blip r:embed="rId15"/>
                <a:stretch>
                  <a:fillRect l="-32653" r="-79592" b="-1475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938544" y="4566814"/>
                <a:ext cx="2909409" cy="646331"/>
              </a:xfrm>
              <a:prstGeom prst="rect">
                <a:avLst/>
              </a:prstGeom>
              <a:noFill/>
            </p:spPr>
            <p:txBody>
              <a:bodyPr wrap="square" rtlCol="0">
                <a:spAutoFit/>
              </a:bodyPr>
              <a:lstStyle/>
              <a:p>
                <a:r>
                  <a:rPr lang="en-CA" dirty="0">
                    <a:solidFill>
                      <a:srgbClr val="FF0000"/>
                    </a:solidFill>
                  </a:rPr>
                  <a:t>3. Friction impulse, </a:t>
                </a:r>
                <a14:m>
                  <m:oMath xmlns:m="http://schemas.openxmlformats.org/officeDocument/2006/math">
                    <m:sSub>
                      <m:sSubPr>
                        <m:ctrlPr>
                          <a:rPr lang="en-CA" b="0" i="1" smtClean="0">
                            <a:solidFill>
                              <a:srgbClr val="FF0000"/>
                            </a:solidFill>
                            <a:latin typeface="Cambria Math" panose="02040503050406030204" pitchFamily="18" charset="0"/>
                          </a:rPr>
                        </m:ctrlPr>
                      </m:sSubPr>
                      <m:e>
                        <m:r>
                          <a:rPr lang="en-CA" b="1" i="0" smtClean="0">
                            <a:solidFill>
                              <a:srgbClr val="FF0000"/>
                            </a:solidFill>
                            <a:latin typeface="Cambria Math" panose="02040503050406030204" pitchFamily="18" charset="0"/>
                          </a:rPr>
                          <m:t>𝛌</m:t>
                        </m:r>
                      </m:e>
                      <m:sub>
                        <m:acc>
                          <m:accPr>
                            <m:chr m:val="̂"/>
                            <m:ctrlPr>
                              <a:rPr lang="en-CA" b="0" i="1" smtClean="0">
                                <a:solidFill>
                                  <a:srgbClr val="FF0000"/>
                                </a:solidFill>
                                <a:latin typeface="Cambria Math" panose="02040503050406030204" pitchFamily="18" charset="0"/>
                                <a:ea typeface="Cambria Math" panose="02040503050406030204" pitchFamily="18" charset="0"/>
                              </a:rPr>
                            </m:ctrlPr>
                          </m:accPr>
                          <m:e>
                            <m:r>
                              <a:rPr lang="en-CA" b="0" i="1" smtClean="0">
                                <a:solidFill>
                                  <a:srgbClr val="FF0000"/>
                                </a:solidFill>
                                <a:latin typeface="Cambria Math" panose="02040503050406030204" pitchFamily="18" charset="0"/>
                                <a:ea typeface="Cambria Math" panose="02040503050406030204" pitchFamily="18" charset="0"/>
                              </a:rPr>
                              <m:t>𝑡</m:t>
                            </m:r>
                          </m:e>
                        </m:acc>
                      </m:sub>
                    </m:sSub>
                  </m:oMath>
                </a14:m>
                <a:r>
                  <a:rPr lang="en-CA" dirty="0">
                    <a:solidFill>
                      <a:srgbClr val="FF0000"/>
                    </a:solidFill>
                  </a:rPr>
                  <a:t>, infeasible due to box bounds</a:t>
                </a:r>
              </a:p>
            </p:txBody>
          </p:sp>
        </mc:Choice>
        <mc:Fallback xmlns="">
          <p:sp>
            <p:nvSpPr>
              <p:cNvPr id="4" name="TextBox 3"/>
              <p:cNvSpPr txBox="1">
                <a:spLocks noRot="1" noChangeAspect="1" noMove="1" noResize="1" noEditPoints="1" noAdjustHandles="1" noChangeArrowheads="1" noChangeShapeType="1" noTextEdit="1"/>
              </p:cNvSpPr>
              <p:nvPr/>
            </p:nvSpPr>
            <p:spPr>
              <a:xfrm>
                <a:off x="2938544" y="4566814"/>
                <a:ext cx="2909409" cy="646331"/>
              </a:xfrm>
              <a:prstGeom prst="rect">
                <a:avLst/>
              </a:prstGeom>
              <a:blipFill>
                <a:blip r:embed="rId16"/>
                <a:stretch>
                  <a:fillRect l="-1677" t="-4717" r="-419" b="-14151"/>
                </a:stretch>
              </a:blipFill>
            </p:spPr>
            <p:txBody>
              <a:bodyPr/>
              <a:lstStyle/>
              <a:p>
                <a:r>
                  <a:rPr lang="en-CA">
                    <a:noFill/>
                  </a:rPr>
                  <a:t> </a:t>
                </a:r>
              </a:p>
            </p:txBody>
          </p:sp>
        </mc:Fallback>
      </mc:AlternateContent>
      <p:sp>
        <p:nvSpPr>
          <p:cNvPr id="56" name="TextBox 55"/>
          <p:cNvSpPr txBox="1"/>
          <p:nvPr/>
        </p:nvSpPr>
        <p:spPr>
          <a:xfrm>
            <a:off x="2922793" y="5534021"/>
            <a:ext cx="2925160" cy="369332"/>
          </a:xfrm>
          <a:prstGeom prst="rect">
            <a:avLst/>
          </a:prstGeom>
          <a:noFill/>
        </p:spPr>
        <p:txBody>
          <a:bodyPr wrap="none" rtlCol="0">
            <a:spAutoFit/>
          </a:bodyPr>
          <a:lstStyle/>
          <a:p>
            <a:r>
              <a:rPr lang="en-CA" dirty="0">
                <a:solidFill>
                  <a:srgbClr val="FF0000"/>
                </a:solidFill>
              </a:rPr>
              <a:t>4. Clamp it and label as </a:t>
            </a:r>
            <a:r>
              <a:rPr lang="en-CA" i="1" dirty="0">
                <a:solidFill>
                  <a:srgbClr val="FF0000"/>
                </a:solidFill>
              </a:rPr>
              <a:t>tight</a:t>
            </a:r>
            <a:r>
              <a:rPr lang="en-CA" dirty="0">
                <a:solidFill>
                  <a:srgbClr val="FF0000"/>
                </a:solidFill>
              </a:rPr>
              <a:t>!</a:t>
            </a:r>
          </a:p>
        </p:txBody>
      </p:sp>
      <p:sp>
        <p:nvSpPr>
          <p:cNvPr id="57" name="TextBox 56"/>
          <p:cNvSpPr txBox="1"/>
          <p:nvPr/>
        </p:nvSpPr>
        <p:spPr>
          <a:xfrm>
            <a:off x="9896954" y="3265987"/>
            <a:ext cx="2140307" cy="923330"/>
          </a:xfrm>
          <a:prstGeom prst="rect">
            <a:avLst/>
          </a:prstGeom>
          <a:noFill/>
        </p:spPr>
        <p:txBody>
          <a:bodyPr wrap="square" rtlCol="0">
            <a:spAutoFit/>
          </a:bodyPr>
          <a:lstStyle/>
          <a:p>
            <a:r>
              <a:rPr lang="en-CA" dirty="0">
                <a:solidFill>
                  <a:srgbClr val="FF0000"/>
                </a:solidFill>
              </a:rPr>
              <a:t>6. Move “tight” variables to the right-hand side</a:t>
            </a:r>
          </a:p>
        </p:txBody>
      </p:sp>
      <p:sp>
        <p:nvSpPr>
          <p:cNvPr id="58" name="TextBox 57"/>
          <p:cNvSpPr txBox="1"/>
          <p:nvPr/>
        </p:nvSpPr>
        <p:spPr>
          <a:xfrm>
            <a:off x="4309826" y="1315598"/>
            <a:ext cx="2689852" cy="646331"/>
          </a:xfrm>
          <a:prstGeom prst="rect">
            <a:avLst/>
          </a:prstGeom>
          <a:noFill/>
        </p:spPr>
        <p:txBody>
          <a:bodyPr wrap="square" rtlCol="0">
            <a:spAutoFit/>
          </a:bodyPr>
          <a:lstStyle/>
          <a:p>
            <a:r>
              <a:rPr lang="en-CA" dirty="0">
                <a:solidFill>
                  <a:srgbClr val="FF0000"/>
                </a:solidFill>
              </a:rPr>
              <a:t>1. Initially, all variables are “free”</a:t>
            </a:r>
          </a:p>
        </p:txBody>
      </p:sp>
      <p:grpSp>
        <p:nvGrpSpPr>
          <p:cNvPr id="18" name="Group 17">
            <a:extLst>
              <a:ext uri="{FF2B5EF4-FFF2-40B4-BE49-F238E27FC236}">
                <a16:creationId xmlns:a16="http://schemas.microsoft.com/office/drawing/2014/main" id="{B80150D6-D20D-48EA-B888-05F1DB529C7C}"/>
              </a:ext>
            </a:extLst>
          </p:cNvPr>
          <p:cNvGrpSpPr/>
          <p:nvPr/>
        </p:nvGrpSpPr>
        <p:grpSpPr>
          <a:xfrm>
            <a:off x="8476" y="3561905"/>
            <a:ext cx="3113182" cy="2733691"/>
            <a:chOff x="-4412" y="3552697"/>
            <a:chExt cx="3113182" cy="2733691"/>
          </a:xfrm>
        </p:grpSpPr>
        <p:sp>
          <p:nvSpPr>
            <p:cNvPr id="109" name="Freeform 53">
              <a:extLst>
                <a:ext uri="{FF2B5EF4-FFF2-40B4-BE49-F238E27FC236}">
                  <a16:creationId xmlns:a16="http://schemas.microsoft.com/office/drawing/2014/main" id="{B0B06F16-F51C-4DED-9AE5-E3C96382699A}"/>
                </a:ext>
              </a:extLst>
            </p:cNvPr>
            <p:cNvSpPr/>
            <p:nvPr/>
          </p:nvSpPr>
          <p:spPr>
            <a:xfrm>
              <a:off x="448930" y="3999111"/>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0" name="Freeform 54">
              <a:extLst>
                <a:ext uri="{FF2B5EF4-FFF2-40B4-BE49-F238E27FC236}">
                  <a16:creationId xmlns:a16="http://schemas.microsoft.com/office/drawing/2014/main" id="{9113A957-5AC8-4D11-A98A-8883AE05808D}"/>
                </a:ext>
              </a:extLst>
            </p:cNvPr>
            <p:cNvSpPr/>
            <p:nvPr/>
          </p:nvSpPr>
          <p:spPr>
            <a:xfrm>
              <a:off x="-4412" y="5002143"/>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1" name="Oval 110">
              <a:extLst>
                <a:ext uri="{FF2B5EF4-FFF2-40B4-BE49-F238E27FC236}">
                  <a16:creationId xmlns:a16="http://schemas.microsoft.com/office/drawing/2014/main" id="{70F7CBB1-6F2A-4A8A-9DCF-9E9B6FFF08FC}"/>
                </a:ext>
              </a:extLst>
            </p:cNvPr>
            <p:cNvSpPr/>
            <p:nvPr/>
          </p:nvSpPr>
          <p:spPr>
            <a:xfrm>
              <a:off x="721752" y="5244979"/>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2" name="Freeform 56">
              <a:extLst>
                <a:ext uri="{FF2B5EF4-FFF2-40B4-BE49-F238E27FC236}">
                  <a16:creationId xmlns:a16="http://schemas.microsoft.com/office/drawing/2014/main" id="{913E5FB3-6EA2-4AC1-85FE-F33CCD0CB39F}"/>
                </a:ext>
              </a:extLst>
            </p:cNvPr>
            <p:cNvSpPr/>
            <p:nvPr/>
          </p:nvSpPr>
          <p:spPr>
            <a:xfrm>
              <a:off x="449182" y="5136709"/>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3" name="Oval 112">
              <a:extLst>
                <a:ext uri="{FF2B5EF4-FFF2-40B4-BE49-F238E27FC236}">
                  <a16:creationId xmlns:a16="http://schemas.microsoft.com/office/drawing/2014/main" id="{A22259ED-8994-42D9-BD54-2CC4A6DE2067}"/>
                </a:ext>
              </a:extLst>
            </p:cNvPr>
            <p:cNvSpPr/>
            <p:nvPr/>
          </p:nvSpPr>
          <p:spPr>
            <a:xfrm>
              <a:off x="773768" y="4103607"/>
              <a:ext cx="1498974" cy="423186"/>
            </a:xfrm>
            <a:prstGeom prst="ellipse">
              <a:avLst/>
            </a:prstGeom>
            <a:gradFill>
              <a:gsLst>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14" name="Straight Connector 113">
              <a:extLst>
                <a:ext uri="{FF2B5EF4-FFF2-40B4-BE49-F238E27FC236}">
                  <a16:creationId xmlns:a16="http://schemas.microsoft.com/office/drawing/2014/main" id="{61FCB667-7A3F-4772-97C4-4F0DCB29E89D}"/>
                </a:ext>
              </a:extLst>
            </p:cNvPr>
            <p:cNvCxnSpPr/>
            <p:nvPr/>
          </p:nvCxnSpPr>
          <p:spPr>
            <a:xfrm flipV="1">
              <a:off x="1520267" y="3552697"/>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CAD407-2F83-44E0-B14D-FDF1EF426D2A}"/>
                </a:ext>
              </a:extLst>
            </p:cNvPr>
            <p:cNvCxnSpPr/>
            <p:nvPr/>
          </p:nvCxnSpPr>
          <p:spPr>
            <a:xfrm>
              <a:off x="330711" y="5007527"/>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AC23FC2-FBB6-4D0D-94F3-D1A75D845067}"/>
                </a:ext>
              </a:extLst>
            </p:cNvPr>
            <p:cNvCxnSpPr/>
            <p:nvPr/>
          </p:nvCxnSpPr>
          <p:spPr>
            <a:xfrm flipH="1">
              <a:off x="196554" y="5063571"/>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24DA66F-1268-4F6F-9F6C-36B78FA8B1DE}"/>
                </a:ext>
              </a:extLst>
            </p:cNvPr>
            <p:cNvCxnSpPr/>
            <p:nvPr/>
          </p:nvCxnSpPr>
          <p:spPr>
            <a:xfrm flipV="1">
              <a:off x="1520612" y="4180109"/>
              <a:ext cx="0" cy="651307"/>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18" name="Flowchart: Merge 5">
              <a:extLst>
                <a:ext uri="{FF2B5EF4-FFF2-40B4-BE49-F238E27FC236}">
                  <a16:creationId xmlns:a16="http://schemas.microsoft.com/office/drawing/2014/main" id="{D736E7FA-5EE5-4E1F-BFAD-7D67F33EBB1A}"/>
                </a:ext>
              </a:extLst>
            </p:cNvPr>
            <p:cNvSpPr/>
            <p:nvPr/>
          </p:nvSpPr>
          <p:spPr>
            <a:xfrm>
              <a:off x="788748" y="4352869"/>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9" name="Straight Arrow Connector 118">
              <a:extLst>
                <a:ext uri="{FF2B5EF4-FFF2-40B4-BE49-F238E27FC236}">
                  <a16:creationId xmlns:a16="http://schemas.microsoft.com/office/drawing/2014/main" id="{A1269B6B-77F9-4D70-9F1C-968DC371D587}"/>
                </a:ext>
              </a:extLst>
            </p:cNvPr>
            <p:cNvCxnSpPr/>
            <p:nvPr/>
          </p:nvCxnSpPr>
          <p:spPr>
            <a:xfrm>
              <a:off x="1514449" y="5449619"/>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24" name="Freeform 70">
              <a:extLst>
                <a:ext uri="{FF2B5EF4-FFF2-40B4-BE49-F238E27FC236}">
                  <a16:creationId xmlns:a16="http://schemas.microsoft.com/office/drawing/2014/main" id="{F98BD034-7DFF-4380-9948-F9D4EBEB5949}"/>
                </a:ext>
              </a:extLst>
            </p:cNvPr>
            <p:cNvSpPr/>
            <p:nvPr/>
          </p:nvSpPr>
          <p:spPr>
            <a:xfrm>
              <a:off x="450118" y="4293811"/>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Freeform 71">
              <a:extLst>
                <a:ext uri="{FF2B5EF4-FFF2-40B4-BE49-F238E27FC236}">
                  <a16:creationId xmlns:a16="http://schemas.microsoft.com/office/drawing/2014/main" id="{6C5619E6-ABA1-414C-9648-154B12253F47}"/>
                </a:ext>
              </a:extLst>
            </p:cNvPr>
            <p:cNvSpPr/>
            <p:nvPr/>
          </p:nvSpPr>
          <p:spPr>
            <a:xfrm>
              <a:off x="1458498" y="4321751"/>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ADF7033F-78C7-4C6E-8C46-6B58991B220B}"/>
                    </a:ext>
                  </a:extLst>
                </p:cNvPr>
                <p:cNvSpPr txBox="1"/>
                <p:nvPr/>
              </p:nvSpPr>
              <p:spPr>
                <a:xfrm>
                  <a:off x="1099776" y="4103088"/>
                  <a:ext cx="2945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smtClean="0">
                                <a:solidFill>
                                  <a:srgbClr val="C00000"/>
                                </a:solidFill>
                                <a:latin typeface="Cambria Math" panose="02040503050406030204" pitchFamily="18" charset="0"/>
                              </a:rPr>
                            </m:ctrlPr>
                          </m:accPr>
                          <m:e>
                            <m:r>
                              <a:rPr lang="en-CA" sz="2400" b="0" i="1" smtClean="0">
                                <a:solidFill>
                                  <a:srgbClr val="C00000"/>
                                </a:solidFill>
                                <a:latin typeface="Cambria Math" panose="02040503050406030204" pitchFamily="18" charset="0"/>
                              </a:rPr>
                              <m:t>𝑛</m:t>
                            </m:r>
                          </m:e>
                        </m:acc>
                      </m:oMath>
                    </m:oMathPara>
                  </a14:m>
                  <a:endParaRPr lang="en-CA" sz="2400" dirty="0">
                    <a:solidFill>
                      <a:srgbClr val="C00000"/>
                    </a:solidFill>
                  </a:endParaRPr>
                </a:p>
              </p:txBody>
            </p:sp>
          </mc:Choice>
          <mc:Fallback xmlns="">
            <p:sp>
              <p:nvSpPr>
                <p:cNvPr id="130" name="TextBox 129">
                  <a:extLst>
                    <a:ext uri="{FF2B5EF4-FFF2-40B4-BE49-F238E27FC236}">
                      <a16:creationId xmlns:a16="http://schemas.microsoft.com/office/drawing/2014/main" id="{ADF7033F-78C7-4C6E-8C46-6B58991B220B}"/>
                    </a:ext>
                  </a:extLst>
                </p:cNvPr>
                <p:cNvSpPr txBox="1">
                  <a:spLocks noRot="1" noChangeAspect="1" noMove="1" noResize="1" noEditPoints="1" noAdjustHandles="1" noChangeArrowheads="1" noChangeShapeType="1" noTextEdit="1"/>
                </p:cNvSpPr>
                <p:nvPr/>
              </p:nvSpPr>
              <p:spPr>
                <a:xfrm>
                  <a:off x="1099776" y="4103088"/>
                  <a:ext cx="294568" cy="369332"/>
                </a:xfrm>
                <a:prstGeom prst="rect">
                  <a:avLst/>
                </a:prstGeom>
                <a:blipFill>
                  <a:blip r:embed="rId17"/>
                  <a:stretch>
                    <a:fillRect l="-8333" t="-18333" r="-6875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EA1797E1-194F-4168-A787-6AAE04B41E49}"/>
                    </a:ext>
                  </a:extLst>
                </p:cNvPr>
                <p:cNvSpPr txBox="1"/>
                <p:nvPr/>
              </p:nvSpPr>
              <p:spPr>
                <a:xfrm>
                  <a:off x="1934904" y="5298573"/>
                  <a:ext cx="2945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smtClean="0">
                                <a:solidFill>
                                  <a:srgbClr val="C00000"/>
                                </a:solidFill>
                                <a:latin typeface="Cambria Math" panose="02040503050406030204" pitchFamily="18" charset="0"/>
                              </a:rPr>
                            </m:ctrlPr>
                          </m:accPr>
                          <m:e>
                            <m:r>
                              <a:rPr lang="en-CA" sz="2400" b="0" i="1" smtClean="0">
                                <a:solidFill>
                                  <a:srgbClr val="C00000"/>
                                </a:solidFill>
                                <a:latin typeface="Cambria Math" panose="02040503050406030204" pitchFamily="18" charset="0"/>
                              </a:rPr>
                              <m:t>𝑡</m:t>
                            </m:r>
                          </m:e>
                        </m:acc>
                      </m:oMath>
                    </m:oMathPara>
                  </a14:m>
                  <a:endParaRPr lang="en-CA" sz="2400" dirty="0">
                    <a:solidFill>
                      <a:srgbClr val="C00000"/>
                    </a:solidFill>
                  </a:endParaRPr>
                </a:p>
              </p:txBody>
            </p:sp>
          </mc:Choice>
          <mc:Fallback xmlns="">
            <p:sp>
              <p:nvSpPr>
                <p:cNvPr id="131" name="TextBox 130">
                  <a:extLst>
                    <a:ext uri="{FF2B5EF4-FFF2-40B4-BE49-F238E27FC236}">
                      <a16:creationId xmlns:a16="http://schemas.microsoft.com/office/drawing/2014/main" id="{EA1797E1-194F-4168-A787-6AAE04B41E49}"/>
                    </a:ext>
                  </a:extLst>
                </p:cNvPr>
                <p:cNvSpPr txBox="1">
                  <a:spLocks noRot="1" noChangeAspect="1" noMove="1" noResize="1" noEditPoints="1" noAdjustHandles="1" noChangeArrowheads="1" noChangeShapeType="1" noTextEdit="1"/>
                </p:cNvSpPr>
                <p:nvPr/>
              </p:nvSpPr>
              <p:spPr>
                <a:xfrm>
                  <a:off x="1934904" y="5298573"/>
                  <a:ext cx="294568" cy="369332"/>
                </a:xfrm>
                <a:prstGeom prst="rect">
                  <a:avLst/>
                </a:prstGeom>
                <a:blipFill>
                  <a:blip r:embed="rId18"/>
                  <a:stretch>
                    <a:fillRect l="-4167" t="-28333" r="-106250" b="-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1FF896-DA50-4226-8F40-2E30132BB0B1}"/>
                    </a:ext>
                  </a:extLst>
                </p:cNvPr>
                <p:cNvSpPr txBox="1"/>
                <p:nvPr/>
              </p:nvSpPr>
              <p:spPr>
                <a:xfrm>
                  <a:off x="668776" y="5917056"/>
                  <a:ext cx="14401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r>
                          <a:rPr lang="en-CA" sz="2400" b="0" i="1" smtClean="0">
                            <a:latin typeface="Cambria Math" panose="02040503050406030204" pitchFamily="18" charset="0"/>
                          </a:rPr>
                          <m:t>≤</m:t>
                        </m:r>
                        <m:r>
                          <a:rPr lang="en-CA" sz="2400" b="0" i="1" smtClean="0">
                            <a:latin typeface="Cambria Math" panose="02040503050406030204" pitchFamily="18" charset="0"/>
                          </a:rPr>
                          <m:t>𝜇</m:t>
                        </m:r>
                        <m:d>
                          <m:dPr>
                            <m:begChr m:val="|"/>
                            <m:endChr m:val="|"/>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e>
                        </m:d>
                      </m:oMath>
                    </m:oMathPara>
                  </a14:m>
                  <a:endParaRPr lang="en-CA" sz="2400" dirty="0"/>
                </a:p>
              </p:txBody>
            </p:sp>
          </mc:Choice>
          <mc:Fallback xmlns="">
            <p:sp>
              <p:nvSpPr>
                <p:cNvPr id="13" name="TextBox 12">
                  <a:extLst>
                    <a:ext uri="{FF2B5EF4-FFF2-40B4-BE49-F238E27FC236}">
                      <a16:creationId xmlns:a16="http://schemas.microsoft.com/office/drawing/2014/main" id="{F81FF896-DA50-4226-8F40-2E30132BB0B1}"/>
                    </a:ext>
                  </a:extLst>
                </p:cNvPr>
                <p:cNvSpPr txBox="1">
                  <a:spLocks noRot="1" noChangeAspect="1" noMove="1" noResize="1" noEditPoints="1" noAdjustHandles="1" noChangeArrowheads="1" noChangeShapeType="1" noTextEdit="1"/>
                </p:cNvSpPr>
                <p:nvPr/>
              </p:nvSpPr>
              <p:spPr>
                <a:xfrm>
                  <a:off x="668776" y="5917056"/>
                  <a:ext cx="1440138" cy="369332"/>
                </a:xfrm>
                <a:prstGeom prst="rect">
                  <a:avLst/>
                </a:prstGeom>
                <a:blipFill>
                  <a:blip r:embed="rId19"/>
                  <a:stretch>
                    <a:fillRect l="-4661" r="-13136" b="-22951"/>
                  </a:stretch>
                </a:blipFill>
              </p:spPr>
              <p:txBody>
                <a:bodyPr/>
                <a:lstStyle/>
                <a:p>
                  <a:r>
                    <a:rPr lang="en-CA">
                      <a:noFill/>
                    </a:rPr>
                    <a:t> </a:t>
                  </a:r>
                </a:p>
              </p:txBody>
            </p:sp>
          </mc:Fallback>
        </mc:AlternateContent>
        <p:sp>
          <p:nvSpPr>
            <p:cNvPr id="121" name="Oval 120">
              <a:extLst>
                <a:ext uri="{FF2B5EF4-FFF2-40B4-BE49-F238E27FC236}">
                  <a16:creationId xmlns:a16="http://schemas.microsoft.com/office/drawing/2014/main" id="{BF3E8770-475B-43EE-8C91-BC7284203ABA}"/>
                </a:ext>
              </a:extLst>
            </p:cNvPr>
            <p:cNvSpPr/>
            <p:nvPr/>
          </p:nvSpPr>
          <p:spPr>
            <a:xfrm>
              <a:off x="1484389" y="5407829"/>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9" name="TextBox 58">
            <a:extLst>
              <a:ext uri="{FF2B5EF4-FFF2-40B4-BE49-F238E27FC236}">
                <a16:creationId xmlns:a16="http://schemas.microsoft.com/office/drawing/2014/main" id="{8F3A3F08-8EC2-45E7-8C96-467E716E75DA}"/>
              </a:ext>
            </a:extLst>
          </p:cNvPr>
          <p:cNvSpPr txBox="1"/>
          <p:nvPr/>
        </p:nvSpPr>
        <p:spPr>
          <a:xfrm>
            <a:off x="6511398" y="4109703"/>
            <a:ext cx="2689852" cy="369332"/>
          </a:xfrm>
          <a:prstGeom prst="rect">
            <a:avLst/>
          </a:prstGeom>
          <a:noFill/>
        </p:spPr>
        <p:txBody>
          <a:bodyPr wrap="square" rtlCol="0">
            <a:spAutoFit/>
          </a:bodyPr>
          <a:lstStyle/>
          <a:p>
            <a:r>
              <a:rPr lang="en-CA" dirty="0">
                <a:solidFill>
                  <a:srgbClr val="FF0000"/>
                </a:solidFill>
              </a:rPr>
              <a:t>2. Solve: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7355922-9AF6-4D3C-8EDB-0F8217DBB66C}"/>
                  </a:ext>
                </a:extLst>
              </p:cNvPr>
              <p:cNvSpPr txBox="1"/>
              <p:nvPr/>
            </p:nvSpPr>
            <p:spPr>
              <a:xfrm>
                <a:off x="8887413" y="4567971"/>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oMath>
                  </m:oMathPara>
                </a14:m>
                <a:endParaRPr lang="en-CA" sz="2400" dirty="0"/>
              </a:p>
            </p:txBody>
          </p:sp>
        </mc:Choice>
        <mc:Fallback xmlns="">
          <p:sp>
            <p:nvSpPr>
              <p:cNvPr id="10" name="TextBox 9">
                <a:extLst>
                  <a:ext uri="{FF2B5EF4-FFF2-40B4-BE49-F238E27FC236}">
                    <a16:creationId xmlns:a16="http://schemas.microsoft.com/office/drawing/2014/main" id="{57355922-9AF6-4D3C-8EDB-0F8217DBB66C}"/>
                  </a:ext>
                </a:extLst>
              </p:cNvPr>
              <p:cNvSpPr txBox="1">
                <a:spLocks noRot="1" noChangeAspect="1" noMove="1" noResize="1" noEditPoints="1" noAdjustHandles="1" noChangeArrowheads="1" noChangeShapeType="1" noTextEdit="1"/>
              </p:cNvSpPr>
              <p:nvPr/>
            </p:nvSpPr>
            <p:spPr>
              <a:xfrm>
                <a:off x="8887413" y="4567971"/>
                <a:ext cx="298159" cy="369332"/>
              </a:xfrm>
              <a:prstGeom prst="rect">
                <a:avLst/>
              </a:prstGeom>
              <a:blipFill>
                <a:blip r:embed="rId20"/>
                <a:stretch>
                  <a:fillRect l="-10204" r="-1020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8CE4052-1B44-4477-95E1-2D5E4A617784}"/>
                  </a:ext>
                </a:extLst>
              </p:cNvPr>
              <p:cNvSpPr txBox="1"/>
              <p:nvPr/>
            </p:nvSpPr>
            <p:spPr>
              <a:xfrm>
                <a:off x="10143591" y="4561867"/>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oMath>
                  </m:oMathPara>
                </a14:m>
                <a:endParaRPr lang="en-CA" sz="2400" dirty="0"/>
              </a:p>
            </p:txBody>
          </p:sp>
        </mc:Choice>
        <mc:Fallback xmlns="">
          <p:sp>
            <p:nvSpPr>
              <p:cNvPr id="60" name="TextBox 59">
                <a:extLst>
                  <a:ext uri="{FF2B5EF4-FFF2-40B4-BE49-F238E27FC236}">
                    <a16:creationId xmlns:a16="http://schemas.microsoft.com/office/drawing/2014/main" id="{68CE4052-1B44-4477-95E1-2D5E4A617784}"/>
                  </a:ext>
                </a:extLst>
              </p:cNvPr>
              <p:cNvSpPr txBox="1">
                <a:spLocks noRot="1" noChangeAspect="1" noMove="1" noResize="1" noEditPoints="1" noAdjustHandles="1" noChangeArrowheads="1" noChangeShapeType="1" noTextEdit="1"/>
              </p:cNvSpPr>
              <p:nvPr/>
            </p:nvSpPr>
            <p:spPr>
              <a:xfrm>
                <a:off x="10143591" y="4561867"/>
                <a:ext cx="298159" cy="369332"/>
              </a:xfrm>
              <a:prstGeom prst="rect">
                <a:avLst/>
              </a:prstGeom>
              <a:blipFill>
                <a:blip r:embed="rId21"/>
                <a:stretch>
                  <a:fillRect l="-6122" r="-408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3DB0E98-97F6-4344-80C6-16BC16BE0E25}"/>
                  </a:ext>
                </a:extLst>
              </p:cNvPr>
              <p:cNvSpPr txBox="1"/>
              <p:nvPr/>
            </p:nvSpPr>
            <p:spPr>
              <a:xfrm>
                <a:off x="9257087" y="4540515"/>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oMath>
                  </m:oMathPara>
                </a14:m>
                <a:endParaRPr lang="en-CA" sz="2400" dirty="0"/>
              </a:p>
            </p:txBody>
          </p:sp>
        </mc:Choice>
        <mc:Fallback xmlns="">
          <p:sp>
            <p:nvSpPr>
              <p:cNvPr id="63" name="TextBox 62">
                <a:extLst>
                  <a:ext uri="{FF2B5EF4-FFF2-40B4-BE49-F238E27FC236}">
                    <a16:creationId xmlns:a16="http://schemas.microsoft.com/office/drawing/2014/main" id="{13DB0E98-97F6-4344-80C6-16BC16BE0E25}"/>
                  </a:ext>
                </a:extLst>
              </p:cNvPr>
              <p:cNvSpPr txBox="1">
                <a:spLocks noRot="1" noChangeAspect="1" noMove="1" noResize="1" noEditPoints="1" noAdjustHandles="1" noChangeArrowheads="1" noChangeShapeType="1" noTextEdit="1"/>
              </p:cNvSpPr>
              <p:nvPr/>
            </p:nvSpPr>
            <p:spPr>
              <a:xfrm>
                <a:off x="9257087" y="4540515"/>
                <a:ext cx="298159" cy="369332"/>
              </a:xfrm>
              <a:prstGeom prst="rect">
                <a:avLst/>
              </a:prstGeom>
              <a:blipFill>
                <a:blip r:embed="rId22"/>
                <a:stretch>
                  <a:fillRect l="-6250" r="-625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C7C60CC-7376-4F2A-BC6B-9913D14D9560}"/>
                  </a:ext>
                </a:extLst>
              </p:cNvPr>
              <p:cNvSpPr txBox="1"/>
              <p:nvPr/>
            </p:nvSpPr>
            <p:spPr>
              <a:xfrm>
                <a:off x="7339945" y="1234620"/>
                <a:ext cx="2395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CA" sz="2400" b="0" i="0" smtClean="0"/>
                        <m:t>F</m:t>
                      </m:r>
                      <m:r>
                        <a:rPr lang="en-CA" sz="2400" b="0" i="1" smtClean="0">
                          <a:latin typeface="Cambria Math" panose="02040503050406030204" pitchFamily="18" charset="0"/>
                        </a:rPr>
                        <m:t>={                       }</m:t>
                      </m:r>
                    </m:oMath>
                  </m:oMathPara>
                </a14:m>
                <a:endParaRPr lang="en-CA" sz="2400" dirty="0"/>
              </a:p>
            </p:txBody>
          </p:sp>
        </mc:Choice>
        <mc:Fallback xmlns="">
          <p:sp>
            <p:nvSpPr>
              <p:cNvPr id="11" name="TextBox 10">
                <a:extLst>
                  <a:ext uri="{FF2B5EF4-FFF2-40B4-BE49-F238E27FC236}">
                    <a16:creationId xmlns:a16="http://schemas.microsoft.com/office/drawing/2014/main" id="{9C7C60CC-7376-4F2A-BC6B-9913D14D9560}"/>
                  </a:ext>
                </a:extLst>
              </p:cNvPr>
              <p:cNvSpPr txBox="1">
                <a:spLocks noRot="1" noChangeAspect="1" noMove="1" noResize="1" noEditPoints="1" noAdjustHandles="1" noChangeArrowheads="1" noChangeShapeType="1" noTextEdit="1"/>
              </p:cNvSpPr>
              <p:nvPr/>
            </p:nvSpPr>
            <p:spPr>
              <a:xfrm>
                <a:off x="7339945" y="1234620"/>
                <a:ext cx="2395912" cy="369332"/>
              </a:xfrm>
              <a:prstGeom prst="rect">
                <a:avLst/>
              </a:prstGeom>
              <a:blipFill>
                <a:blip r:embed="rId23"/>
                <a:stretch>
                  <a:fillRect l="-2545" r="-4326" b="-3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1F67583-7362-47E5-A0F4-D8F976BC8FEA}"/>
                  </a:ext>
                </a:extLst>
              </p:cNvPr>
              <p:cNvSpPr txBox="1"/>
              <p:nvPr/>
            </p:nvSpPr>
            <p:spPr>
              <a:xfrm>
                <a:off x="7342856" y="1711778"/>
                <a:ext cx="2395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CA" sz="2400" b="0" i="0" smtClean="0"/>
                        <m:t>L</m:t>
                      </m:r>
                      <m:r>
                        <a:rPr lang="en-CA" sz="2400" b="0" i="1" smtClean="0">
                          <a:latin typeface="Cambria Math" panose="02040503050406030204" pitchFamily="18" charset="0"/>
                        </a:rPr>
                        <m:t>={                       }</m:t>
                      </m:r>
                    </m:oMath>
                  </m:oMathPara>
                </a14:m>
                <a:endParaRPr lang="en-CA" sz="2400" dirty="0"/>
              </a:p>
            </p:txBody>
          </p:sp>
        </mc:Choice>
        <mc:Fallback xmlns="">
          <p:sp>
            <p:nvSpPr>
              <p:cNvPr id="64" name="TextBox 63">
                <a:extLst>
                  <a:ext uri="{FF2B5EF4-FFF2-40B4-BE49-F238E27FC236}">
                    <a16:creationId xmlns:a16="http://schemas.microsoft.com/office/drawing/2014/main" id="{D1F67583-7362-47E5-A0F4-D8F976BC8FEA}"/>
                  </a:ext>
                </a:extLst>
              </p:cNvPr>
              <p:cNvSpPr txBox="1">
                <a:spLocks noRot="1" noChangeAspect="1" noMove="1" noResize="1" noEditPoints="1" noAdjustHandles="1" noChangeArrowheads="1" noChangeShapeType="1" noTextEdit="1"/>
              </p:cNvSpPr>
              <p:nvPr/>
            </p:nvSpPr>
            <p:spPr>
              <a:xfrm>
                <a:off x="7342856" y="1711778"/>
                <a:ext cx="2395912" cy="369332"/>
              </a:xfrm>
              <a:prstGeom prst="rect">
                <a:avLst/>
              </a:prstGeom>
              <a:blipFill>
                <a:blip r:embed="rId24"/>
                <a:stretch>
                  <a:fillRect l="-2290" r="-3817" b="-3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35F355D-3751-4416-A4C5-1747C036ED22}"/>
                  </a:ext>
                </a:extLst>
              </p:cNvPr>
              <p:cNvSpPr txBox="1"/>
              <p:nvPr/>
            </p:nvSpPr>
            <p:spPr>
              <a:xfrm>
                <a:off x="7299656" y="2188935"/>
                <a:ext cx="24520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CA" sz="2400" b="0" i="0" smtClean="0"/>
                        <m:t>U</m:t>
                      </m:r>
                      <m:r>
                        <a:rPr lang="en-CA" sz="2400" b="0" i="1" smtClean="0">
                          <a:latin typeface="Cambria Math" panose="02040503050406030204" pitchFamily="18" charset="0"/>
                        </a:rPr>
                        <m:t>={                       }</m:t>
                      </m:r>
                    </m:oMath>
                  </m:oMathPara>
                </a14:m>
                <a:endParaRPr lang="en-CA" sz="2400" dirty="0"/>
              </a:p>
            </p:txBody>
          </p:sp>
        </mc:Choice>
        <mc:Fallback xmlns="">
          <p:sp>
            <p:nvSpPr>
              <p:cNvPr id="65" name="TextBox 64">
                <a:extLst>
                  <a:ext uri="{FF2B5EF4-FFF2-40B4-BE49-F238E27FC236}">
                    <a16:creationId xmlns:a16="http://schemas.microsoft.com/office/drawing/2014/main" id="{A35F355D-3751-4416-A4C5-1747C036ED22}"/>
                  </a:ext>
                </a:extLst>
              </p:cNvPr>
              <p:cNvSpPr txBox="1">
                <a:spLocks noRot="1" noChangeAspect="1" noMove="1" noResize="1" noEditPoints="1" noAdjustHandles="1" noChangeArrowheads="1" noChangeShapeType="1" noTextEdit="1"/>
              </p:cNvSpPr>
              <p:nvPr/>
            </p:nvSpPr>
            <p:spPr>
              <a:xfrm>
                <a:off x="7299656" y="2188935"/>
                <a:ext cx="2452017" cy="369332"/>
              </a:xfrm>
              <a:prstGeom prst="rect">
                <a:avLst/>
              </a:prstGeom>
              <a:blipFill>
                <a:blip r:embed="rId25"/>
                <a:stretch>
                  <a:fillRect l="-2481" r="-3970" b="-344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CC78CB-9226-4963-B9DA-7A6857793AE1}"/>
                  </a:ext>
                </a:extLst>
              </p:cNvPr>
              <p:cNvSpPr txBox="1"/>
              <p:nvPr/>
            </p:nvSpPr>
            <p:spPr>
              <a:xfrm>
                <a:off x="11033838" y="4524124"/>
                <a:ext cx="447495" cy="4338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up>
                          <m:r>
                            <m:rPr>
                              <m:sty m:val="p"/>
                            </m:rPr>
                            <a:rPr lang="en-CA" sz="2400" b="0" i="0" smtClean="0">
                              <a:latin typeface="Cambria Math" panose="02040503050406030204" pitchFamily="18" charset="0"/>
                            </a:rPr>
                            <m:t>hi</m:t>
                          </m:r>
                        </m:sup>
                      </m:sSubSup>
                    </m:oMath>
                  </m:oMathPara>
                </a14:m>
                <a:endParaRPr lang="en-CA" sz="2400" dirty="0"/>
              </a:p>
            </p:txBody>
          </p:sp>
        </mc:Choice>
        <mc:Fallback xmlns="">
          <p:sp>
            <p:nvSpPr>
              <p:cNvPr id="15" name="TextBox 14">
                <a:extLst>
                  <a:ext uri="{FF2B5EF4-FFF2-40B4-BE49-F238E27FC236}">
                    <a16:creationId xmlns:a16="http://schemas.microsoft.com/office/drawing/2014/main" id="{7FCC78CB-9226-4963-B9DA-7A6857793AE1}"/>
                  </a:ext>
                </a:extLst>
              </p:cNvPr>
              <p:cNvSpPr txBox="1">
                <a:spLocks noRot="1" noChangeAspect="1" noMove="1" noResize="1" noEditPoints="1" noAdjustHandles="1" noChangeArrowheads="1" noChangeShapeType="1" noTextEdit="1"/>
              </p:cNvSpPr>
              <p:nvPr/>
            </p:nvSpPr>
            <p:spPr>
              <a:xfrm>
                <a:off x="11033838" y="4524124"/>
                <a:ext cx="447495" cy="433837"/>
              </a:xfrm>
              <a:prstGeom prst="rect">
                <a:avLst/>
              </a:prstGeom>
              <a:blipFill>
                <a:blip r:embed="rId2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1888578-7E49-44CF-AD2F-329BBACCAF6D}"/>
                  </a:ext>
                </a:extLst>
              </p:cNvPr>
              <p:cNvSpPr txBox="1"/>
              <p:nvPr/>
            </p:nvSpPr>
            <p:spPr>
              <a:xfrm>
                <a:off x="8330610" y="1242212"/>
                <a:ext cx="390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16" name="TextBox 15">
                <a:extLst>
                  <a:ext uri="{FF2B5EF4-FFF2-40B4-BE49-F238E27FC236}">
                    <a16:creationId xmlns:a16="http://schemas.microsoft.com/office/drawing/2014/main" id="{A1888578-7E49-44CF-AD2F-329BBACCAF6D}"/>
                  </a:ext>
                </a:extLst>
              </p:cNvPr>
              <p:cNvSpPr txBox="1">
                <a:spLocks noRot="1" noChangeAspect="1" noMove="1" noResize="1" noEditPoints="1" noAdjustHandles="1" noChangeArrowheads="1" noChangeShapeType="1" noTextEdit="1"/>
              </p:cNvSpPr>
              <p:nvPr/>
            </p:nvSpPr>
            <p:spPr>
              <a:xfrm>
                <a:off x="8330610" y="1242212"/>
                <a:ext cx="390107" cy="369332"/>
              </a:xfrm>
              <a:prstGeom prst="rect">
                <a:avLst/>
              </a:prstGeom>
              <a:blipFill>
                <a:blip r:embed="rId27"/>
                <a:stretch>
                  <a:fillRect l="-18750" r="-73438" b="-1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4352B35-466F-4048-8BC2-ECEF02197810}"/>
                  </a:ext>
                </a:extLst>
              </p:cNvPr>
              <p:cNvSpPr txBox="1"/>
              <p:nvPr/>
            </p:nvSpPr>
            <p:spPr>
              <a:xfrm>
                <a:off x="8881814" y="1249258"/>
                <a:ext cx="3457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oMath>
                  </m:oMathPara>
                </a14:m>
                <a:endParaRPr lang="en-CA" sz="2400" dirty="0"/>
              </a:p>
            </p:txBody>
          </p:sp>
        </mc:Choice>
        <mc:Fallback xmlns="">
          <p:sp>
            <p:nvSpPr>
              <p:cNvPr id="66" name="TextBox 65">
                <a:extLst>
                  <a:ext uri="{FF2B5EF4-FFF2-40B4-BE49-F238E27FC236}">
                    <a16:creationId xmlns:a16="http://schemas.microsoft.com/office/drawing/2014/main" id="{94352B35-466F-4048-8BC2-ECEF02197810}"/>
                  </a:ext>
                </a:extLst>
              </p:cNvPr>
              <p:cNvSpPr txBox="1">
                <a:spLocks noRot="1" noChangeAspect="1" noMove="1" noResize="1" noEditPoints="1" noAdjustHandles="1" noChangeArrowheads="1" noChangeShapeType="1" noTextEdit="1"/>
              </p:cNvSpPr>
              <p:nvPr/>
            </p:nvSpPr>
            <p:spPr>
              <a:xfrm>
                <a:off x="8881814" y="1249258"/>
                <a:ext cx="345799" cy="369332"/>
              </a:xfrm>
              <a:prstGeom prst="rect">
                <a:avLst/>
              </a:prstGeom>
              <a:blipFill>
                <a:blip r:embed="rId28"/>
                <a:stretch>
                  <a:fillRect l="-21053" r="-61404" b="-14754"/>
                </a:stretch>
              </a:blipFill>
            </p:spPr>
            <p:txBody>
              <a:bodyPr/>
              <a:lstStyle/>
              <a:p>
                <a:r>
                  <a:rPr lang="en-CA">
                    <a:noFill/>
                  </a:rPr>
                  <a:t> </a:t>
                </a:r>
              </a:p>
            </p:txBody>
          </p:sp>
        </mc:Fallback>
      </mc:AlternateContent>
      <p:sp>
        <p:nvSpPr>
          <p:cNvPr id="67" name="Oval 66">
            <a:extLst>
              <a:ext uri="{FF2B5EF4-FFF2-40B4-BE49-F238E27FC236}">
                <a16:creationId xmlns:a16="http://schemas.microsoft.com/office/drawing/2014/main" id="{B89BE5B2-964D-4519-BC87-4803DF90B6F6}"/>
              </a:ext>
            </a:extLst>
          </p:cNvPr>
          <p:cNvSpPr/>
          <p:nvPr/>
        </p:nvSpPr>
        <p:spPr>
          <a:xfrm>
            <a:off x="5050066" y="3673571"/>
            <a:ext cx="165600" cy="165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2" name="Straight Arrow Connector 51">
            <a:extLst>
              <a:ext uri="{FF2B5EF4-FFF2-40B4-BE49-F238E27FC236}">
                <a16:creationId xmlns:a16="http://schemas.microsoft.com/office/drawing/2014/main" id="{C71B5CDF-7BCC-451F-9425-4B95EC599D78}"/>
              </a:ext>
            </a:extLst>
          </p:cNvPr>
          <p:cNvCxnSpPr>
            <a:cxnSpLocks/>
          </p:cNvCxnSpPr>
          <p:nvPr/>
        </p:nvCxnSpPr>
        <p:spPr>
          <a:xfrm>
            <a:off x="1519807" y="5450123"/>
            <a:ext cx="1093615" cy="396744"/>
          </a:xfrm>
          <a:prstGeom prst="straightConnector1">
            <a:avLst/>
          </a:prstGeom>
          <a:ln w="50800">
            <a:solidFill>
              <a:schemeClr val="accent6">
                <a:alpha val="70000"/>
              </a:schemeClr>
            </a:solidFill>
            <a:tailEnd type="triangle" w="med"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AE32FF3-3D54-4569-A467-79F4B632A633}"/>
              </a:ext>
            </a:extLst>
          </p:cNvPr>
          <p:cNvCxnSpPr>
            <a:cxnSpLocks/>
          </p:cNvCxnSpPr>
          <p:nvPr/>
        </p:nvCxnSpPr>
        <p:spPr>
          <a:xfrm>
            <a:off x="1523100" y="5445836"/>
            <a:ext cx="502153" cy="184337"/>
          </a:xfrm>
          <a:prstGeom prst="straightConnector1">
            <a:avLst/>
          </a:prstGeom>
          <a:ln w="50800">
            <a:solidFill>
              <a:schemeClr val="accent6">
                <a:alpha val="70000"/>
              </a:schemeClr>
            </a:solidFill>
            <a:tailEnd type="triangle" w="med" len="lg"/>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73DBEE3D-2F37-4D01-9804-17EBA3ACE805}"/>
                  </a:ext>
                </a:extLst>
              </p:cNvPr>
              <p:cNvSpPr txBox="1"/>
              <p:nvPr/>
            </p:nvSpPr>
            <p:spPr>
              <a:xfrm>
                <a:off x="9896954" y="1481420"/>
                <a:ext cx="1845466" cy="646331"/>
              </a:xfrm>
              <a:prstGeom prst="rect">
                <a:avLst/>
              </a:prstGeom>
              <a:noFill/>
            </p:spPr>
            <p:txBody>
              <a:bodyPr wrap="square" rtlCol="0">
                <a:spAutoFit/>
              </a:bodyPr>
              <a:lstStyle/>
              <a:p>
                <a:r>
                  <a:rPr lang="en-CA" dirty="0">
                    <a:solidFill>
                      <a:srgbClr val="FF0000"/>
                    </a:solidFill>
                  </a:rPr>
                  <a:t>5. Pivot </a:t>
                </a:r>
                <a14:m>
                  <m:oMath xmlns:m="http://schemas.openxmlformats.org/officeDocument/2006/math">
                    <m:sSub>
                      <m:sSubPr>
                        <m:ctrlPr>
                          <a:rPr lang="en-CA" i="1">
                            <a:solidFill>
                              <a:srgbClr val="FF0000"/>
                            </a:solidFill>
                            <a:latin typeface="Cambria Math" panose="02040503050406030204" pitchFamily="18" charset="0"/>
                          </a:rPr>
                        </m:ctrlPr>
                      </m:sSubPr>
                      <m:e>
                        <m:r>
                          <a:rPr lang="en-CA" b="1">
                            <a:solidFill>
                              <a:srgbClr val="FF0000"/>
                            </a:solidFill>
                            <a:latin typeface="Cambria Math" panose="02040503050406030204" pitchFamily="18" charset="0"/>
                          </a:rPr>
                          <m:t>𝛌</m:t>
                        </m:r>
                      </m:e>
                      <m:sub>
                        <m:acc>
                          <m:accPr>
                            <m:chr m:val="̂"/>
                            <m:ctrlPr>
                              <a:rPr lang="en-CA" i="1">
                                <a:solidFill>
                                  <a:srgbClr val="FF0000"/>
                                </a:solidFill>
                                <a:latin typeface="Cambria Math" panose="02040503050406030204" pitchFamily="18" charset="0"/>
                                <a:ea typeface="Cambria Math" panose="02040503050406030204" pitchFamily="18" charset="0"/>
                              </a:rPr>
                            </m:ctrlPr>
                          </m:accPr>
                          <m:e>
                            <m:r>
                              <a:rPr lang="en-CA" i="1">
                                <a:solidFill>
                                  <a:srgbClr val="FF0000"/>
                                </a:solidFill>
                                <a:latin typeface="Cambria Math" panose="02040503050406030204" pitchFamily="18" charset="0"/>
                                <a:ea typeface="Cambria Math" panose="02040503050406030204" pitchFamily="18" charset="0"/>
                              </a:rPr>
                              <m:t>𝑡</m:t>
                            </m:r>
                          </m:e>
                        </m:acc>
                      </m:sub>
                    </m:sSub>
                  </m:oMath>
                </a14:m>
                <a:r>
                  <a:rPr lang="en-CA" dirty="0">
                    <a:solidFill>
                      <a:srgbClr val="FF0000"/>
                    </a:solidFill>
                  </a:rPr>
                  <a:t> to the “upper tight” set</a:t>
                </a:r>
              </a:p>
            </p:txBody>
          </p:sp>
        </mc:Choice>
        <mc:Fallback xmlns="">
          <p:sp>
            <p:nvSpPr>
              <p:cNvPr id="68" name="TextBox 67">
                <a:extLst>
                  <a:ext uri="{FF2B5EF4-FFF2-40B4-BE49-F238E27FC236}">
                    <a16:creationId xmlns:a16="http://schemas.microsoft.com/office/drawing/2014/main" id="{73DBEE3D-2F37-4D01-9804-17EBA3ACE805}"/>
                  </a:ext>
                </a:extLst>
              </p:cNvPr>
              <p:cNvSpPr txBox="1">
                <a:spLocks noRot="1" noChangeAspect="1" noMove="1" noResize="1" noEditPoints="1" noAdjustHandles="1" noChangeArrowheads="1" noChangeShapeType="1" noTextEdit="1"/>
              </p:cNvSpPr>
              <p:nvPr/>
            </p:nvSpPr>
            <p:spPr>
              <a:xfrm>
                <a:off x="9896954" y="1481420"/>
                <a:ext cx="1845466" cy="646331"/>
              </a:xfrm>
              <a:prstGeom prst="rect">
                <a:avLst/>
              </a:prstGeom>
              <a:blipFill>
                <a:blip r:embed="rId29"/>
                <a:stretch>
                  <a:fillRect l="-2980" t="-4717" r="-662" b="-14151"/>
                </a:stretch>
              </a:blipFill>
            </p:spPr>
            <p:txBody>
              <a:bodyPr/>
              <a:lstStyle/>
              <a:p>
                <a:r>
                  <a:rPr lang="en-CA">
                    <a:noFill/>
                  </a:rPr>
                  <a:t> </a:t>
                </a:r>
              </a:p>
            </p:txBody>
          </p:sp>
        </mc:Fallback>
      </mc:AlternateContent>
      <p:sp>
        <p:nvSpPr>
          <p:cNvPr id="69" name="TextBox 68">
            <a:extLst>
              <a:ext uri="{FF2B5EF4-FFF2-40B4-BE49-F238E27FC236}">
                <a16:creationId xmlns:a16="http://schemas.microsoft.com/office/drawing/2014/main" id="{0F43A7F0-C7F3-4776-B4E3-D9DDB451B2CD}"/>
              </a:ext>
            </a:extLst>
          </p:cNvPr>
          <p:cNvSpPr txBox="1"/>
          <p:nvPr/>
        </p:nvSpPr>
        <p:spPr>
          <a:xfrm>
            <a:off x="9896954" y="5333395"/>
            <a:ext cx="2689852" cy="369332"/>
          </a:xfrm>
          <a:prstGeom prst="rect">
            <a:avLst/>
          </a:prstGeom>
          <a:noFill/>
        </p:spPr>
        <p:txBody>
          <a:bodyPr wrap="square" rtlCol="0">
            <a:spAutoFit/>
          </a:bodyPr>
          <a:lstStyle/>
          <a:p>
            <a:r>
              <a:rPr lang="en-CA" dirty="0">
                <a:solidFill>
                  <a:srgbClr val="FF0000"/>
                </a:solidFill>
              </a:rPr>
              <a:t>7. Solve again</a:t>
            </a:r>
          </a:p>
        </p:txBody>
      </p:sp>
    </p:spTree>
    <p:extLst>
      <p:ext uri="{BB962C8B-B14F-4D97-AF65-F5344CB8AC3E}">
        <p14:creationId xmlns:p14="http://schemas.microsoft.com/office/powerpoint/2010/main" val="26113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25E-6 -3.33333E-6 L 0.14792 0.19815 L 0.25937 0.2 " pathEditMode="relative" rAng="0" ptsTypes="AAA">
                                      <p:cBhvr>
                                        <p:cTn id="6" dur="2000" fill="hold"/>
                                        <p:tgtEl>
                                          <p:spTgt spid="6"/>
                                        </p:tgtEl>
                                        <p:attrNameLst>
                                          <p:attrName>ppt_x</p:attrName>
                                          <p:attrName>ppt_y</p:attrName>
                                        </p:attrNameLst>
                                      </p:cBhvr>
                                      <p:rCtr x="12969" y="1000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50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 presetClass="exit"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childTnLst>
                                </p:cTn>
                              </p:par>
                              <p:par>
                                <p:cTn id="94" presetID="10" presetClass="exit" presetSubtype="0" fill="hold" nodeType="withEffect">
                                  <p:stCondLst>
                                    <p:cond delay="0"/>
                                  </p:stCondLst>
                                  <p:childTnLst>
                                    <p:animEffect transition="out" filter="fade">
                                      <p:cBhvr>
                                        <p:cTn id="95" dur="500"/>
                                        <p:tgtEl>
                                          <p:spTgt spid="52"/>
                                        </p:tgtEl>
                                      </p:cBhvr>
                                    </p:animEffect>
                                    <p:set>
                                      <p:cBhvr>
                                        <p:cTn id="96" dur="1" fill="hold">
                                          <p:stCondLst>
                                            <p:cond delay="499"/>
                                          </p:stCondLst>
                                        </p:cTn>
                                        <p:tgtEl>
                                          <p:spTgt spid="52"/>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500"/>
                                        <p:tgtEl>
                                          <p:spTgt spid="68"/>
                                        </p:tgtEl>
                                      </p:cBhvr>
                                    </p:animEffect>
                                  </p:childTnLst>
                                </p:cTn>
                              </p:par>
                              <p:par>
                                <p:cTn id="105" presetID="42" presetClass="path" presetSubtype="0" accel="50000" decel="50000" fill="hold" grpId="1" nodeType="withEffect">
                                  <p:stCondLst>
                                    <p:cond delay="0"/>
                                  </p:stCondLst>
                                  <p:childTnLst>
                                    <p:animMotion origin="layout" path="M 1.66667E-6 2.22222E-6 L 0.00039 0.13866 " pathEditMode="relative" rAng="0" ptsTypes="AA">
                                      <p:cBhvr>
                                        <p:cTn id="106" dur="2000" fill="hold"/>
                                        <p:tgtEl>
                                          <p:spTgt spid="66"/>
                                        </p:tgtEl>
                                        <p:attrNameLst>
                                          <p:attrName>ppt_x</p:attrName>
                                          <p:attrName>ppt_y</p:attrName>
                                        </p:attrNameLst>
                                      </p:cBhvr>
                                      <p:rCtr x="13" y="6921"/>
                                    </p:animMotion>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fade">
                                      <p:cBhvr>
                                        <p:cTn id="111" dur="500"/>
                                        <p:tgtEl>
                                          <p:spTgt spid="57"/>
                                        </p:tgtEl>
                                      </p:cBhvr>
                                    </p:animEffect>
                                  </p:childTnLst>
                                </p:cTn>
                              </p:par>
                            </p:childTnLst>
                          </p:cTn>
                        </p:par>
                        <p:par>
                          <p:cTn id="112" fill="hold">
                            <p:stCondLst>
                              <p:cond delay="500"/>
                            </p:stCondLst>
                            <p:childTnLst>
                              <p:par>
                                <p:cTn id="113" presetID="42" presetClass="path" presetSubtype="0" accel="50000" decel="50000" fill="hold" grpId="1" nodeType="afterEffect">
                                  <p:stCondLst>
                                    <p:cond delay="0"/>
                                  </p:stCondLst>
                                  <p:childTnLst>
                                    <p:animMotion origin="layout" path="M 3.33333E-6 7.40741E-7 L 0.06979 -0.00023 " pathEditMode="relative" rAng="0" ptsTypes="AA">
                                      <p:cBhvr>
                                        <p:cTn id="114" dur="2000" fill="hold"/>
                                        <p:tgtEl>
                                          <p:spTgt spid="5"/>
                                        </p:tgtEl>
                                        <p:attrNameLst>
                                          <p:attrName>ppt_x</p:attrName>
                                          <p:attrName>ppt_y</p:attrName>
                                        </p:attrNameLst>
                                      </p:cBhvr>
                                      <p:rCtr x="3490" y="-23"/>
                                    </p:animMotion>
                                  </p:childTnLst>
                                </p:cTn>
                              </p:par>
                              <p:par>
                                <p:cTn id="115" presetID="42" presetClass="path" presetSubtype="0" accel="50000" decel="50000" fill="hold" grpId="1" nodeType="withEffect">
                                  <p:stCondLst>
                                    <p:cond delay="0"/>
                                  </p:stCondLst>
                                  <p:childTnLst>
                                    <p:animMotion origin="layout" path="M -2.29167E-6 7.40741E-7 L 0.23946 -0.00255 " pathEditMode="relative" rAng="0" ptsTypes="AA">
                                      <p:cBhvr>
                                        <p:cTn id="116" dur="2000" fill="hold"/>
                                        <p:tgtEl>
                                          <p:spTgt spid="29"/>
                                        </p:tgtEl>
                                        <p:attrNameLst>
                                          <p:attrName>ppt_x</p:attrName>
                                          <p:attrName>ppt_y</p:attrName>
                                        </p:attrNameLst>
                                      </p:cBhvr>
                                      <p:rCtr x="11966" y="-139"/>
                                    </p:animMotion>
                                  </p:childTnLst>
                                </p:cTn>
                              </p:par>
                              <p:par>
                                <p:cTn id="117" presetID="10" presetClass="exit" presetSubtype="0" fill="hold" grpId="1" nodeType="withEffect">
                                  <p:stCondLst>
                                    <p:cond delay="0"/>
                                  </p:stCondLst>
                                  <p:childTnLst>
                                    <p:animEffect transition="out" filter="fade">
                                      <p:cBhvr>
                                        <p:cTn id="118" dur="500"/>
                                        <p:tgtEl>
                                          <p:spTgt spid="34"/>
                                        </p:tgtEl>
                                      </p:cBhvr>
                                    </p:animEffect>
                                    <p:set>
                                      <p:cBhvr>
                                        <p:cTn id="119" dur="1" fill="hold">
                                          <p:stCondLst>
                                            <p:cond delay="499"/>
                                          </p:stCondLst>
                                        </p:cTn>
                                        <p:tgtEl>
                                          <p:spTgt spid="34"/>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36"/>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28"/>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44"/>
                                        </p:tgtEl>
                                        <p:attrNameLst>
                                          <p:attrName>style.visibility</p:attrName>
                                        </p:attrNameLst>
                                      </p:cBhvr>
                                      <p:to>
                                        <p:strVal val="hidden"/>
                                      </p:to>
                                    </p:set>
                                  </p:childTnLst>
                                </p:cTn>
                              </p:par>
                              <p:par>
                                <p:cTn id="132" presetID="10"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fade">
                                      <p:cBhvr>
                                        <p:cTn id="134" dur="500"/>
                                        <p:tgtEl>
                                          <p:spTgt spid="1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500"/>
                                        <p:tgtEl>
                                          <p:spTgt spid="6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63"/>
                                        </p:tgtEl>
                                        <p:attrNameLst>
                                          <p:attrName>style.visibility</p:attrName>
                                        </p:attrNameLst>
                                      </p:cBhvr>
                                      <p:to>
                                        <p:strVal val="visible"/>
                                      </p:to>
                                    </p:set>
                                    <p:animEffect transition="in" filter="fade">
                                      <p:cBhvr>
                                        <p:cTn id="140" dur="500"/>
                                        <p:tgtEl>
                                          <p:spTgt spid="6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fade">
                                      <p:cBhvr>
                                        <p:cTn id="143" dur="500"/>
                                        <p:tgtEl>
                                          <p:spTgt spid="15"/>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69"/>
                                        </p:tgtEl>
                                        <p:attrNameLst>
                                          <p:attrName>style.visibility</p:attrName>
                                        </p:attrNameLst>
                                      </p:cBhvr>
                                      <p:to>
                                        <p:strVal val="visible"/>
                                      </p:to>
                                    </p:set>
                                    <p:animEffect transition="in" filter="fade">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animBg="1"/>
      <p:bldP spid="33" grpId="0" animBg="1"/>
      <p:bldP spid="40" grpId="0" animBg="1"/>
      <p:bldP spid="40" grpId="1" animBg="1"/>
      <p:bldP spid="42" grpId="0" animBg="1"/>
      <p:bldP spid="5" grpId="0"/>
      <p:bldP spid="5" grpId="1"/>
      <p:bldP spid="28" grpId="0"/>
      <p:bldP spid="28" grpId="1"/>
      <p:bldP spid="29" grpId="0"/>
      <p:bldP spid="29" grpId="1"/>
      <p:bldP spid="30" grpId="0"/>
      <p:bldP spid="30" grpId="1"/>
      <p:bldP spid="8" grpId="0"/>
      <p:bldP spid="8" grpId="1"/>
      <p:bldP spid="32" grpId="0"/>
      <p:bldP spid="36" grpId="0"/>
      <p:bldP spid="36" grpId="1"/>
      <p:bldP spid="34" grpId="0"/>
      <p:bldP spid="34" grpId="1"/>
      <p:bldP spid="38" grpId="0"/>
      <p:bldP spid="44" grpId="0"/>
      <p:bldP spid="44" grpId="1"/>
      <p:bldP spid="54" grpId="0"/>
      <p:bldP spid="55" grpId="0"/>
      <p:bldP spid="4" grpId="0"/>
      <p:bldP spid="56" grpId="0"/>
      <p:bldP spid="57" grpId="0"/>
      <p:bldP spid="58" grpId="0"/>
      <p:bldP spid="59" grpId="0"/>
      <p:bldP spid="10" grpId="0"/>
      <p:bldP spid="60" grpId="0"/>
      <p:bldP spid="63" grpId="0"/>
      <p:bldP spid="11" grpId="0"/>
      <p:bldP spid="64" grpId="0"/>
      <p:bldP spid="65" grpId="0"/>
      <p:bldP spid="15" grpId="0"/>
      <p:bldP spid="16" grpId="0"/>
      <p:bldP spid="66" grpId="0"/>
      <p:bldP spid="66" grpId="1"/>
      <p:bldP spid="67" grpId="0" animBg="1"/>
      <p:bldP spid="68" grpId="0"/>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Principal Pivoting for BLCPs : Additional Notes</a:t>
            </a:r>
            <a:endParaRPr lang="en-CA" dirty="0"/>
          </a:p>
        </p:txBody>
      </p:sp>
      <mc:AlternateContent xmlns:mc="http://schemas.openxmlformats.org/markup-compatibility/2006">
        <mc:Choice xmlns:a14="http://schemas.microsoft.com/office/drawing/2010/main" Requires="a14">
          <p:sp>
            <p:nvSpPr>
              <p:cNvPr id="27" name="Text Placeholder 26"/>
              <p:cNvSpPr>
                <a:spLocks noGrp="1"/>
              </p:cNvSpPr>
              <p:nvPr>
                <p:ph idx="1"/>
              </p:nvPr>
            </p:nvSpPr>
            <p:spPr/>
            <p:txBody>
              <a:bodyPr/>
              <a:lstStyle/>
              <a:p>
                <a:r>
                  <a:rPr lang="en-CA" dirty="0"/>
                  <a:t>Exact solution if a direct solver is used</a:t>
                </a:r>
              </a:p>
              <a:p>
                <a:r>
                  <a:rPr lang="en-CA" dirty="0"/>
                  <a:t>Cholesky factorization </a:t>
                </a:r>
                <a14:m>
                  <m:oMath xmlns:m="http://schemas.openxmlformats.org/officeDocument/2006/math">
                    <m:sSub>
                      <m:sSubPr>
                        <m:ctrlPr>
                          <a:rPr lang="en-CA" i="1">
                            <a:latin typeface="Cambria Math" panose="02040503050406030204" pitchFamily="18" charset="0"/>
                          </a:rPr>
                        </m:ctrlPr>
                      </m:sSubPr>
                      <m:e>
                        <m:r>
                          <a:rPr lang="en-US">
                            <a:latin typeface="Cambria Math" panose="02040503050406030204" pitchFamily="18" charset="0"/>
                          </a:rPr>
                          <m:t>𝐀</m:t>
                        </m:r>
                      </m:e>
                      <m:sub>
                        <m:r>
                          <m:rPr>
                            <m:sty m:val="p"/>
                          </m:rPr>
                          <a:rPr lang="en-US">
                            <a:latin typeface="Cambria Math" panose="02040503050406030204" pitchFamily="18" charset="0"/>
                          </a:rPr>
                          <m:t>FF</m:t>
                        </m:r>
                      </m:sub>
                    </m:sSub>
                    <m:r>
                      <a:rPr lang="en-CA" b="0" i="0" smtClean="0">
                        <a:latin typeface="Cambria Math" panose="02040503050406030204" pitchFamily="18" charset="0"/>
                      </a:rPr>
                      <m:t>=</m:t>
                    </m:r>
                    <m:sSup>
                      <m:sSupPr>
                        <m:ctrlPr>
                          <a:rPr lang="en-CA" b="0" i="1" smtClean="0">
                            <a:latin typeface="Cambria Math" panose="02040503050406030204" pitchFamily="18" charset="0"/>
                          </a:rPr>
                        </m:ctrlPr>
                      </m:sSupPr>
                      <m:e>
                        <m:r>
                          <a:rPr lang="en-CA" b="1" i="0" smtClean="0">
                            <a:latin typeface="Cambria Math" panose="02040503050406030204" pitchFamily="18" charset="0"/>
                          </a:rPr>
                          <m:t>𝐋𝐋</m:t>
                        </m:r>
                      </m:e>
                      <m:sup>
                        <m:r>
                          <a:rPr lang="en-CA" b="0" i="1" smtClean="0">
                            <a:latin typeface="Cambria Math" panose="02040503050406030204" pitchFamily="18" charset="0"/>
                          </a:rPr>
                          <m:t>𝑇</m:t>
                        </m:r>
                      </m:sup>
                    </m:sSup>
                  </m:oMath>
                </a14:m>
                <a:r>
                  <a:rPr lang="en-CA" dirty="0"/>
                  <a:t> each time index set changes</a:t>
                </a:r>
              </a:p>
              <a:p>
                <a:pPr lvl="1"/>
                <a:r>
                  <a:rPr lang="en-CA" dirty="0"/>
                  <a:t>Recommend an incremental factorization [</a:t>
                </a:r>
                <a:r>
                  <a:rPr lang="en-CA" dirty="0" err="1"/>
                  <a:t>Baraff</a:t>
                </a:r>
                <a:r>
                  <a:rPr lang="en-CA" dirty="0"/>
                  <a:t> 1994]</a:t>
                </a:r>
              </a:p>
              <a:p>
                <a:pPr lvl="1"/>
                <a:r>
                  <a:rPr lang="en-CA" dirty="0"/>
                  <a:t>Efficient downdating algorithm based on tight set [</a:t>
                </a:r>
                <a:r>
                  <a:rPr lang="en-CA" dirty="0" err="1"/>
                  <a:t>Enzenhoefer</a:t>
                </a:r>
                <a:r>
                  <a:rPr lang="en-CA" dirty="0"/>
                  <a:t> et al. 2019] </a:t>
                </a:r>
              </a:p>
              <a:p>
                <a:r>
                  <a:rPr lang="en-CA" dirty="0"/>
                  <a:t>Problems with degenerate matrices</a:t>
                </a:r>
              </a:p>
              <a:p>
                <a:pPr lvl="1"/>
                <a14:m>
                  <m:oMath xmlns:m="http://schemas.openxmlformats.org/officeDocument/2006/math">
                    <m:sSub>
                      <m:sSubPr>
                        <m:ctrlPr>
                          <a:rPr lang="en-CA" i="1">
                            <a:latin typeface="Cambria Math" panose="02040503050406030204" pitchFamily="18" charset="0"/>
                          </a:rPr>
                        </m:ctrlPr>
                      </m:sSubPr>
                      <m:e>
                        <m:r>
                          <a:rPr lang="en-US">
                            <a:latin typeface="Cambria Math" panose="02040503050406030204" pitchFamily="18" charset="0"/>
                          </a:rPr>
                          <m:t>𝐀</m:t>
                        </m:r>
                      </m:e>
                      <m:sub>
                        <m:r>
                          <m:rPr>
                            <m:sty m:val="p"/>
                          </m:rPr>
                          <a:rPr lang="en-US">
                            <a:latin typeface="Cambria Math" panose="02040503050406030204" pitchFamily="18" charset="0"/>
                          </a:rPr>
                          <m:t>FF</m:t>
                        </m:r>
                      </m:sub>
                    </m:sSub>
                  </m:oMath>
                </a14:m>
                <a:r>
                  <a:rPr lang="en-CA" dirty="0"/>
                  <a:t> may not be positive definite</a:t>
                </a:r>
              </a:p>
              <a:p>
                <a:pPr lvl="1"/>
                <a:r>
                  <a:rPr lang="en-CA" dirty="0"/>
                  <a:t>Regularization helps, e.g. by using a compliant </a:t>
                </a:r>
                <a:r>
                  <a:rPr lang="en-CA" dirty="0" err="1"/>
                  <a:t>Baumgarte</a:t>
                </a:r>
                <a:r>
                  <a:rPr lang="en-CA" dirty="0"/>
                  <a:t> stabilization </a:t>
                </a:r>
              </a:p>
              <a:p>
                <a:pPr lvl="1"/>
                <a:endParaRPr lang="en-CA" dirty="0"/>
              </a:p>
              <a:p>
                <a:r>
                  <a:rPr lang="en-CA" dirty="0"/>
                  <a:t>Next: Splitting and Newton type methods</a:t>
                </a:r>
              </a:p>
            </p:txBody>
          </p:sp>
        </mc:Choice>
        <mc:Fallback>
          <p:sp>
            <p:nvSpPr>
              <p:cNvPr id="27" name="Text Placeholder 26"/>
              <p:cNvSpPr>
                <a:spLocks noGrp="1" noRot="1" noChangeAspect="1" noMove="1" noResize="1" noEditPoints="1" noAdjustHandles="1" noChangeArrowheads="1" noChangeShapeType="1" noTextEdit="1"/>
              </p:cNvSpPr>
              <p:nvPr>
                <p:ph idx="1"/>
              </p:nvPr>
            </p:nvSpPr>
            <p:spPr>
              <a:blipFill>
                <a:blip r:embed="rId3"/>
                <a:stretch>
                  <a:fillRect l="-1043" t="-2046"/>
                </a:stretch>
              </a:blipFill>
            </p:spPr>
            <p:txBody>
              <a:bodyPr/>
              <a:lstStyle/>
              <a:p>
                <a:r>
                  <a:rPr lang="en-CA">
                    <a:noFill/>
                  </a:rPr>
                  <a:t> </a:t>
                </a:r>
              </a:p>
            </p:txBody>
          </p:sp>
        </mc:Fallback>
      </mc:AlternateContent>
    </p:spTree>
    <p:extLst>
      <p:ext uri="{BB962C8B-B14F-4D97-AF65-F5344CB8AC3E}">
        <p14:creationId xmlns:p14="http://schemas.microsoft.com/office/powerpoint/2010/main" val="302250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500"/>
                                        <p:tgtEl>
                                          <p:spTgt spid="2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animEffect transition="in" filter="fade">
                                      <p:cBhvr>
                                        <p:cTn id="15" dur="500"/>
                                        <p:tgtEl>
                                          <p:spTgt spid="2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xEl>
                                              <p:pRg st="3" end="3"/>
                                            </p:txEl>
                                          </p:spTgt>
                                        </p:tgtEl>
                                        <p:attrNameLst>
                                          <p:attrName>style.visibility</p:attrName>
                                        </p:attrNameLst>
                                      </p:cBhvr>
                                      <p:to>
                                        <p:strVal val="visible"/>
                                      </p:to>
                                    </p:set>
                                    <p:animEffect transition="in" filter="fade">
                                      <p:cBhvr>
                                        <p:cTn id="18" dur="500"/>
                                        <p:tgtEl>
                                          <p:spTgt spid="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animEffect transition="in" filter="fade">
                                      <p:cBhvr>
                                        <p:cTn id="23" dur="500"/>
                                        <p:tgtEl>
                                          <p:spTgt spid="2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xEl>
                                              <p:pRg st="5" end="5"/>
                                            </p:txEl>
                                          </p:spTgt>
                                        </p:tgtEl>
                                        <p:attrNameLst>
                                          <p:attrName>style.visibility</p:attrName>
                                        </p:attrNameLst>
                                      </p:cBhvr>
                                      <p:to>
                                        <p:strVal val="visible"/>
                                      </p:to>
                                    </p:set>
                                    <p:animEffect transition="in" filter="fade">
                                      <p:cBhvr>
                                        <p:cTn id="26" dur="500"/>
                                        <p:tgtEl>
                                          <p:spTgt spid="2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xEl>
                                              <p:pRg st="6" end="6"/>
                                            </p:txEl>
                                          </p:spTgt>
                                        </p:tgtEl>
                                        <p:attrNameLst>
                                          <p:attrName>style.visibility</p:attrName>
                                        </p:attrNameLst>
                                      </p:cBhvr>
                                      <p:to>
                                        <p:strVal val="visible"/>
                                      </p:to>
                                    </p:set>
                                    <p:animEffect transition="in" filter="fade">
                                      <p:cBhvr>
                                        <p:cTn id="29" dur="500"/>
                                        <p:tgtEl>
                                          <p:spTgt spid="2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xEl>
                                              <p:pRg st="8" end="8"/>
                                            </p:txEl>
                                          </p:spTgt>
                                        </p:tgtEl>
                                        <p:attrNameLst>
                                          <p:attrName>style.visibility</p:attrName>
                                        </p:attrNameLst>
                                      </p:cBhvr>
                                      <p:to>
                                        <p:strVal val="visible"/>
                                      </p:to>
                                    </p:set>
                                    <p:animEffect transition="in" filter="fade">
                                      <p:cBhvr>
                                        <p:cTn id="32"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A88B-9CF2-4342-87AD-4F07389A063D}"/>
              </a:ext>
            </a:extLst>
          </p:cNvPr>
          <p:cNvSpPr>
            <a:spLocks noGrp="1"/>
          </p:cNvSpPr>
          <p:nvPr>
            <p:ph type="title"/>
          </p:nvPr>
        </p:nvSpPr>
        <p:spPr/>
        <p:txBody>
          <a:bodyPr/>
          <a:lstStyle/>
          <a:p>
            <a:r>
              <a:rPr lang="en-CA" dirty="0"/>
              <a:t>Traditional LCP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3351D36-A4FE-4EF0-88B8-0FA847AEED5E}"/>
                  </a:ext>
                </a:extLst>
              </p:cNvPr>
              <p:cNvSpPr txBox="1"/>
              <p:nvPr/>
            </p:nvSpPr>
            <p:spPr>
              <a:xfrm>
                <a:off x="5182288" y="2296834"/>
                <a:ext cx="182742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𝐀𝐱</m:t>
                      </m:r>
                      <m:r>
                        <a:rPr lang="en-CA" sz="2800" b="0" i="1" smtClean="0">
                          <a:latin typeface="Cambria Math" panose="02040503050406030204" pitchFamily="18" charset="0"/>
                        </a:rPr>
                        <m:t>+</m:t>
                      </m:r>
                      <m:r>
                        <a:rPr lang="en-CA" sz="2800" b="1" i="0" smtClean="0">
                          <a:latin typeface="Cambria Math" panose="02040503050406030204" pitchFamily="18" charset="0"/>
                        </a:rPr>
                        <m:t>𝐛</m:t>
                      </m:r>
                      <m:r>
                        <a:rPr lang="en-CA" sz="2800" b="0" i="1" smtClean="0">
                          <a:latin typeface="Cambria Math" panose="02040503050406030204" pitchFamily="18" charset="0"/>
                        </a:rPr>
                        <m:t>≥0</m:t>
                      </m:r>
                    </m:oMath>
                  </m:oMathPara>
                </a14:m>
                <a:endParaRPr lang="en-CA" sz="2800" dirty="0"/>
              </a:p>
            </p:txBody>
          </p:sp>
        </mc:Choice>
        <mc:Fallback xmlns="">
          <p:sp>
            <p:nvSpPr>
              <p:cNvPr id="4" name="TextBox 3">
                <a:extLst>
                  <a:ext uri="{FF2B5EF4-FFF2-40B4-BE49-F238E27FC236}">
                    <a16:creationId xmlns:a16="http://schemas.microsoft.com/office/drawing/2014/main" id="{B3351D36-A4FE-4EF0-88B8-0FA847AEED5E}"/>
                  </a:ext>
                </a:extLst>
              </p:cNvPr>
              <p:cNvSpPr txBox="1">
                <a:spLocks noRot="1" noChangeAspect="1" noMove="1" noResize="1" noEditPoints="1" noAdjustHandles="1" noChangeArrowheads="1" noChangeShapeType="1" noTextEdit="1"/>
              </p:cNvSpPr>
              <p:nvPr/>
            </p:nvSpPr>
            <p:spPr>
              <a:xfrm>
                <a:off x="5182288" y="2296834"/>
                <a:ext cx="1827423" cy="43088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D5EC47C-8697-4786-B8BF-3A7B7B9A8B4F}"/>
                  </a:ext>
                </a:extLst>
              </p:cNvPr>
              <p:cNvSpPr txBox="1"/>
              <p:nvPr/>
            </p:nvSpPr>
            <p:spPr>
              <a:xfrm>
                <a:off x="6053552" y="2936300"/>
                <a:ext cx="9561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𝐱</m:t>
                      </m:r>
                      <m:r>
                        <a:rPr lang="en-CA" sz="2800" b="0" i="1" smtClean="0">
                          <a:latin typeface="Cambria Math" panose="02040503050406030204" pitchFamily="18" charset="0"/>
                        </a:rPr>
                        <m:t>≥0</m:t>
                      </m:r>
                    </m:oMath>
                  </m:oMathPara>
                </a14:m>
                <a:endParaRPr lang="en-CA" sz="2800" dirty="0"/>
              </a:p>
            </p:txBody>
          </p:sp>
        </mc:Choice>
        <mc:Fallback xmlns="">
          <p:sp>
            <p:nvSpPr>
              <p:cNvPr id="13" name="TextBox 12">
                <a:extLst>
                  <a:ext uri="{FF2B5EF4-FFF2-40B4-BE49-F238E27FC236}">
                    <a16:creationId xmlns:a16="http://schemas.microsoft.com/office/drawing/2014/main" id="{8D5EC47C-8697-4786-B8BF-3A7B7B9A8B4F}"/>
                  </a:ext>
                </a:extLst>
              </p:cNvPr>
              <p:cNvSpPr txBox="1">
                <a:spLocks noRot="1" noChangeAspect="1" noMove="1" noResize="1" noEditPoints="1" noAdjustHandles="1" noChangeArrowheads="1" noChangeShapeType="1" noTextEdit="1"/>
              </p:cNvSpPr>
              <p:nvPr/>
            </p:nvSpPr>
            <p:spPr>
              <a:xfrm>
                <a:off x="6053552" y="2936300"/>
                <a:ext cx="956159" cy="43088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390692-FCE2-4864-ACD3-ADE499D36F56}"/>
                  </a:ext>
                </a:extLst>
              </p:cNvPr>
              <p:cNvSpPr txBox="1"/>
              <p:nvPr/>
            </p:nvSpPr>
            <p:spPr>
              <a:xfrm>
                <a:off x="4453114" y="3575765"/>
                <a:ext cx="25565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𝐱</m:t>
                          </m:r>
                        </m:e>
                        <m:sup>
                          <m:r>
                            <a:rPr lang="en-CA" sz="2800" b="0" i="1" smtClean="0">
                              <a:latin typeface="Cambria Math" panose="02040503050406030204" pitchFamily="18" charset="0"/>
                            </a:rPr>
                            <m:t>𝑇</m:t>
                          </m:r>
                        </m:sup>
                      </m:sSup>
                      <m:d>
                        <m:dPr>
                          <m:ctrlPr>
                            <a:rPr lang="en-CA" sz="2800" b="0" i="1" smtClean="0">
                              <a:latin typeface="Cambria Math" panose="02040503050406030204" pitchFamily="18" charset="0"/>
                            </a:rPr>
                          </m:ctrlPr>
                        </m:dPr>
                        <m:e>
                          <m:r>
                            <a:rPr lang="en-CA" sz="2800" b="1">
                              <a:latin typeface="Cambria Math" panose="02040503050406030204" pitchFamily="18" charset="0"/>
                            </a:rPr>
                            <m:t>𝐀𝐱</m:t>
                          </m:r>
                          <m:r>
                            <a:rPr lang="en-CA" sz="2800" i="1">
                              <a:latin typeface="Cambria Math" panose="02040503050406030204" pitchFamily="18" charset="0"/>
                            </a:rPr>
                            <m:t>+</m:t>
                          </m:r>
                          <m:r>
                            <a:rPr lang="en-CA" sz="2800" b="1">
                              <a:latin typeface="Cambria Math" panose="02040503050406030204" pitchFamily="18" charset="0"/>
                            </a:rPr>
                            <m:t>𝐛</m:t>
                          </m:r>
                        </m:e>
                      </m:d>
                      <m:r>
                        <a:rPr lang="en-CA" sz="2800" b="0" i="1" smtClean="0">
                          <a:latin typeface="Cambria Math" panose="02040503050406030204" pitchFamily="18" charset="0"/>
                        </a:rPr>
                        <m:t>≥0</m:t>
                      </m:r>
                    </m:oMath>
                  </m:oMathPara>
                </a14:m>
                <a:endParaRPr lang="en-CA" sz="2800" dirty="0"/>
              </a:p>
            </p:txBody>
          </p:sp>
        </mc:Choice>
        <mc:Fallback xmlns="">
          <p:sp>
            <p:nvSpPr>
              <p:cNvPr id="15" name="TextBox 14">
                <a:extLst>
                  <a:ext uri="{FF2B5EF4-FFF2-40B4-BE49-F238E27FC236}">
                    <a16:creationId xmlns:a16="http://schemas.microsoft.com/office/drawing/2014/main" id="{FA390692-FCE2-4864-ACD3-ADE499D36F56}"/>
                  </a:ext>
                </a:extLst>
              </p:cNvPr>
              <p:cNvSpPr txBox="1">
                <a:spLocks noRot="1" noChangeAspect="1" noMove="1" noResize="1" noEditPoints="1" noAdjustHandles="1" noChangeArrowheads="1" noChangeShapeType="1" noTextEdit="1"/>
              </p:cNvSpPr>
              <p:nvPr/>
            </p:nvSpPr>
            <p:spPr>
              <a:xfrm>
                <a:off x="4453114" y="3575765"/>
                <a:ext cx="2556597" cy="430887"/>
              </a:xfrm>
              <a:prstGeom prst="rect">
                <a:avLst/>
              </a:prstGeom>
              <a:blipFill>
                <a:blip r:embed="rId5"/>
                <a:stretch>
                  <a:fillRect/>
                </a:stretch>
              </a:blipFill>
            </p:spPr>
            <p:txBody>
              <a:bodyPr/>
              <a:lstStyle/>
              <a:p>
                <a:r>
                  <a:rPr lang="en-CA">
                    <a:noFill/>
                  </a:rPr>
                  <a:t> </a:t>
                </a:r>
              </a:p>
            </p:txBody>
          </p:sp>
        </mc:Fallback>
      </mc:AlternateContent>
      <p:sp>
        <p:nvSpPr>
          <p:cNvPr id="19" name="Freeform 24">
            <a:extLst>
              <a:ext uri="{FF2B5EF4-FFF2-40B4-BE49-F238E27FC236}">
                <a16:creationId xmlns:a16="http://schemas.microsoft.com/office/drawing/2014/main" id="{4150EA86-D955-4311-9131-06D0E3115A84}"/>
              </a:ext>
            </a:extLst>
          </p:cNvPr>
          <p:cNvSpPr/>
          <p:nvPr/>
        </p:nvSpPr>
        <p:spPr>
          <a:xfrm flipV="1">
            <a:off x="3979554" y="4006651"/>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t>
            </a:r>
          </a:p>
        </p:txBody>
      </p:sp>
      <p:sp>
        <p:nvSpPr>
          <p:cNvPr id="6" name="Right Brace 5">
            <a:extLst>
              <a:ext uri="{FF2B5EF4-FFF2-40B4-BE49-F238E27FC236}">
                <a16:creationId xmlns:a16="http://schemas.microsoft.com/office/drawing/2014/main" id="{6F9DE8C8-2A0B-48F2-8476-F5133A26402A}"/>
              </a:ext>
            </a:extLst>
          </p:cNvPr>
          <p:cNvSpPr/>
          <p:nvPr/>
        </p:nvSpPr>
        <p:spPr>
          <a:xfrm rot="5400000">
            <a:off x="5476392" y="3482938"/>
            <a:ext cx="252365" cy="1279252"/>
          </a:xfrm>
          <a:prstGeom prst="rightBrace">
            <a:avLst>
              <a:gd name="adj1" fmla="val 60776"/>
              <a:gd name="adj2" fmla="val 50000"/>
            </a:avLst>
          </a:prstGeom>
          <a:ln w="158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831EBC-37F3-40B3-BDB0-7E0953DF6041}"/>
                  </a:ext>
                </a:extLst>
              </p:cNvPr>
              <p:cNvSpPr txBox="1"/>
              <p:nvPr/>
            </p:nvSpPr>
            <p:spPr>
              <a:xfrm>
                <a:off x="3559056" y="4278384"/>
                <a:ext cx="2853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chemeClr val="accent5"/>
                          </a:solidFill>
                          <a:latin typeface="Cambria Math" panose="02040503050406030204" pitchFamily="18" charset="0"/>
                        </a:rPr>
                        <m:t>𝛌</m:t>
                      </m:r>
                    </m:oMath>
                  </m:oMathPara>
                </a14:m>
                <a:endParaRPr lang="en-CA" sz="2800" b="1" dirty="0">
                  <a:solidFill>
                    <a:schemeClr val="accent5"/>
                  </a:solidFill>
                </a:endParaRPr>
              </a:p>
            </p:txBody>
          </p:sp>
        </mc:Choice>
        <mc:Fallback xmlns="">
          <p:sp>
            <p:nvSpPr>
              <p:cNvPr id="9" name="TextBox 8">
                <a:extLst>
                  <a:ext uri="{FF2B5EF4-FFF2-40B4-BE49-F238E27FC236}">
                    <a16:creationId xmlns:a16="http://schemas.microsoft.com/office/drawing/2014/main" id="{19831EBC-37F3-40B3-BDB0-7E0953DF6041}"/>
                  </a:ext>
                </a:extLst>
              </p:cNvPr>
              <p:cNvSpPr txBox="1">
                <a:spLocks noRot="1" noChangeAspect="1" noMove="1" noResize="1" noEditPoints="1" noAdjustHandles="1" noChangeArrowheads="1" noChangeShapeType="1" noTextEdit="1"/>
              </p:cNvSpPr>
              <p:nvPr/>
            </p:nvSpPr>
            <p:spPr>
              <a:xfrm>
                <a:off x="3559056" y="4278384"/>
                <a:ext cx="285335" cy="43088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25728-DEA9-4A30-B4C7-B369F7CC71D1}"/>
                  </a:ext>
                </a:extLst>
              </p:cNvPr>
              <p:cNvSpPr txBox="1"/>
              <p:nvPr/>
            </p:nvSpPr>
            <p:spPr>
              <a:xfrm>
                <a:off x="5459906" y="4278384"/>
                <a:ext cx="2853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solidFill>
                            <a:schemeClr val="accent5"/>
                          </a:solidFill>
                          <a:latin typeface="Cambria Math" panose="02040503050406030204" pitchFamily="18" charset="0"/>
                        </a:rPr>
                        <m:t>𝐯</m:t>
                      </m:r>
                    </m:oMath>
                  </m:oMathPara>
                </a14:m>
                <a:endParaRPr lang="en-CA" sz="2800" b="1" dirty="0">
                  <a:solidFill>
                    <a:schemeClr val="accent5"/>
                  </a:solidFill>
                </a:endParaRPr>
              </a:p>
            </p:txBody>
          </p:sp>
        </mc:Choice>
        <mc:Fallback xmlns="">
          <p:sp>
            <p:nvSpPr>
              <p:cNvPr id="21" name="TextBox 20">
                <a:extLst>
                  <a:ext uri="{FF2B5EF4-FFF2-40B4-BE49-F238E27FC236}">
                    <a16:creationId xmlns:a16="http://schemas.microsoft.com/office/drawing/2014/main" id="{F8825728-DEA9-4A30-B4C7-B369F7CC71D1}"/>
                  </a:ext>
                </a:extLst>
              </p:cNvPr>
              <p:cNvSpPr txBox="1">
                <a:spLocks noRot="1" noChangeAspect="1" noMove="1" noResize="1" noEditPoints="1" noAdjustHandles="1" noChangeArrowheads="1" noChangeShapeType="1" noTextEdit="1"/>
              </p:cNvSpPr>
              <p:nvPr/>
            </p:nvSpPr>
            <p:spPr>
              <a:xfrm>
                <a:off x="5459906" y="4278384"/>
                <a:ext cx="285335" cy="430887"/>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1425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5" grpId="0"/>
      <p:bldP spid="19" grpId="0" animBg="1"/>
      <p:bldP spid="6" grpId="0" animBg="1"/>
      <p:bldP spid="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A88B-9CF2-4342-87AD-4F07389A063D}"/>
              </a:ext>
            </a:extLst>
          </p:cNvPr>
          <p:cNvSpPr>
            <a:spLocks noGrp="1"/>
          </p:cNvSpPr>
          <p:nvPr>
            <p:ph type="title"/>
          </p:nvPr>
        </p:nvSpPr>
        <p:spPr/>
        <p:txBody>
          <a:bodyPr/>
          <a:lstStyle/>
          <a:p>
            <a:r>
              <a:rPr lang="en-CA" dirty="0"/>
              <a:t>LCP classification of variables</a:t>
            </a:r>
          </a:p>
        </p:txBody>
      </p:sp>
      <p:sp>
        <p:nvSpPr>
          <p:cNvPr id="3" name="Content Placeholder 2">
            <a:extLst>
              <a:ext uri="{FF2B5EF4-FFF2-40B4-BE49-F238E27FC236}">
                <a16:creationId xmlns:a16="http://schemas.microsoft.com/office/drawing/2014/main" id="{395619A0-E635-4480-9285-C68385C6D441}"/>
              </a:ext>
            </a:extLst>
          </p:cNvPr>
          <p:cNvSpPr>
            <a:spLocks noGrp="1"/>
          </p:cNvSpPr>
          <p:nvPr>
            <p:ph idx="1"/>
          </p:nvPr>
        </p:nvSpPr>
        <p:spPr/>
        <p:txBody>
          <a:bodyPr/>
          <a:lstStyle/>
          <a:p>
            <a:r>
              <a:rPr lang="en-US" dirty="0"/>
              <a:t>Pivoting methods exploit the </a:t>
            </a:r>
            <a:r>
              <a:rPr lang="en-US" b="1" dirty="0"/>
              <a:t>combinatorial</a:t>
            </a:r>
            <a:r>
              <a:rPr lang="en-US" dirty="0"/>
              <a:t> nature of complementarity problems</a:t>
            </a:r>
          </a:p>
          <a:p>
            <a:r>
              <a:rPr lang="en-US" dirty="0"/>
              <a:t>Each variable classified into one of two categories:</a:t>
            </a:r>
          </a:p>
          <a:p>
            <a:endParaRPr lang="en-CA"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719DB-5A56-4384-ACB1-8AB503106D1B}"/>
                  </a:ext>
                </a:extLst>
              </p:cNvPr>
              <p:cNvSpPr txBox="1"/>
              <p:nvPr/>
            </p:nvSpPr>
            <p:spPr>
              <a:xfrm>
                <a:off x="2093053" y="3201410"/>
                <a:ext cx="3009991" cy="430887"/>
              </a:xfrm>
              <a:prstGeom prst="rect">
                <a:avLst/>
              </a:prstGeom>
              <a:noFill/>
            </p:spPr>
            <p:txBody>
              <a:bodyPr wrap="none" lIns="0" tIns="0" rIns="0" bIns="0" rtlCol="0">
                <a:spAutoFit/>
              </a:bodyPr>
              <a:lstStyle/>
              <a:p>
                <a14:m>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 → </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m:t>
                    </m:r>
                  </m:oMath>
                </a14:m>
                <a:r>
                  <a:rPr lang="en-CA" sz="2800" dirty="0"/>
                  <a:t>     </a:t>
                </a:r>
              </a:p>
            </p:txBody>
          </p:sp>
        </mc:Choice>
        <mc:Fallback xmlns="">
          <p:sp>
            <p:nvSpPr>
              <p:cNvPr id="7" name="TextBox 6">
                <a:extLst>
                  <a:ext uri="{FF2B5EF4-FFF2-40B4-BE49-F238E27FC236}">
                    <a16:creationId xmlns:a16="http://schemas.microsoft.com/office/drawing/2014/main" id="{B00719DB-5A56-4384-ACB1-8AB503106D1B}"/>
                  </a:ext>
                </a:extLst>
              </p:cNvPr>
              <p:cNvSpPr txBox="1">
                <a:spLocks noRot="1" noChangeAspect="1" noMove="1" noResize="1" noEditPoints="1" noAdjustHandles="1" noChangeArrowheads="1" noChangeShapeType="1" noTextEdit="1"/>
              </p:cNvSpPr>
              <p:nvPr/>
            </p:nvSpPr>
            <p:spPr>
              <a:xfrm>
                <a:off x="2093053" y="3201410"/>
                <a:ext cx="3009991" cy="43088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36E918-8F3A-40F1-BDD3-833161B3666C}"/>
                  </a:ext>
                </a:extLst>
              </p:cNvPr>
              <p:cNvSpPr txBox="1"/>
              <p:nvPr/>
            </p:nvSpPr>
            <p:spPr>
              <a:xfrm>
                <a:off x="6982143" y="3201410"/>
                <a:ext cx="2931444" cy="430887"/>
              </a:xfrm>
              <a:prstGeom prst="rect">
                <a:avLst/>
              </a:prstGeom>
              <a:noFill/>
            </p:spPr>
            <p:txBody>
              <a:bodyPr wrap="none" lIns="0" tIns="0" rIns="0" bIns="0" rtlCol="0">
                <a:spAutoFit/>
              </a:bodyPr>
              <a:lstStyle/>
              <a:p>
                <a14:m>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 →</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m:t>
                    </m:r>
                  </m:oMath>
                </a14:m>
                <a:r>
                  <a:rPr lang="en-CA" sz="2800" dirty="0"/>
                  <a:t>     </a:t>
                </a:r>
              </a:p>
            </p:txBody>
          </p:sp>
        </mc:Choice>
        <mc:Fallback xmlns="">
          <p:sp>
            <p:nvSpPr>
              <p:cNvPr id="8" name="TextBox 7">
                <a:extLst>
                  <a:ext uri="{FF2B5EF4-FFF2-40B4-BE49-F238E27FC236}">
                    <a16:creationId xmlns:a16="http://schemas.microsoft.com/office/drawing/2014/main" id="{2B36E918-8F3A-40F1-BDD3-833161B3666C}"/>
                  </a:ext>
                </a:extLst>
              </p:cNvPr>
              <p:cNvSpPr txBox="1">
                <a:spLocks noRot="1" noChangeAspect="1" noMove="1" noResize="1" noEditPoints="1" noAdjustHandles="1" noChangeArrowheads="1" noChangeShapeType="1" noTextEdit="1"/>
              </p:cNvSpPr>
              <p:nvPr/>
            </p:nvSpPr>
            <p:spPr>
              <a:xfrm>
                <a:off x="6982143" y="3201410"/>
                <a:ext cx="2931444" cy="430887"/>
              </a:xfrm>
              <a:prstGeom prst="rect">
                <a:avLst/>
              </a:prstGeom>
              <a:blipFill>
                <a:blip r:embed="rId4"/>
                <a:stretch>
                  <a:fillRect/>
                </a:stretch>
              </a:blipFill>
            </p:spPr>
            <p:txBody>
              <a:bodyPr/>
              <a:lstStyle/>
              <a:p>
                <a:r>
                  <a:rPr lang="en-CA">
                    <a:noFill/>
                  </a:rPr>
                  <a:t> </a:t>
                </a:r>
              </a:p>
            </p:txBody>
          </p:sp>
        </mc:Fallback>
      </mc:AlternateContent>
      <p:cxnSp>
        <p:nvCxnSpPr>
          <p:cNvPr id="10" name="Straight Connector 9">
            <a:extLst>
              <a:ext uri="{FF2B5EF4-FFF2-40B4-BE49-F238E27FC236}">
                <a16:creationId xmlns:a16="http://schemas.microsoft.com/office/drawing/2014/main" id="{578DDE47-02CA-4323-AF43-C9187C0E0282}"/>
              </a:ext>
            </a:extLst>
          </p:cNvPr>
          <p:cNvCxnSpPr/>
          <p:nvPr/>
        </p:nvCxnSpPr>
        <p:spPr>
          <a:xfrm>
            <a:off x="1385128" y="3748693"/>
            <a:ext cx="8640000" cy="0"/>
          </a:xfrm>
          <a:prstGeom prst="line">
            <a:avLst/>
          </a:prstGeom>
          <a:ln w="22225">
            <a:solidFill>
              <a:schemeClr val="accent5"/>
            </a:solidFill>
          </a:ln>
          <a:effectLst>
            <a:outerShdw blurRad="38100" dist="254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B79768-1015-44C1-B4E4-14F5566C9AFE}"/>
              </a:ext>
            </a:extLst>
          </p:cNvPr>
          <p:cNvCxnSpPr>
            <a:cxnSpLocks/>
          </p:cNvCxnSpPr>
          <p:nvPr/>
        </p:nvCxnSpPr>
        <p:spPr>
          <a:xfrm>
            <a:off x="5743279" y="3291492"/>
            <a:ext cx="0" cy="2880000"/>
          </a:xfrm>
          <a:prstGeom prst="line">
            <a:avLst/>
          </a:prstGeom>
          <a:ln w="22225">
            <a:solidFill>
              <a:schemeClr val="accent5"/>
            </a:solidFill>
          </a:ln>
          <a:effectLst>
            <a:outerShdw blurRad="38100" dist="254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12F1F7A-6D8A-48AE-9B30-9374C6554F7E}"/>
                  </a:ext>
                </a:extLst>
              </p:cNvPr>
              <p:cNvSpPr txBox="1"/>
              <p:nvPr/>
            </p:nvSpPr>
            <p:spPr>
              <a:xfrm>
                <a:off x="2862217" y="3825036"/>
                <a:ext cx="912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1</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1</m:t>
                          </m:r>
                        </m:sub>
                      </m:sSub>
                    </m:oMath>
                  </m:oMathPara>
                </a14:m>
                <a:endParaRPr lang="en-CA" sz="2800" dirty="0"/>
              </a:p>
            </p:txBody>
          </p:sp>
        </mc:Choice>
        <mc:Fallback xmlns="">
          <p:sp>
            <p:nvSpPr>
              <p:cNvPr id="14" name="TextBox 13">
                <a:extLst>
                  <a:ext uri="{FF2B5EF4-FFF2-40B4-BE49-F238E27FC236}">
                    <a16:creationId xmlns:a16="http://schemas.microsoft.com/office/drawing/2014/main" id="{612F1F7A-6D8A-48AE-9B30-9374C6554F7E}"/>
                  </a:ext>
                </a:extLst>
              </p:cNvPr>
              <p:cNvSpPr txBox="1">
                <a:spLocks noRot="1" noChangeAspect="1" noMove="1" noResize="1" noEditPoints="1" noAdjustHandles="1" noChangeArrowheads="1" noChangeShapeType="1" noTextEdit="1"/>
              </p:cNvSpPr>
              <p:nvPr/>
            </p:nvSpPr>
            <p:spPr>
              <a:xfrm>
                <a:off x="2862217" y="3825036"/>
                <a:ext cx="912365" cy="43088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26264A-D4CC-424A-BC37-DEB8B4C23C8D}"/>
                  </a:ext>
                </a:extLst>
              </p:cNvPr>
              <p:cNvSpPr txBox="1"/>
              <p:nvPr/>
            </p:nvSpPr>
            <p:spPr>
              <a:xfrm>
                <a:off x="2862216" y="4966806"/>
                <a:ext cx="9289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3</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3</m:t>
                          </m:r>
                        </m:sub>
                      </m:sSub>
                    </m:oMath>
                  </m:oMathPara>
                </a14:m>
                <a:endParaRPr lang="en-CA" sz="2800" dirty="0"/>
              </a:p>
            </p:txBody>
          </p:sp>
        </mc:Choice>
        <mc:Fallback xmlns="">
          <p:sp>
            <p:nvSpPr>
              <p:cNvPr id="16" name="TextBox 15">
                <a:extLst>
                  <a:ext uri="{FF2B5EF4-FFF2-40B4-BE49-F238E27FC236}">
                    <a16:creationId xmlns:a16="http://schemas.microsoft.com/office/drawing/2014/main" id="{9426264A-D4CC-424A-BC37-DEB8B4C23C8D}"/>
                  </a:ext>
                </a:extLst>
              </p:cNvPr>
              <p:cNvSpPr txBox="1">
                <a:spLocks noRot="1" noChangeAspect="1" noMove="1" noResize="1" noEditPoints="1" noAdjustHandles="1" noChangeArrowheads="1" noChangeShapeType="1" noTextEdit="1"/>
              </p:cNvSpPr>
              <p:nvPr/>
            </p:nvSpPr>
            <p:spPr>
              <a:xfrm>
                <a:off x="2862216" y="4966806"/>
                <a:ext cx="928908" cy="43088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88022B-690D-4551-9269-ADE744515A37}"/>
                  </a:ext>
                </a:extLst>
              </p:cNvPr>
              <p:cNvSpPr txBox="1"/>
              <p:nvPr/>
            </p:nvSpPr>
            <p:spPr>
              <a:xfrm>
                <a:off x="2818632" y="5544986"/>
                <a:ext cx="9289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4</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4</m:t>
                          </m:r>
                        </m:sub>
                      </m:sSub>
                    </m:oMath>
                  </m:oMathPara>
                </a14:m>
                <a:endParaRPr lang="en-CA" sz="2800" dirty="0"/>
              </a:p>
            </p:txBody>
          </p:sp>
        </mc:Choice>
        <mc:Fallback xmlns="">
          <p:sp>
            <p:nvSpPr>
              <p:cNvPr id="17" name="TextBox 16">
                <a:extLst>
                  <a:ext uri="{FF2B5EF4-FFF2-40B4-BE49-F238E27FC236}">
                    <a16:creationId xmlns:a16="http://schemas.microsoft.com/office/drawing/2014/main" id="{6488022B-690D-4551-9269-ADE744515A37}"/>
                  </a:ext>
                </a:extLst>
              </p:cNvPr>
              <p:cNvSpPr txBox="1">
                <a:spLocks noRot="1" noChangeAspect="1" noMove="1" noResize="1" noEditPoints="1" noAdjustHandles="1" noChangeArrowheads="1" noChangeShapeType="1" noTextEdit="1"/>
              </p:cNvSpPr>
              <p:nvPr/>
            </p:nvSpPr>
            <p:spPr>
              <a:xfrm>
                <a:off x="2818632" y="5544986"/>
                <a:ext cx="928908" cy="43088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295FE5C-C92B-48C0-86DE-15A04F913636}"/>
                  </a:ext>
                </a:extLst>
              </p:cNvPr>
              <p:cNvSpPr txBox="1"/>
              <p:nvPr/>
            </p:nvSpPr>
            <p:spPr>
              <a:xfrm>
                <a:off x="7827728" y="4431396"/>
                <a:ext cx="9289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2</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2</m:t>
                          </m:r>
                        </m:sub>
                      </m:sSub>
                    </m:oMath>
                  </m:oMathPara>
                </a14:m>
                <a:endParaRPr lang="en-CA" sz="2800" dirty="0"/>
              </a:p>
            </p:txBody>
          </p:sp>
        </mc:Choice>
        <mc:Fallback xmlns="">
          <p:sp>
            <p:nvSpPr>
              <p:cNvPr id="20" name="TextBox 19">
                <a:extLst>
                  <a:ext uri="{FF2B5EF4-FFF2-40B4-BE49-F238E27FC236}">
                    <a16:creationId xmlns:a16="http://schemas.microsoft.com/office/drawing/2014/main" id="{3295FE5C-C92B-48C0-86DE-15A04F913636}"/>
                  </a:ext>
                </a:extLst>
              </p:cNvPr>
              <p:cNvSpPr txBox="1">
                <a:spLocks noRot="1" noChangeAspect="1" noMove="1" noResize="1" noEditPoints="1" noAdjustHandles="1" noChangeArrowheads="1" noChangeShapeType="1" noTextEdit="1"/>
              </p:cNvSpPr>
              <p:nvPr/>
            </p:nvSpPr>
            <p:spPr>
              <a:xfrm>
                <a:off x="7827728" y="4431396"/>
                <a:ext cx="928908" cy="430887"/>
              </a:xfrm>
              <a:prstGeom prst="rect">
                <a:avLst/>
              </a:prstGeom>
              <a:blipFill>
                <a:blip r:embed="rId8"/>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2875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0" nodeType="clickEffect">
                                  <p:stCondLst>
                                    <p:cond delay="0"/>
                                  </p:stCondLst>
                                  <p:childTnLst>
                                    <p:animMotion origin="layout" path="M 1.875E-6 3.7037E-6 L -0.40794 0.00231 " pathEditMode="relative" rAng="0" ptsTypes="AA">
                                      <p:cBhvr>
                                        <p:cTn id="45" dur="2000" fill="hold"/>
                                        <p:tgtEl>
                                          <p:spTgt spid="20"/>
                                        </p:tgtEl>
                                        <p:attrNameLst>
                                          <p:attrName>ppt_x</p:attrName>
                                          <p:attrName>ppt_y</p:attrName>
                                        </p:attrNameLst>
                                      </p:cBhvr>
                                      <p:rCtr x="-20404" y="116"/>
                                    </p:animMotion>
                                  </p:childTnLst>
                                </p:cTn>
                              </p:par>
                              <p:par>
                                <p:cTn id="46" presetID="42" presetClass="path" presetSubtype="0" accel="50000" decel="50000" fill="hold" grpId="0" nodeType="withEffect">
                                  <p:stCondLst>
                                    <p:cond delay="0"/>
                                  </p:stCondLst>
                                  <p:childTnLst>
                                    <p:animMotion origin="layout" path="M 3.54167E-6 4.44444E-6 L 0.40573 4.44444E-6 " pathEditMode="relative" rAng="0" ptsTypes="AA">
                                      <p:cBhvr>
                                        <p:cTn id="47" dur="2000" fill="hold"/>
                                        <p:tgtEl>
                                          <p:spTgt spid="16"/>
                                        </p:tgtEl>
                                        <p:attrNameLst>
                                          <p:attrName>ppt_x</p:attrName>
                                          <p:attrName>ppt_y</p:attrName>
                                        </p:attrNameLst>
                                      </p:cBhvr>
                                      <p:rCtr x="202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6" grpId="0"/>
      <p:bldP spid="16" grpId="1"/>
      <p:bldP spid="17" grpId="0"/>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A88B-9CF2-4342-87AD-4F07389A063D}"/>
              </a:ext>
            </a:extLst>
          </p:cNvPr>
          <p:cNvSpPr>
            <a:spLocks noGrp="1"/>
          </p:cNvSpPr>
          <p:nvPr>
            <p:ph type="title"/>
          </p:nvPr>
        </p:nvSpPr>
        <p:spPr/>
        <p:txBody>
          <a:bodyPr/>
          <a:lstStyle/>
          <a:p>
            <a:r>
              <a:rPr lang="en-CA" dirty="0"/>
              <a:t>Pivoting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5619A0-E635-4480-9285-C68385C6D441}"/>
                  </a:ext>
                </a:extLst>
              </p:cNvPr>
              <p:cNvSpPr>
                <a:spLocks noGrp="1"/>
              </p:cNvSpPr>
              <p:nvPr>
                <p:ph idx="1"/>
              </p:nvPr>
            </p:nvSpPr>
            <p:spPr>
              <a:xfrm>
                <a:off x="838200" y="1409700"/>
                <a:ext cx="10515600" cy="4767263"/>
              </a:xfrm>
            </p:spPr>
            <p:txBody>
              <a:bodyPr/>
              <a:lstStyle/>
              <a:p>
                <a:r>
                  <a:rPr lang="en-CA" dirty="0"/>
                  <a:t>Values determine the category </a:t>
                </a:r>
                <a14:m>
                  <m:oMath xmlns:m="http://schemas.openxmlformats.org/officeDocument/2006/math">
                    <m:r>
                      <a:rPr lang="en-CA" i="1" smtClean="0">
                        <a:latin typeface="Cambria Math" panose="02040503050406030204" pitchFamily="18" charset="0"/>
                        <a:ea typeface="Cambria Math" panose="02040503050406030204" pitchFamily="18" charset="0"/>
                      </a:rPr>
                      <m:t>⇔</m:t>
                    </m:r>
                  </m:oMath>
                </a14:m>
                <a:r>
                  <a:rPr lang="en-CA" dirty="0"/>
                  <a:t> category gives value assumptions</a:t>
                </a:r>
              </a:p>
              <a:p>
                <a:r>
                  <a:rPr lang="en-CA" dirty="0"/>
                  <a:t>Two categories: (</a:t>
                </a:r>
                <a:r>
                  <a:rPr lang="en-CA" dirty="0" err="1"/>
                  <a:t>i</a:t>
                </a:r>
                <a:r>
                  <a:rPr lang="en-CA" dirty="0"/>
                  <a:t>) </a:t>
                </a:r>
                <a:r>
                  <a:rPr lang="en-CA" i="1" dirty="0"/>
                  <a:t>free</a:t>
                </a:r>
                <a:r>
                  <a:rPr lang="en-CA" dirty="0"/>
                  <a:t> or (ii) </a:t>
                </a:r>
                <a:r>
                  <a:rPr lang="en-CA" i="1" dirty="0"/>
                  <a:t>tight</a:t>
                </a:r>
              </a:p>
              <a:p>
                <a:pPr lvl="1"/>
                <a:endParaRPr lang="en-CA" dirty="0"/>
              </a:p>
              <a:p>
                <a:r>
                  <a:rPr lang="en-CA" dirty="0"/>
                  <a:t>Variables are grouped into </a:t>
                </a:r>
                <a:r>
                  <a:rPr lang="en-CA" b="1" dirty="0"/>
                  <a:t>index sets </a:t>
                </a:r>
                <a:r>
                  <a:rPr lang="en-CA" dirty="0"/>
                  <a:t>that share the same label:</a:t>
                </a:r>
              </a:p>
              <a:p>
                <a:endParaRPr lang="en-CA" dirty="0"/>
              </a:p>
              <a:p>
                <a:endParaRPr lang="en-CA" dirty="0"/>
              </a:p>
              <a:p>
                <a:endParaRPr lang="en-CA" dirty="0"/>
              </a:p>
              <a:p>
                <a:r>
                  <a:rPr lang="en-CA" dirty="0"/>
                  <a:t>The traditional LCP example…</a:t>
                </a:r>
              </a:p>
              <a:p>
                <a:endParaRPr lang="en-CA" dirty="0"/>
              </a:p>
            </p:txBody>
          </p:sp>
        </mc:Choice>
        <mc:Fallback>
          <p:sp>
            <p:nvSpPr>
              <p:cNvPr id="3" name="Content Placeholder 2">
                <a:extLst>
                  <a:ext uri="{FF2B5EF4-FFF2-40B4-BE49-F238E27FC236}">
                    <a16:creationId xmlns:a16="http://schemas.microsoft.com/office/drawing/2014/main" id="{395619A0-E635-4480-9285-C68385C6D441}"/>
                  </a:ext>
                </a:extLst>
              </p:cNvPr>
              <p:cNvSpPr>
                <a:spLocks noGrp="1" noRot="1" noChangeAspect="1" noMove="1" noResize="1" noEditPoints="1" noAdjustHandles="1" noChangeArrowheads="1" noChangeShapeType="1" noTextEdit="1"/>
              </p:cNvSpPr>
              <p:nvPr>
                <p:ph idx="1"/>
              </p:nvPr>
            </p:nvSpPr>
            <p:spPr>
              <a:xfrm>
                <a:off x="838200" y="1409700"/>
                <a:ext cx="10515600" cy="4767263"/>
              </a:xfrm>
              <a:blipFill>
                <a:blip r:embed="rId3"/>
                <a:stretch>
                  <a:fillRect l="-1043" t="-2046"/>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D880451-6EF7-4313-B6DB-37283057E304}"/>
              </a:ext>
            </a:extLst>
          </p:cNvPr>
          <p:cNvSpPr txBox="1"/>
          <p:nvPr/>
        </p:nvSpPr>
        <p:spPr>
          <a:xfrm>
            <a:off x="3912985" y="3307473"/>
            <a:ext cx="4468724" cy="369332"/>
          </a:xfrm>
          <a:prstGeom prst="rect">
            <a:avLst/>
          </a:prstGeom>
          <a:noFill/>
        </p:spPr>
        <p:txBody>
          <a:bodyPr wrap="none" lIns="0" tIns="0" rIns="0" bIns="0" rtlCol="0">
            <a:spAutoFit/>
          </a:bodyPr>
          <a:lstStyle/>
          <a:p>
            <a:r>
              <a:rPr lang="en-CA" sz="2400" dirty="0"/>
              <a:t>F</a:t>
            </a:r>
            <a:r>
              <a:rPr lang="en-CA" sz="2400" dirty="0">
                <a:latin typeface="+mj-lt"/>
              </a:rPr>
              <a:t> </a:t>
            </a:r>
            <a:r>
              <a:rPr lang="en-CA" sz="2400" dirty="0"/>
              <a:t>– index set giving all free variables</a:t>
            </a:r>
          </a:p>
        </p:txBody>
      </p:sp>
      <p:sp>
        <p:nvSpPr>
          <p:cNvPr id="5" name="TextBox 4">
            <a:extLst>
              <a:ext uri="{FF2B5EF4-FFF2-40B4-BE49-F238E27FC236}">
                <a16:creationId xmlns:a16="http://schemas.microsoft.com/office/drawing/2014/main" id="{18A3F80A-C206-4028-B8DE-2FCEE4A7D2E0}"/>
              </a:ext>
            </a:extLst>
          </p:cNvPr>
          <p:cNvSpPr txBox="1"/>
          <p:nvPr/>
        </p:nvSpPr>
        <p:spPr>
          <a:xfrm>
            <a:off x="3912985" y="3769138"/>
            <a:ext cx="5309146" cy="369332"/>
          </a:xfrm>
          <a:prstGeom prst="rect">
            <a:avLst/>
          </a:prstGeom>
          <a:noFill/>
        </p:spPr>
        <p:txBody>
          <a:bodyPr wrap="none" lIns="0" tIns="0" rIns="0" bIns="0" rtlCol="0">
            <a:spAutoFit/>
          </a:bodyPr>
          <a:lstStyle/>
          <a:p>
            <a:r>
              <a:rPr lang="en-CA" sz="2400" dirty="0"/>
              <a:t>L – index set giving all tight lower variables</a:t>
            </a:r>
            <a:endParaRPr lang="en-CA" sz="2400" dirty="0">
              <a:latin typeface="+mj-lt"/>
            </a:endParaRPr>
          </a:p>
        </p:txBody>
      </p:sp>
      <p:sp>
        <p:nvSpPr>
          <p:cNvPr id="6" name="TextBox 5">
            <a:extLst>
              <a:ext uri="{FF2B5EF4-FFF2-40B4-BE49-F238E27FC236}">
                <a16:creationId xmlns:a16="http://schemas.microsoft.com/office/drawing/2014/main" id="{87471AD5-C370-4049-9973-4A364152CEC2}"/>
              </a:ext>
            </a:extLst>
          </p:cNvPr>
          <p:cNvSpPr txBox="1"/>
          <p:nvPr/>
        </p:nvSpPr>
        <p:spPr>
          <a:xfrm>
            <a:off x="3919397" y="4230803"/>
            <a:ext cx="5354736" cy="369332"/>
          </a:xfrm>
          <a:prstGeom prst="rect">
            <a:avLst/>
          </a:prstGeom>
          <a:noFill/>
        </p:spPr>
        <p:txBody>
          <a:bodyPr wrap="none" lIns="0" tIns="0" rIns="0" bIns="0" rtlCol="0">
            <a:spAutoFit/>
          </a:bodyPr>
          <a:lstStyle/>
          <a:p>
            <a:r>
              <a:rPr lang="en-CA" sz="2400" dirty="0"/>
              <a:t>U</a:t>
            </a:r>
            <a:r>
              <a:rPr lang="en-CA" sz="2400" dirty="0">
                <a:latin typeface="+mj-lt"/>
              </a:rPr>
              <a:t> - </a:t>
            </a:r>
            <a:r>
              <a:rPr lang="en-CA" sz="2400" dirty="0"/>
              <a:t>index set giving all tight upper variables</a:t>
            </a:r>
            <a:endParaRPr lang="en-CA" sz="2400" dirty="0">
              <a:latin typeface="+mj-lt"/>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A24FD3B-FFA3-45FD-B14A-D5C88FD709CC}"/>
                  </a:ext>
                </a:extLst>
              </p:cNvPr>
              <p:cNvSpPr txBox="1"/>
              <p:nvPr/>
            </p:nvSpPr>
            <p:spPr>
              <a:xfrm>
                <a:off x="4064699" y="5358091"/>
                <a:ext cx="3295389" cy="430887"/>
              </a:xfrm>
              <a:prstGeom prst="rect">
                <a:avLst/>
              </a:prstGeom>
              <a:noFill/>
            </p:spPr>
            <p:txBody>
              <a:bodyPr wrap="none" lIns="0" tIns="0" rIns="0" bIns="0" rtlCol="0">
                <a:spAutoFit/>
              </a:bodyPr>
              <a:lstStyle/>
              <a:p>
                <a14:m>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𝑖</m:t>
                    </m:r>
                    <m:r>
                      <a:rPr lang="en-CA" sz="2400" b="0" i="1" smtClean="0">
                        <a:latin typeface="Cambria Math" panose="02040503050406030204" pitchFamily="18" charset="0"/>
                      </a:rPr>
                      <m:t>∈</m:t>
                    </m:r>
                    <m:r>
                      <m:rPr>
                        <m:nor/>
                      </m:rPr>
                      <a:rPr lang="en-CA" sz="2400" dirty="0"/>
                      <m:t>F</m:t>
                    </m:r>
                    <m:r>
                      <a:rPr lang="en-CA" sz="2400" b="0" i="1"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𝑥</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&gt;0,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=0</m:t>
                    </m:r>
                  </m:oMath>
                </a14:m>
                <a:r>
                  <a:rPr lang="en-CA" sz="2800" dirty="0"/>
                  <a:t>     </a:t>
                </a:r>
              </a:p>
            </p:txBody>
          </p:sp>
        </mc:Choice>
        <mc:Fallback>
          <p:sp>
            <p:nvSpPr>
              <p:cNvPr id="7" name="TextBox 6">
                <a:extLst>
                  <a:ext uri="{FF2B5EF4-FFF2-40B4-BE49-F238E27FC236}">
                    <a16:creationId xmlns:a16="http://schemas.microsoft.com/office/drawing/2014/main" id="{2A24FD3B-FFA3-45FD-B14A-D5C88FD709CC}"/>
                  </a:ext>
                </a:extLst>
              </p:cNvPr>
              <p:cNvSpPr txBox="1">
                <a:spLocks noRot="1" noChangeAspect="1" noMove="1" noResize="1" noEditPoints="1" noAdjustHandles="1" noChangeArrowheads="1" noChangeShapeType="1" noTextEdit="1"/>
              </p:cNvSpPr>
              <p:nvPr/>
            </p:nvSpPr>
            <p:spPr>
              <a:xfrm>
                <a:off x="4064699" y="5358091"/>
                <a:ext cx="3295389" cy="43088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8107199-4F2E-4D03-921B-93B20D1D3D7E}"/>
                  </a:ext>
                </a:extLst>
              </p:cNvPr>
              <p:cNvSpPr txBox="1"/>
              <p:nvPr/>
            </p:nvSpPr>
            <p:spPr>
              <a:xfrm>
                <a:off x="4075919" y="5836229"/>
                <a:ext cx="3284169" cy="430887"/>
              </a:xfrm>
              <a:prstGeom prst="rect">
                <a:avLst/>
              </a:prstGeom>
              <a:noFill/>
            </p:spPr>
            <p:txBody>
              <a:bodyPr wrap="none" lIns="0" tIns="0" rIns="0" bIns="0" rtlCol="0">
                <a:spAutoFit/>
              </a:bodyPr>
              <a:lstStyle/>
              <a:p>
                <a14:m>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𝑖</m:t>
                    </m:r>
                    <m:r>
                      <a:rPr lang="en-CA" sz="2400" b="0" i="1" smtClean="0">
                        <a:latin typeface="Cambria Math" panose="02040503050406030204" pitchFamily="18" charset="0"/>
                      </a:rPr>
                      <m:t>∈</m:t>
                    </m:r>
                    <m:r>
                      <m:rPr>
                        <m:nor/>
                      </m:rPr>
                      <a:rPr lang="en-CA" sz="2400" dirty="0"/>
                      <m:t>L</m:t>
                    </m:r>
                    <m:r>
                      <a:rPr lang="en-CA" sz="2400" b="0" i="1"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𝑥</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=0,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&gt;0</m:t>
                    </m:r>
                  </m:oMath>
                </a14:m>
                <a:r>
                  <a:rPr lang="en-CA" sz="2800" dirty="0"/>
                  <a:t>     </a:t>
                </a:r>
              </a:p>
            </p:txBody>
          </p:sp>
        </mc:Choice>
        <mc:Fallback>
          <p:sp>
            <p:nvSpPr>
              <p:cNvPr id="8" name="TextBox 7">
                <a:extLst>
                  <a:ext uri="{FF2B5EF4-FFF2-40B4-BE49-F238E27FC236}">
                    <a16:creationId xmlns:a16="http://schemas.microsoft.com/office/drawing/2014/main" id="{38107199-4F2E-4D03-921B-93B20D1D3D7E}"/>
                  </a:ext>
                </a:extLst>
              </p:cNvPr>
              <p:cNvSpPr txBox="1">
                <a:spLocks noRot="1" noChangeAspect="1" noMove="1" noResize="1" noEditPoints="1" noAdjustHandles="1" noChangeArrowheads="1" noChangeShapeType="1" noTextEdit="1"/>
              </p:cNvSpPr>
              <p:nvPr/>
            </p:nvSpPr>
            <p:spPr>
              <a:xfrm>
                <a:off x="4075919" y="5836229"/>
                <a:ext cx="3284169" cy="430887"/>
              </a:xfrm>
              <a:prstGeom prst="rect">
                <a:avLst/>
              </a:prstGeom>
              <a:blipFill>
                <a:blip r:embed="rId5"/>
                <a:stretch>
                  <a:fillRect/>
                </a:stretch>
              </a:blipFill>
            </p:spPr>
            <p:txBody>
              <a:bodyPr/>
              <a:lstStyle/>
              <a:p>
                <a:r>
                  <a:rPr lang="en-CA">
                    <a:noFill/>
                  </a:rPr>
                  <a:t> </a:t>
                </a:r>
              </a:p>
            </p:txBody>
          </p:sp>
        </mc:Fallback>
      </mc:AlternateContent>
      <p:sp>
        <p:nvSpPr>
          <p:cNvPr id="10" name="TextBox 9">
            <a:extLst>
              <a:ext uri="{FF2B5EF4-FFF2-40B4-BE49-F238E27FC236}">
                <a16:creationId xmlns:a16="http://schemas.microsoft.com/office/drawing/2014/main" id="{AB34C7BE-4D4A-4113-A5FF-91D9E05F2DDC}"/>
              </a:ext>
            </a:extLst>
          </p:cNvPr>
          <p:cNvSpPr txBox="1"/>
          <p:nvPr/>
        </p:nvSpPr>
        <p:spPr>
          <a:xfrm>
            <a:off x="7796546" y="5281430"/>
            <a:ext cx="690382" cy="461665"/>
          </a:xfrm>
          <a:prstGeom prst="rect">
            <a:avLst/>
          </a:prstGeom>
          <a:noFill/>
        </p:spPr>
        <p:txBody>
          <a:bodyPr wrap="none" rtlCol="0">
            <a:spAutoFit/>
          </a:bodyPr>
          <a:lstStyle/>
          <a:p>
            <a:r>
              <a:rPr lang="en-CA" sz="2400" dirty="0">
                <a:solidFill>
                  <a:schemeClr val="accent1"/>
                </a:solidFill>
              </a:rPr>
              <a:t>free</a:t>
            </a:r>
          </a:p>
        </p:txBody>
      </p:sp>
      <p:sp>
        <p:nvSpPr>
          <p:cNvPr id="11" name="Arrow: Right 10">
            <a:extLst>
              <a:ext uri="{FF2B5EF4-FFF2-40B4-BE49-F238E27FC236}">
                <a16:creationId xmlns:a16="http://schemas.microsoft.com/office/drawing/2014/main" id="{7EB90346-9011-48D3-8F84-331BBB017AB9}"/>
              </a:ext>
            </a:extLst>
          </p:cNvPr>
          <p:cNvSpPr/>
          <p:nvPr/>
        </p:nvSpPr>
        <p:spPr>
          <a:xfrm rot="10800000">
            <a:off x="7302874" y="5269946"/>
            <a:ext cx="376711" cy="484632"/>
          </a:xfrm>
          <a:prstGeom prst="rightArrow">
            <a:avLst/>
          </a:prstGeom>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85B948FB-036F-4764-BE4E-D1106AAC0132}"/>
              </a:ext>
            </a:extLst>
          </p:cNvPr>
          <p:cNvSpPr txBox="1"/>
          <p:nvPr/>
        </p:nvSpPr>
        <p:spPr>
          <a:xfrm>
            <a:off x="7796546" y="5853625"/>
            <a:ext cx="1542025" cy="461665"/>
          </a:xfrm>
          <a:prstGeom prst="rect">
            <a:avLst/>
          </a:prstGeom>
          <a:noFill/>
        </p:spPr>
        <p:txBody>
          <a:bodyPr wrap="none" rtlCol="0">
            <a:spAutoFit/>
          </a:bodyPr>
          <a:lstStyle/>
          <a:p>
            <a:r>
              <a:rPr lang="en-CA" sz="2400" dirty="0">
                <a:solidFill>
                  <a:schemeClr val="bg1">
                    <a:lumMod val="50000"/>
                  </a:schemeClr>
                </a:solidFill>
              </a:rPr>
              <a:t>lower tight</a:t>
            </a:r>
          </a:p>
        </p:txBody>
      </p:sp>
      <p:sp>
        <p:nvSpPr>
          <p:cNvPr id="13" name="Arrow: Right 12">
            <a:extLst>
              <a:ext uri="{FF2B5EF4-FFF2-40B4-BE49-F238E27FC236}">
                <a16:creationId xmlns:a16="http://schemas.microsoft.com/office/drawing/2014/main" id="{DFAE03E4-6606-4403-AF98-804FDDD06FAF}"/>
              </a:ext>
            </a:extLst>
          </p:cNvPr>
          <p:cNvSpPr/>
          <p:nvPr/>
        </p:nvSpPr>
        <p:spPr>
          <a:xfrm rot="10800000">
            <a:off x="7302874" y="5842141"/>
            <a:ext cx="376711" cy="484632"/>
          </a:xfrm>
          <a:prstGeom prst="rightArrow">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6439E5E8-AA29-4FEC-9F03-C070B1E62C14}"/>
              </a:ext>
            </a:extLst>
          </p:cNvPr>
          <p:cNvSpPr/>
          <p:nvPr/>
        </p:nvSpPr>
        <p:spPr>
          <a:xfrm>
            <a:off x="6329512" y="1802520"/>
            <a:ext cx="1544334" cy="461665"/>
          </a:xfrm>
          <a:prstGeom prst="rect">
            <a:avLst/>
          </a:prstGeom>
        </p:spPr>
        <p:txBody>
          <a:bodyPr wrap="none">
            <a:spAutoFit/>
          </a:bodyPr>
          <a:lstStyle/>
          <a:p>
            <a:r>
              <a:rPr lang="en-CA" sz="2400" i="1" dirty="0">
                <a:solidFill>
                  <a:schemeClr val="accent5"/>
                </a:solidFill>
              </a:rPr>
              <a:t>tight lower</a:t>
            </a:r>
            <a:endParaRPr lang="en-CA" sz="2400" dirty="0">
              <a:solidFill>
                <a:schemeClr val="accent5"/>
              </a:solidFill>
            </a:endParaRPr>
          </a:p>
        </p:txBody>
      </p:sp>
      <p:sp>
        <p:nvSpPr>
          <p:cNvPr id="15" name="Rectangle 14">
            <a:extLst>
              <a:ext uri="{FF2B5EF4-FFF2-40B4-BE49-F238E27FC236}">
                <a16:creationId xmlns:a16="http://schemas.microsoft.com/office/drawing/2014/main" id="{3D83D462-4D89-4DB5-9E1F-5128215472A8}"/>
              </a:ext>
            </a:extLst>
          </p:cNvPr>
          <p:cNvSpPr/>
          <p:nvPr/>
        </p:nvSpPr>
        <p:spPr>
          <a:xfrm>
            <a:off x="6329512" y="2448005"/>
            <a:ext cx="1573059" cy="461665"/>
          </a:xfrm>
          <a:prstGeom prst="rect">
            <a:avLst/>
          </a:prstGeom>
        </p:spPr>
        <p:txBody>
          <a:bodyPr wrap="none">
            <a:spAutoFit/>
          </a:bodyPr>
          <a:lstStyle/>
          <a:p>
            <a:r>
              <a:rPr lang="en-CA" sz="2400" i="1" dirty="0">
                <a:solidFill>
                  <a:schemeClr val="accent5"/>
                </a:solidFill>
              </a:rPr>
              <a:t>tight upper</a:t>
            </a:r>
            <a:endParaRPr lang="en-CA" sz="2400" dirty="0">
              <a:solidFill>
                <a:schemeClr val="accent5"/>
              </a:solidFill>
            </a:endParaRPr>
          </a:p>
        </p:txBody>
      </p:sp>
      <p:sp>
        <p:nvSpPr>
          <p:cNvPr id="16" name="Left Brace 15">
            <a:extLst>
              <a:ext uri="{FF2B5EF4-FFF2-40B4-BE49-F238E27FC236}">
                <a16:creationId xmlns:a16="http://schemas.microsoft.com/office/drawing/2014/main" id="{3472A514-B041-433D-B33D-FB3D1FD44C43}"/>
              </a:ext>
            </a:extLst>
          </p:cNvPr>
          <p:cNvSpPr/>
          <p:nvPr/>
        </p:nvSpPr>
        <p:spPr>
          <a:xfrm>
            <a:off x="6147347" y="2018598"/>
            <a:ext cx="155448" cy="680655"/>
          </a:xfrm>
          <a:prstGeom prst="leftBrace">
            <a:avLst>
              <a:gd name="adj1" fmla="val 35906"/>
              <a:gd name="adj2" fmla="val 26677"/>
            </a:avLst>
          </a:prstGeom>
          <a:ln w="158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3467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animBg="1"/>
      <p:bldP spid="12" grpId="0"/>
      <p:bldP spid="13" grpId="0" animBg="1"/>
      <p:bldP spid="14" grpId="0"/>
      <p:bldP spid="15"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Pivoting Methods</a:t>
            </a:r>
          </a:p>
        </p:txBody>
      </p:sp>
      <p:sp>
        <p:nvSpPr>
          <p:cNvPr id="3" name="Content Placeholder 2"/>
          <p:cNvSpPr>
            <a:spLocks noGrp="1"/>
          </p:cNvSpPr>
          <p:nvPr>
            <p:ph idx="1"/>
          </p:nvPr>
        </p:nvSpPr>
        <p:spPr/>
        <p:txBody>
          <a:bodyPr>
            <a:noAutofit/>
          </a:bodyPr>
          <a:lstStyle/>
          <a:p>
            <a:r>
              <a:rPr lang="en-US" dirty="0"/>
              <a:t>General idea is to systematically pivot variables between index sets</a:t>
            </a:r>
          </a:p>
          <a:p>
            <a:r>
              <a:rPr lang="en-CA" dirty="0"/>
              <a:t>Objective is to find the index set such that satisfy </a:t>
            </a:r>
            <a:r>
              <a:rPr lang="en-CA" b="1" dirty="0"/>
              <a:t>feasibility</a:t>
            </a:r>
            <a:r>
              <a:rPr lang="en-CA" dirty="0"/>
              <a:t> and </a:t>
            </a:r>
            <a:r>
              <a:rPr lang="en-CA" b="1" dirty="0"/>
              <a:t>complementarity</a:t>
            </a:r>
            <a:r>
              <a:rPr lang="en-CA" dirty="0"/>
              <a:t> conditions </a:t>
            </a:r>
          </a:p>
          <a:p>
            <a:r>
              <a:rPr lang="en-CA" dirty="0"/>
              <a:t>Incremental pivoting [</a:t>
            </a:r>
            <a:r>
              <a:rPr lang="en-CA" dirty="0" err="1"/>
              <a:t>Baraff</a:t>
            </a:r>
            <a:r>
              <a:rPr lang="en-CA" dirty="0"/>
              <a:t> 1994] </a:t>
            </a:r>
          </a:p>
          <a:p>
            <a:pPr lvl="1"/>
            <a:r>
              <a:rPr lang="en-CA" dirty="0"/>
              <a:t>Incrementally compute solution one variable at a time</a:t>
            </a:r>
          </a:p>
          <a:p>
            <a:pPr lvl="1"/>
            <a:r>
              <a:rPr lang="en-CA" dirty="0"/>
              <a:t>Changes to the index sets avoid violating complementarity conditions of variables already processed</a:t>
            </a:r>
          </a:p>
          <a:p>
            <a:r>
              <a:rPr lang="en-CA" dirty="0"/>
              <a:t>Principal pivoting [</a:t>
            </a:r>
            <a:r>
              <a:rPr lang="en-CA" dirty="0" err="1"/>
              <a:t>Murty</a:t>
            </a:r>
            <a:r>
              <a:rPr lang="en-CA" dirty="0"/>
              <a:t> 1974] </a:t>
            </a:r>
          </a:p>
          <a:p>
            <a:pPr lvl="1"/>
            <a:r>
              <a:rPr lang="en-CA" dirty="0"/>
              <a:t>Start with a “guess” of the index sets</a:t>
            </a:r>
          </a:p>
          <a:p>
            <a:pPr lvl="1"/>
            <a:r>
              <a:rPr lang="en-CA" dirty="0"/>
              <a:t>Pivot the most violated variable</a:t>
            </a:r>
          </a:p>
          <a:p>
            <a:pPr lvl="1"/>
            <a:r>
              <a:rPr lang="en-CA" dirty="0"/>
              <a:t>Block version: pivot all violated variables at once [</a:t>
            </a:r>
            <a:r>
              <a:rPr lang="en-CA" dirty="0" err="1"/>
              <a:t>Judice</a:t>
            </a:r>
            <a:r>
              <a:rPr lang="en-CA" dirty="0"/>
              <a:t> and Pires 1994]</a:t>
            </a:r>
          </a:p>
          <a:p>
            <a:pPr lvl="1"/>
            <a:endParaRPr lang="en-US" dirty="0"/>
          </a:p>
          <a:p>
            <a:pPr marL="457200" lvl="1" indent="0">
              <a:buNone/>
            </a:pPr>
            <a:br>
              <a:rPr lang="en-CA" dirty="0"/>
            </a:br>
            <a:endParaRPr lang="en-CA" sz="2800" dirty="0"/>
          </a:p>
        </p:txBody>
      </p:sp>
    </p:spTree>
    <p:extLst>
      <p:ext uri="{BB962C8B-B14F-4D97-AF65-F5344CB8AC3E}">
        <p14:creationId xmlns:p14="http://schemas.microsoft.com/office/powerpoint/2010/main" val="21133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BLCP contact model</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CD88FC88-E48E-4324-9375-0672045138E4}"/>
                  </a:ext>
                </a:extLst>
              </p:cNvPr>
              <p:cNvSpPr>
                <a:spLocks noGrp="1"/>
              </p:cNvSpPr>
              <p:nvPr>
                <p:ph idx="1"/>
              </p:nvPr>
            </p:nvSpPr>
            <p:spPr/>
            <p:txBody>
              <a:bodyPr/>
              <a:lstStyle/>
              <a:p>
                <a:r>
                  <a:rPr lang="en-CA" dirty="0"/>
                  <a:t>Consider the BLCP where </a:t>
                </a:r>
                <a14:m>
                  <m:oMath xmlns:m="http://schemas.openxmlformats.org/officeDocument/2006/math">
                    <m:r>
                      <a:rPr lang="en-CA" b="1">
                        <a:latin typeface="Cambria Math" panose="02040503050406030204" pitchFamily="18" charset="0"/>
                      </a:rPr>
                      <m:t>𝐱</m:t>
                    </m:r>
                    <m:r>
                      <a:rPr lang="en-CA" i="1">
                        <a:latin typeface="Cambria Math" panose="02040503050406030204" pitchFamily="18" charset="0"/>
                      </a:rPr>
                      <m:t>=</m:t>
                    </m:r>
                    <m:r>
                      <a:rPr lang="en-CA" b="1">
                        <a:latin typeface="Cambria Math" panose="02040503050406030204" pitchFamily="18" charset="0"/>
                      </a:rPr>
                      <m:t>𝛌</m:t>
                    </m:r>
                  </m:oMath>
                </a14:m>
                <a:r>
                  <a:rPr lang="en-CA" dirty="0"/>
                  <a:t> are the constraint impulses </a:t>
                </a:r>
              </a:p>
              <a:p>
                <a:endParaRPr lang="en-CA" dirty="0"/>
              </a:p>
            </p:txBody>
          </p:sp>
        </mc:Choice>
        <mc:Fallback xmlns="">
          <p:sp>
            <p:nvSpPr>
              <p:cNvPr id="11" name="Content Placeholder 10">
                <a:extLst>
                  <a:ext uri="{FF2B5EF4-FFF2-40B4-BE49-F238E27FC236}">
                    <a16:creationId xmlns:a16="http://schemas.microsoft.com/office/drawing/2014/main" id="{CD88FC88-E48E-4324-9375-0672045138E4}"/>
                  </a:ext>
                </a:extLst>
              </p:cNvPr>
              <p:cNvSpPr>
                <a:spLocks noGrp="1" noRot="1" noChangeAspect="1" noMove="1" noResize="1" noEditPoints="1" noAdjustHandles="1" noChangeArrowheads="1" noChangeShapeType="1" noTextEdit="1"/>
              </p:cNvSpPr>
              <p:nvPr>
                <p:ph idx="1"/>
              </p:nvPr>
            </p:nvSpPr>
            <p:spPr>
              <a:blipFill>
                <a:blip r:embed="rId4"/>
                <a:stretch>
                  <a:fillRect l="-1043" t="-2046"/>
                </a:stretch>
              </a:blipFill>
            </p:spPr>
            <p:txBody>
              <a:bodyPr/>
              <a:lstStyle/>
              <a:p>
                <a:r>
                  <a:rPr lang="en-CA">
                    <a:noFill/>
                  </a:rPr>
                  <a:t> </a:t>
                </a:r>
              </a:p>
            </p:txBody>
          </p:sp>
        </mc:Fallback>
      </mc:AlternateContent>
      <p:grpSp>
        <p:nvGrpSpPr>
          <p:cNvPr id="37" name="Group 36"/>
          <p:cNvGrpSpPr/>
          <p:nvPr/>
        </p:nvGrpSpPr>
        <p:grpSpPr>
          <a:xfrm flipV="1">
            <a:off x="3295266" y="2181958"/>
            <a:ext cx="1579251" cy="321747"/>
            <a:chOff x="4593981" y="2666476"/>
            <a:chExt cx="1579251" cy="321747"/>
          </a:xfrm>
        </p:grpSpPr>
        <p:cxnSp>
          <p:nvCxnSpPr>
            <p:cNvPr id="38" name="Straight Connector 37"/>
            <p:cNvCxnSpPr/>
            <p:nvPr/>
          </p:nvCxnSpPr>
          <p:spPr>
            <a:xfrm>
              <a:off x="4593981" y="2988032"/>
              <a:ext cx="1257504"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851485" y="2666476"/>
              <a:ext cx="321747" cy="321747"/>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233619" y="1829941"/>
            <a:ext cx="1836772" cy="338554"/>
          </a:xfrm>
          <a:prstGeom prst="rect">
            <a:avLst/>
          </a:prstGeom>
          <a:noFill/>
        </p:spPr>
        <p:txBody>
          <a:bodyPr wrap="square" rtlCol="0">
            <a:spAutoFit/>
          </a:bodyPr>
          <a:lstStyle/>
          <a:p>
            <a:r>
              <a:rPr lang="en-US" sz="1600" dirty="0">
                <a:solidFill>
                  <a:schemeClr val="bg1">
                    <a:lumMod val="50000"/>
                  </a:schemeClr>
                </a:solidFill>
              </a:rPr>
              <a:t>residual velocity</a:t>
            </a:r>
          </a:p>
        </p:txBody>
      </p:sp>
      <p:sp>
        <p:nvSpPr>
          <p:cNvPr id="41" name="Content Placeholder 2 1 1 1"/>
          <p:cNvSpPr txBox="1">
            <a:spLocks/>
          </p:cNvSpPr>
          <p:nvPr/>
        </p:nvSpPr>
        <p:spPr>
          <a:xfrm>
            <a:off x="1434844" y="3789834"/>
            <a:ext cx="4081662" cy="36833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buNone/>
            </a:pPr>
            <a:r>
              <a:rPr lang="en-US" b="1" dirty="0"/>
              <a:t>Feasibility conditions:</a:t>
            </a:r>
          </a:p>
        </p:txBody>
      </p:sp>
      <p:sp>
        <p:nvSpPr>
          <p:cNvPr id="42" name="TextBox 41"/>
          <p:cNvSpPr txBox="1"/>
          <p:nvPr/>
        </p:nvSpPr>
        <p:spPr>
          <a:xfrm>
            <a:off x="2789777" y="5138171"/>
            <a:ext cx="1363664" cy="338554"/>
          </a:xfrm>
          <a:prstGeom prst="rect">
            <a:avLst/>
          </a:prstGeom>
          <a:noFill/>
        </p:spPr>
        <p:txBody>
          <a:bodyPr wrap="square" rtlCol="0">
            <a:spAutoFit/>
          </a:bodyPr>
          <a:lstStyle/>
          <a:p>
            <a:r>
              <a:rPr lang="en-US" sz="1600" dirty="0">
                <a:solidFill>
                  <a:schemeClr val="bg1">
                    <a:lumMod val="50000"/>
                  </a:schemeClr>
                </a:solidFill>
              </a:rPr>
              <a:t>Friction </a:t>
            </a:r>
            <a:r>
              <a:rPr lang="en-US" sz="1600" dirty="0" err="1">
                <a:solidFill>
                  <a:schemeClr val="bg1">
                    <a:lumMod val="50000"/>
                  </a:schemeClr>
                </a:solidFill>
              </a:rPr>
              <a:t>coeff</a:t>
            </a:r>
            <a:r>
              <a:rPr lang="en-US" sz="1600" dirty="0">
                <a:solidFill>
                  <a:schemeClr val="bg1">
                    <a:lumMod val="50000"/>
                  </a:schemeClr>
                </a:solidFill>
              </a:rPr>
              <a:t>.</a:t>
            </a:r>
          </a:p>
        </p:txBody>
      </p:sp>
      <p:grpSp>
        <p:nvGrpSpPr>
          <p:cNvPr id="43" name="Group 42"/>
          <p:cNvGrpSpPr/>
          <p:nvPr/>
        </p:nvGrpSpPr>
        <p:grpSpPr>
          <a:xfrm>
            <a:off x="2858296" y="4994583"/>
            <a:ext cx="2392340" cy="455919"/>
            <a:chOff x="2843181" y="2655084"/>
            <a:chExt cx="2392340" cy="455919"/>
          </a:xfrm>
        </p:grpSpPr>
        <p:cxnSp>
          <p:nvCxnSpPr>
            <p:cNvPr id="44" name="Straight Connector 43"/>
            <p:cNvCxnSpPr/>
            <p:nvPr/>
          </p:nvCxnSpPr>
          <p:spPr>
            <a:xfrm flipH="1">
              <a:off x="4046836" y="2655084"/>
              <a:ext cx="453264" cy="453265"/>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43181" y="3110811"/>
              <a:ext cx="1936422"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779603" y="2655084"/>
              <a:ext cx="455918" cy="455919"/>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49" name="Content Placeholder 2 1 2 1"/>
          <p:cNvSpPr txBox="1">
            <a:spLocks/>
          </p:cNvSpPr>
          <p:nvPr/>
        </p:nvSpPr>
        <p:spPr>
          <a:xfrm>
            <a:off x="1425580" y="4636408"/>
            <a:ext cx="2244725" cy="348014"/>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buNone/>
            </a:pPr>
            <a:r>
              <a:rPr lang="en-US" sz="2000" dirty="0"/>
              <a:t>Friction impulse</a:t>
            </a:r>
          </a:p>
        </p:txBody>
      </p:sp>
      <p:sp>
        <p:nvSpPr>
          <p:cNvPr id="52" name="Content Placeholder 2 1 2 2 1"/>
          <p:cNvSpPr txBox="1">
            <a:spLocks/>
          </p:cNvSpPr>
          <p:nvPr/>
        </p:nvSpPr>
        <p:spPr>
          <a:xfrm>
            <a:off x="1429001" y="4215815"/>
            <a:ext cx="2244725" cy="348014"/>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buNone/>
            </a:pPr>
            <a:r>
              <a:rPr lang="en-US" sz="2000" dirty="0"/>
              <a:t>Normal impulse</a:t>
            </a:r>
          </a:p>
        </p:txBody>
      </p:sp>
      <p:sp>
        <p:nvSpPr>
          <p:cNvPr id="54" name="Freeform 53"/>
          <p:cNvSpPr/>
          <p:nvPr/>
        </p:nvSpPr>
        <p:spPr>
          <a:xfrm>
            <a:off x="7048997" y="3439575"/>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5" name="Freeform 54"/>
          <p:cNvSpPr/>
          <p:nvPr/>
        </p:nvSpPr>
        <p:spPr>
          <a:xfrm>
            <a:off x="6595655" y="4442607"/>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Oval 55"/>
          <p:cNvSpPr/>
          <p:nvPr/>
        </p:nvSpPr>
        <p:spPr>
          <a:xfrm>
            <a:off x="7321819" y="4685443"/>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7" name="Freeform 56"/>
          <p:cNvSpPr/>
          <p:nvPr/>
        </p:nvSpPr>
        <p:spPr>
          <a:xfrm>
            <a:off x="7049249" y="4577173"/>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Oval 57"/>
          <p:cNvSpPr/>
          <p:nvPr/>
        </p:nvSpPr>
        <p:spPr>
          <a:xfrm>
            <a:off x="7373835" y="3544071"/>
            <a:ext cx="1498974" cy="423186"/>
          </a:xfrm>
          <a:prstGeom prst="ellipse">
            <a:avLst/>
          </a:prstGeom>
          <a:gradFill>
            <a:gsLst>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59" name="Straight Connector 58"/>
          <p:cNvCxnSpPr/>
          <p:nvPr/>
        </p:nvCxnSpPr>
        <p:spPr>
          <a:xfrm flipV="1">
            <a:off x="8120334" y="2993161"/>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930778" y="4447991"/>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796621" y="4504035"/>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8120679" y="3620573"/>
            <a:ext cx="0" cy="651307"/>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3" name="Flowchart: Merge 5"/>
          <p:cNvSpPr/>
          <p:nvPr/>
        </p:nvSpPr>
        <p:spPr>
          <a:xfrm>
            <a:off x="7388815" y="3793333"/>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4" name="Straight Arrow Connector 63"/>
          <p:cNvCxnSpPr/>
          <p:nvPr/>
        </p:nvCxnSpPr>
        <p:spPr>
          <a:xfrm>
            <a:off x="8114516" y="4890083"/>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7694754" y="4888176"/>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8084456" y="4848293"/>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TextBox 67"/>
          <p:cNvSpPr txBox="1"/>
          <p:nvPr/>
        </p:nvSpPr>
        <p:spPr>
          <a:xfrm>
            <a:off x="7238271" y="2968948"/>
            <a:ext cx="854375" cy="338554"/>
          </a:xfrm>
          <a:prstGeom prst="rect">
            <a:avLst/>
          </a:prstGeom>
          <a:noFill/>
        </p:spPr>
        <p:txBody>
          <a:bodyPr wrap="square" rtlCol="0">
            <a:spAutoFit/>
          </a:bodyPr>
          <a:lstStyle/>
          <a:p>
            <a:pPr algn="r"/>
            <a:r>
              <a:rPr lang="en-US" sz="1600" dirty="0"/>
              <a:t>normal</a:t>
            </a:r>
            <a:endParaRPr lang="en-CA" sz="1600" dirty="0"/>
          </a:p>
        </p:txBody>
      </p:sp>
      <p:sp>
        <p:nvSpPr>
          <p:cNvPr id="69" name="TextBox 68"/>
          <p:cNvSpPr txBox="1"/>
          <p:nvPr/>
        </p:nvSpPr>
        <p:spPr>
          <a:xfrm>
            <a:off x="9281649" y="5047079"/>
            <a:ext cx="854375" cy="338554"/>
          </a:xfrm>
          <a:prstGeom prst="rect">
            <a:avLst/>
          </a:prstGeom>
          <a:noFill/>
        </p:spPr>
        <p:txBody>
          <a:bodyPr wrap="square" rtlCol="0">
            <a:spAutoFit/>
          </a:bodyPr>
          <a:lstStyle/>
          <a:p>
            <a:r>
              <a:rPr lang="en-US" sz="1600" dirty="0"/>
              <a:t>tangent</a:t>
            </a:r>
            <a:endParaRPr lang="en-CA" sz="1600" dirty="0"/>
          </a:p>
        </p:txBody>
      </p:sp>
      <p:sp>
        <p:nvSpPr>
          <p:cNvPr id="71" name="Freeform 70"/>
          <p:cNvSpPr/>
          <p:nvPr/>
        </p:nvSpPr>
        <p:spPr>
          <a:xfrm>
            <a:off x="7050185" y="3734275"/>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Freeform 71"/>
          <p:cNvSpPr/>
          <p:nvPr/>
        </p:nvSpPr>
        <p:spPr>
          <a:xfrm>
            <a:off x="8058565" y="3762215"/>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3" name="TextBox 72"/>
          <p:cNvSpPr txBox="1"/>
          <p:nvPr/>
        </p:nvSpPr>
        <p:spPr>
          <a:xfrm>
            <a:off x="8612715" y="3193199"/>
            <a:ext cx="1595877" cy="338554"/>
          </a:xfrm>
          <a:prstGeom prst="rect">
            <a:avLst/>
          </a:prstGeom>
          <a:noFill/>
        </p:spPr>
        <p:txBody>
          <a:bodyPr wrap="square" rtlCol="0">
            <a:spAutoFit/>
          </a:bodyPr>
          <a:lstStyle/>
          <a:p>
            <a:pPr algn="r"/>
            <a:r>
              <a:rPr lang="en-US" sz="1600" dirty="0">
                <a:solidFill>
                  <a:srgbClr val="0070C0"/>
                </a:solidFill>
              </a:rPr>
              <a:t>Friction cone</a:t>
            </a:r>
          </a:p>
        </p:txBody>
      </p:sp>
      <p:grpSp>
        <p:nvGrpSpPr>
          <p:cNvPr id="74" name="Group 73"/>
          <p:cNvGrpSpPr/>
          <p:nvPr/>
        </p:nvGrpSpPr>
        <p:grpSpPr>
          <a:xfrm flipH="1" flipV="1">
            <a:off x="8609727" y="3462781"/>
            <a:ext cx="1507939" cy="306010"/>
            <a:chOff x="3943363" y="2682213"/>
            <a:chExt cx="1507939" cy="306010"/>
          </a:xfrm>
        </p:grpSpPr>
        <p:cxnSp>
          <p:nvCxnSpPr>
            <p:cNvPr id="75" name="Straight Connector 74"/>
            <p:cNvCxnSpPr/>
            <p:nvPr/>
          </p:nvCxnSpPr>
          <p:spPr>
            <a:xfrm flipV="1">
              <a:off x="3943363" y="2988032"/>
              <a:ext cx="1201929" cy="0"/>
            </a:xfrm>
            <a:prstGeom prst="line">
              <a:avLst/>
            </a:prstGeom>
            <a:ln w="12700" cap="rnd">
              <a:solidFill>
                <a:srgbClr val="0070C0"/>
              </a:solidFill>
              <a:roun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5145292" y="2682213"/>
              <a:ext cx="306010" cy="306010"/>
            </a:xfrm>
            <a:prstGeom prst="line">
              <a:avLst/>
            </a:prstGeom>
            <a:ln w="12700" cap="rnd">
              <a:solidFill>
                <a:srgbClr val="0070C0"/>
              </a:solidFill>
              <a:roun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TextBox 77"/>
              <p:cNvSpPr txBox="1"/>
              <p:nvPr/>
            </p:nvSpPr>
            <p:spPr>
              <a:xfrm>
                <a:off x="2276887" y="2472452"/>
                <a:ext cx="2782044"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CA" sz="2400" i="1" smtClean="0">
                              <a:latin typeface="Cambria Math" panose="02040503050406030204" pitchFamily="18" charset="0"/>
                            </a:rPr>
                          </m:ctrlPr>
                        </m:dPr>
                        <m:e>
                          <m:r>
                            <a:rPr lang="en-CA" sz="2400" b="1">
                              <a:latin typeface="Cambria Math" panose="02040503050406030204" pitchFamily="18" charset="0"/>
                            </a:rPr>
                            <m:t>𝐉</m:t>
                          </m:r>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𝐌</m:t>
                              </m:r>
                            </m:e>
                            <m:sup>
                              <m:r>
                                <a:rPr lang="en-CA" sz="2400" b="0" i="1" smtClean="0">
                                  <a:latin typeface="Cambria Math" panose="02040503050406030204" pitchFamily="18" charset="0"/>
                                </a:rPr>
                                <m:t>−1</m:t>
                              </m:r>
                            </m:sup>
                          </m:sSup>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𝐉</m:t>
                              </m:r>
                            </m:e>
                            <m:sup>
                              <m:r>
                                <m:rPr>
                                  <m:sty m:val="p"/>
                                </m:rPr>
                                <a:rPr lang="en-CA" sz="2400" b="0" i="0" smtClean="0">
                                  <a:latin typeface="Cambria Math" panose="02040503050406030204" pitchFamily="18" charset="0"/>
                                </a:rPr>
                                <m:t>T</m:t>
                              </m:r>
                            </m:sup>
                          </m:sSup>
                        </m:e>
                      </m:d>
                      <m:sSup>
                        <m:sSupPr>
                          <m:ctrlPr>
                            <a:rPr lang="en-CA" sz="2400" b="1" i="1" smtClean="0">
                              <a:latin typeface="Cambria Math" panose="02040503050406030204" pitchFamily="18" charset="0"/>
                            </a:rPr>
                          </m:ctrlPr>
                        </m:sSupPr>
                        <m:e>
                          <m:r>
                            <a:rPr lang="en-CA" sz="2400" b="1" i="0" smtClean="0">
                              <a:latin typeface="Cambria Math" panose="02040503050406030204" pitchFamily="18" charset="0"/>
                            </a:rPr>
                            <m:t>𝛌</m:t>
                          </m:r>
                        </m:e>
                        <m:sup>
                          <m:r>
                            <a:rPr lang="en-CA" sz="2400" b="1" i="1" smtClean="0">
                              <a:latin typeface="Cambria Math" panose="02040503050406030204" pitchFamily="18" charset="0"/>
                            </a:rPr>
                            <m:t>+</m:t>
                          </m:r>
                        </m:sup>
                      </m:sSup>
                      <m:r>
                        <a:rPr lang="en-CA" sz="2400" b="1" i="0" smtClean="0">
                          <a:latin typeface="Cambria Math" panose="02040503050406030204" pitchFamily="18" charset="0"/>
                        </a:rPr>
                        <m:t>+</m:t>
                      </m:r>
                      <m:r>
                        <a:rPr lang="en-CA" sz="2400" b="1" i="0" smtClean="0">
                          <a:latin typeface="Cambria Math" panose="02040503050406030204" pitchFamily="18" charset="0"/>
                        </a:rPr>
                        <m:t>𝐛</m:t>
                      </m:r>
                      <m:r>
                        <a:rPr lang="en-CA" sz="2400" i="1">
                          <a:latin typeface="Cambria Math" panose="02040503050406030204" pitchFamily="18" charset="0"/>
                        </a:rPr>
                        <m:t>=</m:t>
                      </m:r>
                      <m:r>
                        <a:rPr lang="en-CA" sz="2400" b="1" i="0" smtClean="0">
                          <a:latin typeface="Cambria Math" panose="02040503050406030204" pitchFamily="18" charset="0"/>
                        </a:rPr>
                        <m:t>𝐯</m:t>
                      </m:r>
                    </m:oMath>
                  </m:oMathPara>
                </a14:m>
                <a:endParaRPr lang="en-CA" sz="2400" b="1" dirty="0"/>
              </a:p>
            </p:txBody>
          </p:sp>
        </mc:Choice>
        <mc:Fallback xmlns="">
          <p:sp>
            <p:nvSpPr>
              <p:cNvPr id="78" name="TextBox 77"/>
              <p:cNvSpPr txBox="1">
                <a:spLocks noRot="1" noChangeAspect="1" noMove="1" noResize="1" noEditPoints="1" noAdjustHandles="1" noChangeArrowheads="1" noChangeShapeType="1" noTextEdit="1"/>
              </p:cNvSpPr>
              <p:nvPr/>
            </p:nvSpPr>
            <p:spPr>
              <a:xfrm>
                <a:off x="2276887" y="2472452"/>
                <a:ext cx="2782044" cy="41684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574876" y="2463562"/>
                <a:ext cx="6029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CA" sz="2400" b="1" i="1" smtClean="0">
                              <a:latin typeface="Cambria Math" panose="02040503050406030204" pitchFamily="18" charset="0"/>
                            </a:rPr>
                          </m:ctrlPr>
                        </m:sSupPr>
                        <m:e>
                          <m:r>
                            <a:rPr lang="en-CA" sz="2400" b="1" i="0" smtClean="0">
                              <a:latin typeface="Cambria Math" panose="02040503050406030204" pitchFamily="18" charset="0"/>
                            </a:rPr>
                            <m:t>𝛌</m:t>
                          </m:r>
                        </m:e>
                        <m:sup>
                          <m:r>
                            <a:rPr lang="en-CA" sz="2400" b="1" i="1" smtClean="0">
                              <a:latin typeface="Cambria Math" panose="02040503050406030204" pitchFamily="18" charset="0"/>
                            </a:rPr>
                            <m:t>+</m:t>
                          </m:r>
                        </m:sup>
                      </m:sSup>
                    </m:oMath>
                  </m:oMathPara>
                </a14:m>
                <a:endParaRPr lang="en-CA"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574876" y="2463562"/>
                <a:ext cx="602986" cy="461665"/>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948722" y="2456767"/>
                <a:ext cx="1719124" cy="478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400" i="1" smtClean="0">
                          <a:latin typeface="Cambria Math" panose="02040503050406030204" pitchFamily="18" charset="0"/>
                        </a:rPr>
                        <m:t>∈[</m:t>
                      </m:r>
                      <m:sSup>
                        <m:sSupPr>
                          <m:ctrlPr>
                            <a:rPr lang="en-CA" sz="2400" b="1" i="1" smtClean="0">
                              <a:latin typeface="Cambria Math" panose="02040503050406030204" pitchFamily="18" charset="0"/>
                            </a:rPr>
                          </m:ctrlPr>
                        </m:sSupPr>
                        <m:e>
                          <m:r>
                            <a:rPr lang="en-CA" sz="2400" b="1" i="0" smtClean="0">
                              <a:latin typeface="Cambria Math" panose="02040503050406030204" pitchFamily="18" charset="0"/>
                            </a:rPr>
                            <m:t>𝛌</m:t>
                          </m:r>
                        </m:e>
                        <m:sup>
                          <m:r>
                            <m:rPr>
                              <m:sty m:val="p"/>
                            </m:rPr>
                            <a:rPr lang="en-CA" sz="2400" b="0" i="0" smtClean="0">
                              <a:latin typeface="Cambria Math" panose="02040503050406030204" pitchFamily="18" charset="0"/>
                            </a:rPr>
                            <m:t>lo</m:t>
                          </m:r>
                        </m:sup>
                      </m:sSup>
                      <m:r>
                        <a:rPr lang="en-CA" sz="2400" b="1" i="1" smtClean="0">
                          <a:latin typeface="Cambria Math" panose="02040503050406030204" pitchFamily="18" charset="0"/>
                        </a:rPr>
                        <m:t> </m:t>
                      </m:r>
                      <m:r>
                        <a:rPr lang="en-CA" sz="2400" b="1" i="1">
                          <a:latin typeface="Cambria Math" panose="02040503050406030204" pitchFamily="18" charset="0"/>
                        </a:rPr>
                        <m:t>,</m:t>
                      </m:r>
                      <m:sSup>
                        <m:sSupPr>
                          <m:ctrlPr>
                            <a:rPr lang="en-CA" sz="2400" b="1" i="1">
                              <a:latin typeface="Cambria Math" panose="02040503050406030204" pitchFamily="18" charset="0"/>
                            </a:rPr>
                          </m:ctrlPr>
                        </m:sSupPr>
                        <m:e>
                          <m:r>
                            <a:rPr lang="en-CA" sz="2400" b="1">
                              <a:latin typeface="Cambria Math" panose="02040503050406030204" pitchFamily="18" charset="0"/>
                            </a:rPr>
                            <m:t>𝛌</m:t>
                          </m:r>
                        </m:e>
                        <m:sup>
                          <m:r>
                            <m:rPr>
                              <m:sty m:val="p"/>
                            </m:rPr>
                            <a:rPr lang="en-CA" sz="2400" b="0" i="0" smtClean="0">
                              <a:latin typeface="Cambria Math" panose="02040503050406030204" pitchFamily="18" charset="0"/>
                            </a:rPr>
                            <m:t>hi</m:t>
                          </m:r>
                        </m:sup>
                      </m:sSup>
                      <m:r>
                        <a:rPr lang="en-CA" sz="2400" i="1">
                          <a:latin typeface="Cambria Math" panose="02040503050406030204" pitchFamily="18" charset="0"/>
                        </a:rPr>
                        <m:t>]</m:t>
                      </m:r>
                    </m:oMath>
                  </m:oMathPara>
                </a14:m>
                <a:endParaRPr lang="en-CA" sz="2400" dirty="0"/>
              </a:p>
            </p:txBody>
          </p:sp>
        </mc:Choice>
        <mc:Fallback xmlns="">
          <p:sp>
            <p:nvSpPr>
              <p:cNvPr id="9" name="Rectangle 8"/>
              <p:cNvSpPr>
                <a:spLocks noRot="1" noChangeAspect="1" noMove="1" noResize="1" noEditPoints="1" noAdjustHandles="1" noChangeArrowheads="1" noChangeShapeType="1" noTextEdit="1"/>
              </p:cNvSpPr>
              <p:nvPr/>
            </p:nvSpPr>
            <p:spPr>
              <a:xfrm>
                <a:off x="5948722" y="2456767"/>
                <a:ext cx="1719124" cy="478593"/>
              </a:xfrm>
              <a:prstGeom prst="rect">
                <a:avLst/>
              </a:prstGeom>
              <a:blipFill>
                <a:blip r:embed="rId8"/>
                <a:stretch>
                  <a:fillRect r="-709" b="-164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1C85E7-8852-465F-A977-EF97D79A39E2}"/>
                  </a:ext>
                </a:extLst>
              </p:cNvPr>
              <p:cNvSpPr txBox="1"/>
              <p:nvPr/>
            </p:nvSpPr>
            <p:spPr>
              <a:xfrm>
                <a:off x="3506566" y="4201865"/>
                <a:ext cx="15340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∈[0,∞)</m:t>
                      </m:r>
                    </m:oMath>
                  </m:oMathPara>
                </a14:m>
                <a:endParaRPr lang="en-CA" sz="2400" dirty="0"/>
              </a:p>
            </p:txBody>
          </p:sp>
        </mc:Choice>
        <mc:Fallback xmlns="">
          <p:sp>
            <p:nvSpPr>
              <p:cNvPr id="4" name="TextBox 3">
                <a:extLst>
                  <a:ext uri="{FF2B5EF4-FFF2-40B4-BE49-F238E27FC236}">
                    <a16:creationId xmlns:a16="http://schemas.microsoft.com/office/drawing/2014/main" id="{D61C85E7-8852-465F-A977-EF97D79A39E2}"/>
                  </a:ext>
                </a:extLst>
              </p:cNvPr>
              <p:cNvSpPr txBox="1">
                <a:spLocks noRot="1" noChangeAspect="1" noMove="1" noResize="1" noEditPoints="1" noAdjustHandles="1" noChangeArrowheads="1" noChangeShapeType="1" noTextEdit="1"/>
              </p:cNvSpPr>
              <p:nvPr/>
            </p:nvSpPr>
            <p:spPr>
              <a:xfrm>
                <a:off x="3506566" y="4201865"/>
                <a:ext cx="1534074" cy="369332"/>
              </a:xfrm>
              <a:prstGeom prst="rect">
                <a:avLst/>
              </a:prstGeom>
              <a:blipFill>
                <a:blip r:embed="rId9"/>
                <a:stretch>
                  <a:fillRect l="-4365" r="-7143" b="-34426"/>
                </a:stretch>
              </a:blipFill>
            </p:spPr>
            <p:txBody>
              <a:bodyPr/>
              <a:lstStyle/>
              <a:p>
                <a:r>
                  <a:rPr lang="en-CA">
                    <a:noFill/>
                  </a:rPr>
                  <a:t> </a:t>
                </a:r>
              </a:p>
            </p:txBody>
          </p:sp>
        </mc:Fallback>
      </mc:AlternateContent>
      <p:sp>
        <p:nvSpPr>
          <p:cNvPr id="91" name="Right Brace 90">
            <a:extLst>
              <a:ext uri="{FF2B5EF4-FFF2-40B4-BE49-F238E27FC236}">
                <a16:creationId xmlns:a16="http://schemas.microsoft.com/office/drawing/2014/main" id="{3B13E812-C093-47F9-8195-59007EBF0EF9}"/>
              </a:ext>
            </a:extLst>
          </p:cNvPr>
          <p:cNvSpPr/>
          <p:nvPr/>
        </p:nvSpPr>
        <p:spPr>
          <a:xfrm rot="5400000">
            <a:off x="2834689" y="2485985"/>
            <a:ext cx="204628" cy="1138792"/>
          </a:xfrm>
          <a:prstGeom prst="rightBrace">
            <a:avLst>
              <a:gd name="adj1" fmla="val 53267"/>
              <a:gd name="adj2" fmla="val 51342"/>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081A8AE-881E-4356-A444-550D64EAAFEC}"/>
                  </a:ext>
                </a:extLst>
              </p:cNvPr>
              <p:cNvSpPr txBox="1"/>
              <p:nvPr/>
            </p:nvSpPr>
            <p:spPr>
              <a:xfrm>
                <a:off x="2793332" y="3159517"/>
                <a:ext cx="277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𝐀</m:t>
                      </m:r>
                    </m:oMath>
                  </m:oMathPara>
                </a14:m>
                <a:endParaRPr lang="en-CA" sz="2400" b="1" dirty="0">
                  <a:solidFill>
                    <a:srgbClr val="C00000"/>
                  </a:solidFill>
                </a:endParaRPr>
              </a:p>
            </p:txBody>
          </p:sp>
        </mc:Choice>
        <mc:Fallback xmlns="">
          <p:sp>
            <p:nvSpPr>
              <p:cNvPr id="92" name="TextBox 91">
                <a:extLst>
                  <a:ext uri="{FF2B5EF4-FFF2-40B4-BE49-F238E27FC236}">
                    <a16:creationId xmlns:a16="http://schemas.microsoft.com/office/drawing/2014/main" id="{C081A8AE-881E-4356-A444-550D64EAAFEC}"/>
                  </a:ext>
                </a:extLst>
              </p:cNvPr>
              <p:cNvSpPr txBox="1">
                <a:spLocks noRot="1" noChangeAspect="1" noMove="1" noResize="1" noEditPoints="1" noAdjustHandles="1" noChangeArrowheads="1" noChangeShapeType="1" noTextEdit="1"/>
              </p:cNvSpPr>
              <p:nvPr/>
            </p:nvSpPr>
            <p:spPr>
              <a:xfrm>
                <a:off x="2793332" y="3159517"/>
                <a:ext cx="277320" cy="369332"/>
              </a:xfrm>
              <a:prstGeom prst="rect">
                <a:avLst/>
              </a:prstGeom>
              <a:blipFill>
                <a:blip r:embed="rId10"/>
                <a:stretch>
                  <a:fillRect l="-23913" r="-26087" b="-65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8C707E9-1317-4CC3-819E-E86A83AA2AB9}"/>
                  </a:ext>
                </a:extLst>
              </p:cNvPr>
              <p:cNvSpPr txBox="1"/>
              <p:nvPr/>
            </p:nvSpPr>
            <p:spPr>
              <a:xfrm>
                <a:off x="3493793" y="4576500"/>
                <a:ext cx="2402004"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r>
                        <a:rPr lang="en-CA" sz="2400" b="0" i="1" smtClean="0">
                          <a:latin typeface="Cambria Math" panose="02040503050406030204" pitchFamily="18" charset="0"/>
                        </a:rPr>
                        <m:t>∈[−</m:t>
                      </m:r>
                      <m:r>
                        <a:rPr lang="en-CA" sz="2400" b="0" i="1" smtClean="0">
                          <a:latin typeface="Cambria Math" panose="02040503050406030204" pitchFamily="18" charset="0"/>
                        </a:rPr>
                        <m:t>𝜇</m:t>
                      </m:r>
                      <m:r>
                        <a:rPr lang="en-CA" sz="2400" b="0" i="1" smtClean="0">
                          <a:latin typeface="Cambria Math" panose="02040503050406030204" pitchFamily="18" charset="0"/>
                        </a:rPr>
                        <m:t>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oMath>
                  </m:oMathPara>
                </a14:m>
                <a:endParaRPr lang="en-CA" sz="2400" dirty="0"/>
              </a:p>
            </p:txBody>
          </p:sp>
        </mc:Choice>
        <mc:Fallback xmlns="">
          <p:sp>
            <p:nvSpPr>
              <p:cNvPr id="93" name="TextBox 92">
                <a:extLst>
                  <a:ext uri="{FF2B5EF4-FFF2-40B4-BE49-F238E27FC236}">
                    <a16:creationId xmlns:a16="http://schemas.microsoft.com/office/drawing/2014/main" id="{08C707E9-1317-4CC3-819E-E86A83AA2AB9}"/>
                  </a:ext>
                </a:extLst>
              </p:cNvPr>
              <p:cNvSpPr txBox="1">
                <a:spLocks noRot="1" noChangeAspect="1" noMove="1" noResize="1" noEditPoints="1" noAdjustHandles="1" noChangeArrowheads="1" noChangeShapeType="1" noTextEdit="1"/>
              </p:cNvSpPr>
              <p:nvPr/>
            </p:nvSpPr>
            <p:spPr>
              <a:xfrm>
                <a:off x="3493793" y="4576500"/>
                <a:ext cx="2402004" cy="410497"/>
              </a:xfrm>
              <a:prstGeom prst="rect">
                <a:avLst/>
              </a:prstGeom>
              <a:blipFill>
                <a:blip r:embed="rId11"/>
                <a:stretch>
                  <a:fillRect l="-2792" r="-7360" b="-2238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B85443-3A87-45F5-9322-9A546B723F05}"/>
                  </a:ext>
                </a:extLst>
              </p:cNvPr>
              <p:cNvSpPr txBox="1"/>
              <p:nvPr/>
            </p:nvSpPr>
            <p:spPr>
              <a:xfrm>
                <a:off x="7699843" y="3543552"/>
                <a:ext cx="2945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smtClean="0">
                              <a:solidFill>
                                <a:srgbClr val="C00000"/>
                              </a:solidFill>
                              <a:latin typeface="Cambria Math" panose="02040503050406030204" pitchFamily="18" charset="0"/>
                            </a:rPr>
                          </m:ctrlPr>
                        </m:accPr>
                        <m:e>
                          <m:r>
                            <a:rPr lang="en-CA" sz="2400" b="0" i="1" smtClean="0">
                              <a:solidFill>
                                <a:srgbClr val="C00000"/>
                              </a:solidFill>
                              <a:latin typeface="Cambria Math" panose="02040503050406030204" pitchFamily="18" charset="0"/>
                            </a:rPr>
                            <m:t>𝑛</m:t>
                          </m:r>
                        </m:e>
                      </m:acc>
                    </m:oMath>
                  </m:oMathPara>
                </a14:m>
                <a:endParaRPr lang="en-CA" sz="2400" dirty="0">
                  <a:solidFill>
                    <a:srgbClr val="C00000"/>
                  </a:solidFill>
                </a:endParaRPr>
              </a:p>
            </p:txBody>
          </p:sp>
        </mc:Choice>
        <mc:Fallback xmlns="">
          <p:sp>
            <p:nvSpPr>
              <p:cNvPr id="5" name="TextBox 4">
                <a:extLst>
                  <a:ext uri="{FF2B5EF4-FFF2-40B4-BE49-F238E27FC236}">
                    <a16:creationId xmlns:a16="http://schemas.microsoft.com/office/drawing/2014/main" id="{FCB85443-3A87-45F5-9322-9A546B723F05}"/>
                  </a:ext>
                </a:extLst>
              </p:cNvPr>
              <p:cNvSpPr txBox="1">
                <a:spLocks noRot="1" noChangeAspect="1" noMove="1" noResize="1" noEditPoints="1" noAdjustHandles="1" noChangeArrowheads="1" noChangeShapeType="1" noTextEdit="1"/>
              </p:cNvSpPr>
              <p:nvPr/>
            </p:nvSpPr>
            <p:spPr>
              <a:xfrm>
                <a:off x="7699843" y="3543552"/>
                <a:ext cx="294568" cy="369332"/>
              </a:xfrm>
              <a:prstGeom prst="rect">
                <a:avLst/>
              </a:prstGeom>
              <a:blipFill>
                <a:blip r:embed="rId12"/>
                <a:stretch>
                  <a:fillRect l="-6250" t="-16393" r="-708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FE72024-0D11-4F6E-980B-6DC60D7CEF42}"/>
                  </a:ext>
                </a:extLst>
              </p:cNvPr>
              <p:cNvSpPr txBox="1"/>
              <p:nvPr/>
            </p:nvSpPr>
            <p:spPr>
              <a:xfrm>
                <a:off x="8528290" y="4739037"/>
                <a:ext cx="2945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solidFill>
                                <a:srgbClr val="C00000"/>
                              </a:solidFill>
                              <a:latin typeface="Cambria Math" panose="02040503050406030204" pitchFamily="18" charset="0"/>
                            </a:rPr>
                          </m:ctrlPr>
                        </m:sSubPr>
                        <m:e>
                          <m:acc>
                            <m:accPr>
                              <m:chr m:val="̂"/>
                              <m:ctrlPr>
                                <a:rPr lang="en-CA" sz="2400" b="0" i="1" smtClean="0">
                                  <a:solidFill>
                                    <a:srgbClr val="C00000"/>
                                  </a:solidFill>
                                  <a:latin typeface="Cambria Math" panose="02040503050406030204" pitchFamily="18" charset="0"/>
                                </a:rPr>
                              </m:ctrlPr>
                            </m:accPr>
                            <m:e>
                              <m:r>
                                <a:rPr lang="en-CA" sz="2400" b="0" i="1" smtClean="0">
                                  <a:solidFill>
                                    <a:srgbClr val="C00000"/>
                                  </a:solidFill>
                                  <a:latin typeface="Cambria Math" panose="02040503050406030204" pitchFamily="18" charset="0"/>
                                </a:rPr>
                                <m:t>𝑡</m:t>
                              </m:r>
                            </m:e>
                          </m:acc>
                        </m:e>
                        <m:sub>
                          <m:r>
                            <a:rPr lang="en-CA" sz="2400" b="0" i="1" smtClean="0">
                              <a:solidFill>
                                <a:srgbClr val="C00000"/>
                              </a:solidFill>
                              <a:latin typeface="Cambria Math" panose="02040503050406030204" pitchFamily="18" charset="0"/>
                            </a:rPr>
                            <m:t>1</m:t>
                          </m:r>
                        </m:sub>
                      </m:sSub>
                    </m:oMath>
                  </m:oMathPara>
                </a14:m>
                <a:endParaRPr lang="en-CA" sz="2400" dirty="0">
                  <a:solidFill>
                    <a:srgbClr val="C00000"/>
                  </a:solidFill>
                </a:endParaRPr>
              </a:p>
            </p:txBody>
          </p:sp>
        </mc:Choice>
        <mc:Fallback xmlns="">
          <p:sp>
            <p:nvSpPr>
              <p:cNvPr id="96" name="TextBox 95">
                <a:extLst>
                  <a:ext uri="{FF2B5EF4-FFF2-40B4-BE49-F238E27FC236}">
                    <a16:creationId xmlns:a16="http://schemas.microsoft.com/office/drawing/2014/main" id="{CFE72024-0D11-4F6E-980B-6DC60D7CEF42}"/>
                  </a:ext>
                </a:extLst>
              </p:cNvPr>
              <p:cNvSpPr txBox="1">
                <a:spLocks noRot="1" noChangeAspect="1" noMove="1" noResize="1" noEditPoints="1" noAdjustHandles="1" noChangeArrowheads="1" noChangeShapeType="1" noTextEdit="1"/>
              </p:cNvSpPr>
              <p:nvPr/>
            </p:nvSpPr>
            <p:spPr>
              <a:xfrm>
                <a:off x="8528290" y="4739037"/>
                <a:ext cx="294568" cy="369332"/>
              </a:xfrm>
              <a:prstGeom prst="rect">
                <a:avLst/>
              </a:prstGeom>
              <a:blipFill>
                <a:blip r:embed="rId13"/>
                <a:stretch>
                  <a:fillRect l="-25000" t="-26230" r="-85417" b="-131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E2A9F59-7583-4E9D-9902-4DE317EB19E4}"/>
                  </a:ext>
                </a:extLst>
              </p:cNvPr>
              <p:cNvSpPr txBox="1"/>
              <p:nvPr/>
            </p:nvSpPr>
            <p:spPr>
              <a:xfrm>
                <a:off x="7432113" y="4682084"/>
                <a:ext cx="29456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solidFill>
                                <a:srgbClr val="C00000"/>
                              </a:solidFill>
                              <a:latin typeface="Cambria Math" panose="02040503050406030204" pitchFamily="18" charset="0"/>
                            </a:rPr>
                          </m:ctrlPr>
                        </m:sSubPr>
                        <m:e>
                          <m:acc>
                            <m:accPr>
                              <m:chr m:val="̂"/>
                              <m:ctrlPr>
                                <a:rPr lang="en-CA" sz="2400" b="0" i="1" smtClean="0">
                                  <a:solidFill>
                                    <a:srgbClr val="C00000"/>
                                  </a:solidFill>
                                  <a:latin typeface="Cambria Math" panose="02040503050406030204" pitchFamily="18" charset="0"/>
                                </a:rPr>
                              </m:ctrlPr>
                            </m:accPr>
                            <m:e>
                              <m:r>
                                <a:rPr lang="en-CA" sz="2400" b="0" i="1" smtClean="0">
                                  <a:solidFill>
                                    <a:srgbClr val="C00000"/>
                                  </a:solidFill>
                                  <a:latin typeface="Cambria Math" panose="02040503050406030204" pitchFamily="18" charset="0"/>
                                </a:rPr>
                                <m:t>𝑡</m:t>
                              </m:r>
                            </m:e>
                          </m:acc>
                        </m:e>
                        <m:sub>
                          <m:r>
                            <a:rPr lang="en-CA" sz="2400" b="0" i="1" smtClean="0">
                              <a:solidFill>
                                <a:srgbClr val="C00000"/>
                              </a:solidFill>
                              <a:latin typeface="Cambria Math" panose="02040503050406030204" pitchFamily="18" charset="0"/>
                            </a:rPr>
                            <m:t>2</m:t>
                          </m:r>
                        </m:sub>
                      </m:sSub>
                    </m:oMath>
                  </m:oMathPara>
                </a14:m>
                <a:endParaRPr lang="en-CA" sz="2400" dirty="0">
                  <a:solidFill>
                    <a:srgbClr val="C00000"/>
                  </a:solidFill>
                </a:endParaRPr>
              </a:p>
            </p:txBody>
          </p:sp>
        </mc:Choice>
        <mc:Fallback xmlns="">
          <p:sp>
            <p:nvSpPr>
              <p:cNvPr id="97" name="TextBox 96">
                <a:extLst>
                  <a:ext uri="{FF2B5EF4-FFF2-40B4-BE49-F238E27FC236}">
                    <a16:creationId xmlns:a16="http://schemas.microsoft.com/office/drawing/2014/main" id="{5E2A9F59-7583-4E9D-9902-4DE317EB19E4}"/>
                  </a:ext>
                </a:extLst>
              </p:cNvPr>
              <p:cNvSpPr txBox="1">
                <a:spLocks noRot="1" noChangeAspect="1" noMove="1" noResize="1" noEditPoints="1" noAdjustHandles="1" noChangeArrowheads="1" noChangeShapeType="1" noTextEdit="1"/>
              </p:cNvSpPr>
              <p:nvPr/>
            </p:nvSpPr>
            <p:spPr>
              <a:xfrm>
                <a:off x="7432113" y="4682084"/>
                <a:ext cx="294568" cy="369332"/>
              </a:xfrm>
              <a:prstGeom prst="rect">
                <a:avLst/>
              </a:prstGeom>
              <a:blipFill>
                <a:blip r:embed="rId14"/>
                <a:stretch>
                  <a:fillRect l="-24490" t="-26230" r="-81633" b="-13115"/>
                </a:stretch>
              </a:blipFill>
            </p:spPr>
            <p:txBody>
              <a:bodyPr/>
              <a:lstStyle/>
              <a:p>
                <a:r>
                  <a:rPr lang="en-CA">
                    <a:noFill/>
                  </a:rPr>
                  <a:t> </a:t>
                </a:r>
              </a:p>
            </p:txBody>
          </p:sp>
        </mc:Fallback>
      </mc:AlternateContent>
      <p:sp>
        <p:nvSpPr>
          <p:cNvPr id="3" name="Rectangle 2">
            <a:extLst>
              <a:ext uri="{FF2B5EF4-FFF2-40B4-BE49-F238E27FC236}">
                <a16:creationId xmlns:a16="http://schemas.microsoft.com/office/drawing/2014/main" id="{0D752774-E789-4F0C-8880-D63C73D10342}"/>
              </a:ext>
            </a:extLst>
          </p:cNvPr>
          <p:cNvSpPr/>
          <p:nvPr/>
        </p:nvSpPr>
        <p:spPr>
          <a:xfrm>
            <a:off x="4775199" y="2495550"/>
            <a:ext cx="2927351" cy="425450"/>
          </a:xfrm>
          <a:prstGeom prst="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480FD3-1C1A-4429-AF0B-9A65A7E4168F}"/>
                  </a:ext>
                </a:extLst>
              </p:cNvPr>
              <p:cNvSpPr txBox="1"/>
              <p:nvPr/>
            </p:nvSpPr>
            <p:spPr>
              <a:xfrm>
                <a:off x="5208733" y="2519965"/>
                <a:ext cx="272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oMath>
                  </m:oMathPara>
                </a14:m>
                <a:endParaRPr lang="en-CA" sz="2400" dirty="0"/>
              </a:p>
            </p:txBody>
          </p:sp>
        </mc:Choice>
        <mc:Fallback xmlns="">
          <p:sp>
            <p:nvSpPr>
              <p:cNvPr id="7" name="TextBox 6">
                <a:extLst>
                  <a:ext uri="{FF2B5EF4-FFF2-40B4-BE49-F238E27FC236}">
                    <a16:creationId xmlns:a16="http://schemas.microsoft.com/office/drawing/2014/main" id="{45480FD3-1C1A-4429-AF0B-9A65A7E4168F}"/>
                  </a:ext>
                </a:extLst>
              </p:cNvPr>
              <p:cNvSpPr txBox="1">
                <a:spLocks noRot="1" noChangeAspect="1" noMove="1" noResize="1" noEditPoints="1" noAdjustHandles="1" noChangeArrowheads="1" noChangeShapeType="1" noTextEdit="1"/>
              </p:cNvSpPr>
              <p:nvPr/>
            </p:nvSpPr>
            <p:spPr>
              <a:xfrm>
                <a:off x="5208733" y="2519965"/>
                <a:ext cx="272510" cy="369332"/>
              </a:xfrm>
              <a:prstGeom prst="rect">
                <a:avLst/>
              </a:prstGeom>
              <a:blipFill>
                <a:blip r:embed="rId15"/>
                <a:stretch>
                  <a:fillRect l="-22222" r="-22222" b="-3279"/>
                </a:stretch>
              </a:blipFill>
            </p:spPr>
            <p:txBody>
              <a:bodyPr/>
              <a:lstStyle/>
              <a:p>
                <a:r>
                  <a:rPr lang="en-CA">
                    <a:noFill/>
                  </a:rPr>
                  <a:t> </a:t>
                </a:r>
              </a:p>
            </p:txBody>
          </p:sp>
        </mc:Fallback>
      </mc:AlternateContent>
    </p:spTree>
    <p:extLst>
      <p:ext uri="{BB962C8B-B14F-4D97-AF65-F5344CB8AC3E}">
        <p14:creationId xmlns:p14="http://schemas.microsoft.com/office/powerpoint/2010/main" val="35105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FFD9-9278-4645-88EE-7CA3CA1BA5B0}"/>
              </a:ext>
            </a:extLst>
          </p:cNvPr>
          <p:cNvSpPr>
            <a:spLocks noGrp="1"/>
          </p:cNvSpPr>
          <p:nvPr>
            <p:ph type="title"/>
          </p:nvPr>
        </p:nvSpPr>
        <p:spPr/>
        <p:txBody>
          <a:bodyPr>
            <a:normAutofit/>
          </a:bodyPr>
          <a:lstStyle/>
          <a:p>
            <a:r>
              <a:rPr lang="en-CA" sz="4000" dirty="0"/>
              <a:t>Principal Pivoting for BLCPs : Index sets</a:t>
            </a:r>
          </a:p>
        </p:txBody>
      </p:sp>
      <p:sp>
        <p:nvSpPr>
          <p:cNvPr id="3" name="Content Placeholder 2">
            <a:extLst>
              <a:ext uri="{FF2B5EF4-FFF2-40B4-BE49-F238E27FC236}">
                <a16:creationId xmlns:a16="http://schemas.microsoft.com/office/drawing/2014/main" id="{E8EC89AE-8846-44B3-B210-C619DB3BA92B}"/>
              </a:ext>
            </a:extLst>
          </p:cNvPr>
          <p:cNvSpPr>
            <a:spLocks noGrp="1"/>
          </p:cNvSpPr>
          <p:nvPr>
            <p:ph idx="1"/>
          </p:nvPr>
        </p:nvSpPr>
        <p:spPr/>
        <p:txBody>
          <a:bodyPr/>
          <a:lstStyle/>
          <a:p>
            <a:r>
              <a:rPr lang="en-CA" dirty="0"/>
              <a:t>Define the index sets: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5A3EDF-AA82-411C-9C24-A9DF868F9D6D}"/>
                  </a:ext>
                </a:extLst>
              </p:cNvPr>
              <p:cNvSpPr txBox="1"/>
              <p:nvPr/>
            </p:nvSpPr>
            <p:spPr>
              <a:xfrm>
                <a:off x="3553200" y="2635200"/>
                <a:ext cx="5510226" cy="4990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r>
                            <a:rPr lang="en-CA" sz="2800" b="0" i="1" smtClean="0">
                              <a:latin typeface="Cambria Math" panose="02040503050406030204" pitchFamily="18" charset="0"/>
                            </a:rPr>
                            <m:t>∀</m:t>
                          </m:r>
                          <m:r>
                            <a:rPr lang="en-CA" sz="2800" b="0" i="1" smtClean="0">
                              <a:latin typeface="Cambria Math" panose="02040503050406030204" pitchFamily="18" charset="0"/>
                            </a:rPr>
                            <m:t>𝑖</m:t>
                          </m:r>
                          <m:r>
                            <a:rPr lang="en-CA" sz="2800" b="0" i="1" smtClean="0">
                              <a:latin typeface="Cambria Math" panose="02040503050406030204" pitchFamily="18" charset="0"/>
                            </a:rPr>
                            <m:t>∈</m:t>
                          </m:r>
                          <m:r>
                            <m:rPr>
                              <m:nor/>
                            </m:rPr>
                            <a:rPr lang="en-CA" sz="2800" b="0" i="0" smtClean="0"/>
                            <m:t>F</m:t>
                          </m:r>
                          <m:r>
                            <a:rPr lang="en-CA" sz="2800" b="0" i="1" smtClean="0">
                              <a:latin typeface="Cambria Math" panose="02040503050406030204" pitchFamily="18" charset="0"/>
                            </a:rPr>
                            <m:t> :</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up>
                              <m:r>
                                <m:rPr>
                                  <m:sty m:val="p"/>
                                </m:rPr>
                                <a:rPr lang="en-CA" sz="2800" b="0" i="0" smtClean="0">
                                  <a:latin typeface="Cambria Math" panose="02040503050406030204" pitchFamily="18" charset="0"/>
                                </a:rPr>
                                <m:t>lo</m:t>
                              </m:r>
                            </m:sup>
                          </m:sSubSup>
                          <m:r>
                            <a:rPr lang="en-CA" sz="2800" b="0" i="1" smtClean="0">
                              <a:latin typeface="Cambria Math" panose="02040503050406030204" pitchFamily="18" charset="0"/>
                            </a:rPr>
                            <m:t>&lt;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&lt;</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up>
                              <m:r>
                                <m:rPr>
                                  <m:sty m:val="p"/>
                                </m:rPr>
                                <a:rPr lang="en-CA" sz="2800" b="0" i="0" smtClean="0">
                                  <a:latin typeface="Cambria Math" panose="02040503050406030204" pitchFamily="18" charset="0"/>
                                </a:rPr>
                                <m:t>hi</m:t>
                              </m:r>
                            </m:sup>
                          </m:sSubSup>
                          <m:r>
                            <a:rPr lang="en-CA" sz="2800" b="0" i="1" smtClean="0">
                              <a:latin typeface="Cambria Math" panose="02040503050406030204" pitchFamily="18" charset="0"/>
                            </a:rPr>
                            <m:t>  </m:t>
                          </m:r>
                          <m:r>
                            <m:rPr>
                              <m:sty m:val="p"/>
                            </m:rPr>
                            <a:rPr lang="en-CA" sz="2800" b="0" i="0" smtClean="0">
                              <a:latin typeface="Cambria Math" panose="02040503050406030204" pitchFamily="18" charset="0"/>
                            </a:rPr>
                            <m:t>and</m:t>
                          </m:r>
                          <m:r>
                            <a:rPr lang="en-CA" sz="2800" b="0" i="0" smtClean="0">
                              <a:latin typeface="Cambria Math" panose="02040503050406030204" pitchFamily="18" charset="0"/>
                            </a:rPr>
                            <m:t> </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m:t>
                          </m:r>
                        </m:e>
                      </m:d>
                    </m:oMath>
                  </m:oMathPara>
                </a14:m>
                <a:endParaRPr lang="en-CA" sz="2800" dirty="0"/>
              </a:p>
            </p:txBody>
          </p:sp>
        </mc:Choice>
        <mc:Fallback xmlns="">
          <p:sp>
            <p:nvSpPr>
              <p:cNvPr id="4" name="TextBox 3">
                <a:extLst>
                  <a:ext uri="{FF2B5EF4-FFF2-40B4-BE49-F238E27FC236}">
                    <a16:creationId xmlns:a16="http://schemas.microsoft.com/office/drawing/2014/main" id="{D45A3EDF-AA82-411C-9C24-A9DF868F9D6D}"/>
                  </a:ext>
                </a:extLst>
              </p:cNvPr>
              <p:cNvSpPr txBox="1">
                <a:spLocks noRot="1" noChangeAspect="1" noMove="1" noResize="1" noEditPoints="1" noAdjustHandles="1" noChangeArrowheads="1" noChangeShapeType="1" noTextEdit="1"/>
              </p:cNvSpPr>
              <p:nvPr/>
            </p:nvSpPr>
            <p:spPr>
              <a:xfrm>
                <a:off x="3553200" y="2635200"/>
                <a:ext cx="5510226" cy="49904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906C96-DDBA-44EC-8D75-1247CF648EA9}"/>
                  </a:ext>
                </a:extLst>
              </p:cNvPr>
              <p:cNvSpPr txBox="1"/>
              <p:nvPr/>
            </p:nvSpPr>
            <p:spPr>
              <a:xfrm>
                <a:off x="3553200" y="3354887"/>
                <a:ext cx="4582921" cy="4990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r>
                            <a:rPr lang="en-CA" sz="2800" b="0" i="1" smtClean="0">
                              <a:latin typeface="Cambria Math" panose="02040503050406030204" pitchFamily="18" charset="0"/>
                            </a:rPr>
                            <m:t>∀</m:t>
                          </m:r>
                          <m:r>
                            <a:rPr lang="en-CA" sz="2800" b="0" i="1" smtClean="0">
                              <a:latin typeface="Cambria Math" panose="02040503050406030204" pitchFamily="18" charset="0"/>
                            </a:rPr>
                            <m:t>𝑖</m:t>
                          </m:r>
                          <m:r>
                            <a:rPr lang="en-CA" sz="2800" b="0" i="1" smtClean="0">
                              <a:latin typeface="Cambria Math" panose="02040503050406030204" pitchFamily="18" charset="0"/>
                            </a:rPr>
                            <m:t>∈</m:t>
                          </m:r>
                          <m:r>
                            <m:rPr>
                              <m:nor/>
                            </m:rPr>
                            <a:rPr lang="en-CA" sz="2800" b="0" i="0" smtClean="0"/>
                            <m:t>L</m:t>
                          </m:r>
                          <m:r>
                            <a:rPr lang="en-CA" sz="2800" b="0" i="1" smtClean="0">
                              <a:latin typeface="Cambria Math" panose="02040503050406030204" pitchFamily="18" charset="0"/>
                            </a:rPr>
                            <m:t> :</m:t>
                          </m:r>
                          <m:sSub>
                            <m:sSubPr>
                              <m:ctrlPr>
                                <a:rPr lang="en-CA" sz="2800" i="1">
                                  <a:latin typeface="Cambria Math" panose="02040503050406030204" pitchFamily="18" charset="0"/>
                                </a:rPr>
                              </m:ctrlPr>
                            </m:sSubPr>
                            <m:e>
                              <m:r>
                                <a:rPr lang="en-CA" sz="2800" i="1">
                                  <a:latin typeface="Cambria Math" panose="02040503050406030204" pitchFamily="18" charset="0"/>
                                </a:rPr>
                                <m:t>𝜆</m:t>
                              </m:r>
                            </m:e>
                            <m:sub>
                              <m:r>
                                <a:rPr lang="en-CA" sz="2800" i="1">
                                  <a:latin typeface="Cambria Math" panose="02040503050406030204" pitchFamily="18" charset="0"/>
                                </a:rPr>
                                <m:t>𝑖</m:t>
                              </m:r>
                            </m:sub>
                          </m:sSub>
                          <m:r>
                            <a:rPr lang="en-CA" sz="2800" b="0" i="1" smtClean="0">
                              <a:latin typeface="Cambria Math" panose="02040503050406030204" pitchFamily="18" charset="0"/>
                            </a:rPr>
                            <m:t>=</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up>
                              <m:r>
                                <m:rPr>
                                  <m:sty m:val="p"/>
                                </m:rPr>
                                <a:rPr lang="en-CA" sz="2800" b="0" i="0" smtClean="0">
                                  <a:latin typeface="Cambria Math" panose="02040503050406030204" pitchFamily="18" charset="0"/>
                                </a:rPr>
                                <m:t>lo</m:t>
                              </m:r>
                            </m:sup>
                          </m:sSubSup>
                          <m:r>
                            <a:rPr lang="en-CA" sz="2800" b="0" i="1" smtClean="0">
                              <a:latin typeface="Cambria Math" panose="02040503050406030204" pitchFamily="18" charset="0"/>
                            </a:rPr>
                            <m:t>  </m:t>
                          </m:r>
                          <m:r>
                            <m:rPr>
                              <m:sty m:val="p"/>
                            </m:rPr>
                            <a:rPr lang="en-CA" sz="2800" b="0" i="0" smtClean="0">
                              <a:latin typeface="Cambria Math" panose="02040503050406030204" pitchFamily="18" charset="0"/>
                            </a:rPr>
                            <m:t>and</m:t>
                          </m:r>
                          <m:r>
                            <a:rPr lang="en-CA" sz="2800" b="0" i="0" smtClean="0">
                              <a:latin typeface="Cambria Math" panose="02040503050406030204" pitchFamily="18" charset="0"/>
                            </a:rPr>
                            <m:t> </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&gt;0</m:t>
                          </m:r>
                        </m:e>
                      </m:d>
                    </m:oMath>
                  </m:oMathPara>
                </a14:m>
                <a:endParaRPr lang="en-CA" sz="2800" dirty="0"/>
              </a:p>
            </p:txBody>
          </p:sp>
        </mc:Choice>
        <mc:Fallback xmlns="">
          <p:sp>
            <p:nvSpPr>
              <p:cNvPr id="5" name="TextBox 4">
                <a:extLst>
                  <a:ext uri="{FF2B5EF4-FFF2-40B4-BE49-F238E27FC236}">
                    <a16:creationId xmlns:a16="http://schemas.microsoft.com/office/drawing/2014/main" id="{E9906C96-DDBA-44EC-8D75-1247CF648EA9}"/>
                  </a:ext>
                </a:extLst>
              </p:cNvPr>
              <p:cNvSpPr txBox="1">
                <a:spLocks noRot="1" noChangeAspect="1" noMove="1" noResize="1" noEditPoints="1" noAdjustHandles="1" noChangeArrowheads="1" noChangeShapeType="1" noTextEdit="1"/>
              </p:cNvSpPr>
              <p:nvPr/>
            </p:nvSpPr>
            <p:spPr>
              <a:xfrm>
                <a:off x="3553200" y="3354887"/>
                <a:ext cx="4582921" cy="49904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9C5132-FBE8-4489-A05A-B0ADBCF07E26}"/>
                  </a:ext>
                </a:extLst>
              </p:cNvPr>
              <p:cNvSpPr txBox="1"/>
              <p:nvPr/>
            </p:nvSpPr>
            <p:spPr>
              <a:xfrm>
                <a:off x="3553200" y="4074573"/>
                <a:ext cx="4671087" cy="497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r>
                            <a:rPr lang="en-CA" sz="2800" b="0" i="1" smtClean="0">
                              <a:latin typeface="Cambria Math" panose="02040503050406030204" pitchFamily="18" charset="0"/>
                            </a:rPr>
                            <m:t>∀</m:t>
                          </m:r>
                          <m:r>
                            <a:rPr lang="en-CA" sz="2800" b="0" i="1" smtClean="0">
                              <a:latin typeface="Cambria Math" panose="02040503050406030204" pitchFamily="18" charset="0"/>
                            </a:rPr>
                            <m:t>𝑖</m:t>
                          </m:r>
                          <m:r>
                            <a:rPr lang="en-CA" sz="2800" b="0" i="1" smtClean="0">
                              <a:latin typeface="Cambria Math" panose="02040503050406030204" pitchFamily="18" charset="0"/>
                            </a:rPr>
                            <m:t>∈</m:t>
                          </m:r>
                          <m:r>
                            <m:rPr>
                              <m:nor/>
                            </m:rPr>
                            <a:rPr lang="en-CA" sz="2800" b="0" i="0" smtClean="0"/>
                            <m:t>U</m:t>
                          </m:r>
                          <m:r>
                            <a:rPr lang="en-CA" sz="2800" b="0" i="1" smtClean="0">
                              <a:latin typeface="Cambria Math" panose="02040503050406030204" pitchFamily="18" charset="0"/>
                            </a:rPr>
                            <m:t> :</m:t>
                          </m:r>
                          <m:sSub>
                            <m:sSubPr>
                              <m:ctrlPr>
                                <a:rPr lang="en-CA" sz="2800" i="1">
                                  <a:latin typeface="Cambria Math" panose="02040503050406030204" pitchFamily="18" charset="0"/>
                                </a:rPr>
                              </m:ctrlPr>
                            </m:sSubPr>
                            <m:e>
                              <m:r>
                                <a:rPr lang="en-CA" sz="2800" i="1">
                                  <a:latin typeface="Cambria Math" panose="02040503050406030204" pitchFamily="18" charset="0"/>
                                </a:rPr>
                                <m:t>𝜆</m:t>
                              </m:r>
                            </m:e>
                            <m:sub>
                              <m:r>
                                <a:rPr lang="en-CA" sz="2800" i="1">
                                  <a:latin typeface="Cambria Math" panose="02040503050406030204" pitchFamily="18" charset="0"/>
                                </a:rPr>
                                <m:t>𝑖</m:t>
                              </m:r>
                            </m:sub>
                          </m:sSub>
                          <m:r>
                            <a:rPr lang="en-CA" sz="2800" b="0" i="1" smtClean="0">
                              <a:latin typeface="Cambria Math" panose="02040503050406030204" pitchFamily="18" charset="0"/>
                            </a:rPr>
                            <m:t>=</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up>
                              <m:r>
                                <m:rPr>
                                  <m:sty m:val="p"/>
                                </m:rPr>
                                <a:rPr lang="en-CA" sz="2800" b="0" i="0" smtClean="0">
                                  <a:latin typeface="Cambria Math" panose="02040503050406030204" pitchFamily="18" charset="0"/>
                                </a:rPr>
                                <m:t>hi</m:t>
                              </m:r>
                            </m:sup>
                          </m:sSubSup>
                          <m:r>
                            <a:rPr lang="en-CA" sz="2800" b="0" i="1" smtClean="0">
                              <a:latin typeface="Cambria Math" panose="02040503050406030204" pitchFamily="18" charset="0"/>
                            </a:rPr>
                            <m:t>  </m:t>
                          </m:r>
                          <m:r>
                            <m:rPr>
                              <m:sty m:val="p"/>
                            </m:rPr>
                            <a:rPr lang="en-CA" sz="2800" b="0" i="0" smtClean="0">
                              <a:latin typeface="Cambria Math" panose="02040503050406030204" pitchFamily="18" charset="0"/>
                            </a:rPr>
                            <m:t>and</m:t>
                          </m:r>
                          <m:r>
                            <a:rPr lang="en-CA" sz="2800" b="0" i="0" smtClean="0">
                              <a:latin typeface="Cambria Math" panose="02040503050406030204" pitchFamily="18" charset="0"/>
                            </a:rPr>
                            <m:t> </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&lt;0</m:t>
                          </m:r>
                        </m:e>
                      </m:d>
                    </m:oMath>
                  </m:oMathPara>
                </a14:m>
                <a:endParaRPr lang="en-CA" sz="2800" dirty="0"/>
              </a:p>
            </p:txBody>
          </p:sp>
        </mc:Choice>
        <mc:Fallback xmlns="">
          <p:sp>
            <p:nvSpPr>
              <p:cNvPr id="6" name="TextBox 5">
                <a:extLst>
                  <a:ext uri="{FF2B5EF4-FFF2-40B4-BE49-F238E27FC236}">
                    <a16:creationId xmlns:a16="http://schemas.microsoft.com/office/drawing/2014/main" id="{7C9C5132-FBE8-4489-A05A-B0ADBCF07E26}"/>
                  </a:ext>
                </a:extLst>
              </p:cNvPr>
              <p:cNvSpPr txBox="1">
                <a:spLocks noRot="1" noChangeAspect="1" noMove="1" noResize="1" noEditPoints="1" noAdjustHandles="1" noChangeArrowheads="1" noChangeShapeType="1" noTextEdit="1"/>
              </p:cNvSpPr>
              <p:nvPr/>
            </p:nvSpPr>
            <p:spPr>
              <a:xfrm>
                <a:off x="3553200" y="4074573"/>
                <a:ext cx="4671087" cy="497893"/>
              </a:xfrm>
              <a:prstGeom prst="rect">
                <a:avLst/>
              </a:prstGeom>
              <a:blipFill>
                <a:blip r:embed="rId5"/>
                <a:stretch>
                  <a:fillRect/>
                </a:stretch>
              </a:blipFill>
            </p:spPr>
            <p:txBody>
              <a:bodyPr/>
              <a:lstStyle/>
              <a:p>
                <a:r>
                  <a:rPr lang="en-CA">
                    <a:noFill/>
                  </a:rPr>
                  <a:t> </a:t>
                </a:r>
              </a:p>
            </p:txBody>
          </p:sp>
        </mc:Fallback>
      </mc:AlternateContent>
      <p:sp>
        <p:nvSpPr>
          <p:cNvPr id="11" name="Rectangle 10">
            <a:extLst>
              <a:ext uri="{FF2B5EF4-FFF2-40B4-BE49-F238E27FC236}">
                <a16:creationId xmlns:a16="http://schemas.microsoft.com/office/drawing/2014/main" id="{27092904-E174-4174-9913-9606AD8E6C38}"/>
              </a:ext>
            </a:extLst>
          </p:cNvPr>
          <p:cNvSpPr/>
          <p:nvPr/>
        </p:nvSpPr>
        <p:spPr>
          <a:xfrm>
            <a:off x="7848000" y="2635200"/>
            <a:ext cx="1029600" cy="532800"/>
          </a:xfrm>
          <a:prstGeom prst="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24">
            <a:extLst>
              <a:ext uri="{FF2B5EF4-FFF2-40B4-BE49-F238E27FC236}">
                <a16:creationId xmlns:a16="http://schemas.microsoft.com/office/drawing/2014/main" id="{83C66258-1ECB-4039-89AA-A9C1FFD86316}"/>
              </a:ext>
            </a:extLst>
          </p:cNvPr>
          <p:cNvSpPr/>
          <p:nvPr/>
        </p:nvSpPr>
        <p:spPr>
          <a:xfrm flipH="1" flipV="1">
            <a:off x="8874891" y="2856730"/>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t>
            </a:r>
          </a:p>
        </p:txBody>
      </p:sp>
      <p:sp>
        <p:nvSpPr>
          <p:cNvPr id="13" name="TextBox 12">
            <a:extLst>
              <a:ext uri="{FF2B5EF4-FFF2-40B4-BE49-F238E27FC236}">
                <a16:creationId xmlns:a16="http://schemas.microsoft.com/office/drawing/2014/main" id="{F297F487-4E07-4CDF-AB5A-7BEED664877D}"/>
              </a:ext>
            </a:extLst>
          </p:cNvPr>
          <p:cNvSpPr txBox="1"/>
          <p:nvPr/>
        </p:nvSpPr>
        <p:spPr>
          <a:xfrm>
            <a:off x="9442655" y="2697186"/>
            <a:ext cx="2261090" cy="1323439"/>
          </a:xfrm>
          <a:prstGeom prst="rect">
            <a:avLst/>
          </a:prstGeom>
          <a:noFill/>
        </p:spPr>
        <p:txBody>
          <a:bodyPr wrap="square" rtlCol="0">
            <a:spAutoFit/>
          </a:bodyPr>
          <a:lstStyle/>
          <a:p>
            <a:r>
              <a:rPr lang="en-CA" sz="2000" dirty="0">
                <a:solidFill>
                  <a:schemeClr val="accent5"/>
                </a:solidFill>
              </a:rPr>
              <a:t>No residual velocity for “free” variables</a:t>
            </a:r>
          </a:p>
          <a:p>
            <a:r>
              <a:rPr lang="en-CA" sz="2000" dirty="0">
                <a:solidFill>
                  <a:schemeClr val="accent5"/>
                </a:solidFill>
              </a:rPr>
              <a:t>e.g., resting contact or sticking </a:t>
            </a:r>
          </a:p>
        </p:txBody>
      </p:sp>
      <p:sp>
        <p:nvSpPr>
          <p:cNvPr id="14" name="Rectangle 13">
            <a:extLst>
              <a:ext uri="{FF2B5EF4-FFF2-40B4-BE49-F238E27FC236}">
                <a16:creationId xmlns:a16="http://schemas.microsoft.com/office/drawing/2014/main" id="{CD3447AD-5F36-4F7F-BDF2-4528D3ABA071}"/>
              </a:ext>
            </a:extLst>
          </p:cNvPr>
          <p:cNvSpPr/>
          <p:nvPr/>
        </p:nvSpPr>
        <p:spPr>
          <a:xfrm>
            <a:off x="4939200" y="3354886"/>
            <a:ext cx="1339200" cy="1290266"/>
          </a:xfrm>
          <a:prstGeom prst="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Freeform 24">
            <a:extLst>
              <a:ext uri="{FF2B5EF4-FFF2-40B4-BE49-F238E27FC236}">
                <a16:creationId xmlns:a16="http://schemas.microsoft.com/office/drawing/2014/main" id="{2082F386-3170-426D-8B66-ED13312A92B9}"/>
              </a:ext>
            </a:extLst>
          </p:cNvPr>
          <p:cNvSpPr/>
          <p:nvPr/>
        </p:nvSpPr>
        <p:spPr>
          <a:xfrm flipH="1">
            <a:off x="4345603" y="4582877"/>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422F1A-E811-4AB5-9F2E-DE93081178E8}"/>
                  </a:ext>
                </a:extLst>
              </p:cNvPr>
              <p:cNvSpPr txBox="1"/>
              <p:nvPr/>
            </p:nvSpPr>
            <p:spPr>
              <a:xfrm>
                <a:off x="1790713" y="4651264"/>
                <a:ext cx="2554890" cy="1631216"/>
              </a:xfrm>
              <a:prstGeom prst="rect">
                <a:avLst/>
              </a:prstGeom>
              <a:noFill/>
            </p:spPr>
            <p:txBody>
              <a:bodyPr wrap="square" rtlCol="0">
                <a:spAutoFit/>
              </a:bodyPr>
              <a:lstStyle/>
              <a:p>
                <a:pPr algn="r"/>
                <a:r>
                  <a:rPr lang="en-CA" sz="2000" dirty="0">
                    <a:solidFill>
                      <a:schemeClr val="accent6"/>
                    </a:solidFill>
                  </a:rPr>
                  <a:t>“Tight” impulses have a known value, which is defined by a bound</a:t>
                </a:r>
                <a:br>
                  <a:rPr lang="en-CA" sz="2000" dirty="0">
                    <a:solidFill>
                      <a:schemeClr val="accent6"/>
                    </a:solidFill>
                  </a:rPr>
                </a:br>
                <a:r>
                  <a:rPr lang="en-CA" sz="2000" dirty="0">
                    <a:solidFill>
                      <a:schemeClr val="accent6"/>
                    </a:solidFill>
                  </a:rPr>
                  <a:t>e.g., </a:t>
                </a:r>
                <a14:m>
                  <m:oMath xmlns:m="http://schemas.openxmlformats.org/officeDocument/2006/math">
                    <m:r>
                      <a:rPr lang="en-CA" sz="2000" b="0" i="1" smtClean="0">
                        <a:solidFill>
                          <a:schemeClr val="accent6"/>
                        </a:solidFill>
                        <a:latin typeface="Cambria Math" panose="02040503050406030204" pitchFamily="18" charset="0"/>
                      </a:rPr>
                      <m:t>−</m:t>
                    </m:r>
                    <m:r>
                      <a:rPr lang="en-CA" sz="2000" b="0" i="1" smtClean="0">
                        <a:solidFill>
                          <a:schemeClr val="accent6"/>
                        </a:solidFill>
                        <a:latin typeface="Cambria Math" panose="02040503050406030204" pitchFamily="18" charset="0"/>
                      </a:rPr>
                      <m:t>𝜇</m:t>
                    </m:r>
                    <m:sSub>
                      <m:sSubPr>
                        <m:ctrlPr>
                          <a:rPr lang="en-CA" sz="2000" b="0" i="1" smtClean="0">
                            <a:solidFill>
                              <a:schemeClr val="accent6"/>
                            </a:solidFill>
                            <a:latin typeface="Cambria Math" panose="02040503050406030204" pitchFamily="18" charset="0"/>
                          </a:rPr>
                        </m:ctrlPr>
                      </m:sSubPr>
                      <m:e>
                        <m:r>
                          <a:rPr lang="en-CA" sz="2000" b="0" i="1" smtClean="0">
                            <a:solidFill>
                              <a:schemeClr val="accent6"/>
                            </a:solidFill>
                            <a:latin typeface="Cambria Math" panose="02040503050406030204" pitchFamily="18" charset="0"/>
                          </a:rPr>
                          <m:t>𝜆</m:t>
                        </m:r>
                      </m:e>
                      <m:sub>
                        <m:acc>
                          <m:accPr>
                            <m:chr m:val="̂"/>
                            <m:ctrlPr>
                              <a:rPr lang="en-CA" sz="2000" b="0" i="1" smtClean="0">
                                <a:solidFill>
                                  <a:schemeClr val="accent6"/>
                                </a:solidFill>
                                <a:latin typeface="Cambria Math" panose="02040503050406030204" pitchFamily="18" charset="0"/>
                              </a:rPr>
                            </m:ctrlPr>
                          </m:accPr>
                          <m:e>
                            <m:r>
                              <a:rPr lang="en-CA" sz="2000" b="0" i="1" smtClean="0">
                                <a:solidFill>
                                  <a:schemeClr val="accent6"/>
                                </a:solidFill>
                                <a:latin typeface="Cambria Math" panose="02040503050406030204" pitchFamily="18" charset="0"/>
                              </a:rPr>
                              <m:t>𝑛</m:t>
                            </m:r>
                          </m:e>
                        </m:acc>
                      </m:sub>
                    </m:sSub>
                  </m:oMath>
                </a14:m>
                <a:r>
                  <a:rPr lang="en-CA" sz="2000" dirty="0">
                    <a:solidFill>
                      <a:schemeClr val="accent6"/>
                    </a:solidFill>
                  </a:rPr>
                  <a:t> for lower bounded friction </a:t>
                </a:r>
              </a:p>
            </p:txBody>
          </p:sp>
        </mc:Choice>
        <mc:Fallback xmlns="">
          <p:sp>
            <p:nvSpPr>
              <p:cNvPr id="16" name="TextBox 15">
                <a:extLst>
                  <a:ext uri="{FF2B5EF4-FFF2-40B4-BE49-F238E27FC236}">
                    <a16:creationId xmlns:a16="http://schemas.microsoft.com/office/drawing/2014/main" id="{89422F1A-E811-4AB5-9F2E-DE93081178E8}"/>
                  </a:ext>
                </a:extLst>
              </p:cNvPr>
              <p:cNvSpPr txBox="1">
                <a:spLocks noRot="1" noChangeAspect="1" noMove="1" noResize="1" noEditPoints="1" noAdjustHandles="1" noChangeArrowheads="1" noChangeShapeType="1" noTextEdit="1"/>
              </p:cNvSpPr>
              <p:nvPr/>
            </p:nvSpPr>
            <p:spPr>
              <a:xfrm>
                <a:off x="1790713" y="4651264"/>
                <a:ext cx="2554890" cy="1631216"/>
              </a:xfrm>
              <a:prstGeom prst="rect">
                <a:avLst/>
              </a:prstGeom>
              <a:blipFill>
                <a:blip r:embed="rId6"/>
                <a:stretch>
                  <a:fillRect t="-1866" r="-4535" b="-5597"/>
                </a:stretch>
              </a:blipFill>
            </p:spPr>
            <p:txBody>
              <a:bodyPr/>
              <a:lstStyle/>
              <a:p>
                <a:r>
                  <a:rPr lang="en-CA">
                    <a:noFill/>
                  </a:rPr>
                  <a:t> </a:t>
                </a:r>
              </a:p>
            </p:txBody>
          </p:sp>
        </mc:Fallback>
      </mc:AlternateContent>
    </p:spTree>
    <p:extLst>
      <p:ext uri="{BB962C8B-B14F-4D97-AF65-F5344CB8AC3E}">
        <p14:creationId xmlns:p14="http://schemas.microsoft.com/office/powerpoint/2010/main" val="416678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animBg="1"/>
      <p:bldP spid="12" grpId="0" animBg="1"/>
      <p:bldP spid="13" grpId="0"/>
      <p:bldP spid="14" grpId="0" animBg="1"/>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F179-F348-42AD-ACAF-CB2F531C3D29}"/>
              </a:ext>
            </a:extLst>
          </p:cNvPr>
          <p:cNvSpPr>
            <a:spLocks noGrp="1"/>
          </p:cNvSpPr>
          <p:nvPr>
            <p:ph type="title"/>
          </p:nvPr>
        </p:nvSpPr>
        <p:spPr/>
        <p:txBody>
          <a:bodyPr>
            <a:normAutofit/>
          </a:bodyPr>
          <a:lstStyle/>
          <a:p>
            <a:r>
              <a:rPr lang="en-CA" sz="4000" dirty="0"/>
              <a:t>Principal Pivoting for BLCPs : Partitioning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D6B2AE-3B97-46C8-A272-DA9C10836F8C}"/>
                  </a:ext>
                </a:extLst>
              </p:cNvPr>
              <p:cNvSpPr>
                <a:spLocks noGrp="1"/>
              </p:cNvSpPr>
              <p:nvPr>
                <p:ph idx="1"/>
              </p:nvPr>
            </p:nvSpPr>
            <p:spPr>
              <a:xfrm>
                <a:off x="838200" y="3429000"/>
                <a:ext cx="10515600" cy="2747963"/>
              </a:xfrm>
            </p:spPr>
            <p:txBody>
              <a:bodyPr/>
              <a:lstStyle/>
              <a:p>
                <a:r>
                  <a:rPr lang="en-CA" dirty="0"/>
                  <a:t>Each sub-block </a:t>
                </a:r>
                <a14:m>
                  <m:oMath xmlns:m="http://schemas.openxmlformats.org/officeDocument/2006/math">
                    <m:sSub>
                      <m:sSubPr>
                        <m:ctrlPr>
                          <a:rPr lang="en-CA" b="1" i="1" smtClean="0">
                            <a:latin typeface="Cambria Math" panose="02040503050406030204" pitchFamily="18" charset="0"/>
                          </a:rPr>
                        </m:ctrlPr>
                      </m:sSubPr>
                      <m:e>
                        <m:r>
                          <a:rPr lang="en-CA" b="1" i="0" smtClean="0">
                            <a:latin typeface="Cambria Math" panose="02040503050406030204" pitchFamily="18" charset="0"/>
                          </a:rPr>
                          <m:t>𝐀</m:t>
                        </m:r>
                      </m:e>
                      <m:sub>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𝐽</m:t>
                        </m:r>
                      </m:sub>
                    </m:sSub>
                  </m:oMath>
                </a14:m>
                <a:r>
                  <a:rPr lang="en-CA" dirty="0"/>
                  <a:t> contains rows from index set </a:t>
                </a:r>
                <a14:m>
                  <m:oMath xmlns:m="http://schemas.openxmlformats.org/officeDocument/2006/math">
                    <m:r>
                      <a:rPr lang="en-CA" b="0" i="1" smtClean="0">
                        <a:latin typeface="Cambria Math" panose="02040503050406030204" pitchFamily="18" charset="0"/>
                      </a:rPr>
                      <m:t>𝐼</m:t>
                    </m:r>
                  </m:oMath>
                </a14:m>
                <a:r>
                  <a:rPr lang="en-CA" dirty="0"/>
                  <a:t> and columns of index set </a:t>
                </a:r>
                <a14:m>
                  <m:oMath xmlns:m="http://schemas.openxmlformats.org/officeDocument/2006/math">
                    <m:r>
                      <a:rPr lang="en-CA" b="0" i="1" smtClean="0">
                        <a:latin typeface="Cambria Math" panose="02040503050406030204" pitchFamily="18" charset="0"/>
                      </a:rPr>
                      <m:t>𝐽</m:t>
                    </m:r>
                  </m:oMath>
                </a14:m>
                <a:r>
                  <a:rPr lang="en-CA" dirty="0"/>
                  <a:t> of the complete matrix</a:t>
                </a:r>
              </a:p>
              <a:p>
                <a:r>
                  <a:rPr lang="en-CA" dirty="0"/>
                  <a:t>Similar partitioning for sub-vectors </a:t>
                </a:r>
                <a14:m>
                  <m:oMath xmlns:m="http://schemas.openxmlformats.org/officeDocument/2006/math">
                    <m:sSub>
                      <m:sSubPr>
                        <m:ctrlPr>
                          <a:rPr lang="en-CA" b="1" i="1" smtClean="0">
                            <a:latin typeface="Cambria Math" panose="02040503050406030204" pitchFamily="18" charset="0"/>
                          </a:rPr>
                        </m:ctrlPr>
                      </m:sSubPr>
                      <m:e>
                        <m:r>
                          <a:rPr lang="en-CA" b="1" i="0" smtClean="0">
                            <a:latin typeface="Cambria Math" panose="02040503050406030204" pitchFamily="18" charset="0"/>
                          </a:rPr>
                          <m:t>𝐱</m:t>
                        </m:r>
                      </m:e>
                      <m:sub>
                        <m:r>
                          <a:rPr lang="en-CA" b="0" i="1" smtClean="0">
                            <a:latin typeface="Cambria Math" panose="02040503050406030204" pitchFamily="18" charset="0"/>
                          </a:rPr>
                          <m:t>𝐼</m:t>
                        </m:r>
                      </m:sub>
                    </m:sSub>
                  </m:oMath>
                </a14:m>
                <a:r>
                  <a:rPr lang="en-CA" dirty="0"/>
                  <a:t>, </a:t>
                </a:r>
                <a14:m>
                  <m:oMath xmlns:m="http://schemas.openxmlformats.org/officeDocument/2006/math">
                    <m:sSub>
                      <m:sSubPr>
                        <m:ctrlPr>
                          <a:rPr lang="en-CA" b="1" i="1" smtClean="0">
                            <a:latin typeface="Cambria Math" panose="02040503050406030204" pitchFamily="18" charset="0"/>
                          </a:rPr>
                        </m:ctrlPr>
                      </m:sSubPr>
                      <m:e>
                        <m:r>
                          <a:rPr lang="en-CA" b="1" i="0" smtClean="0">
                            <a:latin typeface="Cambria Math" panose="02040503050406030204" pitchFamily="18" charset="0"/>
                          </a:rPr>
                          <m:t>𝐛</m:t>
                        </m:r>
                      </m:e>
                      <m:sub>
                        <m:r>
                          <a:rPr lang="en-CA" b="0" i="1" smtClean="0">
                            <a:latin typeface="Cambria Math" panose="02040503050406030204" pitchFamily="18" charset="0"/>
                          </a:rPr>
                          <m:t>𝐼</m:t>
                        </m:r>
                      </m:sub>
                    </m:sSub>
                  </m:oMath>
                </a14:m>
                <a:r>
                  <a:rPr lang="en-CA" dirty="0"/>
                  <a:t>, </a:t>
                </a:r>
                <a14:m>
                  <m:oMath xmlns:m="http://schemas.openxmlformats.org/officeDocument/2006/math">
                    <m:sSub>
                      <m:sSubPr>
                        <m:ctrlPr>
                          <a:rPr lang="en-CA" b="1" i="1" smtClean="0">
                            <a:latin typeface="Cambria Math" panose="02040503050406030204" pitchFamily="18" charset="0"/>
                          </a:rPr>
                        </m:ctrlPr>
                      </m:sSubPr>
                      <m:e>
                        <m:r>
                          <a:rPr lang="en-CA" b="1" i="0" smtClean="0">
                            <a:latin typeface="Cambria Math" panose="02040503050406030204" pitchFamily="18" charset="0"/>
                          </a:rPr>
                          <m:t>𝐯</m:t>
                        </m:r>
                      </m:e>
                      <m:sub>
                        <m:r>
                          <a:rPr lang="en-CA" b="0" i="1" smtClean="0">
                            <a:latin typeface="Cambria Math" panose="02040503050406030204" pitchFamily="18" charset="0"/>
                          </a:rPr>
                          <m:t>𝐼</m:t>
                        </m:r>
                      </m:sub>
                    </m:sSub>
                  </m:oMath>
                </a14:m>
                <a:r>
                  <a:rPr lang="en-CA" b="1" dirty="0"/>
                  <a:t> </a:t>
                </a:r>
                <a:r>
                  <a:rPr lang="en-CA" dirty="0"/>
                  <a:t>by selecting rows of index set </a:t>
                </a:r>
                <a14:m>
                  <m:oMath xmlns:m="http://schemas.openxmlformats.org/officeDocument/2006/math">
                    <m:r>
                      <a:rPr lang="en-CA" i="1" dirty="0" smtClean="0">
                        <a:latin typeface="Cambria Math" panose="02040503050406030204" pitchFamily="18" charset="0"/>
                      </a:rPr>
                      <m:t>𝐼</m:t>
                    </m:r>
                  </m:oMath>
                </a14:m>
                <a:endParaRPr lang="en-CA" b="1" dirty="0"/>
              </a:p>
            </p:txBody>
          </p:sp>
        </mc:Choice>
        <mc:Fallback xmlns="">
          <p:sp>
            <p:nvSpPr>
              <p:cNvPr id="3" name="Content Placeholder 2">
                <a:extLst>
                  <a:ext uri="{FF2B5EF4-FFF2-40B4-BE49-F238E27FC236}">
                    <a16:creationId xmlns:a16="http://schemas.microsoft.com/office/drawing/2014/main" id="{75D6B2AE-3B97-46C8-A272-DA9C10836F8C}"/>
                  </a:ext>
                </a:extLst>
              </p:cNvPr>
              <p:cNvSpPr>
                <a:spLocks noGrp="1" noRot="1" noChangeAspect="1" noMove="1" noResize="1" noEditPoints="1" noAdjustHandles="1" noChangeArrowheads="1" noChangeShapeType="1" noTextEdit="1"/>
              </p:cNvSpPr>
              <p:nvPr>
                <p:ph idx="1"/>
              </p:nvPr>
            </p:nvSpPr>
            <p:spPr>
              <a:xfrm>
                <a:off x="838200" y="3429000"/>
                <a:ext cx="10515600" cy="2747963"/>
              </a:xfrm>
              <a:blipFill>
                <a:blip r:embed="rId3"/>
                <a:stretch>
                  <a:fillRect l="-1043" t="-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FD9AE1-7388-4F35-BF37-4A82BB6AE4FF}"/>
                  </a:ext>
                </a:extLst>
              </p:cNvPr>
              <p:cNvSpPr txBox="1"/>
              <p:nvPr/>
            </p:nvSpPr>
            <p:spPr>
              <a:xfrm>
                <a:off x="3171600" y="1915200"/>
                <a:ext cx="5582041" cy="1234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400" i="1" smtClean="0">
                              <a:latin typeface="Cambria Math" panose="02040503050406030204" pitchFamily="18" charset="0"/>
                            </a:rPr>
                          </m:ctrlPr>
                        </m:dPr>
                        <m:e>
                          <m:m>
                            <m:mPr>
                              <m:mcs>
                                <m:mc>
                                  <m:mcPr>
                                    <m:count m:val="3"/>
                                    <m:mcJc m:val="center"/>
                                  </m:mcPr>
                                </m:mc>
                              </m:mcs>
                              <m:ctrlPr>
                                <a:rPr lang="en-CA" sz="240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m:rPr>
                                        <m:brk m:alnAt="7"/>
                                      </m:rPr>
                                      <a:rPr lang="en-CA" sz="2400" b="1" i="0" smtClean="0">
                                        <a:latin typeface="Cambria Math" panose="02040503050406030204" pitchFamily="18" charset="0"/>
                                      </a:rPr>
                                      <m:t>𝐀</m:t>
                                    </m:r>
                                  </m:e>
                                  <m:sub>
                                    <m:r>
                                      <m:rPr>
                                        <m:nor/>
                                      </m:rPr>
                                      <a:rPr lang="en-CA" sz="2400" i="0" smtClean="0">
                                        <a:cs typeface="Segoe UI" panose="020B0502040204020203" pitchFamily="34" charset="0"/>
                                      </a:rPr>
                                      <m:t>F</m:t>
                                    </m:r>
                                    <m:r>
                                      <m:rPr>
                                        <m:nor/>
                                      </m:rPr>
                                      <a:rPr lang="en-CA" sz="2400" b="0" i="0" smtClean="0"/>
                                      <m:t>,</m:t>
                                    </m:r>
                                    <m:r>
                                      <m:rPr>
                                        <m:nor/>
                                      </m:rPr>
                                      <a:rPr lang="en-CA" sz="2400">
                                        <a:cs typeface="Segoe UI" panose="020B0502040204020203" pitchFamily="34" charset="0"/>
                                      </a:rPr>
                                      <m:t>F</m:t>
                                    </m:r>
                                  </m:sub>
                                </m:sSub>
                              </m:e>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a:cs typeface="Segoe UI" panose="020B0502040204020203" pitchFamily="34" charset="0"/>
                                      </a:rPr>
                                      <m:t>F</m:t>
                                    </m:r>
                                    <m:r>
                                      <m:rPr>
                                        <m:nor/>
                                      </m:rPr>
                                      <a:rPr lang="en-CA" sz="2400" b="0" i="0" smtClean="0">
                                        <a:cs typeface="Segoe UI" panose="020B0502040204020203" pitchFamily="34" charset="0"/>
                                      </a:rPr>
                                      <m:t>,</m:t>
                                    </m:r>
                                    <m:r>
                                      <m:rPr>
                                        <m:nor/>
                                      </m:rPr>
                                      <a:rPr lang="en-CA" sz="2400" b="0" i="0" smtClean="0">
                                        <a:cs typeface="Segoe UI" panose="020B0502040204020203" pitchFamily="34" charset="0"/>
                                      </a:rPr>
                                      <m:t>L</m:t>
                                    </m:r>
                                  </m:sub>
                                </m:sSub>
                              </m:e>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a:cs typeface="Segoe UI" panose="020B0502040204020203" pitchFamily="34" charset="0"/>
                                      </a:rPr>
                                      <m:t>F</m:t>
                                    </m:r>
                                    <m:r>
                                      <m:rPr>
                                        <m:nor/>
                                      </m:rPr>
                                      <a:rPr lang="en-CA" sz="2400">
                                        <a:cs typeface="Segoe UI" panose="020B0502040204020203" pitchFamily="34" charset="0"/>
                                      </a:rPr>
                                      <m:t>,</m:t>
                                    </m:r>
                                    <m:r>
                                      <m:rPr>
                                        <m:nor/>
                                      </m:rPr>
                                      <a:rPr lang="en-CA" sz="2400" b="0" i="0" smtClean="0">
                                        <a:cs typeface="Segoe UI" panose="020B0502040204020203" pitchFamily="34" charset="0"/>
                                      </a:rPr>
                                      <m:t>U</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b="0" i="0" smtClean="0">
                                        <a:cs typeface="Segoe UI" panose="020B0502040204020203" pitchFamily="34" charset="0"/>
                                      </a:rPr>
                                      <m:t>L</m:t>
                                    </m:r>
                                    <m:r>
                                      <m:rPr>
                                        <m:nor/>
                                      </m:rPr>
                                      <a:rPr lang="en-CA" sz="2400">
                                        <a:cs typeface="Segoe UI" panose="020B0502040204020203" pitchFamily="34" charset="0"/>
                                      </a:rPr>
                                      <m:t>,</m:t>
                                    </m:r>
                                    <m:r>
                                      <m:rPr>
                                        <m:nor/>
                                      </m:rPr>
                                      <a:rPr lang="en-CA" sz="2400" b="0" i="0" smtClean="0">
                                        <a:cs typeface="Segoe UI" panose="020B0502040204020203" pitchFamily="34" charset="0"/>
                                      </a:rPr>
                                      <m:t>F</m:t>
                                    </m:r>
                                  </m:sub>
                                </m:sSub>
                              </m:e>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b="0" i="0" smtClean="0">
                                        <a:cs typeface="Segoe UI" panose="020B0502040204020203" pitchFamily="34" charset="0"/>
                                      </a:rPr>
                                      <m:t>L</m:t>
                                    </m:r>
                                    <m:r>
                                      <m:rPr>
                                        <m:nor/>
                                      </m:rPr>
                                      <a:rPr lang="en-CA" sz="2400">
                                        <a:cs typeface="Segoe UI" panose="020B0502040204020203" pitchFamily="34" charset="0"/>
                                      </a:rPr>
                                      <m:t>,</m:t>
                                    </m:r>
                                    <m:r>
                                      <m:rPr>
                                        <m:nor/>
                                      </m:rPr>
                                      <a:rPr lang="en-CA" sz="2400">
                                        <a:cs typeface="Segoe UI" panose="020B0502040204020203" pitchFamily="34" charset="0"/>
                                      </a:rPr>
                                      <m:t>L</m:t>
                                    </m:r>
                                  </m:sub>
                                </m:sSub>
                              </m:e>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b="0" i="0" smtClean="0">
                                        <a:cs typeface="Segoe UI" panose="020B0502040204020203" pitchFamily="34" charset="0"/>
                                      </a:rPr>
                                      <m:t>L</m:t>
                                    </m:r>
                                    <m:r>
                                      <m:rPr>
                                        <m:nor/>
                                      </m:rPr>
                                      <a:rPr lang="en-CA" sz="2400">
                                        <a:cs typeface="Segoe UI" panose="020B0502040204020203" pitchFamily="34" charset="0"/>
                                      </a:rPr>
                                      <m:t>,</m:t>
                                    </m:r>
                                    <m:r>
                                      <m:rPr>
                                        <m:nor/>
                                      </m:rPr>
                                      <a:rPr lang="en-CA" sz="2400" b="0" i="0" smtClean="0">
                                        <a:cs typeface="Segoe UI" panose="020B0502040204020203" pitchFamily="34" charset="0"/>
                                      </a:rPr>
                                      <m:t>U</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b="0" i="0" smtClean="0">
                                        <a:cs typeface="Segoe UI" panose="020B0502040204020203" pitchFamily="34" charset="0"/>
                                      </a:rPr>
                                      <m:t>U</m:t>
                                    </m:r>
                                    <m:r>
                                      <m:rPr>
                                        <m:nor/>
                                      </m:rPr>
                                      <a:rPr lang="en-CA" sz="2400">
                                        <a:cs typeface="Segoe UI" panose="020B0502040204020203" pitchFamily="34" charset="0"/>
                                      </a:rPr>
                                      <m:t>,</m:t>
                                    </m:r>
                                    <m:r>
                                      <m:rPr>
                                        <m:nor/>
                                      </m:rPr>
                                      <a:rPr lang="en-CA" sz="2400" b="0" i="0" smtClean="0">
                                        <a:cs typeface="Segoe UI" panose="020B0502040204020203" pitchFamily="34" charset="0"/>
                                      </a:rPr>
                                      <m:t>F</m:t>
                                    </m:r>
                                  </m:sub>
                                </m:sSub>
                              </m:e>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b="0" i="0" smtClean="0">
                                        <a:cs typeface="Segoe UI" panose="020B0502040204020203" pitchFamily="34" charset="0"/>
                                      </a:rPr>
                                      <m:t>U</m:t>
                                    </m:r>
                                    <m:r>
                                      <m:rPr>
                                        <m:nor/>
                                      </m:rPr>
                                      <a:rPr lang="en-CA" sz="2400">
                                        <a:cs typeface="Segoe UI" panose="020B0502040204020203" pitchFamily="34" charset="0"/>
                                      </a:rPr>
                                      <m:t>,</m:t>
                                    </m:r>
                                    <m:r>
                                      <m:rPr>
                                        <m:nor/>
                                      </m:rPr>
                                      <a:rPr lang="en-CA" sz="2400">
                                        <a:cs typeface="Segoe UI" panose="020B0502040204020203" pitchFamily="34" charset="0"/>
                                      </a:rPr>
                                      <m:t>L</m:t>
                                    </m:r>
                                  </m:sub>
                                </m:sSub>
                              </m:e>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𝐀</m:t>
                                    </m:r>
                                  </m:e>
                                  <m:sub>
                                    <m:r>
                                      <m:rPr>
                                        <m:nor/>
                                      </m:rPr>
                                      <a:rPr lang="en-CA" sz="2400" b="0" i="0" smtClean="0">
                                        <a:cs typeface="Segoe UI" panose="020B0502040204020203" pitchFamily="34" charset="0"/>
                                      </a:rPr>
                                      <m:t>U</m:t>
                                    </m:r>
                                    <m:r>
                                      <m:rPr>
                                        <m:nor/>
                                      </m:rPr>
                                      <a:rPr lang="en-CA" sz="2400">
                                        <a:cs typeface="Segoe UI" panose="020B0502040204020203" pitchFamily="34" charset="0"/>
                                      </a:rPr>
                                      <m:t>,</m:t>
                                    </m:r>
                                    <m:r>
                                      <m:rPr>
                                        <m:nor/>
                                      </m:rPr>
                                      <a:rPr lang="en-CA" sz="2400" b="0" i="0" smtClean="0">
                                        <a:cs typeface="Segoe UI" panose="020B0502040204020203" pitchFamily="34" charset="0"/>
                                      </a:rPr>
                                      <m:t>U</m:t>
                                    </m:r>
                                  </m:sub>
                                </m:sSub>
                              </m:e>
                            </m:mr>
                          </m:m>
                        </m:e>
                      </m:d>
                      <m:d>
                        <m:dPr>
                          <m:begChr m:val="["/>
                          <m:endChr m:val="]"/>
                          <m:ctrlPr>
                            <a:rPr lang="en-CA" sz="2400" i="1" smtClean="0">
                              <a:latin typeface="Cambria Math" panose="02040503050406030204" pitchFamily="18" charset="0"/>
                            </a:rPr>
                          </m:ctrlPr>
                        </m:dPr>
                        <m:e>
                          <m:m>
                            <m:mPr>
                              <m:mcs>
                                <m:mc>
                                  <m:mcPr>
                                    <m:count m:val="1"/>
                                    <m:mcJc m:val="center"/>
                                  </m:mcPr>
                                </m:mc>
                              </m:mcs>
                              <m:ctrlPr>
                                <a:rPr lang="en-CA" sz="240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m:rPr>
                                        <m:brk m:alnAt="7"/>
                                      </m:rPr>
                                      <a:rPr lang="en-CA" sz="2400" b="1" i="0" smtClean="0">
                                        <a:latin typeface="Cambria Math" panose="02040503050406030204" pitchFamily="18" charset="0"/>
                                      </a:rPr>
                                      <m:t>𝐱</m:t>
                                    </m:r>
                                  </m:e>
                                  <m:sub>
                                    <m:r>
                                      <m:rPr>
                                        <m:nor/>
                                        <m:brk m:alnAt="7"/>
                                      </m:rPr>
                                      <a:rPr lang="en-CA" sz="2400" b="0" i="0" smtClean="0">
                                        <a:ea typeface="Cambria" panose="02040503050406030204" pitchFamily="18" charset="0"/>
                                      </a:rPr>
                                      <m:t>F</m:t>
                                    </m:r>
                                  </m:sub>
                                </m:sSub>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m:rPr>
                                        <m:nor/>
                                      </m:rPr>
                                      <a:rPr lang="en-CA" sz="2400" b="0" i="0" smtClean="0"/>
                                      <m:t>L</m:t>
                                    </m:r>
                                  </m:sub>
                                </m:sSub>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m:rPr>
                                        <m:nor/>
                                      </m:rPr>
                                      <a:rPr lang="en-CA" sz="2400" b="0" i="0" smtClean="0"/>
                                      <m:t>U</m:t>
                                    </m:r>
                                  </m:sub>
                                </m:sSub>
                              </m:e>
                            </m:mr>
                          </m:m>
                        </m:e>
                      </m:d>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m:rPr>
                                        <m:brk m:alnAt="7"/>
                                      </m:rPr>
                                      <a:rPr lang="en-CA" sz="2400" b="1" i="0" smtClean="0">
                                        <a:latin typeface="Cambria Math" panose="02040503050406030204" pitchFamily="18" charset="0"/>
                                      </a:rPr>
                                      <m:t>𝐛</m:t>
                                    </m:r>
                                  </m:e>
                                  <m:sub>
                                    <m:r>
                                      <m:rPr>
                                        <m:nor/>
                                        <m:brk m:alnAt="7"/>
                                      </m:rPr>
                                      <a:rPr lang="en-CA" sz="2400">
                                        <a:ea typeface="Cambria" panose="02040503050406030204" pitchFamily="18" charset="0"/>
                                      </a:rPr>
                                      <m:t>F</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𝐛</m:t>
                                    </m:r>
                                  </m:e>
                                  <m:sub>
                                    <m:r>
                                      <m:rPr>
                                        <m:nor/>
                                        <m:brk m:alnAt="7"/>
                                      </m:rPr>
                                      <a:rPr lang="en-CA" sz="2400" b="0" i="0" smtClean="0">
                                        <a:ea typeface="Cambria" panose="02040503050406030204" pitchFamily="18" charset="0"/>
                                      </a:rPr>
                                      <m:t>L</m:t>
                                    </m:r>
                                  </m:sub>
                                </m:sSub>
                              </m:e>
                            </m:mr>
                            <m:mr>
                              <m:e>
                                <m:sSub>
                                  <m:sSubPr>
                                    <m:ctrlPr>
                                      <a:rPr lang="en-CA" sz="2400" i="1">
                                        <a:latin typeface="Cambria Math" panose="02040503050406030204" pitchFamily="18" charset="0"/>
                                      </a:rPr>
                                    </m:ctrlPr>
                                  </m:sSubPr>
                                  <m:e>
                                    <m:r>
                                      <m:rPr>
                                        <m:brk m:alnAt="7"/>
                                      </m:rPr>
                                      <a:rPr lang="en-CA" sz="2400" b="1">
                                        <a:latin typeface="Cambria Math" panose="02040503050406030204" pitchFamily="18" charset="0"/>
                                      </a:rPr>
                                      <m:t>𝐛</m:t>
                                    </m:r>
                                  </m:e>
                                  <m:sub>
                                    <m:r>
                                      <m:rPr>
                                        <m:nor/>
                                        <m:brk m:alnAt="7"/>
                                      </m:rPr>
                                      <a:rPr lang="en-CA" sz="2400" b="0" i="0" smtClean="0">
                                        <a:ea typeface="Cambria" panose="02040503050406030204" pitchFamily="18" charset="0"/>
                                      </a:rPr>
                                      <m:t>U</m:t>
                                    </m:r>
                                  </m:sub>
                                </m:sSub>
                              </m:e>
                            </m:mr>
                          </m:m>
                        </m:e>
                      </m:d>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r>
                                      <m:rPr>
                                        <m:nor/>
                                        <m:brk m:alnAt="7"/>
                                      </m:rPr>
                                      <a:rPr lang="en-CA" sz="2400">
                                        <a:ea typeface="Cambria" panose="02040503050406030204" pitchFamily="18" charset="0"/>
                                      </a:rPr>
                                      <m:t>F</m:t>
                                    </m:r>
                                  </m:sub>
                                </m:sSub>
                              </m:e>
                            </m:mr>
                            <m:mr>
                              <m:e>
                                <m:sSub>
                                  <m:sSubPr>
                                    <m:ctrlPr>
                                      <a:rPr lang="en-CA" sz="2400" i="1">
                                        <a:latin typeface="Cambria Math" panose="02040503050406030204" pitchFamily="18" charset="0"/>
                                      </a:rPr>
                                    </m:ctrlPr>
                                  </m:sSubPr>
                                  <m:e>
                                    <m:r>
                                      <a:rPr lang="en-CA" sz="2400" b="1">
                                        <a:latin typeface="Cambria Math" panose="02040503050406030204" pitchFamily="18" charset="0"/>
                                      </a:rPr>
                                      <m:t>𝐯</m:t>
                                    </m:r>
                                  </m:e>
                                  <m:sub>
                                    <m:r>
                                      <m:rPr>
                                        <m:nor/>
                                        <m:brk m:alnAt="7"/>
                                      </m:rPr>
                                      <a:rPr lang="en-CA" sz="2400" b="0" i="0" smtClean="0">
                                        <a:ea typeface="Cambria" panose="02040503050406030204" pitchFamily="18" charset="0"/>
                                      </a:rPr>
                                      <m:t>L</m:t>
                                    </m:r>
                                  </m:sub>
                                </m:sSub>
                              </m:e>
                            </m:mr>
                            <m:mr>
                              <m:e>
                                <m:sSub>
                                  <m:sSubPr>
                                    <m:ctrlPr>
                                      <a:rPr lang="en-CA" sz="2400" i="1">
                                        <a:latin typeface="Cambria Math" panose="02040503050406030204" pitchFamily="18" charset="0"/>
                                      </a:rPr>
                                    </m:ctrlPr>
                                  </m:sSubPr>
                                  <m:e>
                                    <m:r>
                                      <a:rPr lang="en-CA" sz="2400" b="1">
                                        <a:latin typeface="Cambria Math" panose="02040503050406030204" pitchFamily="18" charset="0"/>
                                      </a:rPr>
                                      <m:t>𝐯</m:t>
                                    </m:r>
                                  </m:e>
                                  <m:sub>
                                    <m:r>
                                      <m:rPr>
                                        <m:nor/>
                                        <m:brk m:alnAt="7"/>
                                      </m:rPr>
                                      <a:rPr lang="en-CA" sz="2400" b="0" i="0" smtClean="0">
                                        <a:ea typeface="Cambria" panose="02040503050406030204" pitchFamily="18" charset="0"/>
                                      </a:rPr>
                                      <m:t>U</m:t>
                                    </m:r>
                                  </m:sub>
                                </m:sSub>
                              </m:e>
                            </m:mr>
                          </m:m>
                        </m:e>
                      </m:d>
                    </m:oMath>
                  </m:oMathPara>
                </a14:m>
                <a:endParaRPr lang="en-CA" sz="2400" dirty="0"/>
              </a:p>
            </p:txBody>
          </p:sp>
        </mc:Choice>
        <mc:Fallback xmlns="">
          <p:sp>
            <p:nvSpPr>
              <p:cNvPr id="4" name="TextBox 3">
                <a:extLst>
                  <a:ext uri="{FF2B5EF4-FFF2-40B4-BE49-F238E27FC236}">
                    <a16:creationId xmlns:a16="http://schemas.microsoft.com/office/drawing/2014/main" id="{E2FD9AE1-7388-4F35-BF37-4A82BB6AE4FF}"/>
                  </a:ext>
                </a:extLst>
              </p:cNvPr>
              <p:cNvSpPr txBox="1">
                <a:spLocks noRot="1" noChangeAspect="1" noMove="1" noResize="1" noEditPoints="1" noAdjustHandles="1" noChangeArrowheads="1" noChangeShapeType="1" noTextEdit="1"/>
              </p:cNvSpPr>
              <p:nvPr/>
            </p:nvSpPr>
            <p:spPr>
              <a:xfrm>
                <a:off x="3171600" y="1915200"/>
                <a:ext cx="5582041" cy="1234249"/>
              </a:xfrm>
              <a:prstGeom prst="rect">
                <a:avLst/>
              </a:prstGeom>
              <a:blipFill>
                <a:blip r:embed="rId4"/>
                <a:stretch>
                  <a:fillRect/>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C1E703D5-9D33-46E8-B90D-094AD5100A4C}"/>
              </a:ext>
            </a:extLst>
          </p:cNvPr>
          <p:cNvSpPr txBox="1"/>
          <p:nvPr/>
        </p:nvSpPr>
        <p:spPr>
          <a:xfrm>
            <a:off x="5915745" y="1372352"/>
            <a:ext cx="2774655" cy="369332"/>
          </a:xfrm>
          <a:prstGeom prst="rect">
            <a:avLst/>
          </a:prstGeom>
          <a:noFill/>
        </p:spPr>
        <p:txBody>
          <a:bodyPr wrap="square" rtlCol="0">
            <a:spAutoFit/>
          </a:bodyPr>
          <a:lstStyle/>
          <a:p>
            <a:pPr algn="r"/>
            <a:r>
              <a:rPr lang="en-US" dirty="0">
                <a:solidFill>
                  <a:schemeClr val="bg1">
                    <a:lumMod val="50000"/>
                  </a:schemeClr>
                </a:solidFill>
              </a:rPr>
              <a:t>vector of unknowns</a:t>
            </a:r>
          </a:p>
        </p:txBody>
      </p:sp>
      <p:grpSp>
        <p:nvGrpSpPr>
          <p:cNvPr id="10" name="Group 9">
            <a:extLst>
              <a:ext uri="{FF2B5EF4-FFF2-40B4-BE49-F238E27FC236}">
                <a16:creationId xmlns:a16="http://schemas.microsoft.com/office/drawing/2014/main" id="{F6A3747E-C69F-42A4-B795-3ED876759048}"/>
              </a:ext>
            </a:extLst>
          </p:cNvPr>
          <p:cNvGrpSpPr/>
          <p:nvPr/>
        </p:nvGrpSpPr>
        <p:grpSpPr>
          <a:xfrm>
            <a:off x="6359157" y="1699093"/>
            <a:ext cx="2466011" cy="306010"/>
            <a:chOff x="6359157" y="1699093"/>
            <a:chExt cx="2466011" cy="306010"/>
          </a:xfrm>
        </p:grpSpPr>
        <p:cxnSp>
          <p:nvCxnSpPr>
            <p:cNvPr id="7" name="Straight Connector 6">
              <a:extLst>
                <a:ext uri="{FF2B5EF4-FFF2-40B4-BE49-F238E27FC236}">
                  <a16:creationId xmlns:a16="http://schemas.microsoft.com/office/drawing/2014/main" id="{96BFFAF6-88E6-4985-9D91-3793966DBF54}"/>
                </a:ext>
              </a:extLst>
            </p:cNvPr>
            <p:cNvCxnSpPr>
              <a:cxnSpLocks/>
            </p:cNvCxnSpPr>
            <p:nvPr/>
          </p:nvCxnSpPr>
          <p:spPr>
            <a:xfrm flipH="1" flipV="1">
              <a:off x="6665168" y="1699284"/>
              <a:ext cx="2160000"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9D1BF8-CC29-4802-B51F-45AEBB519399}"/>
                </a:ext>
              </a:extLst>
            </p:cNvPr>
            <p:cNvCxnSpPr/>
            <p:nvPr/>
          </p:nvCxnSpPr>
          <p:spPr>
            <a:xfrm flipV="1">
              <a:off x="6359157" y="1699093"/>
              <a:ext cx="306010" cy="30601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FE36B67A-26DA-46B6-BBE9-06F3B18C61E8}"/>
              </a:ext>
            </a:extLst>
          </p:cNvPr>
          <p:cNvSpPr/>
          <p:nvPr/>
        </p:nvSpPr>
        <p:spPr>
          <a:xfrm>
            <a:off x="8186360" y="1989095"/>
            <a:ext cx="479850" cy="383365"/>
          </a:xfrm>
          <a:prstGeom prst="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24">
            <a:extLst>
              <a:ext uri="{FF2B5EF4-FFF2-40B4-BE49-F238E27FC236}">
                <a16:creationId xmlns:a16="http://schemas.microsoft.com/office/drawing/2014/main" id="{B6528D28-4038-4349-B094-2077B39B7DE1}"/>
              </a:ext>
            </a:extLst>
          </p:cNvPr>
          <p:cNvSpPr/>
          <p:nvPr/>
        </p:nvSpPr>
        <p:spPr>
          <a:xfrm flipH="1">
            <a:off x="8690400" y="1557018"/>
            <a:ext cx="562896" cy="48717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7A1A2A1-DC1E-4C09-ADB1-E5FAA77E334C}"/>
                  </a:ext>
                </a:extLst>
              </p:cNvPr>
              <p:cNvSpPr txBox="1"/>
              <p:nvPr/>
            </p:nvSpPr>
            <p:spPr>
              <a:xfrm>
                <a:off x="9302284" y="1385052"/>
                <a:ext cx="998222" cy="4036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accent6"/>
                              </a:solidFill>
                              <a:latin typeface="Cambria Math" panose="02040503050406030204" pitchFamily="18" charset="0"/>
                            </a:rPr>
                          </m:ctrlPr>
                        </m:sSubPr>
                        <m:e>
                          <m:r>
                            <a:rPr lang="en-CA" sz="2000" b="1">
                              <a:solidFill>
                                <a:schemeClr val="accent6"/>
                              </a:solidFill>
                              <a:latin typeface="Cambria Math" panose="02040503050406030204" pitchFamily="18" charset="0"/>
                            </a:rPr>
                            <m:t>𝐯</m:t>
                          </m:r>
                        </m:e>
                        <m:sub>
                          <m:r>
                            <m:rPr>
                              <m:nor/>
                              <m:brk m:alnAt="7"/>
                            </m:rPr>
                            <a:rPr lang="en-CA" sz="2000">
                              <a:solidFill>
                                <a:schemeClr val="accent6"/>
                              </a:solidFill>
                              <a:ea typeface="Cambria" panose="02040503050406030204" pitchFamily="18" charset="0"/>
                            </a:rPr>
                            <m:t>F</m:t>
                          </m:r>
                        </m:sub>
                      </m:sSub>
                      <m:r>
                        <a:rPr lang="en-CA" sz="2000" b="0" i="1" smtClean="0">
                          <a:solidFill>
                            <a:schemeClr val="accent6"/>
                          </a:solidFill>
                          <a:latin typeface="Cambria Math" panose="02040503050406030204" pitchFamily="18" charset="0"/>
                          <a:ea typeface="Cambria" panose="02040503050406030204" pitchFamily="18" charset="0"/>
                        </a:rPr>
                        <m:t>=</m:t>
                      </m:r>
                      <m:r>
                        <a:rPr lang="en-CA" sz="2000" b="1" i="1" smtClean="0">
                          <a:solidFill>
                            <a:schemeClr val="accent6"/>
                          </a:solidFill>
                          <a:latin typeface="Cambria Math" panose="02040503050406030204" pitchFamily="18" charset="0"/>
                          <a:ea typeface="Cambria" panose="02040503050406030204" pitchFamily="18" charset="0"/>
                        </a:rPr>
                        <m:t>𝟎</m:t>
                      </m:r>
                    </m:oMath>
                  </m:oMathPara>
                </a14:m>
                <a:endParaRPr lang="en-CA" sz="2000" b="1" dirty="0">
                  <a:solidFill>
                    <a:schemeClr val="accent6"/>
                  </a:solidFill>
                </a:endParaRPr>
              </a:p>
            </p:txBody>
          </p:sp>
        </mc:Choice>
        <mc:Fallback xmlns="">
          <p:sp>
            <p:nvSpPr>
              <p:cNvPr id="9" name="TextBox 8">
                <a:extLst>
                  <a:ext uri="{FF2B5EF4-FFF2-40B4-BE49-F238E27FC236}">
                    <a16:creationId xmlns:a16="http://schemas.microsoft.com/office/drawing/2014/main" id="{17A1A2A1-DC1E-4C09-ADB1-E5FAA77E334C}"/>
                  </a:ext>
                </a:extLst>
              </p:cNvPr>
              <p:cNvSpPr txBox="1">
                <a:spLocks noRot="1" noChangeAspect="1" noMove="1" noResize="1" noEditPoints="1" noAdjustHandles="1" noChangeArrowheads="1" noChangeShapeType="1" noTextEdit="1"/>
              </p:cNvSpPr>
              <p:nvPr/>
            </p:nvSpPr>
            <p:spPr>
              <a:xfrm>
                <a:off x="9302284" y="1385052"/>
                <a:ext cx="998222" cy="403637"/>
              </a:xfrm>
              <a:prstGeom prst="rect">
                <a:avLst/>
              </a:prstGeom>
              <a:blipFill>
                <a:blip r:embed="rId5"/>
                <a:stretch>
                  <a:fillRect b="-10606"/>
                </a:stretch>
              </a:blipFill>
            </p:spPr>
            <p:txBody>
              <a:bodyPr/>
              <a:lstStyle/>
              <a:p>
                <a:r>
                  <a:rPr lang="en-CA">
                    <a:noFill/>
                  </a:rPr>
                  <a:t> </a:t>
                </a:r>
              </a:p>
            </p:txBody>
          </p:sp>
        </mc:Fallback>
      </mc:AlternateContent>
      <p:sp>
        <p:nvSpPr>
          <p:cNvPr id="13" name="Rectangle 12">
            <a:extLst>
              <a:ext uri="{FF2B5EF4-FFF2-40B4-BE49-F238E27FC236}">
                <a16:creationId xmlns:a16="http://schemas.microsoft.com/office/drawing/2014/main" id="{F9C4357A-40C3-40F6-B14B-C60F7C8B4E0F}"/>
              </a:ext>
            </a:extLst>
          </p:cNvPr>
          <p:cNvSpPr/>
          <p:nvPr/>
        </p:nvSpPr>
        <p:spPr>
          <a:xfrm>
            <a:off x="6165250" y="2368551"/>
            <a:ext cx="438750" cy="740406"/>
          </a:xfrm>
          <a:prstGeom prst="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24">
            <a:extLst>
              <a:ext uri="{FF2B5EF4-FFF2-40B4-BE49-F238E27FC236}">
                <a16:creationId xmlns:a16="http://schemas.microsoft.com/office/drawing/2014/main" id="{1AB5CDF7-2C44-4E87-84B2-F86128F07C6E}"/>
              </a:ext>
            </a:extLst>
          </p:cNvPr>
          <p:cNvSpPr/>
          <p:nvPr/>
        </p:nvSpPr>
        <p:spPr>
          <a:xfrm flipH="1" flipV="1">
            <a:off x="5600758" y="1699092"/>
            <a:ext cx="562896" cy="763143"/>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a:t>
            </a:r>
          </a:p>
        </p:txBody>
      </p:sp>
      <p:sp>
        <p:nvSpPr>
          <p:cNvPr id="15" name="TextBox 14">
            <a:extLst>
              <a:ext uri="{FF2B5EF4-FFF2-40B4-BE49-F238E27FC236}">
                <a16:creationId xmlns:a16="http://schemas.microsoft.com/office/drawing/2014/main" id="{AE022294-44B7-4F29-AB7F-0702AD7E2212}"/>
              </a:ext>
            </a:extLst>
          </p:cNvPr>
          <p:cNvSpPr txBox="1"/>
          <p:nvPr/>
        </p:nvSpPr>
        <p:spPr>
          <a:xfrm>
            <a:off x="2824507" y="1220588"/>
            <a:ext cx="2774655" cy="707886"/>
          </a:xfrm>
          <a:prstGeom prst="rect">
            <a:avLst/>
          </a:prstGeom>
          <a:noFill/>
        </p:spPr>
        <p:txBody>
          <a:bodyPr wrap="square" rtlCol="0">
            <a:spAutoFit/>
          </a:bodyPr>
          <a:lstStyle/>
          <a:p>
            <a:pPr algn="r"/>
            <a:r>
              <a:rPr lang="en-CA" sz="2000" dirty="0">
                <a:solidFill>
                  <a:schemeClr val="accent5"/>
                </a:solidFill>
              </a:rPr>
              <a:t>Value defined by the lower or upper bounds</a:t>
            </a:r>
          </a:p>
        </p:txBody>
      </p:sp>
    </p:spTree>
    <p:extLst>
      <p:ext uri="{BB962C8B-B14F-4D97-AF65-F5344CB8AC3E}">
        <p14:creationId xmlns:p14="http://schemas.microsoft.com/office/powerpoint/2010/main" val="167449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221FFD9-9278-4645-88EE-7CA3CA1BA5B0}"/>
                  </a:ext>
                </a:extLst>
              </p:cNvPr>
              <p:cNvSpPr>
                <a:spLocks noGrp="1"/>
              </p:cNvSpPr>
              <p:nvPr>
                <p:ph type="title"/>
              </p:nvPr>
            </p:nvSpPr>
            <p:spPr/>
            <p:txBody>
              <a:bodyPr>
                <a:normAutofit/>
              </a:bodyPr>
              <a:lstStyle/>
              <a:p>
                <a:r>
                  <a:rPr lang="en-CA" sz="4000" dirty="0"/>
                  <a:t>Principal Pivoting for BLCPs : Solving for </a:t>
                </a:r>
                <a14:m>
                  <m:oMath xmlns:m="http://schemas.openxmlformats.org/officeDocument/2006/math">
                    <m:sSub>
                      <m:sSubPr>
                        <m:ctrlPr>
                          <a:rPr lang="en-CA" sz="4000" i="1">
                            <a:latin typeface="Cambria Math" panose="02040503050406030204" pitchFamily="18" charset="0"/>
                          </a:rPr>
                        </m:ctrlPr>
                      </m:sSubPr>
                      <m:e>
                        <m:r>
                          <a:rPr lang="en-CA" sz="4000" b="1">
                            <a:latin typeface="Cambria Math" panose="02040503050406030204" pitchFamily="18" charset="0"/>
                          </a:rPr>
                          <m:t>𝐱</m:t>
                        </m:r>
                      </m:e>
                      <m:sub>
                        <m:r>
                          <m:rPr>
                            <m:nor/>
                          </m:rPr>
                          <a:rPr lang="en-CA" sz="4000"/>
                          <m:t>F</m:t>
                        </m:r>
                      </m:sub>
                    </m:sSub>
                  </m:oMath>
                </a14:m>
                <a:endParaRPr lang="en-CA" sz="4000" dirty="0"/>
              </a:p>
            </p:txBody>
          </p:sp>
        </mc:Choice>
        <mc:Fallback xmlns="">
          <p:sp>
            <p:nvSpPr>
              <p:cNvPr id="2" name="Title 1">
                <a:extLst>
                  <a:ext uri="{FF2B5EF4-FFF2-40B4-BE49-F238E27FC236}">
                    <a16:creationId xmlns:a16="http://schemas.microsoft.com/office/drawing/2014/main" id="{8221FFD9-9278-4645-88EE-7CA3CA1BA5B0}"/>
                  </a:ext>
                </a:extLst>
              </p:cNvPr>
              <p:cNvSpPr>
                <a:spLocks noGrp="1" noRot="1" noChangeAspect="1" noMove="1" noResize="1" noEditPoints="1" noAdjustHandles="1" noChangeArrowheads="1" noChangeShapeType="1" noTextEdit="1"/>
              </p:cNvSpPr>
              <p:nvPr>
                <p:ph type="title"/>
              </p:nvPr>
            </p:nvSpPr>
            <p:spPr>
              <a:blipFill>
                <a:blip r:embed="rId3"/>
                <a:stretch>
                  <a:fillRect l="-2087" t="-11538" b="-238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EC89AE-8846-44B3-B210-C619DB3BA92B}"/>
                  </a:ext>
                </a:extLst>
              </p:cNvPr>
              <p:cNvSpPr>
                <a:spLocks noGrp="1"/>
              </p:cNvSpPr>
              <p:nvPr>
                <p:ph idx="1"/>
              </p:nvPr>
            </p:nvSpPr>
            <p:spPr/>
            <p:txBody>
              <a:bodyPr/>
              <a:lstStyle/>
              <a:p>
                <a:r>
                  <a:rPr lang="en-CA" dirty="0"/>
                  <a:t>Assumptions allow a simplification of the linear system:</a:t>
                </a:r>
              </a:p>
              <a:p>
                <a:endParaRPr lang="en-CA" dirty="0"/>
              </a:p>
              <a:p>
                <a:endParaRPr lang="en-CA" dirty="0"/>
              </a:p>
              <a:p>
                <a:endParaRPr lang="en-CA" dirty="0"/>
              </a:p>
              <a:p>
                <a:r>
                  <a:rPr lang="en-CA" dirty="0"/>
                  <a:t>Solve an unconstrained linear system</a:t>
                </a:r>
              </a:p>
              <a:p>
                <a:r>
                  <a:rPr lang="en-CA" dirty="0"/>
                  <a:t>Sketch of principal pivoting algorithms:</a:t>
                </a:r>
              </a:p>
              <a:p>
                <a:pPr marL="914400" lvl="1" indent="-457200">
                  <a:buFont typeface="+mj-lt"/>
                  <a:buAutoNum type="arabicPeriod"/>
                </a:pPr>
                <a:r>
                  <a:rPr lang="en-CA" dirty="0"/>
                  <a:t>Estimate the index sets F, U, L </a:t>
                </a:r>
              </a:p>
              <a:p>
                <a:pPr marL="914400" lvl="1" indent="-457200">
                  <a:buFont typeface="+mj-lt"/>
                  <a:buAutoNum type="arabicPeriod"/>
                </a:pPr>
                <a:r>
                  <a:rPr lang="en-CA" dirty="0"/>
                  <a:t>Solve for </a:t>
                </a:r>
                <a14:m>
                  <m:oMath xmlns:m="http://schemas.openxmlformats.org/officeDocument/2006/math">
                    <m:sSub>
                      <m:sSubPr>
                        <m:ctrlPr>
                          <a:rPr lang="en-CA" i="1">
                            <a:latin typeface="Cambria Math" panose="02040503050406030204" pitchFamily="18" charset="0"/>
                          </a:rPr>
                        </m:ctrlPr>
                      </m:sSubPr>
                      <m:e>
                        <m:r>
                          <a:rPr lang="en-CA" b="1">
                            <a:latin typeface="Cambria Math" panose="02040503050406030204" pitchFamily="18" charset="0"/>
                          </a:rPr>
                          <m:t>𝐱</m:t>
                        </m:r>
                      </m:e>
                      <m:sub>
                        <m:r>
                          <m:rPr>
                            <m:nor/>
                          </m:rPr>
                          <a:rPr lang="en-CA"/>
                          <m:t>F</m:t>
                        </m:r>
                      </m:sub>
                    </m:sSub>
                  </m:oMath>
                </a14:m>
                <a:endParaRPr lang="en-CA" dirty="0"/>
              </a:p>
              <a:p>
                <a:pPr marL="914400" lvl="1" indent="-457200">
                  <a:buFont typeface="+mj-lt"/>
                  <a:buAutoNum type="arabicPeriod"/>
                </a:pPr>
                <a:r>
                  <a:rPr lang="en-CA" dirty="0"/>
                  <a:t>Check that the new solution does not violate complementarity or feasibility</a:t>
                </a:r>
              </a:p>
              <a:p>
                <a:pPr marL="914400" lvl="1" indent="-457200">
                  <a:buFont typeface="+mj-lt"/>
                  <a:buAutoNum type="arabicPeriod"/>
                </a:pPr>
                <a:r>
                  <a:rPr lang="en-CA" dirty="0"/>
                  <a:t>Pivot if necessary</a:t>
                </a:r>
              </a:p>
            </p:txBody>
          </p:sp>
        </mc:Choice>
        <mc:Fallback xmlns="">
          <p:sp>
            <p:nvSpPr>
              <p:cNvPr id="3" name="Content Placeholder 2">
                <a:extLst>
                  <a:ext uri="{FF2B5EF4-FFF2-40B4-BE49-F238E27FC236}">
                    <a16:creationId xmlns:a16="http://schemas.microsoft.com/office/drawing/2014/main" id="{E8EC89AE-8846-44B3-B210-C619DB3BA92B}"/>
                  </a:ext>
                </a:extLst>
              </p:cNvPr>
              <p:cNvSpPr>
                <a:spLocks noGrp="1" noRot="1" noChangeAspect="1" noMove="1" noResize="1" noEditPoints="1" noAdjustHandles="1" noChangeArrowheads="1" noChangeShapeType="1" noTextEdit="1"/>
              </p:cNvSpPr>
              <p:nvPr>
                <p:ph idx="1"/>
              </p:nvPr>
            </p:nvSpPr>
            <p:spPr>
              <a:blipFill>
                <a:blip r:embed="rId4"/>
                <a:stretch>
                  <a:fillRect l="-1043" t="-20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6220F3-4C68-4089-B919-6D1D4160709E}"/>
                  </a:ext>
                </a:extLst>
              </p:cNvPr>
              <p:cNvSpPr txBox="1"/>
              <p:nvPr/>
            </p:nvSpPr>
            <p:spPr>
              <a:xfrm>
                <a:off x="3183433" y="2287892"/>
                <a:ext cx="5493170" cy="5440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𝐀</m:t>
                          </m:r>
                        </m:e>
                        <m:sub>
                          <m:r>
                            <m:rPr>
                              <m:nor/>
                            </m:rPr>
                            <a:rPr lang="en-CA" sz="2800" b="0" i="0" smtClean="0"/>
                            <m:t>F</m:t>
                          </m:r>
                          <m:r>
                            <m:rPr>
                              <m:nor/>
                            </m:rPr>
                            <a:rPr lang="en-CA" sz="2800" b="0" i="0" smtClean="0"/>
                            <m:t>,</m:t>
                          </m:r>
                          <m:r>
                            <m:rPr>
                              <m:nor/>
                            </m:rPr>
                            <a:rPr lang="en-CA" sz="2800" b="0" i="0" smtClean="0"/>
                            <m:t>F</m:t>
                          </m:r>
                        </m:sub>
                      </m:sSub>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𝐱</m:t>
                          </m:r>
                        </m:e>
                        <m:sub>
                          <m:r>
                            <m:rPr>
                              <m:nor/>
                            </m:rPr>
                            <a:rPr lang="en-CA" sz="2800" b="0" i="0" smtClean="0"/>
                            <m:t>F</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𝐛</m:t>
                          </m:r>
                        </m:e>
                        <m:sub>
                          <m:r>
                            <m:rPr>
                              <m:nor/>
                            </m:rPr>
                            <a:rPr lang="en-CA" sz="2800" b="0" i="0" smtClean="0"/>
                            <m:t>F</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𝐀</m:t>
                          </m:r>
                        </m:e>
                        <m:sub>
                          <m:r>
                            <m:rPr>
                              <m:nor/>
                            </m:rPr>
                            <a:rPr lang="en-CA" sz="2800" b="0" i="0" smtClean="0"/>
                            <m:t>F</m:t>
                          </m:r>
                          <m:r>
                            <m:rPr>
                              <m:nor/>
                            </m:rPr>
                            <a:rPr lang="en-CA" sz="2800" b="0" i="0" smtClean="0"/>
                            <m:t>,</m:t>
                          </m:r>
                          <m:r>
                            <m:rPr>
                              <m:nor/>
                            </m:rPr>
                            <a:rPr lang="en-CA" sz="2800" b="0" i="0" smtClean="0"/>
                            <m:t>L</m:t>
                          </m:r>
                        </m:sub>
                      </m:sSub>
                      <m:sSubSup>
                        <m:sSubSupPr>
                          <m:ctrlPr>
                            <a:rPr lang="en-CA" sz="2800" b="0" i="1" smtClean="0">
                              <a:latin typeface="Cambria Math" panose="02040503050406030204" pitchFamily="18" charset="0"/>
                            </a:rPr>
                          </m:ctrlPr>
                        </m:sSubSupPr>
                        <m:e>
                          <m:r>
                            <a:rPr lang="en-CA" sz="2800" b="1" i="0" smtClean="0">
                              <a:latin typeface="Cambria Math" panose="02040503050406030204" pitchFamily="18" charset="0"/>
                            </a:rPr>
                            <m:t>𝐱</m:t>
                          </m:r>
                        </m:e>
                        <m:sub>
                          <m:r>
                            <m:rPr>
                              <m:nor/>
                            </m:rPr>
                            <a:rPr lang="en-CA" sz="2800" b="0" i="0" smtClean="0"/>
                            <m:t>L</m:t>
                          </m:r>
                        </m:sub>
                        <m:sup>
                          <m:r>
                            <m:rPr>
                              <m:sty m:val="p"/>
                            </m:rPr>
                            <a:rPr lang="en-CA" sz="2800" b="0" i="0" smtClean="0">
                              <a:latin typeface="Cambria Math" panose="02040503050406030204" pitchFamily="18" charset="0"/>
                            </a:rPr>
                            <m:t>lo</m:t>
                          </m:r>
                        </m:sup>
                      </m:sSubSup>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𝐀</m:t>
                          </m:r>
                        </m:e>
                        <m:sub>
                          <m:r>
                            <m:rPr>
                              <m:nor/>
                            </m:rPr>
                            <a:rPr lang="en-CA" sz="2800" b="0" i="0" smtClean="0"/>
                            <m:t>F</m:t>
                          </m:r>
                          <m:r>
                            <m:rPr>
                              <m:nor/>
                            </m:rPr>
                            <a:rPr lang="en-CA" sz="2800" b="0" i="0" smtClean="0"/>
                            <m:t>,</m:t>
                          </m:r>
                          <m:r>
                            <m:rPr>
                              <m:nor/>
                            </m:rPr>
                            <a:rPr lang="en-CA" sz="2800" b="0" i="0" smtClean="0"/>
                            <m:t>U</m:t>
                          </m:r>
                        </m:sub>
                      </m:sSub>
                      <m:sSubSup>
                        <m:sSubSupPr>
                          <m:ctrlPr>
                            <a:rPr lang="en-CA" sz="2800" b="0" i="1" smtClean="0">
                              <a:latin typeface="Cambria Math" panose="02040503050406030204" pitchFamily="18" charset="0"/>
                            </a:rPr>
                          </m:ctrlPr>
                        </m:sSubSupPr>
                        <m:e>
                          <m:r>
                            <a:rPr lang="en-CA" sz="2800" b="1" i="0" smtClean="0">
                              <a:latin typeface="Cambria Math" panose="02040503050406030204" pitchFamily="18" charset="0"/>
                            </a:rPr>
                            <m:t>𝐱</m:t>
                          </m:r>
                        </m:e>
                        <m:sub>
                          <m:r>
                            <m:rPr>
                              <m:nor/>
                            </m:rPr>
                            <a:rPr lang="en-CA" sz="2800" b="0" i="0" smtClean="0"/>
                            <m:t>U</m:t>
                          </m:r>
                        </m:sub>
                        <m:sup>
                          <m:r>
                            <m:rPr>
                              <m:sty m:val="p"/>
                            </m:rPr>
                            <a:rPr lang="en-CA" sz="2800" b="0" i="0" smtClean="0">
                              <a:latin typeface="Cambria Math" panose="02040503050406030204" pitchFamily="18" charset="0"/>
                            </a:rPr>
                            <m:t>hi</m:t>
                          </m:r>
                        </m:sup>
                      </m:sSubSup>
                    </m:oMath>
                  </m:oMathPara>
                </a14:m>
                <a:endParaRPr lang="en-CA" sz="2800" dirty="0"/>
              </a:p>
            </p:txBody>
          </p:sp>
        </mc:Choice>
        <mc:Fallback xmlns="">
          <p:sp>
            <p:nvSpPr>
              <p:cNvPr id="7" name="TextBox 6">
                <a:extLst>
                  <a:ext uri="{FF2B5EF4-FFF2-40B4-BE49-F238E27FC236}">
                    <a16:creationId xmlns:a16="http://schemas.microsoft.com/office/drawing/2014/main" id="{EB6220F3-4C68-4089-B919-6D1D4160709E}"/>
                  </a:ext>
                </a:extLst>
              </p:cNvPr>
              <p:cNvSpPr txBox="1">
                <a:spLocks noRot="1" noChangeAspect="1" noMove="1" noResize="1" noEditPoints="1" noAdjustHandles="1" noChangeArrowheads="1" noChangeShapeType="1" noTextEdit="1"/>
              </p:cNvSpPr>
              <p:nvPr/>
            </p:nvSpPr>
            <p:spPr>
              <a:xfrm>
                <a:off x="3183433" y="2287892"/>
                <a:ext cx="5493170" cy="544060"/>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0154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DCCE7076B1F04DBD3273C7588185E2" ma:contentTypeVersion="8" ma:contentTypeDescription="Crée un document." ma:contentTypeScope="" ma:versionID="2c0a115c86643984bb56d20e1cea6484">
  <xsd:schema xmlns:xsd="http://www.w3.org/2001/XMLSchema" xmlns:xs="http://www.w3.org/2001/XMLSchema" xmlns:p="http://schemas.microsoft.com/office/2006/metadata/properties" xmlns:ns3="7021157c-a588-4cb4-ab7b-ed07c0b4aad9" targetNamespace="http://schemas.microsoft.com/office/2006/metadata/properties" ma:root="true" ma:fieldsID="06cd549f249b0af7c284679e3209fe36" ns3:_="">
    <xsd:import namespace="7021157c-a588-4cb4-ab7b-ed07c0b4aad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1157c-a588-4cb4-ab7b-ed07c0b4a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3B7C63-AD5E-4BA3-AB87-08D245BEC8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1157c-a588-4cb4-ab7b-ed07c0b4aa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0965A5-B336-48CA-B204-569434D9DDEE}">
  <ds:schemaRefs>
    <ds:schemaRef ds:uri="http://schemas.microsoft.com/sharepoint/v3/contenttype/forms"/>
  </ds:schemaRefs>
</ds:datastoreItem>
</file>

<file path=customXml/itemProps3.xml><?xml version="1.0" encoding="utf-8"?>
<ds:datastoreItem xmlns:ds="http://schemas.openxmlformats.org/officeDocument/2006/customXml" ds:itemID="{2184BE39-A9E6-4411-A982-04D0B9150775}">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7021157c-a588-4cb4-ab7b-ed07c0b4aad9"/>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2496</Words>
  <Application>Microsoft Office PowerPoint</Application>
  <PresentationFormat>Widescreen</PresentationFormat>
  <Paragraphs>250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Cambria Math</vt:lpstr>
      <vt:lpstr>Lucida Console</vt:lpstr>
      <vt:lpstr>Segoe UI</vt:lpstr>
      <vt:lpstr>Office Theme</vt:lpstr>
      <vt:lpstr>Section III: Pivoting Methods</vt:lpstr>
      <vt:lpstr>Traditional LCP </vt:lpstr>
      <vt:lpstr>LCP classification of variables</vt:lpstr>
      <vt:lpstr>Pivoting Methods</vt:lpstr>
      <vt:lpstr>Pivoting Methods</vt:lpstr>
      <vt:lpstr>Review: BLCP contact model</vt:lpstr>
      <vt:lpstr>Principal Pivoting for BLCPs : Index sets</vt:lpstr>
      <vt:lpstr>Principal Pivoting for BLCPs : Partitioning</vt:lpstr>
      <vt:lpstr>Principal Pivoting for BLCPs : Solving for x_"F" </vt:lpstr>
      <vt:lpstr>Principal Pivoting for BLCPs : Pseudocode</vt:lpstr>
      <vt:lpstr>Principal Pivoting for BLCPs : Example</vt:lpstr>
      <vt:lpstr>Principal Pivoting for BLCPs : 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2020-02-03T19:35:19Z</dcterms:created>
  <dcterms:modified xsi:type="dcterms:W3CDTF">2021-06-23T18:11:06Z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0x0101001FDCCE7076B1F04DBD3273C7588185E2</vt:lpwstr>
  </property>
</Properties>
</file>