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3770" r:id="rId1"/>
  </p:sldMasterIdLst>
  <p:notesMasterIdLst>
    <p:notesMasterId r:id="rId6"/>
  </p:notesMasterIdLst>
  <p:handoutMasterIdLst>
    <p:handoutMasterId r:id="rId7"/>
  </p:handoutMasterIdLst>
  <p:sldIdLst>
    <p:sldId id="541" r:id="rId2"/>
    <p:sldId id="274" r:id="rId3"/>
    <p:sldId id="516" r:id="rId4"/>
    <p:sldId id="517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6E8F6"/>
    <a:srgbClr val="AFDDFF"/>
    <a:srgbClr val="0000FF"/>
    <a:srgbClr val="F39200"/>
    <a:srgbClr val="E37777"/>
    <a:srgbClr val="E29292"/>
    <a:srgbClr val="E47C7C"/>
    <a:srgbClr val="FF9800"/>
    <a:srgbClr val="F8D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2" autoAdjust="0"/>
    <p:restoredTop sz="63265" autoAdjust="0"/>
  </p:normalViewPr>
  <p:slideViewPr>
    <p:cSldViewPr snapToObjects="1">
      <p:cViewPr varScale="1">
        <p:scale>
          <a:sx n="99" d="100"/>
          <a:sy n="99" d="100"/>
        </p:scale>
        <p:origin x="220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0BAAB-3703-4136-BAAD-E14C8A6D911D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799CD-5257-4AE8-B1F6-B14E5C0CCCA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11203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5D38987-4148-5449-A0C8-77BA7C6C1707}" type="datetimeFigureOut">
              <a:rPr lang="en-CA" smtClean="0"/>
              <a:t>2021-07-27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B07EC5-1D00-0D45-B878-4DECC60BF6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0768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3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start by showing the definition of a boxed linear complementarity problem.</a:t>
            </a:r>
          </a:p>
          <a:p>
            <a:endParaRPr lang="en-US" dirty="0"/>
          </a:p>
          <a:p>
            <a:r>
              <a:rPr lang="en-US" dirty="0"/>
              <a:t>CLICK 1</a:t>
            </a:r>
          </a:p>
          <a:p>
            <a:endParaRPr lang="en-US" dirty="0"/>
          </a:p>
          <a:p>
            <a:r>
              <a:rPr lang="en-US" dirty="0"/>
              <a:t>I have the affine transformation between lambda and v</a:t>
            </a:r>
          </a:p>
          <a:p>
            <a:endParaRPr lang="en-US" dirty="0"/>
          </a:p>
          <a:p>
            <a:r>
              <a:rPr lang="en-US" dirty="0"/>
              <a:t>CLICK 2</a:t>
            </a:r>
          </a:p>
          <a:p>
            <a:endParaRPr lang="en-US" dirty="0"/>
          </a:p>
          <a:p>
            <a:r>
              <a:rPr lang="en-US" dirty="0"/>
              <a:t>The boxed linear complementarity problem creates lower and upper bounds on lambda depending on whether v is positive or negative. If v is zero, then lambda can be anywhere between the lower and upper bounds.</a:t>
            </a:r>
          </a:p>
          <a:p>
            <a:endParaRPr lang="en-US" dirty="0"/>
          </a:p>
          <a:p>
            <a:r>
              <a:rPr lang="en-US" dirty="0"/>
              <a:t>When I derived the splitting methods for the linear complementarity problem, I used the minimum map reformulation to collect all my equations into one root search equation. I want to do the same with the boxed version, but the equations look more complicated. So, I have to do a little work before I can get to the fixed-point equation that was the core for developing the splitting methods.</a:t>
            </a:r>
          </a:p>
          <a:p>
            <a:endParaRPr lang="en-US" dirty="0"/>
          </a:p>
          <a:p>
            <a:r>
              <a:rPr lang="en-US" dirty="0"/>
              <a:t>CLICK 3</a:t>
            </a:r>
          </a:p>
          <a:p>
            <a:endParaRPr lang="en-US" dirty="0"/>
          </a:p>
          <a:p>
            <a:r>
              <a:rPr lang="en-US" dirty="0"/>
              <a:t>I will start by rewriting the second inequality to be greater than rather than less than. I just multiply by minus one to do this.</a:t>
            </a:r>
          </a:p>
          <a:p>
            <a:endParaRPr lang="en-US" dirty="0"/>
          </a:p>
          <a:p>
            <a:r>
              <a:rPr lang="en-US" dirty="0"/>
              <a:t>CLICK 4</a:t>
            </a:r>
          </a:p>
          <a:p>
            <a:endParaRPr lang="en-US" dirty="0"/>
          </a:p>
          <a:p>
            <a:r>
              <a:rPr lang="en-US" dirty="0"/>
              <a:t>The next ingredient is to rewrite v as a sum of positive and negative components. Observe that I have a complementarity condition between the positive and negative components as a number can not be both positive and negative at the same time. Hence, this condition is trivially fulfilled by construction. I will now use the new positive and negative components to rewrite the boxed complementarity conditions.</a:t>
            </a:r>
          </a:p>
          <a:p>
            <a:endParaRPr lang="en-US" dirty="0"/>
          </a:p>
          <a:p>
            <a:r>
              <a:rPr lang="en-US" dirty="0"/>
              <a:t>CLICK 5</a:t>
            </a:r>
          </a:p>
          <a:p>
            <a:endParaRPr lang="en-US" dirty="0"/>
          </a:p>
          <a:p>
            <a:r>
              <a:rPr lang="en-US" dirty="0"/>
              <a:t>The result is given by these equivalent minimum map reformulations. It looks very complicated, but it is rather simple to verify that these minimum maps are correct. I can in fact draw it.</a:t>
            </a:r>
          </a:p>
          <a:p>
            <a:endParaRPr lang="en-US" dirty="0"/>
          </a:p>
          <a:p>
            <a:r>
              <a:rPr lang="en-US" dirty="0"/>
              <a:t>CLICK 6</a:t>
            </a:r>
          </a:p>
          <a:p>
            <a:endParaRPr lang="en-US" dirty="0"/>
          </a:p>
          <a:p>
            <a:r>
              <a:rPr lang="en-US" dirty="0"/>
              <a:t>I will just make a small lambda and v coordinate system and mark the lower and upper bounds with these red lines. Observe the boxed complementarity conditions only allow solutions to be on the red-lines or on the horizontal lambda line between the two red lines. Now I can draw the affine transformation as a straight line in this figure.</a:t>
            </a:r>
          </a:p>
          <a:p>
            <a:endParaRPr lang="en-US" dirty="0"/>
          </a:p>
          <a:p>
            <a:r>
              <a:rPr lang="en-US" dirty="0"/>
              <a:t>CLICK 7</a:t>
            </a:r>
          </a:p>
          <a:p>
            <a:endParaRPr lang="en-US" dirty="0"/>
          </a:p>
          <a:p>
            <a:r>
              <a:rPr lang="en-US" dirty="0"/>
              <a:t>Here is one option. The star is the intersection point with the possible solutions and hence is the solution one will get. Observe that v plus is positive and the first minimum map equation forces lambda equal to the lower bound. If I look at the second minimum map equation, then in this case v minus must be zero and since lambda is less than the upper bound this equation trivially says that zero is zero. </a:t>
            </a:r>
          </a:p>
          <a:p>
            <a:endParaRPr lang="en-US" dirty="0"/>
          </a:p>
          <a:p>
            <a:r>
              <a:rPr lang="en-US" dirty="0"/>
              <a:t>CLICK 8</a:t>
            </a:r>
          </a:p>
          <a:p>
            <a:endParaRPr lang="en-US" dirty="0"/>
          </a:p>
          <a:p>
            <a:r>
              <a:rPr lang="en-US" dirty="0"/>
              <a:t>Let me draw another possibility. This time the solution is between the lower and upper bounds as shown by the star. This means that v plus and v minus are both zero. In the first minimum map equation I have lambda minus L is positive and in the second u minus lambda is positive, so both minimum maps will be evaluated to zero as they should.</a:t>
            </a:r>
          </a:p>
          <a:p>
            <a:endParaRPr lang="en-US" dirty="0"/>
          </a:p>
          <a:p>
            <a:r>
              <a:rPr lang="en-US" dirty="0"/>
              <a:t>CLICK 9</a:t>
            </a:r>
          </a:p>
          <a:p>
            <a:endParaRPr lang="en-US" dirty="0"/>
          </a:p>
          <a:p>
            <a:r>
              <a:rPr lang="en-US" dirty="0"/>
              <a:t>Let me try to draw one last example. This time I am hitting the upper bound. I note that v minus will be positive and therefore the second minimum map equation will give me that lambda is equal to the upper bound. In the first minimum map I have v plus equal to zero and lambda minus the lower bound is positive, so this minimum map will be zero.</a:t>
            </a:r>
          </a:p>
          <a:p>
            <a:endParaRPr lang="en-US" dirty="0"/>
          </a:p>
          <a:p>
            <a:r>
              <a:rPr lang="en-US" dirty="0"/>
              <a:t>I conclude that the minimum map reformulations are working. Observe I did ignore the  third equation completely.</a:t>
            </a:r>
          </a:p>
          <a:p>
            <a:endParaRPr lang="en-US" dirty="0"/>
          </a:p>
          <a:p>
            <a:r>
              <a:rPr lang="en-US" dirty="0"/>
              <a:t>CLICK 10</a:t>
            </a:r>
          </a:p>
          <a:p>
            <a:endParaRPr lang="en-US" dirty="0"/>
          </a:p>
          <a:p>
            <a:r>
              <a:rPr lang="en-US" dirty="0"/>
              <a:t>But that is because it is always fulfilled, so I can just drop it in my further derivations.</a:t>
            </a:r>
          </a:p>
        </p:txBody>
      </p:sp>
    </p:spTree>
    <p:extLst>
      <p:ext uri="{BB962C8B-B14F-4D97-AF65-F5344CB8AC3E}">
        <p14:creationId xmlns:p14="http://schemas.microsoft.com/office/powerpoint/2010/main" val="265014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1</a:t>
            </a:r>
          </a:p>
          <a:p>
            <a:endParaRPr lang="en-US" dirty="0"/>
          </a:p>
          <a:p>
            <a:r>
              <a:rPr lang="en-US" dirty="0"/>
              <a:t>So, I have now these two minimum maps representing my boxed linear complementarity problem. It is still not any good to me, I need to get one equation and not two equations.</a:t>
            </a:r>
          </a:p>
          <a:p>
            <a:endParaRPr lang="en-US" dirty="0"/>
          </a:p>
          <a:p>
            <a:r>
              <a:rPr lang="en-US" dirty="0"/>
              <a:t>I will try and investigate if I can rewrite one equation such that I can substitute it into the other equation.</a:t>
            </a:r>
          </a:p>
          <a:p>
            <a:endParaRPr lang="en-US" dirty="0"/>
          </a:p>
          <a:p>
            <a:r>
              <a:rPr lang="en-US" dirty="0"/>
              <a:t>I will consider the case when v plus is positive</a:t>
            </a:r>
          </a:p>
          <a:p>
            <a:endParaRPr lang="en-US" dirty="0"/>
          </a:p>
          <a:p>
            <a:r>
              <a:rPr lang="en-US" dirty="0"/>
              <a:t>CLICK 2</a:t>
            </a:r>
          </a:p>
          <a:p>
            <a:endParaRPr lang="en-US" dirty="0"/>
          </a:p>
          <a:p>
            <a:r>
              <a:rPr lang="en-US" dirty="0"/>
              <a:t>Then v minus must be zero. This gives me the idea of subtracting v minus from both sides of the first minimum map reformulation.</a:t>
            </a:r>
          </a:p>
          <a:p>
            <a:endParaRPr lang="en-US" dirty="0"/>
          </a:p>
          <a:p>
            <a:r>
              <a:rPr lang="en-US" dirty="0"/>
              <a:t>I can now see that with a little manipulation this new equation could be substituted for v minus in the second minimum map. So, there is hope this will work. But what if v minus was positive then I would not have subtracted zero? so maybe this will not work in all cases? Let me investigate what happens when v minus is positive just to make sure I did not ruin it.</a:t>
            </a:r>
          </a:p>
          <a:p>
            <a:endParaRPr lang="en-US" dirty="0"/>
          </a:p>
          <a:p>
            <a:r>
              <a:rPr lang="en-US" dirty="0"/>
              <a:t>CLICK 3</a:t>
            </a:r>
          </a:p>
          <a:p>
            <a:endParaRPr lang="en-US" dirty="0"/>
          </a:p>
          <a:p>
            <a:r>
              <a:rPr lang="en-US" dirty="0"/>
              <a:t>If v minus is positive then v plus must be zero, if v plus is zero then by the first minimum map equation, I must have that lambda minus lower bound is non-negative. Using these facts about the signs I see that the modified minimum map equation will select the negative input argument.</a:t>
            </a:r>
          </a:p>
          <a:p>
            <a:endParaRPr lang="en-US" dirty="0"/>
          </a:p>
          <a:p>
            <a:r>
              <a:rPr lang="en-US" dirty="0"/>
              <a:t>CLICK 4</a:t>
            </a:r>
          </a:p>
          <a:p>
            <a:endParaRPr lang="en-US" dirty="0"/>
          </a:p>
          <a:p>
            <a:r>
              <a:rPr lang="en-US" dirty="0"/>
              <a:t>This means I have v minus equal to v minus which is always true. In conclusion subtracting v minus did not do any harm to the model.</a:t>
            </a:r>
          </a:p>
          <a:p>
            <a:endParaRPr lang="en-US" dirty="0"/>
          </a:p>
          <a:p>
            <a:r>
              <a:rPr lang="en-US" dirty="0"/>
              <a:t>CLICK 5</a:t>
            </a:r>
          </a:p>
          <a:p>
            <a:endParaRPr lang="en-US" dirty="0"/>
          </a:p>
          <a:p>
            <a:r>
              <a:rPr lang="en-US" dirty="0"/>
              <a:t>Now I can just multiply by minus one and substitute in  that v plus minus v minus is equal to v.</a:t>
            </a:r>
          </a:p>
          <a:p>
            <a:endParaRPr lang="en-US" dirty="0"/>
          </a:p>
          <a:p>
            <a:r>
              <a:rPr lang="en-US" dirty="0"/>
              <a:t>CLICK 6</a:t>
            </a:r>
          </a:p>
          <a:p>
            <a:endParaRPr lang="en-US" dirty="0"/>
          </a:p>
          <a:p>
            <a:r>
              <a:rPr lang="en-US" dirty="0"/>
              <a:t>Now I have the equation that I can substitute into the second minimum map equation, and I have derived a one-equation root-search problem that is equivalent to the original boxed complementarity problem.</a:t>
            </a:r>
          </a:p>
          <a:p>
            <a:endParaRPr lang="en-US" dirty="0"/>
          </a:p>
          <a:p>
            <a:r>
              <a:rPr lang="en-US" dirty="0"/>
              <a:t>If I add lambda</a:t>
            </a:r>
          </a:p>
          <a:p>
            <a:endParaRPr lang="en-US" dirty="0"/>
          </a:p>
          <a:p>
            <a:r>
              <a:rPr lang="en-US" dirty="0"/>
              <a:t>CLICK 7</a:t>
            </a:r>
          </a:p>
          <a:p>
            <a:endParaRPr lang="en-US" dirty="0"/>
          </a:p>
          <a:p>
            <a:r>
              <a:rPr lang="en-US" dirty="0"/>
              <a:t>Then I get the fixed-point formulation that I wanted. Now I am ready to apply the splitting idea.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78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just summarize </a:t>
            </a:r>
          </a:p>
          <a:p>
            <a:endParaRPr lang="en-US" dirty="0"/>
          </a:p>
          <a:p>
            <a:r>
              <a:rPr lang="en-US" dirty="0"/>
              <a:t>CLICK 1</a:t>
            </a:r>
          </a:p>
          <a:p>
            <a:endParaRPr lang="en-US" dirty="0"/>
          </a:p>
          <a:p>
            <a:r>
              <a:rPr lang="en-US" dirty="0"/>
              <a:t>I have a fixed-point formulation for the boxed linear complementarity problem</a:t>
            </a:r>
          </a:p>
          <a:p>
            <a:endParaRPr lang="en-US" dirty="0"/>
          </a:p>
          <a:p>
            <a:r>
              <a:rPr lang="en-US" dirty="0"/>
              <a:t>CLICK 2</a:t>
            </a:r>
          </a:p>
          <a:p>
            <a:endParaRPr lang="en-US" dirty="0"/>
          </a:p>
          <a:p>
            <a:r>
              <a:rPr lang="en-US" dirty="0"/>
              <a:t>Next, I just throw in the splitting, do a lot of steps similar to what I did previously for the linear complementarity problem.</a:t>
            </a:r>
          </a:p>
          <a:p>
            <a:r>
              <a:rPr lang="en-US" dirty="0"/>
              <a:t>In the end when I clean-up the equations I will have an update rule that looks like this</a:t>
            </a:r>
          </a:p>
          <a:p>
            <a:endParaRPr lang="en-US" dirty="0"/>
          </a:p>
          <a:p>
            <a:r>
              <a:rPr lang="en-US" dirty="0"/>
              <a:t>CLICK 3</a:t>
            </a:r>
          </a:p>
          <a:p>
            <a:endParaRPr lang="en-US" dirty="0"/>
          </a:p>
          <a:p>
            <a:r>
              <a:rPr lang="en-US" dirty="0"/>
              <a:t>This is the PSOR version of the boxed linear complementarity problem. In this form it is not hard to see that I can reuse my implementation of PSOR for the linear complementarity problem. All I need to change is to project onto a box rather to project to non-negative numbers.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7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9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950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778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47276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39828"/>
            <a:ext cx="12192000" cy="5181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1096169"/>
            <a:ext cx="647700" cy="5000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0" y="1163638"/>
            <a:ext cx="4953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1AAA435-859A-8842-BDB9-5C3B55DE24F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02763" y="6339828"/>
            <a:ext cx="76510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Contact and Friction Simulation for Computer Graphics</a:t>
            </a:r>
            <a:br>
              <a:rPr lang="en-CA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CA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S. </a:t>
            </a:r>
            <a:r>
              <a: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Andrews</a:t>
            </a:r>
            <a:r>
              <a:rPr 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and</a:t>
            </a:r>
            <a:r>
              <a: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K. </a:t>
            </a:r>
            <a:r>
              <a:rPr lang="en-US" sz="1200" b="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Erleben</a:t>
            </a:r>
            <a:endParaRPr lang="en-US" sz="1200" b="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19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AAA435-859A-8842-BDB9-5C3B55DE24F5}" type="slidenum">
              <a:rPr lang="en-US" smtClean="0"/>
              <a:pPr/>
              <a:t>‹#›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7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096169"/>
            <a:ext cx="647700" cy="5000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0" y="6339828"/>
            <a:ext cx="12192000" cy="5181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0" y="1163638"/>
            <a:ext cx="4953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1AAA435-859A-8842-BDB9-5C3B55DE24F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702763" y="6339828"/>
            <a:ext cx="76510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Contact and Friction Simulation for Computer Graphics</a:t>
            </a:r>
            <a:br>
              <a:rPr lang="en-CA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CA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S. </a:t>
            </a:r>
            <a:r>
              <a: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Andrews</a:t>
            </a:r>
            <a:r>
              <a:rPr 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and</a:t>
            </a:r>
            <a:r>
              <a: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K. </a:t>
            </a:r>
            <a:r>
              <a:rPr lang="en-US" sz="1200" b="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Erleben</a:t>
            </a:r>
            <a:endParaRPr lang="en-US" sz="1200" b="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50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096169"/>
            <a:ext cx="647700" cy="5000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 userDrawn="1"/>
        </p:nvSpPr>
        <p:spPr>
          <a:xfrm>
            <a:off x="0" y="6339828"/>
            <a:ext cx="12192000" cy="5181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0" y="1163638"/>
            <a:ext cx="4953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1AAA435-859A-8842-BDB9-5C3B55DE24F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702763" y="6339828"/>
            <a:ext cx="76510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Contact and Friction Simulation for Computer Graphics</a:t>
            </a:r>
            <a:br>
              <a:rPr lang="en-CA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CA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S. </a:t>
            </a:r>
            <a:r>
              <a: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Andrews</a:t>
            </a:r>
            <a:r>
              <a:rPr 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and</a:t>
            </a:r>
            <a:r>
              <a: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K. </a:t>
            </a:r>
            <a:r>
              <a:rPr lang="en-US" sz="1200" b="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Erleben</a:t>
            </a:r>
            <a:endParaRPr lang="en-US" sz="1200" b="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86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0" y="1096169"/>
            <a:ext cx="647700" cy="5000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0" y="1163638"/>
            <a:ext cx="4953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1AAA435-859A-8842-BDB9-5C3B55DE24F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0" y="6339828"/>
            <a:ext cx="12192000" cy="5181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 userDrawn="1"/>
        </p:nvSpPr>
        <p:spPr>
          <a:xfrm>
            <a:off x="3702763" y="6339828"/>
            <a:ext cx="76510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Contact and Friction Simulation for Computer Graphics</a:t>
            </a:r>
            <a:br>
              <a:rPr lang="en-CA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CA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S. </a:t>
            </a:r>
            <a:r>
              <a: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Andrews</a:t>
            </a:r>
            <a:r>
              <a:rPr 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and</a:t>
            </a:r>
            <a:r>
              <a:rPr 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K. </a:t>
            </a:r>
            <a:r>
              <a:rPr lang="en-US" sz="1200" b="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Erleben</a:t>
            </a:r>
            <a:endParaRPr lang="en-US" sz="1200" b="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80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096169"/>
            <a:ext cx="647700" cy="5000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0" y="1163638"/>
            <a:ext cx="4953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1AAA435-859A-8842-BDB9-5C3B55DE24F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9596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642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09700"/>
            <a:ext cx="10515600" cy="476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17" Type="http://schemas.openxmlformats.org/officeDocument/2006/relationships/image" Target="../media/image32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5" Type="http://schemas.openxmlformats.org/officeDocument/2006/relationships/image" Target="../media/image3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Relationship Id="rId14" Type="http://schemas.openxmlformats.org/officeDocument/2006/relationships/image" Target="../media/image2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520E05-6C82-D043-932B-E5A13241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III: Splitting </a:t>
            </a:r>
            <a:r>
              <a:rPr lang="en-US" dirty="0"/>
              <a:t>Methods for Solving Boxed LCPs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E15AE-75B1-FB44-B0FE-9FD4538A8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Methods for Solving Boxed LCPs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US" sz="2800" dirty="0"/>
          </a:p>
          <a:p>
            <a:pPr marL="457200" lvl="1" indent="0">
              <a:buNone/>
            </a:pPr>
            <a:br>
              <a:rPr lang="en-CA" sz="2800" dirty="0"/>
            </a:br>
            <a:endParaRPr lang="en-CA" sz="3200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30A96A9-136A-CE4D-BAD6-CBC34FF67589}"/>
              </a:ext>
            </a:extLst>
          </p:cNvPr>
          <p:cNvGrpSpPr/>
          <p:nvPr/>
        </p:nvGrpSpPr>
        <p:grpSpPr>
          <a:xfrm>
            <a:off x="945456" y="1295400"/>
            <a:ext cx="2617068" cy="539543"/>
            <a:chOff x="945456" y="1295400"/>
            <a:chExt cx="2617068" cy="5395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3EEBAF-2BFC-8A49-A427-64283C2A9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7724" y="1580943"/>
              <a:ext cx="1574800" cy="254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F5FDE8-0787-6940-B4E9-9B1C2CCBE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456" y="1295400"/>
              <a:ext cx="774700" cy="2286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1152FE9-C30C-F84E-99ED-4019CF45D2B2}"/>
              </a:ext>
            </a:extLst>
          </p:cNvPr>
          <p:cNvGrpSpPr/>
          <p:nvPr/>
        </p:nvGrpSpPr>
        <p:grpSpPr>
          <a:xfrm>
            <a:off x="989906" y="2079043"/>
            <a:ext cx="3403990" cy="1644576"/>
            <a:chOff x="989906" y="2079043"/>
            <a:chExt cx="3403990" cy="16445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5EB390-1FE9-FB4F-AFD6-83CD64E6C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9065" y="2079043"/>
              <a:ext cx="266700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165F887-32D9-B747-BE4B-0C65FF678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9906" y="2080908"/>
              <a:ext cx="685800" cy="22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86BAB07-8ECB-AC47-9299-DC64B1599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72896" y="2542519"/>
              <a:ext cx="2921000" cy="11811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8EA7551-BB49-3B47-94A2-E753039B1260}"/>
              </a:ext>
            </a:extLst>
          </p:cNvPr>
          <p:cNvGrpSpPr/>
          <p:nvPr/>
        </p:nvGrpSpPr>
        <p:grpSpPr>
          <a:xfrm>
            <a:off x="1069765" y="3977619"/>
            <a:ext cx="3356345" cy="1602522"/>
            <a:chOff x="1069765" y="3977619"/>
            <a:chExt cx="3356345" cy="16025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3FC47C-38A7-6D46-AD06-F449DD360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89210" y="4399041"/>
              <a:ext cx="3136900" cy="11811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32E4ADD-3CF2-7345-A7D9-18EDB0EB7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9765" y="3977619"/>
              <a:ext cx="1016000" cy="2286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5524A77-ED38-5745-9FF6-0EA708756D68}"/>
              </a:ext>
            </a:extLst>
          </p:cNvPr>
          <p:cNvGrpSpPr/>
          <p:nvPr/>
        </p:nvGrpSpPr>
        <p:grpSpPr>
          <a:xfrm>
            <a:off x="4276538" y="3976364"/>
            <a:ext cx="3463430" cy="2078534"/>
            <a:chOff x="4276538" y="3976364"/>
            <a:chExt cx="3463430" cy="207853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BD98F100-F631-6243-997A-C3442D0320B6}"/>
                </a:ext>
              </a:extLst>
            </p:cNvPr>
            <p:cNvSpPr/>
            <p:nvPr/>
          </p:nvSpPr>
          <p:spPr>
            <a:xfrm>
              <a:off x="4276538" y="4292893"/>
              <a:ext cx="720080" cy="1584176"/>
            </a:xfrm>
            <a:prstGeom prst="rightBrac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40DAC8-0C14-9046-A215-95F8D054CFA5}"/>
                </a:ext>
              </a:extLst>
            </p:cNvPr>
            <p:cNvGrpSpPr/>
            <p:nvPr/>
          </p:nvGrpSpPr>
          <p:grpSpPr>
            <a:xfrm>
              <a:off x="5212668" y="4292893"/>
              <a:ext cx="2527300" cy="1762005"/>
              <a:chOff x="1199152" y="4332800"/>
              <a:chExt cx="2527300" cy="1762005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781CAF5-32AB-CF48-A942-EE1CC18559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9152" y="4332800"/>
                <a:ext cx="2273300" cy="8382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80D3570-92EC-4A40-B372-163839EB5C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9152" y="5363902"/>
                <a:ext cx="2527300" cy="3175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FF0BC1F-61E0-4341-9840-7817F8A580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12844" y="5815405"/>
                <a:ext cx="1689100" cy="279400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4A48D27-0939-A84B-B8B4-89D622E6F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892701" y="3976364"/>
              <a:ext cx="469900" cy="2286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72F4A2-AEEE-0C44-BCFC-D26339BA7B35}"/>
              </a:ext>
            </a:extLst>
          </p:cNvPr>
          <p:cNvGrpSpPr/>
          <p:nvPr/>
        </p:nvGrpSpPr>
        <p:grpSpPr>
          <a:xfrm>
            <a:off x="7786210" y="3975040"/>
            <a:ext cx="3521348" cy="2266617"/>
            <a:chOff x="7786210" y="3975040"/>
            <a:chExt cx="3521348" cy="226661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CC222E-1CFD-A84C-BA7A-2C7F5156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716758" y="4451290"/>
              <a:ext cx="2590800" cy="1320800"/>
            </a:xfrm>
            <a:prstGeom prst="rect">
              <a:avLst/>
            </a:prstGeom>
          </p:spPr>
        </p:pic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025854B4-147A-CE47-8CE9-0CD14B6B85FE}"/>
                </a:ext>
              </a:extLst>
            </p:cNvPr>
            <p:cNvSpPr/>
            <p:nvPr/>
          </p:nvSpPr>
          <p:spPr>
            <a:xfrm>
              <a:off x="7786210" y="4120117"/>
              <a:ext cx="720080" cy="2121540"/>
            </a:xfrm>
            <a:prstGeom prst="rightBrac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A67CC8D-6E84-AE4E-846C-D12D14513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562602" y="3975040"/>
              <a:ext cx="1943100" cy="279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42F2FD-E8BC-214A-98F1-CE82698CAC70}"/>
              </a:ext>
            </a:extLst>
          </p:cNvPr>
          <p:cNvGrpSpPr/>
          <p:nvPr/>
        </p:nvGrpSpPr>
        <p:grpSpPr>
          <a:xfrm>
            <a:off x="5583337" y="1099481"/>
            <a:ext cx="5018784" cy="2416323"/>
            <a:chOff x="5583337" y="1099481"/>
            <a:chExt cx="5018784" cy="2416323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B5F556-9758-444E-AEBE-8A41A029C16D}"/>
                </a:ext>
              </a:extLst>
            </p:cNvPr>
            <p:cNvCxnSpPr/>
            <p:nvPr/>
          </p:nvCxnSpPr>
          <p:spPr>
            <a:xfrm>
              <a:off x="5583337" y="2513254"/>
              <a:ext cx="4625726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77C3EC1-1C9C-E144-B5C0-6DA0362DB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6200" y="1099481"/>
              <a:ext cx="0" cy="241632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B15B2D-2123-9749-A500-1097926E8D4B}"/>
                </a:ext>
              </a:extLst>
            </p:cNvPr>
            <p:cNvCxnSpPr/>
            <p:nvPr/>
          </p:nvCxnSpPr>
          <p:spPr>
            <a:xfrm flipV="1">
              <a:off x="6744072" y="1295400"/>
              <a:ext cx="0" cy="12178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C0316A-4B1C-3548-B7C2-3AF61E41F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8328" y="2505765"/>
              <a:ext cx="0" cy="101003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8CBE6AB-5FFA-354F-9531-1658E6D7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665584" y="2595428"/>
              <a:ext cx="177800" cy="2794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2AE5AA5-2620-8746-9654-151FB2014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949017" y="2117912"/>
              <a:ext cx="279400" cy="2032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C728E33-EE10-7B4A-B417-E6ECDBAAD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0335421" y="2402819"/>
              <a:ext cx="266700" cy="2794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2E7C73A-713A-3B4B-9651-846A08BA2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072214" y="1211719"/>
              <a:ext cx="266700" cy="20320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73D023-637D-AB4C-A6A5-F4F67EDAE102}"/>
              </a:ext>
            </a:extLst>
          </p:cNvPr>
          <p:cNvGrpSpPr/>
          <p:nvPr/>
        </p:nvGrpSpPr>
        <p:grpSpPr>
          <a:xfrm>
            <a:off x="5374761" y="1155701"/>
            <a:ext cx="2249208" cy="2273299"/>
            <a:chOff x="5374761" y="1155701"/>
            <a:chExt cx="2249208" cy="227329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11225E2-5FC1-B147-8DDC-688975189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4761" y="1155701"/>
              <a:ext cx="2249208" cy="2273299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8D6B3755-9568-7E49-B6CA-79C4C95A023C}"/>
                </a:ext>
              </a:extLst>
            </p:cNvPr>
            <p:cNvSpPr/>
            <p:nvPr/>
          </p:nvSpPr>
          <p:spPr>
            <a:xfrm>
              <a:off x="6595909" y="1901632"/>
              <a:ext cx="296326" cy="241156"/>
            </a:xfrm>
            <a:prstGeom prst="star5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78011F5-0E9F-374B-8587-4B962CD4D77C}"/>
              </a:ext>
            </a:extLst>
          </p:cNvPr>
          <p:cNvGrpSpPr/>
          <p:nvPr/>
        </p:nvGrpSpPr>
        <p:grpSpPr>
          <a:xfrm>
            <a:off x="6016831" y="1287635"/>
            <a:ext cx="3419375" cy="2216271"/>
            <a:chOff x="6016831" y="1287635"/>
            <a:chExt cx="3419375" cy="221627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9A9377E-14F2-4C4F-9821-4916FE74F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6831" y="1287635"/>
              <a:ext cx="3419375" cy="2216271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5-point Star 46">
              <a:extLst>
                <a:ext uri="{FF2B5EF4-FFF2-40B4-BE49-F238E27FC236}">
                  <a16:creationId xmlns:a16="http://schemas.microsoft.com/office/drawing/2014/main" id="{A0E8ED16-12B5-A949-88C1-09150E8D0DAA}"/>
                </a:ext>
              </a:extLst>
            </p:cNvPr>
            <p:cNvSpPr/>
            <p:nvPr/>
          </p:nvSpPr>
          <p:spPr>
            <a:xfrm>
              <a:off x="7360142" y="2385187"/>
              <a:ext cx="296326" cy="241156"/>
            </a:xfrm>
            <a:prstGeom prst="star5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498CD4-AFDA-2843-AC6D-9FCDE120481D}"/>
              </a:ext>
            </a:extLst>
          </p:cNvPr>
          <p:cNvGrpSpPr/>
          <p:nvPr/>
        </p:nvGrpSpPr>
        <p:grpSpPr>
          <a:xfrm>
            <a:off x="6843384" y="2079043"/>
            <a:ext cx="3758737" cy="1436762"/>
            <a:chOff x="6843384" y="2079043"/>
            <a:chExt cx="3758737" cy="143676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A1844E4-8D45-AC42-8596-07783736F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3384" y="2079043"/>
              <a:ext cx="3758737" cy="1436762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5-point Star 47">
              <a:extLst>
                <a:ext uri="{FF2B5EF4-FFF2-40B4-BE49-F238E27FC236}">
                  <a16:creationId xmlns:a16="http://schemas.microsoft.com/office/drawing/2014/main" id="{B54027AC-649A-7749-B3CE-60F8698EA57E}"/>
                </a:ext>
              </a:extLst>
            </p:cNvPr>
            <p:cNvSpPr/>
            <p:nvPr/>
          </p:nvSpPr>
          <p:spPr>
            <a:xfrm>
              <a:off x="8900165" y="2556268"/>
              <a:ext cx="296326" cy="241156"/>
            </a:xfrm>
            <a:prstGeom prst="star5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51216A0-F65C-E744-8863-8152E4A12A41}"/>
              </a:ext>
            </a:extLst>
          </p:cNvPr>
          <p:cNvSpPr/>
          <p:nvPr/>
        </p:nvSpPr>
        <p:spPr>
          <a:xfrm>
            <a:off x="8931510" y="5379690"/>
            <a:ext cx="2468532" cy="514465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7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Methods for Solving Boxed LCPs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US" sz="2800" dirty="0"/>
          </a:p>
          <a:p>
            <a:pPr marL="457200" lvl="1" indent="0">
              <a:buNone/>
            </a:pPr>
            <a:br>
              <a:rPr lang="en-CA" sz="2800" dirty="0"/>
            </a:br>
            <a:endParaRPr lang="en-CA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445C5-0499-0F43-AE2F-7318F5A5F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58" y="2605881"/>
            <a:ext cx="2971800" cy="2667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4A1CC76-E237-E14A-AEEF-FB40AFDA4CE5}"/>
              </a:ext>
            </a:extLst>
          </p:cNvPr>
          <p:cNvGrpSpPr/>
          <p:nvPr/>
        </p:nvGrpSpPr>
        <p:grpSpPr>
          <a:xfrm>
            <a:off x="854676" y="1300882"/>
            <a:ext cx="2895600" cy="1175618"/>
            <a:chOff x="854676" y="1300882"/>
            <a:chExt cx="2895600" cy="117561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F82249-F932-A64F-B915-365CE909E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9476" y="1638300"/>
              <a:ext cx="2590800" cy="838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E6A04F3-725A-3849-8043-3C1CA57E8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4676" y="1300882"/>
              <a:ext cx="304800" cy="2286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95C0BC-36B5-9A45-8CCA-20BF8F034F48}"/>
              </a:ext>
            </a:extLst>
          </p:cNvPr>
          <p:cNvGrpSpPr/>
          <p:nvPr/>
        </p:nvGrpSpPr>
        <p:grpSpPr>
          <a:xfrm>
            <a:off x="551384" y="1758082"/>
            <a:ext cx="4415780" cy="1787416"/>
            <a:chOff x="551384" y="1758082"/>
            <a:chExt cx="4415780" cy="17874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C1E2E5-C813-FB43-A166-8BB1E0C82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1464" y="3202598"/>
              <a:ext cx="3695700" cy="342900"/>
            </a:xfrm>
            <a:prstGeom prst="rect">
              <a:avLst/>
            </a:prstGeom>
          </p:spPr>
        </p:pic>
        <p:sp>
          <p:nvSpPr>
            <p:cNvPr id="8" name="Curved Right Arrow 7">
              <a:extLst>
                <a:ext uri="{FF2B5EF4-FFF2-40B4-BE49-F238E27FC236}">
                  <a16:creationId xmlns:a16="http://schemas.microsoft.com/office/drawing/2014/main" id="{F650DB8F-6481-1746-856E-D796078CB081}"/>
                </a:ext>
              </a:extLst>
            </p:cNvPr>
            <p:cNvSpPr/>
            <p:nvPr/>
          </p:nvSpPr>
          <p:spPr>
            <a:xfrm>
              <a:off x="551384" y="1758082"/>
              <a:ext cx="608092" cy="1787416"/>
            </a:xfrm>
            <a:prstGeom prst="curvedRightArrow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7E5944-FB6B-B648-BB7D-DAA176B45DE1}"/>
              </a:ext>
            </a:extLst>
          </p:cNvPr>
          <p:cNvGrpSpPr/>
          <p:nvPr/>
        </p:nvGrpSpPr>
        <p:grpSpPr>
          <a:xfrm>
            <a:off x="831258" y="3741480"/>
            <a:ext cx="4876800" cy="1240200"/>
            <a:chOff x="831258" y="3741480"/>
            <a:chExt cx="4876800" cy="12402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58A141C-5A77-2642-97B4-8D9CC1BFD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1258" y="3741480"/>
              <a:ext cx="4876800" cy="3048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4DDAFA0-2207-194A-8231-7A967FC8A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71464" y="4219680"/>
              <a:ext cx="3695700" cy="7620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803B982-CAA2-EB40-8116-2AEDA7B285AF}"/>
              </a:ext>
            </a:extLst>
          </p:cNvPr>
          <p:cNvGrpSpPr/>
          <p:nvPr/>
        </p:nvGrpSpPr>
        <p:grpSpPr>
          <a:xfrm>
            <a:off x="831258" y="5007080"/>
            <a:ext cx="2209033" cy="800841"/>
            <a:chOff x="831258" y="5007080"/>
            <a:chExt cx="2209033" cy="80084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59E39DB-14A3-7D45-9925-24AA4501D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97291" y="5604721"/>
              <a:ext cx="1143000" cy="2032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5DFC95D-087F-DD4E-8CF7-4B6C96798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1258" y="5007080"/>
              <a:ext cx="1447800" cy="2286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350F2C-9B25-4C47-BD5D-BD032DCDB945}"/>
              </a:ext>
            </a:extLst>
          </p:cNvPr>
          <p:cNvGrpSpPr/>
          <p:nvPr/>
        </p:nvGrpSpPr>
        <p:grpSpPr>
          <a:xfrm>
            <a:off x="5951984" y="1213181"/>
            <a:ext cx="4965700" cy="1079525"/>
            <a:chOff x="5951984" y="1213181"/>
            <a:chExt cx="4965700" cy="107952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958D981-EDC3-D246-A3AC-D10A912A1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46756" y="1975206"/>
              <a:ext cx="2794000" cy="3175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18329FE-47B6-0648-B4EB-5FF294309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951984" y="1213181"/>
              <a:ext cx="4965700" cy="3175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3A62451-9BC9-9347-B7B7-5EC6D050E125}"/>
              </a:ext>
            </a:extLst>
          </p:cNvPr>
          <p:cNvGrpSpPr/>
          <p:nvPr/>
        </p:nvGrpSpPr>
        <p:grpSpPr>
          <a:xfrm>
            <a:off x="3935760" y="2171427"/>
            <a:ext cx="6690320" cy="1366146"/>
            <a:chOff x="3935760" y="2171427"/>
            <a:chExt cx="6690320" cy="1366146"/>
          </a:xfrm>
        </p:grpSpPr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A4A67CED-F59B-6641-A242-400BBF1BBCA6}"/>
                </a:ext>
              </a:extLst>
            </p:cNvPr>
            <p:cNvSpPr/>
            <p:nvPr/>
          </p:nvSpPr>
          <p:spPr>
            <a:xfrm>
              <a:off x="3935760" y="2171427"/>
              <a:ext cx="2590800" cy="196349"/>
            </a:xfrm>
            <a:prstGeom prst="leftArrow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C6D7FF2-1D91-944C-B03A-64DDEB5B4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30512" y="2621776"/>
              <a:ext cx="1358900" cy="2286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0F42733-BCB1-5240-B50C-899E9D521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84280" y="3220073"/>
              <a:ext cx="4241800" cy="3175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8CCC10-209F-6243-8E76-862D731ADC0C}"/>
              </a:ext>
            </a:extLst>
          </p:cNvPr>
          <p:cNvGrpSpPr/>
          <p:nvPr/>
        </p:nvGrpSpPr>
        <p:grpSpPr>
          <a:xfrm>
            <a:off x="5952480" y="3759574"/>
            <a:ext cx="4610457" cy="1535335"/>
            <a:chOff x="5952480" y="3759574"/>
            <a:chExt cx="4610457" cy="153533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8E2ED61-0DC9-D34B-A257-DD402B798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688584" y="4325347"/>
              <a:ext cx="3492500" cy="317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2CEEF84-F800-E949-A399-598AED0BD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952480" y="3759574"/>
              <a:ext cx="863600" cy="2413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9864DE0-7724-494A-AC99-8C50B1354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003637" y="5002809"/>
              <a:ext cx="4559300" cy="292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483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Methods for Solving Boxed LCPs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US" sz="2800" dirty="0"/>
          </a:p>
          <a:p>
            <a:pPr marL="457200" lvl="1" indent="0">
              <a:buNone/>
            </a:pPr>
            <a:br>
              <a:rPr lang="en-CA" sz="2800" dirty="0"/>
            </a:br>
            <a:endParaRPr lang="en-CA" sz="3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996313-9CCE-4444-B30B-245898BF9B30}"/>
              </a:ext>
            </a:extLst>
          </p:cNvPr>
          <p:cNvGrpSpPr/>
          <p:nvPr/>
        </p:nvGrpSpPr>
        <p:grpSpPr>
          <a:xfrm>
            <a:off x="1631504" y="1295400"/>
            <a:ext cx="5940772" cy="746696"/>
            <a:chOff x="1631504" y="1295400"/>
            <a:chExt cx="5940772" cy="7466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466675-3608-E542-AFD9-E558535CF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9776" y="1724596"/>
              <a:ext cx="3492500" cy="3175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35A540F-710C-DF49-9DCE-DBABA9C84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1504" y="1295400"/>
              <a:ext cx="304800" cy="2286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4E2FAF-E344-1F4D-9E71-8B2580F6BA5C}"/>
              </a:ext>
            </a:extLst>
          </p:cNvPr>
          <p:cNvGrpSpPr/>
          <p:nvPr/>
        </p:nvGrpSpPr>
        <p:grpSpPr>
          <a:xfrm>
            <a:off x="1631504" y="2447054"/>
            <a:ext cx="6947346" cy="1356596"/>
            <a:chOff x="1631504" y="2447054"/>
            <a:chExt cx="6947346" cy="135659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0798E0-1541-FD45-A7CA-5EE3E6039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31504" y="2447054"/>
              <a:ext cx="5867400" cy="2921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E59088-B473-EF42-A676-8A18493B0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3150" y="3054350"/>
              <a:ext cx="4965700" cy="7493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FA4B390-B158-9B41-9714-62792EC710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1504" y="4200512"/>
            <a:ext cx="70866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1118</Words>
  <Application>Microsoft Office PowerPoint</Application>
  <PresentationFormat>Widescreen</PresentationFormat>
  <Paragraphs>104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Section III: Splitting Methods for Solving Boxed LCPs</vt:lpstr>
      <vt:lpstr>Splitting Methods for Solving Boxed LCPs</vt:lpstr>
      <vt:lpstr>Splitting Methods for Solving Boxed LCPs</vt:lpstr>
      <vt:lpstr>Splitting Methods for Solving Boxed LCPs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2020-02-03T19:35:19Z</dcterms:created>
  <dcterms:modified xsi:type="dcterms:W3CDTF">2021-07-27T16:44:20Z</dcterms:modified>
</cp:coreProperties>
</file>