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770" r:id="rId4"/>
  </p:sldMasterIdLst>
  <p:notesMasterIdLst>
    <p:notesMasterId r:id="rId25"/>
  </p:notesMasterIdLst>
  <p:handoutMasterIdLst>
    <p:handoutMasterId r:id="rId26"/>
  </p:handoutMasterIdLst>
  <p:sldIdLst>
    <p:sldId id="276" r:id="rId5"/>
    <p:sldId id="279" r:id="rId6"/>
    <p:sldId id="280" r:id="rId7"/>
    <p:sldId id="333" r:id="rId8"/>
    <p:sldId id="281" r:id="rId9"/>
    <p:sldId id="278" r:id="rId10"/>
    <p:sldId id="329" r:id="rId11"/>
    <p:sldId id="287" r:id="rId12"/>
    <p:sldId id="288" r:id="rId13"/>
    <p:sldId id="330" r:id="rId14"/>
    <p:sldId id="283" r:id="rId15"/>
    <p:sldId id="305" r:id="rId16"/>
    <p:sldId id="286" r:id="rId17"/>
    <p:sldId id="259" r:id="rId18"/>
    <p:sldId id="289" r:id="rId19"/>
    <p:sldId id="331" r:id="rId20"/>
    <p:sldId id="306" r:id="rId21"/>
    <p:sldId id="332" r:id="rId22"/>
    <p:sldId id="292" r:id="rId23"/>
    <p:sldId id="307" r:id="rId2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7EC9"/>
    <a:srgbClr val="21354D"/>
    <a:srgbClr val="DBDBDB"/>
    <a:srgbClr val="D9D9D9"/>
    <a:srgbClr val="E47C7C"/>
    <a:srgbClr val="0000FF"/>
    <a:srgbClr val="FFC000"/>
    <a:srgbClr val="AFDDFF"/>
    <a:srgbClr val="F39200"/>
    <a:srgbClr val="E3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19" autoAdjust="0"/>
    <p:restoredTop sz="78809" autoAdjust="0"/>
  </p:normalViewPr>
  <p:slideViewPr>
    <p:cSldViewPr snapToGrid="0" snapToObjects="1">
      <p:cViewPr>
        <p:scale>
          <a:sx n="66" d="100"/>
          <a:sy n="66" d="100"/>
        </p:scale>
        <p:origin x="4422" y="1362"/>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1F0BAAB-3703-4136-BAAD-E14C8A6D911D}" type="datetimeFigureOut">
              <a:rPr lang="en-CA" smtClean="0"/>
              <a:t>2021-06-24</a:t>
            </a:fld>
            <a:endParaRPr lang="en-CA"/>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E21799CD-5257-4AE8-B1F6-B14E5C0CCCAF}" type="slidenum">
              <a:rPr lang="en-CA" smtClean="0"/>
              <a:t>‹#›</a:t>
            </a:fld>
            <a:endParaRPr lang="en-CA"/>
          </a:p>
        </p:txBody>
      </p:sp>
    </p:spTree>
    <p:extLst>
      <p:ext uri="{BB962C8B-B14F-4D97-AF65-F5344CB8AC3E}">
        <p14:creationId xmlns:p14="http://schemas.microsoft.com/office/powerpoint/2010/main" val="260112035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5D38987-4148-5449-A0C8-77BA7C6C1707}" type="datetimeFigureOut">
              <a:rPr lang="en-CA" smtClean="0"/>
              <a:t>2021-06-24</a:t>
            </a:fld>
            <a:endParaRPr lang="en-CA"/>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DB07EC5-1D00-0D45-B878-4DECC60BF6D1}" type="slidenum">
              <a:rPr lang="en-CA" smtClean="0"/>
              <a:t>‹#›</a:t>
            </a:fld>
            <a:endParaRPr lang="en-CA"/>
          </a:p>
        </p:txBody>
      </p:sp>
    </p:spTree>
    <p:extLst>
      <p:ext uri="{BB962C8B-B14F-4D97-AF65-F5344CB8AC3E}">
        <p14:creationId xmlns:p14="http://schemas.microsoft.com/office/powerpoint/2010/main" val="116707689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 that, let’s dive into some essentials of multibody dynamics and see how they may be used as part of a discrete time integration scheme to actually simulate objects with contact.  Then we’ll introduce constraints, since they are  fundamental for many of the contact models we present in this course.</a:t>
            </a:r>
          </a:p>
          <a:p>
            <a:endParaRPr lang="en-CA" dirty="0"/>
          </a:p>
        </p:txBody>
      </p:sp>
    </p:spTree>
    <p:extLst>
      <p:ext uri="{BB962C8B-B14F-4D97-AF65-F5344CB8AC3E}">
        <p14:creationId xmlns:p14="http://schemas.microsoft.com/office/powerpoint/2010/main" val="2817019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Given this analysis of the gap velocity and the non-interpenetration forces, we observe a couple of things…</a:t>
            </a:r>
          </a:p>
          <a:p>
            <a:endParaRPr lang="en-CA" dirty="0"/>
          </a:p>
          <a:p>
            <a:r>
              <a:rPr lang="en-CA" dirty="0"/>
              <a:t>1. phi dot is always greater than or equal to zero</a:t>
            </a:r>
          </a:p>
          <a:p>
            <a:r>
              <a:rPr lang="en-CA" dirty="0"/>
              <a:t>2. Lambda is similarly non-negative</a:t>
            </a:r>
          </a:p>
          <a:p>
            <a:r>
              <a:rPr lang="en-CA" dirty="0"/>
              <a:t>… and finally 3. If phi dot is positive, then lambda must be zero, and if lambda is positive, then phi dot must be zero.  These three conditions together are referred to the complementarity conditions of contact.</a:t>
            </a:r>
          </a:p>
          <a:p>
            <a:endParaRPr lang="en-CA" dirty="0"/>
          </a:p>
          <a:p>
            <a:r>
              <a:rPr lang="en-CA" dirty="0"/>
              <a:t>Often, they are written more succinctly in the form shown here at the bottom of the slide. </a:t>
            </a:r>
          </a:p>
          <a:p>
            <a:endParaRPr lang="en-CA" dirty="0"/>
          </a:p>
          <a:p>
            <a:r>
              <a:rPr lang="en-CA" dirty="0"/>
              <a:t>In order to have physically valid contact behavior, our model must adhere to these rules.  </a:t>
            </a:r>
          </a:p>
          <a:p>
            <a:endParaRPr lang="en-CA" dirty="0"/>
          </a:p>
          <a:p>
            <a:r>
              <a:rPr lang="en-CA" dirty="0"/>
              <a:t> </a:t>
            </a:r>
          </a:p>
        </p:txBody>
      </p:sp>
    </p:spTree>
    <p:extLst>
      <p:ext uri="{BB962C8B-B14F-4D97-AF65-F5344CB8AC3E}">
        <p14:creationId xmlns:p14="http://schemas.microsoft.com/office/powerpoint/2010/main" val="1304240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enforce that phi dot is non-negative?   Afterall, our simulations update the generalized velocities of the rigid bodies, and not the velocities of the gap function, phi dot</a:t>
            </a:r>
          </a:p>
          <a:p>
            <a:endParaRPr lang="en-US" dirty="0"/>
          </a:p>
          <a:p>
            <a:r>
              <a:rPr lang="en-US" dirty="0"/>
              <a:t>Well, let’s assume that a kinematic mapping exists between these two spaces– body velocities and contact velocities.</a:t>
            </a:r>
          </a:p>
          <a:p>
            <a:r>
              <a:rPr lang="en-US" dirty="0"/>
              <a:t>This mapping, represented by the matrix J, allows us to transform body velocities into instantaneous changes in the gap function.</a:t>
            </a:r>
          </a:p>
          <a:p>
            <a:r>
              <a:rPr lang="en-US" dirty="0"/>
              <a:t>And this word “instantaneous” is important here, since this mapping is only valid at the current instant in time.  If the contact location or direction changes, we must update J.</a:t>
            </a:r>
          </a:p>
          <a:p>
            <a:endParaRPr lang="en-US" dirty="0"/>
          </a:p>
          <a:p>
            <a:r>
              <a:rPr lang="en-US" dirty="0"/>
              <a:t>Now, we can use J to write the write the our non-negativity condition in terms of the body velocities</a:t>
            </a:r>
          </a:p>
          <a:p>
            <a:r>
              <a:rPr lang="en-US" dirty="0"/>
              <a:t>And the matrix J is commonly referred to as constraint Jacobian matrix, since it is the gradient of the constraint gap function, phi.</a:t>
            </a:r>
          </a:p>
        </p:txBody>
      </p:sp>
    </p:spTree>
    <p:extLst>
      <p:ext uri="{BB962C8B-B14F-4D97-AF65-F5344CB8AC3E}">
        <p14:creationId xmlns:p14="http://schemas.microsoft.com/office/powerpoint/2010/main" val="2635335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As it turns out, J also encodes the directions in which we need to push to keep the bodies from interpenetrating.  That is, the direction of our constraint forces </a:t>
            </a:r>
            <a:r>
              <a:rPr lang="en-US" noProof="0" dirty="0" err="1"/>
              <a:t>f_c</a:t>
            </a:r>
            <a:r>
              <a:rPr lang="en-US" noProof="0" dirty="0"/>
              <a:t>.</a:t>
            </a:r>
          </a:p>
          <a:p>
            <a:endParaRPr lang="en-US" noProof="0" dirty="0"/>
          </a:p>
          <a:p>
            <a:r>
              <a:rPr lang="en-US" noProof="0" dirty="0"/>
              <a:t>We can therefore decompose the constraint impulses as a product of the transposed Jacobian matrix, giving the direction of the forces, and the impulse magnitude, lambda.  </a:t>
            </a:r>
          </a:p>
          <a:p>
            <a:r>
              <a:rPr lang="en-US" noProof="0" dirty="0"/>
              <a:t>And note that here the lambda values implicit, which means that are unknown. Even though the Jacobian is often computed at the start of the time step and for our purposes we consider it to be constant over the time step.</a:t>
            </a:r>
          </a:p>
          <a:p>
            <a:endParaRPr lang="en-US" noProof="0" dirty="0"/>
          </a:p>
          <a:p>
            <a:r>
              <a:rPr lang="en-US" noProof="0" dirty="0"/>
              <a:t>This allows us to substitute the constraint impulses with J transpose lambda expression in the equations of motion.  And since it’s involves an unknown quantity, we’ll move it to the left hand side of the equation.</a:t>
            </a:r>
          </a:p>
          <a:p>
            <a:endParaRPr lang="en-US" noProof="0" dirty="0"/>
          </a:p>
          <a:p>
            <a:r>
              <a:rPr lang="en-US" noProof="0" dirty="0"/>
              <a:t>Finally, let’s not forget the condition that the lambdas must be non-negative</a:t>
            </a:r>
          </a:p>
          <a:p>
            <a:endParaRPr lang="en-US" noProof="0" dirty="0"/>
          </a:p>
        </p:txBody>
      </p:sp>
    </p:spTree>
    <p:extLst>
      <p:ext uri="{BB962C8B-B14F-4D97-AF65-F5344CB8AC3E}">
        <p14:creationId xmlns:p14="http://schemas.microsoft.com/office/powerpoint/2010/main" val="3150760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Putting this all together, we now have two equations describing the behavior of the simulation:</a:t>
            </a:r>
          </a:p>
          <a:p>
            <a:pPr marL="171450" indent="-171450">
              <a:buFontTx/>
              <a:buChar char="-"/>
            </a:pPr>
            <a:r>
              <a:rPr lang="en-CA" dirty="0"/>
              <a:t>The first is the dynamical equation of motion of bodies which includes the constraint forces</a:t>
            </a:r>
          </a:p>
          <a:p>
            <a:pPr marL="171450" indent="-171450">
              <a:buFontTx/>
              <a:buChar char="-"/>
            </a:pPr>
            <a:r>
              <a:rPr lang="en-CA" dirty="0"/>
              <a:t> … and the second is the kinematic constraint equation that defines the restrictions of the body velocities</a:t>
            </a:r>
          </a:p>
          <a:p>
            <a:pPr marL="171450" indent="-171450">
              <a:buFontTx/>
              <a:buChar char="-"/>
            </a:pPr>
            <a:endParaRPr lang="en-CA" dirty="0"/>
          </a:p>
          <a:p>
            <a:pPr marL="0" indent="0">
              <a:buFontTx/>
              <a:buNone/>
            </a:pPr>
            <a:r>
              <a:rPr lang="en-CA" dirty="0"/>
              <a:t>Conveniently ,this may be rewritten as a linear system in matrix form as shown here on the bottom of the slide.</a:t>
            </a:r>
          </a:p>
          <a:p>
            <a:pPr marL="0" indent="0">
              <a:buFontTx/>
              <a:buNone/>
            </a:pPr>
            <a:endParaRPr lang="en-CA" dirty="0"/>
          </a:p>
          <a:p>
            <a:pPr marL="0" indent="0">
              <a:buFontTx/>
              <a:buNone/>
            </a:pPr>
            <a:r>
              <a:rPr lang="en-CA" dirty="0"/>
              <a:t>Note here that we lose the inequality on the kinematic equation of the gap function, but as we will see this will be handled later by use of auxiliary variables.</a:t>
            </a:r>
          </a:p>
          <a:p>
            <a:pPr marL="0" indent="0">
              <a:buFontTx/>
              <a:buNone/>
            </a:pPr>
            <a:endParaRPr lang="en-CA" dirty="0"/>
          </a:p>
          <a:p>
            <a:pPr marL="0" indent="0">
              <a:buFontTx/>
              <a:buNone/>
            </a:pPr>
            <a:r>
              <a:rPr lang="en-CA" dirty="0"/>
              <a:t>And of course let’s not forget the non-negativity condition of the constraint impulses.</a:t>
            </a:r>
          </a:p>
        </p:txBody>
      </p:sp>
    </p:spTree>
    <p:extLst>
      <p:ext uri="{BB962C8B-B14F-4D97-AF65-F5344CB8AC3E}">
        <p14:creationId xmlns:p14="http://schemas.microsoft.com/office/powerpoint/2010/main" val="4074680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Rather than solving for both body velocities and constraint impulses, we can form the Schur complement of the upper-left block and reduce the linear system so that we only need to solve for the constraint impulses lambda.</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This is a more compact form, and is much more convenient for many of the numerical methods we’ll see later on, since we only have to deal with one type of variable.</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And again, let’s not forget the nonnegativity of lambda.</a:t>
            </a:r>
          </a:p>
        </p:txBody>
      </p:sp>
    </p:spTree>
    <p:extLst>
      <p:ext uri="{BB962C8B-B14F-4D97-AF65-F5344CB8AC3E}">
        <p14:creationId xmlns:p14="http://schemas.microsoft.com/office/powerpoint/2010/main" val="3735105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However, forming this linear system requires actually computing the constraint Jacobian that maps body velocities to contact space velocities in order to compute the gap function rate of change.</a:t>
            </a:r>
          </a:p>
          <a:p>
            <a:endParaRPr lang="en-CA" dirty="0"/>
          </a:p>
          <a:p>
            <a:r>
              <a:rPr lang="en-CA" dirty="0"/>
              <a:t>It turns out it’s fairly easy to determine this mapping.  </a:t>
            </a:r>
            <a:br>
              <a:rPr lang="en-CA" dirty="0"/>
            </a:br>
            <a:endParaRPr lang="en-CA" dirty="0"/>
          </a:p>
          <a:p>
            <a:r>
              <a:rPr lang="en-CA" dirty="0"/>
              <a:t>Let’s consider how to compute the relative velocity at the point of contact by using the generalized velocities of two bodies, A and B.</a:t>
            </a:r>
          </a:p>
          <a:p>
            <a:endParaRPr lang="en-CA" dirty="0"/>
          </a:p>
          <a:p>
            <a:r>
              <a:rPr lang="en-CA" dirty="0"/>
              <a:t>We can do this by first computing the contact point velocity using the linear and angular velocity of body A…. </a:t>
            </a:r>
          </a:p>
          <a:p>
            <a:r>
              <a:rPr lang="en-CA" dirty="0"/>
              <a:t>…. and then the contact point velocity using the same kinematic terms from body A.</a:t>
            </a:r>
          </a:p>
          <a:p>
            <a:r>
              <a:rPr lang="en-CA" dirty="0"/>
              <a:t>Finally, we subtract one from the other to obtain the relative velocity of the two bodies at the contact point.</a:t>
            </a:r>
          </a:p>
          <a:p>
            <a:endParaRPr lang="en-CA" dirty="0"/>
          </a:p>
          <a:p>
            <a:r>
              <a:rPr lang="en-CA" dirty="0"/>
              <a:t>And note here that the skew symmetric matrix is used to compute the cross product with the moment arm, r.</a:t>
            </a:r>
          </a:p>
          <a:p>
            <a:endParaRPr lang="en-CA" dirty="0"/>
          </a:p>
          <a:p>
            <a:endParaRPr lang="en-CA" dirty="0"/>
          </a:p>
          <a:p>
            <a:endParaRPr lang="en-CA" dirty="0"/>
          </a:p>
        </p:txBody>
      </p:sp>
    </p:spTree>
    <p:extLst>
      <p:ext uri="{BB962C8B-B14F-4D97-AF65-F5344CB8AC3E}">
        <p14:creationId xmlns:p14="http://schemas.microsoft.com/office/powerpoint/2010/main" val="2980935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But recall that we’re only interesting in the value of this velocity in the direction that is perpendicular to the contact plane. Or in other words, the direction parallel to the contact normal.</a:t>
            </a:r>
          </a:p>
          <a:p>
            <a:endParaRPr lang="en-CA" dirty="0"/>
          </a:p>
          <a:p>
            <a:r>
              <a:rPr lang="en-CA" dirty="0"/>
              <a:t>This is easily computed using the dot product, and voila, we have a means to compute the gap function rate of change.</a:t>
            </a:r>
          </a:p>
          <a:p>
            <a:endParaRPr lang="en-CA" dirty="0"/>
          </a:p>
          <a:p>
            <a:r>
              <a:rPr lang="en-CA" dirty="0"/>
              <a:t>We can furthermore separate this as the product of a vector and row matrix. </a:t>
            </a:r>
          </a:p>
          <a:p>
            <a:endParaRPr lang="en-CA" dirty="0"/>
          </a:p>
          <a:p>
            <a:r>
              <a:rPr lang="en-CA" dirty="0"/>
              <a:t>Where the column vector contains the generalized velocities…</a:t>
            </a:r>
          </a:p>
          <a:p>
            <a:endParaRPr lang="en-CA" dirty="0"/>
          </a:p>
          <a:p>
            <a:r>
              <a:rPr lang="en-CA" dirty="0"/>
              <a:t>… and the row matrix is the Jacobian of the non-interpenetration constraint.</a:t>
            </a:r>
          </a:p>
          <a:p>
            <a:endParaRPr lang="en-CA" dirty="0"/>
          </a:p>
          <a:p>
            <a:r>
              <a:rPr lang="en-CA" dirty="0"/>
              <a:t>Note that here the Jacobian for a simple two body system is shown.  But in more complex system, one of these matrices would be computed for each contact, and the blocks corresponding to bodies A and B would be inserted at their correct locations so that the product with the velocities in vector u are correctly computed.</a:t>
            </a:r>
          </a:p>
        </p:txBody>
      </p:sp>
    </p:spTree>
    <p:extLst>
      <p:ext uri="{BB962C8B-B14F-4D97-AF65-F5344CB8AC3E}">
        <p14:creationId xmlns:p14="http://schemas.microsoft.com/office/powerpoint/2010/main" val="2102795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Thus far, we’ve seen how to compute constraint force (or impulses) to keep bodies from interpenetrating.  </a:t>
            </a:r>
          </a:p>
          <a:p>
            <a:endParaRPr lang="en-CA" dirty="0"/>
          </a:p>
          <a:p>
            <a:r>
              <a:rPr lang="en-CA" dirty="0"/>
              <a:t>Friction is another contact phenomena that we would like to simulate, and it is the force responsible for resisting sliding.</a:t>
            </a:r>
          </a:p>
          <a:p>
            <a:r>
              <a:rPr lang="en-CA" dirty="0"/>
              <a:t>For example, the friction force between the box and the floor in this example video are responsible for the box eventually slowing down and coming to rest.</a:t>
            </a:r>
          </a:p>
          <a:p>
            <a:endParaRPr lang="en-CA" dirty="0"/>
          </a:p>
          <a:p>
            <a:r>
              <a:rPr lang="en-CA" dirty="0"/>
              <a:t>Recall that for the non-interpenetration impulses, their direction is perpendicular to the  contact plane</a:t>
            </a:r>
          </a:p>
          <a:p>
            <a:endParaRPr lang="en-CA" dirty="0"/>
          </a:p>
          <a:p>
            <a:r>
              <a:rPr lang="en-CA" dirty="0"/>
              <a:t>Whereas friction is a dissipative force that works in directions that are tangent to the contact plane</a:t>
            </a:r>
          </a:p>
        </p:txBody>
      </p:sp>
    </p:spTree>
    <p:extLst>
      <p:ext uri="{BB962C8B-B14F-4D97-AF65-F5344CB8AC3E}">
        <p14:creationId xmlns:p14="http://schemas.microsoft.com/office/powerpoint/2010/main" val="1429383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order that the contact model can generate forces in tangent directions, we need to extend the constraint </a:t>
            </a:r>
            <a:r>
              <a:rPr lang="en-CA" dirty="0" err="1"/>
              <a:t>modell</a:t>
            </a:r>
            <a:r>
              <a:rPr lang="en-CA" dirty="0"/>
              <a:t> by adding a tangent and bitangent direction, t hat and b hat.</a:t>
            </a:r>
          </a:p>
          <a:p>
            <a:endParaRPr lang="en-CA" dirty="0"/>
          </a:p>
          <a:p>
            <a:r>
              <a:rPr lang="en-CA" dirty="0"/>
              <a:t>These are basis vectors that span the contact plane and together with the contact normal, n hat, they form the </a:t>
            </a:r>
            <a:r>
              <a:rPr lang="en-CA" b="1" dirty="0"/>
              <a:t>contact frame</a:t>
            </a:r>
            <a:r>
              <a:rPr lang="en-CA" dirty="0"/>
              <a:t>.</a:t>
            </a:r>
          </a:p>
        </p:txBody>
      </p:sp>
    </p:spTree>
    <p:extLst>
      <p:ext uri="{BB962C8B-B14F-4D97-AF65-F5344CB8AC3E}">
        <p14:creationId xmlns:p14="http://schemas.microsoft.com/office/powerpoint/2010/main" val="151407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Using all three basis vectors, we can once again project the relative velocity of the bodies at the contact point into the contact frame.</a:t>
            </a:r>
          </a:p>
          <a:p>
            <a:endParaRPr lang="en-CA" dirty="0"/>
          </a:p>
          <a:p>
            <a:r>
              <a:rPr lang="en-CA" dirty="0"/>
              <a:t>… and this may also be written in the form of a matrix-vector product that separates the </a:t>
            </a:r>
            <a:r>
              <a:rPr lang="en-CA" dirty="0" err="1"/>
              <a:t>jacobian</a:t>
            </a:r>
            <a:r>
              <a:rPr lang="en-CA" dirty="0"/>
              <a:t> matrix from the body velocities</a:t>
            </a:r>
          </a:p>
          <a:p>
            <a:endParaRPr lang="en-CA" dirty="0"/>
          </a:p>
          <a:p>
            <a:r>
              <a:rPr lang="en-CA" dirty="0"/>
              <a:t>Note that the constraint Jacobian has been extended to include two new rows, each one mapping body velocities to the two new tangent basis vectors</a:t>
            </a:r>
          </a:p>
          <a:p>
            <a:endParaRPr lang="en-CA" dirty="0"/>
          </a:p>
          <a:p>
            <a:r>
              <a:rPr lang="en-CA" dirty="0"/>
              <a:t>Also, going forward, we’ll write the relative velocity, which is sometimes called the residual velocity, in contact space using the vector “v”.</a:t>
            </a:r>
          </a:p>
          <a:p>
            <a:r>
              <a:rPr lang="en-CA" dirty="0"/>
              <a:t>And of course “v” can be decomposed into individual scalar components giving the residual velocity in the normal, tangent, and bitangent directions</a:t>
            </a:r>
          </a:p>
          <a:p>
            <a:endParaRPr lang="en-CA" dirty="0"/>
          </a:p>
          <a:p>
            <a:endParaRPr lang="en-CA" dirty="0"/>
          </a:p>
        </p:txBody>
      </p:sp>
    </p:spTree>
    <p:extLst>
      <p:ext uri="{BB962C8B-B14F-4D97-AF65-F5344CB8AC3E}">
        <p14:creationId xmlns:p14="http://schemas.microsoft.com/office/powerpoint/2010/main" val="1560507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multibody simulation is exactly what it sounds like: multiple body moving around in space.  </a:t>
            </a:r>
          </a:p>
          <a:p>
            <a:r>
              <a:rPr lang="en-CA" dirty="0"/>
              <a:t>These bodies have a position and mass, but also kinematic and dynamic properties such as acceleration (shown here in blue) and forces (shown here in red)</a:t>
            </a:r>
          </a:p>
          <a:p>
            <a:endParaRPr lang="en-CA" dirty="0"/>
          </a:p>
          <a:p>
            <a:r>
              <a:rPr lang="en-CA" dirty="0"/>
              <a:t>From a classical mechanics perspective, their movement is governed by equations and laws that  determine the relationship between the acceleration of the bodies and the forces acting on them.  </a:t>
            </a:r>
          </a:p>
          <a:p>
            <a:endParaRPr lang="en-CA" dirty="0"/>
          </a:p>
          <a:p>
            <a:r>
              <a:rPr lang="en-CA" dirty="0"/>
              <a:t>Specifically, we use Newton’s second law, as shown here, to compute the dynamical behavior of bodies.  Notice that the mass, acceleration, and forces are dependent on the time,.</a:t>
            </a:r>
          </a:p>
          <a:p>
            <a:endParaRPr lang="en-CA" dirty="0"/>
          </a:p>
          <a:p>
            <a:r>
              <a:rPr lang="en-CA" dirty="0"/>
              <a:t>If we are discussing rigid bodies, the vector u dot here are the generalized accelerations of the bodies, containing both linear and angular quantities. Similarly for the forces, there will be linear forces and torques.</a:t>
            </a:r>
          </a:p>
          <a:p>
            <a:br>
              <a:rPr lang="en-CA" dirty="0"/>
            </a:br>
            <a:r>
              <a:rPr lang="en-CA" dirty="0"/>
              <a:t>Whereas for soft bodies, the u dot vector typical just gives the linear accelerations of the nodal coordinates. For instance, the accelerations of the vertices a tetrahedral mesh</a:t>
            </a:r>
          </a:p>
          <a:p>
            <a:endParaRPr lang="en-CA" dirty="0"/>
          </a:p>
          <a:p>
            <a:endParaRPr lang="en-CA" dirty="0"/>
          </a:p>
        </p:txBody>
      </p:sp>
    </p:spTree>
    <p:extLst>
      <p:ext uri="{BB962C8B-B14F-4D97-AF65-F5344CB8AC3E}">
        <p14:creationId xmlns:p14="http://schemas.microsoft.com/office/powerpoint/2010/main" val="2874539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addition to representing the velocities in the contact frame, constraint impulses may also be generated for each basis direction</a:t>
            </a:r>
          </a:p>
          <a:p>
            <a:endParaRPr lang="en-CA" dirty="0"/>
          </a:p>
          <a:p>
            <a:r>
              <a:rPr lang="en-CA" dirty="0"/>
              <a:t>For instance, we’ve already seen how a non-interpenetration impulse, which we now write using the n hat subscript, may be used to push bodies apart.</a:t>
            </a:r>
          </a:p>
          <a:p>
            <a:endParaRPr lang="en-CA" dirty="0"/>
          </a:p>
          <a:p>
            <a:r>
              <a:rPr lang="en-CA" dirty="0"/>
              <a:t>Generating friction impulses forces is also possible by using two additional lambda coefficients.  Together, these form a 2D vector that acts in a space tangent to the contact plane.</a:t>
            </a:r>
          </a:p>
          <a:p>
            <a:endParaRPr lang="en-CA" dirty="0"/>
          </a:p>
          <a:p>
            <a:r>
              <a:rPr lang="en-CA" dirty="0"/>
              <a:t>And similar to before, we can computed the constraint impulses as a generalized force vector by computing the product of the transposed Jacobian matrix with the lambda vector.</a:t>
            </a:r>
          </a:p>
        </p:txBody>
      </p:sp>
    </p:spTree>
    <p:extLst>
      <p:ext uri="{BB962C8B-B14F-4D97-AF65-F5344CB8AC3E}">
        <p14:creationId xmlns:p14="http://schemas.microsoft.com/office/powerpoint/2010/main" val="2735472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a:t>
            </a:r>
            <a:r>
              <a:rPr lang="en-CA" sz="1200" b="0" i="0" u="none" strike="noStrike" kern="1200" baseline="0" dirty="0">
                <a:solidFill>
                  <a:schemeClr val="tx1"/>
                </a:solidFill>
                <a:latin typeface="+mn-lt"/>
                <a:ea typeface="+mn-ea"/>
                <a:cs typeface="+mn-cs"/>
              </a:rPr>
              <a:t> computer </a:t>
            </a:r>
            <a:r>
              <a:rPr lang="en-US" sz="1200" b="0" i="0" u="none" strike="noStrike" kern="1200" baseline="0" dirty="0">
                <a:solidFill>
                  <a:schemeClr val="tx1"/>
                </a:solidFill>
                <a:latin typeface="+mn-lt"/>
                <a:ea typeface="+mn-ea"/>
                <a:cs typeface="+mn-cs"/>
              </a:rPr>
              <a:t>graphics, we are often only interested in determining the dynamical behavior at a particular </a:t>
            </a:r>
            <a:r>
              <a:rPr lang="en-CA" sz="1200" b="0" i="0" u="none" strike="noStrike" kern="1200" baseline="0" dirty="0">
                <a:solidFill>
                  <a:schemeClr val="tx1"/>
                </a:solidFill>
                <a:latin typeface="+mn-lt"/>
                <a:ea typeface="+mn-ea"/>
                <a:cs typeface="+mn-cs"/>
              </a:rPr>
              <a:t>instants in time.  For example, whenever an animation frame is to be drawn on the screen.</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So, let us drop the “t” from our dynamics equations and assume that a discrete time stepping scheme is being use to evolve the state of our system.  In other words, given the current time instant, we are only interested to compute the state at time t + h </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Euler integration is a popular choice in graphics and animation applications, which uses a linearized version of the dynamics to advance the state at each time step.  We can use a first order Taylor expansion of the velocities to approximate the accelerations as the difference of the velocities at the beginning and end of the time step, divided by duration “h”</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This allows us to write the equations of motion using only velocities.  Note here that the forces are transformed into impulses, and that we assume a constant mass matrix “M” which now appears on both sides of the equation.</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This velocity-level formulation is popular for many simulation frameworks.  We further note the use of a special notation here, which is the “+” symbol as a superscript .  This denotes a variable or vector whose value is not known until the end of the integration step. In other words, they are “implicit”.</a:t>
            </a:r>
          </a:p>
          <a:p>
            <a:endParaRPr lang="en-CA" dirty="0"/>
          </a:p>
          <a:p>
            <a:r>
              <a:rPr lang="en-CA" dirty="0"/>
              <a:t>Note that it’s trivial to compute the velocities u plus from the new dynamical equation if all values on the </a:t>
            </a:r>
            <a:r>
              <a:rPr lang="en-CA" dirty="0" err="1"/>
              <a:t>rhs</a:t>
            </a:r>
            <a:r>
              <a:rPr lang="en-CA" dirty="0"/>
              <a:t> are known. In fact they may be directly computed since the mass matrix is often trivial to invert.  However, we’ll soon see versions of this system of equations that require us to use a linear or non-linear solver.</a:t>
            </a:r>
          </a:p>
        </p:txBody>
      </p:sp>
    </p:spTree>
    <p:extLst>
      <p:ext uri="{BB962C8B-B14F-4D97-AF65-F5344CB8AC3E}">
        <p14:creationId xmlns:p14="http://schemas.microsoft.com/office/powerpoint/2010/main" val="2901924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However, once the velocities have been computed, we can again make use of an Euler integration scheme to advance the generalized positions, q, and compute their value at the end of the time step, q plus.</a:t>
            </a:r>
          </a:p>
          <a:p>
            <a:endParaRPr lang="en-CA" dirty="0"/>
          </a:p>
          <a:p>
            <a:endParaRPr lang="en-CA" dirty="0"/>
          </a:p>
          <a:p>
            <a:r>
              <a:rPr lang="en-CA" dirty="0"/>
              <a:t>Note that for rigid bodies, q is a state vector that included both the linear positions and orientations of bodies</a:t>
            </a:r>
          </a:p>
          <a:p>
            <a:r>
              <a:rPr lang="en-CA" dirty="0"/>
              <a:t>The orientations are the tricky part here, since there are several representations we can use.  But rotation matrices and quaternions are common in computer graphics</a:t>
            </a:r>
          </a:p>
          <a:p>
            <a:endParaRPr lang="en-CA" dirty="0"/>
          </a:p>
          <a:p>
            <a:r>
              <a:rPr lang="en-CA" dirty="0"/>
              <a:t>Whereas for soft bodies, where mesh representations are common, the q vector would contain the vertex positions of the mesh.</a:t>
            </a:r>
          </a:p>
          <a:p>
            <a:endParaRPr lang="en-CA" dirty="0"/>
          </a:p>
          <a:p>
            <a:r>
              <a:rPr lang="en-CA" dirty="0"/>
              <a:t>Now, we again employ the workhorse of many simulation engine, the Euler method, to update the generalized positions using the most recent velocities, u plus, and the time step. </a:t>
            </a:r>
          </a:p>
          <a:p>
            <a:r>
              <a:rPr lang="en-CA" dirty="0"/>
              <a:t>Also note that we have the kinematic mapping, H, which defines a </a:t>
            </a:r>
            <a:r>
              <a:rPr lang="en-US" sz="1200" b="0" i="0" u="none" strike="noStrike" kern="1200" baseline="0" dirty="0">
                <a:solidFill>
                  <a:schemeClr val="tx1"/>
                </a:solidFill>
                <a:latin typeface="+mn-lt"/>
                <a:ea typeface="+mn-ea"/>
                <a:cs typeface="+mn-cs"/>
              </a:rPr>
              <a:t>mapping between the generalized velocities and instantaneous position changes</a:t>
            </a:r>
            <a:r>
              <a:rPr lang="en-CA" sz="1200" b="0" i="0" u="none" strike="noStrike" kern="1200" baseline="0" dirty="0">
                <a:solidFill>
                  <a:schemeClr val="tx1"/>
                </a:solidFill>
                <a:latin typeface="+mn-lt"/>
                <a:ea typeface="+mn-ea"/>
                <a:cs typeface="+mn-cs"/>
              </a:rPr>
              <a:t>. This is needed when the dimensions of the generalized positions do not match the velocities, for instance, when quaternions are used to store the orientations or rigid bodies.  There is a dimension mismatch.</a:t>
            </a:r>
            <a:endParaRPr lang="en-CA" dirty="0"/>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2825324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Let us now come back to the velocity level dynamics and consider the forces, or rather the impulses, that are applied to our bodies at each time step. </a:t>
            </a:r>
          </a:p>
          <a:p>
            <a:endParaRPr lang="en-US" noProof="0" dirty="0"/>
          </a:p>
          <a:p>
            <a:r>
              <a:rPr lang="en-US" noProof="0" dirty="0"/>
              <a:t>We see the  term “f” appearing on the right hand side of our dynamical equations.  We could easily lump all forces acting on bodies into this vector, but instead let’s assume these are only the external forces, such as gravity, that act on bodies</a:t>
            </a:r>
          </a:p>
          <a:p>
            <a:endParaRPr lang="en-US" noProof="0" dirty="0"/>
          </a:p>
          <a:p>
            <a:r>
              <a:rPr lang="en-US" noProof="0" dirty="0"/>
              <a:t>However we can also add other forces, or impulses, that model complex and interesting behavior.  </a:t>
            </a:r>
          </a:p>
          <a:p>
            <a:endParaRPr lang="en-US" noProof="0" dirty="0"/>
          </a:p>
          <a:p>
            <a:r>
              <a:rPr lang="en-US" noProof="0" dirty="0"/>
              <a:t>Let’s call these forces “</a:t>
            </a:r>
            <a:r>
              <a:rPr lang="en-US" noProof="0" dirty="0" err="1"/>
              <a:t>f_c</a:t>
            </a:r>
            <a:r>
              <a:rPr lang="en-US" noProof="0" dirty="0"/>
              <a:t>”, and the reason we call them that is because they can be used to model constraints that couple the movement of bodies.</a:t>
            </a:r>
          </a:p>
          <a:p>
            <a:r>
              <a:rPr lang="en-US" noProof="0" dirty="0"/>
              <a:t>For instance, to implement a ball and socket joint, or a hinge.</a:t>
            </a:r>
          </a:p>
          <a:p>
            <a:endParaRPr lang="en-US" noProof="0" dirty="0"/>
          </a:p>
          <a:p>
            <a:r>
              <a:rPr lang="en-US" noProof="0" dirty="0"/>
              <a:t>But also we can use these forces to model </a:t>
            </a:r>
            <a:r>
              <a:rPr lang="en-US" u="sng" noProof="0" dirty="0"/>
              <a:t>contact</a:t>
            </a:r>
            <a:r>
              <a:rPr lang="en-US" noProof="0" dirty="0"/>
              <a:t>.  And this is the beginning of our journey of understanding how to compute contact forces.</a:t>
            </a:r>
          </a:p>
        </p:txBody>
      </p:sp>
    </p:spTree>
    <p:extLst>
      <p:ext uri="{BB962C8B-B14F-4D97-AF65-F5344CB8AC3E}">
        <p14:creationId xmlns:p14="http://schemas.microsoft.com/office/powerpoint/2010/main" val="168180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However, to understand how to compute contact forces, we first need a way to formally define how two bodies that might be in contact are interacting.</a:t>
            </a:r>
          </a:p>
          <a:p>
            <a:endParaRPr lang="en-CA" dirty="0"/>
          </a:p>
          <a:p>
            <a:r>
              <a:rPr lang="en-CA" dirty="0"/>
              <a:t>So, to this end, we’ll introduce something called the “gap function”,  which for all intents and purposes is a scalar value that tells us the amount of separation or penetration between two bodies</a:t>
            </a:r>
          </a:p>
          <a:p>
            <a:r>
              <a:rPr lang="en-CA" dirty="0"/>
              <a:t>For example, in the figure shown here, the gap function would have a value of zero, since the two bodies are exactly touching at a point on their surfaces without any overlap.</a:t>
            </a:r>
          </a:p>
          <a:p>
            <a:endParaRPr lang="en-CA" dirty="0"/>
          </a:p>
          <a:p>
            <a:r>
              <a:rPr lang="en-CA" dirty="0"/>
              <a:t>The point at which the bodies touch is called the </a:t>
            </a:r>
            <a:r>
              <a:rPr lang="en-CA" b="1" dirty="0"/>
              <a:t>contact point</a:t>
            </a:r>
            <a:r>
              <a:rPr lang="en-CA" b="0" dirty="0"/>
              <a:t>.  And if we assume that the surfaces of both bodies is smooth, there will be a direction that is perpendicular to both surfaces, which is called the </a:t>
            </a:r>
            <a:r>
              <a:rPr lang="en-CA" b="1" dirty="0"/>
              <a:t>contact normal</a:t>
            </a:r>
            <a:r>
              <a:rPr lang="en-CA" b="0" dirty="0"/>
              <a:t>.</a:t>
            </a:r>
          </a:p>
          <a:p>
            <a:r>
              <a:rPr lang="en-CA" b="0" dirty="0"/>
              <a:t>Of course, having a point and a perpendicular direction, this defines a plane which will be helpful for describing the kinematics and dynamics of the bodies during contact.</a:t>
            </a:r>
          </a:p>
          <a:p>
            <a:endParaRPr lang="en-CA" b="0" dirty="0"/>
          </a:p>
          <a:p>
            <a:r>
              <a:rPr lang="en-CA" b="0" dirty="0"/>
              <a:t>We’ll see later on how to actually compute contact point and normal for different types of geometries, but for now let’s just be content to know that they exist.  </a:t>
            </a:r>
          </a:p>
          <a:p>
            <a:r>
              <a:rPr lang="en-CA" b="0" dirty="0"/>
              <a:t>But as it turns out, the contact normal is also the direction in which we want to push in order maintain a penetration free configuration of the bodies.</a:t>
            </a:r>
            <a:endParaRPr lang="en-CA" b="1" dirty="0"/>
          </a:p>
        </p:txBody>
      </p:sp>
    </p:spTree>
    <p:extLst>
      <p:ext uri="{BB962C8B-B14F-4D97-AF65-F5344CB8AC3E}">
        <p14:creationId xmlns:p14="http://schemas.microsoft.com/office/powerpoint/2010/main" val="2733434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when should contact impulses be applied?</a:t>
            </a:r>
          </a:p>
          <a:p>
            <a:endParaRPr lang="en-CA" dirty="0"/>
          </a:p>
          <a:p>
            <a:r>
              <a:rPr lang="en-CA" dirty="0"/>
              <a:t>As it turns out, the gap function gives us three distinct cases to consider.</a:t>
            </a:r>
          </a:p>
          <a:p>
            <a:endParaRPr lang="en-CA" dirty="0"/>
          </a:p>
          <a:p>
            <a:r>
              <a:rPr lang="en-CA" dirty="0"/>
              <a:t>First, we have the case already shown on the previous slide, where the bodies are just touching at their surface and the gap function is zero.  Let’s call this “resting” contact.</a:t>
            </a:r>
          </a:p>
          <a:p>
            <a:r>
              <a:rPr lang="en-CA" dirty="0"/>
              <a:t> </a:t>
            </a:r>
          </a:p>
          <a:p>
            <a:r>
              <a:rPr lang="en-CA" dirty="0"/>
              <a:t>Then, we have the case where this is a separation, between the bodies and the gap function has a positive value in this case.  This is appropriately called the state of “separation”</a:t>
            </a:r>
          </a:p>
          <a:p>
            <a:endParaRPr lang="en-CA" dirty="0"/>
          </a:p>
          <a:p>
            <a:r>
              <a:rPr lang="en-CA" dirty="0"/>
              <a:t>Finally, there is the case where the bodies not only touch, but there is a measurable overlap between their shapes.  In this case, the gap function is negative, and we call it the state of “penetration”.</a:t>
            </a:r>
          </a:p>
        </p:txBody>
      </p:sp>
    </p:spTree>
    <p:extLst>
      <p:ext uri="{BB962C8B-B14F-4D97-AF65-F5344CB8AC3E}">
        <p14:creationId xmlns:p14="http://schemas.microsoft.com/office/powerpoint/2010/main" val="1474898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what does this all mean for the contact forces applied to the bodies.  </a:t>
            </a:r>
          </a:p>
          <a:p>
            <a:endParaRPr lang="en-CA" dirty="0"/>
          </a:p>
          <a:p>
            <a:r>
              <a:rPr lang="en-CA" dirty="0"/>
              <a:t>Well, consider the proposal to compute a contact force that is then applied, equally and oppositely, at the point of contact. The role of this force is to push bodies apart and keep them from interpenetrating.  Let’s further assume that a scalar value Lambda is the magnitude of the pushing forces, and assume that we always push in the direction of the normal.  </a:t>
            </a:r>
          </a:p>
          <a:p>
            <a:endParaRPr lang="en-CA" dirty="0"/>
          </a:p>
          <a:p>
            <a:r>
              <a:rPr lang="en-CA" dirty="0"/>
              <a:t>In the case of resting contact, it may or may not be necessary to push the bodies, and so Lambda will have a positive or zero value in this case.  For instance, if one object is resting on another object but not moving, then it may be necessary to apply a small force to combat the effects of gravity.  Whereas if we have the same scenario with gravity removed, then no “push” force is necessary</a:t>
            </a:r>
          </a:p>
          <a:p>
            <a:endParaRPr lang="en-CA" dirty="0"/>
          </a:p>
          <a:p>
            <a:r>
              <a:rPr lang="en-CA" dirty="0"/>
              <a:t>Let’s next consider the case of separation, where the gap function is positive.  In this case, there is no need to “push”, since the objects do not touch or overlap, and hence lambda is zero.</a:t>
            </a:r>
          </a:p>
          <a:p>
            <a:r>
              <a:rPr lang="en-CA" dirty="0"/>
              <a:t>Note that Lambda would never become negative here, since that would imply that there is an attractive force at the surface that “pulls” bodies together, such as adhesion.</a:t>
            </a:r>
          </a:p>
          <a:p>
            <a:endParaRPr lang="en-CA" dirty="0"/>
          </a:p>
          <a:p>
            <a:r>
              <a:rPr lang="en-CA" dirty="0"/>
              <a:t>Finally, in the case of penetration, the bodies are thoroughly overlapping and thus a positive Lambda must be used to push them apart.</a:t>
            </a:r>
          </a:p>
          <a:p>
            <a:r>
              <a:rPr lang="en-CA" dirty="0"/>
              <a:t>Note that here, the “push” force can be seen to have a restorative effect, with the objective is to move the configuration of the bodies from a state of interpenetration to non-interpenetration.  </a:t>
            </a:r>
          </a:p>
          <a:p>
            <a:endParaRPr lang="en-CA" dirty="0"/>
          </a:p>
        </p:txBody>
      </p:sp>
    </p:spTree>
    <p:extLst>
      <p:ext uri="{BB962C8B-B14F-4D97-AF65-F5344CB8AC3E}">
        <p14:creationId xmlns:p14="http://schemas.microsoft.com/office/powerpoint/2010/main" val="2994956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now have a basic set of rules that tell us when to apply non-interpenetration forces.</a:t>
            </a:r>
          </a:p>
          <a:p>
            <a:r>
              <a:rPr lang="en-CA" dirty="0"/>
              <a:t>However, our analysis was done by considering the gap function, which is a position-level quantity.</a:t>
            </a:r>
          </a:p>
          <a:p>
            <a:endParaRPr lang="en-CA" dirty="0"/>
          </a:p>
          <a:p>
            <a:r>
              <a:rPr lang="en-CA" dirty="0"/>
              <a:t>And while we can certainly use this to determine, for example, if a collision exists between two bodies, we will need to reformulate our rules about when, or when not, to push by considering the velocity or rate of change of the gap function.</a:t>
            </a:r>
          </a:p>
          <a:p>
            <a:r>
              <a:rPr lang="en-CA" dirty="0"/>
              <a:t>Here, write this as phi dot, and since we’re talking about velocity-level dynamics, let’s use lower case lambda to denote the non-interpenetration impulse that we apply to keep bodies apart. </a:t>
            </a:r>
          </a:p>
          <a:p>
            <a:endParaRPr lang="en-CA" dirty="0"/>
          </a:p>
          <a:p>
            <a:r>
              <a:rPr lang="en-CA" dirty="0"/>
              <a:t>Let’s presume that we have a case where two bodies just touch at the current time instant, as shown here in the 2D example</a:t>
            </a:r>
          </a:p>
          <a:p>
            <a:endParaRPr lang="en-CA" dirty="0"/>
          </a:p>
          <a:p>
            <a:r>
              <a:rPr lang="en-CA" dirty="0"/>
              <a:t>Now, if phi dot is zero, this indicates that their relative velocity in the direction of the contact normal is zero. A small amount of “push” may be added to ensure that the overlap between the bodies does not increase. That is, lambda will be non-negative</a:t>
            </a:r>
          </a:p>
          <a:p>
            <a:endParaRPr lang="en-CA" dirty="0"/>
          </a:p>
          <a:p>
            <a:r>
              <a:rPr lang="en-CA" dirty="0"/>
              <a:t>Next, let’s consider the case where phi dot is positive, meaning that relative velocity at the contact point is positive. The bodies are separating, and therefore there is no need to apply an impulse to keep them separate.</a:t>
            </a:r>
          </a:p>
          <a:p>
            <a:endParaRPr lang="en-CA" dirty="0"/>
          </a:p>
          <a:p>
            <a:r>
              <a:rPr lang="en-CA" dirty="0"/>
              <a:t>At this point, you may be asking, why isn’t the case for phi dot less then zero shown?</a:t>
            </a:r>
          </a:p>
          <a:p>
            <a:r>
              <a:rPr lang="en-CA" dirty="0"/>
              <a:t>Well, that’s because it should never be allowed to happen!  If phi dot is negative, the non interpenetration impulse must be increased to avoid having worse interpenetration at the next time step. In other words, lambda will be used to drive phi dot to zero.</a:t>
            </a:r>
          </a:p>
        </p:txBody>
      </p:sp>
    </p:spTree>
    <p:extLst>
      <p:ext uri="{BB962C8B-B14F-4D97-AF65-F5344CB8AC3E}">
        <p14:creationId xmlns:p14="http://schemas.microsoft.com/office/powerpoint/2010/main" val="1921533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46919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smtClean="0"/>
              <a:t>6/24/2021</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859506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smtClean="0"/>
              <a:t>6/24/2021</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5617788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4"/>
          <p:cNvSpPr/>
          <p:nvPr userDrawn="1"/>
        </p:nvSpPr>
        <p:spPr>
          <a:xfrm>
            <a:off x="0" y="6339828"/>
            <a:ext cx="12192000" cy="5181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
        <p:nvSpPr>
          <p:cNvPr id="8" name="TextBox 7"/>
          <p:cNvSpPr txBox="1"/>
          <p:nvPr userDrawn="1"/>
        </p:nvSpPr>
        <p:spPr>
          <a:xfrm>
            <a:off x="3702763" y="6339828"/>
            <a:ext cx="7651037" cy="492443"/>
          </a:xfrm>
          <a:prstGeom prst="rect">
            <a:avLst/>
          </a:prstGeom>
          <a:noFill/>
        </p:spPr>
        <p:txBody>
          <a:bodyPr wrap="square" rtlCol="0">
            <a:spAutoFit/>
          </a:bodyPr>
          <a:lstStyle/>
          <a:p>
            <a:r>
              <a:rPr lang="en-US" sz="1400" b="1" kern="1200" dirty="0">
                <a:solidFill>
                  <a:schemeClr val="bg1"/>
                </a:solidFill>
                <a:latin typeface="+mn-lt"/>
                <a:ea typeface="+mn-ea"/>
                <a:cs typeface="+mn-cs"/>
              </a:rPr>
              <a:t>Contact and Friction Simulation for Computer Graphics</a:t>
            </a:r>
            <a:br>
              <a:rPr lang="en-CA" sz="1400" b="1" kern="1200" dirty="0">
                <a:solidFill>
                  <a:schemeClr val="bg1"/>
                </a:solidFill>
                <a:latin typeface="+mn-lt"/>
                <a:ea typeface="+mn-ea"/>
                <a:cs typeface="+mn-cs"/>
              </a:rPr>
            </a:br>
            <a:r>
              <a:rPr lang="en-CA" sz="1200" b="0" kern="1200" dirty="0">
                <a:solidFill>
                  <a:schemeClr val="bg1"/>
                </a:solidFill>
                <a:latin typeface="+mn-lt"/>
                <a:ea typeface="+mn-ea"/>
                <a:cs typeface="+mn-cs"/>
              </a:rPr>
              <a:t>S. </a:t>
            </a:r>
            <a:r>
              <a:rPr lang="en-US" sz="1200" b="0" kern="1200" dirty="0">
                <a:solidFill>
                  <a:schemeClr val="bg1"/>
                </a:solidFill>
                <a:latin typeface="+mn-lt"/>
                <a:ea typeface="+mn-ea"/>
                <a:cs typeface="+mn-cs"/>
              </a:rPr>
              <a:t>Andrews</a:t>
            </a:r>
            <a:r>
              <a:rPr lang="en-US" sz="1200" b="0" kern="1200" baseline="0" dirty="0">
                <a:solidFill>
                  <a:schemeClr val="bg1"/>
                </a:solidFill>
                <a:latin typeface="+mn-lt"/>
                <a:ea typeface="+mn-ea"/>
                <a:cs typeface="+mn-cs"/>
              </a:rPr>
              <a:t> and</a:t>
            </a:r>
            <a:r>
              <a:rPr lang="en-US" sz="1200" b="0" kern="1200" dirty="0">
                <a:solidFill>
                  <a:schemeClr val="bg1"/>
                </a:solidFill>
                <a:latin typeface="+mn-lt"/>
                <a:ea typeface="+mn-ea"/>
                <a:cs typeface="+mn-cs"/>
              </a:rPr>
              <a:t> K. </a:t>
            </a:r>
            <a:r>
              <a:rPr lang="en-US" sz="1200" b="0" kern="1200" dirty="0" err="1">
                <a:solidFill>
                  <a:schemeClr val="bg1"/>
                </a:solidFill>
                <a:latin typeface="+mn-lt"/>
                <a:ea typeface="+mn-ea"/>
                <a:cs typeface="+mn-cs"/>
              </a:rPr>
              <a:t>Erleben</a:t>
            </a:r>
            <a:endParaRPr lang="en-US" sz="1200" b="0" kern="1200" dirty="0">
              <a:solidFill>
                <a:schemeClr val="bg1"/>
              </a:solidFill>
              <a:latin typeface="+mn-lt"/>
              <a:ea typeface="+mn-ea"/>
              <a:cs typeface="+mn-cs"/>
            </a:endParaRPr>
          </a:p>
        </p:txBody>
      </p:sp>
    </p:spTree>
    <p:extLst>
      <p:ext uri="{BB962C8B-B14F-4D97-AF65-F5344CB8AC3E}">
        <p14:creationId xmlns:p14="http://schemas.microsoft.com/office/powerpoint/2010/main" val="2974199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1AAA435-859A-8842-BDB9-5C3B55DE24F5}" type="slidenum">
              <a:rPr lang="en-US" smtClean="0"/>
              <a:pPr/>
              <a:t>‹#›</a:t>
            </a:fld>
            <a:r>
              <a:rPr lang="en-US"/>
              <a:t>/12</a:t>
            </a:r>
            <a:endParaRPr lang="en-US" dirty="0"/>
          </a:p>
        </p:txBody>
      </p:sp>
    </p:spTree>
    <p:extLst>
      <p:ext uri="{BB962C8B-B14F-4D97-AF65-F5344CB8AC3E}">
        <p14:creationId xmlns:p14="http://schemas.microsoft.com/office/powerpoint/2010/main" val="306117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userDrawn="1"/>
        </p:nvSpPr>
        <p:spPr>
          <a:xfrm>
            <a:off x="0" y="6339828"/>
            <a:ext cx="12192000" cy="5181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
        <p:nvSpPr>
          <p:cNvPr id="9" name="TextBox 8"/>
          <p:cNvSpPr txBox="1"/>
          <p:nvPr userDrawn="1"/>
        </p:nvSpPr>
        <p:spPr>
          <a:xfrm>
            <a:off x="3702763" y="6339828"/>
            <a:ext cx="7651037" cy="492443"/>
          </a:xfrm>
          <a:prstGeom prst="rect">
            <a:avLst/>
          </a:prstGeom>
          <a:noFill/>
        </p:spPr>
        <p:txBody>
          <a:bodyPr wrap="square" rtlCol="0">
            <a:spAutoFit/>
          </a:bodyPr>
          <a:lstStyle/>
          <a:p>
            <a:r>
              <a:rPr lang="en-US" sz="1400" b="1" kern="1200" dirty="0">
                <a:solidFill>
                  <a:schemeClr val="bg1"/>
                </a:solidFill>
                <a:latin typeface="+mn-lt"/>
                <a:ea typeface="+mn-ea"/>
                <a:cs typeface="+mn-cs"/>
              </a:rPr>
              <a:t>Contact and Friction Simulation for Computer Graphics</a:t>
            </a:r>
            <a:br>
              <a:rPr lang="en-CA" sz="1400" b="1" kern="1200" dirty="0">
                <a:solidFill>
                  <a:schemeClr val="bg1"/>
                </a:solidFill>
                <a:latin typeface="+mn-lt"/>
                <a:ea typeface="+mn-ea"/>
                <a:cs typeface="+mn-cs"/>
              </a:rPr>
            </a:br>
            <a:r>
              <a:rPr lang="en-CA" sz="1200" b="0" kern="1200" dirty="0">
                <a:solidFill>
                  <a:schemeClr val="bg1"/>
                </a:solidFill>
                <a:latin typeface="+mn-lt"/>
                <a:ea typeface="+mn-ea"/>
                <a:cs typeface="+mn-cs"/>
              </a:rPr>
              <a:t>S. </a:t>
            </a:r>
            <a:r>
              <a:rPr lang="en-US" sz="1200" b="0" kern="1200" dirty="0">
                <a:solidFill>
                  <a:schemeClr val="bg1"/>
                </a:solidFill>
                <a:latin typeface="+mn-lt"/>
                <a:ea typeface="+mn-ea"/>
                <a:cs typeface="+mn-cs"/>
              </a:rPr>
              <a:t>Andrews</a:t>
            </a:r>
            <a:r>
              <a:rPr lang="en-US" sz="1200" b="0" kern="1200" baseline="0" dirty="0">
                <a:solidFill>
                  <a:schemeClr val="bg1"/>
                </a:solidFill>
                <a:latin typeface="+mn-lt"/>
                <a:ea typeface="+mn-ea"/>
                <a:cs typeface="+mn-cs"/>
              </a:rPr>
              <a:t> and</a:t>
            </a:r>
            <a:r>
              <a:rPr lang="en-US" sz="1200" b="0" kern="1200" dirty="0">
                <a:solidFill>
                  <a:schemeClr val="bg1"/>
                </a:solidFill>
                <a:latin typeface="+mn-lt"/>
                <a:ea typeface="+mn-ea"/>
                <a:cs typeface="+mn-cs"/>
              </a:rPr>
              <a:t> K. </a:t>
            </a:r>
            <a:r>
              <a:rPr lang="en-US" sz="1200" b="0" kern="1200" dirty="0" err="1">
                <a:solidFill>
                  <a:schemeClr val="bg1"/>
                </a:solidFill>
                <a:latin typeface="+mn-lt"/>
                <a:ea typeface="+mn-ea"/>
                <a:cs typeface="+mn-cs"/>
              </a:rPr>
              <a:t>Erleben</a:t>
            </a:r>
            <a:endParaRPr lang="en-US" sz="1200" b="0" kern="1200" dirty="0">
              <a:solidFill>
                <a:schemeClr val="bg1"/>
              </a:solidFill>
              <a:latin typeface="+mn-lt"/>
              <a:ea typeface="+mn-ea"/>
              <a:cs typeface="+mn-cs"/>
            </a:endParaRPr>
          </a:p>
        </p:txBody>
      </p:sp>
    </p:spTree>
    <p:extLst>
      <p:ext uri="{BB962C8B-B14F-4D97-AF65-F5344CB8AC3E}">
        <p14:creationId xmlns:p14="http://schemas.microsoft.com/office/powerpoint/2010/main" val="4138506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userDrawn="1"/>
        </p:nvSpPr>
        <p:spPr>
          <a:xfrm>
            <a:off x="0" y="6339828"/>
            <a:ext cx="12192000" cy="5181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
        <p:nvSpPr>
          <p:cNvPr id="13" name="TextBox 12"/>
          <p:cNvSpPr txBox="1"/>
          <p:nvPr userDrawn="1"/>
        </p:nvSpPr>
        <p:spPr>
          <a:xfrm>
            <a:off x="3702763" y="6339828"/>
            <a:ext cx="7651037" cy="492443"/>
          </a:xfrm>
          <a:prstGeom prst="rect">
            <a:avLst/>
          </a:prstGeom>
          <a:noFill/>
        </p:spPr>
        <p:txBody>
          <a:bodyPr wrap="square" rtlCol="0">
            <a:spAutoFit/>
          </a:bodyPr>
          <a:lstStyle/>
          <a:p>
            <a:r>
              <a:rPr lang="en-US" sz="1400" b="1" kern="1200" dirty="0">
                <a:solidFill>
                  <a:schemeClr val="bg1"/>
                </a:solidFill>
                <a:latin typeface="+mn-lt"/>
                <a:ea typeface="+mn-ea"/>
                <a:cs typeface="+mn-cs"/>
              </a:rPr>
              <a:t>Contact and Friction Simulation for Computer Graphics</a:t>
            </a:r>
            <a:br>
              <a:rPr lang="en-CA" sz="1400" b="1" kern="1200" dirty="0">
                <a:solidFill>
                  <a:schemeClr val="bg1"/>
                </a:solidFill>
                <a:latin typeface="+mn-lt"/>
                <a:ea typeface="+mn-ea"/>
                <a:cs typeface="+mn-cs"/>
              </a:rPr>
            </a:br>
            <a:r>
              <a:rPr lang="en-CA" sz="1200" b="0" kern="1200" dirty="0">
                <a:solidFill>
                  <a:schemeClr val="bg1"/>
                </a:solidFill>
                <a:latin typeface="+mn-lt"/>
                <a:ea typeface="+mn-ea"/>
                <a:cs typeface="+mn-cs"/>
              </a:rPr>
              <a:t>S. </a:t>
            </a:r>
            <a:r>
              <a:rPr lang="en-US" sz="1200" b="0" kern="1200" dirty="0">
                <a:solidFill>
                  <a:schemeClr val="bg1"/>
                </a:solidFill>
                <a:latin typeface="+mn-lt"/>
                <a:ea typeface="+mn-ea"/>
                <a:cs typeface="+mn-cs"/>
              </a:rPr>
              <a:t>Andrews</a:t>
            </a:r>
            <a:r>
              <a:rPr lang="en-US" sz="1200" b="0" kern="1200" baseline="0" dirty="0">
                <a:solidFill>
                  <a:schemeClr val="bg1"/>
                </a:solidFill>
                <a:latin typeface="+mn-lt"/>
                <a:ea typeface="+mn-ea"/>
                <a:cs typeface="+mn-cs"/>
              </a:rPr>
              <a:t> and</a:t>
            </a:r>
            <a:r>
              <a:rPr lang="en-US" sz="1200" b="0" kern="1200" dirty="0">
                <a:solidFill>
                  <a:schemeClr val="bg1"/>
                </a:solidFill>
                <a:latin typeface="+mn-lt"/>
                <a:ea typeface="+mn-ea"/>
                <a:cs typeface="+mn-cs"/>
              </a:rPr>
              <a:t> K. </a:t>
            </a:r>
            <a:r>
              <a:rPr lang="en-US" sz="1200" b="0" kern="1200" dirty="0" err="1">
                <a:solidFill>
                  <a:schemeClr val="bg1"/>
                </a:solidFill>
                <a:latin typeface="+mn-lt"/>
                <a:ea typeface="+mn-ea"/>
                <a:cs typeface="+mn-cs"/>
              </a:rPr>
              <a:t>Erleben</a:t>
            </a:r>
            <a:endParaRPr lang="en-US" sz="1200" b="0" kern="1200" dirty="0">
              <a:solidFill>
                <a:schemeClr val="bg1"/>
              </a:solidFill>
              <a:latin typeface="+mn-lt"/>
              <a:ea typeface="+mn-ea"/>
              <a:cs typeface="+mn-cs"/>
            </a:endParaRPr>
          </a:p>
        </p:txBody>
      </p:sp>
    </p:spTree>
    <p:extLst>
      <p:ext uri="{BB962C8B-B14F-4D97-AF65-F5344CB8AC3E}">
        <p14:creationId xmlns:p14="http://schemas.microsoft.com/office/powerpoint/2010/main" val="813864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22" name="Rectangle 21"/>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
        <p:nvSpPr>
          <p:cNvPr id="24" name="Rectangle 23"/>
          <p:cNvSpPr/>
          <p:nvPr userDrawn="1"/>
        </p:nvSpPr>
        <p:spPr>
          <a:xfrm>
            <a:off x="0" y="6339828"/>
            <a:ext cx="12192000" cy="5181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userDrawn="1"/>
        </p:nvSpPr>
        <p:spPr>
          <a:xfrm>
            <a:off x="3702763" y="6339828"/>
            <a:ext cx="7651037" cy="492443"/>
          </a:xfrm>
          <a:prstGeom prst="rect">
            <a:avLst/>
          </a:prstGeom>
          <a:noFill/>
        </p:spPr>
        <p:txBody>
          <a:bodyPr wrap="square" rtlCol="0">
            <a:spAutoFit/>
          </a:bodyPr>
          <a:lstStyle/>
          <a:p>
            <a:r>
              <a:rPr lang="en-US" sz="1400" b="1" kern="1200" dirty="0">
                <a:solidFill>
                  <a:schemeClr val="bg1"/>
                </a:solidFill>
                <a:latin typeface="+mn-lt"/>
                <a:ea typeface="+mn-ea"/>
                <a:cs typeface="+mn-cs"/>
              </a:rPr>
              <a:t>Contact and Friction Simulation for Computer Graphics</a:t>
            </a:r>
            <a:br>
              <a:rPr lang="en-CA" sz="1400" b="1" kern="1200" dirty="0">
                <a:solidFill>
                  <a:schemeClr val="bg1"/>
                </a:solidFill>
                <a:latin typeface="+mn-lt"/>
                <a:ea typeface="+mn-ea"/>
                <a:cs typeface="+mn-cs"/>
              </a:rPr>
            </a:br>
            <a:r>
              <a:rPr lang="en-CA" sz="1200" b="0" kern="1200" dirty="0">
                <a:solidFill>
                  <a:schemeClr val="bg1"/>
                </a:solidFill>
                <a:latin typeface="+mn-lt"/>
                <a:ea typeface="+mn-ea"/>
                <a:cs typeface="+mn-cs"/>
              </a:rPr>
              <a:t>S. </a:t>
            </a:r>
            <a:r>
              <a:rPr lang="en-US" sz="1200" b="0" kern="1200" dirty="0">
                <a:solidFill>
                  <a:schemeClr val="bg1"/>
                </a:solidFill>
                <a:latin typeface="+mn-lt"/>
                <a:ea typeface="+mn-ea"/>
                <a:cs typeface="+mn-cs"/>
              </a:rPr>
              <a:t>Andrews</a:t>
            </a:r>
            <a:r>
              <a:rPr lang="en-US" sz="1200" b="0" kern="1200" baseline="0" dirty="0">
                <a:solidFill>
                  <a:schemeClr val="bg1"/>
                </a:solidFill>
                <a:latin typeface="+mn-lt"/>
                <a:ea typeface="+mn-ea"/>
                <a:cs typeface="+mn-cs"/>
              </a:rPr>
              <a:t> and</a:t>
            </a:r>
            <a:r>
              <a:rPr lang="en-US" sz="1200" b="0" kern="1200" dirty="0">
                <a:solidFill>
                  <a:schemeClr val="bg1"/>
                </a:solidFill>
                <a:latin typeface="+mn-lt"/>
                <a:ea typeface="+mn-ea"/>
                <a:cs typeface="+mn-cs"/>
              </a:rPr>
              <a:t> K. </a:t>
            </a:r>
            <a:r>
              <a:rPr lang="en-US" sz="1200" b="0" kern="1200" dirty="0" err="1">
                <a:solidFill>
                  <a:schemeClr val="bg1"/>
                </a:solidFill>
                <a:latin typeface="+mn-lt"/>
                <a:ea typeface="+mn-ea"/>
                <a:cs typeface="+mn-cs"/>
              </a:rPr>
              <a:t>Erleben</a:t>
            </a:r>
            <a:endParaRPr lang="en-US" sz="1200" b="0" kern="1200" dirty="0">
              <a:solidFill>
                <a:schemeClr val="bg1"/>
              </a:solidFill>
              <a:latin typeface="+mn-lt"/>
              <a:ea typeface="+mn-ea"/>
              <a:cs typeface="+mn-cs"/>
            </a:endParaRPr>
          </a:p>
        </p:txBody>
      </p:sp>
    </p:spTree>
    <p:extLst>
      <p:ext uri="{BB962C8B-B14F-4D97-AF65-F5344CB8AC3E}">
        <p14:creationId xmlns:p14="http://schemas.microsoft.com/office/powerpoint/2010/main" val="369880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Tree>
    <p:extLst>
      <p:ext uri="{BB962C8B-B14F-4D97-AF65-F5344CB8AC3E}">
        <p14:creationId xmlns:p14="http://schemas.microsoft.com/office/powerpoint/2010/main" val="2746665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smtClean="0"/>
              <a:t>6/24/2021</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7689596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smtClean="0"/>
              <a:t>6/24/2021</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29642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7905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09700"/>
            <a:ext cx="10515600" cy="47672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733914"/>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8.png"/><Relationship Id="rId7"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0.png"/><Relationship Id="rId4" Type="http://schemas.openxmlformats.org/officeDocument/2006/relationships/image" Target="../media/image43.png"/><Relationship Id="rId9" Type="http://schemas.openxmlformats.org/officeDocument/2006/relationships/image" Target="../media/image47.png"/></Relationships>
</file>

<file path=ppt/slides/_rels/slide12.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8.png"/><Relationship Id="rId7"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70.png"/><Relationship Id="rId4" Type="http://schemas.openxmlformats.org/officeDocument/2006/relationships/image" Target="../media/image460.png"/></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5.png"/><Relationship Id="rId7"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0.png"/></Relationships>
</file>

<file path=ppt/slides/_rels/slide15.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69.png"/><Relationship Id="rId2" Type="http://schemas.openxmlformats.org/officeDocument/2006/relationships/notesSlide" Target="../notesSlides/notesSlide15.xml"/><Relationship Id="rId16"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5" Type="http://schemas.openxmlformats.org/officeDocument/2006/relationships/image" Target="../media/image7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 Id="rId14" Type="http://schemas.openxmlformats.org/officeDocument/2006/relationships/image" Target="../media/image71.png"/></Relationships>
</file>

<file path=ppt/slides/_rels/slide16.xml.rels><?xml version="1.0" encoding="UTF-8" standalone="yes"?>
<Relationships xmlns="http://schemas.openxmlformats.org/package/2006/relationships"><Relationship Id="rId3" Type="http://schemas.openxmlformats.org/officeDocument/2006/relationships/image" Target="../media/image710.png"/><Relationship Id="rId7" Type="http://schemas.openxmlformats.org/officeDocument/2006/relationships/image" Target="../media/image7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0.png"/><Relationship Id="rId4" Type="http://schemas.openxmlformats.org/officeDocument/2006/relationships/image" Target="../media/image72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76.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 Id="rId9" Type="http://schemas.openxmlformats.org/officeDocument/2006/relationships/image" Target="../media/image83.png"/></Relationships>
</file>

<file path=ppt/slides/_rels/slide19.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4.png"/><Relationship Id="rId7" Type="http://schemas.openxmlformats.org/officeDocument/2006/relationships/image" Target="../media/image8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00.png"/><Relationship Id="rId5" Type="http://schemas.openxmlformats.org/officeDocument/2006/relationships/image" Target="../media/image86.png"/><Relationship Id="rId4" Type="http://schemas.openxmlformats.org/officeDocument/2006/relationships/image" Target="../media/image85.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94.png"/><Relationship Id="rId13" Type="http://schemas.openxmlformats.org/officeDocument/2006/relationships/image" Target="../media/image810.png"/><Relationship Id="rId3" Type="http://schemas.openxmlformats.org/officeDocument/2006/relationships/image" Target="../media/image89.png"/><Relationship Id="rId7" Type="http://schemas.openxmlformats.org/officeDocument/2006/relationships/image" Target="../media/image93.png"/><Relationship Id="rId12" Type="http://schemas.openxmlformats.org/officeDocument/2006/relationships/image" Target="../media/image9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92.png"/><Relationship Id="rId11" Type="http://schemas.openxmlformats.org/officeDocument/2006/relationships/image" Target="../media/image97.png"/><Relationship Id="rId5" Type="http://schemas.openxmlformats.org/officeDocument/2006/relationships/image" Target="../media/image91.png"/><Relationship Id="rId10" Type="http://schemas.openxmlformats.org/officeDocument/2006/relationships/image" Target="../media/image96.png"/><Relationship Id="rId4" Type="http://schemas.openxmlformats.org/officeDocument/2006/relationships/image" Target="../media/image90.png"/><Relationship Id="rId9" Type="http://schemas.openxmlformats.org/officeDocument/2006/relationships/image" Target="../media/image95.png"/><Relationship Id="rId14" Type="http://schemas.openxmlformats.org/officeDocument/2006/relationships/image" Target="../media/image820.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90.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0.png"/></Relationships>
</file>

<file path=ppt/slides/_rels/slide7.xml.rels><?xml version="1.0" encoding="UTF-8" standalone="yes"?>
<Relationships xmlns="http://schemas.openxmlformats.org/package/2006/relationships"><Relationship Id="rId8" Type="http://schemas.openxmlformats.org/officeDocument/2006/relationships/image" Target="../media/image241.png"/><Relationship Id="rId3" Type="http://schemas.openxmlformats.org/officeDocument/2006/relationships/image" Target="../media/image250.png"/><Relationship Id="rId7" Type="http://schemas.openxmlformats.org/officeDocument/2006/relationships/image" Target="../media/image23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2.png"/><Relationship Id="rId11" Type="http://schemas.openxmlformats.org/officeDocument/2006/relationships/image" Target="../media/image271.png"/><Relationship Id="rId5" Type="http://schemas.openxmlformats.org/officeDocument/2006/relationships/image" Target="../media/image27.png"/><Relationship Id="rId10" Type="http://schemas.openxmlformats.org/officeDocument/2006/relationships/image" Target="../media/image261.png"/><Relationship Id="rId4" Type="http://schemas.openxmlformats.org/officeDocument/2006/relationships/image" Target="../media/image26.png"/><Relationship Id="rId9" Type="http://schemas.openxmlformats.org/officeDocument/2006/relationships/image" Target="../media/image251.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1.emf"/><Relationship Id="rId3" Type="http://schemas.openxmlformats.org/officeDocument/2006/relationships/image" Target="../media/image222.png"/><Relationship Id="rId7" Type="http://schemas.openxmlformats.org/officeDocument/2006/relationships/image" Target="../media/image251.png"/><Relationship Id="rId12"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31.png"/><Relationship Id="rId5" Type="http://schemas.openxmlformats.org/officeDocument/2006/relationships/image" Target="../media/image29.png"/><Relationship Id="rId10" Type="http://schemas.openxmlformats.org/officeDocument/2006/relationships/image" Target="../media/image271.png"/><Relationship Id="rId4" Type="http://schemas.openxmlformats.org/officeDocument/2006/relationships/image" Target="../media/image231.png"/><Relationship Id="rId9" Type="http://schemas.openxmlformats.org/officeDocument/2006/relationships/image" Target="../media/image261.png"/><Relationship Id="rId1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I: Introduction to Contact Simulation</a:t>
            </a:r>
          </a:p>
        </p:txBody>
      </p:sp>
      <p:sp>
        <p:nvSpPr>
          <p:cNvPr id="5" name="Text Placeholder 4"/>
          <p:cNvSpPr>
            <a:spLocks noGrp="1"/>
          </p:cNvSpPr>
          <p:nvPr>
            <p:ph type="body" idx="1"/>
          </p:nvPr>
        </p:nvSpPr>
        <p:spPr/>
        <p:txBody>
          <a:bodyPr/>
          <a:lstStyle/>
          <a:p>
            <a:r>
              <a:rPr lang="en-US" dirty="0"/>
              <a:t>Equations of Motion, Time Integration, and Constraints</a:t>
            </a:r>
          </a:p>
        </p:txBody>
      </p:sp>
    </p:spTree>
    <p:extLst>
      <p:ext uri="{BB962C8B-B14F-4D97-AF65-F5344CB8AC3E}">
        <p14:creationId xmlns:p14="http://schemas.microsoft.com/office/powerpoint/2010/main" val="2532621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8B7D8-2057-4B86-BA21-C055910C4A00}"/>
              </a:ext>
            </a:extLst>
          </p:cNvPr>
          <p:cNvSpPr>
            <a:spLocks noGrp="1"/>
          </p:cNvSpPr>
          <p:nvPr>
            <p:ph type="title"/>
          </p:nvPr>
        </p:nvSpPr>
        <p:spPr/>
        <p:txBody>
          <a:bodyPr/>
          <a:lstStyle/>
          <a:p>
            <a:r>
              <a:rPr lang="en-CA" dirty="0"/>
              <a:t>Complementarity Conditions</a:t>
            </a:r>
          </a:p>
        </p:txBody>
      </p:sp>
      <p:sp>
        <p:nvSpPr>
          <p:cNvPr id="6" name="Oval 5">
            <a:extLst>
              <a:ext uri="{FF2B5EF4-FFF2-40B4-BE49-F238E27FC236}">
                <a16:creationId xmlns:a16="http://schemas.microsoft.com/office/drawing/2014/main" id="{8C569472-1291-44DB-B645-48EAC6835A27}"/>
              </a:ext>
            </a:extLst>
          </p:cNvPr>
          <p:cNvSpPr/>
          <p:nvPr/>
        </p:nvSpPr>
        <p:spPr>
          <a:xfrm>
            <a:off x="4080899" y="1932052"/>
            <a:ext cx="328768" cy="328768"/>
          </a:xfrm>
          <a:prstGeom prst="ellipse">
            <a:avLst/>
          </a:prstGeom>
          <a:ln>
            <a:solidFill>
              <a:schemeClr val="bg1">
                <a:lumMod val="50000"/>
              </a:schemeClr>
            </a:solidFill>
          </a:ln>
          <a:effectLst>
            <a:outerShdw blurRad="381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7" name="Rectangle 6">
            <a:extLst>
              <a:ext uri="{FF2B5EF4-FFF2-40B4-BE49-F238E27FC236}">
                <a16:creationId xmlns:a16="http://schemas.microsoft.com/office/drawing/2014/main" id="{B40036E4-CCDD-44D8-AB95-C7ABCFCCA64F}"/>
              </a:ext>
            </a:extLst>
          </p:cNvPr>
          <p:cNvSpPr/>
          <p:nvPr/>
        </p:nvSpPr>
        <p:spPr>
          <a:xfrm>
            <a:off x="3846287" y="2273138"/>
            <a:ext cx="808437" cy="210499"/>
          </a:xfrm>
          <a:prstGeom prst="rect">
            <a:avLst/>
          </a:prstGeom>
          <a:solidFill>
            <a:schemeClr val="bg2"/>
          </a:solidFill>
          <a:ln w="25400">
            <a:solidFill>
              <a:schemeClr val="tx1"/>
            </a:solidFill>
          </a:ln>
          <a:effectLst>
            <a:outerShdw blurRad="381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cxnSp>
        <p:nvCxnSpPr>
          <p:cNvPr id="8" name="Straight Arrow Connector 7">
            <a:extLst>
              <a:ext uri="{FF2B5EF4-FFF2-40B4-BE49-F238E27FC236}">
                <a16:creationId xmlns:a16="http://schemas.microsoft.com/office/drawing/2014/main" id="{1E20CB2C-B4AE-48C4-94DA-00A768411A60}"/>
              </a:ext>
            </a:extLst>
          </p:cNvPr>
          <p:cNvCxnSpPr>
            <a:cxnSpLocks/>
          </p:cNvCxnSpPr>
          <p:nvPr/>
        </p:nvCxnSpPr>
        <p:spPr>
          <a:xfrm flipV="1">
            <a:off x="4245283" y="2281527"/>
            <a:ext cx="0" cy="3481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611B095-D6BE-4DB1-B78F-CD27615C0DAA}"/>
                  </a:ext>
                </a:extLst>
              </p:cNvPr>
              <p:cNvSpPr txBox="1"/>
              <p:nvPr/>
            </p:nvSpPr>
            <p:spPr>
              <a:xfrm>
                <a:off x="3753481" y="2678351"/>
                <a:ext cx="9836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CA" sz="2400" i="1" smtClean="0">
                          <a:latin typeface="Cambria Math" panose="02040503050406030204" pitchFamily="18" charset="0"/>
                        </a:rPr>
                        <m:t>𝜆</m:t>
                      </m:r>
                      <m:r>
                        <a:rPr lang="en-US" sz="2400" b="1" i="1" smtClean="0">
                          <a:latin typeface="Cambria Math" panose="02040503050406030204" pitchFamily="18" charset="0"/>
                          <a:ea typeface="Cambria Math" panose="02040503050406030204" pitchFamily="18" charset="0"/>
                        </a:rPr>
                        <m:t>≥</m:t>
                      </m:r>
                      <m:r>
                        <a:rPr lang="en-US" sz="2400" b="0" i="0" smtClean="0">
                          <a:latin typeface="Cambria Math" panose="02040503050406030204" pitchFamily="18" charset="0"/>
                        </a:rPr>
                        <m:t>0</m:t>
                      </m:r>
                    </m:oMath>
                  </m:oMathPara>
                </a14:m>
                <a:endParaRPr lang="en-CA" sz="2400" dirty="0"/>
              </a:p>
            </p:txBody>
          </p:sp>
        </mc:Choice>
        <mc:Fallback xmlns="">
          <p:sp>
            <p:nvSpPr>
              <p:cNvPr id="9" name="TextBox 8">
                <a:extLst>
                  <a:ext uri="{FF2B5EF4-FFF2-40B4-BE49-F238E27FC236}">
                    <a16:creationId xmlns:a16="http://schemas.microsoft.com/office/drawing/2014/main" id="{4611B095-D6BE-4DB1-B78F-CD27615C0DAA}"/>
                  </a:ext>
                </a:extLst>
              </p:cNvPr>
              <p:cNvSpPr txBox="1">
                <a:spLocks noRot="1" noChangeAspect="1" noMove="1" noResize="1" noEditPoints="1" noAdjustHandles="1" noChangeArrowheads="1" noChangeShapeType="1" noTextEdit="1"/>
              </p:cNvSpPr>
              <p:nvPr/>
            </p:nvSpPr>
            <p:spPr>
              <a:xfrm>
                <a:off x="3753481" y="2678351"/>
                <a:ext cx="983603" cy="369332"/>
              </a:xfrm>
              <a:prstGeom prst="rect">
                <a:avLst/>
              </a:prstGeom>
              <a:blipFill>
                <a:blip r:embed="rId3"/>
                <a:stretch>
                  <a:fillRect b="-11475"/>
                </a:stretch>
              </a:blipFill>
            </p:spPr>
            <p:txBody>
              <a:bodyPr/>
              <a:lstStyle/>
              <a:p>
                <a:r>
                  <a:rPr lang="en-CA">
                    <a:noFill/>
                  </a:rPr>
                  <a:t> </a:t>
                </a:r>
              </a:p>
            </p:txBody>
          </p:sp>
        </mc:Fallback>
      </mc:AlternateContent>
      <p:cxnSp>
        <p:nvCxnSpPr>
          <p:cNvPr id="10" name="Straight Arrow Connector 9">
            <a:extLst>
              <a:ext uri="{FF2B5EF4-FFF2-40B4-BE49-F238E27FC236}">
                <a16:creationId xmlns:a16="http://schemas.microsoft.com/office/drawing/2014/main" id="{175AAC01-F6C1-44C6-A275-AB4662BA92C6}"/>
              </a:ext>
            </a:extLst>
          </p:cNvPr>
          <p:cNvCxnSpPr>
            <a:cxnSpLocks/>
          </p:cNvCxnSpPr>
          <p:nvPr/>
        </p:nvCxnSpPr>
        <p:spPr>
          <a:xfrm flipV="1">
            <a:off x="7760086" y="1622385"/>
            <a:ext cx="0" cy="312632"/>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62FEF42-61E9-4B0E-BC96-CFA8B5FF70B0}"/>
                  </a:ext>
                </a:extLst>
              </p:cNvPr>
              <p:cNvSpPr txBox="1"/>
              <p:nvPr/>
            </p:nvSpPr>
            <p:spPr>
              <a:xfrm>
                <a:off x="3753481" y="1282206"/>
                <a:ext cx="1030795" cy="387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sz="2400" b="1" i="1" smtClean="0">
                              <a:latin typeface="Cambria Math" panose="02040503050406030204" pitchFamily="18" charset="0"/>
                            </a:rPr>
                          </m:ctrlPr>
                        </m:accPr>
                        <m:e>
                          <m:r>
                            <a:rPr lang="en-CA" sz="2400" b="0" i="1" smtClean="0">
                              <a:latin typeface="Cambria Math" panose="02040503050406030204" pitchFamily="18" charset="0"/>
                            </a:rPr>
                            <m:t>𝜙</m:t>
                          </m:r>
                        </m:e>
                      </m:acc>
                      <m:r>
                        <a:rPr lang="en-US" sz="2400" b="1" i="1" smtClean="0">
                          <a:latin typeface="Cambria Math" panose="02040503050406030204" pitchFamily="18" charset="0"/>
                        </a:rPr>
                        <m:t>=</m:t>
                      </m:r>
                      <m:r>
                        <a:rPr lang="en-US" sz="2400" b="0" i="0" smtClean="0">
                          <a:latin typeface="Cambria Math" panose="02040503050406030204" pitchFamily="18" charset="0"/>
                        </a:rPr>
                        <m:t>0</m:t>
                      </m:r>
                    </m:oMath>
                  </m:oMathPara>
                </a14:m>
                <a:endParaRPr lang="en-CA" sz="2400" dirty="0"/>
              </a:p>
            </p:txBody>
          </p:sp>
        </mc:Choice>
        <mc:Fallback xmlns="">
          <p:sp>
            <p:nvSpPr>
              <p:cNvPr id="11" name="TextBox 10">
                <a:extLst>
                  <a:ext uri="{FF2B5EF4-FFF2-40B4-BE49-F238E27FC236}">
                    <a16:creationId xmlns:a16="http://schemas.microsoft.com/office/drawing/2014/main" id="{C62FEF42-61E9-4B0E-BC96-CFA8B5FF70B0}"/>
                  </a:ext>
                </a:extLst>
              </p:cNvPr>
              <p:cNvSpPr txBox="1">
                <a:spLocks noRot="1" noChangeAspect="1" noMove="1" noResize="1" noEditPoints="1" noAdjustHandles="1" noChangeArrowheads="1" noChangeShapeType="1" noTextEdit="1"/>
              </p:cNvSpPr>
              <p:nvPr/>
            </p:nvSpPr>
            <p:spPr>
              <a:xfrm>
                <a:off x="3753481" y="1282206"/>
                <a:ext cx="1030795" cy="387927"/>
              </a:xfrm>
              <a:prstGeom prst="rect">
                <a:avLst/>
              </a:prstGeom>
              <a:blipFill>
                <a:blip r:embed="rId4"/>
                <a:stretch>
                  <a:fillRect l="-1183" t="-14063" b="-31250"/>
                </a:stretch>
              </a:blipFill>
            </p:spPr>
            <p:txBody>
              <a:bodyPr/>
              <a:lstStyle/>
              <a:p>
                <a:r>
                  <a:rPr lang="en-CA">
                    <a:noFill/>
                  </a:rPr>
                  <a:t> </a:t>
                </a:r>
              </a:p>
            </p:txBody>
          </p:sp>
        </mc:Fallback>
      </mc:AlternateContent>
      <p:sp>
        <p:nvSpPr>
          <p:cNvPr id="13" name="Oval 12">
            <a:extLst>
              <a:ext uri="{FF2B5EF4-FFF2-40B4-BE49-F238E27FC236}">
                <a16:creationId xmlns:a16="http://schemas.microsoft.com/office/drawing/2014/main" id="{FB0CCC53-41BA-49C7-934A-B4CB3E8B1D6A}"/>
              </a:ext>
            </a:extLst>
          </p:cNvPr>
          <p:cNvSpPr/>
          <p:nvPr/>
        </p:nvSpPr>
        <p:spPr>
          <a:xfrm>
            <a:off x="7595703" y="1932052"/>
            <a:ext cx="328768" cy="328768"/>
          </a:xfrm>
          <a:prstGeom prst="ellipse">
            <a:avLst/>
          </a:prstGeom>
          <a:ln>
            <a:solidFill>
              <a:schemeClr val="bg1">
                <a:lumMod val="50000"/>
              </a:schemeClr>
            </a:solidFill>
          </a:ln>
          <a:effectLst>
            <a:outerShdw blurRad="381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14" name="Rectangle 13">
            <a:extLst>
              <a:ext uri="{FF2B5EF4-FFF2-40B4-BE49-F238E27FC236}">
                <a16:creationId xmlns:a16="http://schemas.microsoft.com/office/drawing/2014/main" id="{A669270C-7B5A-42D1-9462-7C4C98C456EF}"/>
              </a:ext>
            </a:extLst>
          </p:cNvPr>
          <p:cNvSpPr/>
          <p:nvPr/>
        </p:nvSpPr>
        <p:spPr>
          <a:xfrm>
            <a:off x="7361091" y="2273138"/>
            <a:ext cx="808437" cy="210499"/>
          </a:xfrm>
          <a:prstGeom prst="rect">
            <a:avLst/>
          </a:prstGeom>
          <a:solidFill>
            <a:schemeClr val="bg2"/>
          </a:solidFill>
          <a:ln w="25400">
            <a:solidFill>
              <a:schemeClr val="tx1"/>
            </a:solidFill>
          </a:ln>
          <a:effectLst>
            <a:outerShdw blurRad="381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DCF9ECC-4663-4627-8650-D63F302A5AF5}"/>
                  </a:ext>
                </a:extLst>
              </p:cNvPr>
              <p:cNvSpPr txBox="1"/>
              <p:nvPr/>
            </p:nvSpPr>
            <p:spPr>
              <a:xfrm>
                <a:off x="7268285" y="2678351"/>
                <a:ext cx="9836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𝜆</m:t>
                      </m:r>
                      <m:r>
                        <a:rPr lang="en-CA" sz="2400" b="1" i="1" smtClean="0">
                          <a:latin typeface="Cambria Math" panose="02040503050406030204" pitchFamily="18" charset="0"/>
                          <a:ea typeface="Cambria Math" panose="02040503050406030204" pitchFamily="18" charset="0"/>
                        </a:rPr>
                        <m:t>=</m:t>
                      </m:r>
                      <m:r>
                        <a:rPr lang="en-US" sz="2400" b="0" i="0" smtClean="0">
                          <a:latin typeface="Cambria Math" panose="02040503050406030204" pitchFamily="18" charset="0"/>
                        </a:rPr>
                        <m:t>0</m:t>
                      </m:r>
                    </m:oMath>
                  </m:oMathPara>
                </a14:m>
                <a:endParaRPr lang="en-CA" sz="2400" dirty="0"/>
              </a:p>
            </p:txBody>
          </p:sp>
        </mc:Choice>
        <mc:Fallback xmlns="">
          <p:sp>
            <p:nvSpPr>
              <p:cNvPr id="15" name="TextBox 14">
                <a:extLst>
                  <a:ext uri="{FF2B5EF4-FFF2-40B4-BE49-F238E27FC236}">
                    <a16:creationId xmlns:a16="http://schemas.microsoft.com/office/drawing/2014/main" id="{CDCF9ECC-4663-4627-8650-D63F302A5AF5}"/>
                  </a:ext>
                </a:extLst>
              </p:cNvPr>
              <p:cNvSpPr txBox="1">
                <a:spLocks noRot="1" noChangeAspect="1" noMove="1" noResize="1" noEditPoints="1" noAdjustHandles="1" noChangeArrowheads="1" noChangeShapeType="1" noTextEdit="1"/>
              </p:cNvSpPr>
              <p:nvPr/>
            </p:nvSpPr>
            <p:spPr>
              <a:xfrm>
                <a:off x="7268285" y="2678351"/>
                <a:ext cx="983603" cy="369332"/>
              </a:xfrm>
              <a:prstGeom prst="rect">
                <a:avLst/>
              </a:prstGeom>
              <a:blipFill>
                <a:blip r:embed="rId5"/>
                <a:stretch>
                  <a:fillRect b="-655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DFF0B34-1CED-4B2F-8C7E-6B7053AC61D0}"/>
                  </a:ext>
                </a:extLst>
              </p:cNvPr>
              <p:cNvSpPr txBox="1"/>
              <p:nvPr/>
            </p:nvSpPr>
            <p:spPr>
              <a:xfrm>
                <a:off x="7221092" y="1282206"/>
                <a:ext cx="1030795" cy="3864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sz="2400" i="1" smtClean="0">
                              <a:latin typeface="Cambria Math" panose="02040503050406030204" pitchFamily="18" charset="0"/>
                            </a:rPr>
                          </m:ctrlPr>
                        </m:accPr>
                        <m:e>
                          <m:r>
                            <a:rPr lang="en-CA" sz="2400" b="0" i="1" smtClean="0">
                              <a:latin typeface="Cambria Math" panose="02040503050406030204" pitchFamily="18" charset="0"/>
                            </a:rPr>
                            <m:t>𝜙</m:t>
                          </m:r>
                        </m:e>
                      </m:acc>
                      <m:r>
                        <a:rPr lang="en-CA" sz="2400" b="1" i="1" smtClean="0">
                          <a:latin typeface="Cambria Math" panose="02040503050406030204" pitchFamily="18" charset="0"/>
                        </a:rPr>
                        <m:t>&gt;</m:t>
                      </m:r>
                      <m:r>
                        <a:rPr lang="en-US" sz="2400" b="0" i="0" smtClean="0">
                          <a:latin typeface="Cambria Math" panose="02040503050406030204" pitchFamily="18" charset="0"/>
                        </a:rPr>
                        <m:t>0</m:t>
                      </m:r>
                    </m:oMath>
                  </m:oMathPara>
                </a14:m>
                <a:endParaRPr lang="en-CA" sz="2400" dirty="0"/>
              </a:p>
            </p:txBody>
          </p:sp>
        </mc:Choice>
        <mc:Fallback xmlns="">
          <p:sp>
            <p:nvSpPr>
              <p:cNvPr id="16" name="TextBox 15">
                <a:extLst>
                  <a:ext uri="{FF2B5EF4-FFF2-40B4-BE49-F238E27FC236}">
                    <a16:creationId xmlns:a16="http://schemas.microsoft.com/office/drawing/2014/main" id="{7DFF0B34-1CED-4B2F-8C7E-6B7053AC61D0}"/>
                  </a:ext>
                </a:extLst>
              </p:cNvPr>
              <p:cNvSpPr txBox="1">
                <a:spLocks noRot="1" noChangeAspect="1" noMove="1" noResize="1" noEditPoints="1" noAdjustHandles="1" noChangeArrowheads="1" noChangeShapeType="1" noTextEdit="1"/>
              </p:cNvSpPr>
              <p:nvPr/>
            </p:nvSpPr>
            <p:spPr>
              <a:xfrm>
                <a:off x="7221092" y="1282206"/>
                <a:ext cx="1030795" cy="386452"/>
              </a:xfrm>
              <a:prstGeom prst="rect">
                <a:avLst/>
              </a:prstGeom>
              <a:blipFill>
                <a:blip r:embed="rId6"/>
                <a:stretch>
                  <a:fillRect l="-1775" t="-14063" b="-3125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3FECCB54-CEC6-4A99-8BE5-81ABB3ADE24B}"/>
                  </a:ext>
                </a:extLst>
              </p:cNvPr>
              <p:cNvSpPr/>
              <p:nvPr/>
            </p:nvSpPr>
            <p:spPr>
              <a:xfrm>
                <a:off x="3188922" y="3956974"/>
                <a:ext cx="1186992" cy="5432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CA" sz="2800" i="1">
                              <a:latin typeface="Cambria Math" panose="02040503050406030204" pitchFamily="18" charset="0"/>
                            </a:rPr>
                          </m:ctrlPr>
                        </m:accPr>
                        <m:e>
                          <m:r>
                            <m:rPr>
                              <m:brk m:alnAt="7"/>
                            </m:rPr>
                            <a:rPr lang="en-CA" sz="2800" i="1">
                              <a:latin typeface="Cambria Math" panose="02040503050406030204" pitchFamily="18" charset="0"/>
                            </a:rPr>
                            <m:t>𝜙</m:t>
                          </m:r>
                        </m:e>
                      </m:acc>
                      <m:r>
                        <a:rPr lang="en-CA" sz="2800" i="1">
                          <a:latin typeface="Cambria Math" panose="02040503050406030204" pitchFamily="18" charset="0"/>
                        </a:rPr>
                        <m:t>≥0</m:t>
                      </m:r>
                    </m:oMath>
                  </m:oMathPara>
                </a14:m>
                <a:endParaRPr lang="en-CA" sz="2800" dirty="0"/>
              </a:p>
            </p:txBody>
          </p:sp>
        </mc:Choice>
        <mc:Fallback xmlns="">
          <p:sp>
            <p:nvSpPr>
              <p:cNvPr id="12" name="Rectangle 11">
                <a:extLst>
                  <a:ext uri="{FF2B5EF4-FFF2-40B4-BE49-F238E27FC236}">
                    <a16:creationId xmlns:a16="http://schemas.microsoft.com/office/drawing/2014/main" id="{3FECCB54-CEC6-4A99-8BE5-81ABB3ADE24B}"/>
                  </a:ext>
                </a:extLst>
              </p:cNvPr>
              <p:cNvSpPr>
                <a:spLocks noRot="1" noChangeAspect="1" noMove="1" noResize="1" noEditPoints="1" noAdjustHandles="1" noChangeArrowheads="1" noChangeShapeType="1" noTextEdit="1"/>
              </p:cNvSpPr>
              <p:nvPr/>
            </p:nvSpPr>
            <p:spPr>
              <a:xfrm>
                <a:off x="3188922" y="3956974"/>
                <a:ext cx="1186992" cy="543290"/>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CC7439F1-E744-4492-8E2E-60A7B9B5308E}"/>
                  </a:ext>
                </a:extLst>
              </p:cNvPr>
              <p:cNvSpPr/>
              <p:nvPr/>
            </p:nvSpPr>
            <p:spPr>
              <a:xfrm>
                <a:off x="5347503" y="3967009"/>
                <a:ext cx="112614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2800" i="1">
                          <a:latin typeface="Cambria Math" panose="02040503050406030204" pitchFamily="18" charset="0"/>
                        </a:rPr>
                        <m:t>𝜆</m:t>
                      </m:r>
                      <m:r>
                        <a:rPr lang="en-CA" sz="2800" i="1">
                          <a:latin typeface="Cambria Math" panose="02040503050406030204" pitchFamily="18" charset="0"/>
                        </a:rPr>
                        <m:t>≥0</m:t>
                      </m:r>
                    </m:oMath>
                  </m:oMathPara>
                </a14:m>
                <a:endParaRPr lang="en-CA" sz="2800" dirty="0"/>
              </a:p>
            </p:txBody>
          </p:sp>
        </mc:Choice>
        <mc:Fallback xmlns="">
          <p:sp>
            <p:nvSpPr>
              <p:cNvPr id="17" name="Rectangle 16">
                <a:extLst>
                  <a:ext uri="{FF2B5EF4-FFF2-40B4-BE49-F238E27FC236}">
                    <a16:creationId xmlns:a16="http://schemas.microsoft.com/office/drawing/2014/main" id="{CC7439F1-E744-4492-8E2E-60A7B9B5308E}"/>
                  </a:ext>
                </a:extLst>
              </p:cNvPr>
              <p:cNvSpPr>
                <a:spLocks noRot="1" noChangeAspect="1" noMove="1" noResize="1" noEditPoints="1" noAdjustHandles="1" noChangeArrowheads="1" noChangeShapeType="1" noTextEdit="1"/>
              </p:cNvSpPr>
              <p:nvPr/>
            </p:nvSpPr>
            <p:spPr>
              <a:xfrm>
                <a:off x="5347503" y="3967009"/>
                <a:ext cx="1126142" cy="523220"/>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935FD2B7-3A4E-4505-BAA1-FC92706A6686}"/>
                  </a:ext>
                </a:extLst>
              </p:cNvPr>
              <p:cNvSpPr/>
              <p:nvPr/>
            </p:nvSpPr>
            <p:spPr>
              <a:xfrm>
                <a:off x="7445234" y="3956974"/>
                <a:ext cx="1638013" cy="5432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CA" sz="2800" i="1" smtClean="0">
                              <a:latin typeface="Cambria Math" panose="02040503050406030204" pitchFamily="18" charset="0"/>
                            </a:rPr>
                          </m:ctrlPr>
                        </m:accPr>
                        <m:e>
                          <m:r>
                            <m:rPr>
                              <m:brk m:alnAt="7"/>
                            </m:rPr>
                            <a:rPr lang="en-CA" sz="2800" i="1">
                              <a:latin typeface="Cambria Math" panose="02040503050406030204" pitchFamily="18" charset="0"/>
                            </a:rPr>
                            <m:t>𝜙</m:t>
                          </m:r>
                        </m:e>
                      </m:acc>
                      <m:r>
                        <a:rPr lang="en-CA" sz="2800" b="0" i="1" smtClean="0">
                          <a:latin typeface="Cambria Math" panose="02040503050406030204" pitchFamily="18" charset="0"/>
                        </a:rPr>
                        <m:t>⋅</m:t>
                      </m:r>
                      <m:r>
                        <a:rPr lang="en-CA" sz="2800" i="1">
                          <a:latin typeface="Cambria Math" panose="02040503050406030204" pitchFamily="18" charset="0"/>
                        </a:rPr>
                        <m:t>𝜆</m:t>
                      </m:r>
                      <m:r>
                        <a:rPr lang="en-CA" sz="2800" i="1">
                          <a:latin typeface="Cambria Math" panose="02040503050406030204" pitchFamily="18" charset="0"/>
                        </a:rPr>
                        <m:t>=0</m:t>
                      </m:r>
                    </m:oMath>
                  </m:oMathPara>
                </a14:m>
                <a:endParaRPr lang="en-CA" sz="2800" dirty="0"/>
              </a:p>
            </p:txBody>
          </p:sp>
        </mc:Choice>
        <mc:Fallback xmlns="">
          <p:sp>
            <p:nvSpPr>
              <p:cNvPr id="20" name="Rectangle 19">
                <a:extLst>
                  <a:ext uri="{FF2B5EF4-FFF2-40B4-BE49-F238E27FC236}">
                    <a16:creationId xmlns:a16="http://schemas.microsoft.com/office/drawing/2014/main" id="{935FD2B7-3A4E-4505-BAA1-FC92706A6686}"/>
                  </a:ext>
                </a:extLst>
              </p:cNvPr>
              <p:cNvSpPr>
                <a:spLocks noRot="1" noChangeAspect="1" noMove="1" noResize="1" noEditPoints="1" noAdjustHandles="1" noChangeArrowheads="1" noChangeShapeType="1" noTextEdit="1"/>
              </p:cNvSpPr>
              <p:nvPr/>
            </p:nvSpPr>
            <p:spPr>
              <a:xfrm>
                <a:off x="7445234" y="3956974"/>
                <a:ext cx="1638013" cy="543290"/>
              </a:xfrm>
              <a:prstGeom prst="rect">
                <a:avLst/>
              </a:prstGeom>
              <a:blipFill>
                <a:blip r:embed="rId9"/>
                <a:stretch>
                  <a:fillRect/>
                </a:stretch>
              </a:blipFill>
            </p:spPr>
            <p:txBody>
              <a:bodyPr/>
              <a:lstStyle/>
              <a:p>
                <a:r>
                  <a:rPr lang="en-CA">
                    <a:noFill/>
                  </a:rPr>
                  <a:t> </a:t>
                </a:r>
              </a:p>
            </p:txBody>
          </p:sp>
        </mc:Fallback>
      </mc:AlternateContent>
      <p:sp>
        <p:nvSpPr>
          <p:cNvPr id="21" name="Arrow: Down 20">
            <a:extLst>
              <a:ext uri="{FF2B5EF4-FFF2-40B4-BE49-F238E27FC236}">
                <a16:creationId xmlns:a16="http://schemas.microsoft.com/office/drawing/2014/main" id="{EAC619B5-78C5-48C9-862E-ABD61AB9CC86}"/>
              </a:ext>
            </a:extLst>
          </p:cNvPr>
          <p:cNvSpPr/>
          <p:nvPr/>
        </p:nvSpPr>
        <p:spPr>
          <a:xfrm>
            <a:off x="5207512" y="4723000"/>
            <a:ext cx="1776976" cy="523220"/>
          </a:xfrm>
          <a:prstGeom prst="downArrow">
            <a:avLst>
              <a:gd name="adj1" fmla="val 64939"/>
              <a:gd name="adj2" fmla="val 47181"/>
            </a:avLst>
          </a:prstGeom>
          <a:ln>
            <a:noFill/>
          </a:ln>
          <a:effectLst>
            <a:outerShdw blurRad="381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FA3A33C1-7AA4-4937-BC07-417E75908020}"/>
                  </a:ext>
                </a:extLst>
              </p:cNvPr>
              <p:cNvSpPr/>
              <p:nvPr/>
            </p:nvSpPr>
            <p:spPr>
              <a:xfrm>
                <a:off x="4640346" y="5540806"/>
                <a:ext cx="2720745" cy="5432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2800" i="1" smtClean="0">
                          <a:latin typeface="Cambria Math" panose="02040503050406030204" pitchFamily="18" charset="0"/>
                        </a:rPr>
                        <m:t>0</m:t>
                      </m:r>
                      <m:r>
                        <a:rPr lang="en-CA" sz="2800" b="0" i="1" smtClean="0">
                          <a:latin typeface="Cambria Math" panose="02040503050406030204" pitchFamily="18" charset="0"/>
                        </a:rPr>
                        <m:t>≤</m:t>
                      </m:r>
                      <m:acc>
                        <m:accPr>
                          <m:chr m:val="̇"/>
                          <m:ctrlPr>
                            <a:rPr lang="en-CA" sz="2800" i="1">
                              <a:latin typeface="Cambria Math" panose="02040503050406030204" pitchFamily="18" charset="0"/>
                            </a:rPr>
                          </m:ctrlPr>
                        </m:accPr>
                        <m:e>
                          <m:r>
                            <m:rPr>
                              <m:brk m:alnAt="7"/>
                            </m:rPr>
                            <a:rPr lang="en-CA" sz="2800" i="1">
                              <a:latin typeface="Cambria Math" panose="02040503050406030204" pitchFamily="18" charset="0"/>
                            </a:rPr>
                            <m:t>𝜙</m:t>
                          </m:r>
                        </m:e>
                      </m:acc>
                      <m:r>
                        <a:rPr lang="en-CA" sz="2800" b="0" i="1" smtClean="0">
                          <a:latin typeface="Cambria Math" panose="02040503050406030204" pitchFamily="18" charset="0"/>
                        </a:rPr>
                        <m:t> ⊥ </m:t>
                      </m:r>
                      <m:r>
                        <a:rPr lang="en-CA" sz="2800" b="0" i="1" smtClean="0">
                          <a:latin typeface="Cambria Math" panose="02040503050406030204" pitchFamily="18" charset="0"/>
                        </a:rPr>
                        <m:t>𝜆</m:t>
                      </m:r>
                      <m:r>
                        <a:rPr lang="en-CA" sz="2800" b="0" i="1" smtClean="0">
                          <a:latin typeface="Cambria Math" panose="02040503050406030204" pitchFamily="18" charset="0"/>
                        </a:rPr>
                        <m:t>≥0</m:t>
                      </m:r>
                    </m:oMath>
                  </m:oMathPara>
                </a14:m>
                <a:endParaRPr lang="en-CA" sz="2800" dirty="0"/>
              </a:p>
            </p:txBody>
          </p:sp>
        </mc:Choice>
        <mc:Fallback xmlns="">
          <p:sp>
            <p:nvSpPr>
              <p:cNvPr id="25" name="Rectangle 24">
                <a:extLst>
                  <a:ext uri="{FF2B5EF4-FFF2-40B4-BE49-F238E27FC236}">
                    <a16:creationId xmlns:a16="http://schemas.microsoft.com/office/drawing/2014/main" id="{FA3A33C1-7AA4-4937-BC07-417E75908020}"/>
                  </a:ext>
                </a:extLst>
              </p:cNvPr>
              <p:cNvSpPr>
                <a:spLocks noRot="1" noChangeAspect="1" noMove="1" noResize="1" noEditPoints="1" noAdjustHandles="1" noChangeArrowheads="1" noChangeShapeType="1" noTextEdit="1"/>
              </p:cNvSpPr>
              <p:nvPr/>
            </p:nvSpPr>
            <p:spPr>
              <a:xfrm>
                <a:off x="4640346" y="5540806"/>
                <a:ext cx="2720745" cy="543290"/>
              </a:xfrm>
              <a:prstGeom prst="rect">
                <a:avLst/>
              </a:prstGeom>
              <a:blipFill>
                <a:blip r:embed="rId10"/>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16515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20" grpId="0"/>
      <p:bldP spid="21" grpId="0" animBg="1"/>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a:extLst>
              <a:ext uri="{FF2B5EF4-FFF2-40B4-BE49-F238E27FC236}">
                <a16:creationId xmlns:a16="http://schemas.microsoft.com/office/drawing/2014/main" id="{8E13D31D-4640-408F-957A-F905C1757ECF}"/>
              </a:ext>
            </a:extLst>
          </p:cNvPr>
          <p:cNvCxnSpPr>
            <a:cxnSpLocks/>
          </p:cNvCxnSpPr>
          <p:nvPr/>
        </p:nvCxnSpPr>
        <p:spPr>
          <a:xfrm>
            <a:off x="6753600" y="1440000"/>
            <a:ext cx="710813" cy="1396943"/>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A9076E4-7BC3-406B-83DD-014C641E4FB4}"/>
              </a:ext>
            </a:extLst>
          </p:cNvPr>
          <p:cNvCxnSpPr>
            <a:cxnSpLocks/>
          </p:cNvCxnSpPr>
          <p:nvPr/>
        </p:nvCxnSpPr>
        <p:spPr>
          <a:xfrm flipV="1">
            <a:off x="7389461" y="2491200"/>
            <a:ext cx="354110" cy="198113"/>
          </a:xfrm>
          <a:prstGeom prst="straightConnector1">
            <a:avLst/>
          </a:prstGeom>
          <a:ln w="1905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56ADF9B-135A-482B-ACC8-1EA9C302D8F5}"/>
                  </a:ext>
                </a:extLst>
              </p:cNvPr>
              <p:cNvSpPr txBox="1"/>
              <p:nvPr/>
            </p:nvSpPr>
            <p:spPr>
              <a:xfrm>
                <a:off x="7566516" y="2607445"/>
                <a:ext cx="18992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𝑛</m:t>
                          </m:r>
                        </m:e>
                      </m:acc>
                    </m:oMath>
                  </m:oMathPara>
                </a14:m>
                <a:endParaRPr lang="en-CA" dirty="0"/>
              </a:p>
            </p:txBody>
          </p:sp>
        </mc:Choice>
        <mc:Fallback xmlns="">
          <p:sp>
            <p:nvSpPr>
              <p:cNvPr id="45" name="TextBox 44">
                <a:extLst>
                  <a:ext uri="{FF2B5EF4-FFF2-40B4-BE49-F238E27FC236}">
                    <a16:creationId xmlns:a16="http://schemas.microsoft.com/office/drawing/2014/main" id="{756ADF9B-135A-482B-ACC8-1EA9C302D8F5}"/>
                  </a:ext>
                </a:extLst>
              </p:cNvPr>
              <p:cNvSpPr txBox="1">
                <a:spLocks noRot="1" noChangeAspect="1" noMove="1" noResize="1" noEditPoints="1" noAdjustHandles="1" noChangeArrowheads="1" noChangeShapeType="1" noTextEdit="1"/>
              </p:cNvSpPr>
              <p:nvPr/>
            </p:nvSpPr>
            <p:spPr>
              <a:xfrm>
                <a:off x="7566516" y="2607445"/>
                <a:ext cx="189924" cy="276999"/>
              </a:xfrm>
              <a:prstGeom prst="rect">
                <a:avLst/>
              </a:prstGeom>
              <a:blipFill>
                <a:blip r:embed="rId3"/>
                <a:stretch>
                  <a:fillRect l="-19355" t="-26667" r="-77419"/>
                </a:stretch>
              </a:blipFill>
            </p:spPr>
            <p:txBody>
              <a:bodyPr/>
              <a:lstStyle/>
              <a:p>
                <a:r>
                  <a:rPr lang="en-CA">
                    <a:noFill/>
                  </a:rPr>
                  <a:t> </a:t>
                </a:r>
              </a:p>
            </p:txBody>
          </p:sp>
        </mc:Fallback>
      </mc:AlternateContent>
      <p:sp>
        <p:nvSpPr>
          <p:cNvPr id="2" name="Title 1"/>
          <p:cNvSpPr>
            <a:spLocks noGrp="1"/>
          </p:cNvSpPr>
          <p:nvPr>
            <p:ph type="title"/>
          </p:nvPr>
        </p:nvSpPr>
        <p:spPr/>
        <p:txBody>
          <a:bodyPr/>
          <a:lstStyle/>
          <a:p>
            <a:r>
              <a:rPr lang="en-US" dirty="0"/>
              <a:t>Kinematic Constraint</a:t>
            </a:r>
            <a:endParaRPr lang="fr-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450734"/>
                <a:ext cx="10515600" cy="754602"/>
              </a:xfrm>
            </p:spPr>
            <p:txBody>
              <a:bodyPr>
                <a:noAutofit/>
              </a:bodyPr>
              <a:lstStyle/>
              <a:p>
                <a:r>
                  <a:rPr lang="en-CA" sz="2400" b="1" dirty="0"/>
                  <a:t>Want: </a:t>
                </a:r>
                <a:r>
                  <a:rPr lang="en-CA" sz="2400" dirty="0"/>
                  <a:t>a non-negative rate of change for the gap function</a:t>
                </a:r>
                <a:br>
                  <a:rPr lang="en-CA" sz="2400" dirty="0"/>
                </a:br>
                <a:br>
                  <a:rPr lang="en-CA" sz="2400" dirty="0"/>
                </a:br>
                <a:endParaRPr lang="en-CA" sz="2400" dirty="0"/>
              </a:p>
              <a:p>
                <a:r>
                  <a:rPr lang="en-CA" sz="2400" dirty="0"/>
                  <a:t>Matrix </a:t>
                </a:r>
                <a14:m>
                  <m:oMath xmlns:m="http://schemas.openxmlformats.org/officeDocument/2006/math">
                    <m:r>
                      <a:rPr lang="en-US" sz="2400" b="1" i="0" smtClean="0">
                        <a:latin typeface="Cambria Math" panose="02040503050406030204" pitchFamily="18" charset="0"/>
                      </a:rPr>
                      <m:t>𝐉</m:t>
                    </m:r>
                  </m:oMath>
                </a14:m>
                <a:r>
                  <a:rPr lang="en-CA" sz="2400" b="1" dirty="0"/>
                  <a:t> </a:t>
                </a:r>
                <a:r>
                  <a:rPr lang="en-CA" sz="2400" dirty="0"/>
                  <a:t>as a kinematic mapping from body velocities </a:t>
                </a:r>
                <a14:m>
                  <m:oMath xmlns:m="http://schemas.openxmlformats.org/officeDocument/2006/math">
                    <m:sSup>
                      <m:sSupPr>
                        <m:ctrlPr>
                          <a:rPr lang="en-CA" sz="2400" b="1" i="1" smtClean="0">
                            <a:latin typeface="Cambria Math" panose="02040503050406030204" pitchFamily="18" charset="0"/>
                          </a:rPr>
                        </m:ctrlPr>
                      </m:sSupPr>
                      <m:e>
                        <m:r>
                          <a:rPr lang="en-CA" sz="2400" b="1" i="0" smtClean="0">
                            <a:latin typeface="Cambria Math" panose="02040503050406030204" pitchFamily="18" charset="0"/>
                          </a:rPr>
                          <m:t>𝐮</m:t>
                        </m:r>
                      </m:e>
                      <m:sup>
                        <m:r>
                          <a:rPr lang="en-CA" sz="2400" b="1" i="1" smtClean="0">
                            <a:latin typeface="Cambria Math" panose="02040503050406030204" pitchFamily="18" charset="0"/>
                          </a:rPr>
                          <m:t>+</m:t>
                        </m:r>
                      </m:sup>
                    </m:sSup>
                  </m:oMath>
                </a14:m>
                <a:r>
                  <a:rPr lang="en-CA" sz="2400" dirty="0"/>
                  <a:t> to contact velocity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450734"/>
                <a:ext cx="10515600" cy="754602"/>
              </a:xfrm>
              <a:blipFill>
                <a:blip r:embed="rId4"/>
                <a:stretch>
                  <a:fillRect l="-812" t="-11290" b="-121774"/>
                </a:stretch>
              </a:blipFill>
            </p:spPr>
            <p:txBody>
              <a:bodyPr/>
              <a:lstStyle/>
              <a:p>
                <a:r>
                  <a:rPr lang="en-CA">
                    <a:noFill/>
                  </a:rPr>
                  <a:t> </a:t>
                </a:r>
              </a:p>
            </p:txBody>
          </p:sp>
        </mc:Fallback>
      </mc:AlternateContent>
      <p:sp>
        <p:nvSpPr>
          <p:cNvPr id="18" name="Oval 125 1"/>
          <p:cNvSpPr/>
          <p:nvPr/>
        </p:nvSpPr>
        <p:spPr>
          <a:xfrm rot="19968321">
            <a:off x="5200893" y="2030030"/>
            <a:ext cx="1972242" cy="989419"/>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242" h="989419">
                <a:moveTo>
                  <a:pt x="5383" y="399693"/>
                </a:moveTo>
                <a:cubicBezTo>
                  <a:pt x="-63676" y="94120"/>
                  <a:pt x="548663" y="13354"/>
                  <a:pt x="873999" y="11607"/>
                </a:cubicBezTo>
                <a:cubicBezTo>
                  <a:pt x="1199335" y="9860"/>
                  <a:pt x="1783404" y="-99392"/>
                  <a:pt x="1957402" y="389208"/>
                </a:cubicBezTo>
                <a:cubicBezTo>
                  <a:pt x="2091421" y="794440"/>
                  <a:pt x="1282288" y="987665"/>
                  <a:pt x="956952" y="989412"/>
                </a:cubicBezTo>
                <a:cubicBezTo>
                  <a:pt x="631616" y="991159"/>
                  <a:pt x="74442" y="705266"/>
                  <a:pt x="5383" y="399693"/>
                </a:cubicBezTo>
                <a:close/>
              </a:path>
            </a:pathLst>
          </a:custGeom>
          <a:gradFill flip="none" rotWithShape="1">
            <a:gsLst>
              <a:gs pos="25000">
                <a:srgbClr val="5B9BD5">
                  <a:lumMod val="0"/>
                  <a:lumOff val="100000"/>
                </a:srgbClr>
              </a:gs>
              <a:gs pos="77000">
                <a:srgbClr val="5B9BD5">
                  <a:lumMod val="20000"/>
                  <a:lumOff val="80000"/>
                </a:srgbClr>
              </a:gs>
            </a:gsLst>
            <a:path path="circle">
              <a:fillToRect l="50000" t="-80000" r="50000" b="180000"/>
            </a:path>
            <a:tileRect/>
          </a:gra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19" name="Oval 125 2"/>
          <p:cNvSpPr/>
          <p:nvPr/>
        </p:nvSpPr>
        <p:spPr>
          <a:xfrm rot="1566683">
            <a:off x="3541027" y="2059948"/>
            <a:ext cx="1741640" cy="527285"/>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 name="connsiteX0" fmla="*/ 5016 w 1677481"/>
              <a:gd name="connsiteY0" fmla="*/ 388487 h 978458"/>
              <a:gd name="connsiteX1" fmla="*/ 873632 w 1677481"/>
              <a:gd name="connsiteY1" fmla="*/ 401 h 978458"/>
              <a:gd name="connsiteX2" fmla="*/ 1657060 w 1677481"/>
              <a:gd name="connsiteY2" fmla="*/ 432021 h 978458"/>
              <a:gd name="connsiteX3" fmla="*/ 956585 w 1677481"/>
              <a:gd name="connsiteY3" fmla="*/ 978206 h 978458"/>
              <a:gd name="connsiteX4" fmla="*/ 5016 w 1677481"/>
              <a:gd name="connsiteY4" fmla="*/ 388487 h 978458"/>
              <a:gd name="connsiteX0" fmla="*/ 2 w 1672467"/>
              <a:gd name="connsiteY0" fmla="*/ 233985 h 823956"/>
              <a:gd name="connsiteX1" fmla="*/ 959374 w 1672467"/>
              <a:gd name="connsiteY1" fmla="*/ 88467 h 823956"/>
              <a:gd name="connsiteX2" fmla="*/ 1652046 w 1672467"/>
              <a:gd name="connsiteY2" fmla="*/ 277519 h 823956"/>
              <a:gd name="connsiteX3" fmla="*/ 951571 w 1672467"/>
              <a:gd name="connsiteY3" fmla="*/ 823704 h 823956"/>
              <a:gd name="connsiteX4" fmla="*/ 2 w 1672467"/>
              <a:gd name="connsiteY4" fmla="*/ 233985 h 823956"/>
              <a:gd name="connsiteX0" fmla="*/ 2133 w 1674598"/>
              <a:gd name="connsiteY0" fmla="*/ 233985 h 823956"/>
              <a:gd name="connsiteX1" fmla="*/ 961505 w 1674598"/>
              <a:gd name="connsiteY1" fmla="*/ 88467 h 823956"/>
              <a:gd name="connsiteX2" fmla="*/ 1654177 w 1674598"/>
              <a:gd name="connsiteY2" fmla="*/ 277519 h 823956"/>
              <a:gd name="connsiteX3" fmla="*/ 953702 w 1674598"/>
              <a:gd name="connsiteY3" fmla="*/ 823704 h 823956"/>
              <a:gd name="connsiteX4" fmla="*/ 2133 w 1674598"/>
              <a:gd name="connsiteY4" fmla="*/ 233985 h 823956"/>
              <a:gd name="connsiteX0" fmla="*/ 2133 w 1674598"/>
              <a:gd name="connsiteY0" fmla="*/ 173090 h 763061"/>
              <a:gd name="connsiteX1" fmla="*/ 961505 w 1674598"/>
              <a:gd name="connsiteY1" fmla="*/ 27572 h 763061"/>
              <a:gd name="connsiteX2" fmla="*/ 1654177 w 1674598"/>
              <a:gd name="connsiteY2" fmla="*/ 216624 h 763061"/>
              <a:gd name="connsiteX3" fmla="*/ 953702 w 1674598"/>
              <a:gd name="connsiteY3" fmla="*/ 762809 h 763061"/>
              <a:gd name="connsiteX4" fmla="*/ 2133 w 1674598"/>
              <a:gd name="connsiteY4" fmla="*/ 173090 h 763061"/>
              <a:gd name="connsiteX0" fmla="*/ 2133 w 1714084"/>
              <a:gd name="connsiteY0" fmla="*/ 173090 h 762929"/>
              <a:gd name="connsiteX1" fmla="*/ 961505 w 1714084"/>
              <a:gd name="connsiteY1" fmla="*/ 27572 h 762929"/>
              <a:gd name="connsiteX2" fmla="*/ 1654177 w 1714084"/>
              <a:gd name="connsiteY2" fmla="*/ 216624 h 762929"/>
              <a:gd name="connsiteX3" fmla="*/ 953702 w 1714084"/>
              <a:gd name="connsiteY3" fmla="*/ 762809 h 762929"/>
              <a:gd name="connsiteX4" fmla="*/ 2133 w 1714084"/>
              <a:gd name="connsiteY4" fmla="*/ 173090 h 762929"/>
              <a:gd name="connsiteX0" fmla="*/ 2603 w 1724438"/>
              <a:gd name="connsiteY0" fmla="*/ 173090 h 763230"/>
              <a:gd name="connsiteX1" fmla="*/ 961975 w 1724438"/>
              <a:gd name="connsiteY1" fmla="*/ 27572 h 763230"/>
              <a:gd name="connsiteX2" fmla="*/ 1654647 w 1724438"/>
              <a:gd name="connsiteY2" fmla="*/ 216624 h 763230"/>
              <a:gd name="connsiteX3" fmla="*/ 954172 w 1724438"/>
              <a:gd name="connsiteY3" fmla="*/ 762809 h 763230"/>
              <a:gd name="connsiteX4" fmla="*/ 2603 w 1724438"/>
              <a:gd name="connsiteY4" fmla="*/ 173090 h 763230"/>
              <a:gd name="connsiteX0" fmla="*/ 384 w 1715396"/>
              <a:gd name="connsiteY0" fmla="*/ 146686 h 602828"/>
              <a:gd name="connsiteX1" fmla="*/ 959756 w 1715396"/>
              <a:gd name="connsiteY1" fmla="*/ 1168 h 602828"/>
              <a:gd name="connsiteX2" fmla="*/ 1652428 w 1715396"/>
              <a:gd name="connsiteY2" fmla="*/ 190220 h 602828"/>
              <a:gd name="connsiteX3" fmla="*/ 865774 w 1715396"/>
              <a:gd name="connsiteY3" fmla="*/ 602134 h 602828"/>
              <a:gd name="connsiteX4" fmla="*/ 384 w 1715396"/>
              <a:gd name="connsiteY4" fmla="*/ 146686 h 602828"/>
              <a:gd name="connsiteX0" fmla="*/ 42658 w 1757670"/>
              <a:gd name="connsiteY0" fmla="*/ 155376 h 611518"/>
              <a:gd name="connsiteX1" fmla="*/ 1002030 w 1757670"/>
              <a:gd name="connsiteY1" fmla="*/ 9858 h 611518"/>
              <a:gd name="connsiteX2" fmla="*/ 1694702 w 1757670"/>
              <a:gd name="connsiteY2" fmla="*/ 198910 h 611518"/>
              <a:gd name="connsiteX3" fmla="*/ 908048 w 1757670"/>
              <a:gd name="connsiteY3" fmla="*/ 610824 h 611518"/>
              <a:gd name="connsiteX4" fmla="*/ 42658 w 1757670"/>
              <a:gd name="connsiteY4" fmla="*/ 155376 h 611518"/>
              <a:gd name="connsiteX0" fmla="*/ 42658 w 1757670"/>
              <a:gd name="connsiteY0" fmla="*/ 194563 h 650705"/>
              <a:gd name="connsiteX1" fmla="*/ 1002030 w 1757670"/>
              <a:gd name="connsiteY1" fmla="*/ 49045 h 650705"/>
              <a:gd name="connsiteX2" fmla="*/ 1694702 w 1757670"/>
              <a:gd name="connsiteY2" fmla="*/ 238097 h 650705"/>
              <a:gd name="connsiteX3" fmla="*/ 908048 w 1757670"/>
              <a:gd name="connsiteY3" fmla="*/ 650011 h 650705"/>
              <a:gd name="connsiteX4" fmla="*/ 42658 w 1757670"/>
              <a:gd name="connsiteY4" fmla="*/ 194563 h 650705"/>
              <a:gd name="connsiteX0" fmla="*/ 42658 w 1757670"/>
              <a:gd name="connsiteY0" fmla="*/ 194563 h 650705"/>
              <a:gd name="connsiteX1" fmla="*/ 1002030 w 1757670"/>
              <a:gd name="connsiteY1" fmla="*/ 49045 h 650705"/>
              <a:gd name="connsiteX2" fmla="*/ 1694702 w 1757670"/>
              <a:gd name="connsiteY2" fmla="*/ 238097 h 650705"/>
              <a:gd name="connsiteX3" fmla="*/ 908048 w 1757670"/>
              <a:gd name="connsiteY3" fmla="*/ 650011 h 650705"/>
              <a:gd name="connsiteX4" fmla="*/ 42658 w 1757670"/>
              <a:gd name="connsiteY4" fmla="*/ 194563 h 650705"/>
              <a:gd name="connsiteX0" fmla="*/ 1067 w 1712276"/>
              <a:gd name="connsiteY0" fmla="*/ 174755 h 503374"/>
              <a:gd name="connsiteX1" fmla="*/ 960439 w 1712276"/>
              <a:gd name="connsiteY1" fmla="*/ 29237 h 503374"/>
              <a:gd name="connsiteX2" fmla="*/ 1653111 w 1712276"/>
              <a:gd name="connsiteY2" fmla="*/ 218289 h 503374"/>
              <a:gd name="connsiteX3" fmla="*/ 810222 w 1712276"/>
              <a:gd name="connsiteY3" fmla="*/ 501622 h 503374"/>
              <a:gd name="connsiteX4" fmla="*/ 1067 w 1712276"/>
              <a:gd name="connsiteY4" fmla="*/ 174755 h 503374"/>
              <a:gd name="connsiteX0" fmla="*/ 30431 w 1741640"/>
              <a:gd name="connsiteY0" fmla="*/ 198666 h 527285"/>
              <a:gd name="connsiteX1" fmla="*/ 989803 w 1741640"/>
              <a:gd name="connsiteY1" fmla="*/ 53148 h 527285"/>
              <a:gd name="connsiteX2" fmla="*/ 1682475 w 1741640"/>
              <a:gd name="connsiteY2" fmla="*/ 242200 h 527285"/>
              <a:gd name="connsiteX3" fmla="*/ 839586 w 1741640"/>
              <a:gd name="connsiteY3" fmla="*/ 525533 h 527285"/>
              <a:gd name="connsiteX4" fmla="*/ 30431 w 1741640"/>
              <a:gd name="connsiteY4" fmla="*/ 198666 h 527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1640" h="527285">
                <a:moveTo>
                  <a:pt x="30431" y="198666"/>
                </a:moveTo>
                <a:cubicBezTo>
                  <a:pt x="198326" y="-17975"/>
                  <a:pt x="589751" y="-42337"/>
                  <a:pt x="989803" y="53148"/>
                </a:cubicBezTo>
                <a:cubicBezTo>
                  <a:pt x="1389855" y="148633"/>
                  <a:pt x="1519626" y="67212"/>
                  <a:pt x="1682475" y="242200"/>
                </a:cubicBezTo>
                <a:cubicBezTo>
                  <a:pt x="1948729" y="473996"/>
                  <a:pt x="1253916" y="539343"/>
                  <a:pt x="839586" y="525533"/>
                </a:cubicBezTo>
                <a:cubicBezTo>
                  <a:pt x="425256" y="511723"/>
                  <a:pt x="-137464" y="415307"/>
                  <a:pt x="30431" y="198666"/>
                </a:cubicBezTo>
                <a:close/>
              </a:path>
            </a:pathLst>
          </a:custGeom>
          <a:noFill/>
          <a:ln w="1905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20" name="Oval 125 3"/>
          <p:cNvSpPr/>
          <p:nvPr/>
        </p:nvSpPr>
        <p:spPr>
          <a:xfrm rot="21236884">
            <a:off x="7057822" y="1631747"/>
            <a:ext cx="1674598" cy="823956"/>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 name="connsiteX0" fmla="*/ 5016 w 1677481"/>
              <a:gd name="connsiteY0" fmla="*/ 388487 h 978458"/>
              <a:gd name="connsiteX1" fmla="*/ 873632 w 1677481"/>
              <a:gd name="connsiteY1" fmla="*/ 401 h 978458"/>
              <a:gd name="connsiteX2" fmla="*/ 1657060 w 1677481"/>
              <a:gd name="connsiteY2" fmla="*/ 432021 h 978458"/>
              <a:gd name="connsiteX3" fmla="*/ 956585 w 1677481"/>
              <a:gd name="connsiteY3" fmla="*/ 978206 h 978458"/>
              <a:gd name="connsiteX4" fmla="*/ 5016 w 1677481"/>
              <a:gd name="connsiteY4" fmla="*/ 388487 h 978458"/>
              <a:gd name="connsiteX0" fmla="*/ 2 w 1672467"/>
              <a:gd name="connsiteY0" fmla="*/ 233985 h 823956"/>
              <a:gd name="connsiteX1" fmla="*/ 959374 w 1672467"/>
              <a:gd name="connsiteY1" fmla="*/ 88467 h 823956"/>
              <a:gd name="connsiteX2" fmla="*/ 1652046 w 1672467"/>
              <a:gd name="connsiteY2" fmla="*/ 277519 h 823956"/>
              <a:gd name="connsiteX3" fmla="*/ 951571 w 1672467"/>
              <a:gd name="connsiteY3" fmla="*/ 823704 h 823956"/>
              <a:gd name="connsiteX4" fmla="*/ 2 w 1672467"/>
              <a:gd name="connsiteY4" fmla="*/ 233985 h 823956"/>
              <a:gd name="connsiteX0" fmla="*/ 2133 w 1674598"/>
              <a:gd name="connsiteY0" fmla="*/ 233985 h 823956"/>
              <a:gd name="connsiteX1" fmla="*/ 961505 w 1674598"/>
              <a:gd name="connsiteY1" fmla="*/ 88467 h 823956"/>
              <a:gd name="connsiteX2" fmla="*/ 1654177 w 1674598"/>
              <a:gd name="connsiteY2" fmla="*/ 277519 h 823956"/>
              <a:gd name="connsiteX3" fmla="*/ 953702 w 1674598"/>
              <a:gd name="connsiteY3" fmla="*/ 823704 h 823956"/>
              <a:gd name="connsiteX4" fmla="*/ 2133 w 1674598"/>
              <a:gd name="connsiteY4" fmla="*/ 233985 h 82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598" h="823956">
                <a:moveTo>
                  <a:pt x="2133" y="233985"/>
                </a:moveTo>
                <a:cubicBezTo>
                  <a:pt x="48526" y="-24767"/>
                  <a:pt x="686164" y="81211"/>
                  <a:pt x="961505" y="88467"/>
                </a:cubicBezTo>
                <a:cubicBezTo>
                  <a:pt x="1236846" y="95723"/>
                  <a:pt x="1480179" y="-211081"/>
                  <a:pt x="1654177" y="277519"/>
                </a:cubicBezTo>
                <a:cubicBezTo>
                  <a:pt x="1788196" y="682751"/>
                  <a:pt x="1229043" y="830960"/>
                  <a:pt x="953702" y="823704"/>
                </a:cubicBezTo>
                <a:cubicBezTo>
                  <a:pt x="678361" y="816448"/>
                  <a:pt x="-44260" y="492737"/>
                  <a:pt x="2133" y="233985"/>
                </a:cubicBezTo>
                <a:close/>
              </a:path>
            </a:pathLst>
          </a:custGeom>
          <a:noFill/>
          <a:ln w="1905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21" name="TextBox 20"/>
          <p:cNvSpPr txBox="1"/>
          <p:nvPr/>
        </p:nvSpPr>
        <p:spPr>
          <a:xfrm>
            <a:off x="3477197" y="2333872"/>
            <a:ext cx="559407"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lumMod val="75000"/>
                  </a:prstClr>
                </a:solidFill>
                <a:effectLst/>
                <a:uLnTx/>
                <a:uFillTx/>
              </a:rPr>
              <a:t>Body</a:t>
            </a:r>
          </a:p>
        </p:txBody>
      </p:sp>
      <p:sp>
        <p:nvSpPr>
          <p:cNvPr id="22" name="TextBox 21"/>
          <p:cNvSpPr txBox="1"/>
          <p:nvPr/>
        </p:nvSpPr>
        <p:spPr>
          <a:xfrm>
            <a:off x="6165680" y="2973153"/>
            <a:ext cx="64713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lumMod val="50000"/>
                  </a:prstClr>
                </a:solidFill>
                <a:effectLst/>
                <a:uLnTx/>
                <a:uFillTx/>
              </a:rPr>
              <a:t>Body</a:t>
            </a:r>
          </a:p>
        </p:txBody>
      </p:sp>
      <p:sp>
        <p:nvSpPr>
          <p:cNvPr id="23" name="TextBox 22"/>
          <p:cNvSpPr txBox="1"/>
          <p:nvPr/>
        </p:nvSpPr>
        <p:spPr>
          <a:xfrm>
            <a:off x="8281509" y="2302051"/>
            <a:ext cx="64713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lumMod val="75000"/>
                  </a:prstClr>
                </a:solidFill>
                <a:effectLst/>
                <a:uLnTx/>
                <a:uFillTx/>
              </a:rPr>
              <a:t>Body</a:t>
            </a:r>
          </a:p>
        </p:txBody>
      </p:sp>
      <p:sp>
        <p:nvSpPr>
          <p:cNvPr id="26" name="Can 25"/>
          <p:cNvSpPr/>
          <p:nvPr/>
        </p:nvSpPr>
        <p:spPr>
          <a:xfrm rot="604196">
            <a:off x="5077470" y="2440331"/>
            <a:ext cx="232247" cy="508517"/>
          </a:xfrm>
          <a:prstGeom prst="can">
            <a:avLst>
              <a:gd name="adj" fmla="val 63996"/>
            </a:avLst>
          </a:prstGeom>
          <a:gradFill>
            <a:gsLst>
              <a:gs pos="37000">
                <a:srgbClr val="EBAFAF"/>
              </a:gs>
              <a:gs pos="83000">
                <a:srgbClr val="F6DBDB"/>
              </a:gs>
            </a:gsLst>
            <a:lin ang="10800000" scaled="1"/>
          </a:gra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28" name="TextBox 27">
            <a:extLst>
              <a:ext uri="{FF2B5EF4-FFF2-40B4-BE49-F238E27FC236}">
                <a16:creationId xmlns:a16="http://schemas.microsoft.com/office/drawing/2014/main" id="{E5F67793-A3C1-4F5F-A9A3-810BE0054574}"/>
              </a:ext>
            </a:extLst>
          </p:cNvPr>
          <p:cNvSpPr txBox="1"/>
          <p:nvPr/>
        </p:nvSpPr>
        <p:spPr>
          <a:xfrm>
            <a:off x="4644276" y="2982627"/>
            <a:ext cx="94704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E37777"/>
                </a:solidFill>
                <a:effectLst/>
                <a:uLnTx/>
                <a:uFillTx/>
              </a:rPr>
              <a:t>Constraints</a:t>
            </a:r>
          </a:p>
        </p:txBody>
      </p:sp>
      <mc:AlternateContent xmlns:mc="http://schemas.openxmlformats.org/markup-compatibility/2006" xmlns:a14="http://schemas.microsoft.com/office/drawing/2010/main">
        <mc:Choice Requires="a14">
          <p:sp>
            <p:nvSpPr>
              <p:cNvPr id="32" name="TextBox 31"/>
              <p:cNvSpPr txBox="1"/>
              <p:nvPr/>
            </p:nvSpPr>
            <p:spPr>
              <a:xfrm>
                <a:off x="4820732" y="5457241"/>
                <a:ext cx="133652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0" smtClean="0">
                          <a:solidFill>
                            <a:srgbClr val="000302"/>
                          </a:solidFill>
                          <a:latin typeface="Cambria Math" panose="02040503050406030204" pitchFamily="18" charset="0"/>
                        </a:rPr>
                        <m:t>𝐉</m:t>
                      </m:r>
                      <m:sSup>
                        <m:sSupPr>
                          <m:ctrlPr>
                            <a:rPr lang="en-US" sz="2800" i="1" smtClean="0">
                              <a:solidFill>
                                <a:schemeClr val="tx1"/>
                              </a:solidFill>
                              <a:latin typeface="Cambria Math" panose="02040503050406030204" pitchFamily="18" charset="0"/>
                            </a:rPr>
                          </m:ctrlPr>
                        </m:sSupPr>
                        <m:e>
                          <m:r>
                            <a:rPr lang="en-US" sz="2800" b="1">
                              <a:solidFill>
                                <a:schemeClr val="tx1"/>
                              </a:solidFill>
                              <a:latin typeface="Cambria Math" panose="02040503050406030204" pitchFamily="18" charset="0"/>
                            </a:rPr>
                            <m:t>𝐮</m:t>
                          </m:r>
                        </m:e>
                        <m:sup>
                          <m:r>
                            <a:rPr lang="en-US" sz="2800" i="1">
                              <a:solidFill>
                                <a:schemeClr val="tx1"/>
                              </a:solidFill>
                              <a:latin typeface="Cambria Math" panose="02040503050406030204" pitchFamily="18" charset="0"/>
                            </a:rPr>
                            <m:t>+</m:t>
                          </m:r>
                        </m:sup>
                      </m:sSup>
                      <m:r>
                        <a:rPr lang="en-CA" sz="2800" b="0" i="1" smtClean="0">
                          <a:solidFill>
                            <a:srgbClr val="000302"/>
                          </a:solidFill>
                          <a:latin typeface="Cambria Math" panose="02040503050406030204" pitchFamily="18" charset="0"/>
                        </a:rPr>
                        <m:t>≥</m:t>
                      </m:r>
                      <m:r>
                        <a:rPr lang="en-CA" sz="2800" b="1" i="1" smtClean="0">
                          <a:solidFill>
                            <a:srgbClr val="000302"/>
                          </a:solidFill>
                          <a:latin typeface="Cambria Math" panose="02040503050406030204" pitchFamily="18" charset="0"/>
                        </a:rPr>
                        <m:t>𝟎</m:t>
                      </m:r>
                    </m:oMath>
                  </m:oMathPara>
                </a14:m>
                <a:endParaRPr lang="en-CA" sz="2800" b="1" dirty="0">
                  <a:solidFill>
                    <a:srgbClr val="000302"/>
                  </a:solidFill>
                  <a:latin typeface="Arial" panose="020B0604020202020204"/>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4820732" y="5457241"/>
                <a:ext cx="1336520" cy="430887"/>
              </a:xfrm>
              <a:prstGeom prst="rect">
                <a:avLst/>
              </a:prstGeom>
              <a:blipFill>
                <a:blip r:embed="rId5"/>
                <a:stretch>
                  <a:fillRect/>
                </a:stretch>
              </a:blipFill>
            </p:spPr>
            <p:txBody>
              <a:bodyPr/>
              <a:lstStyle/>
              <a:p>
                <a:r>
                  <a:rPr lang="en-CA">
                    <a:noFill/>
                  </a:rPr>
                  <a:t> </a:t>
                </a:r>
              </a:p>
            </p:txBody>
          </p:sp>
        </mc:Fallback>
      </mc:AlternateContent>
      <p:grpSp>
        <p:nvGrpSpPr>
          <p:cNvPr id="34" name="Group 33"/>
          <p:cNvGrpSpPr/>
          <p:nvPr/>
        </p:nvGrpSpPr>
        <p:grpSpPr>
          <a:xfrm flipH="1">
            <a:off x="2523562" y="5418537"/>
            <a:ext cx="2303520" cy="201100"/>
            <a:chOff x="5818050" y="3164841"/>
            <a:chExt cx="2303520" cy="201100"/>
          </a:xfrm>
        </p:grpSpPr>
        <p:cxnSp>
          <p:nvCxnSpPr>
            <p:cNvPr id="35" name="Straight Connector 34"/>
            <p:cNvCxnSpPr>
              <a:cxnSpLocks noChangeAspect="1"/>
            </p:cNvCxnSpPr>
            <p:nvPr/>
          </p:nvCxnSpPr>
          <p:spPr>
            <a:xfrm flipV="1">
              <a:off x="5818050" y="3164841"/>
              <a:ext cx="201101" cy="201100"/>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19151" y="3164843"/>
              <a:ext cx="2102419" cy="0"/>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2456688" y="5123263"/>
            <a:ext cx="2499849" cy="338554"/>
          </a:xfrm>
          <a:prstGeom prst="rect">
            <a:avLst/>
          </a:prstGeom>
          <a:noFill/>
        </p:spPr>
        <p:txBody>
          <a:bodyPr wrap="square" rtlCol="0">
            <a:spAutoFit/>
          </a:bodyPr>
          <a:lstStyle/>
          <a:p>
            <a:r>
              <a:rPr lang="en-US" sz="1600" dirty="0">
                <a:solidFill>
                  <a:schemeClr val="bg1">
                    <a:lumMod val="50000"/>
                  </a:schemeClr>
                </a:solidFill>
              </a:rPr>
              <a:t>Constraint Jacobian</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4FCC9D5-6667-4FD7-804B-4B3EB1DFBE0D}"/>
                  </a:ext>
                </a:extLst>
              </p:cNvPr>
              <p:cNvSpPr txBox="1"/>
              <p:nvPr/>
            </p:nvSpPr>
            <p:spPr>
              <a:xfrm>
                <a:off x="4842407" y="3943197"/>
                <a:ext cx="1019958" cy="4509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sz="2800" b="1" i="1" smtClean="0">
                              <a:solidFill>
                                <a:srgbClr val="000302"/>
                              </a:solidFill>
                              <a:latin typeface="Cambria Math" panose="02040503050406030204" pitchFamily="18" charset="0"/>
                            </a:rPr>
                          </m:ctrlPr>
                        </m:accPr>
                        <m:e>
                          <m:r>
                            <a:rPr lang="en-CA" sz="2800" b="0" i="1" smtClean="0">
                              <a:solidFill>
                                <a:srgbClr val="000302"/>
                              </a:solidFill>
                              <a:latin typeface="Cambria Math" panose="02040503050406030204" pitchFamily="18" charset="0"/>
                            </a:rPr>
                            <m:t>𝜙</m:t>
                          </m:r>
                        </m:e>
                      </m:acc>
                      <m:r>
                        <a:rPr lang="en-CA" sz="2800" b="0" i="1" smtClean="0">
                          <a:solidFill>
                            <a:srgbClr val="000302"/>
                          </a:solidFill>
                          <a:latin typeface="Cambria Math" panose="02040503050406030204" pitchFamily="18" charset="0"/>
                        </a:rPr>
                        <m:t>≥0</m:t>
                      </m:r>
                    </m:oMath>
                  </m:oMathPara>
                </a14:m>
                <a:endParaRPr lang="en-CA" sz="2800" dirty="0">
                  <a:solidFill>
                    <a:srgbClr val="000302"/>
                  </a:solidFill>
                  <a:latin typeface="Arial" panose="020B0604020202020204"/>
                </a:endParaRPr>
              </a:p>
            </p:txBody>
          </p:sp>
        </mc:Choice>
        <mc:Fallback xmlns="">
          <p:sp>
            <p:nvSpPr>
              <p:cNvPr id="42" name="TextBox 41">
                <a:extLst>
                  <a:ext uri="{FF2B5EF4-FFF2-40B4-BE49-F238E27FC236}">
                    <a16:creationId xmlns:a16="http://schemas.microsoft.com/office/drawing/2014/main" id="{C4FCC9D5-6667-4FD7-804B-4B3EB1DFBE0D}"/>
                  </a:ext>
                </a:extLst>
              </p:cNvPr>
              <p:cNvSpPr txBox="1">
                <a:spLocks noRot="1" noChangeAspect="1" noMove="1" noResize="1" noEditPoints="1" noAdjustHandles="1" noChangeArrowheads="1" noChangeShapeType="1" noTextEdit="1"/>
              </p:cNvSpPr>
              <p:nvPr/>
            </p:nvSpPr>
            <p:spPr>
              <a:xfrm>
                <a:off x="4842407" y="3943197"/>
                <a:ext cx="1019958" cy="450957"/>
              </a:xfrm>
              <a:prstGeom prst="rect">
                <a:avLst/>
              </a:prstGeom>
              <a:blipFill>
                <a:blip r:embed="rId6"/>
                <a:stretch>
                  <a:fillRect/>
                </a:stretch>
              </a:blipFill>
            </p:spPr>
            <p:txBody>
              <a:bodyPr/>
              <a:lstStyle/>
              <a:p>
                <a:r>
                  <a:rPr lang="en-CA">
                    <a:noFill/>
                  </a:rPr>
                  <a:t> </a:t>
                </a:r>
              </a:p>
            </p:txBody>
          </p:sp>
        </mc:Fallback>
      </mc:AlternateContent>
      <p:cxnSp>
        <p:nvCxnSpPr>
          <p:cNvPr id="46" name="Straight Arrow Connector 45">
            <a:extLst>
              <a:ext uri="{FF2B5EF4-FFF2-40B4-BE49-F238E27FC236}">
                <a16:creationId xmlns:a16="http://schemas.microsoft.com/office/drawing/2014/main" id="{1C7EF650-834E-40AB-824B-F101027806A5}"/>
              </a:ext>
            </a:extLst>
          </p:cNvPr>
          <p:cNvCxnSpPr>
            <a:cxnSpLocks/>
          </p:cNvCxnSpPr>
          <p:nvPr/>
        </p:nvCxnSpPr>
        <p:spPr>
          <a:xfrm flipH="1">
            <a:off x="6554481" y="2009618"/>
            <a:ext cx="477003" cy="226436"/>
          </a:xfrm>
          <a:prstGeom prst="straightConnector1">
            <a:avLst/>
          </a:prstGeom>
          <a:ln w="41275">
            <a:solidFill>
              <a:schemeClr val="accent6"/>
            </a:solidFill>
            <a:tailEnd type="triangle" w="med" len="lg"/>
          </a:ln>
          <a:effectLst>
            <a:outerShdw blurRad="38100" dist="127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Oval 30"/>
          <p:cNvSpPr/>
          <p:nvPr/>
        </p:nvSpPr>
        <p:spPr>
          <a:xfrm rot="20274607">
            <a:off x="6960228" y="1914224"/>
            <a:ext cx="171454" cy="171454"/>
          </a:xfrm>
          <a:prstGeom prst="ellipse">
            <a:avLst/>
          </a:prstGeom>
          <a:gradFill flip="none" rotWithShape="1">
            <a:gsLst>
              <a:gs pos="74000">
                <a:srgbClr val="EDB8B8"/>
              </a:gs>
              <a:gs pos="26000">
                <a:srgbClr val="ED7D31">
                  <a:lumMod val="0"/>
                  <a:lumOff val="100000"/>
                </a:srgbClr>
              </a:gs>
            </a:gsLst>
            <a:path path="circle">
              <a:fillToRect l="50000" t="-80000" r="50000" b="180000"/>
            </a:path>
            <a:tileRect/>
          </a:gra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29" name="Arc 28">
            <a:extLst>
              <a:ext uri="{FF2B5EF4-FFF2-40B4-BE49-F238E27FC236}">
                <a16:creationId xmlns:a16="http://schemas.microsoft.com/office/drawing/2014/main" id="{7BC732A0-A872-491E-AC8E-88D077A7C71A}"/>
              </a:ext>
            </a:extLst>
          </p:cNvPr>
          <p:cNvSpPr/>
          <p:nvPr/>
        </p:nvSpPr>
        <p:spPr>
          <a:xfrm>
            <a:off x="5851701" y="2652884"/>
            <a:ext cx="590400" cy="520297"/>
          </a:xfrm>
          <a:prstGeom prst="arc">
            <a:avLst>
              <a:gd name="adj1" fmla="val 8411773"/>
              <a:gd name="adj2" fmla="val 14977335"/>
            </a:avLst>
          </a:prstGeom>
          <a:ln w="28575">
            <a:solidFill>
              <a:schemeClr val="accent5"/>
            </a:solidFill>
            <a:prstDash val="sysDash"/>
            <a:headEnd type="triangle" w="med" len="lg"/>
            <a:tailEnd type="none" w="med" len="lg"/>
          </a:ln>
          <a:effectLst>
            <a:outerShdw blurRad="25400" dist="127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cxnSp>
        <p:nvCxnSpPr>
          <p:cNvPr id="30" name="Straight Arrow Connector 29">
            <a:extLst>
              <a:ext uri="{FF2B5EF4-FFF2-40B4-BE49-F238E27FC236}">
                <a16:creationId xmlns:a16="http://schemas.microsoft.com/office/drawing/2014/main" id="{54CBEBAF-AA33-46B8-AF27-9CCF527C91F3}"/>
              </a:ext>
            </a:extLst>
          </p:cNvPr>
          <p:cNvCxnSpPr/>
          <p:nvPr/>
        </p:nvCxnSpPr>
        <p:spPr>
          <a:xfrm flipH="1">
            <a:off x="5851701" y="2504219"/>
            <a:ext cx="362240" cy="903340"/>
          </a:xfrm>
          <a:prstGeom prst="straightConnector1">
            <a:avLst/>
          </a:prstGeom>
          <a:noFill/>
          <a:ln w="41275" cap="flat" cmpd="sng" algn="ctr">
            <a:solidFill>
              <a:schemeClr val="accent5"/>
            </a:solidFill>
            <a:prstDash val="solid"/>
            <a:miter lim="800000"/>
            <a:tailEnd type="triangle" w="med" len="lg"/>
          </a:ln>
          <a:effectLst>
            <a:outerShdw blurRad="38100" dist="12700" dir="8100000" algn="tr" rotWithShape="0">
              <a:prstClr val="black">
                <a:alpha val="40000"/>
              </a:prstClr>
            </a:outerShdw>
          </a:effectLst>
        </p:spPr>
      </p:cxnSp>
      <p:sp>
        <p:nvSpPr>
          <p:cNvPr id="33" name="Oval 32">
            <a:extLst>
              <a:ext uri="{FF2B5EF4-FFF2-40B4-BE49-F238E27FC236}">
                <a16:creationId xmlns:a16="http://schemas.microsoft.com/office/drawing/2014/main" id="{1FF6729C-E84F-4A2C-8A4B-775DE9384710}"/>
              </a:ext>
            </a:extLst>
          </p:cNvPr>
          <p:cNvSpPr/>
          <p:nvPr/>
        </p:nvSpPr>
        <p:spPr>
          <a:xfrm>
            <a:off x="6165681" y="2443502"/>
            <a:ext cx="96520" cy="9652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1D382DD-467A-453F-AE18-8E58CCCEE100}"/>
                  </a:ext>
                </a:extLst>
              </p:cNvPr>
              <p:cNvSpPr txBox="1"/>
              <p:nvPr/>
            </p:nvSpPr>
            <p:spPr>
              <a:xfrm>
                <a:off x="5628126" y="2346205"/>
                <a:ext cx="4327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CA" sz="2400" b="0" i="1" smtClean="0">
                              <a:latin typeface="Cambria Math" panose="02040503050406030204" pitchFamily="18" charset="0"/>
                            </a:rPr>
                          </m:ctrlPr>
                        </m:sSupPr>
                        <m:e>
                          <m:r>
                            <a:rPr lang="en-CA" sz="2400" b="1" i="0" smtClean="0">
                              <a:latin typeface="Cambria Math" panose="02040503050406030204" pitchFamily="18" charset="0"/>
                            </a:rPr>
                            <m:t>𝐮</m:t>
                          </m:r>
                        </m:e>
                        <m:sup>
                          <m:r>
                            <a:rPr lang="en-CA" sz="2400" b="0" i="1" smtClean="0">
                              <a:latin typeface="Cambria Math" panose="02040503050406030204" pitchFamily="18" charset="0"/>
                            </a:rPr>
                            <m:t>+</m:t>
                          </m:r>
                        </m:sup>
                      </m:sSup>
                    </m:oMath>
                  </m:oMathPara>
                </a14:m>
                <a:endParaRPr lang="en-CA" sz="2400" dirty="0"/>
              </a:p>
            </p:txBody>
          </p:sp>
        </mc:Choice>
        <mc:Fallback xmlns="">
          <p:sp>
            <p:nvSpPr>
              <p:cNvPr id="4" name="TextBox 3">
                <a:extLst>
                  <a:ext uri="{FF2B5EF4-FFF2-40B4-BE49-F238E27FC236}">
                    <a16:creationId xmlns:a16="http://schemas.microsoft.com/office/drawing/2014/main" id="{C1D382DD-467A-453F-AE18-8E58CCCEE100}"/>
                  </a:ext>
                </a:extLst>
              </p:cNvPr>
              <p:cNvSpPr txBox="1">
                <a:spLocks noRot="1" noChangeAspect="1" noMove="1" noResize="1" noEditPoints="1" noAdjustHandles="1" noChangeArrowheads="1" noChangeShapeType="1" noTextEdit="1"/>
              </p:cNvSpPr>
              <p:nvPr/>
            </p:nvSpPr>
            <p:spPr>
              <a:xfrm>
                <a:off x="5628126" y="2346205"/>
                <a:ext cx="432747" cy="369332"/>
              </a:xfrm>
              <a:prstGeom prst="rect">
                <a:avLst/>
              </a:prstGeom>
              <a:blipFill>
                <a:blip r:embed="rId7"/>
                <a:stretch>
                  <a:fillRect l="-9859" r="-7042"/>
                </a:stretch>
              </a:blipFill>
            </p:spPr>
            <p:txBody>
              <a:bodyPr/>
              <a:lstStyle/>
              <a:p>
                <a:r>
                  <a:rPr lang="en-CA">
                    <a:noFill/>
                  </a:rPr>
                  <a:t> </a:t>
                </a:r>
              </a:p>
            </p:txBody>
          </p:sp>
        </mc:Fallback>
      </mc:AlternateContent>
      <p:sp>
        <p:nvSpPr>
          <p:cNvPr id="6" name="Arc 5">
            <a:extLst>
              <a:ext uri="{FF2B5EF4-FFF2-40B4-BE49-F238E27FC236}">
                <a16:creationId xmlns:a16="http://schemas.microsoft.com/office/drawing/2014/main" id="{A56CB0CC-9E22-42AD-91BC-94029BAACFFB}"/>
              </a:ext>
            </a:extLst>
          </p:cNvPr>
          <p:cNvSpPr/>
          <p:nvPr/>
        </p:nvSpPr>
        <p:spPr>
          <a:xfrm rot="20224531">
            <a:off x="5966341" y="1145670"/>
            <a:ext cx="1022385" cy="1622549"/>
          </a:xfrm>
          <a:prstGeom prst="arc">
            <a:avLst>
              <a:gd name="adj1" fmla="val 12042556"/>
              <a:gd name="adj2" fmla="val 21435148"/>
            </a:avLst>
          </a:prstGeom>
          <a:ln w="25400">
            <a:solidFill>
              <a:schemeClr val="tx1"/>
            </a:solidFill>
            <a:prstDash val="sysDot"/>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32679FD-8B39-46D2-94D5-93FB46AF4AA4}"/>
                  </a:ext>
                </a:extLst>
              </p:cNvPr>
              <p:cNvSpPr txBox="1"/>
              <p:nvPr/>
            </p:nvSpPr>
            <p:spPr>
              <a:xfrm>
                <a:off x="4485770" y="1085801"/>
                <a:ext cx="1376595" cy="4526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0" smtClean="0">
                          <a:latin typeface="Cambria Math" panose="02040503050406030204" pitchFamily="18" charset="0"/>
                        </a:rPr>
                        <m:t>𝐉</m:t>
                      </m:r>
                      <m:sSup>
                        <m:sSupPr>
                          <m:ctrlPr>
                            <a:rPr lang="en-CA" sz="2800" b="1" i="1" smtClean="0">
                              <a:latin typeface="Cambria Math" panose="02040503050406030204" pitchFamily="18" charset="0"/>
                            </a:rPr>
                          </m:ctrlPr>
                        </m:sSupPr>
                        <m:e>
                          <m:r>
                            <a:rPr lang="en-CA" sz="2800" b="1" i="0" smtClean="0">
                              <a:latin typeface="Cambria Math" panose="02040503050406030204" pitchFamily="18" charset="0"/>
                            </a:rPr>
                            <m:t>𝐮</m:t>
                          </m:r>
                        </m:e>
                        <m:sup>
                          <m:r>
                            <a:rPr lang="en-CA" sz="2800" b="1" i="1" smtClean="0">
                              <a:latin typeface="Cambria Math" panose="02040503050406030204" pitchFamily="18" charset="0"/>
                            </a:rPr>
                            <m:t>+</m:t>
                          </m:r>
                        </m:sup>
                      </m:sSup>
                      <m:r>
                        <a:rPr lang="en-CA" sz="2800" b="1" i="1" smtClean="0">
                          <a:latin typeface="Cambria Math" panose="02040503050406030204" pitchFamily="18" charset="0"/>
                        </a:rPr>
                        <m:t>=</m:t>
                      </m:r>
                      <m:acc>
                        <m:accPr>
                          <m:chr m:val="̇"/>
                          <m:ctrlPr>
                            <a:rPr lang="en-CA" sz="2800" b="1" i="1" smtClean="0">
                              <a:latin typeface="Cambria Math" panose="02040503050406030204" pitchFamily="18" charset="0"/>
                            </a:rPr>
                          </m:ctrlPr>
                        </m:accPr>
                        <m:e>
                          <m:r>
                            <a:rPr lang="en-CA" sz="2800" b="0" i="1" smtClean="0">
                              <a:latin typeface="Cambria Math" panose="02040503050406030204" pitchFamily="18" charset="0"/>
                            </a:rPr>
                            <m:t>𝜙</m:t>
                          </m:r>
                        </m:e>
                      </m:acc>
                    </m:oMath>
                  </m:oMathPara>
                </a14:m>
                <a:endParaRPr lang="en-CA" sz="2800" b="1" dirty="0"/>
              </a:p>
            </p:txBody>
          </p:sp>
        </mc:Choice>
        <mc:Fallback xmlns="">
          <p:sp>
            <p:nvSpPr>
              <p:cNvPr id="7" name="TextBox 6">
                <a:extLst>
                  <a:ext uri="{FF2B5EF4-FFF2-40B4-BE49-F238E27FC236}">
                    <a16:creationId xmlns:a16="http://schemas.microsoft.com/office/drawing/2014/main" id="{032679FD-8B39-46D2-94D5-93FB46AF4AA4}"/>
                  </a:ext>
                </a:extLst>
              </p:cNvPr>
              <p:cNvSpPr txBox="1">
                <a:spLocks noRot="1" noChangeAspect="1" noMove="1" noResize="1" noEditPoints="1" noAdjustHandles="1" noChangeArrowheads="1" noChangeShapeType="1" noTextEdit="1"/>
              </p:cNvSpPr>
              <p:nvPr/>
            </p:nvSpPr>
            <p:spPr>
              <a:xfrm>
                <a:off x="4485770" y="1085801"/>
                <a:ext cx="1376595" cy="452688"/>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E5658CB-7B76-4D99-B057-D17BAA382653}"/>
                  </a:ext>
                </a:extLst>
              </p:cNvPr>
              <p:cNvSpPr txBox="1"/>
              <p:nvPr/>
            </p:nvSpPr>
            <p:spPr>
              <a:xfrm>
                <a:off x="6758641" y="2103110"/>
                <a:ext cx="285526" cy="3864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𝜙</m:t>
                          </m:r>
                        </m:e>
                      </m:acc>
                    </m:oMath>
                  </m:oMathPara>
                </a14:m>
                <a:endParaRPr lang="en-CA" sz="2400" dirty="0"/>
              </a:p>
            </p:txBody>
          </p:sp>
        </mc:Choice>
        <mc:Fallback xmlns="">
          <p:sp>
            <p:nvSpPr>
              <p:cNvPr id="11" name="TextBox 10">
                <a:extLst>
                  <a:ext uri="{FF2B5EF4-FFF2-40B4-BE49-F238E27FC236}">
                    <a16:creationId xmlns:a16="http://schemas.microsoft.com/office/drawing/2014/main" id="{8E5658CB-7B76-4D99-B057-D17BAA382653}"/>
                  </a:ext>
                </a:extLst>
              </p:cNvPr>
              <p:cNvSpPr txBox="1">
                <a:spLocks noRot="1" noChangeAspect="1" noMove="1" noResize="1" noEditPoints="1" noAdjustHandles="1" noChangeArrowheads="1" noChangeShapeType="1" noTextEdit="1"/>
              </p:cNvSpPr>
              <p:nvPr/>
            </p:nvSpPr>
            <p:spPr>
              <a:xfrm>
                <a:off x="6758641" y="2103110"/>
                <a:ext cx="285526" cy="386452"/>
              </a:xfrm>
              <a:prstGeom prst="rect">
                <a:avLst/>
              </a:prstGeom>
              <a:blipFill>
                <a:blip r:embed="rId9"/>
                <a:stretch>
                  <a:fillRect l="-36170" t="-15873" r="-42553" b="-33333"/>
                </a:stretch>
              </a:blipFill>
            </p:spPr>
            <p:txBody>
              <a:bodyPr/>
              <a:lstStyle/>
              <a:p>
                <a:r>
                  <a:rPr lang="en-CA">
                    <a:noFill/>
                  </a:rPr>
                  <a:t> </a:t>
                </a:r>
              </a:p>
            </p:txBody>
          </p:sp>
        </mc:Fallback>
      </mc:AlternateContent>
    </p:spTree>
    <p:extLst>
      <p:ext uri="{BB962C8B-B14F-4D97-AF65-F5344CB8AC3E}">
        <p14:creationId xmlns:p14="http://schemas.microsoft.com/office/powerpoint/2010/main" val="70451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7" grpId="0"/>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Rewriting Constraint Impulses</a:t>
            </a:r>
            <a:endParaRPr lang="fr-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391293"/>
                <a:ext cx="10515600" cy="814043"/>
              </a:xfrm>
            </p:spPr>
            <p:txBody>
              <a:bodyPr>
                <a:noAutofit/>
              </a:bodyPr>
              <a:lstStyle/>
              <a:p>
                <a14:m>
                  <m:oMath xmlns:m="http://schemas.openxmlformats.org/officeDocument/2006/math">
                    <m:sSup>
                      <m:sSupPr>
                        <m:ctrlPr>
                          <a:rPr lang="en-CA" sz="2400" b="0" i="1" dirty="0" smtClean="0">
                            <a:latin typeface="Cambria Math" panose="02040503050406030204" pitchFamily="18" charset="0"/>
                          </a:rPr>
                        </m:ctrlPr>
                      </m:sSupPr>
                      <m:e>
                        <m:r>
                          <a:rPr lang="en-CA" sz="2400" b="1" i="0" dirty="0" smtClean="0">
                            <a:latin typeface="Cambria Math" panose="02040503050406030204" pitchFamily="18" charset="0"/>
                          </a:rPr>
                          <m:t>𝐉</m:t>
                        </m:r>
                      </m:e>
                      <m:sup>
                        <m:r>
                          <a:rPr lang="en-CA" sz="2400" b="0" i="1" dirty="0" smtClean="0">
                            <a:latin typeface="Cambria Math" panose="02040503050406030204" pitchFamily="18" charset="0"/>
                          </a:rPr>
                          <m:t>𝑇</m:t>
                        </m:r>
                      </m:sup>
                    </m:sSup>
                  </m:oMath>
                </a14:m>
                <a:r>
                  <a:rPr lang="en-CA" sz="2400" dirty="0"/>
                  <a:t> encodes the directions we need to apply forces and torques</a:t>
                </a:r>
              </a:p>
              <a:p>
                <a14:m>
                  <m:oMath xmlns:m="http://schemas.openxmlformats.org/officeDocument/2006/math">
                    <m:sSup>
                      <m:sSupPr>
                        <m:ctrlPr>
                          <a:rPr lang="en-CA" sz="2400" b="0" i="1" dirty="0" smtClean="0">
                            <a:latin typeface="Cambria Math" panose="02040503050406030204" pitchFamily="18" charset="0"/>
                          </a:rPr>
                        </m:ctrlPr>
                      </m:sSupPr>
                      <m:e>
                        <m:r>
                          <a:rPr lang="en-CA" sz="2400" b="1" i="0" dirty="0" smtClean="0">
                            <a:latin typeface="Cambria Math" panose="02040503050406030204" pitchFamily="18" charset="0"/>
                          </a:rPr>
                          <m:t>𝛌</m:t>
                        </m:r>
                      </m:e>
                      <m:sup>
                        <m:r>
                          <a:rPr lang="en-CA" sz="2400" b="0" i="1" dirty="0" smtClean="0">
                            <a:latin typeface="Cambria Math" panose="02040503050406030204" pitchFamily="18" charset="0"/>
                          </a:rPr>
                          <m:t>+</m:t>
                        </m:r>
                      </m:sup>
                    </m:sSup>
                  </m:oMath>
                </a14:m>
                <a:r>
                  <a:rPr lang="en-CA" sz="2400" dirty="0"/>
                  <a:t> are the constraint impulse magnitudes applied at each contact point </a:t>
                </a:r>
              </a:p>
              <a:p>
                <a:r>
                  <a:rPr lang="en-CA" sz="2400" dirty="0"/>
                  <a:t>Hence, </a:t>
                </a:r>
                <a14:m>
                  <m:oMath xmlns:m="http://schemas.openxmlformats.org/officeDocument/2006/math">
                    <m:r>
                      <a:rPr lang="en-CA" sz="2400" b="0" i="1" smtClean="0">
                        <a:latin typeface="Cambria Math" panose="02040503050406030204" pitchFamily="18" charset="0"/>
                      </a:rPr>
                      <m:t>h</m:t>
                    </m:r>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𝐟</m:t>
                        </m:r>
                      </m:e>
                      <m:sub>
                        <m:r>
                          <m:rPr>
                            <m:sty m:val="p"/>
                          </m:rPr>
                          <a:rPr lang="en-CA" sz="2400" b="0" i="0" smtClean="0">
                            <a:latin typeface="Cambria Math" panose="02040503050406030204" pitchFamily="18" charset="0"/>
                          </a:rPr>
                          <m:t>c</m:t>
                        </m:r>
                      </m:sub>
                    </m:sSub>
                    <m:r>
                      <a:rPr lang="en-CA" sz="2400" b="0" i="1" smtClean="0">
                        <a:latin typeface="Cambria Math" panose="02040503050406030204" pitchFamily="18" charset="0"/>
                      </a:rPr>
                      <m:t>=</m:t>
                    </m:r>
                    <m:sSup>
                      <m:sSupPr>
                        <m:ctrlPr>
                          <a:rPr lang="en-CA" sz="2400" b="0" i="1" smtClean="0">
                            <a:latin typeface="Cambria Math" panose="02040503050406030204" pitchFamily="18" charset="0"/>
                          </a:rPr>
                        </m:ctrlPr>
                      </m:sSupPr>
                      <m:e>
                        <m:r>
                          <a:rPr lang="en-CA" sz="2400" b="1" i="0" smtClean="0">
                            <a:latin typeface="Cambria Math" panose="02040503050406030204" pitchFamily="18" charset="0"/>
                          </a:rPr>
                          <m:t>𝐉</m:t>
                        </m:r>
                      </m:e>
                      <m:sup>
                        <m:r>
                          <a:rPr lang="en-CA" sz="2400" b="0" i="1" smtClean="0">
                            <a:latin typeface="Cambria Math" panose="02040503050406030204" pitchFamily="18" charset="0"/>
                          </a:rPr>
                          <m:t>𝑇</m:t>
                        </m:r>
                      </m:sup>
                    </m:sSup>
                    <m:sSup>
                      <m:sSupPr>
                        <m:ctrlPr>
                          <a:rPr lang="en-CA" sz="2400" b="0" i="1" smtClean="0">
                            <a:latin typeface="Cambria Math" panose="02040503050406030204" pitchFamily="18" charset="0"/>
                          </a:rPr>
                        </m:ctrlPr>
                      </m:sSupPr>
                      <m:e>
                        <m:r>
                          <a:rPr lang="en-CA" sz="2400" b="1" i="0" smtClean="0">
                            <a:latin typeface="Cambria Math" panose="02040503050406030204" pitchFamily="18" charset="0"/>
                          </a:rPr>
                          <m:t>𝛌</m:t>
                        </m:r>
                      </m:e>
                      <m:sup>
                        <m:r>
                          <a:rPr lang="en-CA" sz="2400" b="0" i="1" smtClean="0">
                            <a:latin typeface="Cambria Math" panose="02040503050406030204" pitchFamily="18" charset="0"/>
                          </a:rPr>
                          <m:t>+</m:t>
                        </m:r>
                      </m:sup>
                    </m:sSup>
                  </m:oMath>
                </a14:m>
                <a:r>
                  <a:rPr lang="en-CA" sz="2400" dirty="0"/>
                  <a:t> and…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391293"/>
                <a:ext cx="10515600" cy="814043"/>
              </a:xfrm>
              <a:blipFill>
                <a:blip r:embed="rId3"/>
                <a:stretch>
                  <a:fillRect l="-812" t="-10448" b="-80597"/>
                </a:stretch>
              </a:blipFill>
            </p:spPr>
            <p:txBody>
              <a:bodyPr/>
              <a:lstStyle/>
              <a:p>
                <a:r>
                  <a:rPr lang="en-CA">
                    <a:noFill/>
                  </a:rPr>
                  <a:t> </a:t>
                </a:r>
              </a:p>
            </p:txBody>
          </p:sp>
        </mc:Fallback>
      </mc:AlternateContent>
      <p:sp>
        <p:nvSpPr>
          <p:cNvPr id="18" name="Oval 125 1"/>
          <p:cNvSpPr/>
          <p:nvPr/>
        </p:nvSpPr>
        <p:spPr>
          <a:xfrm rot="19968321">
            <a:off x="5200893" y="2030030"/>
            <a:ext cx="1972242" cy="989419"/>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242" h="989419">
                <a:moveTo>
                  <a:pt x="5383" y="399693"/>
                </a:moveTo>
                <a:cubicBezTo>
                  <a:pt x="-63676" y="94120"/>
                  <a:pt x="548663" y="13354"/>
                  <a:pt x="873999" y="11607"/>
                </a:cubicBezTo>
                <a:cubicBezTo>
                  <a:pt x="1199335" y="9860"/>
                  <a:pt x="1783404" y="-99392"/>
                  <a:pt x="1957402" y="389208"/>
                </a:cubicBezTo>
                <a:cubicBezTo>
                  <a:pt x="2091421" y="794440"/>
                  <a:pt x="1282288" y="987665"/>
                  <a:pt x="956952" y="989412"/>
                </a:cubicBezTo>
                <a:cubicBezTo>
                  <a:pt x="631616" y="991159"/>
                  <a:pt x="74442" y="705266"/>
                  <a:pt x="5383" y="399693"/>
                </a:cubicBezTo>
                <a:close/>
              </a:path>
            </a:pathLst>
          </a:custGeom>
          <a:gradFill flip="none" rotWithShape="1">
            <a:gsLst>
              <a:gs pos="25000">
                <a:srgbClr val="5B9BD5">
                  <a:lumMod val="0"/>
                  <a:lumOff val="100000"/>
                </a:srgbClr>
              </a:gs>
              <a:gs pos="77000">
                <a:srgbClr val="5B9BD5">
                  <a:lumMod val="20000"/>
                  <a:lumOff val="80000"/>
                </a:srgbClr>
              </a:gs>
            </a:gsLst>
            <a:path path="circle">
              <a:fillToRect l="50000" t="-80000" r="50000" b="180000"/>
            </a:path>
            <a:tileRect/>
          </a:gra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19" name="Oval 125 2"/>
          <p:cNvSpPr/>
          <p:nvPr/>
        </p:nvSpPr>
        <p:spPr>
          <a:xfrm rot="1566683">
            <a:off x="3541027" y="2059948"/>
            <a:ext cx="1741640" cy="527285"/>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 name="connsiteX0" fmla="*/ 5016 w 1677481"/>
              <a:gd name="connsiteY0" fmla="*/ 388487 h 978458"/>
              <a:gd name="connsiteX1" fmla="*/ 873632 w 1677481"/>
              <a:gd name="connsiteY1" fmla="*/ 401 h 978458"/>
              <a:gd name="connsiteX2" fmla="*/ 1657060 w 1677481"/>
              <a:gd name="connsiteY2" fmla="*/ 432021 h 978458"/>
              <a:gd name="connsiteX3" fmla="*/ 956585 w 1677481"/>
              <a:gd name="connsiteY3" fmla="*/ 978206 h 978458"/>
              <a:gd name="connsiteX4" fmla="*/ 5016 w 1677481"/>
              <a:gd name="connsiteY4" fmla="*/ 388487 h 978458"/>
              <a:gd name="connsiteX0" fmla="*/ 2 w 1672467"/>
              <a:gd name="connsiteY0" fmla="*/ 233985 h 823956"/>
              <a:gd name="connsiteX1" fmla="*/ 959374 w 1672467"/>
              <a:gd name="connsiteY1" fmla="*/ 88467 h 823956"/>
              <a:gd name="connsiteX2" fmla="*/ 1652046 w 1672467"/>
              <a:gd name="connsiteY2" fmla="*/ 277519 h 823956"/>
              <a:gd name="connsiteX3" fmla="*/ 951571 w 1672467"/>
              <a:gd name="connsiteY3" fmla="*/ 823704 h 823956"/>
              <a:gd name="connsiteX4" fmla="*/ 2 w 1672467"/>
              <a:gd name="connsiteY4" fmla="*/ 233985 h 823956"/>
              <a:gd name="connsiteX0" fmla="*/ 2133 w 1674598"/>
              <a:gd name="connsiteY0" fmla="*/ 233985 h 823956"/>
              <a:gd name="connsiteX1" fmla="*/ 961505 w 1674598"/>
              <a:gd name="connsiteY1" fmla="*/ 88467 h 823956"/>
              <a:gd name="connsiteX2" fmla="*/ 1654177 w 1674598"/>
              <a:gd name="connsiteY2" fmla="*/ 277519 h 823956"/>
              <a:gd name="connsiteX3" fmla="*/ 953702 w 1674598"/>
              <a:gd name="connsiteY3" fmla="*/ 823704 h 823956"/>
              <a:gd name="connsiteX4" fmla="*/ 2133 w 1674598"/>
              <a:gd name="connsiteY4" fmla="*/ 233985 h 823956"/>
              <a:gd name="connsiteX0" fmla="*/ 2133 w 1674598"/>
              <a:gd name="connsiteY0" fmla="*/ 173090 h 763061"/>
              <a:gd name="connsiteX1" fmla="*/ 961505 w 1674598"/>
              <a:gd name="connsiteY1" fmla="*/ 27572 h 763061"/>
              <a:gd name="connsiteX2" fmla="*/ 1654177 w 1674598"/>
              <a:gd name="connsiteY2" fmla="*/ 216624 h 763061"/>
              <a:gd name="connsiteX3" fmla="*/ 953702 w 1674598"/>
              <a:gd name="connsiteY3" fmla="*/ 762809 h 763061"/>
              <a:gd name="connsiteX4" fmla="*/ 2133 w 1674598"/>
              <a:gd name="connsiteY4" fmla="*/ 173090 h 763061"/>
              <a:gd name="connsiteX0" fmla="*/ 2133 w 1714084"/>
              <a:gd name="connsiteY0" fmla="*/ 173090 h 762929"/>
              <a:gd name="connsiteX1" fmla="*/ 961505 w 1714084"/>
              <a:gd name="connsiteY1" fmla="*/ 27572 h 762929"/>
              <a:gd name="connsiteX2" fmla="*/ 1654177 w 1714084"/>
              <a:gd name="connsiteY2" fmla="*/ 216624 h 762929"/>
              <a:gd name="connsiteX3" fmla="*/ 953702 w 1714084"/>
              <a:gd name="connsiteY3" fmla="*/ 762809 h 762929"/>
              <a:gd name="connsiteX4" fmla="*/ 2133 w 1714084"/>
              <a:gd name="connsiteY4" fmla="*/ 173090 h 762929"/>
              <a:gd name="connsiteX0" fmla="*/ 2603 w 1724438"/>
              <a:gd name="connsiteY0" fmla="*/ 173090 h 763230"/>
              <a:gd name="connsiteX1" fmla="*/ 961975 w 1724438"/>
              <a:gd name="connsiteY1" fmla="*/ 27572 h 763230"/>
              <a:gd name="connsiteX2" fmla="*/ 1654647 w 1724438"/>
              <a:gd name="connsiteY2" fmla="*/ 216624 h 763230"/>
              <a:gd name="connsiteX3" fmla="*/ 954172 w 1724438"/>
              <a:gd name="connsiteY3" fmla="*/ 762809 h 763230"/>
              <a:gd name="connsiteX4" fmla="*/ 2603 w 1724438"/>
              <a:gd name="connsiteY4" fmla="*/ 173090 h 763230"/>
              <a:gd name="connsiteX0" fmla="*/ 384 w 1715396"/>
              <a:gd name="connsiteY0" fmla="*/ 146686 h 602828"/>
              <a:gd name="connsiteX1" fmla="*/ 959756 w 1715396"/>
              <a:gd name="connsiteY1" fmla="*/ 1168 h 602828"/>
              <a:gd name="connsiteX2" fmla="*/ 1652428 w 1715396"/>
              <a:gd name="connsiteY2" fmla="*/ 190220 h 602828"/>
              <a:gd name="connsiteX3" fmla="*/ 865774 w 1715396"/>
              <a:gd name="connsiteY3" fmla="*/ 602134 h 602828"/>
              <a:gd name="connsiteX4" fmla="*/ 384 w 1715396"/>
              <a:gd name="connsiteY4" fmla="*/ 146686 h 602828"/>
              <a:gd name="connsiteX0" fmla="*/ 42658 w 1757670"/>
              <a:gd name="connsiteY0" fmla="*/ 155376 h 611518"/>
              <a:gd name="connsiteX1" fmla="*/ 1002030 w 1757670"/>
              <a:gd name="connsiteY1" fmla="*/ 9858 h 611518"/>
              <a:gd name="connsiteX2" fmla="*/ 1694702 w 1757670"/>
              <a:gd name="connsiteY2" fmla="*/ 198910 h 611518"/>
              <a:gd name="connsiteX3" fmla="*/ 908048 w 1757670"/>
              <a:gd name="connsiteY3" fmla="*/ 610824 h 611518"/>
              <a:gd name="connsiteX4" fmla="*/ 42658 w 1757670"/>
              <a:gd name="connsiteY4" fmla="*/ 155376 h 611518"/>
              <a:gd name="connsiteX0" fmla="*/ 42658 w 1757670"/>
              <a:gd name="connsiteY0" fmla="*/ 194563 h 650705"/>
              <a:gd name="connsiteX1" fmla="*/ 1002030 w 1757670"/>
              <a:gd name="connsiteY1" fmla="*/ 49045 h 650705"/>
              <a:gd name="connsiteX2" fmla="*/ 1694702 w 1757670"/>
              <a:gd name="connsiteY2" fmla="*/ 238097 h 650705"/>
              <a:gd name="connsiteX3" fmla="*/ 908048 w 1757670"/>
              <a:gd name="connsiteY3" fmla="*/ 650011 h 650705"/>
              <a:gd name="connsiteX4" fmla="*/ 42658 w 1757670"/>
              <a:gd name="connsiteY4" fmla="*/ 194563 h 650705"/>
              <a:gd name="connsiteX0" fmla="*/ 42658 w 1757670"/>
              <a:gd name="connsiteY0" fmla="*/ 194563 h 650705"/>
              <a:gd name="connsiteX1" fmla="*/ 1002030 w 1757670"/>
              <a:gd name="connsiteY1" fmla="*/ 49045 h 650705"/>
              <a:gd name="connsiteX2" fmla="*/ 1694702 w 1757670"/>
              <a:gd name="connsiteY2" fmla="*/ 238097 h 650705"/>
              <a:gd name="connsiteX3" fmla="*/ 908048 w 1757670"/>
              <a:gd name="connsiteY3" fmla="*/ 650011 h 650705"/>
              <a:gd name="connsiteX4" fmla="*/ 42658 w 1757670"/>
              <a:gd name="connsiteY4" fmla="*/ 194563 h 650705"/>
              <a:gd name="connsiteX0" fmla="*/ 1067 w 1712276"/>
              <a:gd name="connsiteY0" fmla="*/ 174755 h 503374"/>
              <a:gd name="connsiteX1" fmla="*/ 960439 w 1712276"/>
              <a:gd name="connsiteY1" fmla="*/ 29237 h 503374"/>
              <a:gd name="connsiteX2" fmla="*/ 1653111 w 1712276"/>
              <a:gd name="connsiteY2" fmla="*/ 218289 h 503374"/>
              <a:gd name="connsiteX3" fmla="*/ 810222 w 1712276"/>
              <a:gd name="connsiteY3" fmla="*/ 501622 h 503374"/>
              <a:gd name="connsiteX4" fmla="*/ 1067 w 1712276"/>
              <a:gd name="connsiteY4" fmla="*/ 174755 h 503374"/>
              <a:gd name="connsiteX0" fmla="*/ 30431 w 1741640"/>
              <a:gd name="connsiteY0" fmla="*/ 198666 h 527285"/>
              <a:gd name="connsiteX1" fmla="*/ 989803 w 1741640"/>
              <a:gd name="connsiteY1" fmla="*/ 53148 h 527285"/>
              <a:gd name="connsiteX2" fmla="*/ 1682475 w 1741640"/>
              <a:gd name="connsiteY2" fmla="*/ 242200 h 527285"/>
              <a:gd name="connsiteX3" fmla="*/ 839586 w 1741640"/>
              <a:gd name="connsiteY3" fmla="*/ 525533 h 527285"/>
              <a:gd name="connsiteX4" fmla="*/ 30431 w 1741640"/>
              <a:gd name="connsiteY4" fmla="*/ 198666 h 527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1640" h="527285">
                <a:moveTo>
                  <a:pt x="30431" y="198666"/>
                </a:moveTo>
                <a:cubicBezTo>
                  <a:pt x="198326" y="-17975"/>
                  <a:pt x="589751" y="-42337"/>
                  <a:pt x="989803" y="53148"/>
                </a:cubicBezTo>
                <a:cubicBezTo>
                  <a:pt x="1389855" y="148633"/>
                  <a:pt x="1519626" y="67212"/>
                  <a:pt x="1682475" y="242200"/>
                </a:cubicBezTo>
                <a:cubicBezTo>
                  <a:pt x="1948729" y="473996"/>
                  <a:pt x="1253916" y="539343"/>
                  <a:pt x="839586" y="525533"/>
                </a:cubicBezTo>
                <a:cubicBezTo>
                  <a:pt x="425256" y="511723"/>
                  <a:pt x="-137464" y="415307"/>
                  <a:pt x="30431" y="198666"/>
                </a:cubicBezTo>
                <a:close/>
              </a:path>
            </a:pathLst>
          </a:custGeom>
          <a:noFill/>
          <a:ln w="1905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20" name="Oval 125 3"/>
          <p:cNvSpPr/>
          <p:nvPr/>
        </p:nvSpPr>
        <p:spPr>
          <a:xfrm rot="21236884">
            <a:off x="7057822" y="1631747"/>
            <a:ext cx="1674598" cy="823956"/>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 name="connsiteX0" fmla="*/ 5016 w 1677481"/>
              <a:gd name="connsiteY0" fmla="*/ 388487 h 978458"/>
              <a:gd name="connsiteX1" fmla="*/ 873632 w 1677481"/>
              <a:gd name="connsiteY1" fmla="*/ 401 h 978458"/>
              <a:gd name="connsiteX2" fmla="*/ 1657060 w 1677481"/>
              <a:gd name="connsiteY2" fmla="*/ 432021 h 978458"/>
              <a:gd name="connsiteX3" fmla="*/ 956585 w 1677481"/>
              <a:gd name="connsiteY3" fmla="*/ 978206 h 978458"/>
              <a:gd name="connsiteX4" fmla="*/ 5016 w 1677481"/>
              <a:gd name="connsiteY4" fmla="*/ 388487 h 978458"/>
              <a:gd name="connsiteX0" fmla="*/ 2 w 1672467"/>
              <a:gd name="connsiteY0" fmla="*/ 233985 h 823956"/>
              <a:gd name="connsiteX1" fmla="*/ 959374 w 1672467"/>
              <a:gd name="connsiteY1" fmla="*/ 88467 h 823956"/>
              <a:gd name="connsiteX2" fmla="*/ 1652046 w 1672467"/>
              <a:gd name="connsiteY2" fmla="*/ 277519 h 823956"/>
              <a:gd name="connsiteX3" fmla="*/ 951571 w 1672467"/>
              <a:gd name="connsiteY3" fmla="*/ 823704 h 823956"/>
              <a:gd name="connsiteX4" fmla="*/ 2 w 1672467"/>
              <a:gd name="connsiteY4" fmla="*/ 233985 h 823956"/>
              <a:gd name="connsiteX0" fmla="*/ 2133 w 1674598"/>
              <a:gd name="connsiteY0" fmla="*/ 233985 h 823956"/>
              <a:gd name="connsiteX1" fmla="*/ 961505 w 1674598"/>
              <a:gd name="connsiteY1" fmla="*/ 88467 h 823956"/>
              <a:gd name="connsiteX2" fmla="*/ 1654177 w 1674598"/>
              <a:gd name="connsiteY2" fmla="*/ 277519 h 823956"/>
              <a:gd name="connsiteX3" fmla="*/ 953702 w 1674598"/>
              <a:gd name="connsiteY3" fmla="*/ 823704 h 823956"/>
              <a:gd name="connsiteX4" fmla="*/ 2133 w 1674598"/>
              <a:gd name="connsiteY4" fmla="*/ 233985 h 82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598" h="823956">
                <a:moveTo>
                  <a:pt x="2133" y="233985"/>
                </a:moveTo>
                <a:cubicBezTo>
                  <a:pt x="48526" y="-24767"/>
                  <a:pt x="686164" y="81211"/>
                  <a:pt x="961505" y="88467"/>
                </a:cubicBezTo>
                <a:cubicBezTo>
                  <a:pt x="1236846" y="95723"/>
                  <a:pt x="1480179" y="-211081"/>
                  <a:pt x="1654177" y="277519"/>
                </a:cubicBezTo>
                <a:cubicBezTo>
                  <a:pt x="1788196" y="682751"/>
                  <a:pt x="1229043" y="830960"/>
                  <a:pt x="953702" y="823704"/>
                </a:cubicBezTo>
                <a:cubicBezTo>
                  <a:pt x="678361" y="816448"/>
                  <a:pt x="-44260" y="492737"/>
                  <a:pt x="2133" y="233985"/>
                </a:cubicBezTo>
                <a:close/>
              </a:path>
            </a:pathLst>
          </a:custGeom>
          <a:noFill/>
          <a:ln w="1905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21" name="TextBox 20"/>
          <p:cNvSpPr txBox="1"/>
          <p:nvPr/>
        </p:nvSpPr>
        <p:spPr>
          <a:xfrm>
            <a:off x="3477197" y="2333872"/>
            <a:ext cx="559407"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lumMod val="75000"/>
                  </a:prstClr>
                </a:solidFill>
                <a:effectLst/>
                <a:uLnTx/>
                <a:uFillTx/>
              </a:rPr>
              <a:t>Body</a:t>
            </a:r>
          </a:p>
        </p:txBody>
      </p:sp>
      <p:sp>
        <p:nvSpPr>
          <p:cNvPr id="22" name="TextBox 21"/>
          <p:cNvSpPr txBox="1"/>
          <p:nvPr/>
        </p:nvSpPr>
        <p:spPr>
          <a:xfrm>
            <a:off x="6165680" y="2973153"/>
            <a:ext cx="64713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lumMod val="50000"/>
                  </a:prstClr>
                </a:solidFill>
                <a:effectLst/>
                <a:uLnTx/>
                <a:uFillTx/>
              </a:rPr>
              <a:t>Body</a:t>
            </a:r>
          </a:p>
        </p:txBody>
      </p:sp>
      <p:sp>
        <p:nvSpPr>
          <p:cNvPr id="23" name="TextBox 22"/>
          <p:cNvSpPr txBox="1"/>
          <p:nvPr/>
        </p:nvSpPr>
        <p:spPr>
          <a:xfrm>
            <a:off x="8281509" y="2302051"/>
            <a:ext cx="64713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lumMod val="75000"/>
                  </a:prstClr>
                </a:solidFill>
                <a:effectLst/>
                <a:uLnTx/>
                <a:uFillTx/>
              </a:rPr>
              <a:t>Body</a:t>
            </a:r>
          </a:p>
        </p:txBody>
      </p:sp>
      <p:cxnSp>
        <p:nvCxnSpPr>
          <p:cNvPr id="25" name="Straight Arrow Connector 24"/>
          <p:cNvCxnSpPr/>
          <p:nvPr/>
        </p:nvCxnSpPr>
        <p:spPr>
          <a:xfrm flipV="1">
            <a:off x="7034764" y="1513560"/>
            <a:ext cx="645979" cy="486393"/>
          </a:xfrm>
          <a:prstGeom prst="straightConnector1">
            <a:avLst/>
          </a:prstGeom>
          <a:noFill/>
          <a:ln w="41275" cap="flat" cmpd="sng" algn="ctr">
            <a:solidFill>
              <a:srgbClr val="C00000"/>
            </a:solidFill>
            <a:prstDash val="solid"/>
            <a:miter lim="800000"/>
            <a:tailEnd type="triangle" w="med" len="lg"/>
          </a:ln>
          <a:effectLst/>
        </p:spPr>
      </p:cxnSp>
      <p:sp>
        <p:nvSpPr>
          <p:cNvPr id="26" name="Can 25"/>
          <p:cNvSpPr/>
          <p:nvPr/>
        </p:nvSpPr>
        <p:spPr>
          <a:xfrm rot="604196">
            <a:off x="5077470" y="2440331"/>
            <a:ext cx="232247" cy="508517"/>
          </a:xfrm>
          <a:prstGeom prst="can">
            <a:avLst>
              <a:gd name="adj" fmla="val 63996"/>
            </a:avLst>
          </a:prstGeom>
          <a:gradFill>
            <a:gsLst>
              <a:gs pos="37000">
                <a:srgbClr val="EBAFAF"/>
              </a:gs>
              <a:gs pos="83000">
                <a:srgbClr val="F6DBDB"/>
              </a:gs>
            </a:gsLst>
            <a:lin ang="10800000" scaled="1"/>
          </a:gra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mc:AlternateContent xmlns:mc="http://schemas.openxmlformats.org/markup-compatibility/2006" xmlns:a14="http://schemas.microsoft.com/office/drawing/2010/main">
        <mc:Choice Requires="a14">
          <p:sp>
            <p:nvSpPr>
              <p:cNvPr id="29" name="TextBox 28"/>
              <p:cNvSpPr txBox="1"/>
              <p:nvPr/>
            </p:nvSpPr>
            <p:spPr>
              <a:xfrm>
                <a:off x="4514010" y="4816527"/>
                <a:ext cx="35717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smtClean="0">
                          <a:solidFill>
                            <a:srgbClr val="000302"/>
                          </a:solidFill>
                          <a:latin typeface="Cambria Math" panose="02040503050406030204" pitchFamily="18" charset="0"/>
                        </a:rPr>
                        <m:t>𝐌</m:t>
                      </m:r>
                      <m:sSup>
                        <m:sSupPr>
                          <m:ctrlPr>
                            <a:rPr lang="en-US" sz="2800" i="1" smtClean="0">
                              <a:solidFill>
                                <a:schemeClr val="tx1"/>
                              </a:solidFill>
                              <a:latin typeface="Cambria Math" panose="02040503050406030204" pitchFamily="18" charset="0"/>
                            </a:rPr>
                          </m:ctrlPr>
                        </m:sSupPr>
                        <m:e>
                          <m:r>
                            <a:rPr lang="en-US" sz="2800" b="1">
                              <a:solidFill>
                                <a:schemeClr val="tx1"/>
                              </a:solidFill>
                              <a:latin typeface="Cambria Math" panose="02040503050406030204" pitchFamily="18" charset="0"/>
                            </a:rPr>
                            <m:t>𝐮</m:t>
                          </m:r>
                        </m:e>
                        <m:sup>
                          <m:r>
                            <a:rPr lang="en-US" sz="2800" i="1">
                              <a:solidFill>
                                <a:schemeClr val="tx1"/>
                              </a:solidFill>
                              <a:latin typeface="Cambria Math" panose="02040503050406030204" pitchFamily="18" charset="0"/>
                            </a:rPr>
                            <m:t>+</m:t>
                          </m:r>
                        </m:sup>
                      </m:sSup>
                      <m:r>
                        <a:rPr lang="en-CA" sz="2800" i="1" smtClean="0">
                          <a:solidFill>
                            <a:srgbClr val="000302"/>
                          </a:solidFill>
                          <a:latin typeface="Cambria Math" panose="02040503050406030204" pitchFamily="18" charset="0"/>
                        </a:rPr>
                        <m:t>=</m:t>
                      </m:r>
                      <m:r>
                        <a:rPr lang="en-US" sz="2800" b="1" smtClean="0">
                          <a:solidFill>
                            <a:srgbClr val="000302"/>
                          </a:solidFill>
                          <a:latin typeface="Cambria Math" panose="02040503050406030204" pitchFamily="18" charset="0"/>
                        </a:rPr>
                        <m:t>𝐌𝐮</m:t>
                      </m:r>
                      <m:r>
                        <a:rPr lang="en-US" sz="2800" i="1" smtClean="0">
                          <a:solidFill>
                            <a:srgbClr val="000302"/>
                          </a:solidFill>
                          <a:latin typeface="Cambria Math" panose="02040503050406030204" pitchFamily="18" charset="0"/>
                        </a:rPr>
                        <m:t>+</m:t>
                      </m:r>
                      <m:r>
                        <a:rPr lang="en-CA" sz="2800" i="1" smtClean="0">
                          <a:solidFill>
                            <a:srgbClr val="000302"/>
                          </a:solidFill>
                          <a:latin typeface="Cambria Math" panose="02040503050406030204" pitchFamily="18" charset="0"/>
                        </a:rPr>
                        <m:t>h</m:t>
                      </m:r>
                      <m:r>
                        <a:rPr lang="en-CA" sz="2800" b="1" i="0" smtClean="0">
                          <a:solidFill>
                            <a:srgbClr val="000302"/>
                          </a:solidFill>
                          <a:latin typeface="Cambria Math" panose="02040503050406030204" pitchFamily="18" charset="0"/>
                        </a:rPr>
                        <m:t>𝐟</m:t>
                      </m:r>
                      <m:r>
                        <a:rPr lang="en-CA" sz="2800" b="1" i="0" smtClean="0">
                          <a:solidFill>
                            <a:srgbClr val="000302"/>
                          </a:solidFill>
                          <a:latin typeface="Cambria Math" panose="02040503050406030204" pitchFamily="18" charset="0"/>
                        </a:rPr>
                        <m:t>+</m:t>
                      </m:r>
                      <m:r>
                        <a:rPr lang="en-CA" sz="2800" b="0" i="1" smtClean="0">
                          <a:solidFill>
                            <a:srgbClr val="000302"/>
                          </a:solidFill>
                          <a:latin typeface="Cambria Math" panose="02040503050406030204" pitchFamily="18" charset="0"/>
                        </a:rPr>
                        <m:t>h</m:t>
                      </m:r>
                      <m:sSub>
                        <m:sSubPr>
                          <m:ctrlPr>
                            <a:rPr lang="en-CA" sz="2800" b="1" i="1" smtClean="0">
                              <a:solidFill>
                                <a:srgbClr val="C00000"/>
                              </a:solidFill>
                              <a:latin typeface="Cambria Math" panose="02040503050406030204" pitchFamily="18" charset="0"/>
                            </a:rPr>
                          </m:ctrlPr>
                        </m:sSubPr>
                        <m:e>
                          <m:r>
                            <a:rPr lang="en-CA" sz="2800" b="1" i="0" smtClean="0">
                              <a:solidFill>
                                <a:srgbClr val="C00000"/>
                              </a:solidFill>
                              <a:latin typeface="Cambria Math" panose="02040503050406030204" pitchFamily="18" charset="0"/>
                            </a:rPr>
                            <m:t>𝐟</m:t>
                          </m:r>
                        </m:e>
                        <m:sub>
                          <m:r>
                            <m:rPr>
                              <m:sty m:val="p"/>
                            </m:rPr>
                            <a:rPr lang="en-CA" sz="2800" b="0" i="0" smtClean="0">
                              <a:solidFill>
                                <a:srgbClr val="C00000"/>
                              </a:solidFill>
                              <a:latin typeface="Cambria Math" panose="02040503050406030204" pitchFamily="18" charset="0"/>
                            </a:rPr>
                            <m:t>c</m:t>
                          </m:r>
                        </m:sub>
                      </m:sSub>
                    </m:oMath>
                  </m:oMathPara>
                </a14:m>
                <a:endParaRPr lang="en-CA" sz="2800" b="1" dirty="0">
                  <a:solidFill>
                    <a:srgbClr val="000302"/>
                  </a:solidFill>
                  <a:latin typeface="Arial" panose="020B0604020202020204"/>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514010" y="4816527"/>
                <a:ext cx="3571747" cy="430887"/>
              </a:xfrm>
              <a:prstGeom prst="rect">
                <a:avLst/>
              </a:prstGeom>
              <a:blipFill>
                <a:blip r:embed="rId4"/>
                <a:stretch>
                  <a:fillRect/>
                </a:stretch>
              </a:blipFill>
            </p:spPr>
            <p:txBody>
              <a:bodyPr/>
              <a:lstStyle/>
              <a:p>
                <a:r>
                  <a:rPr lang="en-CA">
                    <a:noFill/>
                  </a:rPr>
                  <a:t> </a:t>
                </a:r>
              </a:p>
            </p:txBody>
          </p:sp>
        </mc:Fallback>
      </mc:AlternateContent>
      <p:cxnSp>
        <p:nvCxnSpPr>
          <p:cNvPr id="30" name="Straight Arrow Connector 29"/>
          <p:cNvCxnSpPr/>
          <p:nvPr/>
        </p:nvCxnSpPr>
        <p:spPr>
          <a:xfrm flipH="1">
            <a:off x="6480337" y="2010702"/>
            <a:ext cx="540783" cy="391753"/>
          </a:xfrm>
          <a:prstGeom prst="straightConnector1">
            <a:avLst/>
          </a:prstGeom>
          <a:noFill/>
          <a:ln w="41275" cap="flat" cmpd="sng" algn="ctr">
            <a:solidFill>
              <a:srgbClr val="C00000"/>
            </a:solidFill>
            <a:prstDash val="solid"/>
            <a:miter lim="800000"/>
            <a:tailEnd type="triangle" w="med" len="lg"/>
          </a:ln>
          <a:effectLst/>
        </p:spPr>
      </p:cxnSp>
      <p:sp>
        <p:nvSpPr>
          <p:cNvPr id="31" name="Oval 30"/>
          <p:cNvSpPr/>
          <p:nvPr/>
        </p:nvSpPr>
        <p:spPr>
          <a:xfrm rot="20274607">
            <a:off x="6960228" y="1914224"/>
            <a:ext cx="171454" cy="171454"/>
          </a:xfrm>
          <a:prstGeom prst="ellipse">
            <a:avLst/>
          </a:prstGeom>
          <a:gradFill flip="none" rotWithShape="1">
            <a:gsLst>
              <a:gs pos="74000">
                <a:srgbClr val="EDB8B8"/>
              </a:gs>
              <a:gs pos="26000">
                <a:srgbClr val="ED7D31">
                  <a:lumMod val="0"/>
                  <a:lumOff val="100000"/>
                </a:srgbClr>
              </a:gs>
            </a:gsLst>
            <a:path path="circle">
              <a:fillToRect l="50000" t="-80000" r="50000" b="180000"/>
            </a:path>
            <a:tileRect/>
          </a:gra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mc:AlternateContent xmlns:mc="http://schemas.openxmlformats.org/markup-compatibility/2006" xmlns:a14="http://schemas.microsoft.com/office/drawing/2010/main">
        <mc:Choice Requires="a14">
          <p:sp>
            <p:nvSpPr>
              <p:cNvPr id="33" name="TextBox 32"/>
              <p:cNvSpPr txBox="1"/>
              <p:nvPr/>
            </p:nvSpPr>
            <p:spPr>
              <a:xfrm>
                <a:off x="3389329" y="4818697"/>
                <a:ext cx="376455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smtClean="0">
                          <a:solidFill>
                            <a:srgbClr val="000302"/>
                          </a:solidFill>
                          <a:latin typeface="Cambria Math" panose="02040503050406030204" pitchFamily="18" charset="0"/>
                        </a:rPr>
                        <m:t>𝐌</m:t>
                      </m:r>
                      <m:sSup>
                        <m:sSupPr>
                          <m:ctrlPr>
                            <a:rPr lang="en-US" sz="2800" i="1" smtClean="0">
                              <a:solidFill>
                                <a:schemeClr val="tx1"/>
                              </a:solidFill>
                              <a:latin typeface="Cambria Math" panose="02040503050406030204" pitchFamily="18" charset="0"/>
                            </a:rPr>
                          </m:ctrlPr>
                        </m:sSupPr>
                        <m:e>
                          <m:r>
                            <a:rPr lang="en-US" sz="2800" b="1">
                              <a:solidFill>
                                <a:schemeClr val="tx1"/>
                              </a:solidFill>
                              <a:latin typeface="Cambria Math" panose="02040503050406030204" pitchFamily="18" charset="0"/>
                            </a:rPr>
                            <m:t>𝐮</m:t>
                          </m:r>
                        </m:e>
                        <m:sup>
                          <m:r>
                            <a:rPr lang="en-US" sz="2800" i="1">
                              <a:solidFill>
                                <a:schemeClr val="tx1"/>
                              </a:solidFill>
                              <a:latin typeface="Cambria Math" panose="02040503050406030204" pitchFamily="18" charset="0"/>
                            </a:rPr>
                            <m:t>+</m:t>
                          </m:r>
                        </m:sup>
                      </m:sSup>
                      <m:r>
                        <a:rPr lang="en-CA" sz="2800" b="0" i="1" smtClean="0">
                          <a:solidFill>
                            <a:schemeClr val="tx1"/>
                          </a:solidFill>
                          <a:latin typeface="Cambria Math" panose="02040503050406030204" pitchFamily="18" charset="0"/>
                        </a:rPr>
                        <m:t>−</m:t>
                      </m:r>
                      <m:sSup>
                        <m:sSupPr>
                          <m:ctrlPr>
                            <a:rPr lang="en-CA" sz="2800" b="0" i="1" smtClean="0">
                              <a:solidFill>
                                <a:srgbClr val="C00000"/>
                              </a:solidFill>
                              <a:latin typeface="Cambria Math" panose="02040503050406030204" pitchFamily="18" charset="0"/>
                            </a:rPr>
                          </m:ctrlPr>
                        </m:sSupPr>
                        <m:e>
                          <m:r>
                            <a:rPr lang="en-CA" sz="2800" b="1" i="0" smtClean="0">
                              <a:solidFill>
                                <a:srgbClr val="C00000"/>
                              </a:solidFill>
                              <a:latin typeface="Cambria Math" panose="02040503050406030204" pitchFamily="18" charset="0"/>
                            </a:rPr>
                            <m:t>𝐉</m:t>
                          </m:r>
                        </m:e>
                        <m:sup>
                          <m:r>
                            <a:rPr lang="en-CA" sz="2800" b="0" i="1" smtClean="0">
                              <a:solidFill>
                                <a:srgbClr val="C00000"/>
                              </a:solidFill>
                              <a:latin typeface="Cambria Math" panose="02040503050406030204" pitchFamily="18" charset="0"/>
                            </a:rPr>
                            <m:t>𝑇</m:t>
                          </m:r>
                        </m:sup>
                      </m:sSup>
                      <m:sSup>
                        <m:sSupPr>
                          <m:ctrlPr>
                            <a:rPr lang="en-CA" sz="2800" b="0" i="1" smtClean="0">
                              <a:solidFill>
                                <a:srgbClr val="C00000"/>
                              </a:solidFill>
                              <a:latin typeface="Cambria Math" panose="02040503050406030204" pitchFamily="18" charset="0"/>
                            </a:rPr>
                          </m:ctrlPr>
                        </m:sSupPr>
                        <m:e>
                          <m:r>
                            <a:rPr lang="en-CA" sz="2800" b="1" i="0" smtClean="0">
                              <a:solidFill>
                                <a:srgbClr val="C00000"/>
                              </a:solidFill>
                              <a:latin typeface="Cambria Math" panose="02040503050406030204" pitchFamily="18" charset="0"/>
                            </a:rPr>
                            <m:t>𝛌</m:t>
                          </m:r>
                        </m:e>
                        <m:sup>
                          <m:r>
                            <a:rPr lang="en-CA" sz="2800" b="0" i="1" smtClean="0">
                              <a:solidFill>
                                <a:srgbClr val="C00000"/>
                              </a:solidFill>
                              <a:latin typeface="Cambria Math" panose="02040503050406030204" pitchFamily="18" charset="0"/>
                            </a:rPr>
                            <m:t>+</m:t>
                          </m:r>
                        </m:sup>
                      </m:sSup>
                      <m:r>
                        <a:rPr lang="en-CA" sz="2800" i="1" smtClean="0">
                          <a:solidFill>
                            <a:srgbClr val="000302"/>
                          </a:solidFill>
                          <a:latin typeface="Cambria Math" panose="02040503050406030204" pitchFamily="18" charset="0"/>
                        </a:rPr>
                        <m:t>=</m:t>
                      </m:r>
                      <m:r>
                        <a:rPr lang="en-US" sz="2800" b="1" smtClean="0">
                          <a:solidFill>
                            <a:srgbClr val="000302"/>
                          </a:solidFill>
                          <a:latin typeface="Cambria Math" panose="02040503050406030204" pitchFamily="18" charset="0"/>
                        </a:rPr>
                        <m:t>𝐌𝐮</m:t>
                      </m:r>
                      <m:r>
                        <a:rPr lang="en-US" sz="2800" i="1" smtClean="0">
                          <a:solidFill>
                            <a:srgbClr val="000302"/>
                          </a:solidFill>
                          <a:latin typeface="Cambria Math" panose="02040503050406030204" pitchFamily="18" charset="0"/>
                        </a:rPr>
                        <m:t>+</m:t>
                      </m:r>
                      <m:r>
                        <a:rPr lang="en-CA" sz="2800" i="1" smtClean="0">
                          <a:solidFill>
                            <a:srgbClr val="000302"/>
                          </a:solidFill>
                          <a:latin typeface="Cambria Math" panose="02040503050406030204" pitchFamily="18" charset="0"/>
                        </a:rPr>
                        <m:t>h</m:t>
                      </m:r>
                      <m:r>
                        <a:rPr lang="en-CA" sz="2800" b="1" i="0" smtClean="0">
                          <a:solidFill>
                            <a:srgbClr val="000302"/>
                          </a:solidFill>
                          <a:latin typeface="Cambria Math" panose="02040503050406030204" pitchFamily="18" charset="0"/>
                        </a:rPr>
                        <m:t>𝐟</m:t>
                      </m:r>
                    </m:oMath>
                  </m:oMathPara>
                </a14:m>
                <a:endParaRPr lang="en-CA" sz="2800" b="1" dirty="0">
                  <a:solidFill>
                    <a:srgbClr val="000302"/>
                  </a:solidFill>
                  <a:latin typeface="Arial" panose="020B0604020202020204"/>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3389329" y="4818697"/>
                <a:ext cx="3764556" cy="430887"/>
              </a:xfrm>
              <a:prstGeom prst="rect">
                <a:avLst/>
              </a:prstGeom>
              <a:blipFill>
                <a:blip r:embed="rId5"/>
                <a:stretch>
                  <a:fillRect/>
                </a:stretch>
              </a:blipFill>
            </p:spPr>
            <p:txBody>
              <a:bodyPr/>
              <a:lstStyle/>
              <a:p>
                <a:r>
                  <a:rPr lang="en-CA">
                    <a:noFill/>
                  </a:rPr>
                  <a:t> </a:t>
                </a:r>
              </a:p>
            </p:txBody>
          </p:sp>
        </mc:Fallback>
      </mc:AlternateContent>
      <p:grpSp>
        <p:nvGrpSpPr>
          <p:cNvPr id="38" name="Group 37"/>
          <p:cNvGrpSpPr/>
          <p:nvPr/>
        </p:nvGrpSpPr>
        <p:grpSpPr>
          <a:xfrm>
            <a:off x="7805604" y="4703336"/>
            <a:ext cx="2246074" cy="147881"/>
            <a:chOff x="5860256" y="3577011"/>
            <a:chExt cx="2246074" cy="147881"/>
          </a:xfrm>
        </p:grpSpPr>
        <p:cxnSp>
          <p:nvCxnSpPr>
            <p:cNvPr id="39" name="Straight Connector 38"/>
            <p:cNvCxnSpPr/>
            <p:nvPr/>
          </p:nvCxnSpPr>
          <p:spPr>
            <a:xfrm flipV="1">
              <a:off x="5860256" y="3577011"/>
              <a:ext cx="147882" cy="147881"/>
            </a:xfrm>
            <a:prstGeom prst="line">
              <a:avLst/>
            </a:prstGeom>
            <a:ln w="127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008138" y="3577014"/>
              <a:ext cx="2098192" cy="0"/>
            </a:xfrm>
            <a:prstGeom prst="line">
              <a:avLst/>
            </a:prstGeom>
            <a:ln w="12700" cap="rnd">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8056785" y="4389162"/>
            <a:ext cx="2023334" cy="338554"/>
          </a:xfrm>
          <a:prstGeom prst="rect">
            <a:avLst/>
          </a:prstGeom>
          <a:noFill/>
        </p:spPr>
        <p:txBody>
          <a:bodyPr wrap="square" rtlCol="0">
            <a:spAutoFit/>
          </a:bodyPr>
          <a:lstStyle/>
          <a:p>
            <a:pPr algn="r"/>
            <a:r>
              <a:rPr lang="en-US" sz="1600" dirty="0">
                <a:solidFill>
                  <a:srgbClr val="C00000"/>
                </a:solidFill>
              </a:rPr>
              <a:t>Constraint impulses</a:t>
            </a:r>
          </a:p>
        </p:txBody>
      </p:sp>
      <mc:AlternateContent xmlns:mc="http://schemas.openxmlformats.org/markup-compatibility/2006" xmlns:a14="http://schemas.microsoft.com/office/drawing/2010/main">
        <mc:Choice Requires="a14">
          <p:sp>
            <p:nvSpPr>
              <p:cNvPr id="5" name="Rectangle 4"/>
              <p:cNvSpPr/>
              <p:nvPr/>
            </p:nvSpPr>
            <p:spPr>
              <a:xfrm>
                <a:off x="6936884" y="2163826"/>
                <a:ext cx="7066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CA" i="1">
                              <a:solidFill>
                                <a:srgbClr val="C00000"/>
                              </a:solidFill>
                              <a:latin typeface="Cambria Math" panose="02040503050406030204" pitchFamily="18" charset="0"/>
                            </a:rPr>
                          </m:ctrlPr>
                        </m:sSupPr>
                        <m:e>
                          <m:r>
                            <a:rPr lang="en-CA" b="1">
                              <a:solidFill>
                                <a:srgbClr val="C00000"/>
                              </a:solidFill>
                              <a:latin typeface="Cambria Math" panose="02040503050406030204" pitchFamily="18" charset="0"/>
                            </a:rPr>
                            <m:t>𝐉</m:t>
                          </m:r>
                        </m:e>
                        <m:sup>
                          <m:r>
                            <a:rPr lang="en-CA" i="1">
                              <a:solidFill>
                                <a:srgbClr val="C00000"/>
                              </a:solidFill>
                              <a:latin typeface="Cambria Math" panose="02040503050406030204" pitchFamily="18" charset="0"/>
                            </a:rPr>
                            <m:t>𝑇</m:t>
                          </m:r>
                        </m:sup>
                      </m:sSup>
                      <m:sSup>
                        <m:sSupPr>
                          <m:ctrlPr>
                            <a:rPr lang="en-CA" i="1">
                              <a:solidFill>
                                <a:srgbClr val="C00000"/>
                              </a:solidFill>
                              <a:latin typeface="Cambria Math" panose="02040503050406030204" pitchFamily="18" charset="0"/>
                            </a:rPr>
                          </m:ctrlPr>
                        </m:sSupPr>
                        <m:e>
                          <m:r>
                            <m:rPr>
                              <m:sty m:val="p"/>
                            </m:rPr>
                            <a:rPr lang="en-CA" b="0" i="1">
                              <a:solidFill>
                                <a:srgbClr val="C00000"/>
                              </a:solidFill>
                              <a:latin typeface="Cambria Math" panose="02040503050406030204" pitchFamily="18" charset="0"/>
                            </a:rPr>
                            <m:t>λ</m:t>
                          </m:r>
                        </m:e>
                        <m:sup>
                          <m:r>
                            <a:rPr lang="en-CA" i="1">
                              <a:solidFill>
                                <a:srgbClr val="C00000"/>
                              </a:solidFill>
                              <a:latin typeface="Cambria Math" panose="02040503050406030204" pitchFamily="18" charset="0"/>
                            </a:rPr>
                            <m:t>+</m:t>
                          </m:r>
                        </m:sup>
                      </m:sSup>
                    </m:oMath>
                  </m:oMathPara>
                </a14:m>
                <a:endParaRPr lang="fr-CA" dirty="0"/>
              </a:p>
            </p:txBody>
          </p:sp>
        </mc:Choice>
        <mc:Fallback xmlns="">
          <p:sp>
            <p:nvSpPr>
              <p:cNvPr id="5" name="Rectangle 4"/>
              <p:cNvSpPr>
                <a:spLocks noRot="1" noChangeAspect="1" noMove="1" noResize="1" noEditPoints="1" noAdjustHandles="1" noChangeArrowheads="1" noChangeShapeType="1" noTextEdit="1"/>
              </p:cNvSpPr>
              <p:nvPr/>
            </p:nvSpPr>
            <p:spPr>
              <a:xfrm>
                <a:off x="6936884" y="2163826"/>
                <a:ext cx="706668" cy="369332"/>
              </a:xfrm>
              <a:prstGeom prst="rect">
                <a:avLst/>
              </a:prstGeom>
              <a:blipFill>
                <a:blip r:embed="rId6"/>
                <a:stretch>
                  <a:fillRect b="-819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0803A926-7513-4890-9CA9-FF8FC5276970}"/>
                  </a:ext>
                </a:extLst>
              </p:cNvPr>
              <p:cNvSpPr/>
              <p:nvPr/>
            </p:nvSpPr>
            <p:spPr>
              <a:xfrm>
                <a:off x="7021120" y="2138924"/>
                <a:ext cx="5514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b="0" i="1" smtClean="0">
                          <a:solidFill>
                            <a:srgbClr val="C00000"/>
                          </a:solidFill>
                          <a:latin typeface="Cambria Math" panose="02040503050406030204" pitchFamily="18" charset="0"/>
                        </a:rPr>
                        <m:t>h</m:t>
                      </m:r>
                      <m:sSub>
                        <m:sSubPr>
                          <m:ctrlPr>
                            <a:rPr lang="en-CA" b="0" i="1" smtClean="0">
                              <a:solidFill>
                                <a:srgbClr val="C00000"/>
                              </a:solidFill>
                              <a:latin typeface="Cambria Math" panose="02040503050406030204" pitchFamily="18" charset="0"/>
                            </a:rPr>
                          </m:ctrlPr>
                        </m:sSubPr>
                        <m:e>
                          <m:r>
                            <a:rPr lang="en-CA" b="1" i="0" smtClean="0">
                              <a:solidFill>
                                <a:srgbClr val="C00000"/>
                              </a:solidFill>
                              <a:latin typeface="Cambria Math" panose="02040503050406030204" pitchFamily="18" charset="0"/>
                            </a:rPr>
                            <m:t>𝐟</m:t>
                          </m:r>
                        </m:e>
                        <m:sub>
                          <m:r>
                            <m:rPr>
                              <m:sty m:val="p"/>
                            </m:rPr>
                            <a:rPr lang="en-CA" b="0" i="0" smtClean="0">
                              <a:solidFill>
                                <a:srgbClr val="C00000"/>
                              </a:solidFill>
                              <a:latin typeface="Cambria Math" panose="02040503050406030204" pitchFamily="18" charset="0"/>
                            </a:rPr>
                            <m:t>c</m:t>
                          </m:r>
                        </m:sub>
                      </m:sSub>
                    </m:oMath>
                  </m:oMathPara>
                </a14:m>
                <a:endParaRPr lang="fr-CA" dirty="0"/>
              </a:p>
            </p:txBody>
          </p:sp>
        </mc:Choice>
        <mc:Fallback xmlns="">
          <p:sp>
            <p:nvSpPr>
              <p:cNvPr id="42" name="Rectangle 41">
                <a:extLst>
                  <a:ext uri="{FF2B5EF4-FFF2-40B4-BE49-F238E27FC236}">
                    <a16:creationId xmlns:a16="http://schemas.microsoft.com/office/drawing/2014/main" id="{0803A926-7513-4890-9CA9-FF8FC5276970}"/>
                  </a:ext>
                </a:extLst>
              </p:cNvPr>
              <p:cNvSpPr>
                <a:spLocks noRot="1" noChangeAspect="1" noMove="1" noResize="1" noEditPoints="1" noAdjustHandles="1" noChangeArrowheads="1" noChangeShapeType="1" noTextEdit="1"/>
              </p:cNvSpPr>
              <p:nvPr/>
            </p:nvSpPr>
            <p:spPr>
              <a:xfrm>
                <a:off x="7021120" y="2138924"/>
                <a:ext cx="551433" cy="369332"/>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204CEB6-DD70-426F-AA94-DE19CAD256FF}"/>
                  </a:ext>
                </a:extLst>
              </p:cNvPr>
              <p:cNvSpPr txBox="1"/>
              <p:nvPr/>
            </p:nvSpPr>
            <p:spPr>
              <a:xfrm>
                <a:off x="4878150" y="5446356"/>
                <a:ext cx="11585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CA" sz="2800" b="0" i="1" smtClean="0">
                              <a:latin typeface="Cambria Math" panose="02040503050406030204" pitchFamily="18" charset="0"/>
                            </a:rPr>
                          </m:ctrlPr>
                        </m:sSupPr>
                        <m:e>
                          <m:r>
                            <a:rPr lang="en-CA" sz="2800" b="1" i="0" smtClean="0">
                              <a:latin typeface="Cambria Math" panose="02040503050406030204" pitchFamily="18" charset="0"/>
                            </a:rPr>
                            <m:t>𝛌</m:t>
                          </m:r>
                        </m:e>
                        <m:sup>
                          <m:r>
                            <a:rPr lang="en-CA" sz="2800" b="0" i="1" smtClean="0">
                              <a:latin typeface="Cambria Math" panose="02040503050406030204" pitchFamily="18" charset="0"/>
                            </a:rPr>
                            <m:t>+</m:t>
                          </m:r>
                        </m:sup>
                      </m:sSup>
                      <m:r>
                        <a:rPr lang="en-CA" sz="2800" b="0" i="1" smtClean="0">
                          <a:latin typeface="Cambria Math" panose="02040503050406030204" pitchFamily="18" charset="0"/>
                        </a:rPr>
                        <m:t>≥0</m:t>
                      </m:r>
                    </m:oMath>
                  </m:oMathPara>
                </a14:m>
                <a:endParaRPr lang="en-CA" sz="2800" dirty="0"/>
              </a:p>
            </p:txBody>
          </p:sp>
        </mc:Choice>
        <mc:Fallback xmlns="">
          <p:sp>
            <p:nvSpPr>
              <p:cNvPr id="4" name="TextBox 3">
                <a:extLst>
                  <a:ext uri="{FF2B5EF4-FFF2-40B4-BE49-F238E27FC236}">
                    <a16:creationId xmlns:a16="http://schemas.microsoft.com/office/drawing/2014/main" id="{6204CEB6-DD70-426F-AA94-DE19CAD256FF}"/>
                  </a:ext>
                </a:extLst>
              </p:cNvPr>
              <p:cNvSpPr txBox="1">
                <a:spLocks noRot="1" noChangeAspect="1" noMove="1" noResize="1" noEditPoints="1" noAdjustHandles="1" noChangeArrowheads="1" noChangeShapeType="1" noTextEdit="1"/>
              </p:cNvSpPr>
              <p:nvPr/>
            </p:nvSpPr>
            <p:spPr>
              <a:xfrm>
                <a:off x="4878150" y="5446356"/>
                <a:ext cx="1158587" cy="430887"/>
              </a:xfrm>
              <a:prstGeom prst="rect">
                <a:avLst/>
              </a:prstGeom>
              <a:blipFill>
                <a:blip r:embed="rId8"/>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74454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29"/>
                                        </p:tgtEl>
                                      </p:cBhvr>
                                    </p:animEffect>
                                    <p:set>
                                      <p:cBhvr>
                                        <p:cTn id="24" dur="1" fill="hold">
                                          <p:stCondLst>
                                            <p:cond delay="499"/>
                                          </p:stCondLst>
                                        </p:cTn>
                                        <p:tgtEl>
                                          <p:spTgt spid="29"/>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42"/>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3" grpId="0"/>
      <p:bldP spid="41" grpId="0"/>
      <p:bldP spid="5" grpId="0"/>
      <p:bldP spid="42" grpId="0"/>
      <p:bldP spid="42" grpId="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t>Constrained Equations of Motion</a:t>
            </a:r>
          </a:p>
        </p:txBody>
      </p:sp>
      <mc:AlternateContent xmlns:mc="http://schemas.openxmlformats.org/markup-compatibility/2006" xmlns:a14="http://schemas.microsoft.com/office/drawing/2010/main">
        <mc:Choice Requires="a14">
          <p:sp>
            <p:nvSpPr>
              <p:cNvPr id="62" name="TextBox 61"/>
              <p:cNvSpPr txBox="1"/>
              <p:nvPr/>
            </p:nvSpPr>
            <p:spPr>
              <a:xfrm>
                <a:off x="4036604" y="4891356"/>
                <a:ext cx="4113370" cy="7310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CA" sz="2400" i="1" smtClean="0">
                              <a:latin typeface="Cambria Math" panose="02040503050406030204" pitchFamily="18" charset="0"/>
                            </a:rPr>
                          </m:ctrlPr>
                        </m:dPr>
                        <m:e>
                          <m:m>
                            <m:mPr>
                              <m:mcs>
                                <m:mc>
                                  <m:mcPr>
                                    <m:count m:val="2"/>
                                    <m:mcJc m:val="center"/>
                                  </m:mcPr>
                                </m:mc>
                              </m:mcs>
                              <m:ctrlPr>
                                <a:rPr lang="en-CA" sz="2400" i="1">
                                  <a:latin typeface="Cambria Math" panose="02040503050406030204" pitchFamily="18" charset="0"/>
                                </a:rPr>
                              </m:ctrlPr>
                            </m:mPr>
                            <m:mr>
                              <m:e>
                                <m:r>
                                  <m:rPr>
                                    <m:brk m:alnAt="7"/>
                                  </m:rPr>
                                  <a:rPr lang="en-CA" sz="2400" b="1">
                                    <a:latin typeface="Cambria Math" panose="02040503050406030204" pitchFamily="18" charset="0"/>
                                  </a:rPr>
                                  <m:t>𝐌</m:t>
                                </m:r>
                              </m:e>
                              <m:e>
                                <m:r>
                                  <a:rPr lang="en-CA" sz="2400" i="1">
                                    <a:latin typeface="Cambria Math" panose="02040503050406030204" pitchFamily="18" charset="0"/>
                                  </a:rPr>
                                  <m:t>−</m:t>
                                </m:r>
                                <m:sSup>
                                  <m:sSupPr>
                                    <m:ctrlPr>
                                      <a:rPr lang="en-CA" sz="2400" i="1">
                                        <a:latin typeface="Cambria Math" panose="02040503050406030204" pitchFamily="18" charset="0"/>
                                      </a:rPr>
                                    </m:ctrlPr>
                                  </m:sSupPr>
                                  <m:e>
                                    <m:r>
                                      <a:rPr lang="en-CA" sz="2400" b="1">
                                        <a:latin typeface="Cambria Math" panose="02040503050406030204" pitchFamily="18" charset="0"/>
                                      </a:rPr>
                                      <m:t>𝐉</m:t>
                                    </m:r>
                                  </m:e>
                                  <m:sup>
                                    <m:r>
                                      <a:rPr lang="en-CA" sz="2400" i="1">
                                        <a:latin typeface="Cambria Math" panose="02040503050406030204" pitchFamily="18" charset="0"/>
                                      </a:rPr>
                                      <m:t>𝑇</m:t>
                                    </m:r>
                                  </m:sup>
                                </m:sSup>
                              </m:e>
                            </m:mr>
                            <m:mr>
                              <m:e>
                                <m:r>
                                  <a:rPr lang="en-CA" sz="2400" b="1">
                                    <a:latin typeface="Cambria Math" panose="02040503050406030204" pitchFamily="18" charset="0"/>
                                  </a:rPr>
                                  <m:t>𝐉</m:t>
                                </m:r>
                              </m:e>
                              <m:e>
                                <m:r>
                                  <a:rPr lang="en-US" sz="2400" b="1" i="0" smtClean="0">
                                    <a:latin typeface="Cambria Math" panose="02040503050406030204" pitchFamily="18" charset="0"/>
                                  </a:rPr>
                                  <m:t>𝟎</m:t>
                                </m:r>
                              </m:e>
                            </m:mr>
                          </m:m>
                        </m:e>
                      </m:d>
                      <m:d>
                        <m:dPr>
                          <m:begChr m:val="["/>
                          <m:endChr m:val="]"/>
                          <m:ctrlPr>
                            <a:rPr lang="en-CA" sz="2400" i="1">
                              <a:latin typeface="Cambria Math" panose="02040503050406030204" pitchFamily="18" charset="0"/>
                            </a:rPr>
                          </m:ctrlPr>
                        </m:dPr>
                        <m:e>
                          <m:m>
                            <m:mPr>
                              <m:mcs>
                                <m:mc>
                                  <m:mcPr>
                                    <m:count m:val="1"/>
                                    <m:mcJc m:val="center"/>
                                  </m:mcPr>
                                </m:mc>
                              </m:mcs>
                              <m:ctrlPr>
                                <a:rPr lang="en-CA" sz="2400" i="1">
                                  <a:latin typeface="Cambria Math" panose="02040503050406030204" pitchFamily="18" charset="0"/>
                                </a:rPr>
                              </m:ctrlPr>
                            </m:mPr>
                            <m:mr>
                              <m:e>
                                <m:sSup>
                                  <m:sSupPr>
                                    <m:ctrlPr>
                                      <a:rPr lang="en-CA" sz="2400" b="0" i="1" smtClean="0">
                                        <a:latin typeface="Cambria Math" panose="02040503050406030204" pitchFamily="18" charset="0"/>
                                      </a:rPr>
                                    </m:ctrlPr>
                                  </m:sSupPr>
                                  <m:e>
                                    <m:r>
                                      <a:rPr lang="en-CA" sz="2400" b="1" i="0" smtClean="0">
                                        <a:latin typeface="Cambria Math" panose="02040503050406030204" pitchFamily="18" charset="0"/>
                                      </a:rPr>
                                      <m:t>𝐮</m:t>
                                    </m:r>
                                  </m:e>
                                  <m:sup>
                                    <m:r>
                                      <a:rPr lang="en-CA" sz="2400" b="0" i="1" smtClean="0">
                                        <a:latin typeface="Cambria Math" panose="02040503050406030204" pitchFamily="18" charset="0"/>
                                      </a:rPr>
                                      <m:t>+</m:t>
                                    </m:r>
                                  </m:sup>
                                </m:sSup>
                              </m:e>
                            </m:mr>
                            <m:mr>
                              <m:e>
                                <m:sSup>
                                  <m:sSupPr>
                                    <m:ctrlPr>
                                      <a:rPr lang="en-CA" sz="2400" b="0" i="1" smtClean="0">
                                        <a:latin typeface="Cambria Math" panose="02040503050406030204" pitchFamily="18" charset="0"/>
                                      </a:rPr>
                                    </m:ctrlPr>
                                  </m:sSupPr>
                                  <m:e>
                                    <m:r>
                                      <a:rPr lang="en-CA" sz="2400" b="1" i="0" smtClean="0">
                                        <a:latin typeface="Cambria Math" panose="02040503050406030204" pitchFamily="18" charset="0"/>
                                      </a:rPr>
                                      <m:t>𝛌</m:t>
                                    </m:r>
                                  </m:e>
                                  <m:sup>
                                    <m:r>
                                      <a:rPr lang="en-CA" sz="2400" b="0" i="1" smtClean="0">
                                        <a:latin typeface="Cambria Math" panose="02040503050406030204" pitchFamily="18" charset="0"/>
                                      </a:rPr>
                                      <m:t>+</m:t>
                                    </m:r>
                                  </m:sup>
                                </m:sSup>
                              </m:e>
                            </m:mr>
                          </m:m>
                        </m:e>
                      </m:d>
                      <m:r>
                        <a:rPr lang="en-CA" sz="2400" b="0" i="1" smtClean="0">
                          <a:latin typeface="Cambria Math" panose="02040503050406030204" pitchFamily="18" charset="0"/>
                        </a:rPr>
                        <m:t>=</m:t>
                      </m:r>
                      <m:d>
                        <m:dPr>
                          <m:begChr m:val="["/>
                          <m:endChr m:val="]"/>
                          <m:ctrlPr>
                            <a:rPr lang="en-CA" sz="2400" i="1">
                              <a:latin typeface="Cambria Math" panose="02040503050406030204" pitchFamily="18" charset="0"/>
                            </a:rPr>
                          </m:ctrlPr>
                        </m:dPr>
                        <m:e>
                          <m:m>
                            <m:mPr>
                              <m:mcs>
                                <m:mc>
                                  <m:mcPr>
                                    <m:count m:val="1"/>
                                    <m:mcJc m:val="center"/>
                                  </m:mcPr>
                                </m:mc>
                              </m:mcs>
                              <m:ctrlPr>
                                <a:rPr lang="en-CA" sz="2400" i="1">
                                  <a:latin typeface="Cambria Math" panose="02040503050406030204" pitchFamily="18" charset="0"/>
                                </a:rPr>
                              </m:ctrlPr>
                            </m:mPr>
                            <m:mr>
                              <m:e>
                                <m:r>
                                  <a:rPr lang="en-US" sz="2400" b="1">
                                    <a:latin typeface="Cambria Math" panose="02040503050406030204" pitchFamily="18" charset="0"/>
                                  </a:rPr>
                                  <m:t>𝐌𝐮</m:t>
                                </m:r>
                                <m:r>
                                  <a:rPr lang="en-US" sz="2400" i="1">
                                    <a:latin typeface="Cambria Math" panose="02040503050406030204" pitchFamily="18" charset="0"/>
                                  </a:rPr>
                                  <m:t>+</m:t>
                                </m:r>
                                <m:r>
                                  <a:rPr lang="en-CA" sz="2400" i="1">
                                    <a:latin typeface="Cambria Math" panose="02040503050406030204" pitchFamily="18" charset="0"/>
                                  </a:rPr>
                                  <m:t>h</m:t>
                                </m:r>
                                <m:sSub>
                                  <m:sSubPr>
                                    <m:ctrlPr>
                                      <a:rPr lang="en-CA" sz="2400" i="1">
                                        <a:latin typeface="Cambria Math" panose="02040503050406030204" pitchFamily="18" charset="0"/>
                                      </a:rPr>
                                    </m:ctrlPr>
                                  </m:sSubPr>
                                  <m:e>
                                    <m:r>
                                      <a:rPr lang="en-CA" sz="2400" b="1">
                                        <a:latin typeface="Cambria Math" panose="02040503050406030204" pitchFamily="18" charset="0"/>
                                      </a:rPr>
                                      <m:t>𝐟</m:t>
                                    </m:r>
                                  </m:e>
                                  <m:sub>
                                    <m:r>
                                      <m:rPr>
                                        <m:sty m:val="p"/>
                                      </m:rPr>
                                      <a:rPr lang="en-US" sz="2400">
                                        <a:latin typeface="Cambria Math" panose="02040503050406030204" pitchFamily="18" charset="0"/>
                                      </a:rPr>
                                      <m:t>ext</m:t>
                                    </m:r>
                                  </m:sub>
                                </m:sSub>
                              </m:e>
                            </m:mr>
                            <m:mr>
                              <m:e>
                                <m:r>
                                  <a:rPr lang="en-US" sz="2400" b="1" i="1" smtClean="0">
                                    <a:latin typeface="Cambria Math" panose="02040503050406030204" pitchFamily="18" charset="0"/>
                                  </a:rPr>
                                  <m:t>𝟎</m:t>
                                </m:r>
                              </m:e>
                            </m:mr>
                          </m:m>
                        </m:e>
                      </m:d>
                    </m:oMath>
                  </m:oMathPara>
                </a14:m>
                <a:endParaRPr lang="en-CA" sz="2400" dirty="0"/>
              </a:p>
            </p:txBody>
          </p:sp>
        </mc:Choice>
        <mc:Fallback xmlns="">
          <p:sp>
            <p:nvSpPr>
              <p:cNvPr id="62" name="TextBox 61"/>
              <p:cNvSpPr txBox="1">
                <a:spLocks noRot="1" noChangeAspect="1" noMove="1" noResize="1" noEditPoints="1" noAdjustHandles="1" noChangeArrowheads="1" noChangeShapeType="1" noTextEdit="1"/>
              </p:cNvSpPr>
              <p:nvPr/>
            </p:nvSpPr>
            <p:spPr>
              <a:xfrm>
                <a:off x="4036604" y="4891356"/>
                <a:ext cx="4113370" cy="731034"/>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4332983" y="3450827"/>
                <a:ext cx="3550779"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latin typeface="Cambria Math" panose="02040503050406030204" pitchFamily="18" charset="0"/>
                        </a:rPr>
                        <m:t>𝐌</m:t>
                      </m:r>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𝐮</m:t>
                          </m:r>
                        </m:e>
                        <m:sup>
                          <m:r>
                            <a:rPr lang="en-US" sz="2400" b="0" i="1" smtClean="0">
                              <a:latin typeface="Cambria Math" panose="02040503050406030204" pitchFamily="18" charset="0"/>
                            </a:rPr>
                            <m:t>+</m:t>
                          </m:r>
                        </m:sup>
                      </m:sSup>
                      <m:r>
                        <a:rPr lang="en-CA" sz="2400" b="0" i="1" smtClean="0">
                          <a:latin typeface="Cambria Math" panose="02040503050406030204" pitchFamily="18" charset="0"/>
                        </a:rPr>
                        <m:t>−</m:t>
                      </m:r>
                      <m:sSup>
                        <m:sSupPr>
                          <m:ctrlPr>
                            <a:rPr lang="en-CA" sz="2400" i="1">
                              <a:latin typeface="Cambria Math" panose="02040503050406030204" pitchFamily="18" charset="0"/>
                            </a:rPr>
                          </m:ctrlPr>
                        </m:sSupPr>
                        <m:e>
                          <m:r>
                            <a:rPr lang="en-CA" sz="2400" b="1">
                              <a:latin typeface="Cambria Math" panose="02040503050406030204" pitchFamily="18" charset="0"/>
                            </a:rPr>
                            <m:t>𝐉</m:t>
                          </m:r>
                        </m:e>
                        <m:sup>
                          <m:r>
                            <a:rPr lang="en-CA" sz="2400" i="1">
                              <a:latin typeface="Cambria Math" panose="02040503050406030204" pitchFamily="18" charset="0"/>
                            </a:rPr>
                            <m:t>𝑇</m:t>
                          </m:r>
                        </m:sup>
                      </m:sSup>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𝛌</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1" i="0" smtClean="0">
                          <a:latin typeface="Cambria Math" panose="02040503050406030204" pitchFamily="18" charset="0"/>
                        </a:rPr>
                        <m:t>𝐌𝐮</m:t>
                      </m:r>
                      <m:r>
                        <a:rPr lang="en-US" sz="2400" b="0" i="1" smtClean="0">
                          <a:latin typeface="Cambria Math" panose="02040503050406030204" pitchFamily="18" charset="0"/>
                        </a:rPr>
                        <m:t>+</m:t>
                      </m:r>
                      <m:r>
                        <a:rPr lang="en-CA" sz="2400" b="0" i="1" smtClean="0">
                          <a:latin typeface="Cambria Math" panose="02040503050406030204" pitchFamily="18" charset="0"/>
                        </a:rPr>
                        <m:t>h</m:t>
                      </m:r>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𝐟</m:t>
                          </m:r>
                        </m:e>
                        <m:sub>
                          <m:r>
                            <m:rPr>
                              <m:sty m:val="p"/>
                            </m:rPr>
                            <a:rPr lang="en-US" sz="2400" b="0" i="0" smtClean="0">
                              <a:latin typeface="Cambria Math" panose="02040503050406030204" pitchFamily="18" charset="0"/>
                            </a:rPr>
                            <m:t>ext</m:t>
                          </m:r>
                        </m:sub>
                      </m:sSub>
                    </m:oMath>
                  </m:oMathPara>
                </a14:m>
                <a:endParaRPr lang="en-CA" sz="2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4332983" y="3450827"/>
                <a:ext cx="3550779" cy="375872"/>
              </a:xfrm>
              <a:prstGeom prst="rect">
                <a:avLst/>
              </a:prstGeom>
              <a:blipFill>
                <a:blip r:embed="rId4"/>
                <a:stretch>
                  <a:fillRect l="-1718" r="-172" b="-2903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5601743" y="3887744"/>
                <a:ext cx="11278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latin typeface="Cambria Math" panose="02040503050406030204" pitchFamily="18" charset="0"/>
                        </a:rPr>
                        <m:t>𝐉</m:t>
                      </m:r>
                      <m:sSup>
                        <m:sSupPr>
                          <m:ctrlPr>
                            <a:rPr lang="en-US" sz="2400" b="0" i="1" smtClean="0">
                              <a:solidFill>
                                <a:schemeClr val="tx1"/>
                              </a:solidFill>
                              <a:latin typeface="Cambria Math" panose="02040503050406030204" pitchFamily="18" charset="0"/>
                            </a:rPr>
                          </m:ctrlPr>
                        </m:sSupPr>
                        <m:e>
                          <m:r>
                            <a:rPr lang="en-US" sz="2400" b="1" i="0" smtClean="0">
                              <a:solidFill>
                                <a:schemeClr val="tx1"/>
                              </a:solidFill>
                              <a:latin typeface="Cambria Math" panose="02040503050406030204" pitchFamily="18" charset="0"/>
                            </a:rPr>
                            <m:t>𝐮</m:t>
                          </m:r>
                        </m:e>
                        <m:sup>
                          <m:r>
                            <a:rPr lang="en-US" sz="2400" b="0" i="1" smtClean="0">
                              <a:solidFill>
                                <a:schemeClr val="tx1"/>
                              </a:solidFill>
                              <a:latin typeface="Cambria Math" panose="02040503050406030204" pitchFamily="18" charset="0"/>
                            </a:rPr>
                            <m:t>+</m:t>
                          </m:r>
                        </m:sup>
                      </m:sSup>
                      <m:r>
                        <a:rPr lang="en-CA" sz="2400" b="0" i="1" smtClean="0">
                          <a:solidFill>
                            <a:schemeClr val="tx1"/>
                          </a:solidFill>
                          <a:latin typeface="Cambria Math" panose="02040503050406030204" pitchFamily="18" charset="0"/>
                        </a:rPr>
                        <m:t>≥</m:t>
                      </m:r>
                      <m:r>
                        <a:rPr lang="en-US" sz="2400" b="1" i="1" smtClean="0">
                          <a:latin typeface="Cambria Math" panose="02040503050406030204" pitchFamily="18" charset="0"/>
                        </a:rPr>
                        <m:t>𝟎</m:t>
                      </m:r>
                    </m:oMath>
                  </m:oMathPara>
                </a14:m>
                <a:endParaRPr lang="en-CA" sz="2400" b="1" dirty="0"/>
              </a:p>
            </p:txBody>
          </p:sp>
        </mc:Choice>
        <mc:Fallback xmlns="">
          <p:sp>
            <p:nvSpPr>
              <p:cNvPr id="64" name="TextBox 63"/>
              <p:cNvSpPr txBox="1">
                <a:spLocks noRot="1" noChangeAspect="1" noMove="1" noResize="1" noEditPoints="1" noAdjustHandles="1" noChangeArrowheads="1" noChangeShapeType="1" noTextEdit="1"/>
              </p:cNvSpPr>
              <p:nvPr/>
            </p:nvSpPr>
            <p:spPr>
              <a:xfrm>
                <a:off x="5601743" y="3887744"/>
                <a:ext cx="1127873" cy="369332"/>
              </a:xfrm>
              <a:prstGeom prst="rect">
                <a:avLst/>
              </a:prstGeom>
              <a:blipFill>
                <a:blip r:embed="rId5"/>
                <a:stretch>
                  <a:fillRect l="-9189" r="-5946" b="-31667"/>
                </a:stretch>
              </a:blipFill>
            </p:spPr>
            <p:txBody>
              <a:bodyPr/>
              <a:lstStyle/>
              <a:p>
                <a:r>
                  <a:rPr lang="en-CA">
                    <a:noFill/>
                  </a:rPr>
                  <a:t> </a:t>
                </a:r>
              </a:p>
            </p:txBody>
          </p:sp>
        </mc:Fallback>
      </mc:AlternateContent>
      <p:sp>
        <p:nvSpPr>
          <p:cNvPr id="3" name="Down Arrow 2"/>
          <p:cNvSpPr/>
          <p:nvPr/>
        </p:nvSpPr>
        <p:spPr>
          <a:xfrm>
            <a:off x="6009046" y="4310981"/>
            <a:ext cx="484632" cy="430888"/>
          </a:xfrm>
          <a:prstGeom prst="downArrow">
            <a:avLst/>
          </a:prstGeom>
          <a:solidFill>
            <a:schemeClr val="accent1">
              <a:lumMod val="20000"/>
              <a:lumOff val="80000"/>
            </a:schemeClr>
          </a:solidFill>
          <a:ln>
            <a:noFill/>
          </a:ln>
          <a:effectLst>
            <a:outerShdw blurRad="381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2" name="Oval 125 1"/>
          <p:cNvSpPr/>
          <p:nvPr/>
        </p:nvSpPr>
        <p:spPr>
          <a:xfrm rot="19968321">
            <a:off x="5200893" y="2030030"/>
            <a:ext cx="1972242" cy="989419"/>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242" h="989419">
                <a:moveTo>
                  <a:pt x="5383" y="399693"/>
                </a:moveTo>
                <a:cubicBezTo>
                  <a:pt x="-63676" y="94120"/>
                  <a:pt x="548663" y="13354"/>
                  <a:pt x="873999" y="11607"/>
                </a:cubicBezTo>
                <a:cubicBezTo>
                  <a:pt x="1199335" y="9860"/>
                  <a:pt x="1783404" y="-99392"/>
                  <a:pt x="1957402" y="389208"/>
                </a:cubicBezTo>
                <a:cubicBezTo>
                  <a:pt x="2091421" y="794440"/>
                  <a:pt x="1282288" y="987665"/>
                  <a:pt x="956952" y="989412"/>
                </a:cubicBezTo>
                <a:cubicBezTo>
                  <a:pt x="631616" y="991159"/>
                  <a:pt x="74442" y="705266"/>
                  <a:pt x="5383" y="399693"/>
                </a:cubicBezTo>
                <a:close/>
              </a:path>
            </a:pathLst>
          </a:custGeom>
          <a:gradFill flip="none" rotWithShape="1">
            <a:gsLst>
              <a:gs pos="25000">
                <a:srgbClr val="5B9BD5">
                  <a:lumMod val="0"/>
                  <a:lumOff val="100000"/>
                </a:srgbClr>
              </a:gs>
              <a:gs pos="77000">
                <a:srgbClr val="5B9BD5">
                  <a:lumMod val="20000"/>
                  <a:lumOff val="80000"/>
                </a:srgbClr>
              </a:gs>
            </a:gsLst>
            <a:path path="circle">
              <a:fillToRect l="50000" t="-80000" r="50000" b="180000"/>
            </a:path>
            <a:tileRect/>
          </a:gra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73" name="Oval 125 2"/>
          <p:cNvSpPr/>
          <p:nvPr/>
        </p:nvSpPr>
        <p:spPr>
          <a:xfrm rot="1566683">
            <a:off x="3541027" y="2059948"/>
            <a:ext cx="1741640" cy="527285"/>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 name="connsiteX0" fmla="*/ 5016 w 1677481"/>
              <a:gd name="connsiteY0" fmla="*/ 388487 h 978458"/>
              <a:gd name="connsiteX1" fmla="*/ 873632 w 1677481"/>
              <a:gd name="connsiteY1" fmla="*/ 401 h 978458"/>
              <a:gd name="connsiteX2" fmla="*/ 1657060 w 1677481"/>
              <a:gd name="connsiteY2" fmla="*/ 432021 h 978458"/>
              <a:gd name="connsiteX3" fmla="*/ 956585 w 1677481"/>
              <a:gd name="connsiteY3" fmla="*/ 978206 h 978458"/>
              <a:gd name="connsiteX4" fmla="*/ 5016 w 1677481"/>
              <a:gd name="connsiteY4" fmla="*/ 388487 h 978458"/>
              <a:gd name="connsiteX0" fmla="*/ 2 w 1672467"/>
              <a:gd name="connsiteY0" fmla="*/ 233985 h 823956"/>
              <a:gd name="connsiteX1" fmla="*/ 959374 w 1672467"/>
              <a:gd name="connsiteY1" fmla="*/ 88467 h 823956"/>
              <a:gd name="connsiteX2" fmla="*/ 1652046 w 1672467"/>
              <a:gd name="connsiteY2" fmla="*/ 277519 h 823956"/>
              <a:gd name="connsiteX3" fmla="*/ 951571 w 1672467"/>
              <a:gd name="connsiteY3" fmla="*/ 823704 h 823956"/>
              <a:gd name="connsiteX4" fmla="*/ 2 w 1672467"/>
              <a:gd name="connsiteY4" fmla="*/ 233985 h 823956"/>
              <a:gd name="connsiteX0" fmla="*/ 2133 w 1674598"/>
              <a:gd name="connsiteY0" fmla="*/ 233985 h 823956"/>
              <a:gd name="connsiteX1" fmla="*/ 961505 w 1674598"/>
              <a:gd name="connsiteY1" fmla="*/ 88467 h 823956"/>
              <a:gd name="connsiteX2" fmla="*/ 1654177 w 1674598"/>
              <a:gd name="connsiteY2" fmla="*/ 277519 h 823956"/>
              <a:gd name="connsiteX3" fmla="*/ 953702 w 1674598"/>
              <a:gd name="connsiteY3" fmla="*/ 823704 h 823956"/>
              <a:gd name="connsiteX4" fmla="*/ 2133 w 1674598"/>
              <a:gd name="connsiteY4" fmla="*/ 233985 h 823956"/>
              <a:gd name="connsiteX0" fmla="*/ 2133 w 1674598"/>
              <a:gd name="connsiteY0" fmla="*/ 173090 h 763061"/>
              <a:gd name="connsiteX1" fmla="*/ 961505 w 1674598"/>
              <a:gd name="connsiteY1" fmla="*/ 27572 h 763061"/>
              <a:gd name="connsiteX2" fmla="*/ 1654177 w 1674598"/>
              <a:gd name="connsiteY2" fmla="*/ 216624 h 763061"/>
              <a:gd name="connsiteX3" fmla="*/ 953702 w 1674598"/>
              <a:gd name="connsiteY3" fmla="*/ 762809 h 763061"/>
              <a:gd name="connsiteX4" fmla="*/ 2133 w 1674598"/>
              <a:gd name="connsiteY4" fmla="*/ 173090 h 763061"/>
              <a:gd name="connsiteX0" fmla="*/ 2133 w 1714084"/>
              <a:gd name="connsiteY0" fmla="*/ 173090 h 762929"/>
              <a:gd name="connsiteX1" fmla="*/ 961505 w 1714084"/>
              <a:gd name="connsiteY1" fmla="*/ 27572 h 762929"/>
              <a:gd name="connsiteX2" fmla="*/ 1654177 w 1714084"/>
              <a:gd name="connsiteY2" fmla="*/ 216624 h 762929"/>
              <a:gd name="connsiteX3" fmla="*/ 953702 w 1714084"/>
              <a:gd name="connsiteY3" fmla="*/ 762809 h 762929"/>
              <a:gd name="connsiteX4" fmla="*/ 2133 w 1714084"/>
              <a:gd name="connsiteY4" fmla="*/ 173090 h 762929"/>
              <a:gd name="connsiteX0" fmla="*/ 2603 w 1724438"/>
              <a:gd name="connsiteY0" fmla="*/ 173090 h 763230"/>
              <a:gd name="connsiteX1" fmla="*/ 961975 w 1724438"/>
              <a:gd name="connsiteY1" fmla="*/ 27572 h 763230"/>
              <a:gd name="connsiteX2" fmla="*/ 1654647 w 1724438"/>
              <a:gd name="connsiteY2" fmla="*/ 216624 h 763230"/>
              <a:gd name="connsiteX3" fmla="*/ 954172 w 1724438"/>
              <a:gd name="connsiteY3" fmla="*/ 762809 h 763230"/>
              <a:gd name="connsiteX4" fmla="*/ 2603 w 1724438"/>
              <a:gd name="connsiteY4" fmla="*/ 173090 h 763230"/>
              <a:gd name="connsiteX0" fmla="*/ 384 w 1715396"/>
              <a:gd name="connsiteY0" fmla="*/ 146686 h 602828"/>
              <a:gd name="connsiteX1" fmla="*/ 959756 w 1715396"/>
              <a:gd name="connsiteY1" fmla="*/ 1168 h 602828"/>
              <a:gd name="connsiteX2" fmla="*/ 1652428 w 1715396"/>
              <a:gd name="connsiteY2" fmla="*/ 190220 h 602828"/>
              <a:gd name="connsiteX3" fmla="*/ 865774 w 1715396"/>
              <a:gd name="connsiteY3" fmla="*/ 602134 h 602828"/>
              <a:gd name="connsiteX4" fmla="*/ 384 w 1715396"/>
              <a:gd name="connsiteY4" fmla="*/ 146686 h 602828"/>
              <a:gd name="connsiteX0" fmla="*/ 42658 w 1757670"/>
              <a:gd name="connsiteY0" fmla="*/ 155376 h 611518"/>
              <a:gd name="connsiteX1" fmla="*/ 1002030 w 1757670"/>
              <a:gd name="connsiteY1" fmla="*/ 9858 h 611518"/>
              <a:gd name="connsiteX2" fmla="*/ 1694702 w 1757670"/>
              <a:gd name="connsiteY2" fmla="*/ 198910 h 611518"/>
              <a:gd name="connsiteX3" fmla="*/ 908048 w 1757670"/>
              <a:gd name="connsiteY3" fmla="*/ 610824 h 611518"/>
              <a:gd name="connsiteX4" fmla="*/ 42658 w 1757670"/>
              <a:gd name="connsiteY4" fmla="*/ 155376 h 611518"/>
              <a:gd name="connsiteX0" fmla="*/ 42658 w 1757670"/>
              <a:gd name="connsiteY0" fmla="*/ 194563 h 650705"/>
              <a:gd name="connsiteX1" fmla="*/ 1002030 w 1757670"/>
              <a:gd name="connsiteY1" fmla="*/ 49045 h 650705"/>
              <a:gd name="connsiteX2" fmla="*/ 1694702 w 1757670"/>
              <a:gd name="connsiteY2" fmla="*/ 238097 h 650705"/>
              <a:gd name="connsiteX3" fmla="*/ 908048 w 1757670"/>
              <a:gd name="connsiteY3" fmla="*/ 650011 h 650705"/>
              <a:gd name="connsiteX4" fmla="*/ 42658 w 1757670"/>
              <a:gd name="connsiteY4" fmla="*/ 194563 h 650705"/>
              <a:gd name="connsiteX0" fmla="*/ 42658 w 1757670"/>
              <a:gd name="connsiteY0" fmla="*/ 194563 h 650705"/>
              <a:gd name="connsiteX1" fmla="*/ 1002030 w 1757670"/>
              <a:gd name="connsiteY1" fmla="*/ 49045 h 650705"/>
              <a:gd name="connsiteX2" fmla="*/ 1694702 w 1757670"/>
              <a:gd name="connsiteY2" fmla="*/ 238097 h 650705"/>
              <a:gd name="connsiteX3" fmla="*/ 908048 w 1757670"/>
              <a:gd name="connsiteY3" fmla="*/ 650011 h 650705"/>
              <a:gd name="connsiteX4" fmla="*/ 42658 w 1757670"/>
              <a:gd name="connsiteY4" fmla="*/ 194563 h 650705"/>
              <a:gd name="connsiteX0" fmla="*/ 1067 w 1712276"/>
              <a:gd name="connsiteY0" fmla="*/ 174755 h 503374"/>
              <a:gd name="connsiteX1" fmla="*/ 960439 w 1712276"/>
              <a:gd name="connsiteY1" fmla="*/ 29237 h 503374"/>
              <a:gd name="connsiteX2" fmla="*/ 1653111 w 1712276"/>
              <a:gd name="connsiteY2" fmla="*/ 218289 h 503374"/>
              <a:gd name="connsiteX3" fmla="*/ 810222 w 1712276"/>
              <a:gd name="connsiteY3" fmla="*/ 501622 h 503374"/>
              <a:gd name="connsiteX4" fmla="*/ 1067 w 1712276"/>
              <a:gd name="connsiteY4" fmla="*/ 174755 h 503374"/>
              <a:gd name="connsiteX0" fmla="*/ 30431 w 1741640"/>
              <a:gd name="connsiteY0" fmla="*/ 198666 h 527285"/>
              <a:gd name="connsiteX1" fmla="*/ 989803 w 1741640"/>
              <a:gd name="connsiteY1" fmla="*/ 53148 h 527285"/>
              <a:gd name="connsiteX2" fmla="*/ 1682475 w 1741640"/>
              <a:gd name="connsiteY2" fmla="*/ 242200 h 527285"/>
              <a:gd name="connsiteX3" fmla="*/ 839586 w 1741640"/>
              <a:gd name="connsiteY3" fmla="*/ 525533 h 527285"/>
              <a:gd name="connsiteX4" fmla="*/ 30431 w 1741640"/>
              <a:gd name="connsiteY4" fmla="*/ 198666 h 527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1640" h="527285">
                <a:moveTo>
                  <a:pt x="30431" y="198666"/>
                </a:moveTo>
                <a:cubicBezTo>
                  <a:pt x="198326" y="-17975"/>
                  <a:pt x="589751" y="-42337"/>
                  <a:pt x="989803" y="53148"/>
                </a:cubicBezTo>
                <a:cubicBezTo>
                  <a:pt x="1389855" y="148633"/>
                  <a:pt x="1519626" y="67212"/>
                  <a:pt x="1682475" y="242200"/>
                </a:cubicBezTo>
                <a:cubicBezTo>
                  <a:pt x="1948729" y="473996"/>
                  <a:pt x="1253916" y="539343"/>
                  <a:pt x="839586" y="525533"/>
                </a:cubicBezTo>
                <a:cubicBezTo>
                  <a:pt x="425256" y="511723"/>
                  <a:pt x="-137464" y="415307"/>
                  <a:pt x="30431" y="198666"/>
                </a:cubicBezTo>
                <a:close/>
              </a:path>
            </a:pathLst>
          </a:custGeom>
          <a:noFill/>
          <a:ln w="1905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74" name="Oval 125 3"/>
          <p:cNvSpPr/>
          <p:nvPr/>
        </p:nvSpPr>
        <p:spPr>
          <a:xfrm rot="21236884">
            <a:off x="7057822" y="1631747"/>
            <a:ext cx="1674598" cy="823956"/>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 name="connsiteX0" fmla="*/ 5016 w 1677481"/>
              <a:gd name="connsiteY0" fmla="*/ 388487 h 978458"/>
              <a:gd name="connsiteX1" fmla="*/ 873632 w 1677481"/>
              <a:gd name="connsiteY1" fmla="*/ 401 h 978458"/>
              <a:gd name="connsiteX2" fmla="*/ 1657060 w 1677481"/>
              <a:gd name="connsiteY2" fmla="*/ 432021 h 978458"/>
              <a:gd name="connsiteX3" fmla="*/ 956585 w 1677481"/>
              <a:gd name="connsiteY3" fmla="*/ 978206 h 978458"/>
              <a:gd name="connsiteX4" fmla="*/ 5016 w 1677481"/>
              <a:gd name="connsiteY4" fmla="*/ 388487 h 978458"/>
              <a:gd name="connsiteX0" fmla="*/ 2 w 1672467"/>
              <a:gd name="connsiteY0" fmla="*/ 233985 h 823956"/>
              <a:gd name="connsiteX1" fmla="*/ 959374 w 1672467"/>
              <a:gd name="connsiteY1" fmla="*/ 88467 h 823956"/>
              <a:gd name="connsiteX2" fmla="*/ 1652046 w 1672467"/>
              <a:gd name="connsiteY2" fmla="*/ 277519 h 823956"/>
              <a:gd name="connsiteX3" fmla="*/ 951571 w 1672467"/>
              <a:gd name="connsiteY3" fmla="*/ 823704 h 823956"/>
              <a:gd name="connsiteX4" fmla="*/ 2 w 1672467"/>
              <a:gd name="connsiteY4" fmla="*/ 233985 h 823956"/>
              <a:gd name="connsiteX0" fmla="*/ 2133 w 1674598"/>
              <a:gd name="connsiteY0" fmla="*/ 233985 h 823956"/>
              <a:gd name="connsiteX1" fmla="*/ 961505 w 1674598"/>
              <a:gd name="connsiteY1" fmla="*/ 88467 h 823956"/>
              <a:gd name="connsiteX2" fmla="*/ 1654177 w 1674598"/>
              <a:gd name="connsiteY2" fmla="*/ 277519 h 823956"/>
              <a:gd name="connsiteX3" fmla="*/ 953702 w 1674598"/>
              <a:gd name="connsiteY3" fmla="*/ 823704 h 823956"/>
              <a:gd name="connsiteX4" fmla="*/ 2133 w 1674598"/>
              <a:gd name="connsiteY4" fmla="*/ 233985 h 82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598" h="823956">
                <a:moveTo>
                  <a:pt x="2133" y="233985"/>
                </a:moveTo>
                <a:cubicBezTo>
                  <a:pt x="48526" y="-24767"/>
                  <a:pt x="686164" y="81211"/>
                  <a:pt x="961505" y="88467"/>
                </a:cubicBezTo>
                <a:cubicBezTo>
                  <a:pt x="1236846" y="95723"/>
                  <a:pt x="1480179" y="-211081"/>
                  <a:pt x="1654177" y="277519"/>
                </a:cubicBezTo>
                <a:cubicBezTo>
                  <a:pt x="1788196" y="682751"/>
                  <a:pt x="1229043" y="830960"/>
                  <a:pt x="953702" y="823704"/>
                </a:cubicBezTo>
                <a:cubicBezTo>
                  <a:pt x="678361" y="816448"/>
                  <a:pt x="-44260" y="492737"/>
                  <a:pt x="2133" y="233985"/>
                </a:cubicBezTo>
                <a:close/>
              </a:path>
            </a:pathLst>
          </a:custGeom>
          <a:noFill/>
          <a:ln w="1905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75" name="TextBox 74"/>
          <p:cNvSpPr txBox="1"/>
          <p:nvPr/>
        </p:nvSpPr>
        <p:spPr>
          <a:xfrm>
            <a:off x="3477197" y="2333872"/>
            <a:ext cx="559407"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lumMod val="75000"/>
                  </a:prstClr>
                </a:solidFill>
                <a:effectLst/>
                <a:uLnTx/>
                <a:uFillTx/>
              </a:rPr>
              <a:t>Body</a:t>
            </a:r>
          </a:p>
        </p:txBody>
      </p:sp>
      <p:sp>
        <p:nvSpPr>
          <p:cNvPr id="76" name="TextBox 75"/>
          <p:cNvSpPr txBox="1"/>
          <p:nvPr/>
        </p:nvSpPr>
        <p:spPr>
          <a:xfrm>
            <a:off x="6165680" y="2973153"/>
            <a:ext cx="64713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lumMod val="50000"/>
                  </a:prstClr>
                </a:solidFill>
                <a:effectLst/>
                <a:uLnTx/>
                <a:uFillTx/>
              </a:rPr>
              <a:t>Body</a:t>
            </a:r>
          </a:p>
        </p:txBody>
      </p:sp>
      <p:sp>
        <p:nvSpPr>
          <p:cNvPr id="77" name="TextBox 76"/>
          <p:cNvSpPr txBox="1"/>
          <p:nvPr/>
        </p:nvSpPr>
        <p:spPr>
          <a:xfrm>
            <a:off x="8281509" y="2302051"/>
            <a:ext cx="64713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lumMod val="75000"/>
                  </a:prstClr>
                </a:solidFill>
                <a:effectLst/>
                <a:uLnTx/>
                <a:uFillTx/>
              </a:rPr>
              <a:t>Body</a:t>
            </a:r>
          </a:p>
        </p:txBody>
      </p:sp>
      <p:cxnSp>
        <p:nvCxnSpPr>
          <p:cNvPr id="79" name="Straight Arrow Connector 78"/>
          <p:cNvCxnSpPr/>
          <p:nvPr/>
        </p:nvCxnSpPr>
        <p:spPr>
          <a:xfrm flipV="1">
            <a:off x="7034764" y="1513560"/>
            <a:ext cx="645979" cy="486393"/>
          </a:xfrm>
          <a:prstGeom prst="straightConnector1">
            <a:avLst/>
          </a:prstGeom>
          <a:noFill/>
          <a:ln w="41275" cap="flat" cmpd="sng" algn="ctr">
            <a:solidFill>
              <a:srgbClr val="C00000"/>
            </a:solidFill>
            <a:prstDash val="solid"/>
            <a:miter lim="800000"/>
            <a:tailEnd type="triangle" w="med" len="lg"/>
          </a:ln>
          <a:effectLst/>
        </p:spPr>
      </p:cxnSp>
      <p:sp>
        <p:nvSpPr>
          <p:cNvPr id="80" name="Can 79"/>
          <p:cNvSpPr/>
          <p:nvPr/>
        </p:nvSpPr>
        <p:spPr>
          <a:xfrm rot="604196">
            <a:off x="5077470" y="2440331"/>
            <a:ext cx="232247" cy="508517"/>
          </a:xfrm>
          <a:prstGeom prst="can">
            <a:avLst>
              <a:gd name="adj" fmla="val 63996"/>
            </a:avLst>
          </a:prstGeom>
          <a:gradFill>
            <a:gsLst>
              <a:gs pos="37000">
                <a:srgbClr val="EBAFAF"/>
              </a:gs>
              <a:gs pos="83000">
                <a:srgbClr val="F6DBDB"/>
              </a:gs>
            </a:gsLst>
            <a:lin ang="10800000" scaled="1"/>
          </a:gra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cxnSp>
        <p:nvCxnSpPr>
          <p:cNvPr id="83" name="Straight Arrow Connector 82"/>
          <p:cNvCxnSpPr/>
          <p:nvPr/>
        </p:nvCxnSpPr>
        <p:spPr>
          <a:xfrm flipH="1">
            <a:off x="6480337" y="2010702"/>
            <a:ext cx="540783" cy="391753"/>
          </a:xfrm>
          <a:prstGeom prst="straightConnector1">
            <a:avLst/>
          </a:prstGeom>
          <a:noFill/>
          <a:ln w="41275" cap="flat" cmpd="sng" algn="ctr">
            <a:solidFill>
              <a:srgbClr val="C00000"/>
            </a:solidFill>
            <a:prstDash val="solid"/>
            <a:miter lim="800000"/>
            <a:tailEnd type="triangle" w="med" len="lg"/>
          </a:ln>
          <a:effectLst/>
        </p:spPr>
      </p:cxnSp>
      <p:sp>
        <p:nvSpPr>
          <p:cNvPr id="84" name="Oval 83"/>
          <p:cNvSpPr/>
          <p:nvPr/>
        </p:nvSpPr>
        <p:spPr>
          <a:xfrm rot="20274607">
            <a:off x="6960228" y="1914224"/>
            <a:ext cx="171454" cy="171454"/>
          </a:xfrm>
          <a:prstGeom prst="ellipse">
            <a:avLst/>
          </a:prstGeom>
          <a:gradFill flip="none" rotWithShape="1">
            <a:gsLst>
              <a:gs pos="74000">
                <a:srgbClr val="EDB8B8"/>
              </a:gs>
              <a:gs pos="26000">
                <a:srgbClr val="ED7D31">
                  <a:lumMod val="0"/>
                  <a:lumOff val="100000"/>
                </a:srgbClr>
              </a:gs>
            </a:gsLst>
            <a:path path="circle">
              <a:fillToRect l="50000" t="-80000" r="50000" b="180000"/>
            </a:path>
            <a:tileRect/>
          </a:gra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9C7A335-DEC2-4519-9DF5-AEB40211AB4F}"/>
                  </a:ext>
                </a:extLst>
              </p:cNvPr>
              <p:cNvSpPr txBox="1"/>
              <p:nvPr/>
            </p:nvSpPr>
            <p:spPr>
              <a:xfrm>
                <a:off x="6438473" y="5794425"/>
                <a:ext cx="99161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CA" sz="2400" b="0" i="1" smtClean="0">
                              <a:latin typeface="Cambria Math" panose="02040503050406030204" pitchFamily="18" charset="0"/>
                            </a:rPr>
                          </m:ctrlPr>
                        </m:sSupPr>
                        <m:e>
                          <m:r>
                            <a:rPr lang="en-CA" sz="2400" b="1" i="0" smtClean="0">
                              <a:latin typeface="Cambria Math" panose="02040503050406030204" pitchFamily="18" charset="0"/>
                            </a:rPr>
                            <m:t>𝛌</m:t>
                          </m:r>
                        </m:e>
                        <m:sup>
                          <m:r>
                            <a:rPr lang="en-CA" sz="2400" b="0" i="1" smtClean="0">
                              <a:latin typeface="Cambria Math" panose="02040503050406030204" pitchFamily="18" charset="0"/>
                            </a:rPr>
                            <m:t>+</m:t>
                          </m:r>
                        </m:sup>
                      </m:sSup>
                      <m:r>
                        <a:rPr lang="en-CA" sz="2400" b="0" i="1" smtClean="0">
                          <a:latin typeface="Cambria Math" panose="02040503050406030204" pitchFamily="18" charset="0"/>
                        </a:rPr>
                        <m:t>≥0</m:t>
                      </m:r>
                    </m:oMath>
                  </m:oMathPara>
                </a14:m>
                <a:endParaRPr lang="en-CA" sz="2400" dirty="0"/>
              </a:p>
            </p:txBody>
          </p:sp>
        </mc:Choice>
        <mc:Fallback xmlns="">
          <p:sp>
            <p:nvSpPr>
              <p:cNvPr id="18" name="TextBox 17">
                <a:extLst>
                  <a:ext uri="{FF2B5EF4-FFF2-40B4-BE49-F238E27FC236}">
                    <a16:creationId xmlns:a16="http://schemas.microsoft.com/office/drawing/2014/main" id="{D9C7A335-DEC2-4519-9DF5-AEB40211AB4F}"/>
                  </a:ext>
                </a:extLst>
              </p:cNvPr>
              <p:cNvSpPr txBox="1">
                <a:spLocks noRot="1" noChangeAspect="1" noMove="1" noResize="1" noEditPoints="1" noAdjustHandles="1" noChangeArrowheads="1" noChangeShapeType="1" noTextEdit="1"/>
              </p:cNvSpPr>
              <p:nvPr/>
            </p:nvSpPr>
            <p:spPr>
              <a:xfrm>
                <a:off x="6438473" y="5794425"/>
                <a:ext cx="991618" cy="369332"/>
              </a:xfrm>
              <a:prstGeom prst="rect">
                <a:avLst/>
              </a:prstGeom>
              <a:blipFill>
                <a:blip r:embed="rId6"/>
                <a:stretch>
                  <a:fillRect l="-7362" r="-7362" b="-13333"/>
                </a:stretch>
              </a:blipFill>
            </p:spPr>
            <p:txBody>
              <a:bodyPr/>
              <a:lstStyle/>
              <a:p>
                <a:r>
                  <a:rPr lang="en-CA">
                    <a:noFill/>
                  </a:rPr>
                  <a:t> </a:t>
                </a:r>
              </a:p>
            </p:txBody>
          </p:sp>
        </mc:Fallback>
      </mc:AlternateContent>
      <p:sp>
        <p:nvSpPr>
          <p:cNvPr id="5" name="TextBox 4">
            <a:extLst>
              <a:ext uri="{FF2B5EF4-FFF2-40B4-BE49-F238E27FC236}">
                <a16:creationId xmlns:a16="http://schemas.microsoft.com/office/drawing/2014/main" id="{BB8C3EB3-F87F-4CC4-800E-41DCF7306731}"/>
              </a:ext>
            </a:extLst>
          </p:cNvPr>
          <p:cNvSpPr txBox="1"/>
          <p:nvPr/>
        </p:nvSpPr>
        <p:spPr>
          <a:xfrm>
            <a:off x="5538777" y="5748259"/>
            <a:ext cx="554767" cy="461665"/>
          </a:xfrm>
          <a:prstGeom prst="rect">
            <a:avLst/>
          </a:prstGeom>
          <a:noFill/>
        </p:spPr>
        <p:txBody>
          <a:bodyPr wrap="none" rtlCol="0">
            <a:spAutoFit/>
          </a:bodyPr>
          <a:lstStyle/>
          <a:p>
            <a:r>
              <a:rPr lang="en-CA" sz="2400" dirty="0" err="1"/>
              <a:t>s.t.</a:t>
            </a:r>
            <a:endParaRPr lang="en-CA" sz="2400" dirty="0"/>
          </a:p>
        </p:txBody>
      </p:sp>
    </p:spTree>
    <p:extLst>
      <p:ext uri="{BB962C8B-B14F-4D97-AF65-F5344CB8AC3E}">
        <p14:creationId xmlns:p14="http://schemas.microsoft.com/office/powerpoint/2010/main" val="223303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3" grpId="0" animBg="1"/>
      <p:bldP spid="18"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0575"/>
          </a:xfrm>
        </p:spPr>
        <p:txBody>
          <a:bodyPr>
            <a:normAutofit/>
          </a:bodyPr>
          <a:lstStyle/>
          <a:p>
            <a:r>
              <a:rPr lang="en-CA" sz="4000" dirty="0"/>
              <a:t>The Schur complement “trick”</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E4FD7C6-F70A-48DF-8785-18A22A589CEE}"/>
                  </a:ext>
                </a:extLst>
              </p:cNvPr>
              <p:cNvSpPr>
                <a:spLocks noGrp="1"/>
              </p:cNvSpPr>
              <p:nvPr>
                <p:ph idx="1"/>
              </p:nvPr>
            </p:nvSpPr>
            <p:spPr>
              <a:xfrm>
                <a:off x="838200" y="4744800"/>
                <a:ext cx="10515600" cy="1432163"/>
              </a:xfrm>
            </p:spPr>
            <p:txBody>
              <a:bodyPr>
                <a:normAutofit lnSpcReduction="10000"/>
              </a:bodyPr>
              <a:lstStyle/>
              <a:p>
                <a:r>
                  <a:rPr lang="en-CA" dirty="0"/>
                  <a:t>Compact  and convenient</a:t>
                </a:r>
              </a:p>
              <a:p>
                <a:r>
                  <a:rPr lang="en-CA" dirty="0"/>
                  <a:t>Solve only for constraint impulses, </a:t>
                </a:r>
                <a14:m>
                  <m:oMath xmlns:m="http://schemas.openxmlformats.org/officeDocument/2006/math">
                    <m:sSup>
                      <m:sSupPr>
                        <m:ctrlPr>
                          <a:rPr lang="en-CA" b="0" i="1" smtClean="0">
                            <a:latin typeface="Cambria Math" panose="02040503050406030204" pitchFamily="18" charset="0"/>
                          </a:rPr>
                        </m:ctrlPr>
                      </m:sSupPr>
                      <m:e>
                        <m:r>
                          <a:rPr lang="en-CA" b="1" i="0" smtClean="0">
                            <a:latin typeface="Cambria Math" panose="02040503050406030204" pitchFamily="18" charset="0"/>
                          </a:rPr>
                          <m:t>𝛌</m:t>
                        </m:r>
                      </m:e>
                      <m:sup>
                        <m:r>
                          <a:rPr lang="en-CA" b="0" i="1" smtClean="0">
                            <a:latin typeface="Cambria Math" panose="02040503050406030204" pitchFamily="18" charset="0"/>
                          </a:rPr>
                          <m:t>+</m:t>
                        </m:r>
                      </m:sup>
                    </m:sSup>
                  </m:oMath>
                </a14:m>
                <a:endParaRPr lang="en-CA" dirty="0"/>
              </a:p>
              <a:p>
                <a:r>
                  <a:rPr lang="en-CA" dirty="0"/>
                  <a:t>A starting point for many numerical methods</a:t>
                </a:r>
              </a:p>
            </p:txBody>
          </p:sp>
        </mc:Choice>
        <mc:Fallback xmlns="">
          <p:sp>
            <p:nvSpPr>
              <p:cNvPr id="7" name="Content Placeholder 6">
                <a:extLst>
                  <a:ext uri="{FF2B5EF4-FFF2-40B4-BE49-F238E27FC236}">
                    <a16:creationId xmlns:a16="http://schemas.microsoft.com/office/drawing/2014/main" id="{7E4FD7C6-F70A-48DF-8785-18A22A589CEE}"/>
                  </a:ext>
                </a:extLst>
              </p:cNvPr>
              <p:cNvSpPr>
                <a:spLocks noGrp="1" noRot="1" noChangeAspect="1" noMove="1" noResize="1" noEditPoints="1" noAdjustHandles="1" noChangeArrowheads="1" noChangeShapeType="1" noTextEdit="1"/>
              </p:cNvSpPr>
              <p:nvPr>
                <p:ph idx="1"/>
              </p:nvPr>
            </p:nvSpPr>
            <p:spPr>
              <a:xfrm>
                <a:off x="838200" y="4744800"/>
                <a:ext cx="10515600" cy="1432163"/>
              </a:xfrm>
              <a:blipFill>
                <a:blip r:embed="rId3"/>
                <a:stretch>
                  <a:fillRect l="-1043" t="-9362" b="-851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3460801" y="1222161"/>
                <a:ext cx="4405245" cy="8528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CA" sz="2800" i="1" smtClean="0">
                              <a:latin typeface="Cambria Math" panose="02040503050406030204" pitchFamily="18" charset="0"/>
                            </a:rPr>
                          </m:ctrlPr>
                        </m:dPr>
                        <m:e>
                          <m:m>
                            <m:mPr>
                              <m:mcs>
                                <m:mc>
                                  <m:mcPr>
                                    <m:count m:val="2"/>
                                    <m:mcJc m:val="center"/>
                                  </m:mcPr>
                                </m:mc>
                              </m:mcs>
                              <m:ctrlPr>
                                <a:rPr lang="en-CA" sz="2800" i="1">
                                  <a:latin typeface="Cambria Math" panose="02040503050406030204" pitchFamily="18" charset="0"/>
                                </a:rPr>
                              </m:ctrlPr>
                            </m:mPr>
                            <m:mr>
                              <m:e>
                                <m:r>
                                  <m:rPr>
                                    <m:brk m:alnAt="7"/>
                                  </m:rPr>
                                  <a:rPr lang="en-CA" sz="2800" b="1">
                                    <a:latin typeface="Cambria Math" panose="02040503050406030204" pitchFamily="18" charset="0"/>
                                  </a:rPr>
                                  <m:t>𝐌</m:t>
                                </m:r>
                              </m:e>
                              <m:e>
                                <m:r>
                                  <a:rPr lang="en-CA" sz="2800" i="1">
                                    <a:latin typeface="Cambria Math" panose="02040503050406030204" pitchFamily="18" charset="0"/>
                                  </a:rPr>
                                  <m:t>−</m:t>
                                </m:r>
                                <m:sSup>
                                  <m:sSupPr>
                                    <m:ctrlPr>
                                      <a:rPr lang="en-CA" sz="2800" i="1">
                                        <a:latin typeface="Cambria Math" panose="02040503050406030204" pitchFamily="18" charset="0"/>
                                      </a:rPr>
                                    </m:ctrlPr>
                                  </m:sSupPr>
                                  <m:e>
                                    <m:r>
                                      <a:rPr lang="en-CA" sz="2800" b="1">
                                        <a:latin typeface="Cambria Math" panose="02040503050406030204" pitchFamily="18" charset="0"/>
                                      </a:rPr>
                                      <m:t>𝐉</m:t>
                                    </m:r>
                                  </m:e>
                                  <m:sup>
                                    <m:r>
                                      <m:rPr>
                                        <m:sty m:val="p"/>
                                      </m:rPr>
                                      <a:rPr lang="en-CA" sz="2800">
                                        <a:latin typeface="Cambria Math" panose="02040503050406030204" pitchFamily="18" charset="0"/>
                                      </a:rPr>
                                      <m:t>T</m:t>
                                    </m:r>
                                  </m:sup>
                                </m:sSup>
                              </m:e>
                            </m:mr>
                            <m:mr>
                              <m:e>
                                <m:r>
                                  <a:rPr lang="en-CA" sz="2800" b="1">
                                    <a:latin typeface="Cambria Math" panose="02040503050406030204" pitchFamily="18" charset="0"/>
                                  </a:rPr>
                                  <m:t>𝐉</m:t>
                                </m:r>
                              </m:e>
                              <m:e>
                                <m:r>
                                  <a:rPr lang="en-US" sz="2800" b="1" i="0" smtClean="0">
                                    <a:latin typeface="Cambria Math" panose="02040503050406030204" pitchFamily="18" charset="0"/>
                                  </a:rPr>
                                  <m:t>𝟎</m:t>
                                </m:r>
                              </m:e>
                            </m:mr>
                          </m:m>
                        </m:e>
                      </m:d>
                      <m:d>
                        <m:dPr>
                          <m:begChr m:val="["/>
                          <m:endChr m:val="]"/>
                          <m:ctrlPr>
                            <a:rPr lang="en-CA" sz="2800" i="1">
                              <a:latin typeface="Cambria Math" panose="02040503050406030204" pitchFamily="18" charset="0"/>
                            </a:rPr>
                          </m:ctrlPr>
                        </m:dPr>
                        <m:e>
                          <m:m>
                            <m:mPr>
                              <m:mcs>
                                <m:mc>
                                  <m:mcPr>
                                    <m:count m:val="1"/>
                                    <m:mcJc m:val="center"/>
                                  </m:mcPr>
                                </m:mc>
                              </m:mcs>
                              <m:ctrlPr>
                                <a:rPr lang="en-CA" sz="2800" i="1">
                                  <a:latin typeface="Cambria Math" panose="02040503050406030204" pitchFamily="18" charset="0"/>
                                </a:rPr>
                              </m:ctrlPr>
                            </m:mPr>
                            <m:mr>
                              <m:e>
                                <m:sSup>
                                  <m:sSupPr>
                                    <m:ctrlPr>
                                      <a:rPr lang="en-CA" sz="2800" b="0" i="1" smtClean="0">
                                        <a:latin typeface="Cambria Math" panose="02040503050406030204" pitchFamily="18" charset="0"/>
                                      </a:rPr>
                                    </m:ctrlPr>
                                  </m:sSupPr>
                                  <m:e>
                                    <m:r>
                                      <a:rPr lang="en-CA" sz="2800" b="1" i="0" smtClean="0">
                                        <a:latin typeface="Cambria Math" panose="02040503050406030204" pitchFamily="18" charset="0"/>
                                      </a:rPr>
                                      <m:t>𝐮</m:t>
                                    </m:r>
                                  </m:e>
                                  <m:sup>
                                    <m:r>
                                      <a:rPr lang="en-CA" sz="2800" b="0" i="1" smtClean="0">
                                        <a:latin typeface="Cambria Math" panose="02040503050406030204" pitchFamily="18" charset="0"/>
                                      </a:rPr>
                                      <m:t>+</m:t>
                                    </m:r>
                                  </m:sup>
                                </m:sSup>
                              </m:e>
                            </m:mr>
                            <m:mr>
                              <m:e>
                                <m:sSup>
                                  <m:sSupPr>
                                    <m:ctrlPr>
                                      <a:rPr lang="en-CA" sz="2800" b="0" i="1" smtClean="0">
                                        <a:latin typeface="Cambria Math" panose="02040503050406030204" pitchFamily="18" charset="0"/>
                                      </a:rPr>
                                    </m:ctrlPr>
                                  </m:sSupPr>
                                  <m:e>
                                    <m:r>
                                      <a:rPr lang="en-CA" sz="2800" b="1" i="0" smtClean="0">
                                        <a:latin typeface="Cambria Math" panose="02040503050406030204" pitchFamily="18" charset="0"/>
                                      </a:rPr>
                                      <m:t>𝛌</m:t>
                                    </m:r>
                                  </m:e>
                                  <m:sup>
                                    <m:r>
                                      <a:rPr lang="en-CA" sz="2800" b="0" i="1" smtClean="0">
                                        <a:latin typeface="Cambria Math" panose="02040503050406030204" pitchFamily="18" charset="0"/>
                                      </a:rPr>
                                      <m:t>+</m:t>
                                    </m:r>
                                  </m:sup>
                                </m:sSup>
                              </m:e>
                            </m:mr>
                          </m:m>
                        </m:e>
                      </m:d>
                      <m:r>
                        <a:rPr lang="en-CA" sz="2800" b="0" i="1" smtClean="0">
                          <a:latin typeface="Cambria Math" panose="02040503050406030204" pitchFamily="18" charset="0"/>
                        </a:rPr>
                        <m:t>=</m:t>
                      </m:r>
                      <m:d>
                        <m:dPr>
                          <m:begChr m:val="["/>
                          <m:endChr m:val="]"/>
                          <m:ctrlPr>
                            <a:rPr lang="en-CA" sz="2800" i="1">
                              <a:latin typeface="Cambria Math" panose="02040503050406030204" pitchFamily="18" charset="0"/>
                            </a:rPr>
                          </m:ctrlPr>
                        </m:dPr>
                        <m:e>
                          <m:m>
                            <m:mPr>
                              <m:mcs>
                                <m:mc>
                                  <m:mcPr>
                                    <m:count m:val="1"/>
                                    <m:mcJc m:val="center"/>
                                  </m:mcPr>
                                </m:mc>
                              </m:mcs>
                              <m:ctrlPr>
                                <a:rPr lang="en-CA" sz="2800" i="1">
                                  <a:latin typeface="Cambria Math" panose="02040503050406030204" pitchFamily="18" charset="0"/>
                                </a:rPr>
                              </m:ctrlPr>
                            </m:mPr>
                            <m:mr>
                              <m:e>
                                <m:r>
                                  <a:rPr lang="en-CA" sz="2800" b="1" i="0" smtClean="0">
                                    <a:latin typeface="Cambria Math" panose="02040503050406030204" pitchFamily="18" charset="0"/>
                                  </a:rPr>
                                  <m:t>𝐌𝐮</m:t>
                                </m:r>
                                <m:r>
                                  <a:rPr lang="en-CA" sz="2800" b="0" i="1" smtClean="0">
                                    <a:latin typeface="Cambria Math" panose="02040503050406030204" pitchFamily="18" charset="0"/>
                                  </a:rPr>
                                  <m:t>+</m:t>
                                </m:r>
                                <m:r>
                                  <a:rPr lang="en-CA" sz="2800" i="1">
                                    <a:latin typeface="Cambria Math" panose="02040503050406030204" pitchFamily="18" charset="0"/>
                                  </a:rPr>
                                  <m:t>h</m:t>
                                </m:r>
                                <m:r>
                                  <a:rPr lang="en-CA" sz="2800" b="1" i="0" smtClean="0">
                                    <a:latin typeface="Cambria Math" panose="02040503050406030204" pitchFamily="18" charset="0"/>
                                  </a:rPr>
                                  <m:t>𝐟</m:t>
                                </m:r>
                              </m:e>
                            </m:mr>
                            <m:mr>
                              <m:e>
                                <m:r>
                                  <a:rPr lang="en-US" sz="2800" b="1" i="1" smtClean="0">
                                    <a:latin typeface="Cambria Math" panose="02040503050406030204" pitchFamily="18" charset="0"/>
                                  </a:rPr>
                                  <m:t>𝟎</m:t>
                                </m:r>
                              </m:e>
                            </m:mr>
                          </m:m>
                        </m:e>
                      </m:d>
                    </m:oMath>
                  </m:oMathPara>
                </a14:m>
                <a:endParaRPr lang="en-CA" sz="2800" dirty="0"/>
              </a:p>
            </p:txBody>
          </p:sp>
        </mc:Choice>
        <mc:Fallback xmlns="">
          <p:sp>
            <p:nvSpPr>
              <p:cNvPr id="62" name="TextBox 61"/>
              <p:cNvSpPr txBox="1">
                <a:spLocks noRot="1" noChangeAspect="1" noMove="1" noResize="1" noEditPoints="1" noAdjustHandles="1" noChangeArrowheads="1" noChangeShapeType="1" noTextEdit="1"/>
              </p:cNvSpPr>
              <p:nvPr/>
            </p:nvSpPr>
            <p:spPr>
              <a:xfrm>
                <a:off x="3460801" y="1222161"/>
                <a:ext cx="4405245" cy="852862"/>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3885032" y="3084446"/>
                <a:ext cx="5861476" cy="486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rPr>
                          </m:ctrlPr>
                        </m:dPr>
                        <m:e>
                          <m:r>
                            <a:rPr lang="en-CA" sz="2800" b="1">
                              <a:latin typeface="Cambria Math" panose="02040503050406030204" pitchFamily="18" charset="0"/>
                            </a:rPr>
                            <m:t>𝐉</m:t>
                          </m:r>
                          <m:sSup>
                            <m:sSupPr>
                              <m:ctrlPr>
                                <a:rPr lang="en-CA" sz="2800" i="1">
                                  <a:latin typeface="Cambria Math" panose="02040503050406030204" pitchFamily="18" charset="0"/>
                                </a:rPr>
                              </m:ctrlPr>
                            </m:sSupPr>
                            <m:e>
                              <m:r>
                                <a:rPr lang="en-CA" sz="2800" b="1">
                                  <a:latin typeface="Cambria Math" panose="02040503050406030204" pitchFamily="18" charset="0"/>
                                </a:rPr>
                                <m:t>𝐌</m:t>
                              </m:r>
                            </m:e>
                            <m:sup>
                              <m:r>
                                <a:rPr lang="en-CA" sz="2800" i="1">
                                  <a:latin typeface="Cambria Math" panose="02040503050406030204" pitchFamily="18" charset="0"/>
                                </a:rPr>
                                <m:t>−1</m:t>
                              </m:r>
                            </m:sup>
                          </m:sSup>
                          <m:sSup>
                            <m:sSupPr>
                              <m:ctrlPr>
                                <a:rPr lang="en-CA" sz="2800" i="1">
                                  <a:latin typeface="Cambria Math" panose="02040503050406030204" pitchFamily="18" charset="0"/>
                                </a:rPr>
                              </m:ctrlPr>
                            </m:sSupPr>
                            <m:e>
                              <m:r>
                                <a:rPr lang="en-CA" sz="2800" b="1">
                                  <a:latin typeface="Cambria Math" panose="02040503050406030204" pitchFamily="18" charset="0"/>
                                </a:rPr>
                                <m:t>𝐉</m:t>
                              </m:r>
                            </m:e>
                            <m:sup>
                              <m:r>
                                <m:rPr>
                                  <m:sty m:val="p"/>
                                </m:rPr>
                                <a:rPr lang="en-CA" sz="2800">
                                  <a:latin typeface="Cambria Math" panose="02040503050406030204" pitchFamily="18" charset="0"/>
                                </a:rPr>
                                <m:t>T</m:t>
                              </m:r>
                            </m:sup>
                          </m:sSup>
                        </m:e>
                      </m:d>
                      <m:sSup>
                        <m:sSupPr>
                          <m:ctrlPr>
                            <a:rPr lang="en-US" sz="2800" b="0" i="1" smtClean="0">
                              <a:latin typeface="Cambria Math" panose="02040503050406030204" pitchFamily="18" charset="0"/>
                            </a:rPr>
                          </m:ctrlPr>
                        </m:sSupPr>
                        <m:e>
                          <m:r>
                            <a:rPr lang="en-US" sz="2800" b="1" i="0" smtClean="0">
                              <a:latin typeface="Cambria Math" panose="02040503050406030204" pitchFamily="18" charset="0"/>
                            </a:rPr>
                            <m:t>𝛌</m:t>
                          </m:r>
                        </m:e>
                        <m:sup>
                          <m:r>
                            <a:rPr lang="en-US" sz="2800" b="0" i="1" smtClean="0">
                              <a:latin typeface="Cambria Math" panose="02040503050406030204" pitchFamily="18" charset="0"/>
                            </a:rPr>
                            <m:t>+</m:t>
                          </m:r>
                        </m:sup>
                      </m:sSup>
                      <m:r>
                        <a:rPr lang="en-CA" sz="2800" b="1" i="0" smtClean="0">
                          <a:latin typeface="Cambria Math" panose="02040503050406030204" pitchFamily="18" charset="0"/>
                        </a:rPr>
                        <m:t>+</m:t>
                      </m:r>
                      <m:r>
                        <a:rPr lang="en-CA" sz="2800" b="1" i="0" smtClean="0">
                          <a:latin typeface="Cambria Math" panose="02040503050406030204" pitchFamily="18" charset="0"/>
                        </a:rPr>
                        <m:t>𝐉</m:t>
                      </m:r>
                      <m:sSup>
                        <m:sSupPr>
                          <m:ctrlPr>
                            <a:rPr lang="en-CA" sz="2800" b="1" i="1" smtClean="0">
                              <a:latin typeface="Cambria Math" panose="02040503050406030204" pitchFamily="18" charset="0"/>
                            </a:rPr>
                          </m:ctrlPr>
                        </m:sSupPr>
                        <m:e>
                          <m:r>
                            <a:rPr lang="en-CA" sz="2800" b="1" i="0" smtClean="0">
                              <a:latin typeface="Cambria Math" panose="02040503050406030204" pitchFamily="18" charset="0"/>
                            </a:rPr>
                            <m:t>𝐌</m:t>
                          </m:r>
                        </m:e>
                        <m:sup>
                          <m:r>
                            <a:rPr lang="en-CA" sz="2800" b="0" i="1" smtClean="0">
                              <a:latin typeface="Cambria Math" panose="02040503050406030204" pitchFamily="18" charset="0"/>
                            </a:rPr>
                            <m:t>−1</m:t>
                          </m:r>
                        </m:sup>
                      </m:sSup>
                      <m:d>
                        <m:dPr>
                          <m:ctrlPr>
                            <a:rPr lang="en-CA" sz="2800" b="1" i="1" smtClean="0">
                              <a:latin typeface="Cambria Math" panose="02040503050406030204" pitchFamily="18" charset="0"/>
                            </a:rPr>
                          </m:ctrlPr>
                        </m:dPr>
                        <m:e>
                          <m:r>
                            <a:rPr lang="en-US" sz="2800" b="1">
                              <a:latin typeface="Cambria Math" panose="02040503050406030204" pitchFamily="18" charset="0"/>
                            </a:rPr>
                            <m:t>𝐌𝐮</m:t>
                          </m:r>
                          <m:r>
                            <a:rPr lang="en-US" sz="2800" i="1">
                              <a:latin typeface="Cambria Math" panose="02040503050406030204" pitchFamily="18" charset="0"/>
                            </a:rPr>
                            <m:t>+</m:t>
                          </m:r>
                          <m:r>
                            <a:rPr lang="en-CA" sz="2800" i="1">
                              <a:latin typeface="Cambria Math" panose="02040503050406030204" pitchFamily="18" charset="0"/>
                            </a:rPr>
                            <m:t>h</m:t>
                          </m:r>
                          <m:sSub>
                            <m:sSubPr>
                              <m:ctrlPr>
                                <a:rPr lang="en-CA" sz="2800" i="1">
                                  <a:latin typeface="Cambria Math" panose="02040503050406030204" pitchFamily="18" charset="0"/>
                                </a:rPr>
                              </m:ctrlPr>
                            </m:sSubPr>
                            <m:e>
                              <m:r>
                                <a:rPr lang="en-CA" sz="2800" b="1">
                                  <a:latin typeface="Cambria Math" panose="02040503050406030204" pitchFamily="18" charset="0"/>
                                </a:rPr>
                                <m:t>𝐟</m:t>
                              </m:r>
                            </m:e>
                            <m:sub>
                              <m:r>
                                <m:rPr>
                                  <m:sty m:val="p"/>
                                </m:rPr>
                                <a:rPr lang="en-US" sz="2800">
                                  <a:latin typeface="Cambria Math" panose="02040503050406030204" pitchFamily="18" charset="0"/>
                                </a:rPr>
                                <m:t>ext</m:t>
                              </m:r>
                            </m:sub>
                          </m:sSub>
                        </m:e>
                      </m:d>
                      <m:r>
                        <a:rPr lang="en-CA" sz="2800" b="1" i="1" smtClean="0">
                          <a:latin typeface="Cambria Math" panose="02040503050406030204" pitchFamily="18" charset="0"/>
                        </a:rPr>
                        <m:t>=</m:t>
                      </m:r>
                      <m:r>
                        <a:rPr lang="en-CA" sz="2800" b="1" i="1" smtClean="0">
                          <a:latin typeface="Cambria Math" panose="02040503050406030204" pitchFamily="18" charset="0"/>
                        </a:rPr>
                        <m:t>𝟎</m:t>
                      </m:r>
                    </m:oMath>
                  </m:oMathPara>
                </a14:m>
                <a:endParaRPr lang="en-CA" sz="2800" dirty="0"/>
              </a:p>
            </p:txBody>
          </p:sp>
        </mc:Choice>
        <mc:Fallback xmlns="">
          <p:sp>
            <p:nvSpPr>
              <p:cNvPr id="63" name="TextBox 62"/>
              <p:cNvSpPr txBox="1">
                <a:spLocks noRot="1" noChangeAspect="1" noMove="1" noResize="1" noEditPoints="1" noAdjustHandles="1" noChangeArrowheads="1" noChangeShapeType="1" noTextEdit="1"/>
              </p:cNvSpPr>
              <p:nvPr/>
            </p:nvSpPr>
            <p:spPr>
              <a:xfrm>
                <a:off x="3885032" y="3084446"/>
                <a:ext cx="5861476" cy="486352"/>
              </a:xfrm>
              <a:prstGeom prst="rect">
                <a:avLst/>
              </a:prstGeom>
              <a:blipFill>
                <a:blip r:embed="rId5"/>
                <a:stretch>
                  <a:fillRect/>
                </a:stretch>
              </a:blipFill>
            </p:spPr>
            <p:txBody>
              <a:bodyPr/>
              <a:lstStyle/>
              <a:p>
                <a:r>
                  <a:rPr lang="en-CA">
                    <a:noFill/>
                  </a:rPr>
                  <a:t> </a:t>
                </a:r>
              </a:p>
            </p:txBody>
          </p:sp>
        </mc:Fallback>
      </mc:AlternateContent>
      <p:sp>
        <p:nvSpPr>
          <p:cNvPr id="3" name="Down Arrow 2"/>
          <p:cNvSpPr/>
          <p:nvPr/>
        </p:nvSpPr>
        <p:spPr>
          <a:xfrm>
            <a:off x="5578318" y="2441882"/>
            <a:ext cx="767175" cy="599672"/>
          </a:xfrm>
          <a:prstGeom prst="downArrow">
            <a:avLst/>
          </a:prstGeom>
          <a:solidFill>
            <a:schemeClr val="accent1">
              <a:lumMod val="20000"/>
              <a:lumOff val="80000"/>
            </a:schemeClr>
          </a:solidFill>
          <a:ln>
            <a:noFill/>
          </a:ln>
          <a:effectLst>
            <a:outerShdw blurRad="381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D4678B3D-EE42-471A-80C7-967552FFB6EB}"/>
              </a:ext>
            </a:extLst>
          </p:cNvPr>
          <p:cNvSpPr txBox="1"/>
          <p:nvPr/>
        </p:nvSpPr>
        <p:spPr>
          <a:xfrm>
            <a:off x="6345494" y="2374120"/>
            <a:ext cx="2665155" cy="461665"/>
          </a:xfrm>
          <a:prstGeom prst="rect">
            <a:avLst/>
          </a:prstGeom>
          <a:noFill/>
        </p:spPr>
        <p:txBody>
          <a:bodyPr wrap="square" rtlCol="0">
            <a:spAutoFit/>
          </a:bodyPr>
          <a:lstStyle/>
          <a:p>
            <a:r>
              <a:rPr lang="en-CA" sz="2400" dirty="0"/>
              <a:t>Schur complement</a:t>
            </a:r>
          </a:p>
        </p:txBody>
      </p:sp>
      <p:sp>
        <p:nvSpPr>
          <p:cNvPr id="5" name="Right Brace 4">
            <a:extLst>
              <a:ext uri="{FF2B5EF4-FFF2-40B4-BE49-F238E27FC236}">
                <a16:creationId xmlns:a16="http://schemas.microsoft.com/office/drawing/2014/main" id="{D80478F2-38F2-46A1-9D38-934688B11D1C}"/>
              </a:ext>
            </a:extLst>
          </p:cNvPr>
          <p:cNvSpPr/>
          <p:nvPr/>
        </p:nvSpPr>
        <p:spPr>
          <a:xfrm rot="5400000">
            <a:off x="4602486" y="3078491"/>
            <a:ext cx="146151" cy="1301634"/>
          </a:xfrm>
          <a:prstGeom prst="rightBrace">
            <a:avLst>
              <a:gd name="adj1" fmla="val 53267"/>
              <a:gd name="adj2" fmla="val 50000"/>
            </a:avLst>
          </a:prstGeom>
          <a:ln w="158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9A0E029-1364-4D2A-B558-6E8C8CF85FED}"/>
                  </a:ext>
                </a:extLst>
              </p:cNvPr>
              <p:cNvSpPr txBox="1"/>
              <p:nvPr/>
            </p:nvSpPr>
            <p:spPr>
              <a:xfrm>
                <a:off x="4535542" y="3845573"/>
                <a:ext cx="27732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solidFill>
                            <a:srgbClr val="C00000"/>
                          </a:solidFill>
                          <a:latin typeface="Cambria Math" panose="02040503050406030204" pitchFamily="18" charset="0"/>
                        </a:rPr>
                        <m:t>𝐀</m:t>
                      </m:r>
                    </m:oMath>
                  </m:oMathPara>
                </a14:m>
                <a:endParaRPr lang="en-CA" sz="2400" b="1" dirty="0">
                  <a:solidFill>
                    <a:srgbClr val="C00000"/>
                  </a:solidFill>
                </a:endParaRPr>
              </a:p>
            </p:txBody>
          </p:sp>
        </mc:Choice>
        <mc:Fallback xmlns="">
          <p:sp>
            <p:nvSpPr>
              <p:cNvPr id="6" name="TextBox 5">
                <a:extLst>
                  <a:ext uri="{FF2B5EF4-FFF2-40B4-BE49-F238E27FC236}">
                    <a16:creationId xmlns:a16="http://schemas.microsoft.com/office/drawing/2014/main" id="{09A0E029-1364-4D2A-B558-6E8C8CF85FED}"/>
                  </a:ext>
                </a:extLst>
              </p:cNvPr>
              <p:cNvSpPr txBox="1">
                <a:spLocks noRot="1" noChangeAspect="1" noMove="1" noResize="1" noEditPoints="1" noAdjustHandles="1" noChangeArrowheads="1" noChangeShapeType="1" noTextEdit="1"/>
              </p:cNvSpPr>
              <p:nvPr/>
            </p:nvSpPr>
            <p:spPr>
              <a:xfrm>
                <a:off x="4535542" y="3845573"/>
                <a:ext cx="277320" cy="369332"/>
              </a:xfrm>
              <a:prstGeom prst="rect">
                <a:avLst/>
              </a:prstGeom>
              <a:blipFill>
                <a:blip r:embed="rId6"/>
                <a:stretch>
                  <a:fillRect l="-23913" r="-26087" b="-6667"/>
                </a:stretch>
              </a:blipFill>
            </p:spPr>
            <p:txBody>
              <a:bodyPr/>
              <a:lstStyle/>
              <a:p>
                <a:r>
                  <a:rPr lang="en-CA">
                    <a:noFill/>
                  </a:rPr>
                  <a:t> </a:t>
                </a:r>
              </a:p>
            </p:txBody>
          </p:sp>
        </mc:Fallback>
      </mc:AlternateContent>
      <p:sp>
        <p:nvSpPr>
          <p:cNvPr id="28" name="Right Brace 27">
            <a:extLst>
              <a:ext uri="{FF2B5EF4-FFF2-40B4-BE49-F238E27FC236}">
                <a16:creationId xmlns:a16="http://schemas.microsoft.com/office/drawing/2014/main" id="{B77BAEC3-C8E0-48B8-A186-49FC82577B8E}"/>
              </a:ext>
            </a:extLst>
          </p:cNvPr>
          <p:cNvSpPr/>
          <p:nvPr/>
        </p:nvSpPr>
        <p:spPr>
          <a:xfrm rot="5400000">
            <a:off x="7493811" y="2342692"/>
            <a:ext cx="123129" cy="2765767"/>
          </a:xfrm>
          <a:prstGeom prst="rightBrace">
            <a:avLst>
              <a:gd name="adj1" fmla="val 53267"/>
              <a:gd name="adj2" fmla="val 50000"/>
            </a:avLst>
          </a:prstGeom>
          <a:ln w="158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237CC4C-2F71-4FF1-BAB0-6A3BA5F0803B}"/>
                  </a:ext>
                </a:extLst>
              </p:cNvPr>
              <p:cNvSpPr txBox="1"/>
              <p:nvPr/>
            </p:nvSpPr>
            <p:spPr>
              <a:xfrm>
                <a:off x="7427936" y="3845573"/>
                <a:ext cx="2548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solidFill>
                            <a:srgbClr val="C00000"/>
                          </a:solidFill>
                          <a:latin typeface="Cambria Math" panose="02040503050406030204" pitchFamily="18" charset="0"/>
                        </a:rPr>
                        <m:t>𝐛</m:t>
                      </m:r>
                    </m:oMath>
                  </m:oMathPara>
                </a14:m>
                <a:endParaRPr lang="en-CA" sz="2400" b="1" dirty="0">
                  <a:solidFill>
                    <a:srgbClr val="C00000"/>
                  </a:solidFill>
                </a:endParaRPr>
              </a:p>
            </p:txBody>
          </p:sp>
        </mc:Choice>
        <mc:Fallback xmlns="">
          <p:sp>
            <p:nvSpPr>
              <p:cNvPr id="29" name="TextBox 28">
                <a:extLst>
                  <a:ext uri="{FF2B5EF4-FFF2-40B4-BE49-F238E27FC236}">
                    <a16:creationId xmlns:a16="http://schemas.microsoft.com/office/drawing/2014/main" id="{8237CC4C-2F71-4FF1-BAB0-6A3BA5F0803B}"/>
                  </a:ext>
                </a:extLst>
              </p:cNvPr>
              <p:cNvSpPr txBox="1">
                <a:spLocks noRot="1" noChangeAspect="1" noMove="1" noResize="1" noEditPoints="1" noAdjustHandles="1" noChangeArrowheads="1" noChangeShapeType="1" noTextEdit="1"/>
              </p:cNvSpPr>
              <p:nvPr/>
            </p:nvSpPr>
            <p:spPr>
              <a:xfrm>
                <a:off x="7427936" y="3845573"/>
                <a:ext cx="254877" cy="369332"/>
              </a:xfrm>
              <a:prstGeom prst="rect">
                <a:avLst/>
              </a:prstGeom>
              <a:blipFill>
                <a:blip r:embed="rId7"/>
                <a:stretch>
                  <a:fillRect l="-28571" r="-30952" b="-833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B473E83-659B-4D38-A7C2-61C40AF9BECB}"/>
                  </a:ext>
                </a:extLst>
              </p:cNvPr>
              <p:cNvSpPr txBox="1"/>
              <p:nvPr/>
            </p:nvSpPr>
            <p:spPr>
              <a:xfrm>
                <a:off x="6848642" y="4364777"/>
                <a:ext cx="11585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CA" sz="2800" b="0" i="1" smtClean="0">
                              <a:latin typeface="Cambria Math" panose="02040503050406030204" pitchFamily="18" charset="0"/>
                            </a:rPr>
                          </m:ctrlPr>
                        </m:sSupPr>
                        <m:e>
                          <m:r>
                            <a:rPr lang="en-CA" sz="2800" b="1" i="0" smtClean="0">
                              <a:latin typeface="Cambria Math" panose="02040503050406030204" pitchFamily="18" charset="0"/>
                            </a:rPr>
                            <m:t>𝛌</m:t>
                          </m:r>
                        </m:e>
                        <m:sup>
                          <m:r>
                            <a:rPr lang="en-CA" sz="2800" b="0" i="1" smtClean="0">
                              <a:latin typeface="Cambria Math" panose="02040503050406030204" pitchFamily="18" charset="0"/>
                            </a:rPr>
                            <m:t>+</m:t>
                          </m:r>
                        </m:sup>
                      </m:sSup>
                      <m:r>
                        <a:rPr lang="en-CA" sz="2800" b="0" i="1" smtClean="0">
                          <a:latin typeface="Cambria Math" panose="02040503050406030204" pitchFamily="18" charset="0"/>
                        </a:rPr>
                        <m:t>≥0</m:t>
                      </m:r>
                    </m:oMath>
                  </m:oMathPara>
                </a14:m>
                <a:endParaRPr lang="en-CA" sz="2800" dirty="0"/>
              </a:p>
            </p:txBody>
          </p:sp>
        </mc:Choice>
        <mc:Fallback xmlns="">
          <p:sp>
            <p:nvSpPr>
              <p:cNvPr id="12" name="TextBox 11">
                <a:extLst>
                  <a:ext uri="{FF2B5EF4-FFF2-40B4-BE49-F238E27FC236}">
                    <a16:creationId xmlns:a16="http://schemas.microsoft.com/office/drawing/2014/main" id="{1B473E83-659B-4D38-A7C2-61C40AF9BECB}"/>
                  </a:ext>
                </a:extLst>
              </p:cNvPr>
              <p:cNvSpPr txBox="1">
                <a:spLocks noRot="1" noChangeAspect="1" noMove="1" noResize="1" noEditPoints="1" noAdjustHandles="1" noChangeArrowheads="1" noChangeShapeType="1" noTextEdit="1"/>
              </p:cNvSpPr>
              <p:nvPr/>
            </p:nvSpPr>
            <p:spPr>
              <a:xfrm>
                <a:off x="6848642" y="4364777"/>
                <a:ext cx="1158587" cy="430887"/>
              </a:xfrm>
              <a:prstGeom prst="rect">
                <a:avLst/>
              </a:prstGeom>
              <a:blipFill>
                <a:blip r:embed="rId8"/>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68153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animEffect transition="in" filter="fade">
                                      <p:cBhvr>
                                        <p:cTn id="14" dur="500"/>
                                        <p:tgtEl>
                                          <p:spTgt spid="6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Effect transition="in" filter="fade">
                                      <p:cBhvr>
                                        <p:cTn id="35" dur="500"/>
                                        <p:tgtEl>
                                          <p:spTgt spid="7">
                                            <p:txEl>
                                              <p:pRg st="1" end="1"/>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80">
                                          <p:stCondLst>
                                            <p:cond delay="0"/>
                                          </p:stCondLst>
                                        </p:cTn>
                                        <p:tgtEl>
                                          <p:spTgt spid="12"/>
                                        </p:tgtEl>
                                      </p:cBhvr>
                                    </p:animEffect>
                                    <p:anim calcmode="lin" valueType="num">
                                      <p:cBhvr>
                                        <p:cTn id="4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9" dur="26">
                                          <p:stCondLst>
                                            <p:cond delay="650"/>
                                          </p:stCondLst>
                                        </p:cTn>
                                        <p:tgtEl>
                                          <p:spTgt spid="12"/>
                                        </p:tgtEl>
                                      </p:cBhvr>
                                      <p:to x="100000" y="60000"/>
                                    </p:animScale>
                                    <p:animScale>
                                      <p:cBhvr>
                                        <p:cTn id="50" dur="166" decel="50000">
                                          <p:stCondLst>
                                            <p:cond delay="676"/>
                                          </p:stCondLst>
                                        </p:cTn>
                                        <p:tgtEl>
                                          <p:spTgt spid="12"/>
                                        </p:tgtEl>
                                      </p:cBhvr>
                                      <p:to x="100000" y="100000"/>
                                    </p:animScale>
                                    <p:animScale>
                                      <p:cBhvr>
                                        <p:cTn id="51" dur="26">
                                          <p:stCondLst>
                                            <p:cond delay="1312"/>
                                          </p:stCondLst>
                                        </p:cTn>
                                        <p:tgtEl>
                                          <p:spTgt spid="12"/>
                                        </p:tgtEl>
                                      </p:cBhvr>
                                      <p:to x="100000" y="80000"/>
                                    </p:animScale>
                                    <p:animScale>
                                      <p:cBhvr>
                                        <p:cTn id="52" dur="166" decel="50000">
                                          <p:stCondLst>
                                            <p:cond delay="1338"/>
                                          </p:stCondLst>
                                        </p:cTn>
                                        <p:tgtEl>
                                          <p:spTgt spid="12"/>
                                        </p:tgtEl>
                                      </p:cBhvr>
                                      <p:to x="100000" y="100000"/>
                                    </p:animScale>
                                    <p:animScale>
                                      <p:cBhvr>
                                        <p:cTn id="53" dur="26">
                                          <p:stCondLst>
                                            <p:cond delay="1642"/>
                                          </p:stCondLst>
                                        </p:cTn>
                                        <p:tgtEl>
                                          <p:spTgt spid="12"/>
                                        </p:tgtEl>
                                      </p:cBhvr>
                                      <p:to x="100000" y="90000"/>
                                    </p:animScale>
                                    <p:animScale>
                                      <p:cBhvr>
                                        <p:cTn id="54" dur="166" decel="50000">
                                          <p:stCondLst>
                                            <p:cond delay="1668"/>
                                          </p:stCondLst>
                                        </p:cTn>
                                        <p:tgtEl>
                                          <p:spTgt spid="12"/>
                                        </p:tgtEl>
                                      </p:cBhvr>
                                      <p:to x="100000" y="100000"/>
                                    </p:animScale>
                                    <p:animScale>
                                      <p:cBhvr>
                                        <p:cTn id="55" dur="26">
                                          <p:stCondLst>
                                            <p:cond delay="1808"/>
                                          </p:stCondLst>
                                        </p:cTn>
                                        <p:tgtEl>
                                          <p:spTgt spid="12"/>
                                        </p:tgtEl>
                                      </p:cBhvr>
                                      <p:to x="100000" y="95000"/>
                                    </p:animScale>
                                    <p:animScale>
                                      <p:cBhvr>
                                        <p:cTn id="56"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63" grpId="0"/>
      <p:bldP spid="3" grpId="0" animBg="1"/>
      <p:bldP spid="4" grpId="0"/>
      <p:bldP spid="5" grpId="0" animBg="1"/>
      <p:bldP spid="6" grpId="0"/>
      <p:bldP spid="28" grpId="0" animBg="1"/>
      <p:bldP spid="29"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8B7D8-2057-4B86-BA21-C055910C4A00}"/>
              </a:ext>
            </a:extLst>
          </p:cNvPr>
          <p:cNvSpPr>
            <a:spLocks noGrp="1"/>
          </p:cNvSpPr>
          <p:nvPr>
            <p:ph type="title"/>
          </p:nvPr>
        </p:nvSpPr>
        <p:spPr/>
        <p:txBody>
          <a:bodyPr>
            <a:normAutofit/>
          </a:bodyPr>
          <a:lstStyle/>
          <a:p>
            <a:r>
              <a:rPr lang="en-CA" dirty="0"/>
              <a:t>Computing the non-interpenetration Jacobian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5E7B5E-BE62-4799-B0BB-3B3FF6C7C333}"/>
                  </a:ext>
                </a:extLst>
              </p:cNvPr>
              <p:cNvSpPr>
                <a:spLocks noGrp="1"/>
              </p:cNvSpPr>
              <p:nvPr>
                <p:ph idx="1"/>
              </p:nvPr>
            </p:nvSpPr>
            <p:spPr/>
            <p:txBody>
              <a:bodyPr>
                <a:normAutofit/>
              </a:bodyPr>
              <a:lstStyle/>
              <a:p>
                <a:r>
                  <a:rPr lang="en-CA" dirty="0"/>
                  <a:t>The relative velocity at the contact point </a:t>
                </a:r>
                <a14:m>
                  <m:oMath xmlns:m="http://schemas.openxmlformats.org/officeDocument/2006/math">
                    <m:r>
                      <a:rPr lang="en-CA" b="1" i="0" smtClean="0">
                        <a:latin typeface="Cambria Math" panose="02040503050406030204" pitchFamily="18" charset="0"/>
                      </a:rPr>
                      <m:t>𝐩</m:t>
                    </m:r>
                  </m:oMath>
                </a14:m>
                <a:r>
                  <a:rPr lang="en-CA" dirty="0"/>
                  <a:t>:</a:t>
                </a:r>
                <a:br>
                  <a:rPr lang="en-CA" dirty="0"/>
                </a:br>
                <a:endParaRPr lang="en-CA" dirty="0"/>
              </a:p>
              <a:p>
                <a:endParaRPr lang="en-CA" dirty="0"/>
              </a:p>
              <a:p>
                <a:endParaRPr lang="en-CA" dirty="0"/>
              </a:p>
              <a:p>
                <a:endParaRPr lang="en-CA" dirty="0"/>
              </a:p>
            </p:txBody>
          </p:sp>
        </mc:Choice>
        <mc:Fallback xmlns="">
          <p:sp>
            <p:nvSpPr>
              <p:cNvPr id="3" name="Content Placeholder 2">
                <a:extLst>
                  <a:ext uri="{FF2B5EF4-FFF2-40B4-BE49-F238E27FC236}">
                    <a16:creationId xmlns:a16="http://schemas.microsoft.com/office/drawing/2014/main" id="{0D5E7B5E-BE62-4799-B0BB-3B3FF6C7C333}"/>
                  </a:ext>
                </a:extLst>
              </p:cNvPr>
              <p:cNvSpPr>
                <a:spLocks noGrp="1" noRot="1" noChangeAspect="1" noMove="1" noResize="1" noEditPoints="1" noAdjustHandles="1" noChangeArrowheads="1" noChangeShapeType="1" noTextEdit="1"/>
              </p:cNvSpPr>
              <p:nvPr>
                <p:ph idx="1"/>
              </p:nvPr>
            </p:nvSpPr>
            <p:spPr>
              <a:blipFill>
                <a:blip r:embed="rId3"/>
                <a:stretch>
                  <a:fillRect l="-1043" t="-204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395E8E7-77A2-4CFE-AAB3-9CFCDF0C0705}"/>
                  </a:ext>
                </a:extLst>
              </p:cNvPr>
              <p:cNvSpPr txBox="1"/>
              <p:nvPr/>
            </p:nvSpPr>
            <p:spPr>
              <a:xfrm>
                <a:off x="3077051" y="4330389"/>
                <a:ext cx="334463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CA" sz="2800" b="0" i="0" smtClean="0">
                          <a:latin typeface="Cambria Math" panose="02040503050406030204" pitchFamily="18" charset="0"/>
                        </a:rPr>
                        <m:t>Δ</m:t>
                      </m:r>
                      <m:r>
                        <a:rPr lang="en-CA" sz="2800" b="1" i="0" smtClean="0">
                          <a:latin typeface="Cambria Math" panose="02040503050406030204" pitchFamily="18" charset="0"/>
                        </a:rPr>
                        <m:t>𝐯</m:t>
                      </m:r>
                      <m:r>
                        <a:rPr lang="en-CA" sz="2800" b="1" i="0" smtClean="0">
                          <a:latin typeface="Cambria Math" panose="02040503050406030204" pitchFamily="18" charset="0"/>
                        </a:rPr>
                        <m:t>=</m:t>
                      </m:r>
                      <m:r>
                        <a:rPr lang="en-CA" sz="2800" i="1" smtClean="0">
                          <a:latin typeface="Cambria Math" panose="02040503050406030204" pitchFamily="18" charset="0"/>
                        </a:rPr>
                        <m:t> </m:t>
                      </m:r>
                      <m:r>
                        <a:rPr lang="en-CA" sz="2800" b="0" i="1" smtClean="0">
                          <a:latin typeface="Cambria Math" panose="02040503050406030204" pitchFamily="18" charset="0"/>
                        </a:rPr>
                        <m:t>                          </m:t>
                      </m:r>
                      <m:r>
                        <a:rPr lang="en-CA" sz="2800" b="0" i="0" smtClean="0">
                          <a:latin typeface="Cambria Math" panose="02040503050406030204" pitchFamily="18" charset="0"/>
                        </a:rPr>
                        <m:t>−</m:t>
                      </m:r>
                    </m:oMath>
                  </m:oMathPara>
                </a14:m>
                <a:endParaRPr lang="en-CA" sz="2800" dirty="0"/>
              </a:p>
            </p:txBody>
          </p:sp>
        </mc:Choice>
        <mc:Fallback xmlns="">
          <p:sp>
            <p:nvSpPr>
              <p:cNvPr id="4" name="TextBox 3">
                <a:extLst>
                  <a:ext uri="{FF2B5EF4-FFF2-40B4-BE49-F238E27FC236}">
                    <a16:creationId xmlns:a16="http://schemas.microsoft.com/office/drawing/2014/main" id="{7395E8E7-77A2-4CFE-AAB3-9CFCDF0C0705}"/>
                  </a:ext>
                </a:extLst>
              </p:cNvPr>
              <p:cNvSpPr txBox="1">
                <a:spLocks noRot="1" noChangeAspect="1" noMove="1" noResize="1" noEditPoints="1" noAdjustHandles="1" noChangeArrowheads="1" noChangeShapeType="1" noTextEdit="1"/>
              </p:cNvSpPr>
              <p:nvPr/>
            </p:nvSpPr>
            <p:spPr>
              <a:xfrm>
                <a:off x="3077051" y="4330389"/>
                <a:ext cx="3344634" cy="430887"/>
              </a:xfrm>
              <a:prstGeom prst="rect">
                <a:avLst/>
              </a:prstGeom>
              <a:blipFill>
                <a:blip r:embed="rId4"/>
                <a:stretch>
                  <a:fillRect/>
                </a:stretch>
              </a:blipFill>
            </p:spPr>
            <p:txBody>
              <a:bodyPr/>
              <a:lstStyle/>
              <a:p>
                <a:r>
                  <a:rPr lang="en-CA">
                    <a:noFill/>
                  </a:rPr>
                  <a:t> </a:t>
                </a:r>
              </a:p>
            </p:txBody>
          </p:sp>
        </mc:Fallback>
      </mc:AlternateContent>
      <p:sp>
        <p:nvSpPr>
          <p:cNvPr id="22" name="Freeform 24">
            <a:extLst>
              <a:ext uri="{FF2B5EF4-FFF2-40B4-BE49-F238E27FC236}">
                <a16:creationId xmlns:a16="http://schemas.microsoft.com/office/drawing/2014/main" id="{DF311F4C-E529-49C2-8D09-E26A6DADE8EA}"/>
              </a:ext>
            </a:extLst>
          </p:cNvPr>
          <p:cNvSpPr/>
          <p:nvPr/>
        </p:nvSpPr>
        <p:spPr>
          <a:xfrm flipH="1" flipV="1">
            <a:off x="7674670" y="4782476"/>
            <a:ext cx="564717" cy="369332"/>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C00000"/>
              </a:solidFill>
            </a:endParaRPr>
          </a:p>
        </p:txBody>
      </p:sp>
      <p:sp>
        <p:nvSpPr>
          <p:cNvPr id="12" name="TextBox 11">
            <a:extLst>
              <a:ext uri="{FF2B5EF4-FFF2-40B4-BE49-F238E27FC236}">
                <a16:creationId xmlns:a16="http://schemas.microsoft.com/office/drawing/2014/main" id="{7840847D-9D74-4125-A507-5B4A5A446EFF}"/>
              </a:ext>
            </a:extLst>
          </p:cNvPr>
          <p:cNvSpPr txBox="1"/>
          <p:nvPr/>
        </p:nvSpPr>
        <p:spPr>
          <a:xfrm>
            <a:off x="8307521" y="4849781"/>
            <a:ext cx="2342549" cy="707886"/>
          </a:xfrm>
          <a:prstGeom prst="rect">
            <a:avLst/>
          </a:prstGeom>
          <a:noFill/>
        </p:spPr>
        <p:txBody>
          <a:bodyPr wrap="square" rtlCol="0">
            <a:spAutoFit/>
          </a:bodyPr>
          <a:lstStyle/>
          <a:p>
            <a:r>
              <a:rPr lang="en-CA" sz="2000" dirty="0">
                <a:solidFill>
                  <a:srgbClr val="C00000"/>
                </a:solidFill>
              </a:rPr>
              <a:t>skew-symmetric cross product matrix</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6D3B60E-9594-41A4-8471-C12B4E281387}"/>
                  </a:ext>
                </a:extLst>
              </p:cNvPr>
              <p:cNvSpPr txBox="1"/>
              <p:nvPr/>
            </p:nvSpPr>
            <p:spPr>
              <a:xfrm>
                <a:off x="3077051" y="4807963"/>
                <a:ext cx="3473916" cy="523220"/>
              </a:xfrm>
              <a:prstGeom prst="rect">
                <a:avLst/>
              </a:prstGeom>
              <a:noFill/>
            </p:spPr>
            <p:txBody>
              <a:bodyPr wrap="square" rtlCol="0">
                <a:spAutoFit/>
              </a:bodyPr>
              <a:lstStyle/>
              <a:p>
                <a:r>
                  <a:rPr lang="en-CA" sz="2800" dirty="0"/>
                  <a:t>where </a:t>
                </a:r>
                <a14:m>
                  <m:oMath xmlns:m="http://schemas.openxmlformats.org/officeDocument/2006/math">
                    <m:sSub>
                      <m:sSubPr>
                        <m:ctrlPr>
                          <a:rPr lang="en-CA" sz="2800" b="0" i="1" smtClean="0">
                            <a:latin typeface="Cambria Math" panose="02040503050406030204" pitchFamily="18" charset="0"/>
                          </a:rPr>
                        </m:ctrlPr>
                      </m:sSubPr>
                      <m:e>
                        <m:r>
                          <a:rPr lang="en-CA" sz="2800" b="1" i="0" smtClean="0">
                            <a:latin typeface="Cambria Math" panose="02040503050406030204" pitchFamily="18" charset="0"/>
                          </a:rPr>
                          <m:t>𝐫</m:t>
                        </m:r>
                      </m:e>
                      <m:sub>
                        <m:r>
                          <a:rPr lang="en-CA" sz="2800" b="0" i="1" smtClean="0">
                            <a:latin typeface="Cambria Math" panose="02040503050406030204" pitchFamily="18" charset="0"/>
                          </a:rPr>
                          <m:t>𝑖</m:t>
                        </m:r>
                      </m:sub>
                    </m:sSub>
                    <m:r>
                      <a:rPr lang="en-CA" sz="2800" b="0" i="1" smtClean="0">
                        <a:latin typeface="Cambria Math" panose="02040503050406030204" pitchFamily="18" charset="0"/>
                      </a:rPr>
                      <m:t>=</m:t>
                    </m:r>
                    <m:d>
                      <m:dPr>
                        <m:ctrlPr>
                          <a:rPr lang="en-CA" sz="2800" b="0" i="1" smtClean="0">
                            <a:latin typeface="Cambria Math" panose="02040503050406030204" pitchFamily="18" charset="0"/>
                          </a:rPr>
                        </m:ctrlPr>
                      </m:dPr>
                      <m:e>
                        <m:r>
                          <a:rPr lang="en-CA" sz="2800" b="1" i="0" smtClean="0">
                            <a:latin typeface="Cambria Math" panose="02040503050406030204" pitchFamily="18" charset="0"/>
                          </a:rPr>
                          <m:t>𝐩</m:t>
                        </m:r>
                        <m:r>
                          <a:rPr lang="en-CA" sz="2800" b="0" i="1" smtClean="0">
                            <a:latin typeface="Cambria Math" panose="02040503050406030204" pitchFamily="18" charset="0"/>
                          </a:rPr>
                          <m:t>−</m:t>
                        </m:r>
                        <m:sSub>
                          <m:sSubPr>
                            <m:ctrlPr>
                              <a:rPr lang="en-CA" sz="2800" b="0" i="1" smtClean="0">
                                <a:latin typeface="Cambria Math" panose="02040503050406030204" pitchFamily="18" charset="0"/>
                              </a:rPr>
                            </m:ctrlPr>
                          </m:sSubPr>
                          <m:e>
                            <m:r>
                              <a:rPr lang="en-CA" sz="2800" b="1" i="0" smtClean="0">
                                <a:latin typeface="Cambria Math" panose="02040503050406030204" pitchFamily="18" charset="0"/>
                              </a:rPr>
                              <m:t>𝐱</m:t>
                            </m:r>
                          </m:e>
                          <m:sub>
                            <m:r>
                              <a:rPr lang="en-CA" sz="2800" b="0" i="1" smtClean="0">
                                <a:latin typeface="Cambria Math" panose="02040503050406030204" pitchFamily="18" charset="0"/>
                              </a:rPr>
                              <m:t>𝑖</m:t>
                            </m:r>
                          </m:sub>
                        </m:sSub>
                      </m:e>
                    </m:d>
                  </m:oMath>
                </a14:m>
                <a:endParaRPr lang="en-CA" sz="2800" dirty="0"/>
              </a:p>
            </p:txBody>
          </p:sp>
        </mc:Choice>
        <mc:Fallback xmlns="">
          <p:sp>
            <p:nvSpPr>
              <p:cNvPr id="24" name="TextBox 23">
                <a:extLst>
                  <a:ext uri="{FF2B5EF4-FFF2-40B4-BE49-F238E27FC236}">
                    <a16:creationId xmlns:a16="http://schemas.microsoft.com/office/drawing/2014/main" id="{16D3B60E-9594-41A4-8471-C12B4E281387}"/>
                  </a:ext>
                </a:extLst>
              </p:cNvPr>
              <p:cNvSpPr txBox="1">
                <a:spLocks noRot="1" noChangeAspect="1" noMove="1" noResize="1" noEditPoints="1" noAdjustHandles="1" noChangeArrowheads="1" noChangeShapeType="1" noTextEdit="1"/>
              </p:cNvSpPr>
              <p:nvPr/>
            </p:nvSpPr>
            <p:spPr>
              <a:xfrm>
                <a:off x="3077051" y="4807963"/>
                <a:ext cx="3473916" cy="523220"/>
              </a:xfrm>
              <a:prstGeom prst="rect">
                <a:avLst/>
              </a:prstGeom>
              <a:blipFill>
                <a:blip r:embed="rId5"/>
                <a:stretch>
                  <a:fillRect l="-3684" t="-11628" b="-32558"/>
                </a:stretch>
              </a:blipFill>
            </p:spPr>
            <p:txBody>
              <a:bodyPr/>
              <a:lstStyle/>
              <a:p>
                <a:r>
                  <a:rPr lang="en-CA">
                    <a:noFill/>
                  </a:rPr>
                  <a:t> </a:t>
                </a:r>
              </a:p>
            </p:txBody>
          </p:sp>
        </mc:Fallback>
      </mc:AlternateContent>
      <p:sp>
        <p:nvSpPr>
          <p:cNvPr id="20" name="Rectangle 19">
            <a:extLst>
              <a:ext uri="{FF2B5EF4-FFF2-40B4-BE49-F238E27FC236}">
                <a16:creationId xmlns:a16="http://schemas.microsoft.com/office/drawing/2014/main" id="{FD9235F2-F8C6-400C-8867-E593B69B5222}"/>
              </a:ext>
            </a:extLst>
          </p:cNvPr>
          <p:cNvSpPr/>
          <p:nvPr/>
        </p:nvSpPr>
        <p:spPr>
          <a:xfrm>
            <a:off x="7245936" y="4326707"/>
            <a:ext cx="422730" cy="5142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125 1">
            <a:extLst>
              <a:ext uri="{FF2B5EF4-FFF2-40B4-BE49-F238E27FC236}">
                <a16:creationId xmlns:a16="http://schemas.microsoft.com/office/drawing/2014/main" id="{3BC7D791-77E0-44F2-9DC5-55F69673CC38}"/>
              </a:ext>
            </a:extLst>
          </p:cNvPr>
          <p:cNvSpPr/>
          <p:nvPr/>
        </p:nvSpPr>
        <p:spPr>
          <a:xfrm rot="19968321">
            <a:off x="4461642" y="2676907"/>
            <a:ext cx="1972242" cy="989419"/>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242" h="989419">
                <a:moveTo>
                  <a:pt x="5383" y="399693"/>
                </a:moveTo>
                <a:cubicBezTo>
                  <a:pt x="-63676" y="94120"/>
                  <a:pt x="548663" y="13354"/>
                  <a:pt x="873999" y="11607"/>
                </a:cubicBezTo>
                <a:cubicBezTo>
                  <a:pt x="1199335" y="9860"/>
                  <a:pt x="1783404" y="-99392"/>
                  <a:pt x="1957402" y="389208"/>
                </a:cubicBezTo>
                <a:cubicBezTo>
                  <a:pt x="2091421" y="794440"/>
                  <a:pt x="1282288" y="987665"/>
                  <a:pt x="956952" y="989412"/>
                </a:cubicBezTo>
                <a:cubicBezTo>
                  <a:pt x="631616" y="991159"/>
                  <a:pt x="74442" y="705266"/>
                  <a:pt x="5383" y="399693"/>
                </a:cubicBezTo>
                <a:close/>
              </a:path>
            </a:pathLst>
          </a:custGeom>
          <a:gradFill flip="none" rotWithShape="1">
            <a:gsLst>
              <a:gs pos="25000">
                <a:schemeClr val="accent1">
                  <a:lumMod val="0"/>
                  <a:lumOff val="100000"/>
                </a:schemeClr>
              </a:gs>
              <a:gs pos="77000">
                <a:schemeClr val="accent1">
                  <a:lumMod val="20000"/>
                  <a:lumOff val="80000"/>
                </a:schemeClr>
              </a:gs>
            </a:gsLst>
            <a:path path="circle">
              <a:fillToRect l="50000" t="-80000" r="50000" b="180000"/>
            </a:path>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125 3">
            <a:extLst>
              <a:ext uri="{FF2B5EF4-FFF2-40B4-BE49-F238E27FC236}">
                <a16:creationId xmlns:a16="http://schemas.microsoft.com/office/drawing/2014/main" id="{AF816BE0-CB4E-43AE-AC8A-975D0BBEC10B}"/>
              </a:ext>
            </a:extLst>
          </p:cNvPr>
          <p:cNvSpPr/>
          <p:nvPr/>
        </p:nvSpPr>
        <p:spPr>
          <a:xfrm rot="21236884">
            <a:off x="6252721" y="2198298"/>
            <a:ext cx="1674598" cy="823956"/>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 name="connsiteX0" fmla="*/ 5016 w 1677481"/>
              <a:gd name="connsiteY0" fmla="*/ 388487 h 978458"/>
              <a:gd name="connsiteX1" fmla="*/ 873632 w 1677481"/>
              <a:gd name="connsiteY1" fmla="*/ 401 h 978458"/>
              <a:gd name="connsiteX2" fmla="*/ 1657060 w 1677481"/>
              <a:gd name="connsiteY2" fmla="*/ 432021 h 978458"/>
              <a:gd name="connsiteX3" fmla="*/ 956585 w 1677481"/>
              <a:gd name="connsiteY3" fmla="*/ 978206 h 978458"/>
              <a:gd name="connsiteX4" fmla="*/ 5016 w 1677481"/>
              <a:gd name="connsiteY4" fmla="*/ 388487 h 978458"/>
              <a:gd name="connsiteX0" fmla="*/ 2 w 1672467"/>
              <a:gd name="connsiteY0" fmla="*/ 233985 h 823956"/>
              <a:gd name="connsiteX1" fmla="*/ 959374 w 1672467"/>
              <a:gd name="connsiteY1" fmla="*/ 88467 h 823956"/>
              <a:gd name="connsiteX2" fmla="*/ 1652046 w 1672467"/>
              <a:gd name="connsiteY2" fmla="*/ 277519 h 823956"/>
              <a:gd name="connsiteX3" fmla="*/ 951571 w 1672467"/>
              <a:gd name="connsiteY3" fmla="*/ 823704 h 823956"/>
              <a:gd name="connsiteX4" fmla="*/ 2 w 1672467"/>
              <a:gd name="connsiteY4" fmla="*/ 233985 h 823956"/>
              <a:gd name="connsiteX0" fmla="*/ 2133 w 1674598"/>
              <a:gd name="connsiteY0" fmla="*/ 233985 h 823956"/>
              <a:gd name="connsiteX1" fmla="*/ 961505 w 1674598"/>
              <a:gd name="connsiteY1" fmla="*/ 88467 h 823956"/>
              <a:gd name="connsiteX2" fmla="*/ 1654177 w 1674598"/>
              <a:gd name="connsiteY2" fmla="*/ 277519 h 823956"/>
              <a:gd name="connsiteX3" fmla="*/ 953702 w 1674598"/>
              <a:gd name="connsiteY3" fmla="*/ 823704 h 823956"/>
              <a:gd name="connsiteX4" fmla="*/ 2133 w 1674598"/>
              <a:gd name="connsiteY4" fmla="*/ 233985 h 82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598" h="823956">
                <a:moveTo>
                  <a:pt x="2133" y="233985"/>
                </a:moveTo>
                <a:cubicBezTo>
                  <a:pt x="48526" y="-24767"/>
                  <a:pt x="686164" y="81211"/>
                  <a:pt x="961505" y="88467"/>
                </a:cubicBezTo>
                <a:cubicBezTo>
                  <a:pt x="1236846" y="95723"/>
                  <a:pt x="1480179" y="-211081"/>
                  <a:pt x="1654177" y="277519"/>
                </a:cubicBezTo>
                <a:cubicBezTo>
                  <a:pt x="1788196" y="682751"/>
                  <a:pt x="1229043" y="830960"/>
                  <a:pt x="953702" y="823704"/>
                </a:cubicBezTo>
                <a:cubicBezTo>
                  <a:pt x="678361" y="816448"/>
                  <a:pt x="-44260" y="492737"/>
                  <a:pt x="2133" y="233985"/>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C23EEB1-DB60-4DA4-8E73-3C7C1E8CF20F}"/>
                  </a:ext>
                </a:extLst>
              </p:cNvPr>
              <p:cNvSpPr txBox="1"/>
              <p:nvPr/>
            </p:nvSpPr>
            <p:spPr>
              <a:xfrm>
                <a:off x="5390292" y="3019263"/>
                <a:ext cx="647132"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1" i="0" smtClean="0">
                              <a:solidFill>
                                <a:schemeClr val="tx1"/>
                              </a:solidFill>
                              <a:latin typeface="Cambria Math" panose="02040503050406030204" pitchFamily="18" charset="0"/>
                            </a:rPr>
                            <m:t>𝐱</m:t>
                          </m:r>
                        </m:e>
                        <m:sub>
                          <m:r>
                            <a:rPr lang="en-CA" sz="2400" b="0" i="1" smtClean="0">
                              <a:solidFill>
                                <a:schemeClr val="tx1"/>
                              </a:solidFill>
                              <a:latin typeface="Cambria Math" panose="02040503050406030204" pitchFamily="18" charset="0"/>
                            </a:rPr>
                            <m:t>𝐴</m:t>
                          </m:r>
                        </m:sub>
                      </m:sSub>
                    </m:oMath>
                  </m:oMathPara>
                </a14:m>
                <a:endParaRPr lang="en-US" sz="2400" dirty="0">
                  <a:solidFill>
                    <a:schemeClr val="tx1"/>
                  </a:solidFill>
                </a:endParaRPr>
              </a:p>
            </p:txBody>
          </p:sp>
        </mc:Choice>
        <mc:Fallback xmlns="">
          <p:sp>
            <p:nvSpPr>
              <p:cNvPr id="47" name="TextBox 46">
                <a:extLst>
                  <a:ext uri="{FF2B5EF4-FFF2-40B4-BE49-F238E27FC236}">
                    <a16:creationId xmlns:a16="http://schemas.microsoft.com/office/drawing/2014/main" id="{7C23EEB1-DB60-4DA4-8E73-3C7C1E8CF20F}"/>
                  </a:ext>
                </a:extLst>
              </p:cNvPr>
              <p:cNvSpPr txBox="1">
                <a:spLocks noRot="1" noChangeAspect="1" noMove="1" noResize="1" noEditPoints="1" noAdjustHandles="1" noChangeArrowheads="1" noChangeShapeType="1" noTextEdit="1"/>
              </p:cNvSpPr>
              <p:nvPr/>
            </p:nvSpPr>
            <p:spPr>
              <a:xfrm>
                <a:off x="5390292" y="3019263"/>
                <a:ext cx="647132" cy="461665"/>
              </a:xfrm>
              <a:prstGeom prst="rect">
                <a:avLst/>
              </a:prstGeom>
              <a:blipFill>
                <a:blip r:embed="rId6"/>
                <a:stretch>
                  <a:fillRect b="-1316"/>
                </a:stretch>
              </a:blipFill>
            </p:spPr>
            <p:txBody>
              <a:bodyPr/>
              <a:lstStyle/>
              <a:p>
                <a:r>
                  <a:rPr lang="en-CA">
                    <a:noFill/>
                  </a:rPr>
                  <a:t> </a:t>
                </a:r>
              </a:p>
            </p:txBody>
          </p:sp>
        </mc:Fallback>
      </mc:AlternateContent>
      <p:sp>
        <p:nvSpPr>
          <p:cNvPr id="54" name="Oval 53">
            <a:extLst>
              <a:ext uri="{FF2B5EF4-FFF2-40B4-BE49-F238E27FC236}">
                <a16:creationId xmlns:a16="http://schemas.microsoft.com/office/drawing/2014/main" id="{F4825154-FB20-4824-83F5-B24E94AF4E6C}"/>
              </a:ext>
            </a:extLst>
          </p:cNvPr>
          <p:cNvSpPr/>
          <p:nvPr/>
        </p:nvSpPr>
        <p:spPr>
          <a:xfrm rot="20274607">
            <a:off x="6209491" y="2567568"/>
            <a:ext cx="171454" cy="171454"/>
          </a:xfrm>
          <a:prstGeom prst="ellipse">
            <a:avLst/>
          </a:prstGeom>
          <a:gradFill flip="none" rotWithShape="1">
            <a:gsLst>
              <a:gs pos="74000">
                <a:srgbClr val="EDB8B8"/>
              </a:gs>
              <a:gs pos="26000">
                <a:schemeClr val="accent2">
                  <a:lumMod val="0"/>
                  <a:lumOff val="100000"/>
                </a:schemeClr>
              </a:gs>
            </a:gsLst>
            <a:path path="circle">
              <a:fillToRect l="50000" t="-80000" r="50000" b="180000"/>
            </a:path>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0F9ED95-C106-4B4A-8111-81C1549C1EAE}"/>
              </a:ext>
            </a:extLst>
          </p:cNvPr>
          <p:cNvCxnSpPr>
            <a:stCxn id="48" idx="7"/>
            <a:endCxn id="54" idx="2"/>
          </p:cNvCxnSpPr>
          <p:nvPr/>
        </p:nvCxnSpPr>
        <p:spPr>
          <a:xfrm flipV="1">
            <a:off x="5508815" y="2685534"/>
            <a:ext cx="706969" cy="418980"/>
          </a:xfrm>
          <a:prstGeom prst="straightConnector1">
            <a:avLst/>
          </a:prstGeom>
          <a:ln w="28575">
            <a:solidFill>
              <a:srgbClr val="7030A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2CDA5DB-218C-4DD6-B632-4DC58313456F}"/>
              </a:ext>
            </a:extLst>
          </p:cNvPr>
          <p:cNvCxnSpPr>
            <a:stCxn id="50" idx="2"/>
            <a:endCxn id="54" idx="6"/>
          </p:cNvCxnSpPr>
          <p:nvPr/>
        </p:nvCxnSpPr>
        <p:spPr>
          <a:xfrm flipH="1">
            <a:off x="6374652" y="2618216"/>
            <a:ext cx="808247" cy="2840"/>
          </a:xfrm>
          <a:prstGeom prst="straightConnector1">
            <a:avLst/>
          </a:prstGeom>
          <a:ln w="28575">
            <a:solidFill>
              <a:srgbClr val="7030A0"/>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9E2E7BE-E2FE-435F-AB62-D104CB9E29D6}"/>
                  </a:ext>
                </a:extLst>
              </p:cNvPr>
              <p:cNvSpPr txBox="1"/>
              <p:nvPr/>
            </p:nvSpPr>
            <p:spPr>
              <a:xfrm>
                <a:off x="5614232" y="2479968"/>
                <a:ext cx="26405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𝐫</m:t>
                          </m:r>
                        </m:e>
                        <m:sub>
                          <m:r>
                            <a:rPr lang="en-CA" sz="2400" b="0" i="1" smtClean="0">
                              <a:latin typeface="Cambria Math" panose="02040503050406030204" pitchFamily="18" charset="0"/>
                            </a:rPr>
                            <m:t>𝐴</m:t>
                          </m:r>
                        </m:sub>
                      </m:sSub>
                    </m:oMath>
                  </m:oMathPara>
                </a14:m>
                <a:endParaRPr lang="en-CA" sz="2400" dirty="0"/>
              </a:p>
            </p:txBody>
          </p:sp>
        </mc:Choice>
        <mc:Fallback xmlns="">
          <p:sp>
            <p:nvSpPr>
              <p:cNvPr id="11" name="TextBox 10">
                <a:extLst>
                  <a:ext uri="{FF2B5EF4-FFF2-40B4-BE49-F238E27FC236}">
                    <a16:creationId xmlns:a16="http://schemas.microsoft.com/office/drawing/2014/main" id="{59E2E7BE-E2FE-435F-AB62-D104CB9E29D6}"/>
                  </a:ext>
                </a:extLst>
              </p:cNvPr>
              <p:cNvSpPr txBox="1">
                <a:spLocks noRot="1" noChangeAspect="1" noMove="1" noResize="1" noEditPoints="1" noAdjustHandles="1" noChangeArrowheads="1" noChangeShapeType="1" noTextEdit="1"/>
              </p:cNvSpPr>
              <p:nvPr/>
            </p:nvSpPr>
            <p:spPr>
              <a:xfrm>
                <a:off x="5614232" y="2479968"/>
                <a:ext cx="264054" cy="369332"/>
              </a:xfrm>
              <a:prstGeom prst="rect">
                <a:avLst/>
              </a:prstGeom>
              <a:blipFill>
                <a:blip r:embed="rId7"/>
                <a:stretch>
                  <a:fillRect l="-32558" r="-25581" b="-15000"/>
                </a:stretch>
              </a:blipFill>
            </p:spPr>
            <p:txBody>
              <a:bodyPr/>
              <a:lstStyle/>
              <a:p>
                <a:r>
                  <a:rPr lang="en-CA">
                    <a:noFill/>
                  </a:rPr>
                  <a:t> </a:t>
                </a:r>
              </a:p>
            </p:txBody>
          </p:sp>
        </mc:Fallback>
      </mc:AlternateContent>
      <p:sp>
        <p:nvSpPr>
          <p:cNvPr id="61" name="Arc 60">
            <a:extLst>
              <a:ext uri="{FF2B5EF4-FFF2-40B4-BE49-F238E27FC236}">
                <a16:creationId xmlns:a16="http://schemas.microsoft.com/office/drawing/2014/main" id="{4317E8CB-FB47-4565-944C-D51C19A0E34E}"/>
              </a:ext>
            </a:extLst>
          </p:cNvPr>
          <p:cNvSpPr/>
          <p:nvPr/>
        </p:nvSpPr>
        <p:spPr>
          <a:xfrm>
            <a:off x="5244339" y="2882127"/>
            <a:ext cx="590400" cy="520297"/>
          </a:xfrm>
          <a:prstGeom prst="arc">
            <a:avLst>
              <a:gd name="adj1" fmla="val 8411773"/>
              <a:gd name="adj2" fmla="val 14977335"/>
            </a:avLst>
          </a:prstGeom>
          <a:ln w="28575">
            <a:solidFill>
              <a:schemeClr val="accent5"/>
            </a:solidFill>
            <a:prstDash val="sysDash"/>
            <a:headEnd type="triangle" w="med" len="lg"/>
            <a:tailEnd type="none" w="med" len="lg"/>
          </a:ln>
          <a:effectLst>
            <a:outerShdw blurRad="25400" dist="127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E64E2C8-3521-4F0B-9B57-244C055E4A62}"/>
                  </a:ext>
                </a:extLst>
              </p:cNvPr>
              <p:cNvSpPr txBox="1"/>
              <p:nvPr/>
            </p:nvSpPr>
            <p:spPr>
              <a:xfrm>
                <a:off x="6642542" y="2223725"/>
                <a:ext cx="33473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𝐫</m:t>
                          </m:r>
                        </m:e>
                        <m:sub>
                          <m:r>
                            <a:rPr lang="en-CA" sz="2400" b="0" i="1" smtClean="0">
                              <a:latin typeface="Cambria Math" panose="02040503050406030204" pitchFamily="18" charset="0"/>
                            </a:rPr>
                            <m:t>𝐵</m:t>
                          </m:r>
                        </m:sub>
                      </m:sSub>
                    </m:oMath>
                  </m:oMathPara>
                </a14:m>
                <a:endParaRPr lang="en-CA" sz="2400" dirty="0"/>
              </a:p>
            </p:txBody>
          </p:sp>
        </mc:Choice>
        <mc:Fallback xmlns="">
          <p:sp>
            <p:nvSpPr>
              <p:cNvPr id="63" name="TextBox 62">
                <a:extLst>
                  <a:ext uri="{FF2B5EF4-FFF2-40B4-BE49-F238E27FC236}">
                    <a16:creationId xmlns:a16="http://schemas.microsoft.com/office/drawing/2014/main" id="{AE64E2C8-3521-4F0B-9B57-244C055E4A62}"/>
                  </a:ext>
                </a:extLst>
              </p:cNvPr>
              <p:cNvSpPr txBox="1">
                <a:spLocks noRot="1" noChangeAspect="1" noMove="1" noResize="1" noEditPoints="1" noAdjustHandles="1" noChangeArrowheads="1" noChangeShapeType="1" noTextEdit="1"/>
              </p:cNvSpPr>
              <p:nvPr/>
            </p:nvSpPr>
            <p:spPr>
              <a:xfrm>
                <a:off x="6642542" y="2223725"/>
                <a:ext cx="334734" cy="369332"/>
              </a:xfrm>
              <a:prstGeom prst="rect">
                <a:avLst/>
              </a:prstGeom>
              <a:blipFill>
                <a:blip r:embed="rId8"/>
                <a:stretch>
                  <a:fillRect l="-18182" r="-10909" b="-15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A8BEF4A5-F539-48C9-92E0-809F3CE3DD0F}"/>
                  </a:ext>
                </a:extLst>
              </p:cNvPr>
              <p:cNvSpPr txBox="1"/>
              <p:nvPr/>
            </p:nvSpPr>
            <p:spPr>
              <a:xfrm>
                <a:off x="6895109" y="2589616"/>
                <a:ext cx="647132"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1" i="0" smtClean="0">
                              <a:solidFill>
                                <a:schemeClr val="tx1"/>
                              </a:solidFill>
                              <a:latin typeface="Cambria Math" panose="02040503050406030204" pitchFamily="18" charset="0"/>
                            </a:rPr>
                            <m:t>𝐱</m:t>
                          </m:r>
                        </m:e>
                        <m:sub>
                          <m:r>
                            <a:rPr lang="en-CA" sz="2400" b="0" i="1" smtClean="0">
                              <a:solidFill>
                                <a:schemeClr val="tx1"/>
                              </a:solidFill>
                              <a:latin typeface="Cambria Math" panose="02040503050406030204" pitchFamily="18" charset="0"/>
                            </a:rPr>
                            <m:t>𝐵</m:t>
                          </m:r>
                        </m:sub>
                      </m:sSub>
                    </m:oMath>
                  </m:oMathPara>
                </a14:m>
                <a:endParaRPr lang="en-US" sz="2400" dirty="0">
                  <a:solidFill>
                    <a:schemeClr val="tx1"/>
                  </a:solidFill>
                </a:endParaRPr>
              </a:p>
            </p:txBody>
          </p:sp>
        </mc:Choice>
        <mc:Fallback xmlns="">
          <p:sp>
            <p:nvSpPr>
              <p:cNvPr id="49" name="TextBox 48">
                <a:extLst>
                  <a:ext uri="{FF2B5EF4-FFF2-40B4-BE49-F238E27FC236}">
                    <a16:creationId xmlns:a16="http://schemas.microsoft.com/office/drawing/2014/main" id="{A8BEF4A5-F539-48C9-92E0-809F3CE3DD0F}"/>
                  </a:ext>
                </a:extLst>
              </p:cNvPr>
              <p:cNvSpPr txBox="1">
                <a:spLocks noRot="1" noChangeAspect="1" noMove="1" noResize="1" noEditPoints="1" noAdjustHandles="1" noChangeArrowheads="1" noChangeShapeType="1" noTextEdit="1"/>
              </p:cNvSpPr>
              <p:nvPr/>
            </p:nvSpPr>
            <p:spPr>
              <a:xfrm>
                <a:off x="6895109" y="2589616"/>
                <a:ext cx="647132" cy="461665"/>
              </a:xfrm>
              <a:prstGeom prst="rect">
                <a:avLst/>
              </a:prstGeom>
              <a:blipFill>
                <a:blip r:embed="rId9"/>
                <a:stretch>
                  <a:fillRect/>
                </a:stretch>
              </a:blipFill>
            </p:spPr>
            <p:txBody>
              <a:bodyPr/>
              <a:lstStyle/>
              <a:p>
                <a:r>
                  <a:rPr lang="en-CA">
                    <a:noFill/>
                  </a:rPr>
                  <a:t> </a:t>
                </a:r>
              </a:p>
            </p:txBody>
          </p:sp>
        </mc:Fallback>
      </mc:AlternateContent>
      <p:sp>
        <p:nvSpPr>
          <p:cNvPr id="64" name="Arc 63">
            <a:extLst>
              <a:ext uri="{FF2B5EF4-FFF2-40B4-BE49-F238E27FC236}">
                <a16:creationId xmlns:a16="http://schemas.microsoft.com/office/drawing/2014/main" id="{0BA261D7-8F7B-440F-8D77-13B7955FC630}"/>
              </a:ext>
            </a:extLst>
          </p:cNvPr>
          <p:cNvSpPr/>
          <p:nvPr/>
        </p:nvSpPr>
        <p:spPr>
          <a:xfrm>
            <a:off x="6887699" y="2406877"/>
            <a:ext cx="590400" cy="520297"/>
          </a:xfrm>
          <a:prstGeom prst="arc">
            <a:avLst>
              <a:gd name="adj1" fmla="val 15520709"/>
              <a:gd name="adj2" fmla="val 1456344"/>
            </a:avLst>
          </a:prstGeom>
          <a:ln w="28575">
            <a:solidFill>
              <a:schemeClr val="accent5"/>
            </a:solidFill>
            <a:prstDash val="sysDash"/>
            <a:headEnd type="triangle" w="med" len="lg"/>
            <a:tailEnd type="none" w="med" len="lg"/>
          </a:ln>
          <a:effectLst>
            <a:outerShdw blurRad="25400" dist="127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cxnSp>
        <p:nvCxnSpPr>
          <p:cNvPr id="65" name="Straight Arrow Connector 64">
            <a:extLst>
              <a:ext uri="{FF2B5EF4-FFF2-40B4-BE49-F238E27FC236}">
                <a16:creationId xmlns:a16="http://schemas.microsoft.com/office/drawing/2014/main" id="{1738823D-5FBC-48E8-A9BD-4ECF0CE22461}"/>
              </a:ext>
            </a:extLst>
          </p:cNvPr>
          <p:cNvCxnSpPr>
            <a:cxnSpLocks/>
          </p:cNvCxnSpPr>
          <p:nvPr/>
        </p:nvCxnSpPr>
        <p:spPr>
          <a:xfrm>
            <a:off x="7240176" y="2618216"/>
            <a:ext cx="676203" cy="160846"/>
          </a:xfrm>
          <a:prstGeom prst="straightConnector1">
            <a:avLst/>
          </a:prstGeom>
          <a:noFill/>
          <a:ln w="41275" cap="flat" cmpd="sng" algn="ctr">
            <a:solidFill>
              <a:schemeClr val="accent5"/>
            </a:solidFill>
            <a:prstDash val="solid"/>
            <a:miter lim="800000"/>
            <a:tailEnd type="triangle" w="med" len="lg"/>
          </a:ln>
          <a:effectLst>
            <a:outerShdw blurRad="38100" dist="12700" dir="8100000" algn="tr" rotWithShape="0">
              <a:prstClr val="black">
                <a:alpha val="40000"/>
              </a:prstClr>
            </a:outerShdw>
          </a:effectLst>
        </p:spPr>
      </p:cxnSp>
      <p:cxnSp>
        <p:nvCxnSpPr>
          <p:cNvPr id="62" name="Straight Arrow Connector 61">
            <a:extLst>
              <a:ext uri="{FF2B5EF4-FFF2-40B4-BE49-F238E27FC236}">
                <a16:creationId xmlns:a16="http://schemas.microsoft.com/office/drawing/2014/main" id="{A0DB3EB0-28FD-42D7-9E71-885846F07C8B}"/>
              </a:ext>
            </a:extLst>
          </p:cNvPr>
          <p:cNvCxnSpPr>
            <a:cxnSpLocks/>
          </p:cNvCxnSpPr>
          <p:nvPr/>
        </p:nvCxnSpPr>
        <p:spPr>
          <a:xfrm flipH="1" flipV="1">
            <a:off x="4372323" y="2753662"/>
            <a:ext cx="1100664" cy="379911"/>
          </a:xfrm>
          <a:prstGeom prst="straightConnector1">
            <a:avLst/>
          </a:prstGeom>
          <a:noFill/>
          <a:ln w="41275" cap="flat" cmpd="sng" algn="ctr">
            <a:solidFill>
              <a:schemeClr val="accent5"/>
            </a:solidFill>
            <a:prstDash val="solid"/>
            <a:miter lim="800000"/>
            <a:tailEnd type="triangle" w="med" len="lg"/>
          </a:ln>
          <a:effectLst>
            <a:outerShdw blurRad="38100" dist="12700" dir="8100000" algn="tr" rotWithShape="0">
              <a:prstClr val="black">
                <a:alpha val="40000"/>
              </a:prstClr>
            </a:outerShdw>
          </a:effectLst>
        </p:spPr>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C0B893A-7193-473A-94A5-ECDF7155418C}"/>
                  </a:ext>
                </a:extLst>
              </p:cNvPr>
              <p:cNvSpPr txBox="1"/>
              <p:nvPr/>
            </p:nvSpPr>
            <p:spPr>
              <a:xfrm>
                <a:off x="4913456" y="3148308"/>
                <a:ext cx="4404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𝜔</m:t>
                          </m:r>
                        </m:e>
                        <m:sub>
                          <m:r>
                            <a:rPr lang="en-CA" sz="2400" b="0" i="1" smtClean="0">
                              <a:latin typeface="Cambria Math" panose="02040503050406030204" pitchFamily="18" charset="0"/>
                            </a:rPr>
                            <m:t>𝐴</m:t>
                          </m:r>
                        </m:sub>
                      </m:sSub>
                    </m:oMath>
                  </m:oMathPara>
                </a14:m>
                <a:endParaRPr lang="en-CA" sz="2400" dirty="0"/>
              </a:p>
            </p:txBody>
          </p:sp>
        </mc:Choice>
        <mc:Fallback xmlns="">
          <p:sp>
            <p:nvSpPr>
              <p:cNvPr id="16" name="TextBox 15">
                <a:extLst>
                  <a:ext uri="{FF2B5EF4-FFF2-40B4-BE49-F238E27FC236}">
                    <a16:creationId xmlns:a16="http://schemas.microsoft.com/office/drawing/2014/main" id="{9C0B893A-7193-473A-94A5-ECDF7155418C}"/>
                  </a:ext>
                </a:extLst>
              </p:cNvPr>
              <p:cNvSpPr txBox="1">
                <a:spLocks noRot="1" noChangeAspect="1" noMove="1" noResize="1" noEditPoints="1" noAdjustHandles="1" noChangeArrowheads="1" noChangeShapeType="1" noTextEdit="1"/>
              </p:cNvSpPr>
              <p:nvPr/>
            </p:nvSpPr>
            <p:spPr>
              <a:xfrm>
                <a:off x="4913456" y="3148308"/>
                <a:ext cx="440442" cy="369332"/>
              </a:xfrm>
              <a:prstGeom prst="rect">
                <a:avLst/>
              </a:prstGeom>
              <a:blipFill>
                <a:blip r:embed="rId10"/>
                <a:stretch>
                  <a:fillRect l="-8333" r="-8333" b="-1475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AB32628-6DF5-4DC4-93E4-0DB622350112}"/>
                  </a:ext>
                </a:extLst>
              </p:cNvPr>
              <p:cNvSpPr txBox="1"/>
              <p:nvPr/>
            </p:nvSpPr>
            <p:spPr>
              <a:xfrm>
                <a:off x="4272069" y="2316559"/>
                <a:ext cx="36933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𝐯</m:t>
                          </m:r>
                        </m:e>
                        <m:sub>
                          <m:r>
                            <a:rPr lang="en-CA" sz="2400" b="0" i="1" smtClean="0">
                              <a:latin typeface="Cambria Math" panose="02040503050406030204" pitchFamily="18" charset="0"/>
                            </a:rPr>
                            <m:t>𝐴</m:t>
                          </m:r>
                        </m:sub>
                      </m:sSub>
                    </m:oMath>
                  </m:oMathPara>
                </a14:m>
                <a:endParaRPr lang="en-CA" sz="2400" dirty="0"/>
              </a:p>
            </p:txBody>
          </p:sp>
        </mc:Choice>
        <mc:Fallback xmlns="">
          <p:sp>
            <p:nvSpPr>
              <p:cNvPr id="66" name="TextBox 65">
                <a:extLst>
                  <a:ext uri="{FF2B5EF4-FFF2-40B4-BE49-F238E27FC236}">
                    <a16:creationId xmlns:a16="http://schemas.microsoft.com/office/drawing/2014/main" id="{AAB32628-6DF5-4DC4-93E4-0DB622350112}"/>
                  </a:ext>
                </a:extLst>
              </p:cNvPr>
              <p:cNvSpPr txBox="1">
                <a:spLocks noRot="1" noChangeAspect="1" noMove="1" noResize="1" noEditPoints="1" noAdjustHandles="1" noChangeArrowheads="1" noChangeShapeType="1" noTextEdit="1"/>
              </p:cNvSpPr>
              <p:nvPr/>
            </p:nvSpPr>
            <p:spPr>
              <a:xfrm>
                <a:off x="4272069" y="2316559"/>
                <a:ext cx="369332" cy="369332"/>
              </a:xfrm>
              <a:prstGeom prst="rect">
                <a:avLst/>
              </a:prstGeom>
              <a:blipFill>
                <a:blip r:embed="rId11"/>
                <a:stretch>
                  <a:fillRect l="-11667" r="-8333" b="-1475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B9BBE630-184F-46E5-B8C3-D380DF83CFC1}"/>
                  </a:ext>
                </a:extLst>
              </p:cNvPr>
              <p:cNvSpPr txBox="1"/>
              <p:nvPr/>
            </p:nvSpPr>
            <p:spPr>
              <a:xfrm>
                <a:off x="7929410" y="2642641"/>
                <a:ext cx="3917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𝐯</m:t>
                          </m:r>
                        </m:e>
                        <m:sub>
                          <m:r>
                            <a:rPr lang="en-CA" sz="2400" b="0" i="1" smtClean="0">
                              <a:latin typeface="Cambria Math" panose="02040503050406030204" pitchFamily="18" charset="0"/>
                            </a:rPr>
                            <m:t>𝐵</m:t>
                          </m:r>
                        </m:sub>
                      </m:sSub>
                    </m:oMath>
                  </m:oMathPara>
                </a14:m>
                <a:endParaRPr lang="en-CA" sz="2400" dirty="0"/>
              </a:p>
            </p:txBody>
          </p:sp>
        </mc:Choice>
        <mc:Fallback xmlns="">
          <p:sp>
            <p:nvSpPr>
              <p:cNvPr id="67" name="TextBox 66">
                <a:extLst>
                  <a:ext uri="{FF2B5EF4-FFF2-40B4-BE49-F238E27FC236}">
                    <a16:creationId xmlns:a16="http://schemas.microsoft.com/office/drawing/2014/main" id="{B9BBE630-184F-46E5-B8C3-D380DF83CFC1}"/>
                  </a:ext>
                </a:extLst>
              </p:cNvPr>
              <p:cNvSpPr txBox="1">
                <a:spLocks noRot="1" noChangeAspect="1" noMove="1" noResize="1" noEditPoints="1" noAdjustHandles="1" noChangeArrowheads="1" noChangeShapeType="1" noTextEdit="1"/>
              </p:cNvSpPr>
              <p:nvPr/>
            </p:nvSpPr>
            <p:spPr>
              <a:xfrm>
                <a:off x="7929410" y="2642641"/>
                <a:ext cx="391709" cy="369332"/>
              </a:xfrm>
              <a:prstGeom prst="rect">
                <a:avLst/>
              </a:prstGeom>
              <a:blipFill>
                <a:blip r:embed="rId12"/>
                <a:stretch>
                  <a:fillRect l="-10938" r="-6250" b="-15000"/>
                </a:stretch>
              </a:blipFill>
            </p:spPr>
            <p:txBody>
              <a:bodyPr/>
              <a:lstStyle/>
              <a:p>
                <a:r>
                  <a:rPr lang="en-CA">
                    <a:noFill/>
                  </a:rPr>
                  <a:t> </a:t>
                </a:r>
              </a:p>
            </p:txBody>
          </p:sp>
        </mc:Fallback>
      </mc:AlternateContent>
      <p:sp>
        <p:nvSpPr>
          <p:cNvPr id="50" name="Oval 49">
            <a:extLst>
              <a:ext uri="{FF2B5EF4-FFF2-40B4-BE49-F238E27FC236}">
                <a16:creationId xmlns:a16="http://schemas.microsoft.com/office/drawing/2014/main" id="{252A0521-06C9-47D8-AC56-C797867E042F}"/>
              </a:ext>
            </a:extLst>
          </p:cNvPr>
          <p:cNvSpPr/>
          <p:nvPr/>
        </p:nvSpPr>
        <p:spPr>
          <a:xfrm>
            <a:off x="7182899" y="2569956"/>
            <a:ext cx="96520" cy="9652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5DF6C9D5-7A80-41AC-86CB-09A562B43347}"/>
                  </a:ext>
                </a:extLst>
              </p:cNvPr>
              <p:cNvSpPr txBox="1"/>
              <p:nvPr/>
            </p:nvSpPr>
            <p:spPr>
              <a:xfrm>
                <a:off x="7376291" y="2184936"/>
                <a:ext cx="4628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𝜔</m:t>
                          </m:r>
                        </m:e>
                        <m:sub>
                          <m:r>
                            <a:rPr lang="en-CA" sz="2400" b="0" i="1" smtClean="0">
                              <a:latin typeface="Cambria Math" panose="02040503050406030204" pitchFamily="18" charset="0"/>
                            </a:rPr>
                            <m:t>𝐵</m:t>
                          </m:r>
                        </m:sub>
                      </m:sSub>
                    </m:oMath>
                  </m:oMathPara>
                </a14:m>
                <a:endParaRPr lang="en-CA" sz="2400" dirty="0"/>
              </a:p>
            </p:txBody>
          </p:sp>
        </mc:Choice>
        <mc:Fallback xmlns="">
          <p:sp>
            <p:nvSpPr>
              <p:cNvPr id="68" name="TextBox 67">
                <a:extLst>
                  <a:ext uri="{FF2B5EF4-FFF2-40B4-BE49-F238E27FC236}">
                    <a16:creationId xmlns:a16="http://schemas.microsoft.com/office/drawing/2014/main" id="{5DF6C9D5-7A80-41AC-86CB-09A562B43347}"/>
                  </a:ext>
                </a:extLst>
              </p:cNvPr>
              <p:cNvSpPr txBox="1">
                <a:spLocks noRot="1" noChangeAspect="1" noMove="1" noResize="1" noEditPoints="1" noAdjustHandles="1" noChangeArrowheads="1" noChangeShapeType="1" noTextEdit="1"/>
              </p:cNvSpPr>
              <p:nvPr/>
            </p:nvSpPr>
            <p:spPr>
              <a:xfrm>
                <a:off x="7376291" y="2184936"/>
                <a:ext cx="462819" cy="369332"/>
              </a:xfrm>
              <a:prstGeom prst="rect">
                <a:avLst/>
              </a:prstGeom>
              <a:blipFill>
                <a:blip r:embed="rId13"/>
                <a:stretch>
                  <a:fillRect l="-7895" r="-3947" b="-13115"/>
                </a:stretch>
              </a:blipFill>
            </p:spPr>
            <p:txBody>
              <a:bodyPr/>
              <a:lstStyle/>
              <a:p>
                <a:r>
                  <a:rPr lang="en-CA">
                    <a:noFill/>
                  </a:rPr>
                  <a:t> </a:t>
                </a:r>
              </a:p>
            </p:txBody>
          </p:sp>
        </mc:Fallback>
      </mc:AlternateContent>
      <p:sp>
        <p:nvSpPr>
          <p:cNvPr id="48" name="Oval 47">
            <a:extLst>
              <a:ext uri="{FF2B5EF4-FFF2-40B4-BE49-F238E27FC236}">
                <a16:creationId xmlns:a16="http://schemas.microsoft.com/office/drawing/2014/main" id="{4727D4A0-D9B3-4294-834D-56D9D340BE3A}"/>
              </a:ext>
            </a:extLst>
          </p:cNvPr>
          <p:cNvSpPr/>
          <p:nvPr/>
        </p:nvSpPr>
        <p:spPr>
          <a:xfrm>
            <a:off x="5426430" y="3090379"/>
            <a:ext cx="96520" cy="9652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624FDC6-5BD8-41E5-9628-5652EB3C01C7}"/>
                  </a:ext>
                </a:extLst>
              </p:cNvPr>
              <p:cNvSpPr/>
              <p:nvPr/>
            </p:nvSpPr>
            <p:spPr>
              <a:xfrm>
                <a:off x="5946866" y="2200624"/>
                <a:ext cx="4411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2400" b="1">
                          <a:latin typeface="Cambria Math" panose="02040503050406030204" pitchFamily="18" charset="0"/>
                        </a:rPr>
                        <m:t>𝐩</m:t>
                      </m:r>
                    </m:oMath>
                  </m:oMathPara>
                </a14:m>
                <a:endParaRPr lang="en-CA" sz="2400" dirty="0"/>
              </a:p>
            </p:txBody>
          </p:sp>
        </mc:Choice>
        <mc:Fallback xmlns="">
          <p:sp>
            <p:nvSpPr>
              <p:cNvPr id="5" name="Rectangle 4">
                <a:extLst>
                  <a:ext uri="{FF2B5EF4-FFF2-40B4-BE49-F238E27FC236}">
                    <a16:creationId xmlns:a16="http://schemas.microsoft.com/office/drawing/2014/main" id="{C624FDC6-5BD8-41E5-9628-5652EB3C01C7}"/>
                  </a:ext>
                </a:extLst>
              </p:cNvPr>
              <p:cNvSpPr>
                <a:spLocks noRot="1" noChangeAspect="1" noMove="1" noResize="1" noEditPoints="1" noAdjustHandles="1" noChangeArrowheads="1" noChangeShapeType="1" noTextEdit="1"/>
              </p:cNvSpPr>
              <p:nvPr/>
            </p:nvSpPr>
            <p:spPr>
              <a:xfrm>
                <a:off x="5946866" y="2200624"/>
                <a:ext cx="441146" cy="461665"/>
              </a:xfrm>
              <a:prstGeom prst="rect">
                <a:avLst/>
              </a:prstGeom>
              <a:blipFill>
                <a:blip r:embed="rId14"/>
                <a:stretch>
                  <a:fillRect b="-1052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01637E1-D0A0-47F6-A4FD-387412538884}"/>
                  </a:ext>
                </a:extLst>
              </p:cNvPr>
              <p:cNvSpPr txBox="1"/>
              <p:nvPr/>
            </p:nvSpPr>
            <p:spPr>
              <a:xfrm>
                <a:off x="3966917" y="4330389"/>
                <a:ext cx="203247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CA" sz="2800" i="1" smtClean="0">
                              <a:latin typeface="Cambria Math" panose="02040503050406030204" pitchFamily="18" charset="0"/>
                            </a:rPr>
                          </m:ctrlPr>
                        </m:dPr>
                        <m:e>
                          <m:sSub>
                            <m:sSubPr>
                              <m:ctrlPr>
                                <a:rPr lang="en-CA" sz="2800" i="1" smtClean="0">
                                  <a:latin typeface="Cambria Math" panose="02040503050406030204" pitchFamily="18" charset="0"/>
                                </a:rPr>
                              </m:ctrlPr>
                            </m:sSubPr>
                            <m:e>
                              <m:r>
                                <a:rPr lang="en-CA" sz="2800" b="1" i="0" smtClean="0">
                                  <a:latin typeface="Cambria Math" panose="02040503050406030204" pitchFamily="18" charset="0"/>
                                </a:rPr>
                                <m:t>𝐯</m:t>
                              </m:r>
                            </m:e>
                            <m:sub>
                              <m:r>
                                <a:rPr lang="en-CA" sz="2800" b="0" i="1" smtClean="0">
                                  <a:latin typeface="Cambria Math" panose="02040503050406030204" pitchFamily="18" charset="0"/>
                                </a:rPr>
                                <m:t>𝐵</m:t>
                              </m:r>
                            </m:sub>
                          </m:sSub>
                          <m:r>
                            <a:rPr lang="en-CA" sz="2800" b="0" i="0" smtClean="0">
                              <a:latin typeface="Cambria Math" panose="02040503050406030204" pitchFamily="18" charset="0"/>
                            </a:rPr>
                            <m:t>−</m:t>
                          </m:r>
                          <m:sSub>
                            <m:sSubPr>
                              <m:ctrlPr>
                                <a:rPr lang="en-CA" sz="2800" b="0" i="1" smtClean="0">
                                  <a:latin typeface="Cambria Math" panose="02040503050406030204" pitchFamily="18" charset="0"/>
                                </a:rPr>
                              </m:ctrlPr>
                            </m:sSubPr>
                            <m:e>
                              <m:sSubSup>
                                <m:sSubSupPr>
                                  <m:ctrlPr>
                                    <a:rPr lang="en-CA" sz="2800" b="1" i="1">
                                      <a:latin typeface="Cambria Math" panose="02040503050406030204" pitchFamily="18" charset="0"/>
                                    </a:rPr>
                                  </m:ctrlPr>
                                </m:sSubSupPr>
                                <m:e>
                                  <m:r>
                                    <a:rPr lang="en-CA" sz="2800" b="1">
                                      <a:latin typeface="Cambria Math" panose="02040503050406030204" pitchFamily="18" charset="0"/>
                                    </a:rPr>
                                    <m:t>𝐫</m:t>
                                  </m:r>
                                </m:e>
                                <m:sub>
                                  <m:r>
                                    <a:rPr lang="en-CA" sz="2800" b="0" i="1" smtClean="0">
                                      <a:latin typeface="Cambria Math" panose="02040503050406030204" pitchFamily="18" charset="0"/>
                                    </a:rPr>
                                    <m:t>𝐵</m:t>
                                  </m:r>
                                </m:sub>
                                <m:sup>
                                  <m:r>
                                    <a:rPr lang="en-CA" sz="2800" i="1">
                                      <a:latin typeface="Cambria Math" panose="02040503050406030204" pitchFamily="18" charset="0"/>
                                    </a:rPr>
                                    <m:t>×</m:t>
                                  </m:r>
                                </m:sup>
                              </m:sSubSup>
                              <m:r>
                                <a:rPr lang="en-CA" sz="2800" b="0" i="1" smtClean="0">
                                  <a:latin typeface="Cambria Math" panose="02040503050406030204" pitchFamily="18" charset="0"/>
                                </a:rPr>
                                <m:t>𝜔</m:t>
                              </m:r>
                            </m:e>
                            <m:sub>
                              <m:r>
                                <a:rPr lang="en-CA" sz="2800" b="0" i="1" smtClean="0">
                                  <a:latin typeface="Cambria Math" panose="02040503050406030204" pitchFamily="18" charset="0"/>
                                </a:rPr>
                                <m:t>𝐵</m:t>
                              </m:r>
                            </m:sub>
                          </m:sSub>
                        </m:e>
                      </m:d>
                    </m:oMath>
                  </m:oMathPara>
                </a14:m>
                <a:endParaRPr lang="en-CA" sz="2800" dirty="0"/>
              </a:p>
            </p:txBody>
          </p:sp>
        </mc:Choice>
        <mc:Fallback xmlns="">
          <p:sp>
            <p:nvSpPr>
              <p:cNvPr id="29" name="TextBox 28">
                <a:extLst>
                  <a:ext uri="{FF2B5EF4-FFF2-40B4-BE49-F238E27FC236}">
                    <a16:creationId xmlns:a16="http://schemas.microsoft.com/office/drawing/2014/main" id="{B01637E1-D0A0-47F6-A4FD-387412538884}"/>
                  </a:ext>
                </a:extLst>
              </p:cNvPr>
              <p:cNvSpPr txBox="1">
                <a:spLocks noRot="1" noChangeAspect="1" noMove="1" noResize="1" noEditPoints="1" noAdjustHandles="1" noChangeArrowheads="1" noChangeShapeType="1" noTextEdit="1"/>
              </p:cNvSpPr>
              <p:nvPr/>
            </p:nvSpPr>
            <p:spPr>
              <a:xfrm>
                <a:off x="3966917" y="4330389"/>
                <a:ext cx="2032479" cy="430887"/>
              </a:xfrm>
              <a:prstGeom prst="rect">
                <a:avLst/>
              </a:prstGeom>
              <a:blipFill>
                <a:blip r:embed="rId1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3EC4FF1-3817-4899-A9A9-9DB829D4969C}"/>
                  </a:ext>
                </a:extLst>
              </p:cNvPr>
              <p:cNvSpPr/>
              <p:nvPr/>
            </p:nvSpPr>
            <p:spPr>
              <a:xfrm>
                <a:off x="6231140" y="4284222"/>
                <a:ext cx="216277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CA" sz="2800" i="1">
                              <a:latin typeface="Cambria Math" panose="02040503050406030204" pitchFamily="18" charset="0"/>
                            </a:rPr>
                          </m:ctrlPr>
                        </m:dPr>
                        <m:e>
                          <m:sSub>
                            <m:sSubPr>
                              <m:ctrlPr>
                                <a:rPr lang="en-CA" sz="2800" i="1">
                                  <a:latin typeface="Cambria Math" panose="02040503050406030204" pitchFamily="18" charset="0"/>
                                </a:rPr>
                              </m:ctrlPr>
                            </m:sSubPr>
                            <m:e>
                              <m:r>
                                <a:rPr lang="en-CA" sz="2800" b="1">
                                  <a:latin typeface="Cambria Math" panose="02040503050406030204" pitchFamily="18" charset="0"/>
                                </a:rPr>
                                <m:t>𝐯</m:t>
                              </m:r>
                            </m:e>
                            <m:sub>
                              <m:r>
                                <a:rPr lang="en-CA" sz="2800" i="1">
                                  <a:latin typeface="Cambria Math" panose="02040503050406030204" pitchFamily="18" charset="0"/>
                                </a:rPr>
                                <m:t>𝐴</m:t>
                              </m:r>
                            </m:sub>
                          </m:sSub>
                          <m:r>
                            <a:rPr lang="en-CA" sz="2800">
                              <a:latin typeface="Cambria Math" panose="02040503050406030204" pitchFamily="18" charset="0"/>
                            </a:rPr>
                            <m:t>−</m:t>
                          </m:r>
                          <m:sSubSup>
                            <m:sSubSupPr>
                              <m:ctrlPr>
                                <a:rPr lang="en-CA" sz="2800" b="1" i="1">
                                  <a:latin typeface="Cambria Math" panose="02040503050406030204" pitchFamily="18" charset="0"/>
                                </a:rPr>
                              </m:ctrlPr>
                            </m:sSubSupPr>
                            <m:e>
                              <m:r>
                                <a:rPr lang="en-CA" sz="2800" b="1">
                                  <a:latin typeface="Cambria Math" panose="02040503050406030204" pitchFamily="18" charset="0"/>
                                </a:rPr>
                                <m:t>𝐫</m:t>
                              </m:r>
                            </m:e>
                            <m:sub>
                              <m:r>
                                <a:rPr lang="en-CA" sz="2800" i="1">
                                  <a:latin typeface="Cambria Math" panose="02040503050406030204" pitchFamily="18" charset="0"/>
                                </a:rPr>
                                <m:t>𝐴</m:t>
                              </m:r>
                            </m:sub>
                            <m:sup>
                              <m:r>
                                <a:rPr lang="en-CA" sz="2800" i="1">
                                  <a:latin typeface="Cambria Math" panose="02040503050406030204" pitchFamily="18" charset="0"/>
                                </a:rPr>
                                <m:t>×</m:t>
                              </m:r>
                            </m:sup>
                          </m:sSubSup>
                          <m:sSub>
                            <m:sSubPr>
                              <m:ctrlPr>
                                <a:rPr lang="en-CA" sz="2800" i="1">
                                  <a:latin typeface="Cambria Math" panose="02040503050406030204" pitchFamily="18" charset="0"/>
                                </a:rPr>
                              </m:ctrlPr>
                            </m:sSubPr>
                            <m:e>
                              <m:r>
                                <a:rPr lang="en-CA" sz="2800" i="1">
                                  <a:latin typeface="Cambria Math" panose="02040503050406030204" pitchFamily="18" charset="0"/>
                                </a:rPr>
                                <m:t>𝜔</m:t>
                              </m:r>
                            </m:e>
                            <m:sub>
                              <m:r>
                                <a:rPr lang="en-CA" sz="2800" i="1">
                                  <a:latin typeface="Cambria Math" panose="02040503050406030204" pitchFamily="18" charset="0"/>
                                </a:rPr>
                                <m:t>𝐴</m:t>
                              </m:r>
                            </m:sub>
                          </m:sSub>
                        </m:e>
                      </m:d>
                    </m:oMath>
                  </m:oMathPara>
                </a14:m>
                <a:endParaRPr lang="en-CA" sz="2800" dirty="0"/>
              </a:p>
            </p:txBody>
          </p:sp>
        </mc:Choice>
        <mc:Fallback xmlns="">
          <p:sp>
            <p:nvSpPr>
              <p:cNvPr id="6" name="Rectangle 5">
                <a:extLst>
                  <a:ext uri="{FF2B5EF4-FFF2-40B4-BE49-F238E27FC236}">
                    <a16:creationId xmlns:a16="http://schemas.microsoft.com/office/drawing/2014/main" id="{B3EC4FF1-3817-4899-A9A9-9DB829D4969C}"/>
                  </a:ext>
                </a:extLst>
              </p:cNvPr>
              <p:cNvSpPr>
                <a:spLocks noRot="1" noChangeAspect="1" noMove="1" noResize="1" noEditPoints="1" noAdjustHandles="1" noChangeArrowheads="1" noChangeShapeType="1" noTextEdit="1"/>
              </p:cNvSpPr>
              <p:nvPr/>
            </p:nvSpPr>
            <p:spPr>
              <a:xfrm>
                <a:off x="6231140" y="4284222"/>
                <a:ext cx="2162772" cy="523220"/>
              </a:xfrm>
              <a:prstGeom prst="rect">
                <a:avLst/>
              </a:prstGeom>
              <a:blipFill>
                <a:blip r:embed="rId16"/>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49213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fade">
                                      <p:cBhvr>
                                        <p:cTn id="18" dur="500"/>
                                        <p:tgtEl>
                                          <p:spTgt spid="61"/>
                                        </p:tgtEl>
                                      </p:cBhvr>
                                    </p:animEffect>
                                  </p:childTnLst>
                                </p:cTn>
                              </p:par>
                              <p:par>
                                <p:cTn id="19" presetID="10" presetClass="entr" presetSubtype="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fade">
                                      <p:cBhvr>
                                        <p:cTn id="21" dur="500"/>
                                        <p:tgtEl>
                                          <p:spTgt spid="6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fade">
                                      <p:cBhvr>
                                        <p:cTn id="24" dur="500"/>
                                        <p:tgtEl>
                                          <p:spTgt spid="6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fade">
                                      <p:cBhvr>
                                        <p:cTn id="39" dur="500"/>
                                        <p:tgtEl>
                                          <p:spTgt spid="6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500"/>
                                        <p:tgtEl>
                                          <p:spTgt spid="6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500"/>
                                        <p:tgtEl>
                                          <p:spTgt spid="6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fade">
                                      <p:cBhvr>
                                        <p:cTn id="54" dur="500"/>
                                        <p:tgtEl>
                                          <p:spTgt spid="67"/>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0" end="0"/>
                                            </p:txEl>
                                          </p:spTgt>
                                        </p:tgtEl>
                                        <p:attrNameLst>
                                          <p:attrName>style.visibility</p:attrName>
                                        </p:attrNameLst>
                                      </p:cBhvr>
                                      <p:to>
                                        <p:strVal val="visible"/>
                                      </p:to>
                                    </p:set>
                                    <p:animEffect transition="in" filter="fade">
                                      <p:cBhvr>
                                        <p:cTn id="63" dur="500"/>
                                        <p:tgtEl>
                                          <p:spTgt spid="3">
                                            <p:txEl>
                                              <p:pRg st="0" end="0"/>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500"/>
                                        <p:tgtEl>
                                          <p:spTgt spid="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fade">
                                      <p:cBhvr>
                                        <p:cTn id="8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animBg="1"/>
      <p:bldP spid="12" grpId="0"/>
      <p:bldP spid="24" grpId="0"/>
      <p:bldP spid="20" grpId="0" animBg="1"/>
      <p:bldP spid="54" grpId="0" animBg="1"/>
      <p:bldP spid="11" grpId="0"/>
      <p:bldP spid="61" grpId="0" animBg="1"/>
      <p:bldP spid="63" grpId="0"/>
      <p:bldP spid="64" grpId="0" animBg="1"/>
      <p:bldP spid="16" grpId="0"/>
      <p:bldP spid="66" grpId="0"/>
      <p:bldP spid="67" grpId="0"/>
      <p:bldP spid="68" grpId="0"/>
      <p:bldP spid="5" grpId="0"/>
      <p:bldP spid="29"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8B7D8-2057-4B86-BA21-C055910C4A00}"/>
              </a:ext>
            </a:extLst>
          </p:cNvPr>
          <p:cNvSpPr>
            <a:spLocks noGrp="1"/>
          </p:cNvSpPr>
          <p:nvPr>
            <p:ph type="title"/>
          </p:nvPr>
        </p:nvSpPr>
        <p:spPr/>
        <p:txBody>
          <a:bodyPr>
            <a:normAutofit/>
          </a:bodyPr>
          <a:lstStyle/>
          <a:p>
            <a:r>
              <a:rPr lang="en-CA" dirty="0"/>
              <a:t>Non-interpenetration Jacobian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5E7B5E-BE62-4799-B0BB-3B3FF6C7C333}"/>
                  </a:ext>
                </a:extLst>
              </p:cNvPr>
              <p:cNvSpPr>
                <a:spLocks noGrp="1"/>
              </p:cNvSpPr>
              <p:nvPr>
                <p:ph idx="1"/>
              </p:nvPr>
            </p:nvSpPr>
            <p:spPr/>
            <p:txBody>
              <a:bodyPr>
                <a:normAutofit/>
              </a:bodyPr>
              <a:lstStyle/>
              <a:p>
                <a:r>
                  <a:rPr lang="en-CA" sz="2400" dirty="0"/>
                  <a:t>Gap function rate of change is </a:t>
                </a:r>
                <a:r>
                  <a:rPr lang="en-CA" sz="2400" b="1" dirty="0"/>
                  <a:t>perpendicular</a:t>
                </a:r>
                <a:r>
                  <a:rPr lang="en-CA" sz="2400" dirty="0"/>
                  <a:t> to the contact plane</a:t>
                </a:r>
              </a:p>
              <a:p>
                <a:r>
                  <a:rPr lang="en-CA" sz="2400" dirty="0"/>
                  <a:t>Project to </a:t>
                </a:r>
                <a14:m>
                  <m:oMath xmlns:m="http://schemas.openxmlformats.org/officeDocument/2006/math">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oMath>
                </a14:m>
                <a:r>
                  <a:rPr lang="en-CA" sz="2400" dirty="0"/>
                  <a:t> using a dot product:</a:t>
                </a:r>
              </a:p>
              <a:p>
                <a:endParaRPr lang="en-CA" sz="2400" dirty="0"/>
              </a:p>
            </p:txBody>
          </p:sp>
        </mc:Choice>
        <mc:Fallback xmlns="">
          <p:sp>
            <p:nvSpPr>
              <p:cNvPr id="3" name="Content Placeholder 2">
                <a:extLst>
                  <a:ext uri="{FF2B5EF4-FFF2-40B4-BE49-F238E27FC236}">
                    <a16:creationId xmlns:a16="http://schemas.microsoft.com/office/drawing/2014/main" id="{0D5E7B5E-BE62-4799-B0BB-3B3FF6C7C333}"/>
                  </a:ext>
                </a:extLst>
              </p:cNvPr>
              <p:cNvSpPr>
                <a:spLocks noGrp="1" noRot="1" noChangeAspect="1" noMove="1" noResize="1" noEditPoints="1" noAdjustHandles="1" noChangeArrowheads="1" noChangeShapeType="1" noTextEdit="1"/>
              </p:cNvSpPr>
              <p:nvPr>
                <p:ph idx="1"/>
              </p:nvPr>
            </p:nvSpPr>
            <p:spPr>
              <a:blipFill>
                <a:blip r:embed="rId3"/>
                <a:stretch>
                  <a:fillRect l="-812" t="-17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FE35C9B-5E97-4D4D-8002-7483CA97F0CC}"/>
                  </a:ext>
                </a:extLst>
              </p:cNvPr>
              <p:cNvSpPr txBox="1"/>
              <p:nvPr/>
            </p:nvSpPr>
            <p:spPr>
              <a:xfrm>
                <a:off x="3639061" y="2635289"/>
                <a:ext cx="5575757" cy="15874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1" smtClean="0">
                          <a:latin typeface="Cambria Math" panose="02040503050406030204" pitchFamily="18" charset="0"/>
                        </a:rPr>
                        <m:t>=</m:t>
                      </m:r>
                      <m:d>
                        <m:dPr>
                          <m:begChr m:val="["/>
                          <m:endChr m:val="]"/>
                          <m:ctrlPr>
                            <a:rPr lang="en-CA" sz="2800" b="1" i="1" smtClean="0">
                              <a:latin typeface="Cambria Math" panose="02040503050406030204" pitchFamily="18" charset="0"/>
                            </a:rPr>
                          </m:ctrlPr>
                        </m:dPr>
                        <m:e>
                          <m:m>
                            <m:mPr>
                              <m:mcs>
                                <m:mc>
                                  <m:mcPr>
                                    <m:count m:val="4"/>
                                    <m:mcJc m:val="center"/>
                                  </m:mcPr>
                                </m:mc>
                              </m:mcs>
                              <m:ctrlPr>
                                <a:rPr lang="en-CA" sz="2800" b="1" i="1" smtClean="0">
                                  <a:latin typeface="Cambria Math" panose="02040503050406030204" pitchFamily="18" charset="0"/>
                                </a:rPr>
                              </m:ctrlPr>
                            </m:mPr>
                            <m:mr>
                              <m:e>
                                <m:r>
                                  <m:rPr>
                                    <m:brk m:alnAt="7"/>
                                  </m:rPr>
                                  <a:rPr lang="en-CA" sz="2800" b="1" i="1" smtClean="0">
                                    <a:latin typeface="Cambria Math" panose="02040503050406030204" pitchFamily="18" charset="0"/>
                                  </a:rPr>
                                  <m:t>−</m:t>
                                </m:r>
                                <m:sSup>
                                  <m:sSupPr>
                                    <m:ctrlPr>
                                      <a:rPr lang="en-CA" sz="2800" b="1" i="1" smtClean="0">
                                        <a:latin typeface="Cambria Math" panose="02040503050406030204" pitchFamily="18" charset="0"/>
                                      </a:rPr>
                                    </m:ctrlPr>
                                  </m:sSupPr>
                                  <m:e>
                                    <m:acc>
                                      <m:accPr>
                                        <m:chr m:val="̂"/>
                                        <m:ctrlPr>
                                          <a:rPr lang="en-CA" sz="2800" i="1" smtClean="0">
                                            <a:latin typeface="Cambria Math" panose="02040503050406030204" pitchFamily="18" charset="0"/>
                                          </a:rPr>
                                        </m:ctrlPr>
                                      </m:accPr>
                                      <m:e>
                                        <m:r>
                                          <a:rPr lang="en-CA" sz="2800" b="0" i="1" smtClean="0">
                                            <a:latin typeface="Cambria Math" panose="02040503050406030204" pitchFamily="18" charset="0"/>
                                          </a:rPr>
                                          <m:t>𝑛</m:t>
                                        </m:r>
                                      </m:e>
                                    </m:acc>
                                  </m:e>
                                  <m:sup>
                                    <m:r>
                                      <a:rPr lang="en-CA" sz="2800" b="0" i="1" smtClean="0">
                                        <a:latin typeface="Cambria Math" panose="02040503050406030204" pitchFamily="18" charset="0"/>
                                      </a:rPr>
                                      <m:t>𝑇</m:t>
                                    </m:r>
                                  </m:sup>
                                </m:sSup>
                              </m:e>
                              <m:e>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𝑛</m:t>
                                        </m:r>
                                      </m:e>
                                    </m:acc>
                                  </m:e>
                                  <m:sup>
                                    <m:r>
                                      <a:rPr lang="en-CA" sz="2800" i="1">
                                        <a:latin typeface="Cambria Math" panose="02040503050406030204" pitchFamily="18" charset="0"/>
                                      </a:rPr>
                                      <m:t>𝑇</m:t>
                                    </m:r>
                                  </m:sup>
                                </m:sSup>
                                <m:sSubSup>
                                  <m:sSubSupPr>
                                    <m:ctrlPr>
                                      <a:rPr lang="en-CA" sz="2800" b="1" i="1">
                                        <a:latin typeface="Cambria Math" panose="02040503050406030204" pitchFamily="18" charset="0"/>
                                      </a:rPr>
                                    </m:ctrlPr>
                                  </m:sSubSupPr>
                                  <m:e>
                                    <m:r>
                                      <a:rPr lang="en-CA" sz="2800" b="1">
                                        <a:latin typeface="Cambria Math" panose="02040503050406030204" pitchFamily="18" charset="0"/>
                                      </a:rPr>
                                      <m:t>𝐫</m:t>
                                    </m:r>
                                  </m:e>
                                  <m:sub>
                                    <m:r>
                                      <a:rPr lang="en-CA" sz="2800" i="1">
                                        <a:latin typeface="Cambria Math" panose="02040503050406030204" pitchFamily="18" charset="0"/>
                                      </a:rPr>
                                      <m:t>𝐴</m:t>
                                    </m:r>
                                  </m:sub>
                                  <m:sup>
                                    <m:r>
                                      <a:rPr lang="en-CA" sz="2800" i="1">
                                        <a:latin typeface="Cambria Math" panose="02040503050406030204" pitchFamily="18" charset="0"/>
                                      </a:rPr>
                                      <m:t>×</m:t>
                                    </m:r>
                                  </m:sup>
                                </m:sSubSup>
                              </m:e>
                              <m:e>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𝑛</m:t>
                                        </m:r>
                                      </m:e>
                                    </m:acc>
                                  </m:e>
                                  <m:sup>
                                    <m:r>
                                      <a:rPr lang="en-CA" sz="2800" i="1">
                                        <a:latin typeface="Cambria Math" panose="02040503050406030204" pitchFamily="18" charset="0"/>
                                      </a:rPr>
                                      <m:t>𝑇</m:t>
                                    </m:r>
                                  </m:sup>
                                </m:sSup>
                              </m:e>
                              <m:e>
                                <m:r>
                                  <a:rPr lang="en-CA" sz="2800" b="1" i="1" smtClean="0">
                                    <a:latin typeface="Cambria Math" panose="02040503050406030204" pitchFamily="18" charset="0"/>
                                  </a:rPr>
                                  <m:t>−</m:t>
                                </m:r>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𝑛</m:t>
                                        </m:r>
                                      </m:e>
                                    </m:acc>
                                  </m:e>
                                  <m:sup>
                                    <m:r>
                                      <a:rPr lang="en-CA" sz="2800" i="1">
                                        <a:latin typeface="Cambria Math" panose="02040503050406030204" pitchFamily="18" charset="0"/>
                                      </a:rPr>
                                      <m:t>𝑇</m:t>
                                    </m:r>
                                  </m:sup>
                                </m:sSup>
                                <m:sSubSup>
                                  <m:sSubSupPr>
                                    <m:ctrlPr>
                                      <a:rPr lang="en-CA" sz="2800" b="1" i="1" smtClean="0">
                                        <a:latin typeface="Cambria Math" panose="02040503050406030204" pitchFamily="18" charset="0"/>
                                      </a:rPr>
                                    </m:ctrlPr>
                                  </m:sSubSupPr>
                                  <m:e>
                                    <m:r>
                                      <a:rPr lang="en-CA" sz="2800" b="1">
                                        <a:latin typeface="Cambria Math" panose="02040503050406030204" pitchFamily="18" charset="0"/>
                                      </a:rPr>
                                      <m:t>𝐫</m:t>
                                    </m:r>
                                  </m:e>
                                  <m:sub>
                                    <m:r>
                                      <a:rPr lang="en-CA" sz="2800" b="0" i="1" smtClean="0">
                                        <a:latin typeface="Cambria Math" panose="02040503050406030204" pitchFamily="18" charset="0"/>
                                      </a:rPr>
                                      <m:t>𝐵</m:t>
                                    </m:r>
                                  </m:sub>
                                  <m:sup>
                                    <m:r>
                                      <a:rPr lang="en-CA" sz="2800" i="1">
                                        <a:latin typeface="Cambria Math" panose="02040503050406030204" pitchFamily="18" charset="0"/>
                                      </a:rPr>
                                      <m:t>×</m:t>
                                    </m:r>
                                  </m:sup>
                                </m:sSubSup>
                              </m:e>
                            </m:mr>
                          </m:m>
                        </m:e>
                      </m:d>
                      <m:d>
                        <m:dPr>
                          <m:begChr m:val="["/>
                          <m:endChr m:val="]"/>
                          <m:ctrlPr>
                            <a:rPr lang="en-CA" sz="2800" b="1" i="1" smtClean="0">
                              <a:latin typeface="Cambria Math" panose="02040503050406030204" pitchFamily="18" charset="0"/>
                            </a:rPr>
                          </m:ctrlPr>
                        </m:dPr>
                        <m:e>
                          <m:m>
                            <m:mPr>
                              <m:mcs>
                                <m:mc>
                                  <m:mcPr>
                                    <m:count m:val="1"/>
                                    <m:mcJc m:val="center"/>
                                  </m:mcPr>
                                </m:mc>
                              </m:mcs>
                              <m:ctrlPr>
                                <a:rPr lang="en-CA" sz="2800" b="1" i="1" smtClean="0">
                                  <a:latin typeface="Cambria Math" panose="02040503050406030204" pitchFamily="18" charset="0"/>
                                </a:rPr>
                              </m:ctrlPr>
                            </m:mPr>
                            <m:mr>
                              <m:e>
                                <m:sSub>
                                  <m:sSubPr>
                                    <m:ctrlPr>
                                      <a:rPr lang="en-CA" sz="2800" i="1" smtClean="0">
                                        <a:latin typeface="Cambria Math" panose="02040503050406030204" pitchFamily="18" charset="0"/>
                                      </a:rPr>
                                    </m:ctrlPr>
                                  </m:sSubPr>
                                  <m:e>
                                    <m:r>
                                      <m:rPr>
                                        <m:brk m:alnAt="7"/>
                                      </m:rPr>
                                      <a:rPr lang="en-CA" sz="2800" b="1" i="0" smtClean="0">
                                        <a:latin typeface="Cambria Math" panose="02040503050406030204" pitchFamily="18" charset="0"/>
                                      </a:rPr>
                                      <m:t>𝐯</m:t>
                                    </m:r>
                                  </m:e>
                                  <m:sub>
                                    <m:r>
                                      <m:rPr>
                                        <m:brk m:alnAt="7"/>
                                      </m:rPr>
                                      <a:rPr lang="en-CA" sz="2800" b="0" i="1" smtClean="0">
                                        <a:latin typeface="Cambria Math" panose="02040503050406030204" pitchFamily="18" charset="0"/>
                                      </a:rPr>
                                      <m:t>𝐴</m:t>
                                    </m:r>
                                  </m:sub>
                                </m:sSub>
                              </m:e>
                            </m:mr>
                            <m:mr>
                              <m:e>
                                <m:sSub>
                                  <m:sSubPr>
                                    <m:ctrlPr>
                                      <a:rPr lang="en-CA" sz="2800" b="1" i="1" smtClean="0">
                                        <a:latin typeface="Cambria Math" panose="02040503050406030204" pitchFamily="18" charset="0"/>
                                      </a:rPr>
                                    </m:ctrlPr>
                                  </m:sSubPr>
                                  <m:e>
                                    <m:r>
                                      <a:rPr lang="en-CA" sz="2800" b="0" i="1" smtClean="0">
                                        <a:latin typeface="Cambria Math" panose="02040503050406030204" pitchFamily="18" charset="0"/>
                                      </a:rPr>
                                      <m:t>𝜔</m:t>
                                    </m:r>
                                  </m:e>
                                  <m:sub>
                                    <m:r>
                                      <a:rPr lang="en-CA" sz="2800" b="0" i="1" smtClean="0">
                                        <a:latin typeface="Cambria Math" panose="02040503050406030204" pitchFamily="18" charset="0"/>
                                      </a:rPr>
                                      <m:t>𝐴</m:t>
                                    </m:r>
                                  </m:sub>
                                </m:sSub>
                              </m:e>
                            </m:mr>
                            <m:mr>
                              <m:e>
                                <m:sSub>
                                  <m:sSubPr>
                                    <m:ctrlPr>
                                      <a:rPr lang="en-CA" sz="2800" i="1">
                                        <a:latin typeface="Cambria Math" panose="02040503050406030204" pitchFamily="18" charset="0"/>
                                      </a:rPr>
                                    </m:ctrlPr>
                                  </m:sSubPr>
                                  <m:e>
                                    <m:r>
                                      <m:rPr>
                                        <m:brk m:alnAt="7"/>
                                      </m:rPr>
                                      <a:rPr lang="en-CA" sz="2800" b="1">
                                        <a:latin typeface="Cambria Math" panose="02040503050406030204" pitchFamily="18" charset="0"/>
                                      </a:rPr>
                                      <m:t>𝐯</m:t>
                                    </m:r>
                                  </m:e>
                                  <m:sub>
                                    <m:r>
                                      <a:rPr lang="en-CA" sz="2800" b="0" i="1" smtClean="0">
                                        <a:latin typeface="Cambria Math" panose="02040503050406030204" pitchFamily="18" charset="0"/>
                                      </a:rPr>
                                      <m:t>𝐵</m:t>
                                    </m:r>
                                  </m:sub>
                                </m:sSub>
                              </m:e>
                            </m:mr>
                            <m:mr>
                              <m:e>
                                <m:sSub>
                                  <m:sSubPr>
                                    <m:ctrlPr>
                                      <a:rPr lang="en-CA" sz="2800" b="1" i="1">
                                        <a:latin typeface="Cambria Math" panose="02040503050406030204" pitchFamily="18" charset="0"/>
                                      </a:rPr>
                                    </m:ctrlPr>
                                  </m:sSubPr>
                                  <m:e>
                                    <m:r>
                                      <a:rPr lang="en-CA" sz="2800" i="1">
                                        <a:latin typeface="Cambria Math" panose="02040503050406030204" pitchFamily="18" charset="0"/>
                                      </a:rPr>
                                      <m:t>𝜔</m:t>
                                    </m:r>
                                  </m:e>
                                  <m:sub>
                                    <m:r>
                                      <a:rPr lang="en-CA" sz="2800" b="0" i="1" smtClean="0">
                                        <a:latin typeface="Cambria Math" panose="02040503050406030204" pitchFamily="18" charset="0"/>
                                      </a:rPr>
                                      <m:t>𝐵</m:t>
                                    </m:r>
                                  </m:sub>
                                </m:sSub>
                              </m:e>
                            </m:mr>
                          </m:m>
                        </m:e>
                      </m:d>
                      <m:r>
                        <a:rPr lang="en-CA" sz="2800" b="0" i="1" smtClean="0">
                          <a:latin typeface="Cambria Math" panose="02040503050406030204" pitchFamily="18" charset="0"/>
                        </a:rPr>
                        <m:t> </m:t>
                      </m:r>
                    </m:oMath>
                  </m:oMathPara>
                </a14:m>
                <a:endParaRPr lang="en-CA" sz="2800" dirty="0"/>
              </a:p>
            </p:txBody>
          </p:sp>
        </mc:Choice>
        <mc:Fallback xmlns="">
          <p:sp>
            <p:nvSpPr>
              <p:cNvPr id="21" name="TextBox 20">
                <a:extLst>
                  <a:ext uri="{FF2B5EF4-FFF2-40B4-BE49-F238E27FC236}">
                    <a16:creationId xmlns:a16="http://schemas.microsoft.com/office/drawing/2014/main" id="{EFE35C9B-5E97-4D4D-8002-7483CA97F0CC}"/>
                  </a:ext>
                </a:extLst>
              </p:cNvPr>
              <p:cNvSpPr txBox="1">
                <a:spLocks noRot="1" noChangeAspect="1" noMove="1" noResize="1" noEditPoints="1" noAdjustHandles="1" noChangeArrowheads="1" noChangeShapeType="1" noTextEdit="1"/>
              </p:cNvSpPr>
              <p:nvPr/>
            </p:nvSpPr>
            <p:spPr>
              <a:xfrm>
                <a:off x="3639061" y="2635289"/>
                <a:ext cx="5575757" cy="1587422"/>
              </a:xfrm>
              <a:prstGeom prst="rect">
                <a:avLst/>
              </a:prstGeom>
              <a:blipFill>
                <a:blip r:embed="rId4"/>
                <a:stretch>
                  <a:fillRect/>
                </a:stretch>
              </a:blipFill>
            </p:spPr>
            <p:txBody>
              <a:bodyPr/>
              <a:lstStyle/>
              <a:p>
                <a:r>
                  <a:rPr lang="en-CA">
                    <a:noFill/>
                  </a:rPr>
                  <a:t> </a:t>
                </a:r>
              </a:p>
            </p:txBody>
          </p:sp>
        </mc:Fallback>
      </mc:AlternateContent>
      <p:sp>
        <p:nvSpPr>
          <p:cNvPr id="27" name="Right Brace 26">
            <a:extLst>
              <a:ext uri="{FF2B5EF4-FFF2-40B4-BE49-F238E27FC236}">
                <a16:creationId xmlns:a16="http://schemas.microsoft.com/office/drawing/2014/main" id="{BFFFAD37-6A8F-4090-861D-55B6218AF629}"/>
              </a:ext>
            </a:extLst>
          </p:cNvPr>
          <p:cNvSpPr/>
          <p:nvPr/>
        </p:nvSpPr>
        <p:spPr>
          <a:xfrm rot="5400000">
            <a:off x="6062887" y="1674557"/>
            <a:ext cx="204628" cy="4206239"/>
          </a:xfrm>
          <a:prstGeom prst="rightBrace">
            <a:avLst>
              <a:gd name="adj1" fmla="val 53267"/>
              <a:gd name="adj2" fmla="val 69751"/>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C00000"/>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D599434-8916-4A43-B849-774C54F66DF1}"/>
                  </a:ext>
                </a:extLst>
              </p:cNvPr>
              <p:cNvSpPr txBox="1"/>
              <p:nvPr/>
            </p:nvSpPr>
            <p:spPr>
              <a:xfrm>
                <a:off x="5234069" y="3998167"/>
                <a:ext cx="20999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0" smtClean="0">
                          <a:solidFill>
                            <a:srgbClr val="C00000"/>
                          </a:solidFill>
                          <a:latin typeface="Cambria Math" panose="02040503050406030204" pitchFamily="18" charset="0"/>
                        </a:rPr>
                        <m:t>𝐉</m:t>
                      </m:r>
                    </m:oMath>
                  </m:oMathPara>
                </a14:m>
                <a:endParaRPr lang="en-CA" sz="2800" b="1" dirty="0">
                  <a:solidFill>
                    <a:srgbClr val="C00000"/>
                  </a:solidFill>
                </a:endParaRPr>
              </a:p>
            </p:txBody>
          </p:sp>
        </mc:Choice>
        <mc:Fallback xmlns="">
          <p:sp>
            <p:nvSpPr>
              <p:cNvPr id="31" name="TextBox 30">
                <a:extLst>
                  <a:ext uri="{FF2B5EF4-FFF2-40B4-BE49-F238E27FC236}">
                    <a16:creationId xmlns:a16="http://schemas.microsoft.com/office/drawing/2014/main" id="{0D599434-8916-4A43-B849-774C54F66DF1}"/>
                  </a:ext>
                </a:extLst>
              </p:cNvPr>
              <p:cNvSpPr txBox="1">
                <a:spLocks noRot="1" noChangeAspect="1" noMove="1" noResize="1" noEditPoints="1" noAdjustHandles="1" noChangeArrowheads="1" noChangeShapeType="1" noTextEdit="1"/>
              </p:cNvSpPr>
              <p:nvPr/>
            </p:nvSpPr>
            <p:spPr>
              <a:xfrm>
                <a:off x="5234069" y="3998167"/>
                <a:ext cx="209994" cy="430887"/>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8AB470E-FCF1-4060-B2CD-950C14C0F751}"/>
                  </a:ext>
                </a:extLst>
              </p:cNvPr>
              <p:cNvSpPr txBox="1"/>
              <p:nvPr/>
            </p:nvSpPr>
            <p:spPr>
              <a:xfrm>
                <a:off x="8553916" y="4532397"/>
                <a:ext cx="30136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0" smtClean="0">
                          <a:solidFill>
                            <a:srgbClr val="C00000"/>
                          </a:solidFill>
                          <a:latin typeface="Cambria Math" panose="02040503050406030204" pitchFamily="18" charset="0"/>
                        </a:rPr>
                        <m:t>𝐮</m:t>
                      </m:r>
                    </m:oMath>
                  </m:oMathPara>
                </a14:m>
                <a:endParaRPr lang="en-CA" sz="2800" b="1" dirty="0">
                  <a:solidFill>
                    <a:srgbClr val="C00000"/>
                  </a:solidFill>
                </a:endParaRPr>
              </a:p>
            </p:txBody>
          </p:sp>
        </mc:Choice>
        <mc:Fallback xmlns="">
          <p:sp>
            <p:nvSpPr>
              <p:cNvPr id="32" name="TextBox 31">
                <a:extLst>
                  <a:ext uri="{FF2B5EF4-FFF2-40B4-BE49-F238E27FC236}">
                    <a16:creationId xmlns:a16="http://schemas.microsoft.com/office/drawing/2014/main" id="{78AB470E-FCF1-4060-B2CD-950C14C0F751}"/>
                  </a:ext>
                </a:extLst>
              </p:cNvPr>
              <p:cNvSpPr txBox="1">
                <a:spLocks noRot="1" noChangeAspect="1" noMove="1" noResize="1" noEditPoints="1" noAdjustHandles="1" noChangeArrowheads="1" noChangeShapeType="1" noTextEdit="1"/>
              </p:cNvSpPr>
              <p:nvPr/>
            </p:nvSpPr>
            <p:spPr>
              <a:xfrm>
                <a:off x="8553916" y="4532397"/>
                <a:ext cx="301365" cy="430887"/>
              </a:xfrm>
              <a:prstGeom prst="rect">
                <a:avLst/>
              </a:prstGeom>
              <a:blipFill>
                <a:blip r:embed="rId6"/>
                <a:stretch>
                  <a:fillRect/>
                </a:stretch>
              </a:blipFill>
            </p:spPr>
            <p:txBody>
              <a:bodyPr/>
              <a:lstStyle/>
              <a:p>
                <a:r>
                  <a:rPr lang="en-CA">
                    <a:noFill/>
                  </a:rPr>
                  <a:t> </a:t>
                </a:r>
              </a:p>
            </p:txBody>
          </p:sp>
        </mc:Fallback>
      </mc:AlternateContent>
      <p:sp>
        <p:nvSpPr>
          <p:cNvPr id="33" name="Right Brace 32">
            <a:extLst>
              <a:ext uri="{FF2B5EF4-FFF2-40B4-BE49-F238E27FC236}">
                <a16:creationId xmlns:a16="http://schemas.microsoft.com/office/drawing/2014/main" id="{4793D236-3D05-4431-AFCB-25929F0CEC75}"/>
              </a:ext>
            </a:extLst>
          </p:cNvPr>
          <p:cNvSpPr/>
          <p:nvPr/>
        </p:nvSpPr>
        <p:spPr>
          <a:xfrm rot="5400000">
            <a:off x="8583442" y="4107570"/>
            <a:ext cx="204628" cy="599909"/>
          </a:xfrm>
          <a:prstGeom prst="rightBrace">
            <a:avLst>
              <a:gd name="adj1" fmla="val 53267"/>
              <a:gd name="adj2" fmla="val 47971"/>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36" name="Freeform 24">
            <a:extLst>
              <a:ext uri="{FF2B5EF4-FFF2-40B4-BE49-F238E27FC236}">
                <a16:creationId xmlns:a16="http://schemas.microsoft.com/office/drawing/2014/main" id="{9FA19D72-AE38-4C47-A03B-403FA27146BF}"/>
              </a:ext>
            </a:extLst>
          </p:cNvPr>
          <p:cNvSpPr/>
          <p:nvPr/>
        </p:nvSpPr>
        <p:spPr>
          <a:xfrm flipH="1">
            <a:off x="4349344" y="4352434"/>
            <a:ext cx="564717" cy="313288"/>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C00000"/>
              </a:solidFill>
            </a:endParaRPr>
          </a:p>
        </p:txBody>
      </p:sp>
      <p:sp>
        <p:nvSpPr>
          <p:cNvPr id="37" name="TextBox 36">
            <a:extLst>
              <a:ext uri="{FF2B5EF4-FFF2-40B4-BE49-F238E27FC236}">
                <a16:creationId xmlns:a16="http://schemas.microsoft.com/office/drawing/2014/main" id="{2902F396-92E8-4727-8615-297E57871557}"/>
              </a:ext>
            </a:extLst>
          </p:cNvPr>
          <p:cNvSpPr txBox="1"/>
          <p:nvPr/>
        </p:nvSpPr>
        <p:spPr>
          <a:xfrm>
            <a:off x="2148012" y="4349711"/>
            <a:ext cx="2199116" cy="646331"/>
          </a:xfrm>
          <a:prstGeom prst="rect">
            <a:avLst/>
          </a:prstGeom>
          <a:noFill/>
        </p:spPr>
        <p:txBody>
          <a:bodyPr wrap="square" rtlCol="0">
            <a:spAutoFit/>
          </a:bodyPr>
          <a:lstStyle/>
          <a:p>
            <a:pPr algn="r"/>
            <a:r>
              <a:rPr lang="en-CA" dirty="0">
                <a:solidFill>
                  <a:srgbClr val="C00000"/>
                </a:solidFill>
              </a:rPr>
              <a:t>Non-interpenetration</a:t>
            </a:r>
            <a:br>
              <a:rPr lang="en-CA" dirty="0">
                <a:solidFill>
                  <a:srgbClr val="C00000"/>
                </a:solidFill>
              </a:rPr>
            </a:br>
            <a:r>
              <a:rPr lang="en-CA" dirty="0">
                <a:solidFill>
                  <a:srgbClr val="C00000"/>
                </a:solidFill>
              </a:rPr>
              <a:t>constraint Jacobian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2A2D193-79BB-425E-96C3-2A67194028C3}"/>
                  </a:ext>
                </a:extLst>
              </p:cNvPr>
              <p:cNvSpPr/>
              <p:nvPr/>
            </p:nvSpPr>
            <p:spPr>
              <a:xfrm>
                <a:off x="2655233" y="3162711"/>
                <a:ext cx="106965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CA" sz="2800"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𝑛</m:t>
                              </m:r>
                            </m:e>
                          </m:acc>
                        </m:e>
                        <m:sup>
                          <m:r>
                            <a:rPr lang="en-CA" sz="2800" i="1">
                              <a:latin typeface="Cambria Math" panose="02040503050406030204" pitchFamily="18" charset="0"/>
                            </a:rPr>
                            <m:t>𝑇</m:t>
                          </m:r>
                        </m:sup>
                      </m:sSup>
                      <m:r>
                        <m:rPr>
                          <m:sty m:val="p"/>
                        </m:rPr>
                        <a:rPr lang="en-CA" sz="2800">
                          <a:latin typeface="Cambria Math" panose="02040503050406030204" pitchFamily="18" charset="0"/>
                        </a:rPr>
                        <m:t>Δ</m:t>
                      </m:r>
                      <m:r>
                        <a:rPr lang="en-CA" sz="2800" b="1">
                          <a:latin typeface="Cambria Math" panose="02040503050406030204" pitchFamily="18" charset="0"/>
                        </a:rPr>
                        <m:t>𝐯</m:t>
                      </m:r>
                    </m:oMath>
                  </m:oMathPara>
                </a14:m>
                <a:endParaRPr lang="en-CA" sz="2800" dirty="0"/>
              </a:p>
            </p:txBody>
          </p:sp>
        </mc:Choice>
        <mc:Fallback xmlns="">
          <p:sp>
            <p:nvSpPr>
              <p:cNvPr id="5" name="Rectangle 4">
                <a:extLst>
                  <a:ext uri="{FF2B5EF4-FFF2-40B4-BE49-F238E27FC236}">
                    <a16:creationId xmlns:a16="http://schemas.microsoft.com/office/drawing/2014/main" id="{D2A2D193-79BB-425E-96C3-2A67194028C3}"/>
                  </a:ext>
                </a:extLst>
              </p:cNvPr>
              <p:cNvSpPr>
                <a:spLocks noRot="1" noChangeAspect="1" noMove="1" noResize="1" noEditPoints="1" noAdjustHandles="1" noChangeArrowheads="1" noChangeShapeType="1" noTextEdit="1"/>
              </p:cNvSpPr>
              <p:nvPr/>
            </p:nvSpPr>
            <p:spPr>
              <a:xfrm>
                <a:off x="2655233" y="3162711"/>
                <a:ext cx="1069652" cy="523220"/>
              </a:xfrm>
              <a:prstGeom prst="rect">
                <a:avLst/>
              </a:prstGeom>
              <a:blipFill>
                <a:blip r:embed="rId7"/>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89799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31" grpId="0"/>
      <p:bldP spid="32" grpId="0"/>
      <p:bldP spid="33" grpId="0" animBg="1"/>
      <p:bldP spid="36" grpId="0" animBg="1"/>
      <p:bldP spid="37"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DDBA-5ED1-4E09-8251-6BBBC35FD22F}"/>
              </a:ext>
            </a:extLst>
          </p:cNvPr>
          <p:cNvSpPr>
            <a:spLocks noGrp="1"/>
          </p:cNvSpPr>
          <p:nvPr>
            <p:ph type="title"/>
          </p:nvPr>
        </p:nvSpPr>
        <p:spPr/>
        <p:txBody>
          <a:bodyPr/>
          <a:lstStyle/>
          <a:p>
            <a:r>
              <a:rPr lang="en-CA"/>
              <a:t>Friction Forces</a:t>
            </a:r>
            <a:endParaRPr lang="en-CA" dirty="0"/>
          </a:p>
        </p:txBody>
      </p:sp>
      <p:sp>
        <p:nvSpPr>
          <p:cNvPr id="3" name="Content Placeholder 2">
            <a:extLst>
              <a:ext uri="{FF2B5EF4-FFF2-40B4-BE49-F238E27FC236}">
                <a16:creationId xmlns:a16="http://schemas.microsoft.com/office/drawing/2014/main" id="{A3307DF8-E596-4670-9F96-59BF1472DAB8}"/>
              </a:ext>
            </a:extLst>
          </p:cNvPr>
          <p:cNvSpPr>
            <a:spLocks noGrp="1"/>
          </p:cNvSpPr>
          <p:nvPr>
            <p:ph idx="1"/>
          </p:nvPr>
        </p:nvSpPr>
        <p:spPr>
          <a:xfrm>
            <a:off x="838200" y="3898900"/>
            <a:ext cx="10515600" cy="2278063"/>
          </a:xfrm>
        </p:spPr>
        <p:txBody>
          <a:bodyPr/>
          <a:lstStyle/>
          <a:p>
            <a:r>
              <a:rPr lang="en-CA" dirty="0"/>
              <a:t>Friction forces resist relative sliding motion of objects</a:t>
            </a:r>
          </a:p>
          <a:p>
            <a:r>
              <a:rPr lang="en-CA" dirty="0"/>
              <a:t>Non-interpenetration forces are generated in direction </a:t>
            </a:r>
            <a:r>
              <a:rPr lang="en-CA" b="1" dirty="0"/>
              <a:t>perpendicular</a:t>
            </a:r>
            <a:r>
              <a:rPr lang="en-CA" dirty="0"/>
              <a:t> to the contact plane</a:t>
            </a:r>
          </a:p>
          <a:p>
            <a:r>
              <a:rPr lang="en-CA" dirty="0"/>
              <a:t>Frictional forces are generated in directions that are </a:t>
            </a:r>
            <a:r>
              <a:rPr lang="en-CA" b="1" dirty="0"/>
              <a:t>tangent</a:t>
            </a:r>
            <a:r>
              <a:rPr lang="en-CA" dirty="0"/>
              <a:t> to the contact plane</a:t>
            </a:r>
          </a:p>
        </p:txBody>
      </p:sp>
      <p:pic>
        <p:nvPicPr>
          <p:cNvPr id="9" name="box_slide">
            <a:hlinkClick r:id="" action="ppaction://media"/>
            <a:extLst>
              <a:ext uri="{FF2B5EF4-FFF2-40B4-BE49-F238E27FC236}">
                <a16:creationId xmlns:a16="http://schemas.microsoft.com/office/drawing/2014/main" id="{EB1B75D2-C184-44E3-90B4-10C7FC9C235D}"/>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t="10738" b="25230"/>
          <a:stretch/>
        </p:blipFill>
        <p:spPr>
          <a:xfrm>
            <a:off x="2632075" y="1155700"/>
            <a:ext cx="6927850" cy="2495266"/>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04515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2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DDBA-5ED1-4E09-8251-6BBBC35FD22F}"/>
              </a:ext>
            </a:extLst>
          </p:cNvPr>
          <p:cNvSpPr>
            <a:spLocks noGrp="1"/>
          </p:cNvSpPr>
          <p:nvPr>
            <p:ph type="title"/>
          </p:nvPr>
        </p:nvSpPr>
        <p:spPr/>
        <p:txBody>
          <a:bodyPr/>
          <a:lstStyle/>
          <a:p>
            <a:r>
              <a:rPr lang="en-CA" dirty="0"/>
              <a:t>Contact Frame</a:t>
            </a:r>
          </a:p>
        </p:txBody>
      </p:sp>
      <p:sp>
        <p:nvSpPr>
          <p:cNvPr id="45" name="Oval 44">
            <a:extLst>
              <a:ext uri="{FF2B5EF4-FFF2-40B4-BE49-F238E27FC236}">
                <a16:creationId xmlns:a16="http://schemas.microsoft.com/office/drawing/2014/main" id="{A2C138FE-CCD8-4D9F-A241-CEBF470F9DD7}"/>
              </a:ext>
            </a:extLst>
          </p:cNvPr>
          <p:cNvSpPr/>
          <p:nvPr/>
        </p:nvSpPr>
        <p:spPr>
          <a:xfrm rot="11016333">
            <a:off x="4256596" y="3888066"/>
            <a:ext cx="3322101" cy="2141004"/>
          </a:xfrm>
          <a:prstGeom prst="ellipse">
            <a:avLst/>
          </a:prstGeom>
          <a:gradFill>
            <a:gsLst>
              <a:gs pos="50000">
                <a:schemeClr val="accent1">
                  <a:lumMod val="60000"/>
                  <a:lumOff val="40000"/>
                </a:schemeClr>
              </a:gs>
              <a:gs pos="86000">
                <a:schemeClr val="accent1">
                  <a:lumMod val="40000"/>
                  <a:lumOff val="60000"/>
                </a:schemeClr>
              </a:gs>
              <a:gs pos="20000">
                <a:schemeClr val="accent2">
                  <a:lumMod val="0"/>
                  <a:lumOff val="100000"/>
                </a:schemeClr>
              </a:gs>
            </a:gsLst>
            <a:path path="circle">
              <a:fillToRect l="50000" t="-80000" r="50000" b="180000"/>
            </a:path>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600"/>
          </a:p>
        </p:txBody>
      </p:sp>
      <p:sp>
        <p:nvSpPr>
          <p:cNvPr id="46" name="Rectangle 45">
            <a:extLst>
              <a:ext uri="{FF2B5EF4-FFF2-40B4-BE49-F238E27FC236}">
                <a16:creationId xmlns:a16="http://schemas.microsoft.com/office/drawing/2014/main" id="{10510D4A-0874-46A6-A3F2-33C32E54A279}"/>
              </a:ext>
            </a:extLst>
          </p:cNvPr>
          <p:cNvSpPr/>
          <p:nvPr/>
        </p:nvSpPr>
        <p:spPr>
          <a:xfrm rot="11040000">
            <a:off x="3646201" y="4776249"/>
            <a:ext cx="4374647" cy="1299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600"/>
          </a:p>
        </p:txBody>
      </p:sp>
      <p:sp>
        <p:nvSpPr>
          <p:cNvPr id="47" name="Parallelogram 46">
            <a:extLst>
              <a:ext uri="{FF2B5EF4-FFF2-40B4-BE49-F238E27FC236}">
                <a16:creationId xmlns:a16="http://schemas.microsoft.com/office/drawing/2014/main" id="{0C6D980D-07DA-46A4-B698-FA7A7E75AFBA}"/>
              </a:ext>
            </a:extLst>
          </p:cNvPr>
          <p:cNvSpPr/>
          <p:nvPr/>
        </p:nvSpPr>
        <p:spPr>
          <a:xfrm rot="461604">
            <a:off x="3968378" y="3221077"/>
            <a:ext cx="4423096" cy="1300529"/>
          </a:xfrm>
          <a:prstGeom prst="parallelogram">
            <a:avLst>
              <a:gd name="adj" fmla="val 70792"/>
            </a:avLst>
          </a:prstGeom>
          <a:solidFill>
            <a:schemeClr val="bg1">
              <a:lumMod val="95000"/>
              <a:alpha val="5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000"/>
          </a:p>
        </p:txBody>
      </p:sp>
      <p:sp>
        <p:nvSpPr>
          <p:cNvPr id="48" name="Oval 47">
            <a:extLst>
              <a:ext uri="{FF2B5EF4-FFF2-40B4-BE49-F238E27FC236}">
                <a16:creationId xmlns:a16="http://schemas.microsoft.com/office/drawing/2014/main" id="{9ED4C7F1-9E12-48C6-8AD2-65B18FC8E515}"/>
              </a:ext>
            </a:extLst>
          </p:cNvPr>
          <p:cNvSpPr/>
          <p:nvPr/>
        </p:nvSpPr>
        <p:spPr>
          <a:xfrm rot="451812">
            <a:off x="4612797" y="1772453"/>
            <a:ext cx="3322101" cy="2141004"/>
          </a:xfrm>
          <a:prstGeom prst="ellipse">
            <a:avLst/>
          </a:prstGeom>
          <a:gradFill>
            <a:gsLst>
              <a:gs pos="50000">
                <a:schemeClr val="bg1">
                  <a:lumMod val="85000"/>
                </a:schemeClr>
              </a:gs>
              <a:gs pos="86000">
                <a:schemeClr val="bg1">
                  <a:lumMod val="85000"/>
                </a:schemeClr>
              </a:gs>
              <a:gs pos="20000">
                <a:schemeClr val="accent2">
                  <a:lumMod val="0"/>
                  <a:lumOff val="100000"/>
                </a:schemeClr>
              </a:gs>
            </a:gsLst>
            <a:path path="circle">
              <a:fillToRect l="50000" t="-80000" r="50000" b="180000"/>
            </a:path>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600"/>
          </a:p>
        </p:txBody>
      </p:sp>
      <p:sp>
        <p:nvSpPr>
          <p:cNvPr id="49" name="Rectangle 48">
            <a:extLst>
              <a:ext uri="{FF2B5EF4-FFF2-40B4-BE49-F238E27FC236}">
                <a16:creationId xmlns:a16="http://schemas.microsoft.com/office/drawing/2014/main" id="{E3AF5E16-5B63-4ADB-81D5-80A44199D055}"/>
              </a:ext>
            </a:extLst>
          </p:cNvPr>
          <p:cNvSpPr/>
          <p:nvPr/>
        </p:nvSpPr>
        <p:spPr>
          <a:xfrm rot="294898">
            <a:off x="4041601" y="1674355"/>
            <a:ext cx="4374647" cy="1158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600"/>
          </a:p>
        </p:txBody>
      </p:sp>
      <p:cxnSp>
        <p:nvCxnSpPr>
          <p:cNvPr id="50" name="Straight Arrow Connector 49">
            <a:extLst>
              <a:ext uri="{FF2B5EF4-FFF2-40B4-BE49-F238E27FC236}">
                <a16:creationId xmlns:a16="http://schemas.microsoft.com/office/drawing/2014/main" id="{5896D800-F2E0-429E-98D2-618FEEA2C8E0}"/>
              </a:ext>
            </a:extLst>
          </p:cNvPr>
          <p:cNvCxnSpPr>
            <a:cxnSpLocks/>
            <a:stCxn id="48" idx="4"/>
          </p:cNvCxnSpPr>
          <p:nvPr/>
        </p:nvCxnSpPr>
        <p:spPr>
          <a:xfrm flipV="1">
            <a:off x="6133560" y="3090212"/>
            <a:ext cx="125945" cy="814013"/>
          </a:xfrm>
          <a:prstGeom prst="straightConnector1">
            <a:avLst/>
          </a:prstGeom>
          <a:ln w="3175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15D1D0A-9207-4A33-B5B9-CDB6C740710A}"/>
              </a:ext>
            </a:extLst>
          </p:cNvPr>
          <p:cNvCxnSpPr/>
          <p:nvPr/>
        </p:nvCxnSpPr>
        <p:spPr>
          <a:xfrm>
            <a:off x="6133560" y="3904225"/>
            <a:ext cx="940715" cy="124746"/>
          </a:xfrm>
          <a:prstGeom prst="straightConnector1">
            <a:avLst/>
          </a:prstGeom>
          <a:ln w="3175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FB68FFB-97EF-4CE6-81E9-6AE293B1E28D}"/>
              </a:ext>
            </a:extLst>
          </p:cNvPr>
          <p:cNvCxnSpPr/>
          <p:nvPr/>
        </p:nvCxnSpPr>
        <p:spPr>
          <a:xfrm flipH="1">
            <a:off x="5705774" y="3899215"/>
            <a:ext cx="427786" cy="445378"/>
          </a:xfrm>
          <a:prstGeom prst="straightConnector1">
            <a:avLst/>
          </a:prstGeom>
          <a:ln w="3175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588AB00E-89DE-4D4D-9E4B-87D6B3E84CAB}"/>
              </a:ext>
            </a:extLst>
          </p:cNvPr>
          <p:cNvSpPr/>
          <p:nvPr/>
        </p:nvSpPr>
        <p:spPr>
          <a:xfrm>
            <a:off x="6085300" y="3850956"/>
            <a:ext cx="96520" cy="9652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4FC763-F908-48A9-A690-E6A0D9F1EEFE}"/>
                  </a:ext>
                </a:extLst>
              </p:cNvPr>
              <p:cNvSpPr txBox="1"/>
              <p:nvPr/>
            </p:nvSpPr>
            <p:spPr>
              <a:xfrm>
                <a:off x="6318139" y="2917366"/>
                <a:ext cx="20954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𝑛</m:t>
                          </m:r>
                        </m:e>
                      </m:acc>
                    </m:oMath>
                  </m:oMathPara>
                </a14:m>
                <a:endParaRPr lang="fr-CA" sz="2000" dirty="0"/>
              </a:p>
            </p:txBody>
          </p:sp>
        </mc:Choice>
        <mc:Fallback xmlns="">
          <p:sp>
            <p:nvSpPr>
              <p:cNvPr id="54" name="TextBox 53">
                <a:extLst>
                  <a:ext uri="{FF2B5EF4-FFF2-40B4-BE49-F238E27FC236}">
                    <a16:creationId xmlns:a16="http://schemas.microsoft.com/office/drawing/2014/main" id="{E44FC763-F908-48A9-A690-E6A0D9F1EEFE}"/>
                  </a:ext>
                </a:extLst>
              </p:cNvPr>
              <p:cNvSpPr txBox="1">
                <a:spLocks noRot="1" noChangeAspect="1" noMove="1" noResize="1" noEditPoints="1" noAdjustHandles="1" noChangeArrowheads="1" noChangeShapeType="1" noTextEdit="1"/>
              </p:cNvSpPr>
              <p:nvPr/>
            </p:nvSpPr>
            <p:spPr>
              <a:xfrm>
                <a:off x="6318139" y="2917366"/>
                <a:ext cx="209545" cy="307777"/>
              </a:xfrm>
              <a:prstGeom prst="rect">
                <a:avLst/>
              </a:prstGeom>
              <a:blipFill>
                <a:blip r:embed="rId3"/>
                <a:stretch>
                  <a:fillRect l="-14286" t="-24000" r="-7714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D10BF900-2A5E-4814-80C4-C4C5E9BFDB71}"/>
                  </a:ext>
                </a:extLst>
              </p:cNvPr>
              <p:cNvSpPr txBox="1"/>
              <p:nvPr/>
            </p:nvSpPr>
            <p:spPr>
              <a:xfrm>
                <a:off x="7111571" y="4028971"/>
                <a:ext cx="201209" cy="3242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𝑏</m:t>
                          </m:r>
                        </m:e>
                      </m:acc>
                    </m:oMath>
                  </m:oMathPara>
                </a14:m>
                <a:endParaRPr lang="fr-CA" sz="2000" dirty="0"/>
              </a:p>
            </p:txBody>
          </p:sp>
        </mc:Choice>
        <mc:Fallback xmlns="">
          <p:sp>
            <p:nvSpPr>
              <p:cNvPr id="55" name="TextBox 54">
                <a:extLst>
                  <a:ext uri="{FF2B5EF4-FFF2-40B4-BE49-F238E27FC236}">
                    <a16:creationId xmlns:a16="http://schemas.microsoft.com/office/drawing/2014/main" id="{D10BF900-2A5E-4814-80C4-C4C5E9BFDB71}"/>
                  </a:ext>
                </a:extLst>
              </p:cNvPr>
              <p:cNvSpPr txBox="1">
                <a:spLocks noRot="1" noChangeAspect="1" noMove="1" noResize="1" noEditPoints="1" noAdjustHandles="1" noChangeArrowheads="1" noChangeShapeType="1" noTextEdit="1"/>
              </p:cNvSpPr>
              <p:nvPr/>
            </p:nvSpPr>
            <p:spPr>
              <a:xfrm>
                <a:off x="7111571" y="4028971"/>
                <a:ext cx="201209" cy="324256"/>
              </a:xfrm>
              <a:prstGeom prst="rect">
                <a:avLst/>
              </a:prstGeom>
              <a:blipFill>
                <a:blip r:embed="rId4"/>
                <a:stretch>
                  <a:fillRect l="-30303" t="-26415" r="-72727" b="-754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EF02F26C-1BBE-4EC0-99DE-39E34FFADBB4}"/>
                  </a:ext>
                </a:extLst>
              </p:cNvPr>
              <p:cNvSpPr txBox="1"/>
              <p:nvPr/>
            </p:nvSpPr>
            <p:spPr>
              <a:xfrm>
                <a:off x="5535051" y="4184149"/>
                <a:ext cx="16498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𝑡</m:t>
                          </m:r>
                        </m:e>
                      </m:acc>
                    </m:oMath>
                  </m:oMathPara>
                </a14:m>
                <a:endParaRPr lang="fr-CA" sz="2000" dirty="0"/>
              </a:p>
            </p:txBody>
          </p:sp>
        </mc:Choice>
        <mc:Fallback xmlns="">
          <p:sp>
            <p:nvSpPr>
              <p:cNvPr id="56" name="TextBox 55">
                <a:extLst>
                  <a:ext uri="{FF2B5EF4-FFF2-40B4-BE49-F238E27FC236}">
                    <a16:creationId xmlns:a16="http://schemas.microsoft.com/office/drawing/2014/main" id="{EF02F26C-1BBE-4EC0-99DE-39E34FFADBB4}"/>
                  </a:ext>
                </a:extLst>
              </p:cNvPr>
              <p:cNvSpPr txBox="1">
                <a:spLocks noRot="1" noChangeAspect="1" noMove="1" noResize="1" noEditPoints="1" noAdjustHandles="1" noChangeArrowheads="1" noChangeShapeType="1" noTextEdit="1"/>
              </p:cNvSpPr>
              <p:nvPr/>
            </p:nvSpPr>
            <p:spPr>
              <a:xfrm>
                <a:off x="5535051" y="4184149"/>
                <a:ext cx="164981" cy="307777"/>
              </a:xfrm>
              <a:prstGeom prst="rect">
                <a:avLst/>
              </a:prstGeom>
              <a:blipFill>
                <a:blip r:embed="rId5"/>
                <a:stretch>
                  <a:fillRect l="-29630" t="-31373" r="-137037" b="-196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B0156777-A0DA-424F-842A-5E77ABD19C18}"/>
                  </a:ext>
                </a:extLst>
              </p:cNvPr>
              <p:cNvSpPr txBox="1"/>
              <p:nvPr/>
            </p:nvSpPr>
            <p:spPr>
              <a:xfrm>
                <a:off x="4486834" y="4417530"/>
                <a:ext cx="22211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CA" sz="2000" b="0" i="1" smtClean="0">
                          <a:latin typeface="Cambria Math" panose="02040503050406030204" pitchFamily="18" charset="0"/>
                        </a:rPr>
                        <m:t>𝐴</m:t>
                      </m:r>
                    </m:oMath>
                  </m:oMathPara>
                </a14:m>
                <a:endParaRPr lang="fr-CA" sz="2000" dirty="0"/>
              </a:p>
            </p:txBody>
          </p:sp>
        </mc:Choice>
        <mc:Fallback xmlns="">
          <p:sp>
            <p:nvSpPr>
              <p:cNvPr id="57" name="TextBox 56">
                <a:extLst>
                  <a:ext uri="{FF2B5EF4-FFF2-40B4-BE49-F238E27FC236}">
                    <a16:creationId xmlns:a16="http://schemas.microsoft.com/office/drawing/2014/main" id="{B0156777-A0DA-424F-842A-5E77ABD19C18}"/>
                  </a:ext>
                </a:extLst>
              </p:cNvPr>
              <p:cNvSpPr txBox="1">
                <a:spLocks noRot="1" noChangeAspect="1" noMove="1" noResize="1" noEditPoints="1" noAdjustHandles="1" noChangeArrowheads="1" noChangeShapeType="1" noTextEdit="1"/>
              </p:cNvSpPr>
              <p:nvPr/>
            </p:nvSpPr>
            <p:spPr>
              <a:xfrm>
                <a:off x="4486834" y="4417530"/>
                <a:ext cx="222112" cy="307777"/>
              </a:xfrm>
              <a:prstGeom prst="rect">
                <a:avLst/>
              </a:prstGeom>
              <a:blipFill>
                <a:blip r:embed="rId6"/>
                <a:stretch>
                  <a:fillRect l="-25000" r="-30556" b="-6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D0E3788-1BBF-4CE2-B5F7-E69CFE4A0889}"/>
                  </a:ext>
                </a:extLst>
              </p:cNvPr>
              <p:cNvSpPr txBox="1"/>
              <p:nvPr/>
            </p:nvSpPr>
            <p:spPr>
              <a:xfrm flipH="1">
                <a:off x="4756881" y="2787322"/>
                <a:ext cx="23024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CA" sz="2000" b="0" i="1" smtClean="0">
                          <a:latin typeface="Cambria Math" panose="02040503050406030204" pitchFamily="18" charset="0"/>
                        </a:rPr>
                        <m:t>𝐵</m:t>
                      </m:r>
                    </m:oMath>
                  </m:oMathPara>
                </a14:m>
                <a:endParaRPr lang="fr-CA" sz="2000" dirty="0"/>
              </a:p>
            </p:txBody>
          </p:sp>
        </mc:Choice>
        <mc:Fallback xmlns="">
          <p:sp>
            <p:nvSpPr>
              <p:cNvPr id="58" name="TextBox 57">
                <a:extLst>
                  <a:ext uri="{FF2B5EF4-FFF2-40B4-BE49-F238E27FC236}">
                    <a16:creationId xmlns:a16="http://schemas.microsoft.com/office/drawing/2014/main" id="{DD0E3788-1BBF-4CE2-B5F7-E69CFE4A0889}"/>
                  </a:ext>
                </a:extLst>
              </p:cNvPr>
              <p:cNvSpPr txBox="1">
                <a:spLocks noRot="1" noChangeAspect="1" noMove="1" noResize="1" noEditPoints="1" noAdjustHandles="1" noChangeArrowheads="1" noChangeShapeType="1" noTextEdit="1"/>
              </p:cNvSpPr>
              <p:nvPr/>
            </p:nvSpPr>
            <p:spPr>
              <a:xfrm flipH="1">
                <a:off x="4756881" y="2787322"/>
                <a:ext cx="230245" cy="307777"/>
              </a:xfrm>
              <a:prstGeom prst="rect">
                <a:avLst/>
              </a:prstGeom>
              <a:blipFill>
                <a:blip r:embed="rId7"/>
                <a:stretch>
                  <a:fillRect l="-23684" r="-26316" b="-5882"/>
                </a:stretch>
              </a:blipFill>
            </p:spPr>
            <p:txBody>
              <a:bodyPr/>
              <a:lstStyle/>
              <a:p>
                <a:r>
                  <a:rPr lang="en-CA">
                    <a:noFill/>
                  </a:rPr>
                  <a:t> </a:t>
                </a:r>
              </a:p>
            </p:txBody>
          </p:sp>
        </mc:Fallback>
      </mc:AlternateContent>
      <p:sp>
        <p:nvSpPr>
          <p:cNvPr id="59" name="Freeform 24">
            <a:extLst>
              <a:ext uri="{FF2B5EF4-FFF2-40B4-BE49-F238E27FC236}">
                <a16:creationId xmlns:a16="http://schemas.microsoft.com/office/drawing/2014/main" id="{95F26081-D7CC-45E9-85B2-15776078FBCB}"/>
              </a:ext>
            </a:extLst>
          </p:cNvPr>
          <p:cNvSpPr/>
          <p:nvPr/>
        </p:nvSpPr>
        <p:spPr>
          <a:xfrm flipH="1" flipV="1">
            <a:off x="7494852" y="4353164"/>
            <a:ext cx="200506" cy="196040"/>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0" name="TextBox 59">
            <a:extLst>
              <a:ext uri="{FF2B5EF4-FFF2-40B4-BE49-F238E27FC236}">
                <a16:creationId xmlns:a16="http://schemas.microsoft.com/office/drawing/2014/main" id="{89F363F1-1A0C-4449-94B5-EA5895CECC66}"/>
              </a:ext>
            </a:extLst>
          </p:cNvPr>
          <p:cNvSpPr txBox="1"/>
          <p:nvPr/>
        </p:nvSpPr>
        <p:spPr>
          <a:xfrm>
            <a:off x="7696606" y="4360097"/>
            <a:ext cx="1628266" cy="400110"/>
          </a:xfrm>
          <a:prstGeom prst="rect">
            <a:avLst/>
          </a:prstGeom>
          <a:noFill/>
        </p:spPr>
        <p:txBody>
          <a:bodyPr wrap="none" rtlCol="0">
            <a:spAutoFit/>
          </a:bodyPr>
          <a:lstStyle/>
          <a:p>
            <a:r>
              <a:rPr lang="en-US" sz="2000" dirty="0">
                <a:solidFill>
                  <a:schemeClr val="tx1">
                    <a:lumMod val="75000"/>
                    <a:lumOff val="25000"/>
                  </a:schemeClr>
                </a:solidFill>
              </a:rPr>
              <a:t>Contact plane</a:t>
            </a:r>
            <a:endParaRPr lang="fr-CA" sz="2000"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683CB5A-D631-4A69-87E6-D225006C26BE}"/>
                  </a:ext>
                </a:extLst>
              </p:cNvPr>
              <p:cNvSpPr txBox="1"/>
              <p:nvPr/>
            </p:nvSpPr>
            <p:spPr>
              <a:xfrm>
                <a:off x="6133560" y="3903766"/>
                <a:ext cx="146987"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CA" sz="2000" b="1" i="0" smtClean="0">
                          <a:latin typeface="Cambria Math" panose="02040503050406030204" pitchFamily="18" charset="0"/>
                        </a:rPr>
                        <m:t>𝐩</m:t>
                      </m:r>
                    </m:oMath>
                  </m:oMathPara>
                </a14:m>
                <a:endParaRPr lang="fr-CA" sz="2000" b="1" dirty="0"/>
              </a:p>
            </p:txBody>
          </p:sp>
        </mc:Choice>
        <mc:Fallback xmlns="">
          <p:sp>
            <p:nvSpPr>
              <p:cNvPr id="61" name="TextBox 60">
                <a:extLst>
                  <a:ext uri="{FF2B5EF4-FFF2-40B4-BE49-F238E27FC236}">
                    <a16:creationId xmlns:a16="http://schemas.microsoft.com/office/drawing/2014/main" id="{0683CB5A-D631-4A69-87E6-D225006C26BE}"/>
                  </a:ext>
                </a:extLst>
              </p:cNvPr>
              <p:cNvSpPr txBox="1">
                <a:spLocks noRot="1" noChangeAspect="1" noMove="1" noResize="1" noEditPoints="1" noAdjustHandles="1" noChangeArrowheads="1" noChangeShapeType="1" noTextEdit="1"/>
              </p:cNvSpPr>
              <p:nvPr/>
            </p:nvSpPr>
            <p:spPr>
              <a:xfrm>
                <a:off x="6133560" y="3903766"/>
                <a:ext cx="146987" cy="307777"/>
              </a:xfrm>
              <a:prstGeom prst="rect">
                <a:avLst/>
              </a:prstGeom>
              <a:blipFill>
                <a:blip r:embed="rId8"/>
                <a:stretch>
                  <a:fillRect l="-66667" r="-75000" b="-254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307DF8-E596-4670-9F96-59BF1472DAB8}"/>
                  </a:ext>
                </a:extLst>
              </p:cNvPr>
              <p:cNvSpPr>
                <a:spLocks noGrp="1"/>
              </p:cNvSpPr>
              <p:nvPr>
                <p:ph idx="1"/>
              </p:nvPr>
            </p:nvSpPr>
            <p:spPr/>
            <p:txBody>
              <a:bodyPr/>
              <a:lstStyle/>
              <a:p>
                <a:r>
                  <a:rPr lang="en-CA" dirty="0"/>
                  <a:t>Revised contact model with an orthogonal bases</a:t>
                </a:r>
              </a:p>
              <a:p>
                <a:r>
                  <a:rPr lang="en-CA" dirty="0"/>
                  <a:t>Direction </a:t>
                </a:r>
                <a14:m>
                  <m:oMath xmlns:m="http://schemas.openxmlformats.org/officeDocument/2006/math">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𝑡</m:t>
                        </m:r>
                      </m:e>
                    </m:acc>
                  </m:oMath>
                </a14:m>
                <a:r>
                  <a:rPr lang="en-CA" dirty="0"/>
                  <a:t> and </a:t>
                </a:r>
                <a14:m>
                  <m:oMath xmlns:m="http://schemas.openxmlformats.org/officeDocument/2006/math">
                    <m:acc>
                      <m:accPr>
                        <m:chr m:val="̂"/>
                        <m:ctrlPr>
                          <a:rPr lang="en-CA" b="0" i="1" dirty="0" smtClean="0">
                            <a:latin typeface="Cambria Math" panose="02040503050406030204" pitchFamily="18" charset="0"/>
                          </a:rPr>
                        </m:ctrlPr>
                      </m:accPr>
                      <m:e>
                        <m:r>
                          <a:rPr lang="en-CA" b="0" i="1" dirty="0" smtClean="0">
                            <a:latin typeface="Cambria Math" panose="02040503050406030204" pitchFamily="18" charset="0"/>
                          </a:rPr>
                          <m:t>𝑏</m:t>
                        </m:r>
                      </m:e>
                    </m:acc>
                  </m:oMath>
                </a14:m>
                <a:r>
                  <a:rPr lang="en-CA" dirty="0"/>
                  <a:t> span the contact plane </a:t>
                </a:r>
              </a:p>
            </p:txBody>
          </p:sp>
        </mc:Choice>
        <mc:Fallback xmlns="">
          <p:sp>
            <p:nvSpPr>
              <p:cNvPr id="3" name="Content Placeholder 2">
                <a:extLst>
                  <a:ext uri="{FF2B5EF4-FFF2-40B4-BE49-F238E27FC236}">
                    <a16:creationId xmlns:a16="http://schemas.microsoft.com/office/drawing/2014/main" id="{A3307DF8-E596-4670-9F96-59BF1472DAB8}"/>
                  </a:ext>
                </a:extLst>
              </p:cNvPr>
              <p:cNvSpPr>
                <a:spLocks noGrp="1" noRot="1" noChangeAspect="1" noMove="1" noResize="1" noEditPoints="1" noAdjustHandles="1" noChangeArrowheads="1" noChangeShapeType="1" noTextEdit="1"/>
              </p:cNvSpPr>
              <p:nvPr>
                <p:ph idx="1"/>
              </p:nvPr>
            </p:nvSpPr>
            <p:spPr>
              <a:blipFill>
                <a:blip r:embed="rId9"/>
                <a:stretch>
                  <a:fillRect l="-1043" t="-2046"/>
                </a:stretch>
              </a:blipFill>
            </p:spPr>
            <p:txBody>
              <a:bodyPr/>
              <a:lstStyle/>
              <a:p>
                <a:r>
                  <a:rPr lang="en-CA">
                    <a:noFill/>
                  </a:rPr>
                  <a:t> </a:t>
                </a:r>
              </a:p>
            </p:txBody>
          </p:sp>
        </mc:Fallback>
      </mc:AlternateContent>
    </p:spTree>
    <p:extLst>
      <p:ext uri="{BB962C8B-B14F-4D97-AF65-F5344CB8AC3E}">
        <p14:creationId xmlns:p14="http://schemas.microsoft.com/office/powerpoint/2010/main" val="149304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5B2D-A52B-4BD0-98CB-39D6235606A3}"/>
              </a:ext>
            </a:extLst>
          </p:cNvPr>
          <p:cNvSpPr>
            <a:spLocks noGrp="1"/>
          </p:cNvSpPr>
          <p:nvPr>
            <p:ph type="title"/>
          </p:nvPr>
        </p:nvSpPr>
        <p:spPr/>
        <p:txBody>
          <a:bodyPr/>
          <a:lstStyle/>
          <a:p>
            <a:r>
              <a:rPr lang="en-CA" dirty="0"/>
              <a:t>Contact Jacobian with Tangent Directions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D32826B-C8D2-4BC7-A5C2-2DC4EB47E619}"/>
                  </a:ext>
                </a:extLst>
              </p:cNvPr>
              <p:cNvSpPr>
                <a:spLocks noGrp="1"/>
              </p:cNvSpPr>
              <p:nvPr>
                <p:ph idx="1"/>
              </p:nvPr>
            </p:nvSpPr>
            <p:spPr>
              <a:xfrm>
                <a:off x="838200" y="1409700"/>
                <a:ext cx="10515600" cy="4767263"/>
              </a:xfrm>
            </p:spPr>
            <p:txBody>
              <a:bodyPr>
                <a:normAutofit/>
              </a:bodyPr>
              <a:lstStyle/>
              <a:p>
                <a:r>
                  <a:rPr lang="en-CA" dirty="0"/>
                  <a:t>Relative velocity </a:t>
                </a:r>
                <a14:m>
                  <m:oMath xmlns:m="http://schemas.openxmlformats.org/officeDocument/2006/math">
                    <m:r>
                      <m:rPr>
                        <m:sty m:val="p"/>
                      </m:rPr>
                      <a:rPr lang="en-CA" b="0" i="0" smtClean="0">
                        <a:latin typeface="Cambria Math" panose="02040503050406030204" pitchFamily="18" charset="0"/>
                      </a:rPr>
                      <m:t>Δ</m:t>
                    </m:r>
                    <m:r>
                      <a:rPr lang="en-CA" b="1" i="0" smtClean="0">
                        <a:latin typeface="Cambria Math" panose="02040503050406030204" pitchFamily="18" charset="0"/>
                      </a:rPr>
                      <m:t>𝐯</m:t>
                    </m:r>
                  </m:oMath>
                </a14:m>
                <a:r>
                  <a:rPr lang="en-CA" dirty="0"/>
                  <a:t> projected to contact space:</a:t>
                </a:r>
                <a:br>
                  <a:rPr lang="en-CA" dirty="0"/>
                </a:br>
                <a:endParaRPr lang="en-CA" dirty="0"/>
              </a:p>
              <a:p>
                <a:pPr marL="0" indent="0">
                  <a:buNone/>
                </a:pPr>
                <a:endParaRPr lang="en-CA" dirty="0"/>
              </a:p>
              <a:p>
                <a:pPr marL="0" indent="0">
                  <a:buNone/>
                </a:pPr>
                <a:r>
                  <a:rPr lang="en-CA" dirty="0"/>
                  <a:t>   Or in matrix-vector form:</a:t>
                </a:r>
              </a:p>
              <a:p>
                <a:endParaRPr lang="en-CA" dirty="0"/>
              </a:p>
              <a:p>
                <a:pPr marL="0" indent="0">
                  <a:buNone/>
                </a:pPr>
                <a:endParaRPr lang="en-CA" dirty="0"/>
              </a:p>
            </p:txBody>
          </p:sp>
        </mc:Choice>
        <mc:Fallback>
          <p:sp>
            <p:nvSpPr>
              <p:cNvPr id="3" name="Content Placeholder 2">
                <a:extLst>
                  <a:ext uri="{FF2B5EF4-FFF2-40B4-BE49-F238E27FC236}">
                    <a16:creationId xmlns:a16="http://schemas.microsoft.com/office/drawing/2014/main" id="{BD32826B-C8D2-4BC7-A5C2-2DC4EB47E619}"/>
                  </a:ext>
                </a:extLst>
              </p:cNvPr>
              <p:cNvSpPr>
                <a:spLocks noGrp="1" noRot="1" noChangeAspect="1" noMove="1" noResize="1" noEditPoints="1" noAdjustHandles="1" noChangeArrowheads="1" noChangeShapeType="1" noTextEdit="1"/>
              </p:cNvSpPr>
              <p:nvPr>
                <p:ph idx="1"/>
              </p:nvPr>
            </p:nvSpPr>
            <p:spPr>
              <a:xfrm>
                <a:off x="838200" y="1409700"/>
                <a:ext cx="10515600" cy="4767263"/>
              </a:xfrm>
              <a:blipFill>
                <a:blip r:embed="rId3"/>
                <a:stretch>
                  <a:fillRect l="-1043" t="-204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8BC03D1-A0C0-4B05-BB56-124CCE39BA53}"/>
                  </a:ext>
                </a:extLst>
              </p:cNvPr>
              <p:cNvSpPr txBox="1"/>
              <p:nvPr/>
            </p:nvSpPr>
            <p:spPr>
              <a:xfrm>
                <a:off x="4662242" y="2034765"/>
                <a:ext cx="286751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CA" sz="2800" b="0" i="1" smtClean="0">
                              <a:latin typeface="Cambria Math" panose="02040503050406030204" pitchFamily="18" charset="0"/>
                            </a:rPr>
                          </m:ctrlPr>
                        </m:sSupPr>
                        <m:e>
                          <m:r>
                            <a:rPr lang="en-CA" sz="2800" b="1" i="0" smtClean="0">
                              <a:latin typeface="Cambria Math" panose="02040503050406030204" pitchFamily="18" charset="0"/>
                            </a:rPr>
                            <m:t>𝐯</m:t>
                          </m:r>
                          <m:r>
                            <a:rPr lang="en-CA" sz="2800" b="0" i="1" smtClean="0">
                              <a:latin typeface="Cambria Math" panose="02040503050406030204" pitchFamily="18" charset="0"/>
                            </a:rPr>
                            <m:t>=</m:t>
                          </m:r>
                          <m:d>
                            <m:dPr>
                              <m:begChr m:val="["/>
                              <m:endChr m:val="]"/>
                              <m:ctrlPr>
                                <a:rPr lang="en-CA" sz="2800" b="0" i="1" smtClean="0">
                                  <a:latin typeface="Cambria Math" panose="02040503050406030204" pitchFamily="18" charset="0"/>
                                </a:rPr>
                              </m:ctrlPr>
                            </m:dPr>
                            <m:e>
                              <m:m>
                                <m:mPr>
                                  <m:mcs>
                                    <m:mc>
                                      <m:mcPr>
                                        <m:count m:val="3"/>
                                        <m:mcJc m:val="center"/>
                                      </m:mcPr>
                                    </m:mc>
                                  </m:mcs>
                                  <m:ctrlPr>
                                    <a:rPr lang="en-CA" sz="2800" b="0" i="1" smtClean="0">
                                      <a:latin typeface="Cambria Math" panose="02040503050406030204" pitchFamily="18" charset="0"/>
                                    </a:rPr>
                                  </m:ctrlPr>
                                </m:mPr>
                                <m:mr>
                                  <m:e>
                                    <m:acc>
                                      <m:accPr>
                                        <m:chr m:val="̂"/>
                                        <m:ctrlPr>
                                          <a:rPr lang="en-CA" sz="2800" b="0" i="1" smtClean="0">
                                            <a:latin typeface="Cambria Math" panose="02040503050406030204" pitchFamily="18" charset="0"/>
                                          </a:rPr>
                                        </m:ctrlPr>
                                      </m:accPr>
                                      <m:e>
                                        <m:r>
                                          <a:rPr lang="en-CA" sz="2800" b="0" i="1" smtClean="0">
                                            <a:latin typeface="Cambria Math" panose="02040503050406030204" pitchFamily="18" charset="0"/>
                                          </a:rPr>
                                          <m:t>𝑛</m:t>
                                        </m:r>
                                      </m:e>
                                    </m:acc>
                                  </m:e>
                                  <m:e>
                                    <m:acc>
                                      <m:accPr>
                                        <m:chr m:val="̂"/>
                                        <m:ctrlPr>
                                          <a:rPr lang="en-CA" sz="2800" b="0" i="1" smtClean="0">
                                            <a:latin typeface="Cambria Math" panose="02040503050406030204" pitchFamily="18" charset="0"/>
                                          </a:rPr>
                                        </m:ctrlPr>
                                      </m:accPr>
                                      <m:e>
                                        <m:r>
                                          <a:rPr lang="en-CA" sz="2800" b="0" i="1" smtClean="0">
                                            <a:latin typeface="Cambria Math" panose="02040503050406030204" pitchFamily="18" charset="0"/>
                                          </a:rPr>
                                          <m:t>𝑡</m:t>
                                        </m:r>
                                      </m:e>
                                    </m:acc>
                                  </m:e>
                                  <m:e>
                                    <m:acc>
                                      <m:accPr>
                                        <m:chr m:val="̂"/>
                                        <m:ctrlPr>
                                          <a:rPr lang="en-CA" sz="2800" b="0" i="1" smtClean="0">
                                            <a:latin typeface="Cambria Math" panose="02040503050406030204" pitchFamily="18" charset="0"/>
                                          </a:rPr>
                                        </m:ctrlPr>
                                      </m:accPr>
                                      <m:e>
                                        <m:r>
                                          <a:rPr lang="en-CA" sz="2800" b="0" i="1" smtClean="0">
                                            <a:latin typeface="Cambria Math" panose="02040503050406030204" pitchFamily="18" charset="0"/>
                                          </a:rPr>
                                          <m:t>𝑏</m:t>
                                        </m:r>
                                      </m:e>
                                    </m:acc>
                                  </m:e>
                                </m:mr>
                              </m:m>
                            </m:e>
                          </m:d>
                        </m:e>
                        <m:sup>
                          <m:r>
                            <a:rPr lang="en-CA" sz="2800" b="0" i="1" smtClean="0">
                              <a:latin typeface="Cambria Math" panose="02040503050406030204" pitchFamily="18" charset="0"/>
                            </a:rPr>
                            <m:t>𝑇</m:t>
                          </m:r>
                        </m:sup>
                      </m:sSup>
                      <m:r>
                        <m:rPr>
                          <m:sty m:val="p"/>
                        </m:rPr>
                        <a:rPr lang="en-CA" sz="2800" b="0" i="0" smtClean="0">
                          <a:latin typeface="Cambria Math" panose="02040503050406030204" pitchFamily="18" charset="0"/>
                        </a:rPr>
                        <m:t>Δ</m:t>
                      </m:r>
                      <m:r>
                        <a:rPr lang="en-CA" sz="2800" b="1" i="0" smtClean="0">
                          <a:latin typeface="Cambria Math" panose="02040503050406030204" pitchFamily="18" charset="0"/>
                        </a:rPr>
                        <m:t>𝐯</m:t>
                      </m:r>
                    </m:oMath>
                  </m:oMathPara>
                </a14:m>
                <a:endParaRPr lang="en-CA" sz="2800" dirty="0"/>
              </a:p>
            </p:txBody>
          </p:sp>
        </mc:Choice>
        <mc:Fallback xmlns="">
          <p:sp>
            <p:nvSpPr>
              <p:cNvPr id="4" name="TextBox 3">
                <a:extLst>
                  <a:ext uri="{FF2B5EF4-FFF2-40B4-BE49-F238E27FC236}">
                    <a16:creationId xmlns:a16="http://schemas.microsoft.com/office/drawing/2014/main" id="{48BC03D1-A0C0-4B05-BB56-124CCE39BA53}"/>
                  </a:ext>
                </a:extLst>
              </p:cNvPr>
              <p:cNvSpPr txBox="1">
                <a:spLocks noRot="1" noChangeAspect="1" noMove="1" noResize="1" noEditPoints="1" noAdjustHandles="1" noChangeArrowheads="1" noChangeShapeType="1" noTextEdit="1"/>
              </p:cNvSpPr>
              <p:nvPr/>
            </p:nvSpPr>
            <p:spPr>
              <a:xfrm>
                <a:off x="4662242" y="2034765"/>
                <a:ext cx="2867516" cy="430887"/>
              </a:xfrm>
              <a:prstGeom prst="rect">
                <a:avLst/>
              </a:prstGeom>
              <a:blipFill>
                <a:blip r:embed="rId4"/>
                <a:stretch>
                  <a:fillRect/>
                </a:stretch>
              </a:blipFill>
            </p:spPr>
            <p:txBody>
              <a:bodyPr/>
              <a:lstStyle/>
              <a:p>
                <a:r>
                  <a:rPr lang="en-CA">
                    <a:noFill/>
                  </a:rPr>
                  <a:t> </a:t>
                </a:r>
              </a:p>
            </p:txBody>
          </p:sp>
        </mc:Fallback>
      </mc:AlternateContent>
      <p:sp>
        <p:nvSpPr>
          <p:cNvPr id="5" name="Right Brace 4">
            <a:extLst>
              <a:ext uri="{FF2B5EF4-FFF2-40B4-BE49-F238E27FC236}">
                <a16:creationId xmlns:a16="http://schemas.microsoft.com/office/drawing/2014/main" id="{473634E9-3D45-4751-AFBB-BBC776A0712A}"/>
              </a:ext>
            </a:extLst>
          </p:cNvPr>
          <p:cNvSpPr/>
          <p:nvPr/>
        </p:nvSpPr>
        <p:spPr>
          <a:xfrm rot="5400000">
            <a:off x="5750477" y="3440008"/>
            <a:ext cx="204628" cy="4197600"/>
          </a:xfrm>
          <a:prstGeom prst="rightBrace">
            <a:avLst>
              <a:gd name="adj1" fmla="val 53267"/>
              <a:gd name="adj2" fmla="val 51342"/>
            </a:avLst>
          </a:prstGeom>
          <a:ln w="158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C00000"/>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8B6B6C9-9B7A-443C-8E7B-88FA4FCC4F2E}"/>
                  </a:ext>
                </a:extLst>
              </p:cNvPr>
              <p:cNvSpPr txBox="1"/>
              <p:nvPr/>
            </p:nvSpPr>
            <p:spPr>
              <a:xfrm>
                <a:off x="5676566" y="5669659"/>
                <a:ext cx="20999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0" smtClean="0">
                          <a:solidFill>
                            <a:srgbClr val="C00000"/>
                          </a:solidFill>
                          <a:latin typeface="Cambria Math" panose="02040503050406030204" pitchFamily="18" charset="0"/>
                        </a:rPr>
                        <m:t>𝐉</m:t>
                      </m:r>
                    </m:oMath>
                  </m:oMathPara>
                </a14:m>
                <a:endParaRPr lang="en-CA" sz="2800" b="1" dirty="0">
                  <a:solidFill>
                    <a:srgbClr val="C00000"/>
                  </a:solidFill>
                </a:endParaRPr>
              </a:p>
            </p:txBody>
          </p:sp>
        </mc:Choice>
        <mc:Fallback xmlns="">
          <p:sp>
            <p:nvSpPr>
              <p:cNvPr id="6" name="TextBox 5">
                <a:extLst>
                  <a:ext uri="{FF2B5EF4-FFF2-40B4-BE49-F238E27FC236}">
                    <a16:creationId xmlns:a16="http://schemas.microsoft.com/office/drawing/2014/main" id="{78B6B6C9-9B7A-443C-8E7B-88FA4FCC4F2E}"/>
                  </a:ext>
                </a:extLst>
              </p:cNvPr>
              <p:cNvSpPr txBox="1">
                <a:spLocks noRot="1" noChangeAspect="1" noMove="1" noResize="1" noEditPoints="1" noAdjustHandles="1" noChangeArrowheads="1" noChangeShapeType="1" noTextEdit="1"/>
              </p:cNvSpPr>
              <p:nvPr/>
            </p:nvSpPr>
            <p:spPr>
              <a:xfrm>
                <a:off x="5676566" y="5669659"/>
                <a:ext cx="209994" cy="430887"/>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BBE1051-D556-493C-9D42-02C14E3DFCDA}"/>
                  </a:ext>
                </a:extLst>
              </p:cNvPr>
              <p:cNvSpPr/>
              <p:nvPr/>
            </p:nvSpPr>
            <p:spPr>
              <a:xfrm>
                <a:off x="2941892" y="3706601"/>
                <a:ext cx="6038128" cy="1679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2800" b="1" i="0" smtClean="0">
                          <a:latin typeface="Cambria Math" panose="02040503050406030204" pitchFamily="18" charset="0"/>
                        </a:rPr>
                        <m:t>𝐯</m:t>
                      </m:r>
                      <m:r>
                        <a:rPr lang="en-CA" sz="2800" b="1" i="1" smtClean="0">
                          <a:latin typeface="Cambria Math" panose="02040503050406030204" pitchFamily="18" charset="0"/>
                        </a:rPr>
                        <m:t>=</m:t>
                      </m:r>
                      <m:d>
                        <m:dPr>
                          <m:begChr m:val="["/>
                          <m:endChr m:val="]"/>
                          <m:ctrlPr>
                            <a:rPr lang="en-CA" sz="2800" b="1" i="1">
                              <a:latin typeface="Cambria Math" panose="02040503050406030204" pitchFamily="18" charset="0"/>
                            </a:rPr>
                          </m:ctrlPr>
                        </m:dPr>
                        <m:e>
                          <m:m>
                            <m:mPr>
                              <m:mcs>
                                <m:mc>
                                  <m:mcPr>
                                    <m:count m:val="4"/>
                                    <m:mcJc m:val="center"/>
                                  </m:mcPr>
                                </m:mc>
                              </m:mcs>
                              <m:ctrlPr>
                                <a:rPr lang="en-CA" sz="2800" b="1" i="1">
                                  <a:latin typeface="Cambria Math" panose="02040503050406030204" pitchFamily="18" charset="0"/>
                                </a:rPr>
                              </m:ctrlPr>
                            </m:mPr>
                            <m:mr>
                              <m:e>
                                <m:r>
                                  <m:rPr>
                                    <m:brk m:alnAt="7"/>
                                  </m:rPr>
                                  <a:rPr lang="en-CA" sz="2800" b="1" i="1">
                                    <a:latin typeface="Cambria Math" panose="02040503050406030204" pitchFamily="18" charset="0"/>
                                  </a:rPr>
                                  <m:t>−</m:t>
                                </m:r>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𝑛</m:t>
                                        </m:r>
                                      </m:e>
                                    </m:acc>
                                  </m:e>
                                  <m:sup>
                                    <m:r>
                                      <a:rPr lang="en-CA" sz="2800" i="1">
                                        <a:latin typeface="Cambria Math" panose="02040503050406030204" pitchFamily="18" charset="0"/>
                                      </a:rPr>
                                      <m:t>𝑇</m:t>
                                    </m:r>
                                  </m:sup>
                                </m:sSup>
                              </m:e>
                              <m:e>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𝑛</m:t>
                                        </m:r>
                                      </m:e>
                                    </m:acc>
                                  </m:e>
                                  <m:sup>
                                    <m:r>
                                      <a:rPr lang="en-CA" sz="2800" i="1">
                                        <a:latin typeface="Cambria Math" panose="02040503050406030204" pitchFamily="18" charset="0"/>
                                      </a:rPr>
                                      <m:t>𝑇</m:t>
                                    </m:r>
                                  </m:sup>
                                </m:sSup>
                                <m:sSubSup>
                                  <m:sSubSupPr>
                                    <m:ctrlPr>
                                      <a:rPr lang="en-CA" sz="2800" b="1" i="1">
                                        <a:latin typeface="Cambria Math" panose="02040503050406030204" pitchFamily="18" charset="0"/>
                                      </a:rPr>
                                    </m:ctrlPr>
                                  </m:sSubSupPr>
                                  <m:e>
                                    <m:r>
                                      <a:rPr lang="en-CA" sz="2800" b="1">
                                        <a:latin typeface="Cambria Math" panose="02040503050406030204" pitchFamily="18" charset="0"/>
                                      </a:rPr>
                                      <m:t>𝐫</m:t>
                                    </m:r>
                                  </m:e>
                                  <m:sub>
                                    <m:r>
                                      <a:rPr lang="en-CA" sz="2800" i="1">
                                        <a:latin typeface="Cambria Math" panose="02040503050406030204" pitchFamily="18" charset="0"/>
                                      </a:rPr>
                                      <m:t>𝐴</m:t>
                                    </m:r>
                                  </m:sub>
                                  <m:sup>
                                    <m:r>
                                      <a:rPr lang="en-CA" sz="2800" i="1">
                                        <a:latin typeface="Cambria Math" panose="02040503050406030204" pitchFamily="18" charset="0"/>
                                      </a:rPr>
                                      <m:t>×</m:t>
                                    </m:r>
                                  </m:sup>
                                </m:sSubSup>
                              </m:e>
                              <m:e>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𝑛</m:t>
                                        </m:r>
                                      </m:e>
                                    </m:acc>
                                  </m:e>
                                  <m:sup>
                                    <m:r>
                                      <a:rPr lang="en-CA" sz="2800" i="1">
                                        <a:latin typeface="Cambria Math" panose="02040503050406030204" pitchFamily="18" charset="0"/>
                                      </a:rPr>
                                      <m:t>𝑇</m:t>
                                    </m:r>
                                  </m:sup>
                                </m:sSup>
                              </m:e>
                              <m:e>
                                <m:r>
                                  <a:rPr lang="en-CA" sz="2800" b="1" i="1">
                                    <a:latin typeface="Cambria Math" panose="02040503050406030204" pitchFamily="18" charset="0"/>
                                  </a:rPr>
                                  <m:t>−</m:t>
                                </m:r>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𝑛</m:t>
                                        </m:r>
                                      </m:e>
                                    </m:acc>
                                  </m:e>
                                  <m:sup>
                                    <m:r>
                                      <a:rPr lang="en-CA" sz="2800" i="1">
                                        <a:latin typeface="Cambria Math" panose="02040503050406030204" pitchFamily="18" charset="0"/>
                                      </a:rPr>
                                      <m:t>𝑇</m:t>
                                    </m:r>
                                  </m:sup>
                                </m:sSup>
                                <m:sSubSup>
                                  <m:sSubSupPr>
                                    <m:ctrlPr>
                                      <a:rPr lang="en-CA" sz="2800" b="1" i="1">
                                        <a:latin typeface="Cambria Math" panose="02040503050406030204" pitchFamily="18" charset="0"/>
                                      </a:rPr>
                                    </m:ctrlPr>
                                  </m:sSubSupPr>
                                  <m:e>
                                    <m:r>
                                      <a:rPr lang="en-CA" sz="2800" b="1">
                                        <a:latin typeface="Cambria Math" panose="02040503050406030204" pitchFamily="18" charset="0"/>
                                      </a:rPr>
                                      <m:t>𝐫</m:t>
                                    </m:r>
                                  </m:e>
                                  <m:sub>
                                    <m:r>
                                      <a:rPr lang="en-CA" sz="2800" i="1">
                                        <a:latin typeface="Cambria Math" panose="02040503050406030204" pitchFamily="18" charset="0"/>
                                      </a:rPr>
                                      <m:t>𝐵</m:t>
                                    </m:r>
                                  </m:sub>
                                  <m:sup>
                                    <m:r>
                                      <a:rPr lang="en-CA" sz="2800" i="1">
                                        <a:latin typeface="Cambria Math" panose="02040503050406030204" pitchFamily="18" charset="0"/>
                                      </a:rPr>
                                      <m:t>×</m:t>
                                    </m:r>
                                  </m:sup>
                                </m:sSubSup>
                              </m:e>
                            </m:mr>
                            <m:mr>
                              <m:e>
                                <m:r>
                                  <a:rPr lang="en-CA" sz="2800" b="1" i="1">
                                    <a:latin typeface="Cambria Math" panose="02040503050406030204" pitchFamily="18" charset="0"/>
                                  </a:rPr>
                                  <m:t>−</m:t>
                                </m:r>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e>
                                  <m:sup>
                                    <m:r>
                                      <a:rPr lang="en-CA" sz="2800" i="1">
                                        <a:latin typeface="Cambria Math" panose="02040503050406030204" pitchFamily="18" charset="0"/>
                                      </a:rPr>
                                      <m:t>𝑇</m:t>
                                    </m:r>
                                  </m:sup>
                                </m:sSup>
                              </m:e>
                              <m:e>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e>
                                  <m:sup>
                                    <m:r>
                                      <a:rPr lang="en-CA" sz="2800" i="1">
                                        <a:latin typeface="Cambria Math" panose="02040503050406030204" pitchFamily="18" charset="0"/>
                                      </a:rPr>
                                      <m:t>𝑇</m:t>
                                    </m:r>
                                  </m:sup>
                                </m:sSup>
                                <m:sSubSup>
                                  <m:sSubSupPr>
                                    <m:ctrlPr>
                                      <a:rPr lang="en-CA" sz="2800" b="1" i="1">
                                        <a:latin typeface="Cambria Math" panose="02040503050406030204" pitchFamily="18" charset="0"/>
                                      </a:rPr>
                                    </m:ctrlPr>
                                  </m:sSubSupPr>
                                  <m:e>
                                    <m:r>
                                      <a:rPr lang="en-CA" sz="2800" b="1">
                                        <a:latin typeface="Cambria Math" panose="02040503050406030204" pitchFamily="18" charset="0"/>
                                      </a:rPr>
                                      <m:t>𝐫</m:t>
                                    </m:r>
                                  </m:e>
                                  <m:sub>
                                    <m:r>
                                      <a:rPr lang="en-CA" sz="2800" i="1">
                                        <a:latin typeface="Cambria Math" panose="02040503050406030204" pitchFamily="18" charset="0"/>
                                      </a:rPr>
                                      <m:t>𝐴</m:t>
                                    </m:r>
                                  </m:sub>
                                  <m:sup>
                                    <m:r>
                                      <a:rPr lang="en-CA" sz="2800" i="1">
                                        <a:latin typeface="Cambria Math" panose="02040503050406030204" pitchFamily="18" charset="0"/>
                                      </a:rPr>
                                      <m:t>×</m:t>
                                    </m:r>
                                  </m:sup>
                                </m:sSubSup>
                              </m:e>
                              <m:e>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e>
                                  <m:sup>
                                    <m:r>
                                      <a:rPr lang="en-CA" sz="2800" i="1">
                                        <a:latin typeface="Cambria Math" panose="02040503050406030204" pitchFamily="18" charset="0"/>
                                      </a:rPr>
                                      <m:t>𝑇</m:t>
                                    </m:r>
                                  </m:sup>
                                </m:sSup>
                              </m:e>
                              <m:e>
                                <m:sSup>
                                  <m:sSupPr>
                                    <m:ctrlPr>
                                      <a:rPr lang="en-CA" sz="2800" b="1" i="1">
                                        <a:latin typeface="Cambria Math" panose="02040503050406030204" pitchFamily="18" charset="0"/>
                                      </a:rPr>
                                    </m:ctrlPr>
                                  </m:sSupPr>
                                  <m:e>
                                    <m:r>
                                      <a:rPr lang="en-CA" sz="2800" i="1">
                                        <a:latin typeface="Cambria Math" panose="02040503050406030204" pitchFamily="18" charset="0"/>
                                      </a:rPr>
                                      <m:t>−</m:t>
                                    </m:r>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e>
                                  <m:sup>
                                    <m:r>
                                      <a:rPr lang="en-CA" sz="2800" i="1">
                                        <a:latin typeface="Cambria Math" panose="02040503050406030204" pitchFamily="18" charset="0"/>
                                      </a:rPr>
                                      <m:t>𝑇</m:t>
                                    </m:r>
                                  </m:sup>
                                </m:sSup>
                                <m:sSubSup>
                                  <m:sSubSupPr>
                                    <m:ctrlPr>
                                      <a:rPr lang="en-CA" sz="2800" b="1" i="1">
                                        <a:latin typeface="Cambria Math" panose="02040503050406030204" pitchFamily="18" charset="0"/>
                                      </a:rPr>
                                    </m:ctrlPr>
                                  </m:sSubSupPr>
                                  <m:e>
                                    <m:r>
                                      <a:rPr lang="en-CA" sz="2800" b="1">
                                        <a:latin typeface="Cambria Math" panose="02040503050406030204" pitchFamily="18" charset="0"/>
                                      </a:rPr>
                                      <m:t>𝐫</m:t>
                                    </m:r>
                                  </m:e>
                                  <m:sub>
                                    <m:r>
                                      <a:rPr lang="en-CA" sz="2800" i="1">
                                        <a:latin typeface="Cambria Math" panose="02040503050406030204" pitchFamily="18" charset="0"/>
                                      </a:rPr>
                                      <m:t>𝐵</m:t>
                                    </m:r>
                                  </m:sub>
                                  <m:sup>
                                    <m:r>
                                      <a:rPr lang="en-CA" sz="2800" i="1">
                                        <a:latin typeface="Cambria Math" panose="02040503050406030204" pitchFamily="18" charset="0"/>
                                      </a:rPr>
                                      <m:t>×</m:t>
                                    </m:r>
                                  </m:sup>
                                </m:sSubSup>
                              </m:e>
                            </m:mr>
                            <m:mr>
                              <m:e>
                                <m:r>
                                  <a:rPr lang="en-CA" sz="2800" b="1" i="1">
                                    <a:latin typeface="Cambria Math" panose="02040503050406030204" pitchFamily="18" charset="0"/>
                                  </a:rPr>
                                  <m:t>−</m:t>
                                </m:r>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𝑏</m:t>
                                        </m:r>
                                      </m:e>
                                    </m:acc>
                                  </m:e>
                                  <m:sup>
                                    <m:r>
                                      <a:rPr lang="en-CA" sz="2800" i="1">
                                        <a:latin typeface="Cambria Math" panose="02040503050406030204" pitchFamily="18" charset="0"/>
                                      </a:rPr>
                                      <m:t>𝑇</m:t>
                                    </m:r>
                                  </m:sup>
                                </m:sSup>
                              </m:e>
                              <m:e>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𝑏</m:t>
                                        </m:r>
                                      </m:e>
                                    </m:acc>
                                  </m:e>
                                  <m:sup>
                                    <m:r>
                                      <a:rPr lang="en-CA" sz="2800" i="1">
                                        <a:latin typeface="Cambria Math" panose="02040503050406030204" pitchFamily="18" charset="0"/>
                                      </a:rPr>
                                      <m:t>𝑇</m:t>
                                    </m:r>
                                  </m:sup>
                                </m:sSup>
                                <m:sSubSup>
                                  <m:sSubSupPr>
                                    <m:ctrlPr>
                                      <a:rPr lang="en-CA" sz="2800" b="1" i="1">
                                        <a:latin typeface="Cambria Math" panose="02040503050406030204" pitchFamily="18" charset="0"/>
                                      </a:rPr>
                                    </m:ctrlPr>
                                  </m:sSubSupPr>
                                  <m:e>
                                    <m:r>
                                      <a:rPr lang="en-CA" sz="2800" b="1">
                                        <a:latin typeface="Cambria Math" panose="02040503050406030204" pitchFamily="18" charset="0"/>
                                      </a:rPr>
                                      <m:t>𝐫</m:t>
                                    </m:r>
                                  </m:e>
                                  <m:sub>
                                    <m:r>
                                      <a:rPr lang="en-CA" sz="2800" i="1">
                                        <a:latin typeface="Cambria Math" panose="02040503050406030204" pitchFamily="18" charset="0"/>
                                      </a:rPr>
                                      <m:t>𝐴</m:t>
                                    </m:r>
                                  </m:sub>
                                  <m:sup>
                                    <m:r>
                                      <a:rPr lang="en-CA" sz="2800" i="1">
                                        <a:latin typeface="Cambria Math" panose="02040503050406030204" pitchFamily="18" charset="0"/>
                                      </a:rPr>
                                      <m:t>×</m:t>
                                    </m:r>
                                  </m:sup>
                                </m:sSubSup>
                              </m:e>
                              <m:e>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𝑏</m:t>
                                        </m:r>
                                      </m:e>
                                    </m:acc>
                                  </m:e>
                                  <m:sup>
                                    <m:r>
                                      <a:rPr lang="en-CA" sz="2800" i="1">
                                        <a:latin typeface="Cambria Math" panose="02040503050406030204" pitchFamily="18" charset="0"/>
                                      </a:rPr>
                                      <m:t>𝑇</m:t>
                                    </m:r>
                                  </m:sup>
                                </m:sSup>
                              </m:e>
                              <m:e>
                                <m:r>
                                  <a:rPr lang="en-CA" sz="2800" b="1" i="1">
                                    <a:latin typeface="Cambria Math" panose="02040503050406030204" pitchFamily="18" charset="0"/>
                                  </a:rPr>
                                  <m:t>−</m:t>
                                </m:r>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𝑏</m:t>
                                        </m:r>
                                      </m:e>
                                    </m:acc>
                                  </m:e>
                                  <m:sup>
                                    <m:r>
                                      <a:rPr lang="en-CA" sz="2800" i="1">
                                        <a:latin typeface="Cambria Math" panose="02040503050406030204" pitchFamily="18" charset="0"/>
                                      </a:rPr>
                                      <m:t>𝑇</m:t>
                                    </m:r>
                                  </m:sup>
                                </m:sSup>
                                <m:sSubSup>
                                  <m:sSubSupPr>
                                    <m:ctrlPr>
                                      <a:rPr lang="en-CA" sz="2800" b="1" i="1">
                                        <a:latin typeface="Cambria Math" panose="02040503050406030204" pitchFamily="18" charset="0"/>
                                      </a:rPr>
                                    </m:ctrlPr>
                                  </m:sSubSupPr>
                                  <m:e>
                                    <m:r>
                                      <a:rPr lang="en-CA" sz="2800" b="1">
                                        <a:latin typeface="Cambria Math" panose="02040503050406030204" pitchFamily="18" charset="0"/>
                                      </a:rPr>
                                      <m:t>𝐫</m:t>
                                    </m:r>
                                  </m:e>
                                  <m:sub>
                                    <m:r>
                                      <a:rPr lang="en-CA" sz="2800" i="1">
                                        <a:latin typeface="Cambria Math" panose="02040503050406030204" pitchFamily="18" charset="0"/>
                                      </a:rPr>
                                      <m:t>𝐵</m:t>
                                    </m:r>
                                  </m:sub>
                                  <m:sup>
                                    <m:r>
                                      <a:rPr lang="en-CA" sz="2800" i="1">
                                        <a:latin typeface="Cambria Math" panose="02040503050406030204" pitchFamily="18" charset="0"/>
                                      </a:rPr>
                                      <m:t>×</m:t>
                                    </m:r>
                                  </m:sup>
                                </m:sSubSup>
                              </m:e>
                            </m:mr>
                          </m:m>
                        </m:e>
                      </m:d>
                      <m:d>
                        <m:dPr>
                          <m:begChr m:val="["/>
                          <m:endChr m:val="]"/>
                          <m:ctrlPr>
                            <a:rPr lang="en-CA" sz="2800" b="1" i="1">
                              <a:latin typeface="Cambria Math" panose="02040503050406030204" pitchFamily="18" charset="0"/>
                            </a:rPr>
                          </m:ctrlPr>
                        </m:dPr>
                        <m:e>
                          <m:m>
                            <m:mPr>
                              <m:mcs>
                                <m:mc>
                                  <m:mcPr>
                                    <m:count m:val="1"/>
                                    <m:mcJc m:val="center"/>
                                  </m:mcPr>
                                </m:mc>
                              </m:mcs>
                              <m:ctrlPr>
                                <a:rPr lang="en-CA" sz="2800" b="1" i="1">
                                  <a:latin typeface="Cambria Math" panose="02040503050406030204" pitchFamily="18" charset="0"/>
                                </a:rPr>
                              </m:ctrlPr>
                            </m:mPr>
                            <m:mr>
                              <m:e>
                                <m:sSub>
                                  <m:sSubPr>
                                    <m:ctrlPr>
                                      <a:rPr lang="en-CA" sz="2800" i="1">
                                        <a:latin typeface="Cambria Math" panose="02040503050406030204" pitchFamily="18" charset="0"/>
                                      </a:rPr>
                                    </m:ctrlPr>
                                  </m:sSubPr>
                                  <m:e>
                                    <m:r>
                                      <m:rPr>
                                        <m:brk m:alnAt="7"/>
                                      </m:rPr>
                                      <a:rPr lang="en-CA" sz="2800" b="1">
                                        <a:latin typeface="Cambria Math" panose="02040503050406030204" pitchFamily="18" charset="0"/>
                                      </a:rPr>
                                      <m:t>𝐯</m:t>
                                    </m:r>
                                  </m:e>
                                  <m:sub>
                                    <m:r>
                                      <m:rPr>
                                        <m:brk m:alnAt="7"/>
                                      </m:rPr>
                                      <a:rPr lang="en-CA" sz="2800" i="1">
                                        <a:latin typeface="Cambria Math" panose="02040503050406030204" pitchFamily="18" charset="0"/>
                                      </a:rPr>
                                      <m:t>𝐴</m:t>
                                    </m:r>
                                  </m:sub>
                                </m:sSub>
                              </m:e>
                            </m:mr>
                            <m:mr>
                              <m:e>
                                <m:sSub>
                                  <m:sSubPr>
                                    <m:ctrlPr>
                                      <a:rPr lang="en-CA" sz="2800" b="1" i="1">
                                        <a:latin typeface="Cambria Math" panose="02040503050406030204" pitchFamily="18" charset="0"/>
                                      </a:rPr>
                                    </m:ctrlPr>
                                  </m:sSubPr>
                                  <m:e>
                                    <m:r>
                                      <a:rPr lang="en-CA" sz="2800" i="1">
                                        <a:latin typeface="Cambria Math" panose="02040503050406030204" pitchFamily="18" charset="0"/>
                                      </a:rPr>
                                      <m:t>𝜔</m:t>
                                    </m:r>
                                  </m:e>
                                  <m:sub>
                                    <m:r>
                                      <a:rPr lang="en-CA" sz="2800" i="1">
                                        <a:latin typeface="Cambria Math" panose="02040503050406030204" pitchFamily="18" charset="0"/>
                                      </a:rPr>
                                      <m:t>𝐴</m:t>
                                    </m:r>
                                  </m:sub>
                                </m:sSub>
                              </m:e>
                            </m:mr>
                            <m:mr>
                              <m:e>
                                <m:sSub>
                                  <m:sSubPr>
                                    <m:ctrlPr>
                                      <a:rPr lang="en-CA" sz="2800" i="1">
                                        <a:latin typeface="Cambria Math" panose="02040503050406030204" pitchFamily="18" charset="0"/>
                                      </a:rPr>
                                    </m:ctrlPr>
                                  </m:sSubPr>
                                  <m:e>
                                    <m:r>
                                      <m:rPr>
                                        <m:brk m:alnAt="7"/>
                                      </m:rPr>
                                      <a:rPr lang="en-CA" sz="2800" b="1">
                                        <a:latin typeface="Cambria Math" panose="02040503050406030204" pitchFamily="18" charset="0"/>
                                      </a:rPr>
                                      <m:t>𝐯</m:t>
                                    </m:r>
                                  </m:e>
                                  <m:sub>
                                    <m:r>
                                      <a:rPr lang="en-CA" sz="2800" i="1">
                                        <a:latin typeface="Cambria Math" panose="02040503050406030204" pitchFamily="18" charset="0"/>
                                      </a:rPr>
                                      <m:t>𝐵</m:t>
                                    </m:r>
                                  </m:sub>
                                </m:sSub>
                              </m:e>
                            </m:mr>
                            <m:mr>
                              <m:e>
                                <m:sSub>
                                  <m:sSubPr>
                                    <m:ctrlPr>
                                      <a:rPr lang="en-CA" sz="2800" b="1" i="1">
                                        <a:latin typeface="Cambria Math" panose="02040503050406030204" pitchFamily="18" charset="0"/>
                                      </a:rPr>
                                    </m:ctrlPr>
                                  </m:sSubPr>
                                  <m:e>
                                    <m:r>
                                      <a:rPr lang="en-CA" sz="2800" i="1">
                                        <a:latin typeface="Cambria Math" panose="02040503050406030204" pitchFamily="18" charset="0"/>
                                      </a:rPr>
                                      <m:t>𝜔</m:t>
                                    </m:r>
                                  </m:e>
                                  <m:sub>
                                    <m:r>
                                      <a:rPr lang="en-CA" sz="2800" i="1">
                                        <a:latin typeface="Cambria Math" panose="02040503050406030204" pitchFamily="18" charset="0"/>
                                      </a:rPr>
                                      <m:t>𝐵</m:t>
                                    </m:r>
                                  </m:sub>
                                </m:sSub>
                              </m:e>
                            </m:mr>
                          </m:m>
                        </m:e>
                      </m:d>
                    </m:oMath>
                  </m:oMathPara>
                </a14:m>
                <a:endParaRPr lang="en-CA" sz="2800" dirty="0"/>
              </a:p>
            </p:txBody>
          </p:sp>
        </mc:Choice>
        <mc:Fallback xmlns="">
          <p:sp>
            <p:nvSpPr>
              <p:cNvPr id="7" name="Rectangle 6">
                <a:extLst>
                  <a:ext uri="{FF2B5EF4-FFF2-40B4-BE49-F238E27FC236}">
                    <a16:creationId xmlns:a16="http://schemas.microsoft.com/office/drawing/2014/main" id="{CBBE1051-D556-493C-9D42-02C14E3DFCDA}"/>
                  </a:ext>
                </a:extLst>
              </p:cNvPr>
              <p:cNvSpPr>
                <a:spLocks noRot="1" noChangeAspect="1" noMove="1" noResize="1" noEditPoints="1" noAdjustHandles="1" noChangeArrowheads="1" noChangeShapeType="1" noTextEdit="1"/>
              </p:cNvSpPr>
              <p:nvPr/>
            </p:nvSpPr>
            <p:spPr>
              <a:xfrm>
                <a:off x="2941892" y="3706601"/>
                <a:ext cx="6038128" cy="1679755"/>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23C0D5C-637E-4A86-AD62-AFD485F15B4F}"/>
                  </a:ext>
                </a:extLst>
              </p:cNvPr>
              <p:cNvSpPr txBox="1"/>
              <p:nvPr/>
            </p:nvSpPr>
            <p:spPr>
              <a:xfrm>
                <a:off x="8315187" y="5662915"/>
                <a:ext cx="30136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0" smtClean="0">
                          <a:solidFill>
                            <a:srgbClr val="C00000"/>
                          </a:solidFill>
                          <a:latin typeface="Cambria Math" panose="02040503050406030204" pitchFamily="18" charset="0"/>
                        </a:rPr>
                        <m:t>𝐮</m:t>
                      </m:r>
                    </m:oMath>
                  </m:oMathPara>
                </a14:m>
                <a:endParaRPr lang="en-CA" sz="2800" b="1" dirty="0">
                  <a:solidFill>
                    <a:srgbClr val="C00000"/>
                  </a:solidFill>
                </a:endParaRPr>
              </a:p>
            </p:txBody>
          </p:sp>
        </mc:Choice>
        <mc:Fallback xmlns="">
          <p:sp>
            <p:nvSpPr>
              <p:cNvPr id="8" name="TextBox 7">
                <a:extLst>
                  <a:ext uri="{FF2B5EF4-FFF2-40B4-BE49-F238E27FC236}">
                    <a16:creationId xmlns:a16="http://schemas.microsoft.com/office/drawing/2014/main" id="{E23C0D5C-637E-4A86-AD62-AFD485F15B4F}"/>
                  </a:ext>
                </a:extLst>
              </p:cNvPr>
              <p:cNvSpPr txBox="1">
                <a:spLocks noRot="1" noChangeAspect="1" noMove="1" noResize="1" noEditPoints="1" noAdjustHandles="1" noChangeArrowheads="1" noChangeShapeType="1" noTextEdit="1"/>
              </p:cNvSpPr>
              <p:nvPr/>
            </p:nvSpPr>
            <p:spPr>
              <a:xfrm>
                <a:off x="8315187" y="5662915"/>
                <a:ext cx="301365" cy="430887"/>
              </a:xfrm>
              <a:prstGeom prst="rect">
                <a:avLst/>
              </a:prstGeom>
              <a:blipFill>
                <a:blip r:embed="rId7"/>
                <a:stretch>
                  <a:fillRect/>
                </a:stretch>
              </a:blipFill>
            </p:spPr>
            <p:txBody>
              <a:bodyPr/>
              <a:lstStyle/>
              <a:p>
                <a:r>
                  <a:rPr lang="en-CA">
                    <a:noFill/>
                  </a:rPr>
                  <a:t> </a:t>
                </a:r>
              </a:p>
            </p:txBody>
          </p:sp>
        </mc:Fallback>
      </mc:AlternateContent>
      <p:sp>
        <p:nvSpPr>
          <p:cNvPr id="9" name="Right Brace 8">
            <a:extLst>
              <a:ext uri="{FF2B5EF4-FFF2-40B4-BE49-F238E27FC236}">
                <a16:creationId xmlns:a16="http://schemas.microsoft.com/office/drawing/2014/main" id="{0308E7B7-B93C-41F8-A6B4-D36CB980D947}"/>
              </a:ext>
            </a:extLst>
          </p:cNvPr>
          <p:cNvSpPr/>
          <p:nvPr/>
        </p:nvSpPr>
        <p:spPr>
          <a:xfrm rot="5400000">
            <a:off x="8344713" y="5238088"/>
            <a:ext cx="204628" cy="599909"/>
          </a:xfrm>
          <a:prstGeom prst="rightBrace">
            <a:avLst>
              <a:gd name="adj1" fmla="val 53267"/>
              <a:gd name="adj2" fmla="val 47971"/>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0617C5-4BD1-45D8-B091-C43411CB48F2}"/>
                  </a:ext>
                </a:extLst>
              </p:cNvPr>
              <p:cNvSpPr txBox="1"/>
              <p:nvPr/>
            </p:nvSpPr>
            <p:spPr>
              <a:xfrm>
                <a:off x="1527670" y="4708584"/>
                <a:ext cx="1010213" cy="8294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000" b="1" i="0" smtClean="0">
                          <a:solidFill>
                            <a:srgbClr val="C00000"/>
                          </a:solidFill>
                          <a:latin typeface="Cambria Math" panose="02040503050406030204" pitchFamily="18" charset="0"/>
                        </a:rPr>
                        <m:t>𝐯</m:t>
                      </m:r>
                      <m:r>
                        <a:rPr lang="en-CA" sz="2000" b="0" i="1" smtClean="0">
                          <a:solidFill>
                            <a:srgbClr val="C00000"/>
                          </a:solidFill>
                          <a:latin typeface="Cambria Math" panose="02040503050406030204" pitchFamily="18" charset="0"/>
                        </a:rPr>
                        <m:t>=</m:t>
                      </m:r>
                      <m:d>
                        <m:dPr>
                          <m:begChr m:val="["/>
                          <m:endChr m:val="]"/>
                          <m:ctrlPr>
                            <a:rPr lang="en-CA" sz="2000" b="0" i="1" smtClean="0">
                              <a:solidFill>
                                <a:srgbClr val="C00000"/>
                              </a:solidFill>
                              <a:latin typeface="Cambria Math" panose="02040503050406030204" pitchFamily="18" charset="0"/>
                            </a:rPr>
                          </m:ctrlPr>
                        </m:dPr>
                        <m:e>
                          <m:m>
                            <m:mPr>
                              <m:mcs>
                                <m:mc>
                                  <m:mcPr>
                                    <m:count m:val="1"/>
                                    <m:mcJc m:val="center"/>
                                  </m:mcPr>
                                </m:mc>
                              </m:mcs>
                              <m:ctrlPr>
                                <a:rPr lang="en-CA" sz="2000" b="0" i="1" smtClean="0">
                                  <a:solidFill>
                                    <a:srgbClr val="C00000"/>
                                  </a:solidFill>
                                  <a:latin typeface="Cambria Math" panose="02040503050406030204" pitchFamily="18" charset="0"/>
                                </a:rPr>
                              </m:ctrlPr>
                            </m:mPr>
                            <m:mr>
                              <m:e>
                                <m:sSub>
                                  <m:sSubPr>
                                    <m:ctrlPr>
                                      <a:rPr lang="en-CA" sz="2000" b="0" i="1" smtClean="0">
                                        <a:solidFill>
                                          <a:srgbClr val="C00000"/>
                                        </a:solidFill>
                                        <a:latin typeface="Cambria Math" panose="02040503050406030204" pitchFamily="18" charset="0"/>
                                      </a:rPr>
                                    </m:ctrlPr>
                                  </m:sSubPr>
                                  <m:e>
                                    <m:r>
                                      <m:rPr>
                                        <m:brk m:alnAt="7"/>
                                      </m:rPr>
                                      <a:rPr lang="en-CA" sz="2000" b="0" i="1" smtClean="0">
                                        <a:solidFill>
                                          <a:srgbClr val="C00000"/>
                                        </a:solidFill>
                                        <a:latin typeface="Cambria Math" panose="02040503050406030204" pitchFamily="18" charset="0"/>
                                      </a:rPr>
                                      <m:t>𝑣</m:t>
                                    </m:r>
                                  </m:e>
                                  <m:sub>
                                    <m:acc>
                                      <m:accPr>
                                        <m:chr m:val="̂"/>
                                        <m:ctrlPr>
                                          <a:rPr lang="en-CA" sz="2000" b="0" i="1" smtClean="0">
                                            <a:solidFill>
                                              <a:srgbClr val="C00000"/>
                                            </a:solidFill>
                                            <a:latin typeface="Cambria Math" panose="02040503050406030204" pitchFamily="18" charset="0"/>
                                          </a:rPr>
                                        </m:ctrlPr>
                                      </m:accPr>
                                      <m:e>
                                        <m:r>
                                          <a:rPr lang="en-CA" sz="2000" b="0" i="1" smtClean="0">
                                            <a:solidFill>
                                              <a:srgbClr val="C00000"/>
                                            </a:solidFill>
                                            <a:latin typeface="Cambria Math" panose="02040503050406030204" pitchFamily="18" charset="0"/>
                                          </a:rPr>
                                          <m:t>𝑛</m:t>
                                        </m:r>
                                      </m:e>
                                    </m:acc>
                                  </m:sub>
                                </m:sSub>
                              </m:e>
                            </m:mr>
                            <m:mr>
                              <m:e>
                                <m:sSub>
                                  <m:sSubPr>
                                    <m:ctrlPr>
                                      <a:rPr lang="en-CA" sz="2000" i="1" smtClean="0">
                                        <a:solidFill>
                                          <a:srgbClr val="C00000"/>
                                        </a:solidFill>
                                        <a:latin typeface="Cambria Math" panose="02040503050406030204" pitchFamily="18" charset="0"/>
                                      </a:rPr>
                                    </m:ctrlPr>
                                  </m:sSubPr>
                                  <m:e>
                                    <m:r>
                                      <a:rPr lang="en-CA" sz="2000" b="0" i="1" smtClean="0">
                                        <a:solidFill>
                                          <a:srgbClr val="C00000"/>
                                        </a:solidFill>
                                        <a:latin typeface="Cambria Math" panose="02040503050406030204" pitchFamily="18" charset="0"/>
                                      </a:rPr>
                                      <m:t>𝑣</m:t>
                                    </m:r>
                                  </m:e>
                                  <m:sub>
                                    <m:acc>
                                      <m:accPr>
                                        <m:chr m:val="̂"/>
                                        <m:ctrlPr>
                                          <a:rPr lang="en-CA" sz="2000" i="1" smtClean="0">
                                            <a:solidFill>
                                              <a:srgbClr val="C00000"/>
                                            </a:solidFill>
                                            <a:latin typeface="Cambria Math" panose="02040503050406030204" pitchFamily="18" charset="0"/>
                                          </a:rPr>
                                        </m:ctrlPr>
                                      </m:accPr>
                                      <m:e>
                                        <m:r>
                                          <a:rPr lang="en-CA" sz="2000" b="0" i="1" smtClean="0">
                                            <a:solidFill>
                                              <a:srgbClr val="C00000"/>
                                            </a:solidFill>
                                            <a:latin typeface="Cambria Math" panose="02040503050406030204" pitchFamily="18" charset="0"/>
                                          </a:rPr>
                                          <m:t>𝑡</m:t>
                                        </m:r>
                                      </m:e>
                                    </m:acc>
                                  </m:sub>
                                </m:sSub>
                              </m:e>
                            </m:mr>
                            <m:mr>
                              <m:e>
                                <m:sSub>
                                  <m:sSubPr>
                                    <m:ctrlPr>
                                      <a:rPr lang="en-CA" sz="2000" b="0" i="1" smtClean="0">
                                        <a:solidFill>
                                          <a:srgbClr val="C00000"/>
                                        </a:solidFill>
                                        <a:latin typeface="Cambria Math" panose="02040503050406030204" pitchFamily="18" charset="0"/>
                                      </a:rPr>
                                    </m:ctrlPr>
                                  </m:sSubPr>
                                  <m:e>
                                    <m:r>
                                      <a:rPr lang="en-CA" sz="2000" b="0" i="1" smtClean="0">
                                        <a:solidFill>
                                          <a:srgbClr val="C00000"/>
                                        </a:solidFill>
                                        <a:latin typeface="Cambria Math" panose="02040503050406030204" pitchFamily="18" charset="0"/>
                                      </a:rPr>
                                      <m:t>𝑣</m:t>
                                    </m:r>
                                  </m:e>
                                  <m:sub>
                                    <m:acc>
                                      <m:accPr>
                                        <m:chr m:val="̂"/>
                                        <m:ctrlPr>
                                          <a:rPr lang="en-CA" sz="2000" b="0" i="1" smtClean="0">
                                            <a:solidFill>
                                              <a:srgbClr val="C00000"/>
                                            </a:solidFill>
                                            <a:latin typeface="Cambria Math" panose="02040503050406030204" pitchFamily="18" charset="0"/>
                                          </a:rPr>
                                        </m:ctrlPr>
                                      </m:accPr>
                                      <m:e>
                                        <m:r>
                                          <a:rPr lang="en-CA" sz="2000" b="0" i="1" smtClean="0">
                                            <a:solidFill>
                                              <a:srgbClr val="C00000"/>
                                            </a:solidFill>
                                            <a:latin typeface="Cambria Math" panose="02040503050406030204" pitchFamily="18" charset="0"/>
                                          </a:rPr>
                                          <m:t>𝑏</m:t>
                                        </m:r>
                                      </m:e>
                                    </m:acc>
                                  </m:sub>
                                </m:sSub>
                              </m:e>
                            </m:mr>
                          </m:m>
                        </m:e>
                      </m:d>
                    </m:oMath>
                  </m:oMathPara>
                </a14:m>
                <a:endParaRPr lang="en-CA" sz="2000" dirty="0">
                  <a:solidFill>
                    <a:srgbClr val="C00000"/>
                  </a:solidFill>
                </a:endParaRPr>
              </a:p>
            </p:txBody>
          </p:sp>
        </mc:Choice>
        <mc:Fallback xmlns="">
          <p:sp>
            <p:nvSpPr>
              <p:cNvPr id="10" name="TextBox 9">
                <a:extLst>
                  <a:ext uri="{FF2B5EF4-FFF2-40B4-BE49-F238E27FC236}">
                    <a16:creationId xmlns:a16="http://schemas.microsoft.com/office/drawing/2014/main" id="{990617C5-4BD1-45D8-B091-C43411CB48F2}"/>
                  </a:ext>
                </a:extLst>
              </p:cNvPr>
              <p:cNvSpPr txBox="1">
                <a:spLocks noRot="1" noChangeAspect="1" noMove="1" noResize="1" noEditPoints="1" noAdjustHandles="1" noChangeArrowheads="1" noChangeShapeType="1" noTextEdit="1"/>
              </p:cNvSpPr>
              <p:nvPr/>
            </p:nvSpPr>
            <p:spPr>
              <a:xfrm>
                <a:off x="1527670" y="4708584"/>
                <a:ext cx="1010213" cy="829458"/>
              </a:xfrm>
              <a:prstGeom prst="rect">
                <a:avLst/>
              </a:prstGeom>
              <a:blipFill>
                <a:blip r:embed="rId8"/>
                <a:stretch>
                  <a:fillRect/>
                </a:stretch>
              </a:blipFill>
            </p:spPr>
            <p:txBody>
              <a:bodyPr/>
              <a:lstStyle/>
              <a:p>
                <a:r>
                  <a:rPr lang="en-CA">
                    <a:noFill/>
                  </a:rPr>
                  <a:t> </a:t>
                </a:r>
              </a:p>
            </p:txBody>
          </p:sp>
        </mc:Fallback>
      </mc:AlternateContent>
      <p:sp>
        <p:nvSpPr>
          <p:cNvPr id="11" name="Freeform 24">
            <a:extLst>
              <a:ext uri="{FF2B5EF4-FFF2-40B4-BE49-F238E27FC236}">
                <a16:creationId xmlns:a16="http://schemas.microsoft.com/office/drawing/2014/main" id="{9A1ED790-FB64-41B4-9B73-FC5640E139A9}"/>
              </a:ext>
            </a:extLst>
          </p:cNvPr>
          <p:cNvSpPr/>
          <p:nvPr/>
        </p:nvSpPr>
        <p:spPr>
          <a:xfrm flipV="1">
            <a:off x="2635624" y="4613090"/>
            <a:ext cx="384201" cy="369332"/>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C00000"/>
              </a:solidFill>
            </a:endParaRPr>
          </a:p>
        </p:txBody>
      </p:sp>
      <p:sp>
        <p:nvSpPr>
          <p:cNvPr id="12" name="Rectangle 11">
            <a:extLst>
              <a:ext uri="{FF2B5EF4-FFF2-40B4-BE49-F238E27FC236}">
                <a16:creationId xmlns:a16="http://schemas.microsoft.com/office/drawing/2014/main" id="{DDCA4741-FACC-4F6F-B848-6101F94F0ACD}"/>
              </a:ext>
            </a:extLst>
          </p:cNvPr>
          <p:cNvSpPr/>
          <p:nvPr/>
        </p:nvSpPr>
        <p:spPr>
          <a:xfrm>
            <a:off x="3019825" y="4395267"/>
            <a:ext cx="384202" cy="37651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216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Review of multibody dynamics</a:t>
            </a:r>
            <a:endParaRPr lang="fr-CA" dirty="0"/>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F1AAA435-859A-8842-BDB9-5C3B55DE24F5}" type="slidenum">
              <a:rPr lang="en-US" smtClean="0"/>
              <a:pPr/>
              <a:t>1</a:t>
            </a:fld>
            <a:r>
              <a:rPr lang="en-US"/>
              <a:t>/12</a:t>
            </a:r>
            <a:endParaRPr lang="en-US" dirty="0"/>
          </a:p>
        </p:txBody>
      </p:sp>
      <p:sp>
        <p:nvSpPr>
          <p:cNvPr id="43" name="Oval 125 1"/>
          <p:cNvSpPr/>
          <p:nvPr/>
        </p:nvSpPr>
        <p:spPr>
          <a:xfrm rot="19968321">
            <a:off x="5200893" y="2030030"/>
            <a:ext cx="1972242" cy="989419"/>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242" h="989419">
                <a:moveTo>
                  <a:pt x="5383" y="399693"/>
                </a:moveTo>
                <a:cubicBezTo>
                  <a:pt x="-63676" y="94120"/>
                  <a:pt x="548663" y="13354"/>
                  <a:pt x="873999" y="11607"/>
                </a:cubicBezTo>
                <a:cubicBezTo>
                  <a:pt x="1199335" y="9860"/>
                  <a:pt x="1783404" y="-99392"/>
                  <a:pt x="1957402" y="389208"/>
                </a:cubicBezTo>
                <a:cubicBezTo>
                  <a:pt x="2091421" y="794440"/>
                  <a:pt x="1282288" y="987665"/>
                  <a:pt x="956952" y="989412"/>
                </a:cubicBezTo>
                <a:cubicBezTo>
                  <a:pt x="631616" y="991159"/>
                  <a:pt x="74442" y="705266"/>
                  <a:pt x="5383" y="399693"/>
                </a:cubicBezTo>
                <a:close/>
              </a:path>
            </a:pathLst>
          </a:custGeom>
          <a:gradFill flip="none" rotWithShape="1">
            <a:gsLst>
              <a:gs pos="25000">
                <a:srgbClr val="5B9BD5">
                  <a:lumMod val="0"/>
                  <a:lumOff val="100000"/>
                </a:srgbClr>
              </a:gs>
              <a:gs pos="77000">
                <a:srgbClr val="5B9BD5">
                  <a:lumMod val="20000"/>
                  <a:lumOff val="80000"/>
                </a:srgbClr>
              </a:gs>
            </a:gsLst>
            <a:path path="circle">
              <a:fillToRect l="50000" t="-80000" r="50000" b="180000"/>
            </a:path>
            <a:tileRect/>
          </a:gra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44" name="Oval 125 2"/>
          <p:cNvSpPr/>
          <p:nvPr/>
        </p:nvSpPr>
        <p:spPr>
          <a:xfrm rot="1566683">
            <a:off x="3541027" y="2059948"/>
            <a:ext cx="1741640" cy="527285"/>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 name="connsiteX0" fmla="*/ 5016 w 1677481"/>
              <a:gd name="connsiteY0" fmla="*/ 388487 h 978458"/>
              <a:gd name="connsiteX1" fmla="*/ 873632 w 1677481"/>
              <a:gd name="connsiteY1" fmla="*/ 401 h 978458"/>
              <a:gd name="connsiteX2" fmla="*/ 1657060 w 1677481"/>
              <a:gd name="connsiteY2" fmla="*/ 432021 h 978458"/>
              <a:gd name="connsiteX3" fmla="*/ 956585 w 1677481"/>
              <a:gd name="connsiteY3" fmla="*/ 978206 h 978458"/>
              <a:gd name="connsiteX4" fmla="*/ 5016 w 1677481"/>
              <a:gd name="connsiteY4" fmla="*/ 388487 h 978458"/>
              <a:gd name="connsiteX0" fmla="*/ 2 w 1672467"/>
              <a:gd name="connsiteY0" fmla="*/ 233985 h 823956"/>
              <a:gd name="connsiteX1" fmla="*/ 959374 w 1672467"/>
              <a:gd name="connsiteY1" fmla="*/ 88467 h 823956"/>
              <a:gd name="connsiteX2" fmla="*/ 1652046 w 1672467"/>
              <a:gd name="connsiteY2" fmla="*/ 277519 h 823956"/>
              <a:gd name="connsiteX3" fmla="*/ 951571 w 1672467"/>
              <a:gd name="connsiteY3" fmla="*/ 823704 h 823956"/>
              <a:gd name="connsiteX4" fmla="*/ 2 w 1672467"/>
              <a:gd name="connsiteY4" fmla="*/ 233985 h 823956"/>
              <a:gd name="connsiteX0" fmla="*/ 2133 w 1674598"/>
              <a:gd name="connsiteY0" fmla="*/ 233985 h 823956"/>
              <a:gd name="connsiteX1" fmla="*/ 961505 w 1674598"/>
              <a:gd name="connsiteY1" fmla="*/ 88467 h 823956"/>
              <a:gd name="connsiteX2" fmla="*/ 1654177 w 1674598"/>
              <a:gd name="connsiteY2" fmla="*/ 277519 h 823956"/>
              <a:gd name="connsiteX3" fmla="*/ 953702 w 1674598"/>
              <a:gd name="connsiteY3" fmla="*/ 823704 h 823956"/>
              <a:gd name="connsiteX4" fmla="*/ 2133 w 1674598"/>
              <a:gd name="connsiteY4" fmla="*/ 233985 h 823956"/>
              <a:gd name="connsiteX0" fmla="*/ 2133 w 1674598"/>
              <a:gd name="connsiteY0" fmla="*/ 173090 h 763061"/>
              <a:gd name="connsiteX1" fmla="*/ 961505 w 1674598"/>
              <a:gd name="connsiteY1" fmla="*/ 27572 h 763061"/>
              <a:gd name="connsiteX2" fmla="*/ 1654177 w 1674598"/>
              <a:gd name="connsiteY2" fmla="*/ 216624 h 763061"/>
              <a:gd name="connsiteX3" fmla="*/ 953702 w 1674598"/>
              <a:gd name="connsiteY3" fmla="*/ 762809 h 763061"/>
              <a:gd name="connsiteX4" fmla="*/ 2133 w 1674598"/>
              <a:gd name="connsiteY4" fmla="*/ 173090 h 763061"/>
              <a:gd name="connsiteX0" fmla="*/ 2133 w 1714084"/>
              <a:gd name="connsiteY0" fmla="*/ 173090 h 762929"/>
              <a:gd name="connsiteX1" fmla="*/ 961505 w 1714084"/>
              <a:gd name="connsiteY1" fmla="*/ 27572 h 762929"/>
              <a:gd name="connsiteX2" fmla="*/ 1654177 w 1714084"/>
              <a:gd name="connsiteY2" fmla="*/ 216624 h 762929"/>
              <a:gd name="connsiteX3" fmla="*/ 953702 w 1714084"/>
              <a:gd name="connsiteY3" fmla="*/ 762809 h 762929"/>
              <a:gd name="connsiteX4" fmla="*/ 2133 w 1714084"/>
              <a:gd name="connsiteY4" fmla="*/ 173090 h 762929"/>
              <a:gd name="connsiteX0" fmla="*/ 2603 w 1724438"/>
              <a:gd name="connsiteY0" fmla="*/ 173090 h 763230"/>
              <a:gd name="connsiteX1" fmla="*/ 961975 w 1724438"/>
              <a:gd name="connsiteY1" fmla="*/ 27572 h 763230"/>
              <a:gd name="connsiteX2" fmla="*/ 1654647 w 1724438"/>
              <a:gd name="connsiteY2" fmla="*/ 216624 h 763230"/>
              <a:gd name="connsiteX3" fmla="*/ 954172 w 1724438"/>
              <a:gd name="connsiteY3" fmla="*/ 762809 h 763230"/>
              <a:gd name="connsiteX4" fmla="*/ 2603 w 1724438"/>
              <a:gd name="connsiteY4" fmla="*/ 173090 h 763230"/>
              <a:gd name="connsiteX0" fmla="*/ 384 w 1715396"/>
              <a:gd name="connsiteY0" fmla="*/ 146686 h 602828"/>
              <a:gd name="connsiteX1" fmla="*/ 959756 w 1715396"/>
              <a:gd name="connsiteY1" fmla="*/ 1168 h 602828"/>
              <a:gd name="connsiteX2" fmla="*/ 1652428 w 1715396"/>
              <a:gd name="connsiteY2" fmla="*/ 190220 h 602828"/>
              <a:gd name="connsiteX3" fmla="*/ 865774 w 1715396"/>
              <a:gd name="connsiteY3" fmla="*/ 602134 h 602828"/>
              <a:gd name="connsiteX4" fmla="*/ 384 w 1715396"/>
              <a:gd name="connsiteY4" fmla="*/ 146686 h 602828"/>
              <a:gd name="connsiteX0" fmla="*/ 42658 w 1757670"/>
              <a:gd name="connsiteY0" fmla="*/ 155376 h 611518"/>
              <a:gd name="connsiteX1" fmla="*/ 1002030 w 1757670"/>
              <a:gd name="connsiteY1" fmla="*/ 9858 h 611518"/>
              <a:gd name="connsiteX2" fmla="*/ 1694702 w 1757670"/>
              <a:gd name="connsiteY2" fmla="*/ 198910 h 611518"/>
              <a:gd name="connsiteX3" fmla="*/ 908048 w 1757670"/>
              <a:gd name="connsiteY3" fmla="*/ 610824 h 611518"/>
              <a:gd name="connsiteX4" fmla="*/ 42658 w 1757670"/>
              <a:gd name="connsiteY4" fmla="*/ 155376 h 611518"/>
              <a:gd name="connsiteX0" fmla="*/ 42658 w 1757670"/>
              <a:gd name="connsiteY0" fmla="*/ 194563 h 650705"/>
              <a:gd name="connsiteX1" fmla="*/ 1002030 w 1757670"/>
              <a:gd name="connsiteY1" fmla="*/ 49045 h 650705"/>
              <a:gd name="connsiteX2" fmla="*/ 1694702 w 1757670"/>
              <a:gd name="connsiteY2" fmla="*/ 238097 h 650705"/>
              <a:gd name="connsiteX3" fmla="*/ 908048 w 1757670"/>
              <a:gd name="connsiteY3" fmla="*/ 650011 h 650705"/>
              <a:gd name="connsiteX4" fmla="*/ 42658 w 1757670"/>
              <a:gd name="connsiteY4" fmla="*/ 194563 h 650705"/>
              <a:gd name="connsiteX0" fmla="*/ 42658 w 1757670"/>
              <a:gd name="connsiteY0" fmla="*/ 194563 h 650705"/>
              <a:gd name="connsiteX1" fmla="*/ 1002030 w 1757670"/>
              <a:gd name="connsiteY1" fmla="*/ 49045 h 650705"/>
              <a:gd name="connsiteX2" fmla="*/ 1694702 w 1757670"/>
              <a:gd name="connsiteY2" fmla="*/ 238097 h 650705"/>
              <a:gd name="connsiteX3" fmla="*/ 908048 w 1757670"/>
              <a:gd name="connsiteY3" fmla="*/ 650011 h 650705"/>
              <a:gd name="connsiteX4" fmla="*/ 42658 w 1757670"/>
              <a:gd name="connsiteY4" fmla="*/ 194563 h 650705"/>
              <a:gd name="connsiteX0" fmla="*/ 1067 w 1712276"/>
              <a:gd name="connsiteY0" fmla="*/ 174755 h 503374"/>
              <a:gd name="connsiteX1" fmla="*/ 960439 w 1712276"/>
              <a:gd name="connsiteY1" fmla="*/ 29237 h 503374"/>
              <a:gd name="connsiteX2" fmla="*/ 1653111 w 1712276"/>
              <a:gd name="connsiteY2" fmla="*/ 218289 h 503374"/>
              <a:gd name="connsiteX3" fmla="*/ 810222 w 1712276"/>
              <a:gd name="connsiteY3" fmla="*/ 501622 h 503374"/>
              <a:gd name="connsiteX4" fmla="*/ 1067 w 1712276"/>
              <a:gd name="connsiteY4" fmla="*/ 174755 h 503374"/>
              <a:gd name="connsiteX0" fmla="*/ 30431 w 1741640"/>
              <a:gd name="connsiteY0" fmla="*/ 198666 h 527285"/>
              <a:gd name="connsiteX1" fmla="*/ 989803 w 1741640"/>
              <a:gd name="connsiteY1" fmla="*/ 53148 h 527285"/>
              <a:gd name="connsiteX2" fmla="*/ 1682475 w 1741640"/>
              <a:gd name="connsiteY2" fmla="*/ 242200 h 527285"/>
              <a:gd name="connsiteX3" fmla="*/ 839586 w 1741640"/>
              <a:gd name="connsiteY3" fmla="*/ 525533 h 527285"/>
              <a:gd name="connsiteX4" fmla="*/ 30431 w 1741640"/>
              <a:gd name="connsiteY4" fmla="*/ 198666 h 527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1640" h="527285">
                <a:moveTo>
                  <a:pt x="30431" y="198666"/>
                </a:moveTo>
                <a:cubicBezTo>
                  <a:pt x="198326" y="-17975"/>
                  <a:pt x="589751" y="-42337"/>
                  <a:pt x="989803" y="53148"/>
                </a:cubicBezTo>
                <a:cubicBezTo>
                  <a:pt x="1389855" y="148633"/>
                  <a:pt x="1519626" y="67212"/>
                  <a:pt x="1682475" y="242200"/>
                </a:cubicBezTo>
                <a:cubicBezTo>
                  <a:pt x="1948729" y="473996"/>
                  <a:pt x="1253916" y="539343"/>
                  <a:pt x="839586" y="525533"/>
                </a:cubicBezTo>
                <a:cubicBezTo>
                  <a:pt x="425256" y="511723"/>
                  <a:pt x="-137464" y="415307"/>
                  <a:pt x="30431" y="198666"/>
                </a:cubicBezTo>
                <a:close/>
              </a:path>
            </a:pathLst>
          </a:custGeom>
          <a:noFill/>
          <a:ln w="1905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45" name="Oval 125 3"/>
          <p:cNvSpPr/>
          <p:nvPr/>
        </p:nvSpPr>
        <p:spPr>
          <a:xfrm rot="21236884">
            <a:off x="7057822" y="1631747"/>
            <a:ext cx="1674598" cy="823956"/>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 name="connsiteX0" fmla="*/ 5016 w 1677481"/>
              <a:gd name="connsiteY0" fmla="*/ 388487 h 978458"/>
              <a:gd name="connsiteX1" fmla="*/ 873632 w 1677481"/>
              <a:gd name="connsiteY1" fmla="*/ 401 h 978458"/>
              <a:gd name="connsiteX2" fmla="*/ 1657060 w 1677481"/>
              <a:gd name="connsiteY2" fmla="*/ 432021 h 978458"/>
              <a:gd name="connsiteX3" fmla="*/ 956585 w 1677481"/>
              <a:gd name="connsiteY3" fmla="*/ 978206 h 978458"/>
              <a:gd name="connsiteX4" fmla="*/ 5016 w 1677481"/>
              <a:gd name="connsiteY4" fmla="*/ 388487 h 978458"/>
              <a:gd name="connsiteX0" fmla="*/ 2 w 1672467"/>
              <a:gd name="connsiteY0" fmla="*/ 233985 h 823956"/>
              <a:gd name="connsiteX1" fmla="*/ 959374 w 1672467"/>
              <a:gd name="connsiteY1" fmla="*/ 88467 h 823956"/>
              <a:gd name="connsiteX2" fmla="*/ 1652046 w 1672467"/>
              <a:gd name="connsiteY2" fmla="*/ 277519 h 823956"/>
              <a:gd name="connsiteX3" fmla="*/ 951571 w 1672467"/>
              <a:gd name="connsiteY3" fmla="*/ 823704 h 823956"/>
              <a:gd name="connsiteX4" fmla="*/ 2 w 1672467"/>
              <a:gd name="connsiteY4" fmla="*/ 233985 h 823956"/>
              <a:gd name="connsiteX0" fmla="*/ 2133 w 1674598"/>
              <a:gd name="connsiteY0" fmla="*/ 233985 h 823956"/>
              <a:gd name="connsiteX1" fmla="*/ 961505 w 1674598"/>
              <a:gd name="connsiteY1" fmla="*/ 88467 h 823956"/>
              <a:gd name="connsiteX2" fmla="*/ 1654177 w 1674598"/>
              <a:gd name="connsiteY2" fmla="*/ 277519 h 823956"/>
              <a:gd name="connsiteX3" fmla="*/ 953702 w 1674598"/>
              <a:gd name="connsiteY3" fmla="*/ 823704 h 823956"/>
              <a:gd name="connsiteX4" fmla="*/ 2133 w 1674598"/>
              <a:gd name="connsiteY4" fmla="*/ 233985 h 82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598" h="823956">
                <a:moveTo>
                  <a:pt x="2133" y="233985"/>
                </a:moveTo>
                <a:cubicBezTo>
                  <a:pt x="48526" y="-24767"/>
                  <a:pt x="686164" y="81211"/>
                  <a:pt x="961505" y="88467"/>
                </a:cubicBezTo>
                <a:cubicBezTo>
                  <a:pt x="1236846" y="95723"/>
                  <a:pt x="1480179" y="-211081"/>
                  <a:pt x="1654177" y="277519"/>
                </a:cubicBezTo>
                <a:cubicBezTo>
                  <a:pt x="1788196" y="682751"/>
                  <a:pt x="1229043" y="830960"/>
                  <a:pt x="953702" y="823704"/>
                </a:cubicBezTo>
                <a:cubicBezTo>
                  <a:pt x="678361" y="816448"/>
                  <a:pt x="-44260" y="492737"/>
                  <a:pt x="2133" y="233985"/>
                </a:cubicBezTo>
                <a:close/>
              </a:path>
            </a:pathLst>
          </a:custGeom>
          <a:noFill/>
          <a:ln w="1905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46" name="TextBox 45"/>
          <p:cNvSpPr txBox="1"/>
          <p:nvPr/>
        </p:nvSpPr>
        <p:spPr>
          <a:xfrm>
            <a:off x="3477197" y="2333872"/>
            <a:ext cx="559407"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lumMod val="75000"/>
                  </a:prstClr>
                </a:solidFill>
                <a:effectLst/>
                <a:uLnTx/>
                <a:uFillTx/>
              </a:rPr>
              <a:t>Body</a:t>
            </a:r>
          </a:p>
        </p:txBody>
      </p:sp>
      <p:sp>
        <p:nvSpPr>
          <p:cNvPr id="47" name="TextBox 46"/>
          <p:cNvSpPr txBox="1"/>
          <p:nvPr/>
        </p:nvSpPr>
        <p:spPr>
          <a:xfrm>
            <a:off x="6165680" y="2973153"/>
            <a:ext cx="64713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lumMod val="50000"/>
                  </a:prstClr>
                </a:solidFill>
                <a:effectLst/>
                <a:uLnTx/>
                <a:uFillTx/>
              </a:rPr>
              <a:t>Body</a:t>
            </a:r>
          </a:p>
        </p:txBody>
      </p:sp>
      <p:sp>
        <p:nvSpPr>
          <p:cNvPr id="48" name="TextBox 47"/>
          <p:cNvSpPr txBox="1"/>
          <p:nvPr/>
        </p:nvSpPr>
        <p:spPr>
          <a:xfrm>
            <a:off x="8281509" y="2302051"/>
            <a:ext cx="64713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lumMod val="75000"/>
                  </a:prstClr>
                </a:solidFill>
                <a:effectLst/>
                <a:uLnTx/>
                <a:uFillTx/>
              </a:rPr>
              <a:t>Body</a:t>
            </a:r>
          </a:p>
        </p:txBody>
      </p:sp>
      <mc:AlternateContent xmlns:mc="http://schemas.openxmlformats.org/markup-compatibility/2006" xmlns:a14="http://schemas.microsoft.com/office/drawing/2010/main">
        <mc:Choice Requires="a14">
          <p:sp>
            <p:nvSpPr>
              <p:cNvPr id="50" name="TextBox 49"/>
              <p:cNvSpPr txBox="1"/>
              <p:nvPr/>
            </p:nvSpPr>
            <p:spPr>
              <a:xfrm>
                <a:off x="4900296" y="4306882"/>
                <a:ext cx="22228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smtClean="0">
                          <a:solidFill>
                            <a:srgbClr val="000302"/>
                          </a:solidFill>
                          <a:latin typeface="Cambria Math" panose="02040503050406030204" pitchFamily="18" charset="0"/>
                        </a:rPr>
                        <m:t>𝐌</m:t>
                      </m:r>
                      <m:r>
                        <a:rPr lang="en-US" sz="2400" i="1" smtClean="0">
                          <a:solidFill>
                            <a:srgbClr val="000302"/>
                          </a:solidFill>
                          <a:latin typeface="Cambria Math" panose="02040503050406030204" pitchFamily="18" charset="0"/>
                        </a:rPr>
                        <m:t>(</m:t>
                      </m:r>
                      <m:r>
                        <a:rPr lang="en-US" sz="2400" i="1" smtClean="0">
                          <a:solidFill>
                            <a:srgbClr val="000302"/>
                          </a:solidFill>
                          <a:latin typeface="Cambria Math" panose="02040503050406030204" pitchFamily="18" charset="0"/>
                        </a:rPr>
                        <m:t>𝑡</m:t>
                      </m:r>
                      <m:r>
                        <a:rPr lang="en-US" sz="2400" i="1" smtClean="0">
                          <a:solidFill>
                            <a:srgbClr val="000302"/>
                          </a:solidFill>
                          <a:latin typeface="Cambria Math" panose="02040503050406030204" pitchFamily="18" charset="0"/>
                        </a:rPr>
                        <m:t>)</m:t>
                      </m:r>
                      <m:acc>
                        <m:accPr>
                          <m:chr m:val="̇"/>
                          <m:ctrlPr>
                            <a:rPr lang="en-US" sz="2400" i="1" smtClean="0">
                              <a:solidFill>
                                <a:schemeClr val="tx1"/>
                              </a:solidFill>
                              <a:latin typeface="Cambria Math" panose="02040503050406030204" pitchFamily="18" charset="0"/>
                            </a:rPr>
                          </m:ctrlPr>
                        </m:accPr>
                        <m:e>
                          <m:r>
                            <a:rPr lang="en-US" sz="2400" b="1" smtClean="0">
                              <a:solidFill>
                                <a:schemeClr val="tx1"/>
                              </a:solidFill>
                              <a:latin typeface="Cambria Math" panose="02040503050406030204" pitchFamily="18" charset="0"/>
                            </a:rPr>
                            <m:t>𝐮</m:t>
                          </m:r>
                        </m:e>
                      </m:acc>
                      <m:r>
                        <a:rPr lang="en-US" sz="2400" i="1" smtClean="0">
                          <a:solidFill>
                            <a:schemeClr val="tx1"/>
                          </a:solidFill>
                          <a:latin typeface="Cambria Math" panose="02040503050406030204" pitchFamily="18" charset="0"/>
                        </a:rPr>
                        <m:t>(</m:t>
                      </m:r>
                      <m:r>
                        <a:rPr lang="en-US" sz="2400" i="1" smtClean="0">
                          <a:solidFill>
                            <a:schemeClr val="tx1"/>
                          </a:solidFill>
                          <a:latin typeface="Cambria Math" panose="02040503050406030204" pitchFamily="18" charset="0"/>
                        </a:rPr>
                        <m:t>𝑡</m:t>
                      </m:r>
                      <m:r>
                        <a:rPr lang="en-US" sz="2400" i="1" smtClean="0">
                          <a:solidFill>
                            <a:schemeClr val="tx1"/>
                          </a:solidFill>
                          <a:latin typeface="Cambria Math" panose="02040503050406030204" pitchFamily="18" charset="0"/>
                        </a:rPr>
                        <m:t>)=</m:t>
                      </m:r>
                      <m:r>
                        <a:rPr lang="en-US" sz="2400" b="1">
                          <a:solidFill>
                            <a:schemeClr val="tx1"/>
                          </a:solidFill>
                          <a:latin typeface="Cambria Math" panose="02040503050406030204" pitchFamily="18" charset="0"/>
                        </a:rPr>
                        <m:t>𝐟</m:t>
                      </m:r>
                      <m:r>
                        <a:rPr lang="en-US" sz="2400" b="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𝑡</m:t>
                      </m:r>
                      <m:r>
                        <a:rPr lang="en-US" sz="2400" b="1">
                          <a:solidFill>
                            <a:schemeClr val="tx1"/>
                          </a:solidFill>
                          <a:latin typeface="Cambria Math" panose="02040503050406030204" pitchFamily="18" charset="0"/>
                        </a:rPr>
                        <m:t>)</m:t>
                      </m:r>
                    </m:oMath>
                  </m:oMathPara>
                </a14:m>
                <a:endParaRPr lang="en-CA" sz="2400" b="1" dirty="0">
                  <a:solidFill>
                    <a:srgbClr val="C00000"/>
                  </a:solidFill>
                  <a:latin typeface="Arial" panose="020B0604020202020204"/>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4900296" y="4306882"/>
                <a:ext cx="2222853" cy="369332"/>
              </a:xfrm>
              <a:prstGeom prst="rect">
                <a:avLst/>
              </a:prstGeom>
              <a:blipFill>
                <a:blip r:embed="rId3"/>
                <a:stretch>
                  <a:fillRect l="-2473" t="-3333" r="-4121" b="-38333"/>
                </a:stretch>
              </a:blipFill>
            </p:spPr>
            <p:txBody>
              <a:bodyPr/>
              <a:lstStyle/>
              <a:p>
                <a:r>
                  <a:rPr lang="en-CA">
                    <a:noFill/>
                  </a:rPr>
                  <a:t> </a:t>
                </a:r>
              </a:p>
            </p:txBody>
          </p:sp>
        </mc:Fallback>
      </mc:AlternateContent>
      <p:sp>
        <p:nvSpPr>
          <p:cNvPr id="51" name="TextBox 50"/>
          <p:cNvSpPr txBox="1"/>
          <p:nvPr/>
        </p:nvSpPr>
        <p:spPr>
          <a:xfrm>
            <a:off x="3251164" y="3488850"/>
            <a:ext cx="1934009" cy="338554"/>
          </a:xfrm>
          <a:prstGeom prst="rect">
            <a:avLst/>
          </a:prstGeom>
          <a:noFill/>
        </p:spPr>
        <p:txBody>
          <a:bodyPr wrap="square" rtlCol="0">
            <a:spAutoFit/>
          </a:bodyPr>
          <a:lstStyle/>
          <a:p>
            <a:r>
              <a:rPr lang="en-US" sz="1600" dirty="0">
                <a:solidFill>
                  <a:schemeClr val="bg1">
                    <a:lumMod val="50000"/>
                  </a:schemeClr>
                </a:solidFill>
                <a:latin typeface="Arial" panose="020B0604020202020204"/>
              </a:rPr>
              <a:t>Accelerations</a:t>
            </a:r>
          </a:p>
        </p:txBody>
      </p:sp>
      <p:grpSp>
        <p:nvGrpSpPr>
          <p:cNvPr id="52" name="Group 51"/>
          <p:cNvGrpSpPr/>
          <p:nvPr/>
        </p:nvGrpSpPr>
        <p:grpSpPr>
          <a:xfrm>
            <a:off x="3315056" y="3786469"/>
            <a:ext cx="2341476" cy="523327"/>
            <a:chOff x="1299384" y="3168636"/>
            <a:chExt cx="2341476" cy="523327"/>
          </a:xfrm>
        </p:grpSpPr>
        <p:cxnSp>
          <p:nvCxnSpPr>
            <p:cNvPr id="53" name="Straight Connector 52"/>
            <p:cNvCxnSpPr/>
            <p:nvPr/>
          </p:nvCxnSpPr>
          <p:spPr>
            <a:xfrm flipH="1" flipV="1">
              <a:off x="3117534" y="3168637"/>
              <a:ext cx="523326" cy="523326"/>
            </a:xfrm>
            <a:prstGeom prst="line">
              <a:avLst/>
            </a:prstGeom>
            <a:noFill/>
            <a:ln w="12700" cap="rnd" cmpd="sng" algn="ctr">
              <a:solidFill>
                <a:schemeClr val="bg1">
                  <a:lumMod val="50000"/>
                </a:schemeClr>
              </a:solidFill>
              <a:prstDash val="solid"/>
              <a:round/>
            </a:ln>
            <a:effectLst/>
          </p:spPr>
        </p:cxnSp>
        <p:cxnSp>
          <p:nvCxnSpPr>
            <p:cNvPr id="54" name="Straight Connector 53"/>
            <p:cNvCxnSpPr/>
            <p:nvPr/>
          </p:nvCxnSpPr>
          <p:spPr>
            <a:xfrm>
              <a:off x="1299384" y="3168636"/>
              <a:ext cx="1818150" cy="0"/>
            </a:xfrm>
            <a:prstGeom prst="line">
              <a:avLst/>
            </a:prstGeom>
            <a:noFill/>
            <a:ln w="12700" cap="rnd" cmpd="sng" algn="ctr">
              <a:solidFill>
                <a:schemeClr val="bg1">
                  <a:lumMod val="50000"/>
                </a:schemeClr>
              </a:solidFill>
              <a:prstDash val="solid"/>
              <a:round/>
            </a:ln>
            <a:effectLst/>
          </p:spPr>
        </p:cxnSp>
      </p:grpSp>
      <p:sp>
        <p:nvSpPr>
          <p:cNvPr id="55" name="TextBox 54"/>
          <p:cNvSpPr txBox="1"/>
          <p:nvPr/>
        </p:nvSpPr>
        <p:spPr>
          <a:xfrm>
            <a:off x="3031900" y="3872588"/>
            <a:ext cx="1764665" cy="338554"/>
          </a:xfrm>
          <a:prstGeom prst="rect">
            <a:avLst/>
          </a:prstGeom>
          <a:noFill/>
        </p:spPr>
        <p:txBody>
          <a:bodyPr wrap="square" rtlCol="0">
            <a:spAutoFit/>
          </a:bodyPr>
          <a:lstStyle/>
          <a:p>
            <a:r>
              <a:rPr lang="en-US" sz="1600" dirty="0">
                <a:solidFill>
                  <a:srgbClr val="FFFFFF">
                    <a:lumMod val="50000"/>
                  </a:srgbClr>
                </a:solidFill>
                <a:latin typeface="Arial" panose="020B0604020202020204"/>
              </a:rPr>
              <a:t>Mass matrix</a:t>
            </a:r>
          </a:p>
        </p:txBody>
      </p:sp>
      <p:grpSp>
        <p:nvGrpSpPr>
          <p:cNvPr id="56" name="Group 55"/>
          <p:cNvGrpSpPr/>
          <p:nvPr/>
        </p:nvGrpSpPr>
        <p:grpSpPr>
          <a:xfrm>
            <a:off x="3095339" y="4175188"/>
            <a:ext cx="2002776" cy="172646"/>
            <a:chOff x="1299384" y="3575038"/>
            <a:chExt cx="2002776" cy="172646"/>
          </a:xfrm>
        </p:grpSpPr>
        <p:cxnSp>
          <p:nvCxnSpPr>
            <p:cNvPr id="57" name="Straight Connector 56"/>
            <p:cNvCxnSpPr/>
            <p:nvPr/>
          </p:nvCxnSpPr>
          <p:spPr>
            <a:xfrm flipH="1" flipV="1">
              <a:off x="3129515" y="3575039"/>
              <a:ext cx="172645" cy="172645"/>
            </a:xfrm>
            <a:prstGeom prst="line">
              <a:avLst/>
            </a:prstGeom>
            <a:noFill/>
            <a:ln w="12700" cap="rnd" cmpd="sng" algn="ctr">
              <a:solidFill>
                <a:srgbClr val="FFFFFF">
                  <a:lumMod val="50000"/>
                </a:srgbClr>
              </a:solidFill>
              <a:prstDash val="solid"/>
              <a:round/>
            </a:ln>
            <a:effectLst/>
          </p:spPr>
        </p:cxnSp>
        <p:cxnSp>
          <p:nvCxnSpPr>
            <p:cNvPr id="58" name="Straight Connector 57"/>
            <p:cNvCxnSpPr/>
            <p:nvPr/>
          </p:nvCxnSpPr>
          <p:spPr>
            <a:xfrm>
              <a:off x="1299384" y="3575038"/>
              <a:ext cx="1830130" cy="0"/>
            </a:xfrm>
            <a:prstGeom prst="line">
              <a:avLst/>
            </a:prstGeom>
            <a:noFill/>
            <a:ln w="12700" cap="rnd" cmpd="sng" algn="ctr">
              <a:solidFill>
                <a:srgbClr val="FFFFFF">
                  <a:lumMod val="50000"/>
                </a:srgbClr>
              </a:solidFill>
              <a:prstDash val="solid"/>
              <a:round/>
            </a:ln>
            <a:effectLst/>
          </p:spPr>
        </p:cxnSp>
      </p:grpSp>
      <p:grpSp>
        <p:nvGrpSpPr>
          <p:cNvPr id="59" name="Group 58"/>
          <p:cNvGrpSpPr/>
          <p:nvPr/>
        </p:nvGrpSpPr>
        <p:grpSpPr>
          <a:xfrm>
            <a:off x="6674117" y="4169640"/>
            <a:ext cx="2246074" cy="147881"/>
            <a:chOff x="5860256" y="3577011"/>
            <a:chExt cx="2246074" cy="147881"/>
          </a:xfrm>
        </p:grpSpPr>
        <p:cxnSp>
          <p:nvCxnSpPr>
            <p:cNvPr id="60" name="Straight Connector 59"/>
            <p:cNvCxnSpPr/>
            <p:nvPr/>
          </p:nvCxnSpPr>
          <p:spPr>
            <a:xfrm flipV="1">
              <a:off x="5860256" y="3577011"/>
              <a:ext cx="147882" cy="147881"/>
            </a:xfrm>
            <a:prstGeom prst="line">
              <a:avLst/>
            </a:prstGeom>
            <a:noFill/>
            <a:ln w="12700" cap="rnd" cmpd="sng" algn="ctr">
              <a:solidFill>
                <a:srgbClr val="FFFFFF">
                  <a:lumMod val="50000"/>
                </a:srgbClr>
              </a:solidFill>
              <a:prstDash val="solid"/>
              <a:miter lim="800000"/>
            </a:ln>
            <a:effectLst/>
          </p:spPr>
        </p:cxnSp>
        <p:cxnSp>
          <p:nvCxnSpPr>
            <p:cNvPr id="61" name="Straight Connector 60"/>
            <p:cNvCxnSpPr/>
            <p:nvPr/>
          </p:nvCxnSpPr>
          <p:spPr>
            <a:xfrm>
              <a:off x="6008138" y="3577014"/>
              <a:ext cx="2098192" cy="0"/>
            </a:xfrm>
            <a:prstGeom prst="line">
              <a:avLst/>
            </a:prstGeom>
            <a:noFill/>
            <a:ln w="12700" cap="rnd" cmpd="sng" algn="ctr">
              <a:solidFill>
                <a:srgbClr val="FFFFFF">
                  <a:lumMod val="50000"/>
                </a:srgbClr>
              </a:solidFill>
              <a:prstDash val="solid"/>
              <a:miter lim="800000"/>
            </a:ln>
            <a:effectLst/>
          </p:spPr>
        </p:cxnSp>
      </p:grpSp>
      <p:sp>
        <p:nvSpPr>
          <p:cNvPr id="62" name="TextBox 61"/>
          <p:cNvSpPr txBox="1"/>
          <p:nvPr/>
        </p:nvSpPr>
        <p:spPr>
          <a:xfrm>
            <a:off x="6925298" y="3855466"/>
            <a:ext cx="2023334" cy="338554"/>
          </a:xfrm>
          <a:prstGeom prst="rect">
            <a:avLst/>
          </a:prstGeom>
          <a:noFill/>
        </p:spPr>
        <p:txBody>
          <a:bodyPr wrap="square" rtlCol="0">
            <a:spAutoFit/>
          </a:bodyPr>
          <a:lstStyle/>
          <a:p>
            <a:pPr algn="r"/>
            <a:r>
              <a:rPr lang="en-US" sz="1600" dirty="0">
                <a:solidFill>
                  <a:srgbClr val="FFFFFF">
                    <a:lumMod val="50000"/>
                  </a:srgbClr>
                </a:solidFill>
                <a:latin typeface="Arial" panose="020B0604020202020204"/>
              </a:rPr>
              <a:t>Forces</a:t>
            </a:r>
          </a:p>
        </p:txBody>
      </p:sp>
      <p:cxnSp>
        <p:nvCxnSpPr>
          <p:cNvPr id="69" name="Straight Arrow Connector 68"/>
          <p:cNvCxnSpPr/>
          <p:nvPr/>
        </p:nvCxnSpPr>
        <p:spPr>
          <a:xfrm flipH="1">
            <a:off x="5408829" y="2491762"/>
            <a:ext cx="859803" cy="78479"/>
          </a:xfrm>
          <a:prstGeom prst="straightConnector1">
            <a:avLst/>
          </a:prstGeom>
          <a:noFill/>
          <a:ln w="41275" cap="flat" cmpd="sng" algn="ctr">
            <a:solidFill>
              <a:srgbClr val="F27176">
                <a:lumMod val="50000"/>
              </a:srgbClr>
            </a:solidFill>
            <a:prstDash val="solid"/>
            <a:miter lim="800000"/>
            <a:tailEnd type="triangle" w="med" len="lg"/>
          </a:ln>
          <a:effectLst/>
        </p:spPr>
      </p:cxnSp>
      <p:sp>
        <p:nvSpPr>
          <p:cNvPr id="2" name="Arc 1"/>
          <p:cNvSpPr/>
          <p:nvPr/>
        </p:nvSpPr>
        <p:spPr>
          <a:xfrm>
            <a:off x="5851701" y="2652884"/>
            <a:ext cx="590400" cy="520297"/>
          </a:xfrm>
          <a:prstGeom prst="arc">
            <a:avLst>
              <a:gd name="adj1" fmla="val 8411773"/>
              <a:gd name="adj2" fmla="val 14977335"/>
            </a:avLst>
          </a:prstGeom>
          <a:ln w="28575">
            <a:solidFill>
              <a:schemeClr val="accent5"/>
            </a:solidFill>
            <a:prstDash val="sysDash"/>
            <a:headEnd type="triangle" w="med" len="lg"/>
            <a:tailEnd type="none" w="med" len="lg"/>
          </a:ln>
          <a:effectLst>
            <a:outerShdw blurRad="25400" dist="127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cxnSp>
        <p:nvCxnSpPr>
          <p:cNvPr id="49" name="Straight Arrow Connector 48"/>
          <p:cNvCxnSpPr/>
          <p:nvPr/>
        </p:nvCxnSpPr>
        <p:spPr>
          <a:xfrm flipH="1">
            <a:off x="5851701" y="2504219"/>
            <a:ext cx="362240" cy="903340"/>
          </a:xfrm>
          <a:prstGeom prst="straightConnector1">
            <a:avLst/>
          </a:prstGeom>
          <a:noFill/>
          <a:ln w="41275" cap="flat" cmpd="sng" algn="ctr">
            <a:solidFill>
              <a:schemeClr val="accent5"/>
            </a:solidFill>
            <a:prstDash val="solid"/>
            <a:miter lim="800000"/>
            <a:tailEnd type="triangle" w="med" len="lg"/>
          </a:ln>
          <a:effectLst>
            <a:outerShdw blurRad="38100" dist="12700" dir="8100000" algn="tr" rotWithShape="0">
              <a:prstClr val="black">
                <a:alpha val="40000"/>
              </a:prstClr>
            </a:outerShdw>
          </a:effectLst>
        </p:spPr>
      </p:cxnSp>
      <p:sp>
        <p:nvSpPr>
          <p:cNvPr id="64" name="Freeform 63"/>
          <p:cNvSpPr/>
          <p:nvPr/>
        </p:nvSpPr>
        <p:spPr>
          <a:xfrm>
            <a:off x="5668629" y="1806318"/>
            <a:ext cx="471966" cy="645828"/>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65" name="Oval 64"/>
          <p:cNvSpPr/>
          <p:nvPr/>
        </p:nvSpPr>
        <p:spPr>
          <a:xfrm>
            <a:off x="6165681" y="2443502"/>
            <a:ext cx="96520" cy="9652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66" name="TextBox 65"/>
          <p:cNvSpPr txBox="1"/>
          <p:nvPr/>
        </p:nvSpPr>
        <p:spPr>
          <a:xfrm>
            <a:off x="4441938" y="1651408"/>
            <a:ext cx="1253305" cy="276999"/>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center of mass</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4D207E4-C431-45B3-A4FD-0288C0229542}"/>
                  </a:ext>
                </a:extLst>
              </p:cNvPr>
              <p:cNvSpPr/>
              <p:nvPr/>
            </p:nvSpPr>
            <p:spPr>
              <a:xfrm>
                <a:off x="5007977" y="2147849"/>
                <a:ext cx="57278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a:solidFill>
                            <a:srgbClr val="C00000"/>
                          </a:solidFill>
                          <a:latin typeface="Cambria Math" panose="02040503050406030204" pitchFamily="18" charset="0"/>
                        </a:rPr>
                        <m:t>𝐟</m:t>
                      </m:r>
                      <m:r>
                        <a:rPr lang="en-US" sz="1600" b="1">
                          <a:solidFill>
                            <a:srgbClr val="C00000"/>
                          </a:solidFill>
                          <a:latin typeface="Cambria Math" panose="02040503050406030204" pitchFamily="18" charset="0"/>
                        </a:rPr>
                        <m:t>(</m:t>
                      </m:r>
                      <m:r>
                        <a:rPr lang="en-US" sz="1600" i="1">
                          <a:solidFill>
                            <a:srgbClr val="C00000"/>
                          </a:solidFill>
                          <a:latin typeface="Cambria Math" panose="02040503050406030204" pitchFamily="18" charset="0"/>
                        </a:rPr>
                        <m:t>𝑡</m:t>
                      </m:r>
                      <m:r>
                        <a:rPr lang="en-US" sz="1600" b="1">
                          <a:solidFill>
                            <a:srgbClr val="C00000"/>
                          </a:solidFill>
                          <a:latin typeface="Cambria Math" panose="02040503050406030204" pitchFamily="18" charset="0"/>
                        </a:rPr>
                        <m:t>)</m:t>
                      </m:r>
                    </m:oMath>
                  </m:oMathPara>
                </a14:m>
                <a:endParaRPr lang="en-CA" sz="1600" dirty="0"/>
              </a:p>
            </p:txBody>
          </p:sp>
        </mc:Choice>
        <mc:Fallback xmlns="">
          <p:sp>
            <p:nvSpPr>
              <p:cNvPr id="3" name="Rectangle 2">
                <a:extLst>
                  <a:ext uri="{FF2B5EF4-FFF2-40B4-BE49-F238E27FC236}">
                    <a16:creationId xmlns:a16="http://schemas.microsoft.com/office/drawing/2014/main" id="{B4D207E4-C431-45B3-A4FD-0288C0229542}"/>
                  </a:ext>
                </a:extLst>
              </p:cNvPr>
              <p:cNvSpPr>
                <a:spLocks noRot="1" noChangeAspect="1" noMove="1" noResize="1" noEditPoints="1" noAdjustHandles="1" noChangeArrowheads="1" noChangeShapeType="1" noTextEdit="1"/>
              </p:cNvSpPr>
              <p:nvPr/>
            </p:nvSpPr>
            <p:spPr>
              <a:xfrm>
                <a:off x="5007977" y="2147849"/>
                <a:ext cx="572786" cy="338554"/>
              </a:xfrm>
              <a:prstGeom prst="rect">
                <a:avLst/>
              </a:prstGeom>
              <a:blipFill>
                <a:blip r:embed="rId4"/>
                <a:stretch>
                  <a:fillRect b="-892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22B3958F-0098-45A5-A2A2-1BBD03EFFB0E}"/>
                  </a:ext>
                </a:extLst>
              </p:cNvPr>
              <p:cNvSpPr/>
              <p:nvPr/>
            </p:nvSpPr>
            <p:spPr>
              <a:xfrm>
                <a:off x="5533114" y="3417471"/>
                <a:ext cx="62087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CA" sz="1600" b="1" i="1" smtClean="0">
                              <a:solidFill>
                                <a:schemeClr val="accent5"/>
                              </a:solidFill>
                              <a:latin typeface="Cambria Math" panose="02040503050406030204" pitchFamily="18" charset="0"/>
                            </a:rPr>
                          </m:ctrlPr>
                        </m:accPr>
                        <m:e>
                          <m:r>
                            <a:rPr lang="en-CA" sz="1600" b="1" i="0" smtClean="0">
                              <a:solidFill>
                                <a:schemeClr val="accent5"/>
                              </a:solidFill>
                              <a:latin typeface="Cambria Math" panose="02040503050406030204" pitchFamily="18" charset="0"/>
                            </a:rPr>
                            <m:t>𝐮</m:t>
                          </m:r>
                        </m:e>
                      </m:acc>
                      <m:r>
                        <a:rPr lang="en-US" sz="1600" b="1">
                          <a:solidFill>
                            <a:schemeClr val="accent5"/>
                          </a:solidFill>
                          <a:latin typeface="Cambria Math" panose="02040503050406030204" pitchFamily="18" charset="0"/>
                        </a:rPr>
                        <m:t>(</m:t>
                      </m:r>
                      <m:r>
                        <a:rPr lang="en-US" sz="1600" i="1">
                          <a:solidFill>
                            <a:schemeClr val="accent5"/>
                          </a:solidFill>
                          <a:latin typeface="Cambria Math" panose="02040503050406030204" pitchFamily="18" charset="0"/>
                        </a:rPr>
                        <m:t>𝑡</m:t>
                      </m:r>
                      <m:r>
                        <a:rPr lang="en-US" sz="1600" b="1">
                          <a:solidFill>
                            <a:schemeClr val="accent5"/>
                          </a:solidFill>
                          <a:latin typeface="Cambria Math" panose="02040503050406030204" pitchFamily="18" charset="0"/>
                        </a:rPr>
                        <m:t>)</m:t>
                      </m:r>
                    </m:oMath>
                  </m:oMathPara>
                </a14:m>
                <a:endParaRPr lang="en-CA" sz="1600" dirty="0">
                  <a:solidFill>
                    <a:schemeClr val="accent5"/>
                  </a:solidFill>
                </a:endParaRPr>
              </a:p>
            </p:txBody>
          </p:sp>
        </mc:Choice>
        <mc:Fallback xmlns="">
          <p:sp>
            <p:nvSpPr>
              <p:cNvPr id="31" name="Rectangle 30">
                <a:extLst>
                  <a:ext uri="{FF2B5EF4-FFF2-40B4-BE49-F238E27FC236}">
                    <a16:creationId xmlns:a16="http://schemas.microsoft.com/office/drawing/2014/main" id="{22B3958F-0098-45A5-A2A2-1BBD03EFFB0E}"/>
                  </a:ext>
                </a:extLst>
              </p:cNvPr>
              <p:cNvSpPr>
                <a:spLocks noRot="1" noChangeAspect="1" noMove="1" noResize="1" noEditPoints="1" noAdjustHandles="1" noChangeArrowheads="1" noChangeShapeType="1" noTextEdit="1"/>
              </p:cNvSpPr>
              <p:nvPr/>
            </p:nvSpPr>
            <p:spPr>
              <a:xfrm>
                <a:off x="5533114" y="3417471"/>
                <a:ext cx="620876" cy="338554"/>
              </a:xfrm>
              <a:prstGeom prst="rect">
                <a:avLst/>
              </a:prstGeom>
              <a:blipFill>
                <a:blip r:embed="rId5"/>
                <a:stretch>
                  <a:fillRect b="-10909"/>
                </a:stretch>
              </a:blipFill>
            </p:spPr>
            <p:txBody>
              <a:bodyPr/>
              <a:lstStyle/>
              <a:p>
                <a:r>
                  <a:rPr lang="en-CA">
                    <a:noFill/>
                  </a:rPr>
                  <a:t> </a:t>
                </a:r>
              </a:p>
            </p:txBody>
          </p:sp>
        </mc:Fallback>
      </mc:AlternateContent>
      <p:sp>
        <p:nvSpPr>
          <p:cNvPr id="32" name="Oval 31">
            <a:extLst>
              <a:ext uri="{FF2B5EF4-FFF2-40B4-BE49-F238E27FC236}">
                <a16:creationId xmlns:a16="http://schemas.microsoft.com/office/drawing/2014/main" id="{6BD6DDD9-7E61-45CF-AC43-AB922282D4DF}"/>
              </a:ext>
            </a:extLst>
          </p:cNvPr>
          <p:cNvSpPr/>
          <p:nvPr/>
        </p:nvSpPr>
        <p:spPr>
          <a:xfrm>
            <a:off x="7932090" y="1967916"/>
            <a:ext cx="96520" cy="9652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33" name="Oval 32">
            <a:extLst>
              <a:ext uri="{FF2B5EF4-FFF2-40B4-BE49-F238E27FC236}">
                <a16:creationId xmlns:a16="http://schemas.microsoft.com/office/drawing/2014/main" id="{F8D16DAE-E232-4C57-9401-9CDD75D2BD0C}"/>
              </a:ext>
            </a:extLst>
          </p:cNvPr>
          <p:cNvSpPr/>
          <p:nvPr/>
        </p:nvSpPr>
        <p:spPr>
          <a:xfrm>
            <a:off x="4363587" y="2272780"/>
            <a:ext cx="96520" cy="9652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02AAEDB-9182-42E5-9FEB-A3B7EDE9B6DE}"/>
                  </a:ext>
                </a:extLst>
              </p:cNvPr>
              <p:cNvSpPr txBox="1"/>
              <p:nvPr/>
            </p:nvSpPr>
            <p:spPr>
              <a:xfrm>
                <a:off x="6281198" y="2195372"/>
                <a:ext cx="2939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1" i="0" smtClean="0">
                              <a:latin typeface="Cambria Math" panose="02040503050406030204" pitchFamily="18" charset="0"/>
                            </a:rPr>
                            <m:t>𝐱</m:t>
                          </m:r>
                        </m:e>
                        <m:sub>
                          <m:r>
                            <a:rPr lang="en-CA" b="0" i="1" smtClean="0">
                              <a:latin typeface="Cambria Math" panose="02040503050406030204" pitchFamily="18" charset="0"/>
                            </a:rPr>
                            <m:t>𝐴</m:t>
                          </m:r>
                        </m:sub>
                      </m:sSub>
                    </m:oMath>
                  </m:oMathPara>
                </a14:m>
                <a:endParaRPr lang="en-CA" dirty="0"/>
              </a:p>
            </p:txBody>
          </p:sp>
        </mc:Choice>
        <mc:Fallback xmlns="">
          <p:sp>
            <p:nvSpPr>
              <p:cNvPr id="5" name="TextBox 4">
                <a:extLst>
                  <a:ext uri="{FF2B5EF4-FFF2-40B4-BE49-F238E27FC236}">
                    <a16:creationId xmlns:a16="http://schemas.microsoft.com/office/drawing/2014/main" id="{402AAEDB-9182-42E5-9FEB-A3B7EDE9B6DE}"/>
                  </a:ext>
                </a:extLst>
              </p:cNvPr>
              <p:cNvSpPr txBox="1">
                <a:spLocks noRot="1" noChangeAspect="1" noMove="1" noResize="1" noEditPoints="1" noAdjustHandles="1" noChangeArrowheads="1" noChangeShapeType="1" noTextEdit="1"/>
              </p:cNvSpPr>
              <p:nvPr/>
            </p:nvSpPr>
            <p:spPr>
              <a:xfrm>
                <a:off x="6281198" y="2195372"/>
                <a:ext cx="293991" cy="276999"/>
              </a:xfrm>
              <a:prstGeom prst="rect">
                <a:avLst/>
              </a:prstGeom>
              <a:blipFill>
                <a:blip r:embed="rId6"/>
                <a:stretch>
                  <a:fillRect l="-10204" r="-8163" b="-1521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FAC95CE-60E7-4CCC-8E4D-BD24F66FDC3B}"/>
                  </a:ext>
                </a:extLst>
              </p:cNvPr>
              <p:cNvSpPr txBox="1"/>
              <p:nvPr/>
            </p:nvSpPr>
            <p:spPr>
              <a:xfrm>
                <a:off x="8047070" y="1706092"/>
                <a:ext cx="3098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1" i="0" smtClean="0">
                              <a:latin typeface="Cambria Math" panose="02040503050406030204" pitchFamily="18" charset="0"/>
                            </a:rPr>
                            <m:t>𝐱</m:t>
                          </m:r>
                        </m:e>
                        <m:sub>
                          <m:r>
                            <a:rPr lang="en-CA" b="0" i="1" smtClean="0">
                              <a:latin typeface="Cambria Math" panose="02040503050406030204" pitchFamily="18" charset="0"/>
                            </a:rPr>
                            <m:t>𝐵</m:t>
                          </m:r>
                        </m:sub>
                      </m:sSub>
                    </m:oMath>
                  </m:oMathPara>
                </a14:m>
                <a:endParaRPr lang="en-CA" dirty="0"/>
              </a:p>
            </p:txBody>
          </p:sp>
        </mc:Choice>
        <mc:Fallback xmlns="">
          <p:sp>
            <p:nvSpPr>
              <p:cNvPr id="35" name="TextBox 34">
                <a:extLst>
                  <a:ext uri="{FF2B5EF4-FFF2-40B4-BE49-F238E27FC236}">
                    <a16:creationId xmlns:a16="http://schemas.microsoft.com/office/drawing/2014/main" id="{BFAC95CE-60E7-4CCC-8E4D-BD24F66FDC3B}"/>
                  </a:ext>
                </a:extLst>
              </p:cNvPr>
              <p:cNvSpPr txBox="1">
                <a:spLocks noRot="1" noChangeAspect="1" noMove="1" noResize="1" noEditPoints="1" noAdjustHandles="1" noChangeArrowheads="1" noChangeShapeType="1" noTextEdit="1"/>
              </p:cNvSpPr>
              <p:nvPr/>
            </p:nvSpPr>
            <p:spPr>
              <a:xfrm>
                <a:off x="8047070" y="1706092"/>
                <a:ext cx="309893" cy="276999"/>
              </a:xfrm>
              <a:prstGeom prst="rect">
                <a:avLst/>
              </a:prstGeom>
              <a:blipFill>
                <a:blip r:embed="rId7"/>
                <a:stretch>
                  <a:fillRect l="-9804" r="-7843" b="-1555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105947A-C0A3-4C55-845A-C2A4F664B866}"/>
                  </a:ext>
                </a:extLst>
              </p:cNvPr>
              <p:cNvSpPr txBox="1"/>
              <p:nvPr/>
            </p:nvSpPr>
            <p:spPr>
              <a:xfrm>
                <a:off x="4062470" y="1995781"/>
                <a:ext cx="3098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1" i="0" smtClean="0">
                              <a:latin typeface="Cambria Math" panose="02040503050406030204" pitchFamily="18" charset="0"/>
                            </a:rPr>
                            <m:t>𝐱</m:t>
                          </m:r>
                        </m:e>
                        <m:sub>
                          <m:r>
                            <a:rPr lang="en-CA" b="0" i="1" smtClean="0">
                              <a:latin typeface="Cambria Math" panose="02040503050406030204" pitchFamily="18" charset="0"/>
                            </a:rPr>
                            <m:t>𝐶</m:t>
                          </m:r>
                        </m:sub>
                      </m:sSub>
                    </m:oMath>
                  </m:oMathPara>
                </a14:m>
                <a:endParaRPr lang="en-CA" dirty="0"/>
              </a:p>
            </p:txBody>
          </p:sp>
        </mc:Choice>
        <mc:Fallback xmlns="">
          <p:sp>
            <p:nvSpPr>
              <p:cNvPr id="36" name="TextBox 35">
                <a:extLst>
                  <a:ext uri="{FF2B5EF4-FFF2-40B4-BE49-F238E27FC236}">
                    <a16:creationId xmlns:a16="http://schemas.microsoft.com/office/drawing/2014/main" id="{E105947A-C0A3-4C55-845A-C2A4F664B866}"/>
                  </a:ext>
                </a:extLst>
              </p:cNvPr>
              <p:cNvSpPr txBox="1">
                <a:spLocks noRot="1" noChangeAspect="1" noMove="1" noResize="1" noEditPoints="1" noAdjustHandles="1" noChangeArrowheads="1" noChangeShapeType="1" noTextEdit="1"/>
              </p:cNvSpPr>
              <p:nvPr/>
            </p:nvSpPr>
            <p:spPr>
              <a:xfrm>
                <a:off x="4062470" y="1995781"/>
                <a:ext cx="309893" cy="276999"/>
              </a:xfrm>
              <a:prstGeom prst="rect">
                <a:avLst/>
              </a:prstGeom>
              <a:blipFill>
                <a:blip r:embed="rId8"/>
                <a:stretch>
                  <a:fillRect l="-9804" r="-3922" b="-15217"/>
                </a:stretch>
              </a:blipFill>
            </p:spPr>
            <p:txBody>
              <a:bodyPr/>
              <a:lstStyle/>
              <a:p>
                <a:r>
                  <a:rPr lang="en-CA">
                    <a:noFill/>
                  </a:rPr>
                  <a:t> </a:t>
                </a:r>
              </a:p>
            </p:txBody>
          </p:sp>
        </mc:Fallback>
      </mc:AlternateContent>
      <p:sp>
        <p:nvSpPr>
          <p:cNvPr id="6" name="TextBox 5">
            <a:extLst>
              <a:ext uri="{FF2B5EF4-FFF2-40B4-BE49-F238E27FC236}">
                <a16:creationId xmlns:a16="http://schemas.microsoft.com/office/drawing/2014/main" id="{130A78FF-D7DF-4495-9672-6C963B1E9B1E}"/>
              </a:ext>
            </a:extLst>
          </p:cNvPr>
          <p:cNvSpPr txBox="1"/>
          <p:nvPr/>
        </p:nvSpPr>
        <p:spPr>
          <a:xfrm>
            <a:off x="3452119" y="5177790"/>
            <a:ext cx="1822935" cy="461665"/>
          </a:xfrm>
          <a:prstGeom prst="rect">
            <a:avLst/>
          </a:prstGeom>
          <a:noFill/>
        </p:spPr>
        <p:txBody>
          <a:bodyPr wrap="none" rtlCol="0">
            <a:spAutoFit/>
          </a:bodyPr>
          <a:lstStyle/>
          <a:p>
            <a:r>
              <a:rPr lang="en-CA" sz="2400" b="1" dirty="0"/>
              <a:t>Rigid bodies:</a:t>
            </a:r>
            <a:endParaRPr lang="en-CA" sz="24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C22FCFA-B2F8-46BD-9BF6-A4B6D961DA88}"/>
                  </a:ext>
                </a:extLst>
              </p:cNvPr>
              <p:cNvSpPr txBox="1"/>
              <p:nvPr/>
            </p:nvSpPr>
            <p:spPr>
              <a:xfrm>
                <a:off x="5408829" y="5223956"/>
                <a:ext cx="38099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sz="2400" i="1" smtClean="0">
                              <a:latin typeface="Cambria Math" panose="02040503050406030204" pitchFamily="18" charset="0"/>
                            </a:rPr>
                          </m:ctrlPr>
                        </m:accPr>
                        <m:e>
                          <m:r>
                            <a:rPr lang="en-CA" sz="2400" b="1" i="0" smtClean="0">
                              <a:latin typeface="Cambria Math" panose="02040503050406030204" pitchFamily="18" charset="0"/>
                            </a:rPr>
                            <m:t>𝐮</m:t>
                          </m:r>
                        </m:e>
                      </m:acc>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𝑡</m:t>
                          </m:r>
                        </m:e>
                      </m:d>
                      <m:r>
                        <a:rPr lang="en-CA" sz="2400" b="0" i="1" smtClean="0">
                          <a:latin typeface="Cambria Math" panose="02040503050406030204" pitchFamily="18" charset="0"/>
                        </a:rPr>
                        <m:t>= </m:t>
                      </m:r>
                      <m:sSup>
                        <m:sSupPr>
                          <m:ctrlPr>
                            <a:rPr lang="en-CA" sz="2400" b="0" i="1" smtClean="0">
                              <a:latin typeface="Cambria Math" panose="02040503050406030204" pitchFamily="18" charset="0"/>
                            </a:rPr>
                          </m:ctrlPr>
                        </m:sSupPr>
                        <m:e>
                          <m:d>
                            <m:dPr>
                              <m:begChr m:val="["/>
                              <m:endChr m:val="]"/>
                              <m:ctrlPr>
                                <a:rPr lang="en-CA" sz="2400" b="0" i="1" smtClean="0">
                                  <a:latin typeface="Cambria Math" panose="02040503050406030204" pitchFamily="18" charset="0"/>
                                </a:rPr>
                              </m:ctrlPr>
                            </m:dPr>
                            <m:e>
                              <m:m>
                                <m:mPr>
                                  <m:mcs>
                                    <m:mc>
                                      <m:mcPr>
                                        <m:count m:val="3"/>
                                        <m:mcJc m:val="center"/>
                                      </m:mcPr>
                                    </m:mc>
                                  </m:mcs>
                                  <m:ctrlPr>
                                    <a:rPr lang="en-CA" sz="2400" b="0" i="1" smtClean="0">
                                      <a:latin typeface="Cambria Math" panose="02040503050406030204" pitchFamily="18" charset="0"/>
                                    </a:rPr>
                                  </m:ctrlPr>
                                </m:mPr>
                                <m:mr>
                                  <m:e>
                                    <m:acc>
                                      <m:accPr>
                                        <m:chr m:val="̇"/>
                                        <m:ctrlPr>
                                          <a:rPr lang="en-CA" sz="2400" b="1" i="1" smtClean="0">
                                            <a:latin typeface="Cambria Math" panose="02040503050406030204" pitchFamily="18" charset="0"/>
                                          </a:rPr>
                                        </m:ctrlPr>
                                      </m:accPr>
                                      <m:e>
                                        <m:r>
                                          <a:rPr lang="en-CA" sz="2400" b="1" i="0" smtClean="0">
                                            <a:latin typeface="Cambria Math" panose="02040503050406030204" pitchFamily="18" charset="0"/>
                                          </a:rPr>
                                          <m:t>𝐯</m:t>
                                        </m:r>
                                      </m:e>
                                    </m:acc>
                                    <m:sSup>
                                      <m:sSupPr>
                                        <m:ctrlPr>
                                          <a:rPr lang="en-CA" sz="2400" b="0" i="1" smtClean="0">
                                            <a:latin typeface="Cambria Math" panose="02040503050406030204" pitchFamily="18" charset="0"/>
                                          </a:rPr>
                                        </m:ctrlPr>
                                      </m:sSupPr>
                                      <m:e>
                                        <m:d>
                                          <m:dPr>
                                            <m:ctrlPr>
                                              <a:rPr lang="en-CA" sz="2400" b="0" i="1" smtClean="0">
                                                <a:latin typeface="Cambria Math" panose="02040503050406030204" pitchFamily="18" charset="0"/>
                                              </a:rPr>
                                            </m:ctrlPr>
                                          </m:dPr>
                                          <m:e>
                                            <m:r>
                                              <m:rPr>
                                                <m:brk m:alnAt="7"/>
                                              </m:rPr>
                                              <a:rPr lang="en-CA" sz="2400" b="0" i="1" smtClean="0">
                                                <a:latin typeface="Cambria Math" panose="02040503050406030204" pitchFamily="18" charset="0"/>
                                              </a:rPr>
                                              <m:t>𝑡</m:t>
                                            </m:r>
                                          </m:e>
                                        </m:d>
                                      </m:e>
                                      <m:sup>
                                        <m:r>
                                          <a:rPr lang="en-CA" sz="2400" b="0" i="1" smtClean="0">
                                            <a:latin typeface="Cambria Math" panose="02040503050406030204" pitchFamily="18" charset="0"/>
                                          </a:rPr>
                                          <m:t>𝑇</m:t>
                                        </m:r>
                                      </m:sup>
                                    </m:sSup>
                                  </m:e>
                                  <m:e>
                                    <m:acc>
                                      <m:accPr>
                                        <m:chr m:val="̇"/>
                                        <m:ctrlPr>
                                          <a:rPr lang="en-CA" sz="2400" b="1" i="1">
                                            <a:latin typeface="Cambria Math" panose="02040503050406030204" pitchFamily="18" charset="0"/>
                                          </a:rPr>
                                        </m:ctrlPr>
                                      </m:accPr>
                                      <m:e>
                                        <m:r>
                                          <m:rPr>
                                            <m:sty m:val="p"/>
                                          </m:rPr>
                                          <a:rPr lang="en-CA" sz="2400">
                                            <a:latin typeface="Cambria Math" panose="02040503050406030204" pitchFamily="18" charset="0"/>
                                          </a:rPr>
                                          <m:t>ω</m:t>
                                        </m:r>
                                      </m:e>
                                    </m:acc>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r>
                                              <a:rPr lang="en-CA" sz="2400" i="1">
                                                <a:latin typeface="Cambria Math" panose="02040503050406030204" pitchFamily="18" charset="0"/>
                                              </a:rPr>
                                              <m:t>𝑡</m:t>
                                            </m:r>
                                          </m:e>
                                        </m:d>
                                      </m:e>
                                      <m:sup>
                                        <m:r>
                                          <a:rPr lang="en-CA" sz="2400" i="1">
                                            <a:latin typeface="Cambria Math" panose="02040503050406030204" pitchFamily="18" charset="0"/>
                                          </a:rPr>
                                          <m:t>𝑇</m:t>
                                        </m:r>
                                      </m:sup>
                                    </m:sSup>
                                  </m:e>
                                  <m:e>
                                    <m:r>
                                      <a:rPr lang="en-CA" sz="2400" b="0" i="1" smtClean="0">
                                        <a:latin typeface="Cambria Math" panose="02040503050406030204" pitchFamily="18" charset="0"/>
                                      </a:rPr>
                                      <m:t>…</m:t>
                                    </m:r>
                                  </m:e>
                                </m:mr>
                              </m:m>
                            </m:e>
                          </m:d>
                        </m:e>
                        <m:sup>
                          <m:r>
                            <a:rPr lang="en-CA" sz="2400" b="0" i="1" smtClean="0">
                              <a:latin typeface="Cambria Math" panose="02040503050406030204" pitchFamily="18" charset="0"/>
                            </a:rPr>
                            <m:t>𝑇</m:t>
                          </m:r>
                        </m:sup>
                      </m:sSup>
                    </m:oMath>
                  </m:oMathPara>
                </a14:m>
                <a:endParaRPr lang="en-CA" sz="2400" dirty="0"/>
              </a:p>
            </p:txBody>
          </p:sp>
        </mc:Choice>
        <mc:Fallback xmlns="">
          <p:sp>
            <p:nvSpPr>
              <p:cNvPr id="7" name="TextBox 6">
                <a:extLst>
                  <a:ext uri="{FF2B5EF4-FFF2-40B4-BE49-F238E27FC236}">
                    <a16:creationId xmlns:a16="http://schemas.microsoft.com/office/drawing/2014/main" id="{EC22FCFA-B2F8-46BD-9BF6-A4B6D961DA88}"/>
                  </a:ext>
                </a:extLst>
              </p:cNvPr>
              <p:cNvSpPr txBox="1">
                <a:spLocks noRot="1" noChangeAspect="1" noMove="1" noResize="1" noEditPoints="1" noAdjustHandles="1" noChangeArrowheads="1" noChangeShapeType="1" noTextEdit="1"/>
              </p:cNvSpPr>
              <p:nvPr/>
            </p:nvSpPr>
            <p:spPr>
              <a:xfrm>
                <a:off x="5408829" y="5223956"/>
                <a:ext cx="3809954" cy="369332"/>
              </a:xfrm>
              <a:prstGeom prst="rect">
                <a:avLst/>
              </a:prstGeom>
              <a:blipFill>
                <a:blip r:embed="rId9"/>
                <a:stretch>
                  <a:fillRect l="-800" t="-6557" r="-160" b="-4918"/>
                </a:stretch>
              </a:blipFill>
            </p:spPr>
            <p:txBody>
              <a:bodyPr/>
              <a:lstStyle/>
              <a:p>
                <a:r>
                  <a:rPr lang="en-CA">
                    <a:noFill/>
                  </a:rPr>
                  <a:t> </a:t>
                </a:r>
              </a:p>
            </p:txBody>
          </p:sp>
        </mc:Fallback>
      </mc:AlternateContent>
      <p:sp>
        <p:nvSpPr>
          <p:cNvPr id="38" name="TextBox 37">
            <a:extLst>
              <a:ext uri="{FF2B5EF4-FFF2-40B4-BE49-F238E27FC236}">
                <a16:creationId xmlns:a16="http://schemas.microsoft.com/office/drawing/2014/main" id="{825509F4-F5D5-4C3D-9BBF-3F14DE25818E}"/>
              </a:ext>
            </a:extLst>
          </p:cNvPr>
          <p:cNvSpPr txBox="1"/>
          <p:nvPr/>
        </p:nvSpPr>
        <p:spPr>
          <a:xfrm>
            <a:off x="3477197" y="5719085"/>
            <a:ext cx="1704313" cy="461665"/>
          </a:xfrm>
          <a:prstGeom prst="rect">
            <a:avLst/>
          </a:prstGeom>
          <a:noFill/>
        </p:spPr>
        <p:txBody>
          <a:bodyPr wrap="none" rtlCol="0">
            <a:spAutoFit/>
          </a:bodyPr>
          <a:lstStyle/>
          <a:p>
            <a:r>
              <a:rPr lang="en-CA" sz="2400" b="1" dirty="0"/>
              <a:t>Soft bodies:</a:t>
            </a:r>
            <a:endParaRPr lang="en-CA" sz="2400" dirty="0"/>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753932E-4B4A-447E-9EDB-5E5CDD32EF34}"/>
                  </a:ext>
                </a:extLst>
              </p:cNvPr>
              <p:cNvSpPr txBox="1"/>
              <p:nvPr/>
            </p:nvSpPr>
            <p:spPr>
              <a:xfrm>
                <a:off x="5405180" y="5765251"/>
                <a:ext cx="27916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sz="2400" i="1" smtClean="0">
                              <a:latin typeface="Cambria Math" panose="02040503050406030204" pitchFamily="18" charset="0"/>
                            </a:rPr>
                          </m:ctrlPr>
                        </m:accPr>
                        <m:e>
                          <m:r>
                            <a:rPr lang="en-CA" sz="2400" b="1" i="0" smtClean="0">
                              <a:latin typeface="Cambria Math" panose="02040503050406030204" pitchFamily="18" charset="0"/>
                            </a:rPr>
                            <m:t>𝐮</m:t>
                          </m:r>
                        </m:e>
                      </m:acc>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𝑡</m:t>
                          </m:r>
                        </m:e>
                      </m:d>
                      <m:r>
                        <a:rPr lang="en-CA" sz="2400" b="0" i="1" smtClean="0">
                          <a:latin typeface="Cambria Math" panose="02040503050406030204" pitchFamily="18" charset="0"/>
                        </a:rPr>
                        <m:t>= </m:t>
                      </m:r>
                      <m:sSup>
                        <m:sSupPr>
                          <m:ctrlPr>
                            <a:rPr lang="en-CA" sz="2400" b="0" i="1" smtClean="0">
                              <a:latin typeface="Cambria Math" panose="02040503050406030204" pitchFamily="18" charset="0"/>
                            </a:rPr>
                          </m:ctrlPr>
                        </m:sSupPr>
                        <m:e>
                          <m:d>
                            <m:dPr>
                              <m:begChr m:val="["/>
                              <m:endChr m:val="]"/>
                              <m:ctrlPr>
                                <a:rPr lang="en-CA" sz="2400" b="0" i="1" smtClean="0">
                                  <a:latin typeface="Cambria Math" panose="02040503050406030204" pitchFamily="18" charset="0"/>
                                </a:rPr>
                              </m:ctrlPr>
                            </m:dPr>
                            <m:e>
                              <m:r>
                                <a:rPr lang="en-CA" sz="2400" b="1" i="1" smtClean="0">
                                  <a:latin typeface="Cambria Math" panose="02040503050406030204" pitchFamily="18" charset="0"/>
                                </a:rPr>
                                <m:t> </m:t>
                              </m:r>
                              <m:m>
                                <m:mPr>
                                  <m:mcs>
                                    <m:mc>
                                      <m:mcPr>
                                        <m:count m:val="2"/>
                                        <m:mcJc m:val="center"/>
                                      </m:mcPr>
                                    </m:mc>
                                  </m:mcs>
                                  <m:ctrlPr>
                                    <a:rPr lang="en-CA" sz="2400" b="1" i="1" smtClean="0">
                                      <a:latin typeface="Cambria Math" panose="02040503050406030204" pitchFamily="18" charset="0"/>
                                    </a:rPr>
                                  </m:ctrlPr>
                                </m:mPr>
                                <m:mr>
                                  <m:e>
                                    <m:acc>
                                      <m:accPr>
                                        <m:chr m:val="̈"/>
                                        <m:ctrlPr>
                                          <a:rPr lang="en-CA" sz="2400" b="1" i="1">
                                            <a:latin typeface="Cambria Math" panose="02040503050406030204" pitchFamily="18" charset="0"/>
                                          </a:rPr>
                                        </m:ctrlPr>
                                      </m:accPr>
                                      <m:e>
                                        <m:r>
                                          <a:rPr lang="en-CA" sz="2400" b="1">
                                            <a:latin typeface="Cambria Math" panose="02040503050406030204" pitchFamily="18" charset="0"/>
                                          </a:rPr>
                                          <m:t>𝐱</m:t>
                                        </m:r>
                                      </m:e>
                                    </m:acc>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r>
                                              <a:rPr lang="en-CA" sz="2400" i="1">
                                                <a:latin typeface="Cambria Math" panose="02040503050406030204" pitchFamily="18" charset="0"/>
                                              </a:rPr>
                                              <m:t>𝑡</m:t>
                                            </m:r>
                                          </m:e>
                                        </m:d>
                                      </m:e>
                                      <m:sup>
                                        <m:r>
                                          <a:rPr lang="en-CA" sz="2400" i="1">
                                            <a:latin typeface="Cambria Math" panose="02040503050406030204" pitchFamily="18" charset="0"/>
                                          </a:rPr>
                                          <m:t>𝑇</m:t>
                                        </m:r>
                                      </m:sup>
                                    </m:sSup>
                                  </m:e>
                                  <m:e>
                                    <m:r>
                                      <a:rPr lang="en-CA" sz="2400" b="1" i="1" smtClean="0">
                                        <a:latin typeface="Cambria Math" panose="02040503050406030204" pitchFamily="18" charset="0"/>
                                      </a:rPr>
                                      <m:t>…</m:t>
                                    </m:r>
                                  </m:e>
                                </m:mr>
                              </m:m>
                            </m:e>
                          </m:d>
                        </m:e>
                        <m:sup>
                          <m:r>
                            <a:rPr lang="en-CA" sz="2400" b="0" i="1" smtClean="0">
                              <a:latin typeface="Cambria Math" panose="02040503050406030204" pitchFamily="18" charset="0"/>
                            </a:rPr>
                            <m:t>𝑇</m:t>
                          </m:r>
                        </m:sup>
                      </m:sSup>
                    </m:oMath>
                  </m:oMathPara>
                </a14:m>
                <a:endParaRPr lang="en-CA" sz="2400" dirty="0"/>
              </a:p>
            </p:txBody>
          </p:sp>
        </mc:Choice>
        <mc:Fallback xmlns="">
          <p:sp>
            <p:nvSpPr>
              <p:cNvPr id="39" name="TextBox 38">
                <a:extLst>
                  <a:ext uri="{FF2B5EF4-FFF2-40B4-BE49-F238E27FC236}">
                    <a16:creationId xmlns:a16="http://schemas.microsoft.com/office/drawing/2014/main" id="{D753932E-4B4A-447E-9EDB-5E5CDD32EF34}"/>
                  </a:ext>
                </a:extLst>
              </p:cNvPr>
              <p:cNvSpPr txBox="1">
                <a:spLocks noRot="1" noChangeAspect="1" noMove="1" noResize="1" noEditPoints="1" noAdjustHandles="1" noChangeArrowheads="1" noChangeShapeType="1" noTextEdit="1"/>
              </p:cNvSpPr>
              <p:nvPr/>
            </p:nvSpPr>
            <p:spPr>
              <a:xfrm>
                <a:off x="5405180" y="5765251"/>
                <a:ext cx="2791662" cy="369332"/>
              </a:xfrm>
              <a:prstGeom prst="rect">
                <a:avLst/>
              </a:prstGeom>
              <a:blipFill>
                <a:blip r:embed="rId10"/>
                <a:stretch>
                  <a:fillRect l="-1092" t="-6667" r="-437" b="-6667"/>
                </a:stretch>
              </a:blipFill>
            </p:spPr>
            <p:txBody>
              <a:bodyPr/>
              <a:lstStyle/>
              <a:p>
                <a:r>
                  <a:rPr lang="en-CA">
                    <a:noFill/>
                  </a:rPr>
                  <a:t> </a:t>
                </a:r>
              </a:p>
            </p:txBody>
          </p:sp>
        </mc:Fallback>
      </mc:AlternateContent>
      <p:sp>
        <p:nvSpPr>
          <p:cNvPr id="40" name="Arc 39">
            <a:extLst>
              <a:ext uri="{FF2B5EF4-FFF2-40B4-BE49-F238E27FC236}">
                <a16:creationId xmlns:a16="http://schemas.microsoft.com/office/drawing/2014/main" id="{9D9878C0-91FA-4EB8-81AC-B7B292EB8380}"/>
              </a:ext>
            </a:extLst>
          </p:cNvPr>
          <p:cNvSpPr/>
          <p:nvPr/>
        </p:nvSpPr>
        <p:spPr>
          <a:xfrm>
            <a:off x="5721366" y="2318901"/>
            <a:ext cx="590400" cy="520297"/>
          </a:xfrm>
          <a:prstGeom prst="arc">
            <a:avLst>
              <a:gd name="adj1" fmla="val 8411773"/>
              <a:gd name="adj2" fmla="val 14977335"/>
            </a:avLst>
          </a:prstGeom>
          <a:ln w="28575">
            <a:solidFill>
              <a:srgbClr val="C00000"/>
            </a:solidFill>
            <a:prstDash val="sysDash"/>
            <a:headEnd type="triangle" w="med" len="lg"/>
            <a:tailEnd type="none" w="med" len="lg"/>
          </a:ln>
          <a:effectLst>
            <a:outerShdw blurRad="25400" dist="127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Tree>
    <p:extLst>
      <p:ext uri="{BB962C8B-B14F-4D97-AF65-F5344CB8AC3E}">
        <p14:creationId xmlns:p14="http://schemas.microsoft.com/office/powerpoint/2010/main" val="404241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fade">
                                      <p:cBhvr>
                                        <p:cTn id="33" dur="500"/>
                                        <p:tgtEl>
                                          <p:spTgt spid="6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fade">
                                      <p:cBhvr>
                                        <p:cTn id="46" dur="500"/>
                                        <p:tgtEl>
                                          <p:spTgt spid="6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500"/>
                                        <p:tgtEl>
                                          <p:spTgt spid="4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500"/>
                                        <p:tgtEl>
                                          <p:spTgt spid="3"/>
                                        </p:tgtEl>
                                      </p:cBhvr>
                                    </p:animEffect>
                                  </p:childTnLst>
                                </p:cTn>
                              </p:par>
                              <p:par>
                                <p:cTn id="66" presetID="10" presetClass="entr" presetSubtype="0" fill="hold" nodeType="with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fade">
                                      <p:cBhvr>
                                        <p:cTn id="68" dur="500"/>
                                        <p:tgtEl>
                                          <p:spTgt spid="6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childTnLst>
                          </p:cTn>
                        </p:par>
                        <p:par>
                          <p:cTn id="77" fill="hold">
                            <p:stCondLst>
                              <p:cond delay="500"/>
                            </p:stCondLst>
                            <p:childTnLst>
                              <p:par>
                                <p:cTn id="78" presetID="10" presetClass="entr" presetSubtype="0" fill="hold" grpId="0" nodeType="after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fade">
                                      <p:cBhvr>
                                        <p:cTn id="80" dur="500"/>
                                        <p:tgtEl>
                                          <p:spTgt spid="51"/>
                                        </p:tgtEl>
                                      </p:cBhvr>
                                    </p:animEffect>
                                  </p:childTnLst>
                                </p:cTn>
                              </p:par>
                              <p:par>
                                <p:cTn id="81" presetID="10" presetClass="entr" presetSubtype="0" fill="hold" nodeType="with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fade">
                                      <p:cBhvr>
                                        <p:cTn id="83" dur="500"/>
                                        <p:tgtEl>
                                          <p:spTgt spid="5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5"/>
                                        </p:tgtEl>
                                        <p:attrNameLst>
                                          <p:attrName>style.visibility</p:attrName>
                                        </p:attrNameLst>
                                      </p:cBhvr>
                                      <p:to>
                                        <p:strVal val="visible"/>
                                      </p:to>
                                    </p:set>
                                    <p:animEffect transition="in" filter="fade">
                                      <p:cBhvr>
                                        <p:cTn id="86" dur="500"/>
                                        <p:tgtEl>
                                          <p:spTgt spid="55"/>
                                        </p:tgtEl>
                                      </p:cBhvr>
                                    </p:animEffect>
                                  </p:childTnLst>
                                </p:cTn>
                              </p:par>
                              <p:par>
                                <p:cTn id="87" presetID="10" presetClass="entr" presetSubtype="0" fill="hold" nodeType="with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fade">
                                      <p:cBhvr>
                                        <p:cTn id="89" dur="500"/>
                                        <p:tgtEl>
                                          <p:spTgt spid="5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2"/>
                                        </p:tgtEl>
                                        <p:attrNameLst>
                                          <p:attrName>style.visibility</p:attrName>
                                        </p:attrNameLst>
                                      </p:cBhvr>
                                      <p:to>
                                        <p:strVal val="visible"/>
                                      </p:to>
                                    </p:set>
                                    <p:animEffect transition="in" filter="fade">
                                      <p:cBhvr>
                                        <p:cTn id="92" dur="500"/>
                                        <p:tgtEl>
                                          <p:spTgt spid="62"/>
                                        </p:tgtEl>
                                      </p:cBhvr>
                                    </p:animEffect>
                                  </p:childTnLst>
                                </p:cTn>
                              </p:par>
                              <p:par>
                                <p:cTn id="93" presetID="10" presetClass="entr" presetSubtype="0" fill="hold" nodeType="withEffect">
                                  <p:stCondLst>
                                    <p:cond delay="0"/>
                                  </p:stCondLst>
                                  <p:childTnLst>
                                    <p:set>
                                      <p:cBhvr>
                                        <p:cTn id="94" dur="1" fill="hold">
                                          <p:stCondLst>
                                            <p:cond delay="0"/>
                                          </p:stCondLst>
                                        </p:cTn>
                                        <p:tgtEl>
                                          <p:spTgt spid="59"/>
                                        </p:tgtEl>
                                        <p:attrNameLst>
                                          <p:attrName>style.visibility</p:attrName>
                                        </p:attrNameLst>
                                      </p:cBhvr>
                                      <p:to>
                                        <p:strVal val="visible"/>
                                      </p:to>
                                    </p:set>
                                    <p:animEffect transition="in" filter="fade">
                                      <p:cBhvr>
                                        <p:cTn id="95" dur="500"/>
                                        <p:tgtEl>
                                          <p:spTgt spid="59"/>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6"/>
                                        </p:tgtEl>
                                        <p:attrNameLst>
                                          <p:attrName>style.visibility</p:attrName>
                                        </p:attrNameLst>
                                      </p:cBhvr>
                                      <p:to>
                                        <p:strVal val="visible"/>
                                      </p:to>
                                    </p:set>
                                    <p:animEffect transition="in" filter="fade">
                                      <p:cBhvr>
                                        <p:cTn id="100" dur="500"/>
                                        <p:tgtEl>
                                          <p:spTgt spid="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
                                        </p:tgtEl>
                                        <p:attrNameLst>
                                          <p:attrName>style.visibility</p:attrName>
                                        </p:attrNameLst>
                                      </p:cBhvr>
                                      <p:to>
                                        <p:strVal val="visible"/>
                                      </p:to>
                                    </p:set>
                                    <p:animEffect transition="in" filter="fade">
                                      <p:cBhvr>
                                        <p:cTn id="103" dur="500"/>
                                        <p:tgtEl>
                                          <p:spTgt spid="7"/>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fade">
                                      <p:cBhvr>
                                        <p:cTn id="108" dur="500"/>
                                        <p:tgtEl>
                                          <p:spTgt spid="3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p:bldP spid="47" grpId="0"/>
      <p:bldP spid="48" grpId="0"/>
      <p:bldP spid="50" grpId="0"/>
      <p:bldP spid="51" grpId="0"/>
      <p:bldP spid="55" grpId="0"/>
      <p:bldP spid="62" grpId="0"/>
      <p:bldP spid="2" grpId="0" animBg="1"/>
      <p:bldP spid="64" grpId="0" animBg="1"/>
      <p:bldP spid="65" grpId="0" animBg="1"/>
      <p:bldP spid="66" grpId="0"/>
      <p:bldP spid="3" grpId="0"/>
      <p:bldP spid="31" grpId="0"/>
      <p:bldP spid="32" grpId="0" animBg="1"/>
      <p:bldP spid="33" grpId="0" animBg="1"/>
      <p:bldP spid="5" grpId="0"/>
      <p:bldP spid="35" grpId="0"/>
      <p:bldP spid="36" grpId="0"/>
      <p:bldP spid="6" grpId="0"/>
      <p:bldP spid="7" grpId="0"/>
      <p:bldP spid="38" grpId="0"/>
      <p:bldP spid="39" grpId="0"/>
      <p:bldP spid="4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B62C-DE22-4557-B376-152E3E38643D}"/>
              </a:ext>
            </a:extLst>
          </p:cNvPr>
          <p:cNvSpPr>
            <a:spLocks noGrp="1"/>
          </p:cNvSpPr>
          <p:nvPr>
            <p:ph type="title"/>
          </p:nvPr>
        </p:nvSpPr>
        <p:spPr/>
        <p:txBody>
          <a:bodyPr/>
          <a:lstStyle/>
          <a:p>
            <a:r>
              <a:rPr lang="en-CA" dirty="0"/>
              <a:t>Impulses in the Contact Frame</a:t>
            </a:r>
          </a:p>
        </p:txBody>
      </p:sp>
      <p:sp>
        <p:nvSpPr>
          <p:cNvPr id="20" name="Oval 19">
            <a:extLst>
              <a:ext uri="{FF2B5EF4-FFF2-40B4-BE49-F238E27FC236}">
                <a16:creationId xmlns:a16="http://schemas.microsoft.com/office/drawing/2014/main" id="{1164958B-680C-4403-8034-7F878EB90029}"/>
              </a:ext>
            </a:extLst>
          </p:cNvPr>
          <p:cNvSpPr/>
          <p:nvPr/>
        </p:nvSpPr>
        <p:spPr>
          <a:xfrm rot="11016333">
            <a:off x="7374904" y="3878663"/>
            <a:ext cx="3322101" cy="2141004"/>
          </a:xfrm>
          <a:prstGeom prst="ellipse">
            <a:avLst/>
          </a:prstGeom>
          <a:gradFill>
            <a:gsLst>
              <a:gs pos="50000">
                <a:schemeClr val="accent1">
                  <a:lumMod val="60000"/>
                  <a:lumOff val="40000"/>
                </a:schemeClr>
              </a:gs>
              <a:gs pos="86000">
                <a:schemeClr val="accent1">
                  <a:lumMod val="40000"/>
                  <a:lumOff val="60000"/>
                </a:schemeClr>
              </a:gs>
              <a:gs pos="20000">
                <a:schemeClr val="accent2">
                  <a:lumMod val="0"/>
                  <a:lumOff val="100000"/>
                </a:schemeClr>
              </a:gs>
            </a:gsLst>
            <a:path path="circle">
              <a:fillToRect l="50000" t="-80000" r="50000" b="180000"/>
            </a:path>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600"/>
          </a:p>
        </p:txBody>
      </p:sp>
      <p:sp>
        <p:nvSpPr>
          <p:cNvPr id="21" name="Rectangle 20">
            <a:extLst>
              <a:ext uri="{FF2B5EF4-FFF2-40B4-BE49-F238E27FC236}">
                <a16:creationId xmlns:a16="http://schemas.microsoft.com/office/drawing/2014/main" id="{177CA289-B8A5-4C4E-84A3-01862BEACB9A}"/>
              </a:ext>
            </a:extLst>
          </p:cNvPr>
          <p:cNvSpPr/>
          <p:nvPr/>
        </p:nvSpPr>
        <p:spPr>
          <a:xfrm rot="11040000">
            <a:off x="6767224" y="4781715"/>
            <a:ext cx="4374647" cy="1380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600"/>
          </a:p>
        </p:txBody>
      </p:sp>
      <p:sp>
        <p:nvSpPr>
          <p:cNvPr id="22" name="Parallelogram 21">
            <a:extLst>
              <a:ext uri="{FF2B5EF4-FFF2-40B4-BE49-F238E27FC236}">
                <a16:creationId xmlns:a16="http://schemas.microsoft.com/office/drawing/2014/main" id="{909D884B-7B22-4AD8-A4FA-E37D898E6D73}"/>
              </a:ext>
            </a:extLst>
          </p:cNvPr>
          <p:cNvSpPr/>
          <p:nvPr/>
        </p:nvSpPr>
        <p:spPr>
          <a:xfrm rot="461604">
            <a:off x="7086686" y="3211674"/>
            <a:ext cx="4423096" cy="1300529"/>
          </a:xfrm>
          <a:prstGeom prst="parallelogram">
            <a:avLst>
              <a:gd name="adj" fmla="val 70792"/>
            </a:avLst>
          </a:prstGeom>
          <a:solidFill>
            <a:schemeClr val="bg1">
              <a:lumMod val="95000"/>
              <a:alpha val="5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600"/>
          </a:p>
        </p:txBody>
      </p:sp>
      <p:sp>
        <p:nvSpPr>
          <p:cNvPr id="23" name="Oval 22">
            <a:extLst>
              <a:ext uri="{FF2B5EF4-FFF2-40B4-BE49-F238E27FC236}">
                <a16:creationId xmlns:a16="http://schemas.microsoft.com/office/drawing/2014/main" id="{2A780694-009E-45CE-ADB6-6DBF25D18B30}"/>
              </a:ext>
            </a:extLst>
          </p:cNvPr>
          <p:cNvSpPr/>
          <p:nvPr/>
        </p:nvSpPr>
        <p:spPr>
          <a:xfrm rot="451812">
            <a:off x="7731105" y="1763050"/>
            <a:ext cx="3322101" cy="2141004"/>
          </a:xfrm>
          <a:prstGeom prst="ellipse">
            <a:avLst/>
          </a:prstGeom>
          <a:gradFill>
            <a:gsLst>
              <a:gs pos="50000">
                <a:schemeClr val="bg1">
                  <a:lumMod val="85000"/>
                </a:schemeClr>
              </a:gs>
              <a:gs pos="86000">
                <a:schemeClr val="bg1">
                  <a:lumMod val="85000"/>
                </a:schemeClr>
              </a:gs>
              <a:gs pos="20000">
                <a:schemeClr val="accent2">
                  <a:lumMod val="0"/>
                  <a:lumOff val="100000"/>
                </a:schemeClr>
              </a:gs>
            </a:gsLst>
            <a:path path="circle">
              <a:fillToRect l="50000" t="-80000" r="50000" b="180000"/>
            </a:path>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600"/>
          </a:p>
        </p:txBody>
      </p:sp>
      <p:sp>
        <p:nvSpPr>
          <p:cNvPr id="24" name="Rectangle 23">
            <a:extLst>
              <a:ext uri="{FF2B5EF4-FFF2-40B4-BE49-F238E27FC236}">
                <a16:creationId xmlns:a16="http://schemas.microsoft.com/office/drawing/2014/main" id="{4B0E3636-4A1C-4BFA-91FA-B4DA021A7628}"/>
              </a:ext>
            </a:extLst>
          </p:cNvPr>
          <p:cNvSpPr/>
          <p:nvPr/>
        </p:nvSpPr>
        <p:spPr>
          <a:xfrm rot="294898">
            <a:off x="7158276" y="1703001"/>
            <a:ext cx="4374647" cy="11203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600"/>
          </a:p>
        </p:txBody>
      </p:sp>
      <p:cxnSp>
        <p:nvCxnSpPr>
          <p:cNvPr id="25" name="Straight Arrow Connector 24">
            <a:extLst>
              <a:ext uri="{FF2B5EF4-FFF2-40B4-BE49-F238E27FC236}">
                <a16:creationId xmlns:a16="http://schemas.microsoft.com/office/drawing/2014/main" id="{CB18960E-6D30-4CCF-B255-8292528419B9}"/>
              </a:ext>
            </a:extLst>
          </p:cNvPr>
          <p:cNvCxnSpPr>
            <a:cxnSpLocks/>
            <a:stCxn id="23" idx="4"/>
          </p:cNvCxnSpPr>
          <p:nvPr/>
        </p:nvCxnSpPr>
        <p:spPr>
          <a:xfrm flipV="1">
            <a:off x="9251868" y="3080809"/>
            <a:ext cx="125945" cy="814013"/>
          </a:xfrm>
          <a:prstGeom prst="straightConnector1">
            <a:avLst/>
          </a:prstGeom>
          <a:ln w="3175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5ADF3A1-8915-495A-ADEB-32934506A97B}"/>
              </a:ext>
            </a:extLst>
          </p:cNvPr>
          <p:cNvCxnSpPr/>
          <p:nvPr/>
        </p:nvCxnSpPr>
        <p:spPr>
          <a:xfrm>
            <a:off x="9251868" y="3894822"/>
            <a:ext cx="940715" cy="124746"/>
          </a:xfrm>
          <a:prstGeom prst="straightConnector1">
            <a:avLst/>
          </a:prstGeom>
          <a:ln w="3175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D835A1B-12BB-4552-9804-AC7E8D5E6314}"/>
              </a:ext>
            </a:extLst>
          </p:cNvPr>
          <p:cNvCxnSpPr/>
          <p:nvPr/>
        </p:nvCxnSpPr>
        <p:spPr>
          <a:xfrm flipH="1">
            <a:off x="8824082" y="3889812"/>
            <a:ext cx="427786" cy="445378"/>
          </a:xfrm>
          <a:prstGeom prst="straightConnector1">
            <a:avLst/>
          </a:prstGeom>
          <a:ln w="3175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27B4483-3E94-43E9-B0AE-61EBA61819CE}"/>
                  </a:ext>
                </a:extLst>
              </p:cNvPr>
              <p:cNvSpPr txBox="1"/>
              <p:nvPr/>
            </p:nvSpPr>
            <p:spPr>
              <a:xfrm>
                <a:off x="9436447" y="2907963"/>
                <a:ext cx="20954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𝑛</m:t>
                          </m:r>
                        </m:e>
                      </m:acc>
                    </m:oMath>
                  </m:oMathPara>
                </a14:m>
                <a:endParaRPr lang="fr-CA" sz="2000" dirty="0"/>
              </a:p>
            </p:txBody>
          </p:sp>
        </mc:Choice>
        <mc:Fallback xmlns="">
          <p:sp>
            <p:nvSpPr>
              <p:cNvPr id="29" name="TextBox 28">
                <a:extLst>
                  <a:ext uri="{FF2B5EF4-FFF2-40B4-BE49-F238E27FC236}">
                    <a16:creationId xmlns:a16="http://schemas.microsoft.com/office/drawing/2014/main" id="{027B4483-3E94-43E9-B0AE-61EBA61819CE}"/>
                  </a:ext>
                </a:extLst>
              </p:cNvPr>
              <p:cNvSpPr txBox="1">
                <a:spLocks noRot="1" noChangeAspect="1" noMove="1" noResize="1" noEditPoints="1" noAdjustHandles="1" noChangeArrowheads="1" noChangeShapeType="1" noTextEdit="1"/>
              </p:cNvSpPr>
              <p:nvPr/>
            </p:nvSpPr>
            <p:spPr>
              <a:xfrm>
                <a:off x="9436447" y="2907963"/>
                <a:ext cx="209545" cy="307777"/>
              </a:xfrm>
              <a:prstGeom prst="rect">
                <a:avLst/>
              </a:prstGeom>
              <a:blipFill>
                <a:blip r:embed="rId3"/>
                <a:stretch>
                  <a:fillRect l="-17647" t="-21569" r="-7941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8D36516-3466-4F36-B1A2-290D716869B7}"/>
                  </a:ext>
                </a:extLst>
              </p:cNvPr>
              <p:cNvSpPr txBox="1"/>
              <p:nvPr/>
            </p:nvSpPr>
            <p:spPr>
              <a:xfrm>
                <a:off x="10111791" y="4070009"/>
                <a:ext cx="201209" cy="3242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𝑏</m:t>
                          </m:r>
                        </m:e>
                      </m:acc>
                    </m:oMath>
                  </m:oMathPara>
                </a14:m>
                <a:endParaRPr lang="fr-CA" sz="2000" dirty="0"/>
              </a:p>
            </p:txBody>
          </p:sp>
        </mc:Choice>
        <mc:Fallback xmlns="">
          <p:sp>
            <p:nvSpPr>
              <p:cNvPr id="30" name="TextBox 29">
                <a:extLst>
                  <a:ext uri="{FF2B5EF4-FFF2-40B4-BE49-F238E27FC236}">
                    <a16:creationId xmlns:a16="http://schemas.microsoft.com/office/drawing/2014/main" id="{F8D36516-3466-4F36-B1A2-290D716869B7}"/>
                  </a:ext>
                </a:extLst>
              </p:cNvPr>
              <p:cNvSpPr txBox="1">
                <a:spLocks noRot="1" noChangeAspect="1" noMove="1" noResize="1" noEditPoints="1" noAdjustHandles="1" noChangeArrowheads="1" noChangeShapeType="1" noTextEdit="1"/>
              </p:cNvSpPr>
              <p:nvPr/>
            </p:nvSpPr>
            <p:spPr>
              <a:xfrm>
                <a:off x="10111791" y="4070009"/>
                <a:ext cx="201209" cy="324256"/>
              </a:xfrm>
              <a:prstGeom prst="rect">
                <a:avLst/>
              </a:prstGeom>
              <a:blipFill>
                <a:blip r:embed="rId4"/>
                <a:stretch>
                  <a:fillRect l="-30303" t="-26415" r="-72727" b="-754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615E7F4-2B2E-4023-A544-F37F6850E953}"/>
                  </a:ext>
                </a:extLst>
              </p:cNvPr>
              <p:cNvSpPr txBox="1"/>
              <p:nvPr/>
            </p:nvSpPr>
            <p:spPr>
              <a:xfrm>
                <a:off x="8653359" y="4174746"/>
                <a:ext cx="16498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𝑡</m:t>
                          </m:r>
                        </m:e>
                      </m:acc>
                    </m:oMath>
                  </m:oMathPara>
                </a14:m>
                <a:endParaRPr lang="fr-CA" sz="2000" dirty="0"/>
              </a:p>
            </p:txBody>
          </p:sp>
        </mc:Choice>
        <mc:Fallback xmlns="">
          <p:sp>
            <p:nvSpPr>
              <p:cNvPr id="31" name="TextBox 30">
                <a:extLst>
                  <a:ext uri="{FF2B5EF4-FFF2-40B4-BE49-F238E27FC236}">
                    <a16:creationId xmlns:a16="http://schemas.microsoft.com/office/drawing/2014/main" id="{F615E7F4-2B2E-4023-A544-F37F6850E953}"/>
                  </a:ext>
                </a:extLst>
              </p:cNvPr>
              <p:cNvSpPr txBox="1">
                <a:spLocks noRot="1" noChangeAspect="1" noMove="1" noResize="1" noEditPoints="1" noAdjustHandles="1" noChangeArrowheads="1" noChangeShapeType="1" noTextEdit="1"/>
              </p:cNvSpPr>
              <p:nvPr/>
            </p:nvSpPr>
            <p:spPr>
              <a:xfrm>
                <a:off x="8653359" y="4174746"/>
                <a:ext cx="164981" cy="307777"/>
              </a:xfrm>
              <a:prstGeom prst="rect">
                <a:avLst/>
              </a:prstGeom>
              <a:blipFill>
                <a:blip r:embed="rId5"/>
                <a:stretch>
                  <a:fillRect l="-29630" t="-34000" r="-137037" b="-4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0EAF3BC-1D70-4F70-8C6A-A78922FE4F41}"/>
                  </a:ext>
                </a:extLst>
              </p:cNvPr>
              <p:cNvSpPr txBox="1"/>
              <p:nvPr/>
            </p:nvSpPr>
            <p:spPr>
              <a:xfrm>
                <a:off x="7605142" y="4408127"/>
                <a:ext cx="22211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CA" sz="2000" b="0" i="1" smtClean="0">
                          <a:latin typeface="Cambria Math" panose="02040503050406030204" pitchFamily="18" charset="0"/>
                        </a:rPr>
                        <m:t>𝐴</m:t>
                      </m:r>
                    </m:oMath>
                  </m:oMathPara>
                </a14:m>
                <a:endParaRPr lang="fr-CA" sz="2000" dirty="0"/>
              </a:p>
            </p:txBody>
          </p:sp>
        </mc:Choice>
        <mc:Fallback xmlns="">
          <p:sp>
            <p:nvSpPr>
              <p:cNvPr id="32" name="TextBox 31">
                <a:extLst>
                  <a:ext uri="{FF2B5EF4-FFF2-40B4-BE49-F238E27FC236}">
                    <a16:creationId xmlns:a16="http://schemas.microsoft.com/office/drawing/2014/main" id="{00EAF3BC-1D70-4F70-8C6A-A78922FE4F41}"/>
                  </a:ext>
                </a:extLst>
              </p:cNvPr>
              <p:cNvSpPr txBox="1">
                <a:spLocks noRot="1" noChangeAspect="1" noMove="1" noResize="1" noEditPoints="1" noAdjustHandles="1" noChangeArrowheads="1" noChangeShapeType="1" noTextEdit="1"/>
              </p:cNvSpPr>
              <p:nvPr/>
            </p:nvSpPr>
            <p:spPr>
              <a:xfrm>
                <a:off x="7605142" y="4408127"/>
                <a:ext cx="222112" cy="307777"/>
              </a:xfrm>
              <a:prstGeom prst="rect">
                <a:avLst/>
              </a:prstGeom>
              <a:blipFill>
                <a:blip r:embed="rId6"/>
                <a:stretch>
                  <a:fillRect l="-27778" r="-27778" b="-588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8B3DFD8-05D9-49B4-B2BF-944DD86F04C9}"/>
                  </a:ext>
                </a:extLst>
              </p:cNvPr>
              <p:cNvSpPr txBox="1"/>
              <p:nvPr/>
            </p:nvSpPr>
            <p:spPr>
              <a:xfrm flipH="1">
                <a:off x="7875189" y="2777919"/>
                <a:ext cx="23024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CA" sz="2000" b="0" i="1" smtClean="0">
                          <a:latin typeface="Cambria Math" panose="02040503050406030204" pitchFamily="18" charset="0"/>
                        </a:rPr>
                        <m:t>𝐵</m:t>
                      </m:r>
                    </m:oMath>
                  </m:oMathPara>
                </a14:m>
                <a:endParaRPr lang="fr-CA" sz="2000" dirty="0"/>
              </a:p>
            </p:txBody>
          </p:sp>
        </mc:Choice>
        <mc:Fallback xmlns="">
          <p:sp>
            <p:nvSpPr>
              <p:cNvPr id="33" name="TextBox 32">
                <a:extLst>
                  <a:ext uri="{FF2B5EF4-FFF2-40B4-BE49-F238E27FC236}">
                    <a16:creationId xmlns:a16="http://schemas.microsoft.com/office/drawing/2014/main" id="{78B3DFD8-05D9-49B4-B2BF-944DD86F04C9}"/>
                  </a:ext>
                </a:extLst>
              </p:cNvPr>
              <p:cNvSpPr txBox="1">
                <a:spLocks noRot="1" noChangeAspect="1" noMove="1" noResize="1" noEditPoints="1" noAdjustHandles="1" noChangeArrowheads="1" noChangeShapeType="1" noTextEdit="1"/>
              </p:cNvSpPr>
              <p:nvPr/>
            </p:nvSpPr>
            <p:spPr>
              <a:xfrm flipH="1">
                <a:off x="7875189" y="2777919"/>
                <a:ext cx="230245" cy="307777"/>
              </a:xfrm>
              <a:prstGeom prst="rect">
                <a:avLst/>
              </a:prstGeom>
              <a:blipFill>
                <a:blip r:embed="rId7"/>
                <a:stretch>
                  <a:fillRect l="-26316" r="-23684" b="-6000"/>
                </a:stretch>
              </a:blipFill>
            </p:spPr>
            <p:txBody>
              <a:bodyPr/>
              <a:lstStyle/>
              <a:p>
                <a:r>
                  <a:rPr lang="en-CA">
                    <a:noFill/>
                  </a:rPr>
                  <a:t> </a:t>
                </a:r>
              </a:p>
            </p:txBody>
          </p:sp>
        </mc:Fallback>
      </mc:AlternateContent>
      <p:cxnSp>
        <p:nvCxnSpPr>
          <p:cNvPr id="38" name="Straight Arrow Connector 37">
            <a:extLst>
              <a:ext uri="{FF2B5EF4-FFF2-40B4-BE49-F238E27FC236}">
                <a16:creationId xmlns:a16="http://schemas.microsoft.com/office/drawing/2014/main" id="{605C0904-4C4C-4353-A591-DEB8640F1C16}"/>
              </a:ext>
            </a:extLst>
          </p:cNvPr>
          <p:cNvCxnSpPr>
            <a:cxnSpLocks/>
            <a:stCxn id="28" idx="0"/>
          </p:cNvCxnSpPr>
          <p:nvPr/>
        </p:nvCxnSpPr>
        <p:spPr>
          <a:xfrm flipV="1">
            <a:off x="9251868" y="2621746"/>
            <a:ext cx="200630" cy="1219807"/>
          </a:xfrm>
          <a:prstGeom prst="straightConnector1">
            <a:avLst/>
          </a:prstGeom>
          <a:ln w="50800">
            <a:solidFill>
              <a:schemeClr val="accent6">
                <a:alpha val="7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F94B8A8-36DF-4870-92D8-E0A0E6164B4B}"/>
              </a:ext>
            </a:extLst>
          </p:cNvPr>
          <p:cNvCxnSpPr>
            <a:cxnSpLocks/>
          </p:cNvCxnSpPr>
          <p:nvPr/>
        </p:nvCxnSpPr>
        <p:spPr>
          <a:xfrm>
            <a:off x="9240749" y="3891407"/>
            <a:ext cx="452912" cy="424725"/>
          </a:xfrm>
          <a:prstGeom prst="straightConnector1">
            <a:avLst/>
          </a:prstGeom>
          <a:ln w="50800">
            <a:solidFill>
              <a:schemeClr val="accent5">
                <a:alpha val="7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75FC1DD5-227C-44A9-9877-2091AC084332}"/>
              </a:ext>
            </a:extLst>
          </p:cNvPr>
          <p:cNvSpPr/>
          <p:nvPr/>
        </p:nvSpPr>
        <p:spPr>
          <a:xfrm>
            <a:off x="9203608" y="3841553"/>
            <a:ext cx="96520" cy="9652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24F9691-F272-4ABE-840D-340452ED2680}"/>
                  </a:ext>
                </a:extLst>
              </p:cNvPr>
              <p:cNvSpPr txBox="1"/>
              <p:nvPr/>
            </p:nvSpPr>
            <p:spPr>
              <a:xfrm>
                <a:off x="9023108" y="3635727"/>
                <a:ext cx="146987"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CA" sz="2000" b="1" i="0" smtClean="0">
                          <a:latin typeface="Cambria Math" panose="02040503050406030204" pitchFamily="18" charset="0"/>
                        </a:rPr>
                        <m:t>𝐩</m:t>
                      </m:r>
                    </m:oMath>
                  </m:oMathPara>
                </a14:m>
                <a:endParaRPr lang="fr-CA" sz="2000" b="1" dirty="0"/>
              </a:p>
            </p:txBody>
          </p:sp>
        </mc:Choice>
        <mc:Fallback xmlns="">
          <p:sp>
            <p:nvSpPr>
              <p:cNvPr id="36" name="TextBox 35">
                <a:extLst>
                  <a:ext uri="{FF2B5EF4-FFF2-40B4-BE49-F238E27FC236}">
                    <a16:creationId xmlns:a16="http://schemas.microsoft.com/office/drawing/2014/main" id="{824F9691-F272-4ABE-840D-340452ED2680}"/>
                  </a:ext>
                </a:extLst>
              </p:cNvPr>
              <p:cNvSpPr txBox="1">
                <a:spLocks noRot="1" noChangeAspect="1" noMove="1" noResize="1" noEditPoints="1" noAdjustHandles="1" noChangeArrowheads="1" noChangeShapeType="1" noTextEdit="1"/>
              </p:cNvSpPr>
              <p:nvPr/>
            </p:nvSpPr>
            <p:spPr>
              <a:xfrm>
                <a:off x="9023108" y="3635727"/>
                <a:ext cx="146987" cy="307777"/>
              </a:xfrm>
              <a:prstGeom prst="rect">
                <a:avLst/>
              </a:prstGeom>
              <a:blipFill>
                <a:blip r:embed="rId8"/>
                <a:stretch>
                  <a:fillRect l="-66667" r="-75000" b="-254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923FE82-2E07-4303-8518-B55AEB1D193D}"/>
                  </a:ext>
                </a:extLst>
              </p:cNvPr>
              <p:cNvSpPr txBox="1"/>
              <p:nvPr/>
            </p:nvSpPr>
            <p:spPr>
              <a:xfrm>
                <a:off x="9349094" y="2344747"/>
                <a:ext cx="32643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solidFill>
                                <a:schemeClr val="accent6"/>
                              </a:solidFill>
                              <a:latin typeface="Cambria Math" panose="02040503050406030204" pitchFamily="18" charset="0"/>
                            </a:rPr>
                          </m:ctrlPr>
                        </m:sSubPr>
                        <m:e>
                          <m:r>
                            <a:rPr lang="en-CA" sz="2000" b="0" i="1" smtClean="0">
                              <a:solidFill>
                                <a:schemeClr val="accent6"/>
                              </a:solidFill>
                              <a:latin typeface="Cambria Math" panose="02040503050406030204" pitchFamily="18" charset="0"/>
                            </a:rPr>
                            <m:t>𝜆</m:t>
                          </m:r>
                        </m:e>
                        <m:sub>
                          <m:acc>
                            <m:accPr>
                              <m:chr m:val="̂"/>
                              <m:ctrlPr>
                                <a:rPr lang="en-CA" sz="2000" b="0" i="1" smtClean="0">
                                  <a:solidFill>
                                    <a:schemeClr val="accent6"/>
                                  </a:solidFill>
                                  <a:latin typeface="Cambria Math" panose="02040503050406030204" pitchFamily="18" charset="0"/>
                                </a:rPr>
                              </m:ctrlPr>
                            </m:accPr>
                            <m:e>
                              <m:r>
                                <a:rPr lang="en-CA" sz="2000" b="0" i="1" smtClean="0">
                                  <a:solidFill>
                                    <a:schemeClr val="accent6"/>
                                  </a:solidFill>
                                  <a:latin typeface="Cambria Math" panose="02040503050406030204" pitchFamily="18" charset="0"/>
                                </a:rPr>
                                <m:t>𝑛</m:t>
                              </m:r>
                            </m:e>
                          </m:acc>
                        </m:sub>
                      </m:sSub>
                    </m:oMath>
                  </m:oMathPara>
                </a14:m>
                <a:endParaRPr lang="en-CA" sz="2000" dirty="0">
                  <a:solidFill>
                    <a:schemeClr val="accent6"/>
                  </a:solidFill>
                </a:endParaRPr>
              </a:p>
            </p:txBody>
          </p:sp>
        </mc:Choice>
        <mc:Fallback xmlns="">
          <p:sp>
            <p:nvSpPr>
              <p:cNvPr id="44" name="TextBox 43">
                <a:extLst>
                  <a:ext uri="{FF2B5EF4-FFF2-40B4-BE49-F238E27FC236}">
                    <a16:creationId xmlns:a16="http://schemas.microsoft.com/office/drawing/2014/main" id="{D923FE82-2E07-4303-8518-B55AEB1D193D}"/>
                  </a:ext>
                </a:extLst>
              </p:cNvPr>
              <p:cNvSpPr txBox="1">
                <a:spLocks noRot="1" noChangeAspect="1" noMove="1" noResize="1" noEditPoints="1" noAdjustHandles="1" noChangeArrowheads="1" noChangeShapeType="1" noTextEdit="1"/>
              </p:cNvSpPr>
              <p:nvPr/>
            </p:nvSpPr>
            <p:spPr>
              <a:xfrm>
                <a:off x="9349094" y="2344747"/>
                <a:ext cx="326436" cy="307777"/>
              </a:xfrm>
              <a:prstGeom prst="rect">
                <a:avLst/>
              </a:prstGeom>
              <a:blipFill>
                <a:blip r:embed="rId9"/>
                <a:stretch>
                  <a:fillRect l="-18868" r="-83019" b="-12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5DC1683-01D7-4754-A0E8-D78142E7AFBD}"/>
                  </a:ext>
                </a:extLst>
              </p:cNvPr>
              <p:cNvSpPr txBox="1"/>
              <p:nvPr/>
            </p:nvSpPr>
            <p:spPr>
              <a:xfrm>
                <a:off x="9696198" y="4256044"/>
                <a:ext cx="30098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solidFill>
                                <a:schemeClr val="accent5"/>
                              </a:solidFill>
                              <a:latin typeface="Cambria Math" panose="02040503050406030204" pitchFamily="18" charset="0"/>
                            </a:rPr>
                          </m:ctrlPr>
                        </m:sSubPr>
                        <m:e>
                          <m:r>
                            <a:rPr lang="en-CA" sz="2000" b="1" i="0" smtClean="0">
                              <a:solidFill>
                                <a:schemeClr val="accent5"/>
                              </a:solidFill>
                              <a:latin typeface="Cambria Math" panose="02040503050406030204" pitchFamily="18" charset="0"/>
                            </a:rPr>
                            <m:t>𝛌</m:t>
                          </m:r>
                        </m:e>
                        <m:sub>
                          <m:acc>
                            <m:accPr>
                              <m:chr m:val="̂"/>
                              <m:ctrlPr>
                                <a:rPr lang="en-CA" sz="2000" b="0" i="1" smtClean="0">
                                  <a:solidFill>
                                    <a:schemeClr val="accent5"/>
                                  </a:solidFill>
                                  <a:latin typeface="Cambria Math" panose="02040503050406030204" pitchFamily="18" charset="0"/>
                                </a:rPr>
                              </m:ctrlPr>
                            </m:accPr>
                            <m:e>
                              <m:r>
                                <a:rPr lang="en-CA" sz="2000" b="0" i="1" smtClean="0">
                                  <a:solidFill>
                                    <a:schemeClr val="accent5"/>
                                  </a:solidFill>
                                  <a:latin typeface="Cambria Math" panose="02040503050406030204" pitchFamily="18" charset="0"/>
                                </a:rPr>
                                <m:t>𝑡</m:t>
                              </m:r>
                            </m:e>
                          </m:acc>
                        </m:sub>
                      </m:sSub>
                    </m:oMath>
                  </m:oMathPara>
                </a14:m>
                <a:endParaRPr lang="en-CA" sz="2000" dirty="0">
                  <a:solidFill>
                    <a:schemeClr val="accent5"/>
                  </a:solidFill>
                </a:endParaRPr>
              </a:p>
            </p:txBody>
          </p:sp>
        </mc:Choice>
        <mc:Fallback xmlns="">
          <p:sp>
            <p:nvSpPr>
              <p:cNvPr id="45" name="TextBox 44">
                <a:extLst>
                  <a:ext uri="{FF2B5EF4-FFF2-40B4-BE49-F238E27FC236}">
                    <a16:creationId xmlns:a16="http://schemas.microsoft.com/office/drawing/2014/main" id="{B5DC1683-01D7-4754-A0E8-D78142E7AFBD}"/>
                  </a:ext>
                </a:extLst>
              </p:cNvPr>
              <p:cNvSpPr txBox="1">
                <a:spLocks noRot="1" noChangeAspect="1" noMove="1" noResize="1" noEditPoints="1" noAdjustHandles="1" noChangeArrowheads="1" noChangeShapeType="1" noTextEdit="1"/>
              </p:cNvSpPr>
              <p:nvPr/>
            </p:nvSpPr>
            <p:spPr>
              <a:xfrm>
                <a:off x="9696198" y="4256044"/>
                <a:ext cx="300980" cy="307777"/>
              </a:xfrm>
              <a:prstGeom prst="rect">
                <a:avLst/>
              </a:prstGeom>
              <a:blipFill>
                <a:blip r:embed="rId10"/>
                <a:stretch>
                  <a:fillRect l="-20408" r="-61224" b="-1372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C37AFE-8735-4357-8D96-5087CC40B5E5}"/>
                  </a:ext>
                </a:extLst>
              </p:cNvPr>
              <p:cNvSpPr>
                <a:spLocks noGrp="1"/>
              </p:cNvSpPr>
              <p:nvPr>
                <p:ph idx="1"/>
              </p:nvPr>
            </p:nvSpPr>
            <p:spPr>
              <a:xfrm>
                <a:off x="838200" y="1409700"/>
                <a:ext cx="5987846" cy="4767263"/>
              </a:xfrm>
            </p:spPr>
            <p:txBody>
              <a:bodyPr/>
              <a:lstStyle/>
              <a:p>
                <a:r>
                  <a:rPr lang="en-CA" dirty="0"/>
                  <a:t>Generate forces, or impulses, along each basis direction in contact space</a:t>
                </a:r>
              </a:p>
              <a:p>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𝜆</m:t>
                        </m:r>
                      </m:e>
                      <m:sub>
                        <m:acc>
                          <m:accPr>
                            <m:chr m:val="̂"/>
                            <m:ctrlPr>
                              <a:rPr lang="en-CA" i="1">
                                <a:latin typeface="Cambria Math" panose="02040503050406030204" pitchFamily="18" charset="0"/>
                              </a:rPr>
                            </m:ctrlPr>
                          </m:accPr>
                          <m:e>
                            <m:r>
                              <a:rPr lang="en-CA" i="1">
                                <a:latin typeface="Cambria Math" panose="02040503050406030204" pitchFamily="18" charset="0"/>
                              </a:rPr>
                              <m:t>𝑛</m:t>
                            </m:r>
                          </m:e>
                        </m:acc>
                      </m:sub>
                    </m:sSub>
                    <m:r>
                      <a:rPr lang="en-CA" i="1">
                        <a:latin typeface="Cambria Math" panose="02040503050406030204" pitchFamily="18" charset="0"/>
                      </a:rPr>
                      <m:t>∈</m:t>
                    </m:r>
                    <m:r>
                      <a:rPr lang="en-CA" i="1">
                        <a:latin typeface="Cambria Math" panose="02040503050406030204" pitchFamily="18" charset="0"/>
                        <a:ea typeface="Cambria Math" panose="02040503050406030204" pitchFamily="18" charset="0"/>
                      </a:rPr>
                      <m:t>ℝ</m:t>
                    </m:r>
                  </m:oMath>
                </a14:m>
                <a:r>
                  <a:rPr lang="en-CA" dirty="0"/>
                  <a:t> is the normal impulse</a:t>
                </a:r>
              </a:p>
              <a:p>
                <a14:m>
                  <m:oMath xmlns:m="http://schemas.openxmlformats.org/officeDocument/2006/math">
                    <m:sSub>
                      <m:sSubPr>
                        <m:ctrlPr>
                          <a:rPr lang="en-CA" i="1">
                            <a:latin typeface="Cambria Math" panose="02040503050406030204" pitchFamily="18" charset="0"/>
                          </a:rPr>
                        </m:ctrlPr>
                      </m:sSubPr>
                      <m:e>
                        <m:r>
                          <a:rPr lang="en-CA" b="1">
                            <a:latin typeface="Cambria Math" panose="02040503050406030204" pitchFamily="18" charset="0"/>
                          </a:rPr>
                          <m:t>𝛌</m:t>
                        </m:r>
                      </m:e>
                      <m:sub>
                        <m:acc>
                          <m:accPr>
                            <m:chr m:val="̂"/>
                            <m:ctrlPr>
                              <a:rPr lang="en-CA" i="1">
                                <a:latin typeface="Cambria Math" panose="02040503050406030204" pitchFamily="18" charset="0"/>
                              </a:rPr>
                            </m:ctrlPr>
                          </m:accPr>
                          <m:e>
                            <m:r>
                              <a:rPr lang="en-CA" i="1">
                                <a:latin typeface="Cambria Math" panose="02040503050406030204" pitchFamily="18" charset="0"/>
                              </a:rPr>
                              <m:t>𝑡</m:t>
                            </m:r>
                          </m:e>
                        </m:acc>
                      </m:sub>
                    </m:sSub>
                    <m:r>
                      <a:rPr lang="en-CA" i="1">
                        <a:latin typeface="Cambria Math" panose="02040503050406030204" pitchFamily="18" charset="0"/>
                      </a:rPr>
                      <m:t>∈</m:t>
                    </m:r>
                    <m:sSup>
                      <m:sSupPr>
                        <m:ctrlPr>
                          <a:rPr lang="en-CA" i="1">
                            <a:latin typeface="Cambria Math" panose="02040503050406030204" pitchFamily="18" charset="0"/>
                            <a:ea typeface="Cambria Math" panose="02040503050406030204" pitchFamily="18" charset="0"/>
                          </a:rPr>
                        </m:ctrlPr>
                      </m:sSupPr>
                      <m:e>
                        <m:r>
                          <a:rPr lang="en-CA" i="1">
                            <a:latin typeface="Cambria Math" panose="02040503050406030204" pitchFamily="18" charset="0"/>
                            <a:ea typeface="Cambria Math" panose="02040503050406030204" pitchFamily="18" charset="0"/>
                          </a:rPr>
                          <m:t>ℝ</m:t>
                        </m:r>
                      </m:e>
                      <m:sup>
                        <m:r>
                          <a:rPr lang="en-CA" i="1">
                            <a:latin typeface="Cambria Math" panose="02040503050406030204" pitchFamily="18" charset="0"/>
                            <a:ea typeface="Cambria Math" panose="02040503050406030204" pitchFamily="18" charset="0"/>
                          </a:rPr>
                          <m:t>2</m:t>
                        </m:r>
                      </m:sup>
                    </m:sSup>
                  </m:oMath>
                </a14:m>
                <a:r>
                  <a:rPr lang="en-CA" dirty="0"/>
                  <a:t> are tangential impulses </a:t>
                </a:r>
                <a:br>
                  <a:rPr lang="en-CA" dirty="0"/>
                </a:br>
                <a:endParaRPr lang="en-CA" dirty="0"/>
              </a:p>
              <a:p>
                <a:endParaRPr lang="en-CA" dirty="0"/>
              </a:p>
              <a:p>
                <a:endParaRPr lang="en-CA" dirty="0"/>
              </a:p>
              <a:p>
                <a:r>
                  <a:rPr lang="en-CA" dirty="0"/>
                  <a:t>Convert to generalized impulses : </a:t>
                </a:r>
              </a:p>
            </p:txBody>
          </p:sp>
        </mc:Choice>
        <mc:Fallback xmlns="">
          <p:sp>
            <p:nvSpPr>
              <p:cNvPr id="3" name="Content Placeholder 2">
                <a:extLst>
                  <a:ext uri="{FF2B5EF4-FFF2-40B4-BE49-F238E27FC236}">
                    <a16:creationId xmlns:a16="http://schemas.microsoft.com/office/drawing/2014/main" id="{6AC37AFE-8735-4357-8D96-5087CC40B5E5}"/>
                  </a:ext>
                </a:extLst>
              </p:cNvPr>
              <p:cNvSpPr>
                <a:spLocks noGrp="1" noRot="1" noChangeAspect="1" noMove="1" noResize="1" noEditPoints="1" noAdjustHandles="1" noChangeArrowheads="1" noChangeShapeType="1" noTextEdit="1"/>
              </p:cNvSpPr>
              <p:nvPr>
                <p:ph idx="1"/>
              </p:nvPr>
            </p:nvSpPr>
            <p:spPr>
              <a:xfrm>
                <a:off x="838200" y="1409700"/>
                <a:ext cx="5987846" cy="4767263"/>
              </a:xfrm>
              <a:blipFill>
                <a:blip r:embed="rId11"/>
                <a:stretch>
                  <a:fillRect l="-1833" t="-204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A0CB298C-3AFE-4EE9-9A66-5F23BC1D0328}"/>
                  </a:ext>
                </a:extLst>
              </p:cNvPr>
              <p:cNvSpPr txBox="1"/>
              <p:nvPr/>
            </p:nvSpPr>
            <p:spPr>
              <a:xfrm>
                <a:off x="3030107" y="5138881"/>
                <a:ext cx="1797736" cy="11738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h</m:t>
                      </m:r>
                      <m:sSub>
                        <m:sSubPr>
                          <m:ctrlPr>
                            <a:rPr lang="en-CA" sz="2400" b="1" i="1" smtClean="0">
                              <a:latin typeface="Cambria Math" panose="02040503050406030204" pitchFamily="18" charset="0"/>
                            </a:rPr>
                          </m:ctrlPr>
                        </m:sSubPr>
                        <m:e>
                          <m:r>
                            <a:rPr lang="en-CA" sz="2400" b="1" i="0" smtClean="0">
                              <a:latin typeface="Cambria Math" panose="02040503050406030204" pitchFamily="18" charset="0"/>
                            </a:rPr>
                            <m:t>𝐟</m:t>
                          </m:r>
                        </m:e>
                        <m:sub>
                          <m:r>
                            <m:rPr>
                              <m:sty m:val="p"/>
                            </m:rPr>
                            <a:rPr lang="en-CA" sz="2400" b="0" i="0" smtClean="0">
                              <a:latin typeface="Cambria Math" panose="02040503050406030204" pitchFamily="18" charset="0"/>
                            </a:rPr>
                            <m:t>c</m:t>
                          </m:r>
                        </m:sub>
                      </m:sSub>
                      <m:r>
                        <a:rPr lang="en-CA" sz="2400" b="0" i="1" smtClean="0">
                          <a:latin typeface="Cambria Math" panose="02040503050406030204" pitchFamily="18" charset="0"/>
                        </a:rPr>
                        <m:t>=</m:t>
                      </m:r>
                      <m:sSup>
                        <m:sSupPr>
                          <m:ctrlPr>
                            <a:rPr lang="en-CA" sz="2400" b="0" i="1" smtClean="0">
                              <a:latin typeface="Cambria Math" panose="02040503050406030204" pitchFamily="18" charset="0"/>
                            </a:rPr>
                          </m:ctrlPr>
                        </m:sSupPr>
                        <m:e>
                          <m:r>
                            <a:rPr lang="en-CA" sz="2400" b="1" i="0" smtClean="0">
                              <a:latin typeface="Cambria Math" panose="02040503050406030204" pitchFamily="18" charset="0"/>
                            </a:rPr>
                            <m:t>𝐉</m:t>
                          </m:r>
                        </m:e>
                        <m:sup>
                          <m:r>
                            <a:rPr lang="en-CA" sz="2400" b="0" i="1" smtClean="0">
                              <a:latin typeface="Cambria Math" panose="02040503050406030204" pitchFamily="18" charset="0"/>
                            </a:rPr>
                            <m:t>𝑇</m:t>
                          </m:r>
                        </m:sup>
                      </m:sSup>
                      <m:d>
                        <m:dPr>
                          <m:begChr m:val="["/>
                          <m:endChr m:val="]"/>
                          <m:ctrlPr>
                            <a:rPr lang="en-CA" sz="2400" b="0" i="1" smtClean="0">
                              <a:latin typeface="Cambria Math" panose="02040503050406030204" pitchFamily="18" charset="0"/>
                            </a:rPr>
                          </m:ctrlPr>
                        </m:dPr>
                        <m:e>
                          <m:m>
                            <m:mPr>
                              <m:mcs>
                                <m:mc>
                                  <m:mcPr>
                                    <m:count m:val="1"/>
                                    <m:mcJc m:val="center"/>
                                  </m:mcPr>
                                </m:mc>
                              </m:mcs>
                              <m:ctrlPr>
                                <a:rPr lang="en-CA" sz="2400" b="0" i="1" smtClean="0">
                                  <a:latin typeface="Cambria Math" panose="02040503050406030204" pitchFamily="18" charset="0"/>
                                </a:rPr>
                              </m:ctrlPr>
                            </m:mPr>
                            <m:mr>
                              <m:e>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e>
                            </m:mr>
                            <m:mr>
                              <m:e>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sub>
                                </m:sSub>
                              </m:e>
                            </m:mr>
                            <m:mr>
                              <m:e>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e>
                            </m:mr>
                          </m:m>
                        </m:e>
                      </m:d>
                    </m:oMath>
                  </m:oMathPara>
                </a14:m>
                <a:endParaRPr lang="en-CA" sz="2400" dirty="0"/>
              </a:p>
            </p:txBody>
          </p:sp>
        </mc:Choice>
        <mc:Fallback xmlns="">
          <p:sp>
            <p:nvSpPr>
              <p:cNvPr id="52" name="TextBox 51">
                <a:extLst>
                  <a:ext uri="{FF2B5EF4-FFF2-40B4-BE49-F238E27FC236}">
                    <a16:creationId xmlns:a16="http://schemas.microsoft.com/office/drawing/2014/main" id="{A0CB298C-3AFE-4EE9-9A66-5F23BC1D0328}"/>
                  </a:ext>
                </a:extLst>
              </p:cNvPr>
              <p:cNvSpPr txBox="1">
                <a:spLocks noRot="1" noChangeAspect="1" noMove="1" noResize="1" noEditPoints="1" noAdjustHandles="1" noChangeArrowheads="1" noChangeShapeType="1" noTextEdit="1"/>
              </p:cNvSpPr>
              <p:nvPr/>
            </p:nvSpPr>
            <p:spPr>
              <a:xfrm>
                <a:off x="3030107" y="5138881"/>
                <a:ext cx="1797736" cy="1173847"/>
              </a:xfrm>
              <a:prstGeom prst="rect">
                <a:avLst/>
              </a:prstGeom>
              <a:blipFill>
                <a:blip r:embed="rId1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1AAB79E-819E-4DAF-A79C-3D14FBEADFEA}"/>
                  </a:ext>
                </a:extLst>
              </p:cNvPr>
              <p:cNvSpPr txBox="1"/>
              <p:nvPr/>
            </p:nvSpPr>
            <p:spPr>
              <a:xfrm>
                <a:off x="2640000" y="3612629"/>
                <a:ext cx="390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oMath>
                  </m:oMathPara>
                </a14:m>
                <a:endParaRPr lang="en-CA" sz="2400" dirty="0"/>
              </a:p>
            </p:txBody>
          </p:sp>
        </mc:Choice>
        <mc:Fallback xmlns="">
          <p:sp>
            <p:nvSpPr>
              <p:cNvPr id="54" name="TextBox 53">
                <a:extLst>
                  <a:ext uri="{FF2B5EF4-FFF2-40B4-BE49-F238E27FC236}">
                    <a16:creationId xmlns:a16="http://schemas.microsoft.com/office/drawing/2014/main" id="{E1AAB79E-819E-4DAF-A79C-3D14FBEADFEA}"/>
                  </a:ext>
                </a:extLst>
              </p:cNvPr>
              <p:cNvSpPr txBox="1">
                <a:spLocks noRot="1" noChangeAspect="1" noMove="1" noResize="1" noEditPoints="1" noAdjustHandles="1" noChangeArrowheads="1" noChangeShapeType="1" noTextEdit="1"/>
              </p:cNvSpPr>
              <p:nvPr/>
            </p:nvSpPr>
            <p:spPr>
              <a:xfrm>
                <a:off x="2640000" y="3612629"/>
                <a:ext cx="390107" cy="369332"/>
              </a:xfrm>
              <a:prstGeom prst="rect">
                <a:avLst/>
              </a:prstGeom>
              <a:blipFill>
                <a:blip r:embed="rId13"/>
                <a:stretch>
                  <a:fillRect l="-18750" r="-75000" b="-10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B6DA4B2-CEC6-42D2-B504-1DC95568A03E}"/>
                  </a:ext>
                </a:extLst>
              </p:cNvPr>
              <p:cNvSpPr txBox="1"/>
              <p:nvPr/>
            </p:nvSpPr>
            <p:spPr>
              <a:xfrm>
                <a:off x="3648728" y="3434728"/>
                <a:ext cx="1307409" cy="7251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𝛌</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sub>
                      </m:sSub>
                      <m:r>
                        <a:rPr lang="en-CA" sz="2400" b="0" i="1" smtClean="0">
                          <a:latin typeface="Cambria Math" panose="02040503050406030204" pitchFamily="18" charset="0"/>
                        </a:rPr>
                        <m:t>=</m:t>
                      </m:r>
                      <m:d>
                        <m:dPr>
                          <m:begChr m:val="["/>
                          <m:endChr m:val="]"/>
                          <m:ctrlPr>
                            <a:rPr lang="en-CA" sz="2400" b="0" i="1" smtClean="0">
                              <a:latin typeface="Cambria Math" panose="02040503050406030204" pitchFamily="18" charset="0"/>
                            </a:rPr>
                          </m:ctrlPr>
                        </m:dPr>
                        <m:e>
                          <m:m>
                            <m:mPr>
                              <m:mcs>
                                <m:mc>
                                  <m:mcPr>
                                    <m:count m:val="1"/>
                                    <m:mcJc m:val="center"/>
                                  </m:mcPr>
                                </m:mc>
                              </m:mcs>
                              <m:ctrlPr>
                                <a:rPr lang="en-CA" sz="2400" b="0" i="1" smtClean="0">
                                  <a:latin typeface="Cambria Math" panose="02040503050406030204" pitchFamily="18" charset="0"/>
                                </a:rPr>
                              </m:ctrlPr>
                            </m:mPr>
                            <m:mr>
                              <m:e>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sub>
                                </m:sSub>
                              </m:e>
                            </m:mr>
                            <m:mr>
                              <m:e>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𝑏</m:t>
                                        </m:r>
                                      </m:e>
                                    </m:acc>
                                  </m:sub>
                                </m:sSub>
                              </m:e>
                            </m:mr>
                          </m:m>
                        </m:e>
                      </m:d>
                    </m:oMath>
                  </m:oMathPara>
                </a14:m>
                <a:endParaRPr lang="en-CA" sz="2400" dirty="0"/>
              </a:p>
            </p:txBody>
          </p:sp>
        </mc:Choice>
        <mc:Fallback xmlns="">
          <p:sp>
            <p:nvSpPr>
              <p:cNvPr id="55" name="TextBox 54">
                <a:extLst>
                  <a:ext uri="{FF2B5EF4-FFF2-40B4-BE49-F238E27FC236}">
                    <a16:creationId xmlns:a16="http://schemas.microsoft.com/office/drawing/2014/main" id="{3B6DA4B2-CEC6-42D2-B504-1DC95568A03E}"/>
                  </a:ext>
                </a:extLst>
              </p:cNvPr>
              <p:cNvSpPr txBox="1">
                <a:spLocks noRot="1" noChangeAspect="1" noMove="1" noResize="1" noEditPoints="1" noAdjustHandles="1" noChangeArrowheads="1" noChangeShapeType="1" noTextEdit="1"/>
              </p:cNvSpPr>
              <p:nvPr/>
            </p:nvSpPr>
            <p:spPr>
              <a:xfrm>
                <a:off x="3648728" y="3434728"/>
                <a:ext cx="1307409" cy="725135"/>
              </a:xfrm>
              <a:prstGeom prst="rect">
                <a:avLst/>
              </a:prstGeom>
              <a:blipFill>
                <a:blip r:embed="rId14"/>
                <a:stretch>
                  <a:fillRect/>
                </a:stretch>
              </a:blipFill>
            </p:spPr>
            <p:txBody>
              <a:bodyPr/>
              <a:lstStyle/>
              <a:p>
                <a:r>
                  <a:rPr lang="en-CA">
                    <a:noFill/>
                  </a:rPr>
                  <a:t> </a:t>
                </a:r>
              </a:p>
            </p:txBody>
          </p:sp>
        </mc:Fallback>
      </mc:AlternateContent>
      <p:sp>
        <p:nvSpPr>
          <p:cNvPr id="57" name="Freeform 24">
            <a:extLst>
              <a:ext uri="{FF2B5EF4-FFF2-40B4-BE49-F238E27FC236}">
                <a16:creationId xmlns:a16="http://schemas.microsoft.com/office/drawing/2014/main" id="{69CF93BF-BCF4-4E98-898C-C8809B411B51}"/>
              </a:ext>
            </a:extLst>
          </p:cNvPr>
          <p:cNvSpPr/>
          <p:nvPr/>
        </p:nvSpPr>
        <p:spPr>
          <a:xfrm flipH="1">
            <a:off x="2050977" y="3832422"/>
            <a:ext cx="562896" cy="369332"/>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6"/>
              </a:solidFill>
            </a:endParaRPr>
          </a:p>
        </p:txBody>
      </p:sp>
      <p:sp>
        <p:nvSpPr>
          <p:cNvPr id="58" name="Freeform 24">
            <a:extLst>
              <a:ext uri="{FF2B5EF4-FFF2-40B4-BE49-F238E27FC236}">
                <a16:creationId xmlns:a16="http://schemas.microsoft.com/office/drawing/2014/main" id="{F29317FD-5F16-4AF1-B1A5-57912EF70250}"/>
              </a:ext>
            </a:extLst>
          </p:cNvPr>
          <p:cNvSpPr/>
          <p:nvPr/>
        </p:nvSpPr>
        <p:spPr>
          <a:xfrm flipH="1" flipV="1">
            <a:off x="4975128" y="3832422"/>
            <a:ext cx="562896" cy="487177"/>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9" name="TextBox 58">
            <a:extLst>
              <a:ext uri="{FF2B5EF4-FFF2-40B4-BE49-F238E27FC236}">
                <a16:creationId xmlns:a16="http://schemas.microsoft.com/office/drawing/2014/main" id="{E49C8DC1-09CE-43FC-B7D8-5F6DBDF7B97D}"/>
              </a:ext>
            </a:extLst>
          </p:cNvPr>
          <p:cNvSpPr txBox="1"/>
          <p:nvPr/>
        </p:nvSpPr>
        <p:spPr>
          <a:xfrm>
            <a:off x="47194" y="3938073"/>
            <a:ext cx="1994149" cy="584775"/>
          </a:xfrm>
          <a:prstGeom prst="rect">
            <a:avLst/>
          </a:prstGeom>
          <a:noFill/>
        </p:spPr>
        <p:txBody>
          <a:bodyPr wrap="square" rtlCol="0">
            <a:spAutoFit/>
          </a:bodyPr>
          <a:lstStyle/>
          <a:p>
            <a:pPr algn="r"/>
            <a:r>
              <a:rPr lang="en-CA" sz="1600" dirty="0">
                <a:solidFill>
                  <a:schemeClr val="accent6"/>
                </a:solidFill>
              </a:rPr>
              <a:t>non-interpenetration</a:t>
            </a:r>
            <a:br>
              <a:rPr lang="en-CA" sz="1600" dirty="0">
                <a:solidFill>
                  <a:schemeClr val="accent6"/>
                </a:solidFill>
              </a:rPr>
            </a:br>
            <a:r>
              <a:rPr lang="en-CA" sz="1600" dirty="0">
                <a:solidFill>
                  <a:schemeClr val="accent6"/>
                </a:solidFill>
              </a:rPr>
              <a:t>impulse</a:t>
            </a:r>
          </a:p>
        </p:txBody>
      </p:sp>
      <p:sp>
        <p:nvSpPr>
          <p:cNvPr id="60" name="TextBox 59">
            <a:extLst>
              <a:ext uri="{FF2B5EF4-FFF2-40B4-BE49-F238E27FC236}">
                <a16:creationId xmlns:a16="http://schemas.microsoft.com/office/drawing/2014/main" id="{DB7525F0-037D-43E7-82E0-191CC4990E88}"/>
              </a:ext>
            </a:extLst>
          </p:cNvPr>
          <p:cNvSpPr txBox="1"/>
          <p:nvPr/>
        </p:nvSpPr>
        <p:spPr>
          <a:xfrm>
            <a:off x="5569616" y="4126037"/>
            <a:ext cx="918841" cy="584775"/>
          </a:xfrm>
          <a:prstGeom prst="rect">
            <a:avLst/>
          </a:prstGeom>
          <a:noFill/>
        </p:spPr>
        <p:txBody>
          <a:bodyPr wrap="none" rtlCol="0">
            <a:spAutoFit/>
          </a:bodyPr>
          <a:lstStyle/>
          <a:p>
            <a:r>
              <a:rPr lang="en-CA" sz="1600" dirty="0">
                <a:solidFill>
                  <a:schemeClr val="accent5"/>
                </a:solidFill>
              </a:rPr>
              <a:t>friction</a:t>
            </a:r>
            <a:br>
              <a:rPr lang="en-CA" sz="1600" dirty="0">
                <a:solidFill>
                  <a:schemeClr val="accent5"/>
                </a:solidFill>
              </a:rPr>
            </a:br>
            <a:r>
              <a:rPr lang="en-CA" sz="1600" dirty="0">
                <a:solidFill>
                  <a:schemeClr val="accent5"/>
                </a:solidFill>
              </a:rPr>
              <a:t>impulses</a:t>
            </a:r>
          </a:p>
        </p:txBody>
      </p:sp>
    </p:spTree>
    <p:extLst>
      <p:ext uri="{BB962C8B-B14F-4D97-AF65-F5344CB8AC3E}">
        <p14:creationId xmlns:p14="http://schemas.microsoft.com/office/powerpoint/2010/main" val="266814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500"/>
                                        <p:tgtEl>
                                          <p:spTgt spid="5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fade">
                                      <p:cBhvr>
                                        <p:cTn id="23" dur="500"/>
                                        <p:tgtEl>
                                          <p:spTgt spid="5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fade">
                                      <p:cBhvr>
                                        <p:cTn id="38" dur="500"/>
                                        <p:tgtEl>
                                          <p:spTgt spid="5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500"/>
                                        <p:tgtEl>
                                          <p:spTgt spid="5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500"/>
                                        <p:tgtEl>
                                          <p:spTgt spid="6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500"/>
                                        <p:tgtEl>
                                          <p:spTgt spid="3">
                                            <p:txEl>
                                              <p:pRg st="5" end="5"/>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52" grpId="0"/>
      <p:bldP spid="54" grpId="0"/>
      <p:bldP spid="55" grpId="0"/>
      <p:bldP spid="57" grpId="0" animBg="1"/>
      <p:bldP spid="58" grpId="0" animBg="1"/>
      <p:bldP spid="59" grpId="0"/>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F693184D-03FB-41C8-9911-01E858FFEEE5}"/>
              </a:ext>
            </a:extLst>
          </p:cNvPr>
          <p:cNvCxnSpPr/>
          <p:nvPr/>
        </p:nvCxnSpPr>
        <p:spPr>
          <a:xfrm>
            <a:off x="4602507" y="1277591"/>
            <a:ext cx="0" cy="2094646"/>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Velocity-level Dynamics</a:t>
            </a:r>
            <a:endParaRPr lang="fr-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4950" y="3496263"/>
                <a:ext cx="10916987" cy="1089297"/>
              </a:xfrm>
            </p:spPr>
            <p:txBody>
              <a:bodyPr>
                <a:noAutofit/>
              </a:bodyPr>
              <a:lstStyle/>
              <a:p>
                <a:r>
                  <a:rPr lang="en-US" sz="2400" dirty="0"/>
                  <a:t>Assume a discrete time stepping scheme with </a:t>
                </a:r>
                <a14:m>
                  <m:oMath xmlns:m="http://schemas.openxmlformats.org/officeDocument/2006/math">
                    <m:r>
                      <a:rPr lang="en-CA" sz="2400" b="0" i="1" dirty="0" smtClean="0">
                        <a:latin typeface="Cambria Math" panose="02040503050406030204" pitchFamily="18" charset="0"/>
                      </a:rPr>
                      <m:t>h</m:t>
                    </m:r>
                  </m:oMath>
                </a14:m>
                <a:r>
                  <a:rPr lang="en-CA" sz="2400" b="0" dirty="0"/>
                  <a:t>, drop </a:t>
                </a:r>
                <a14:m>
                  <m:oMath xmlns:m="http://schemas.openxmlformats.org/officeDocument/2006/math">
                    <m:r>
                      <a:rPr lang="en-CA" sz="2400" b="0" i="1" dirty="0" smtClean="0">
                        <a:latin typeface="Cambria Math" panose="02040503050406030204" pitchFamily="18" charset="0"/>
                      </a:rPr>
                      <m:t>(</m:t>
                    </m:r>
                    <m:r>
                      <a:rPr lang="en-CA" sz="2400" b="0" i="1" dirty="0" smtClean="0">
                        <a:latin typeface="Cambria Math" panose="02040503050406030204" pitchFamily="18" charset="0"/>
                      </a:rPr>
                      <m:t>𝑡</m:t>
                    </m:r>
                    <m:r>
                      <a:rPr lang="en-CA" sz="2400" b="0" i="1" dirty="0" smtClean="0">
                        <a:latin typeface="Cambria Math" panose="02040503050406030204" pitchFamily="18" charset="0"/>
                      </a:rPr>
                      <m:t>)</m:t>
                    </m:r>
                  </m:oMath>
                </a14:m>
                <a:r>
                  <a:rPr lang="en-CA" sz="2400" b="0" dirty="0"/>
                  <a:t> notation</a:t>
                </a:r>
              </a:p>
              <a:p>
                <a:r>
                  <a:rPr lang="en-CA" sz="2400" dirty="0"/>
                  <a:t>Letting </a:t>
                </a:r>
                <a14:m>
                  <m:oMath xmlns:m="http://schemas.openxmlformats.org/officeDocument/2006/math">
                    <m:acc>
                      <m:accPr>
                        <m:chr m:val="̇"/>
                        <m:ctrlPr>
                          <a:rPr lang="en-CA" sz="2400" b="0" i="1" smtClean="0">
                            <a:latin typeface="Cambria Math" panose="02040503050406030204" pitchFamily="18" charset="0"/>
                          </a:rPr>
                        </m:ctrlPr>
                      </m:accPr>
                      <m:e>
                        <m:r>
                          <a:rPr lang="en-CA" sz="2400" b="1" i="0" smtClean="0">
                            <a:latin typeface="Cambria Math" panose="02040503050406030204" pitchFamily="18" charset="0"/>
                          </a:rPr>
                          <m:t>𝐮</m:t>
                        </m:r>
                      </m:e>
                    </m:acc>
                    <m:r>
                      <a:rPr lang="en-CA" sz="2400" b="0" i="1" dirty="0" smtClean="0">
                        <a:latin typeface="Cambria Math" panose="02040503050406030204" pitchFamily="18" charset="0"/>
                      </a:rPr>
                      <m:t>≈</m:t>
                    </m:r>
                    <m:f>
                      <m:fPr>
                        <m:type m:val="lin"/>
                        <m:ctrlPr>
                          <a:rPr lang="en-CA" sz="2400" b="0" i="1" dirty="0" smtClean="0">
                            <a:latin typeface="Cambria Math" panose="02040503050406030204" pitchFamily="18" charset="0"/>
                          </a:rPr>
                        </m:ctrlPr>
                      </m:fPr>
                      <m:num>
                        <m:d>
                          <m:dPr>
                            <m:ctrlPr>
                              <a:rPr lang="en-CA" sz="2400" b="0" i="1" dirty="0" smtClean="0">
                                <a:latin typeface="Cambria Math" panose="02040503050406030204" pitchFamily="18" charset="0"/>
                              </a:rPr>
                            </m:ctrlPr>
                          </m:dPr>
                          <m:e>
                            <m:sSup>
                              <m:sSupPr>
                                <m:ctrlPr>
                                  <a:rPr lang="en-CA" sz="2400" b="0" i="1" dirty="0" smtClean="0">
                                    <a:latin typeface="Cambria Math" panose="02040503050406030204" pitchFamily="18" charset="0"/>
                                  </a:rPr>
                                </m:ctrlPr>
                              </m:sSupPr>
                              <m:e>
                                <m:r>
                                  <a:rPr lang="en-CA" sz="2400" b="1" i="0" dirty="0" smtClean="0">
                                    <a:latin typeface="Cambria Math" panose="02040503050406030204" pitchFamily="18" charset="0"/>
                                  </a:rPr>
                                  <m:t>𝐮</m:t>
                                </m:r>
                              </m:e>
                              <m:sup>
                                <m:r>
                                  <a:rPr lang="en-CA" sz="2400" b="0" i="1" dirty="0" smtClean="0">
                                    <a:latin typeface="Cambria Math" panose="02040503050406030204" pitchFamily="18" charset="0"/>
                                  </a:rPr>
                                  <m:t>+</m:t>
                                </m:r>
                              </m:sup>
                            </m:sSup>
                            <m:r>
                              <a:rPr lang="en-CA" sz="2400" b="0" i="1" dirty="0" smtClean="0">
                                <a:latin typeface="Cambria Math" panose="02040503050406030204" pitchFamily="18" charset="0"/>
                              </a:rPr>
                              <m:t>−</m:t>
                            </m:r>
                            <m:r>
                              <a:rPr lang="en-CA" sz="2400" b="1" i="0" dirty="0" smtClean="0">
                                <a:latin typeface="Cambria Math" panose="02040503050406030204" pitchFamily="18" charset="0"/>
                              </a:rPr>
                              <m:t>𝐮</m:t>
                            </m:r>
                          </m:e>
                        </m:d>
                      </m:num>
                      <m:den>
                        <m:r>
                          <a:rPr lang="en-CA" sz="2400" b="0" i="1" dirty="0" smtClean="0">
                            <a:latin typeface="Cambria Math" panose="02040503050406030204" pitchFamily="18" charset="0"/>
                          </a:rPr>
                          <m:t>h</m:t>
                        </m:r>
                      </m:den>
                    </m:f>
                  </m:oMath>
                </a14:m>
                <a:r>
                  <a:rPr lang="en-US" sz="2400" dirty="0"/>
                  <a:t>,  can write the velocity-level equations of motion:</a:t>
                </a:r>
              </a:p>
              <a:p>
                <a:endParaRPr lang="fr-CA"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4950" y="3496263"/>
                <a:ext cx="10916987" cy="1089297"/>
              </a:xfrm>
              <a:blipFill>
                <a:blip r:embed="rId3"/>
                <a:stretch>
                  <a:fillRect l="-726" t="-14607" b="-62921"/>
                </a:stretch>
              </a:blipFill>
            </p:spPr>
            <p:txBody>
              <a:bodyPr/>
              <a:lstStyle/>
              <a:p>
                <a:r>
                  <a:rPr lang="en-CA">
                    <a:noFill/>
                  </a:rPr>
                  <a:t> </a:t>
                </a:r>
              </a:p>
            </p:txBody>
          </p:sp>
        </mc:Fallback>
      </mc:AlternateContent>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F1AAA435-859A-8842-BDB9-5C3B55DE24F5}" type="slidenum">
              <a:rPr lang="en-US" smtClean="0"/>
              <a:pPr/>
              <a:t>2</a:t>
            </a:fld>
            <a:r>
              <a:rPr lang="en-US"/>
              <a:t>/12</a:t>
            </a:r>
            <a:endParaRPr lang="en-US" dirty="0"/>
          </a:p>
        </p:txBody>
      </p:sp>
      <p:sp>
        <p:nvSpPr>
          <p:cNvPr id="79" name="TextBox 78"/>
          <p:cNvSpPr txBox="1"/>
          <p:nvPr/>
        </p:nvSpPr>
        <p:spPr>
          <a:xfrm>
            <a:off x="2420973" y="4588280"/>
            <a:ext cx="1934009" cy="338554"/>
          </a:xfrm>
          <a:prstGeom prst="rect">
            <a:avLst/>
          </a:prstGeom>
          <a:noFill/>
        </p:spPr>
        <p:txBody>
          <a:bodyPr wrap="square" rtlCol="0">
            <a:spAutoFit/>
          </a:bodyPr>
          <a:lstStyle/>
          <a:p>
            <a:r>
              <a:rPr lang="en-US" sz="1600" dirty="0">
                <a:solidFill>
                  <a:srgbClr val="FFFFFF">
                    <a:lumMod val="50000"/>
                  </a:srgbClr>
                </a:solidFill>
                <a:latin typeface="Arial" panose="020B0604020202020204"/>
              </a:rPr>
              <a:t>Implicit velocities</a:t>
            </a:r>
          </a:p>
        </p:txBody>
      </p:sp>
      <p:grpSp>
        <p:nvGrpSpPr>
          <p:cNvPr id="80" name="Group 79"/>
          <p:cNvGrpSpPr/>
          <p:nvPr/>
        </p:nvGrpSpPr>
        <p:grpSpPr>
          <a:xfrm>
            <a:off x="2501491" y="4902525"/>
            <a:ext cx="2341476" cy="523327"/>
            <a:chOff x="1299384" y="3168636"/>
            <a:chExt cx="2341476" cy="523327"/>
          </a:xfrm>
        </p:grpSpPr>
        <p:cxnSp>
          <p:nvCxnSpPr>
            <p:cNvPr id="81" name="Straight Connector 80"/>
            <p:cNvCxnSpPr/>
            <p:nvPr/>
          </p:nvCxnSpPr>
          <p:spPr>
            <a:xfrm flipH="1" flipV="1">
              <a:off x="3117534" y="3168637"/>
              <a:ext cx="523326" cy="523326"/>
            </a:xfrm>
            <a:prstGeom prst="line">
              <a:avLst/>
            </a:prstGeom>
            <a:noFill/>
            <a:ln w="12700" cap="rnd" cmpd="sng" algn="ctr">
              <a:solidFill>
                <a:srgbClr val="FFFFFF">
                  <a:lumMod val="50000"/>
                </a:srgbClr>
              </a:solidFill>
              <a:prstDash val="solid"/>
              <a:round/>
            </a:ln>
            <a:effectLst/>
          </p:spPr>
        </p:cxnSp>
        <p:cxnSp>
          <p:nvCxnSpPr>
            <p:cNvPr id="82" name="Straight Connector 81"/>
            <p:cNvCxnSpPr/>
            <p:nvPr/>
          </p:nvCxnSpPr>
          <p:spPr>
            <a:xfrm>
              <a:off x="1299384" y="3168636"/>
              <a:ext cx="1818150" cy="0"/>
            </a:xfrm>
            <a:prstGeom prst="line">
              <a:avLst/>
            </a:prstGeom>
            <a:noFill/>
            <a:ln w="12700" cap="rnd" cmpd="sng" algn="ctr">
              <a:solidFill>
                <a:srgbClr val="FFFFFF">
                  <a:lumMod val="50000"/>
                </a:srgbClr>
              </a:solidFill>
              <a:prstDash val="solid"/>
              <a:round/>
            </a:ln>
            <a:effectLst/>
          </p:spPr>
        </p:cxnSp>
      </p:grpSp>
      <p:sp>
        <p:nvSpPr>
          <p:cNvPr id="83" name="TextBox 82"/>
          <p:cNvSpPr txBox="1"/>
          <p:nvPr/>
        </p:nvSpPr>
        <p:spPr>
          <a:xfrm>
            <a:off x="2516087" y="4972018"/>
            <a:ext cx="1764665" cy="338554"/>
          </a:xfrm>
          <a:prstGeom prst="rect">
            <a:avLst/>
          </a:prstGeom>
          <a:noFill/>
        </p:spPr>
        <p:txBody>
          <a:bodyPr wrap="square" rtlCol="0">
            <a:spAutoFit/>
          </a:bodyPr>
          <a:lstStyle/>
          <a:p>
            <a:r>
              <a:rPr lang="en-US" sz="1600" dirty="0">
                <a:solidFill>
                  <a:srgbClr val="FFFFFF">
                    <a:lumMod val="50000"/>
                  </a:srgbClr>
                </a:solidFill>
                <a:latin typeface="Arial" panose="020B0604020202020204"/>
              </a:rPr>
              <a:t>Mass matrix</a:t>
            </a:r>
          </a:p>
        </p:txBody>
      </p:sp>
      <p:grpSp>
        <p:nvGrpSpPr>
          <p:cNvPr id="84" name="Group 83"/>
          <p:cNvGrpSpPr/>
          <p:nvPr/>
        </p:nvGrpSpPr>
        <p:grpSpPr>
          <a:xfrm>
            <a:off x="2579526" y="5274618"/>
            <a:ext cx="2002776" cy="172646"/>
            <a:chOff x="1299384" y="3575038"/>
            <a:chExt cx="2002776" cy="172646"/>
          </a:xfrm>
        </p:grpSpPr>
        <p:cxnSp>
          <p:nvCxnSpPr>
            <p:cNvPr id="85" name="Straight Connector 84"/>
            <p:cNvCxnSpPr/>
            <p:nvPr/>
          </p:nvCxnSpPr>
          <p:spPr>
            <a:xfrm flipH="1" flipV="1">
              <a:off x="3129515" y="3575039"/>
              <a:ext cx="172645" cy="172645"/>
            </a:xfrm>
            <a:prstGeom prst="line">
              <a:avLst/>
            </a:prstGeom>
            <a:noFill/>
            <a:ln w="12700" cap="rnd" cmpd="sng" algn="ctr">
              <a:solidFill>
                <a:srgbClr val="FFFFFF">
                  <a:lumMod val="50000"/>
                </a:srgbClr>
              </a:solidFill>
              <a:prstDash val="solid"/>
              <a:round/>
            </a:ln>
            <a:effectLst/>
          </p:spPr>
        </p:cxnSp>
        <p:cxnSp>
          <p:nvCxnSpPr>
            <p:cNvPr id="86" name="Straight Connector 85"/>
            <p:cNvCxnSpPr/>
            <p:nvPr/>
          </p:nvCxnSpPr>
          <p:spPr>
            <a:xfrm>
              <a:off x="1299384" y="3575038"/>
              <a:ext cx="1830130" cy="0"/>
            </a:xfrm>
            <a:prstGeom prst="line">
              <a:avLst/>
            </a:prstGeom>
            <a:noFill/>
            <a:ln w="12700" cap="rnd" cmpd="sng" algn="ctr">
              <a:solidFill>
                <a:srgbClr val="FFFFFF">
                  <a:lumMod val="50000"/>
                </a:srgbClr>
              </a:solidFill>
              <a:prstDash val="solid"/>
              <a:round/>
            </a:ln>
            <a:effectLst/>
          </p:spPr>
        </p:cxnSp>
      </p:grpSp>
      <p:grpSp>
        <p:nvGrpSpPr>
          <p:cNvPr id="87" name="Group 86"/>
          <p:cNvGrpSpPr/>
          <p:nvPr/>
        </p:nvGrpSpPr>
        <p:grpSpPr>
          <a:xfrm>
            <a:off x="6767872" y="5295265"/>
            <a:ext cx="2246074" cy="147881"/>
            <a:chOff x="5860256" y="3577011"/>
            <a:chExt cx="2246074" cy="147881"/>
          </a:xfrm>
        </p:grpSpPr>
        <p:cxnSp>
          <p:nvCxnSpPr>
            <p:cNvPr id="88" name="Straight Connector 87"/>
            <p:cNvCxnSpPr/>
            <p:nvPr/>
          </p:nvCxnSpPr>
          <p:spPr>
            <a:xfrm flipV="1">
              <a:off x="5860256" y="3577011"/>
              <a:ext cx="147882" cy="147881"/>
            </a:xfrm>
            <a:prstGeom prst="line">
              <a:avLst/>
            </a:prstGeom>
            <a:noFill/>
            <a:ln w="12700" cap="rnd" cmpd="sng" algn="ctr">
              <a:solidFill>
                <a:srgbClr val="FFFFFF">
                  <a:lumMod val="50000"/>
                </a:srgbClr>
              </a:solidFill>
              <a:prstDash val="solid"/>
              <a:miter lim="800000"/>
            </a:ln>
            <a:effectLst/>
          </p:spPr>
        </p:cxnSp>
        <p:cxnSp>
          <p:nvCxnSpPr>
            <p:cNvPr id="89" name="Straight Connector 88"/>
            <p:cNvCxnSpPr/>
            <p:nvPr/>
          </p:nvCxnSpPr>
          <p:spPr>
            <a:xfrm>
              <a:off x="6008138" y="3577014"/>
              <a:ext cx="2098192" cy="0"/>
            </a:xfrm>
            <a:prstGeom prst="line">
              <a:avLst/>
            </a:prstGeom>
            <a:noFill/>
            <a:ln w="12700" cap="rnd" cmpd="sng" algn="ctr">
              <a:solidFill>
                <a:srgbClr val="FFFFFF">
                  <a:lumMod val="50000"/>
                </a:srgbClr>
              </a:solidFill>
              <a:prstDash val="solid"/>
              <a:miter lim="800000"/>
            </a:ln>
            <a:effectLst/>
          </p:spPr>
        </p:cxnSp>
      </p:grpSp>
      <p:sp>
        <p:nvSpPr>
          <p:cNvPr id="90" name="TextBox 89"/>
          <p:cNvSpPr txBox="1"/>
          <p:nvPr/>
        </p:nvSpPr>
        <p:spPr>
          <a:xfrm>
            <a:off x="7019053" y="4981091"/>
            <a:ext cx="2023334" cy="338554"/>
          </a:xfrm>
          <a:prstGeom prst="rect">
            <a:avLst/>
          </a:prstGeom>
          <a:noFill/>
        </p:spPr>
        <p:txBody>
          <a:bodyPr wrap="square" rtlCol="0">
            <a:spAutoFit/>
          </a:bodyPr>
          <a:lstStyle/>
          <a:p>
            <a:pPr algn="r"/>
            <a:r>
              <a:rPr lang="en-US" sz="1600" dirty="0">
                <a:solidFill>
                  <a:srgbClr val="FFFFFF">
                    <a:lumMod val="50000"/>
                  </a:srgbClr>
                </a:solidFill>
                <a:latin typeface="Arial" panose="020B0604020202020204"/>
              </a:rPr>
              <a:t>Impulses</a:t>
            </a:r>
          </a:p>
        </p:txBody>
      </p:sp>
      <mc:AlternateContent xmlns:mc="http://schemas.openxmlformats.org/markup-compatibility/2006" xmlns:a14="http://schemas.microsoft.com/office/drawing/2010/main">
        <mc:Choice Requires="a14">
          <p:sp>
            <p:nvSpPr>
              <p:cNvPr id="91" name="TextBox 90"/>
              <p:cNvSpPr txBox="1"/>
              <p:nvPr/>
            </p:nvSpPr>
            <p:spPr>
              <a:xfrm>
                <a:off x="4378172" y="5472095"/>
                <a:ext cx="259840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smtClean="0">
                          <a:solidFill>
                            <a:srgbClr val="000302"/>
                          </a:solidFill>
                          <a:latin typeface="Cambria Math" panose="02040503050406030204" pitchFamily="18" charset="0"/>
                        </a:rPr>
                        <m:t>𝐌</m:t>
                      </m:r>
                      <m:sSup>
                        <m:sSupPr>
                          <m:ctrlPr>
                            <a:rPr lang="en-US" sz="2800" i="1" smtClean="0">
                              <a:solidFill>
                                <a:schemeClr val="tx1"/>
                              </a:solidFill>
                              <a:latin typeface="Cambria Math" panose="02040503050406030204" pitchFamily="18" charset="0"/>
                            </a:rPr>
                          </m:ctrlPr>
                        </m:sSupPr>
                        <m:e>
                          <m:r>
                            <a:rPr lang="en-US" sz="2800" b="1">
                              <a:solidFill>
                                <a:schemeClr val="tx1"/>
                              </a:solidFill>
                              <a:latin typeface="Cambria Math" panose="02040503050406030204" pitchFamily="18" charset="0"/>
                            </a:rPr>
                            <m:t>𝐮</m:t>
                          </m:r>
                        </m:e>
                        <m:sup>
                          <m:r>
                            <a:rPr lang="en-US" sz="2800" i="1">
                              <a:solidFill>
                                <a:schemeClr val="tx1"/>
                              </a:solidFill>
                              <a:latin typeface="Cambria Math" panose="02040503050406030204" pitchFamily="18" charset="0"/>
                            </a:rPr>
                            <m:t>+</m:t>
                          </m:r>
                        </m:sup>
                      </m:sSup>
                      <m:r>
                        <a:rPr lang="en-CA" sz="2800" i="1" smtClean="0">
                          <a:solidFill>
                            <a:srgbClr val="000302"/>
                          </a:solidFill>
                          <a:latin typeface="Cambria Math" panose="02040503050406030204" pitchFamily="18" charset="0"/>
                        </a:rPr>
                        <m:t>=</m:t>
                      </m:r>
                      <m:r>
                        <a:rPr lang="en-US" sz="2800" b="1" smtClean="0">
                          <a:solidFill>
                            <a:srgbClr val="000302"/>
                          </a:solidFill>
                          <a:latin typeface="Cambria Math" panose="02040503050406030204" pitchFamily="18" charset="0"/>
                        </a:rPr>
                        <m:t>𝐌𝐮</m:t>
                      </m:r>
                      <m:r>
                        <a:rPr lang="en-US" sz="2800" i="1" smtClean="0">
                          <a:solidFill>
                            <a:srgbClr val="000302"/>
                          </a:solidFill>
                          <a:latin typeface="Cambria Math" panose="02040503050406030204" pitchFamily="18" charset="0"/>
                        </a:rPr>
                        <m:t>+</m:t>
                      </m:r>
                      <m:r>
                        <a:rPr lang="en-CA" sz="2800" i="1" smtClean="0">
                          <a:solidFill>
                            <a:srgbClr val="000302"/>
                          </a:solidFill>
                          <a:latin typeface="Cambria Math" panose="02040503050406030204" pitchFamily="18" charset="0"/>
                        </a:rPr>
                        <m:t>h</m:t>
                      </m:r>
                      <m:r>
                        <a:rPr lang="en-US" sz="2800" b="1" smtClean="0">
                          <a:solidFill>
                            <a:schemeClr val="tx1"/>
                          </a:solidFill>
                          <a:latin typeface="Cambria Math" panose="02040503050406030204" pitchFamily="18" charset="0"/>
                        </a:rPr>
                        <m:t>𝐟</m:t>
                      </m:r>
                    </m:oMath>
                  </m:oMathPara>
                </a14:m>
                <a:endParaRPr lang="en-CA" sz="2800" b="1" dirty="0">
                  <a:solidFill>
                    <a:srgbClr val="000302"/>
                  </a:solidFill>
                  <a:latin typeface="Arial" panose="020B0604020202020204"/>
                </a:endParaRPr>
              </a:p>
            </p:txBody>
          </p:sp>
        </mc:Choice>
        <mc:Fallback xmlns="">
          <p:sp>
            <p:nvSpPr>
              <p:cNvPr id="91" name="TextBox 90"/>
              <p:cNvSpPr txBox="1">
                <a:spLocks noRot="1" noChangeAspect="1" noMove="1" noResize="1" noEditPoints="1" noAdjustHandles="1" noChangeArrowheads="1" noChangeShapeType="1" noTextEdit="1"/>
              </p:cNvSpPr>
              <p:nvPr/>
            </p:nvSpPr>
            <p:spPr>
              <a:xfrm>
                <a:off x="4378172" y="5472095"/>
                <a:ext cx="2598404" cy="430887"/>
              </a:xfrm>
              <a:prstGeom prst="rect">
                <a:avLst/>
              </a:prstGeom>
              <a:blipFill>
                <a:blip r:embed="rId4"/>
                <a:stretch>
                  <a:fillRect/>
                </a:stretch>
              </a:blipFill>
            </p:spPr>
            <p:txBody>
              <a:bodyPr/>
              <a:lstStyle/>
              <a:p>
                <a:r>
                  <a:rPr lang="en-CA">
                    <a:noFill/>
                  </a:rPr>
                  <a:t> </a:t>
                </a:r>
              </a:p>
            </p:txBody>
          </p:sp>
        </mc:Fallback>
      </mc:AlternateContent>
      <p:grpSp>
        <p:nvGrpSpPr>
          <p:cNvPr id="92" name="Group 91"/>
          <p:cNvGrpSpPr/>
          <p:nvPr/>
        </p:nvGrpSpPr>
        <p:grpSpPr>
          <a:xfrm>
            <a:off x="6096000" y="4818739"/>
            <a:ext cx="2621895" cy="653356"/>
            <a:chOff x="5484435" y="3577012"/>
            <a:chExt cx="2621895" cy="653356"/>
          </a:xfrm>
        </p:grpSpPr>
        <p:cxnSp>
          <p:nvCxnSpPr>
            <p:cNvPr id="93" name="Straight Connector 92"/>
            <p:cNvCxnSpPr/>
            <p:nvPr/>
          </p:nvCxnSpPr>
          <p:spPr>
            <a:xfrm flipV="1">
              <a:off x="5484435" y="3577012"/>
              <a:ext cx="523703" cy="653356"/>
            </a:xfrm>
            <a:prstGeom prst="line">
              <a:avLst/>
            </a:prstGeom>
            <a:noFill/>
            <a:ln w="12700" cap="rnd" cmpd="sng" algn="ctr">
              <a:solidFill>
                <a:srgbClr val="FFFFFF">
                  <a:lumMod val="50000"/>
                </a:srgbClr>
              </a:solidFill>
              <a:prstDash val="solid"/>
              <a:miter lim="800000"/>
            </a:ln>
            <a:effectLst/>
          </p:spPr>
        </p:cxnSp>
        <p:cxnSp>
          <p:nvCxnSpPr>
            <p:cNvPr id="94" name="Straight Connector 93"/>
            <p:cNvCxnSpPr/>
            <p:nvPr/>
          </p:nvCxnSpPr>
          <p:spPr>
            <a:xfrm>
              <a:off x="6008138" y="3577014"/>
              <a:ext cx="2098192" cy="0"/>
            </a:xfrm>
            <a:prstGeom prst="line">
              <a:avLst/>
            </a:prstGeom>
            <a:noFill/>
            <a:ln w="12700" cap="rnd" cmpd="sng" algn="ctr">
              <a:solidFill>
                <a:srgbClr val="FFFFFF">
                  <a:lumMod val="50000"/>
                </a:srgbClr>
              </a:solidFill>
              <a:prstDash val="solid"/>
              <a:miter lim="800000"/>
            </a:ln>
            <a:effectLst/>
          </p:spPr>
        </p:cxnSp>
      </p:grpSp>
      <p:sp>
        <p:nvSpPr>
          <p:cNvPr id="95" name="TextBox 94"/>
          <p:cNvSpPr txBox="1"/>
          <p:nvPr/>
        </p:nvSpPr>
        <p:spPr>
          <a:xfrm>
            <a:off x="6764191" y="4468327"/>
            <a:ext cx="2023334" cy="338554"/>
          </a:xfrm>
          <a:prstGeom prst="rect">
            <a:avLst/>
          </a:prstGeom>
          <a:noFill/>
        </p:spPr>
        <p:txBody>
          <a:bodyPr wrap="square" rtlCol="0">
            <a:spAutoFit/>
          </a:bodyPr>
          <a:lstStyle/>
          <a:p>
            <a:pPr algn="r"/>
            <a:r>
              <a:rPr lang="en-US" sz="1600" dirty="0">
                <a:solidFill>
                  <a:srgbClr val="FFFFFF">
                    <a:lumMod val="50000"/>
                  </a:srgbClr>
                </a:solidFill>
                <a:latin typeface="Arial" panose="020B0604020202020204"/>
              </a:rPr>
              <a:t>Explicit velocities</a:t>
            </a:r>
          </a:p>
        </p:txBody>
      </p:sp>
      <p:sp>
        <p:nvSpPr>
          <p:cNvPr id="59" name="Oval 125 1"/>
          <p:cNvSpPr/>
          <p:nvPr/>
        </p:nvSpPr>
        <p:spPr>
          <a:xfrm rot="19968321">
            <a:off x="3589459" y="1814922"/>
            <a:ext cx="1972242" cy="989419"/>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242" h="989419">
                <a:moveTo>
                  <a:pt x="5383" y="399693"/>
                </a:moveTo>
                <a:cubicBezTo>
                  <a:pt x="-63676" y="94120"/>
                  <a:pt x="548663" y="13354"/>
                  <a:pt x="873999" y="11607"/>
                </a:cubicBezTo>
                <a:cubicBezTo>
                  <a:pt x="1199335" y="9860"/>
                  <a:pt x="1783404" y="-99392"/>
                  <a:pt x="1957402" y="389208"/>
                </a:cubicBezTo>
                <a:cubicBezTo>
                  <a:pt x="2091421" y="794440"/>
                  <a:pt x="1282288" y="987665"/>
                  <a:pt x="956952" y="989412"/>
                </a:cubicBezTo>
                <a:cubicBezTo>
                  <a:pt x="631616" y="991159"/>
                  <a:pt x="74442" y="705266"/>
                  <a:pt x="5383" y="399693"/>
                </a:cubicBezTo>
                <a:close/>
              </a:path>
            </a:pathLst>
          </a:custGeom>
          <a:gradFill flip="none" rotWithShape="1">
            <a:gsLst>
              <a:gs pos="25000">
                <a:srgbClr val="5B9BD5">
                  <a:lumMod val="0"/>
                  <a:lumOff val="100000"/>
                  <a:alpha val="33000"/>
                </a:srgbClr>
              </a:gs>
              <a:gs pos="77000">
                <a:srgbClr val="5B9BD5">
                  <a:lumMod val="20000"/>
                  <a:lumOff val="80000"/>
                </a:srgbClr>
              </a:gs>
            </a:gsLst>
            <a:path path="circle">
              <a:fillToRect l="50000" t="-80000" r="50000" b="180000"/>
            </a:path>
            <a:tileRect/>
          </a:gra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cxnSp>
        <p:nvCxnSpPr>
          <p:cNvPr id="6" name="Straight Connector 5">
            <a:extLst>
              <a:ext uri="{FF2B5EF4-FFF2-40B4-BE49-F238E27FC236}">
                <a16:creationId xmlns:a16="http://schemas.microsoft.com/office/drawing/2014/main" id="{6DE621B9-4BDE-4CE1-879A-BE38A2454D69}"/>
              </a:ext>
            </a:extLst>
          </p:cNvPr>
          <p:cNvCxnSpPr/>
          <p:nvPr/>
        </p:nvCxnSpPr>
        <p:spPr>
          <a:xfrm>
            <a:off x="7897443" y="1303032"/>
            <a:ext cx="0" cy="2094646"/>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E29191D-12A4-450C-99D1-EB40DAA459EB}"/>
                  </a:ext>
                </a:extLst>
              </p:cNvPr>
              <p:cNvSpPr txBox="1"/>
              <p:nvPr/>
            </p:nvSpPr>
            <p:spPr>
              <a:xfrm>
                <a:off x="4602507" y="968931"/>
                <a:ext cx="16498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𝑡</m:t>
                      </m:r>
                    </m:oMath>
                  </m:oMathPara>
                </a14:m>
                <a:endParaRPr lang="en-CA" sz="2000" dirty="0"/>
              </a:p>
            </p:txBody>
          </p:sp>
        </mc:Choice>
        <mc:Fallback xmlns="">
          <p:sp>
            <p:nvSpPr>
              <p:cNvPr id="7" name="TextBox 6">
                <a:extLst>
                  <a:ext uri="{FF2B5EF4-FFF2-40B4-BE49-F238E27FC236}">
                    <a16:creationId xmlns:a16="http://schemas.microsoft.com/office/drawing/2014/main" id="{9E29191D-12A4-450C-99D1-EB40DAA459EB}"/>
                  </a:ext>
                </a:extLst>
              </p:cNvPr>
              <p:cNvSpPr txBox="1">
                <a:spLocks noRot="1" noChangeAspect="1" noMove="1" noResize="1" noEditPoints="1" noAdjustHandles="1" noChangeArrowheads="1" noChangeShapeType="1" noTextEdit="1"/>
              </p:cNvSpPr>
              <p:nvPr/>
            </p:nvSpPr>
            <p:spPr>
              <a:xfrm>
                <a:off x="4602507" y="968931"/>
                <a:ext cx="164982" cy="307777"/>
              </a:xfrm>
              <a:prstGeom prst="rect">
                <a:avLst/>
              </a:prstGeom>
              <a:blipFill>
                <a:blip r:embed="rId5"/>
                <a:stretch>
                  <a:fillRect l="-29630" r="-29630" b="-4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17DA289-7056-4FE6-ACE9-B4647E09526C}"/>
                  </a:ext>
                </a:extLst>
              </p:cNvPr>
              <p:cNvSpPr txBox="1"/>
              <p:nvPr/>
            </p:nvSpPr>
            <p:spPr>
              <a:xfrm>
                <a:off x="7890786" y="968931"/>
                <a:ext cx="6183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𝑡</m:t>
                      </m:r>
                      <m:r>
                        <a:rPr lang="en-CA" sz="2000" b="0" i="1" smtClean="0">
                          <a:latin typeface="Cambria Math" panose="02040503050406030204" pitchFamily="18" charset="0"/>
                        </a:rPr>
                        <m:t>+</m:t>
                      </m:r>
                      <m:r>
                        <a:rPr lang="en-CA" sz="2000" b="0" i="1" smtClean="0">
                          <a:latin typeface="Cambria Math" panose="02040503050406030204" pitchFamily="18" charset="0"/>
                        </a:rPr>
                        <m:t>h</m:t>
                      </m:r>
                    </m:oMath>
                  </m:oMathPara>
                </a14:m>
                <a:endParaRPr lang="en-CA" sz="2000" dirty="0"/>
              </a:p>
            </p:txBody>
          </p:sp>
        </mc:Choice>
        <mc:Fallback xmlns="">
          <p:sp>
            <p:nvSpPr>
              <p:cNvPr id="37" name="TextBox 36">
                <a:extLst>
                  <a:ext uri="{FF2B5EF4-FFF2-40B4-BE49-F238E27FC236}">
                    <a16:creationId xmlns:a16="http://schemas.microsoft.com/office/drawing/2014/main" id="{D17DA289-7056-4FE6-ACE9-B4647E09526C}"/>
                  </a:ext>
                </a:extLst>
              </p:cNvPr>
              <p:cNvSpPr txBox="1">
                <a:spLocks noRot="1" noChangeAspect="1" noMove="1" noResize="1" noEditPoints="1" noAdjustHandles="1" noChangeArrowheads="1" noChangeShapeType="1" noTextEdit="1"/>
              </p:cNvSpPr>
              <p:nvPr/>
            </p:nvSpPr>
            <p:spPr>
              <a:xfrm>
                <a:off x="7890786" y="968931"/>
                <a:ext cx="618374" cy="307777"/>
              </a:xfrm>
              <a:prstGeom prst="rect">
                <a:avLst/>
              </a:prstGeom>
              <a:blipFill>
                <a:blip r:embed="rId6"/>
                <a:stretch>
                  <a:fillRect l="-7843" r="-7843" b="-8000"/>
                </a:stretch>
              </a:blipFill>
            </p:spPr>
            <p:txBody>
              <a:bodyPr/>
              <a:lstStyle/>
              <a:p>
                <a:r>
                  <a:rPr lang="en-CA">
                    <a:noFill/>
                  </a:rPr>
                  <a:t> </a:t>
                </a:r>
              </a:p>
            </p:txBody>
          </p:sp>
        </mc:Fallback>
      </mc:AlternateContent>
      <p:sp>
        <p:nvSpPr>
          <p:cNvPr id="39" name="Oval 125 1">
            <a:extLst>
              <a:ext uri="{FF2B5EF4-FFF2-40B4-BE49-F238E27FC236}">
                <a16:creationId xmlns:a16="http://schemas.microsoft.com/office/drawing/2014/main" id="{DBEF11D4-76BC-43E5-B11B-491E6C3784D4}"/>
              </a:ext>
            </a:extLst>
          </p:cNvPr>
          <p:cNvSpPr/>
          <p:nvPr/>
        </p:nvSpPr>
        <p:spPr>
          <a:xfrm rot="19968321">
            <a:off x="6877738" y="1830204"/>
            <a:ext cx="1972242" cy="989419"/>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242" h="989419">
                <a:moveTo>
                  <a:pt x="5383" y="399693"/>
                </a:moveTo>
                <a:cubicBezTo>
                  <a:pt x="-63676" y="94120"/>
                  <a:pt x="548663" y="13354"/>
                  <a:pt x="873999" y="11607"/>
                </a:cubicBezTo>
                <a:cubicBezTo>
                  <a:pt x="1199335" y="9860"/>
                  <a:pt x="1783404" y="-99392"/>
                  <a:pt x="1957402" y="389208"/>
                </a:cubicBezTo>
                <a:cubicBezTo>
                  <a:pt x="2091421" y="794440"/>
                  <a:pt x="1282288" y="987665"/>
                  <a:pt x="956952" y="989412"/>
                </a:cubicBezTo>
                <a:cubicBezTo>
                  <a:pt x="631616" y="991159"/>
                  <a:pt x="74442" y="705266"/>
                  <a:pt x="5383" y="399693"/>
                </a:cubicBezTo>
                <a:close/>
              </a:path>
            </a:pathLst>
          </a:custGeom>
          <a:gradFill flip="none" rotWithShape="1">
            <a:gsLst>
              <a:gs pos="25000">
                <a:srgbClr val="5B9BD5">
                  <a:lumMod val="0"/>
                  <a:lumOff val="100000"/>
                  <a:alpha val="33000"/>
                </a:srgbClr>
              </a:gs>
              <a:gs pos="77000">
                <a:srgbClr val="5B9BD5">
                  <a:lumMod val="20000"/>
                  <a:lumOff val="80000"/>
                </a:srgbClr>
              </a:gs>
            </a:gsLst>
            <a:path path="circle">
              <a:fillToRect l="50000" t="-80000" r="50000" b="180000"/>
            </a:path>
            <a:tileRect/>
          </a:gra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cxnSp>
        <p:nvCxnSpPr>
          <p:cNvPr id="40" name="Straight Arrow Connector 39">
            <a:extLst>
              <a:ext uri="{FF2B5EF4-FFF2-40B4-BE49-F238E27FC236}">
                <a16:creationId xmlns:a16="http://schemas.microsoft.com/office/drawing/2014/main" id="{C79314D8-5E99-4075-8BDC-C61E292AD36A}"/>
              </a:ext>
            </a:extLst>
          </p:cNvPr>
          <p:cNvCxnSpPr>
            <a:cxnSpLocks/>
          </p:cNvCxnSpPr>
          <p:nvPr/>
        </p:nvCxnSpPr>
        <p:spPr>
          <a:xfrm flipV="1">
            <a:off x="7890786" y="1722456"/>
            <a:ext cx="407970" cy="581937"/>
          </a:xfrm>
          <a:prstGeom prst="straightConnector1">
            <a:avLst/>
          </a:prstGeom>
          <a:noFill/>
          <a:ln w="41275" cap="flat" cmpd="sng" algn="ctr">
            <a:solidFill>
              <a:schemeClr val="accent5"/>
            </a:solidFill>
            <a:prstDash val="solid"/>
            <a:miter lim="800000"/>
            <a:tailEnd type="triangle" w="med" len="lg"/>
          </a:ln>
          <a:effectLst>
            <a:outerShdw blurRad="38100" dist="12700" dir="8100000" algn="tr" rotWithShape="0">
              <a:prstClr val="black">
                <a:alpha val="40000"/>
              </a:prstClr>
            </a:outerShdw>
          </a:effectLst>
        </p:spPr>
      </p:cxnSp>
      <p:sp>
        <p:nvSpPr>
          <p:cNvPr id="41" name="Oval 40">
            <a:extLst>
              <a:ext uri="{FF2B5EF4-FFF2-40B4-BE49-F238E27FC236}">
                <a16:creationId xmlns:a16="http://schemas.microsoft.com/office/drawing/2014/main" id="{20E6C5C6-4E3C-4335-BCDD-AFD0F4AD07E3}"/>
              </a:ext>
            </a:extLst>
          </p:cNvPr>
          <p:cNvSpPr/>
          <p:nvPr/>
        </p:nvSpPr>
        <p:spPr>
          <a:xfrm>
            <a:off x="7842526" y="2243676"/>
            <a:ext cx="96520" cy="9652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E4BC2713-AF8F-412E-B7E7-289EFB18329A}"/>
                  </a:ext>
                </a:extLst>
              </p:cNvPr>
              <p:cNvSpPr txBox="1"/>
              <p:nvPr/>
            </p:nvSpPr>
            <p:spPr>
              <a:xfrm>
                <a:off x="8338744" y="1771983"/>
                <a:ext cx="4327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CA" sz="2400" b="1" i="1" smtClean="0">
                              <a:solidFill>
                                <a:schemeClr val="accent5"/>
                              </a:solidFill>
                              <a:latin typeface="Cambria Math" panose="02040503050406030204" pitchFamily="18" charset="0"/>
                            </a:rPr>
                          </m:ctrlPr>
                        </m:sSupPr>
                        <m:e>
                          <m:r>
                            <a:rPr lang="en-CA" sz="2400" b="1" i="0" smtClean="0">
                              <a:solidFill>
                                <a:schemeClr val="accent5"/>
                              </a:solidFill>
                              <a:latin typeface="Cambria Math" panose="02040503050406030204" pitchFamily="18" charset="0"/>
                            </a:rPr>
                            <m:t>𝐮</m:t>
                          </m:r>
                        </m:e>
                        <m:sup>
                          <m:r>
                            <a:rPr lang="en-CA" sz="2400" b="1" i="1" smtClean="0">
                              <a:solidFill>
                                <a:schemeClr val="accent5"/>
                              </a:solidFill>
                              <a:latin typeface="Cambria Math" panose="02040503050406030204" pitchFamily="18" charset="0"/>
                            </a:rPr>
                            <m:t>+</m:t>
                          </m:r>
                        </m:sup>
                      </m:sSup>
                    </m:oMath>
                  </m:oMathPara>
                </a14:m>
                <a:endParaRPr lang="en-CA" sz="2400" b="1" dirty="0">
                  <a:solidFill>
                    <a:schemeClr val="accent5"/>
                  </a:solidFill>
                </a:endParaRPr>
              </a:p>
            </p:txBody>
          </p:sp>
        </mc:Choice>
        <mc:Fallback xmlns="">
          <p:sp>
            <p:nvSpPr>
              <p:cNvPr id="45" name="TextBox 44">
                <a:extLst>
                  <a:ext uri="{FF2B5EF4-FFF2-40B4-BE49-F238E27FC236}">
                    <a16:creationId xmlns:a16="http://schemas.microsoft.com/office/drawing/2014/main" id="{E4BC2713-AF8F-412E-B7E7-289EFB18329A}"/>
                  </a:ext>
                </a:extLst>
              </p:cNvPr>
              <p:cNvSpPr txBox="1">
                <a:spLocks noRot="1" noChangeAspect="1" noMove="1" noResize="1" noEditPoints="1" noAdjustHandles="1" noChangeArrowheads="1" noChangeShapeType="1" noTextEdit="1"/>
              </p:cNvSpPr>
              <p:nvPr/>
            </p:nvSpPr>
            <p:spPr>
              <a:xfrm>
                <a:off x="8338744" y="1771983"/>
                <a:ext cx="432747" cy="369332"/>
              </a:xfrm>
              <a:prstGeom prst="rect">
                <a:avLst/>
              </a:prstGeom>
              <a:blipFill>
                <a:blip r:embed="rId7"/>
                <a:stretch>
                  <a:fillRect l="-9859" r="-7042"/>
                </a:stretch>
              </a:blipFill>
            </p:spPr>
            <p:txBody>
              <a:bodyPr/>
              <a:lstStyle/>
              <a:p>
                <a:r>
                  <a:rPr lang="en-CA">
                    <a:noFill/>
                  </a:rPr>
                  <a:t> </a:t>
                </a:r>
              </a:p>
            </p:txBody>
          </p:sp>
        </mc:Fallback>
      </mc:AlternateContent>
      <p:sp>
        <p:nvSpPr>
          <p:cNvPr id="46" name="Oval 125 1">
            <a:extLst>
              <a:ext uri="{FF2B5EF4-FFF2-40B4-BE49-F238E27FC236}">
                <a16:creationId xmlns:a16="http://schemas.microsoft.com/office/drawing/2014/main" id="{C136405F-20B3-42B8-9FC4-92C6AFD584AD}"/>
              </a:ext>
            </a:extLst>
          </p:cNvPr>
          <p:cNvSpPr/>
          <p:nvPr/>
        </p:nvSpPr>
        <p:spPr>
          <a:xfrm rot="19968321">
            <a:off x="3588050" y="1814921"/>
            <a:ext cx="1972242" cy="989419"/>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242" h="989419">
                <a:moveTo>
                  <a:pt x="5383" y="399693"/>
                </a:moveTo>
                <a:cubicBezTo>
                  <a:pt x="-63676" y="94120"/>
                  <a:pt x="548663" y="13354"/>
                  <a:pt x="873999" y="11607"/>
                </a:cubicBezTo>
                <a:cubicBezTo>
                  <a:pt x="1199335" y="9860"/>
                  <a:pt x="1783404" y="-99392"/>
                  <a:pt x="1957402" y="389208"/>
                </a:cubicBezTo>
                <a:cubicBezTo>
                  <a:pt x="2091421" y="794440"/>
                  <a:pt x="1282288" y="987665"/>
                  <a:pt x="956952" y="989412"/>
                </a:cubicBezTo>
                <a:cubicBezTo>
                  <a:pt x="631616" y="991159"/>
                  <a:pt x="74442" y="705266"/>
                  <a:pt x="5383" y="399693"/>
                </a:cubicBezTo>
                <a:close/>
              </a:path>
            </a:pathLst>
          </a:custGeom>
          <a:gradFill flip="none" rotWithShape="1">
            <a:gsLst>
              <a:gs pos="25000">
                <a:srgbClr val="5B9BD5">
                  <a:lumMod val="0"/>
                  <a:lumOff val="100000"/>
                  <a:alpha val="33000"/>
                </a:srgbClr>
              </a:gs>
              <a:gs pos="77000">
                <a:srgbClr val="5B9BD5">
                  <a:lumMod val="20000"/>
                  <a:lumOff val="80000"/>
                </a:srgbClr>
              </a:gs>
            </a:gsLst>
            <a:path path="circle">
              <a:fillToRect l="50000" t="-80000" r="50000" b="180000"/>
            </a:path>
            <a:tileRect/>
          </a:gra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98" name="Oval 97"/>
          <p:cNvSpPr/>
          <p:nvPr/>
        </p:nvSpPr>
        <p:spPr>
          <a:xfrm>
            <a:off x="4554247" y="2228394"/>
            <a:ext cx="96520" cy="9652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cxnSp>
        <p:nvCxnSpPr>
          <p:cNvPr id="36" name="Straight Arrow Connector 35">
            <a:extLst>
              <a:ext uri="{FF2B5EF4-FFF2-40B4-BE49-F238E27FC236}">
                <a16:creationId xmlns:a16="http://schemas.microsoft.com/office/drawing/2014/main" id="{F5A92004-0969-457C-8FAE-85F1AAEFF8D5}"/>
              </a:ext>
            </a:extLst>
          </p:cNvPr>
          <p:cNvCxnSpPr>
            <a:cxnSpLocks/>
          </p:cNvCxnSpPr>
          <p:nvPr/>
        </p:nvCxnSpPr>
        <p:spPr>
          <a:xfrm flipV="1">
            <a:off x="4602507" y="2203563"/>
            <a:ext cx="1185048" cy="85548"/>
          </a:xfrm>
          <a:prstGeom prst="straightConnector1">
            <a:avLst/>
          </a:prstGeom>
          <a:noFill/>
          <a:ln w="41275" cap="flat" cmpd="sng" algn="ctr">
            <a:solidFill>
              <a:schemeClr val="accent5"/>
            </a:solidFill>
            <a:prstDash val="solid"/>
            <a:miter lim="800000"/>
            <a:tailEnd type="triangle" w="med" len="lg"/>
          </a:ln>
          <a:effectLst>
            <a:outerShdw blurRad="38100" dist="12700" dir="8100000" algn="tr" rotWithShape="0">
              <a:prstClr val="black">
                <a:alpha val="40000"/>
              </a:prstClr>
            </a:outerShdw>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C607176-A9BE-4311-BDA7-6FC866869400}"/>
                  </a:ext>
                </a:extLst>
              </p:cNvPr>
              <p:cNvSpPr txBox="1"/>
              <p:nvPr/>
            </p:nvSpPr>
            <p:spPr>
              <a:xfrm>
                <a:off x="5570538" y="1798428"/>
                <a:ext cx="2564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solidFill>
                            <a:schemeClr val="accent5"/>
                          </a:solidFill>
                          <a:latin typeface="Cambria Math" panose="02040503050406030204" pitchFamily="18" charset="0"/>
                        </a:rPr>
                        <m:t>𝐮</m:t>
                      </m:r>
                    </m:oMath>
                  </m:oMathPara>
                </a14:m>
                <a:endParaRPr lang="en-CA" sz="2400" b="1" dirty="0">
                  <a:solidFill>
                    <a:schemeClr val="accent5"/>
                  </a:solidFill>
                </a:endParaRPr>
              </a:p>
            </p:txBody>
          </p:sp>
        </mc:Choice>
        <mc:Fallback xmlns="">
          <p:sp>
            <p:nvSpPr>
              <p:cNvPr id="11" name="TextBox 10">
                <a:extLst>
                  <a:ext uri="{FF2B5EF4-FFF2-40B4-BE49-F238E27FC236}">
                    <a16:creationId xmlns:a16="http://schemas.microsoft.com/office/drawing/2014/main" id="{8C607176-A9BE-4311-BDA7-6FC866869400}"/>
                  </a:ext>
                </a:extLst>
              </p:cNvPr>
              <p:cNvSpPr txBox="1">
                <a:spLocks noRot="1" noChangeAspect="1" noMove="1" noResize="1" noEditPoints="1" noAdjustHandles="1" noChangeArrowheads="1" noChangeShapeType="1" noTextEdit="1"/>
              </p:cNvSpPr>
              <p:nvPr/>
            </p:nvSpPr>
            <p:spPr>
              <a:xfrm>
                <a:off x="5570538" y="1798428"/>
                <a:ext cx="256480" cy="369332"/>
              </a:xfrm>
              <a:prstGeom prst="rect">
                <a:avLst/>
              </a:prstGeom>
              <a:blipFill>
                <a:blip r:embed="rId8"/>
                <a:stretch>
                  <a:fillRect l="-16667" r="-19048"/>
                </a:stretch>
              </a:blipFill>
            </p:spPr>
            <p:txBody>
              <a:bodyPr/>
              <a:lstStyle/>
              <a:p>
                <a:r>
                  <a:rPr lang="en-CA">
                    <a:noFill/>
                  </a:rPr>
                  <a:t> </a:t>
                </a:r>
              </a:p>
            </p:txBody>
          </p:sp>
        </mc:Fallback>
      </mc:AlternateContent>
    </p:spTree>
    <p:extLst>
      <p:ext uri="{BB962C8B-B14F-4D97-AF65-F5344CB8AC3E}">
        <p14:creationId xmlns:p14="http://schemas.microsoft.com/office/powerpoint/2010/main" val="177919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4.44444E-6 L 0.27018 0.00162 " pathEditMode="relative" rAng="0" ptsTypes="AA">
                                      <p:cBhvr>
                                        <p:cTn id="6" dur="2000" fill="hold"/>
                                        <p:tgtEl>
                                          <p:spTgt spid="59"/>
                                        </p:tgtEl>
                                        <p:attrNameLst>
                                          <p:attrName>ppt_x</p:attrName>
                                          <p:attrName>ppt_y</p:attrName>
                                        </p:attrNameLst>
                                      </p:cBhvr>
                                      <p:rCtr x="13503" y="69"/>
                                    </p:animMotion>
                                  </p:childTnLst>
                                </p:cTn>
                              </p:par>
                            </p:childTnLst>
                          </p:cTn>
                        </p:par>
                        <p:par>
                          <p:cTn id="7" fill="hold">
                            <p:stCondLst>
                              <p:cond delay="2000"/>
                            </p:stCondLst>
                            <p:childTnLst>
                              <p:par>
                                <p:cTn id="8" presetID="10" presetClass="exit" presetSubtype="0" fill="hold" grpId="1" nodeType="afterEffect">
                                  <p:stCondLst>
                                    <p:cond delay="0"/>
                                  </p:stCondLst>
                                  <p:childTnLst>
                                    <p:animEffect transition="out" filter="fade">
                                      <p:cBhvr>
                                        <p:cTn id="9" dur="500"/>
                                        <p:tgtEl>
                                          <p:spTgt spid="59"/>
                                        </p:tgtEl>
                                      </p:cBhvr>
                                    </p:animEffect>
                                    <p:set>
                                      <p:cBhvr>
                                        <p:cTn id="10" dur="1" fill="hold">
                                          <p:stCondLst>
                                            <p:cond delay="499"/>
                                          </p:stCondLst>
                                        </p:cTn>
                                        <p:tgtEl>
                                          <p:spTgt spid="59"/>
                                        </p:tgtEl>
                                        <p:attrNameLst>
                                          <p:attrName>style.visibility</p:attrName>
                                        </p:attrNameLst>
                                      </p:cBhvr>
                                      <p:to>
                                        <p:strVal val="hidden"/>
                                      </p:to>
                                    </p:set>
                                  </p:childTnLst>
                                </p:cTn>
                              </p:par>
                            </p:childTnLst>
                          </p:cTn>
                        </p:par>
                        <p:par>
                          <p:cTn id="11" fill="hold">
                            <p:stCondLst>
                              <p:cond delay="2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par>
                                <p:cTn id="20" presetID="10"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500"/>
                                        <p:tgtEl>
                                          <p:spTgt spid="4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91"/>
                                        </p:tgtEl>
                                        <p:attrNameLst>
                                          <p:attrName>style.visibility</p:attrName>
                                        </p:attrNameLst>
                                      </p:cBhvr>
                                      <p:to>
                                        <p:strVal val="visible"/>
                                      </p:to>
                                    </p:set>
                                    <p:animEffect transition="in" filter="fade">
                                      <p:cBhvr>
                                        <p:cTn id="48" dur="500"/>
                                        <p:tgtEl>
                                          <p:spTgt spid="91"/>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fade">
                                      <p:cBhvr>
                                        <p:cTn id="52" dur="500"/>
                                        <p:tgtEl>
                                          <p:spTgt spid="79"/>
                                        </p:tgtEl>
                                      </p:cBhvr>
                                    </p:animEffect>
                                  </p:childTnLst>
                                </p:cTn>
                              </p:par>
                              <p:par>
                                <p:cTn id="53" presetID="10"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animEffect transition="in" filter="fade">
                                      <p:cBhvr>
                                        <p:cTn id="55" dur="500"/>
                                        <p:tgtEl>
                                          <p:spTgt spid="8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3"/>
                                        </p:tgtEl>
                                        <p:attrNameLst>
                                          <p:attrName>style.visibility</p:attrName>
                                        </p:attrNameLst>
                                      </p:cBhvr>
                                      <p:to>
                                        <p:strVal val="visible"/>
                                      </p:to>
                                    </p:set>
                                    <p:animEffect transition="in" filter="fade">
                                      <p:cBhvr>
                                        <p:cTn id="58" dur="500"/>
                                        <p:tgtEl>
                                          <p:spTgt spid="83"/>
                                        </p:tgtEl>
                                      </p:cBhvr>
                                    </p:animEffect>
                                  </p:childTnLst>
                                </p:cTn>
                              </p:par>
                              <p:par>
                                <p:cTn id="59" presetID="10" presetClass="entr" presetSubtype="0" fill="hold" nodeType="withEffect">
                                  <p:stCondLst>
                                    <p:cond delay="0"/>
                                  </p:stCondLst>
                                  <p:childTnLst>
                                    <p:set>
                                      <p:cBhvr>
                                        <p:cTn id="60" dur="1" fill="hold">
                                          <p:stCondLst>
                                            <p:cond delay="0"/>
                                          </p:stCondLst>
                                        </p:cTn>
                                        <p:tgtEl>
                                          <p:spTgt spid="84"/>
                                        </p:tgtEl>
                                        <p:attrNameLst>
                                          <p:attrName>style.visibility</p:attrName>
                                        </p:attrNameLst>
                                      </p:cBhvr>
                                      <p:to>
                                        <p:strVal val="visible"/>
                                      </p:to>
                                    </p:set>
                                    <p:animEffect transition="in" filter="fade">
                                      <p:cBhvr>
                                        <p:cTn id="61" dur="500"/>
                                        <p:tgtEl>
                                          <p:spTgt spid="84"/>
                                        </p:tgtEl>
                                      </p:cBhvr>
                                    </p:animEffect>
                                  </p:childTnLst>
                                </p:cTn>
                              </p:par>
                              <p:par>
                                <p:cTn id="62" presetID="10" presetClass="entr" presetSubtype="0" fill="hold" nodeType="withEffect">
                                  <p:stCondLst>
                                    <p:cond delay="0"/>
                                  </p:stCondLst>
                                  <p:childTnLst>
                                    <p:set>
                                      <p:cBhvr>
                                        <p:cTn id="63" dur="1" fill="hold">
                                          <p:stCondLst>
                                            <p:cond delay="0"/>
                                          </p:stCondLst>
                                        </p:cTn>
                                        <p:tgtEl>
                                          <p:spTgt spid="87"/>
                                        </p:tgtEl>
                                        <p:attrNameLst>
                                          <p:attrName>style.visibility</p:attrName>
                                        </p:attrNameLst>
                                      </p:cBhvr>
                                      <p:to>
                                        <p:strVal val="visible"/>
                                      </p:to>
                                    </p:set>
                                    <p:animEffect transition="in" filter="fade">
                                      <p:cBhvr>
                                        <p:cTn id="64" dur="500"/>
                                        <p:tgtEl>
                                          <p:spTgt spid="8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fade">
                                      <p:cBhvr>
                                        <p:cTn id="67" dur="500"/>
                                        <p:tgtEl>
                                          <p:spTgt spid="90"/>
                                        </p:tgtEl>
                                      </p:cBhvr>
                                    </p:animEffect>
                                  </p:childTnLst>
                                </p:cTn>
                              </p:par>
                              <p:par>
                                <p:cTn id="68" presetID="10" presetClass="entr" presetSubtype="0" fill="hold" nodeType="withEffect">
                                  <p:stCondLst>
                                    <p:cond delay="0"/>
                                  </p:stCondLst>
                                  <p:childTnLst>
                                    <p:set>
                                      <p:cBhvr>
                                        <p:cTn id="69" dur="1" fill="hold">
                                          <p:stCondLst>
                                            <p:cond delay="0"/>
                                          </p:stCondLst>
                                        </p:cTn>
                                        <p:tgtEl>
                                          <p:spTgt spid="92"/>
                                        </p:tgtEl>
                                        <p:attrNameLst>
                                          <p:attrName>style.visibility</p:attrName>
                                        </p:attrNameLst>
                                      </p:cBhvr>
                                      <p:to>
                                        <p:strVal val="visible"/>
                                      </p:to>
                                    </p:set>
                                    <p:animEffect transition="in" filter="fade">
                                      <p:cBhvr>
                                        <p:cTn id="70" dur="500"/>
                                        <p:tgtEl>
                                          <p:spTgt spid="9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95"/>
                                        </p:tgtEl>
                                        <p:attrNameLst>
                                          <p:attrName>style.visibility</p:attrName>
                                        </p:attrNameLst>
                                      </p:cBhvr>
                                      <p:to>
                                        <p:strVal val="visible"/>
                                      </p:to>
                                    </p:set>
                                    <p:animEffect transition="in" filter="fade">
                                      <p:cBhvr>
                                        <p:cTn id="7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3" grpId="0"/>
      <p:bldP spid="90" grpId="0"/>
      <p:bldP spid="91" grpId="0"/>
      <p:bldP spid="95" grpId="0"/>
      <p:bldP spid="59" grpId="0" animBg="1"/>
      <p:bldP spid="59" grpId="1" animBg="1"/>
      <p:bldP spid="37" grpId="0"/>
      <p:bldP spid="39" grpId="0" animBg="1"/>
      <p:bldP spid="41" grpId="0" animBg="1"/>
      <p:bldP spid="45" grpId="0"/>
      <p:bldP spid="46"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Time Integration</a:t>
            </a:r>
            <a:endParaRPr lang="fr-CA" dirty="0"/>
          </a:p>
        </p:txBody>
      </p:sp>
      <p:sp>
        <p:nvSpPr>
          <p:cNvPr id="3" name="Content Placeholder 2"/>
          <p:cNvSpPr>
            <a:spLocks noGrp="1"/>
          </p:cNvSpPr>
          <p:nvPr>
            <p:ph idx="1"/>
          </p:nvPr>
        </p:nvSpPr>
        <p:spPr>
          <a:xfrm>
            <a:off x="838200" y="4737312"/>
            <a:ext cx="10515600" cy="1544554"/>
          </a:xfrm>
        </p:spPr>
        <p:txBody>
          <a:bodyPr/>
          <a:lstStyle/>
          <a:p>
            <a:r>
              <a:rPr lang="en-CA" dirty="0"/>
              <a:t>Euler integration of positions and orientations:</a:t>
            </a:r>
          </a:p>
          <a:p>
            <a:endParaRPr lang="fr-CA" dirty="0"/>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F1AAA435-859A-8842-BDB9-5C3B55DE24F5}" type="slidenum">
              <a:rPr lang="en-US" smtClean="0"/>
              <a:pPr/>
              <a:t>3</a:t>
            </a:fld>
            <a:r>
              <a:rPr lang="en-US"/>
              <a:t>/12</a:t>
            </a:r>
            <a:endParaRPr lang="en-US" dirty="0"/>
          </a:p>
        </p:txBody>
      </p:sp>
      <mc:AlternateContent xmlns:mc="http://schemas.openxmlformats.org/markup-compatibility/2006" xmlns:a14="http://schemas.microsoft.com/office/drawing/2010/main">
        <mc:Choice Requires="a14">
          <p:sp>
            <p:nvSpPr>
              <p:cNvPr id="91" name="TextBox 90"/>
              <p:cNvSpPr txBox="1"/>
              <p:nvPr/>
            </p:nvSpPr>
            <p:spPr>
              <a:xfrm>
                <a:off x="4847711" y="5626812"/>
                <a:ext cx="282218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chemeClr val="tx1"/>
                              </a:solidFill>
                              <a:latin typeface="Cambria Math" panose="02040503050406030204" pitchFamily="18" charset="0"/>
                            </a:rPr>
                          </m:ctrlPr>
                        </m:sSupPr>
                        <m:e>
                          <m:r>
                            <a:rPr lang="en-CA" sz="2800" b="1" i="0" smtClean="0">
                              <a:solidFill>
                                <a:schemeClr val="tx1"/>
                              </a:solidFill>
                              <a:latin typeface="Cambria Math" panose="02040503050406030204" pitchFamily="18" charset="0"/>
                            </a:rPr>
                            <m:t>𝐪</m:t>
                          </m:r>
                        </m:e>
                        <m:sup>
                          <m:r>
                            <a:rPr lang="en-US" sz="2800" i="1">
                              <a:solidFill>
                                <a:schemeClr val="tx1"/>
                              </a:solidFill>
                              <a:latin typeface="Cambria Math" panose="02040503050406030204" pitchFamily="18" charset="0"/>
                            </a:rPr>
                            <m:t>+</m:t>
                          </m:r>
                        </m:sup>
                      </m:sSup>
                      <m:r>
                        <a:rPr lang="en-CA" sz="2800" i="1" smtClean="0">
                          <a:solidFill>
                            <a:schemeClr val="tx1"/>
                          </a:solidFill>
                          <a:latin typeface="Cambria Math" panose="02040503050406030204" pitchFamily="18" charset="0"/>
                        </a:rPr>
                        <m:t>=</m:t>
                      </m:r>
                      <m:r>
                        <a:rPr lang="en-CA" sz="2800" b="1" i="0" smtClean="0">
                          <a:solidFill>
                            <a:schemeClr val="tx1"/>
                          </a:solidFill>
                          <a:latin typeface="Cambria Math" panose="02040503050406030204" pitchFamily="18" charset="0"/>
                        </a:rPr>
                        <m:t>𝐪</m:t>
                      </m:r>
                      <m:r>
                        <a:rPr lang="en-US" sz="2800" i="1" smtClean="0">
                          <a:solidFill>
                            <a:schemeClr val="tx1"/>
                          </a:solidFill>
                          <a:latin typeface="Cambria Math" panose="02040503050406030204" pitchFamily="18" charset="0"/>
                        </a:rPr>
                        <m:t>+</m:t>
                      </m:r>
                      <m:r>
                        <a:rPr lang="en-CA" sz="2800" i="1" smtClean="0">
                          <a:solidFill>
                            <a:schemeClr val="tx1"/>
                          </a:solidFill>
                          <a:latin typeface="Cambria Math" panose="02040503050406030204" pitchFamily="18" charset="0"/>
                        </a:rPr>
                        <m:t>h</m:t>
                      </m:r>
                      <m:r>
                        <a:rPr lang="en-CA" sz="2800" b="1" i="0" smtClean="0">
                          <a:solidFill>
                            <a:schemeClr val="tx1"/>
                          </a:solidFill>
                          <a:latin typeface="Cambria Math" panose="02040503050406030204" pitchFamily="18" charset="0"/>
                        </a:rPr>
                        <m:t>𝐇</m:t>
                      </m:r>
                      <m:r>
                        <a:rPr lang="en-CA" sz="2800" b="1" i="0" smtClean="0">
                          <a:solidFill>
                            <a:schemeClr val="tx1"/>
                          </a:solidFill>
                          <a:latin typeface="Cambria Math" panose="02040503050406030204" pitchFamily="18" charset="0"/>
                        </a:rPr>
                        <m:t>(</m:t>
                      </m:r>
                      <m:sSup>
                        <m:sSupPr>
                          <m:ctrlPr>
                            <a:rPr lang="en-CA" sz="2800" b="1" i="1" smtClean="0">
                              <a:solidFill>
                                <a:schemeClr val="tx1"/>
                              </a:solidFill>
                              <a:latin typeface="Cambria Math" panose="02040503050406030204" pitchFamily="18" charset="0"/>
                            </a:rPr>
                          </m:ctrlPr>
                        </m:sSupPr>
                        <m:e>
                          <m:r>
                            <a:rPr lang="en-CA" sz="2800" b="1" i="0" smtClean="0">
                              <a:solidFill>
                                <a:schemeClr val="tx1"/>
                              </a:solidFill>
                              <a:latin typeface="Cambria Math" panose="02040503050406030204" pitchFamily="18" charset="0"/>
                            </a:rPr>
                            <m:t>𝐮</m:t>
                          </m:r>
                        </m:e>
                        <m:sup>
                          <m:r>
                            <a:rPr lang="en-CA" sz="2800" b="1" i="1" smtClean="0">
                              <a:solidFill>
                                <a:schemeClr val="tx1"/>
                              </a:solidFill>
                              <a:latin typeface="Cambria Math" panose="02040503050406030204" pitchFamily="18" charset="0"/>
                            </a:rPr>
                            <m:t>+</m:t>
                          </m:r>
                        </m:sup>
                      </m:sSup>
                      <m:r>
                        <a:rPr lang="en-CA" sz="2800" b="1" i="1" smtClean="0">
                          <a:solidFill>
                            <a:schemeClr val="tx1"/>
                          </a:solidFill>
                          <a:latin typeface="Cambria Math" panose="02040503050406030204" pitchFamily="18" charset="0"/>
                        </a:rPr>
                        <m:t>)</m:t>
                      </m:r>
                    </m:oMath>
                  </m:oMathPara>
                </a14:m>
                <a:endParaRPr lang="en-CA" sz="2800" b="1" dirty="0">
                  <a:solidFill>
                    <a:schemeClr val="tx1"/>
                  </a:solidFill>
                  <a:latin typeface="Arial" panose="020B0604020202020204"/>
                </a:endParaRPr>
              </a:p>
            </p:txBody>
          </p:sp>
        </mc:Choice>
        <mc:Fallback xmlns="">
          <p:sp>
            <p:nvSpPr>
              <p:cNvPr id="91" name="TextBox 90"/>
              <p:cNvSpPr txBox="1">
                <a:spLocks noRot="1" noChangeAspect="1" noMove="1" noResize="1" noEditPoints="1" noAdjustHandles="1" noChangeArrowheads="1" noChangeShapeType="1" noTextEdit="1"/>
              </p:cNvSpPr>
              <p:nvPr/>
            </p:nvSpPr>
            <p:spPr>
              <a:xfrm>
                <a:off x="4847711" y="5626812"/>
                <a:ext cx="2822183" cy="430887"/>
              </a:xfrm>
              <a:prstGeom prst="rect">
                <a:avLst/>
              </a:prstGeom>
              <a:blipFill>
                <a:blip r:embed="rId3"/>
                <a:stretch>
                  <a:fillRect/>
                </a:stretch>
              </a:blipFill>
            </p:spPr>
            <p:txBody>
              <a:bodyPr/>
              <a:lstStyle/>
              <a:p>
                <a:r>
                  <a:rPr lang="en-CA">
                    <a:noFill/>
                  </a:rPr>
                  <a:t> </a:t>
                </a:r>
              </a:p>
            </p:txBody>
          </p:sp>
        </mc:Fallback>
      </mc:AlternateContent>
      <p:sp>
        <p:nvSpPr>
          <p:cNvPr id="59" name="Oval 125 1"/>
          <p:cNvSpPr/>
          <p:nvPr/>
        </p:nvSpPr>
        <p:spPr>
          <a:xfrm rot="19968321">
            <a:off x="5200893" y="2030030"/>
            <a:ext cx="1972242" cy="989419"/>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242" h="989419">
                <a:moveTo>
                  <a:pt x="5383" y="399693"/>
                </a:moveTo>
                <a:cubicBezTo>
                  <a:pt x="-63676" y="94120"/>
                  <a:pt x="548663" y="13354"/>
                  <a:pt x="873999" y="11607"/>
                </a:cubicBezTo>
                <a:cubicBezTo>
                  <a:pt x="1199335" y="9860"/>
                  <a:pt x="1783404" y="-99392"/>
                  <a:pt x="1957402" y="389208"/>
                </a:cubicBezTo>
                <a:cubicBezTo>
                  <a:pt x="2091421" y="794440"/>
                  <a:pt x="1282288" y="987665"/>
                  <a:pt x="956952" y="989412"/>
                </a:cubicBezTo>
                <a:cubicBezTo>
                  <a:pt x="631616" y="991159"/>
                  <a:pt x="74442" y="705266"/>
                  <a:pt x="5383" y="399693"/>
                </a:cubicBezTo>
                <a:close/>
              </a:path>
            </a:pathLst>
          </a:custGeom>
          <a:gradFill flip="none" rotWithShape="1">
            <a:gsLst>
              <a:gs pos="25000">
                <a:srgbClr val="5B9BD5">
                  <a:lumMod val="0"/>
                  <a:lumOff val="100000"/>
                </a:srgbClr>
              </a:gs>
              <a:gs pos="77000">
                <a:srgbClr val="5B9BD5">
                  <a:lumMod val="20000"/>
                  <a:lumOff val="80000"/>
                </a:srgbClr>
              </a:gs>
            </a:gsLst>
            <a:path path="circle">
              <a:fillToRect l="50000" t="-80000" r="50000" b="180000"/>
            </a:path>
            <a:tileRect/>
          </a:gra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39" name="TextBox 38">
            <a:extLst>
              <a:ext uri="{FF2B5EF4-FFF2-40B4-BE49-F238E27FC236}">
                <a16:creationId xmlns:a16="http://schemas.microsoft.com/office/drawing/2014/main" id="{27B98690-69D2-4884-BCA9-961CCBF4D443}"/>
              </a:ext>
            </a:extLst>
          </p:cNvPr>
          <p:cNvSpPr txBox="1"/>
          <p:nvPr/>
        </p:nvSpPr>
        <p:spPr>
          <a:xfrm>
            <a:off x="7218020" y="5140042"/>
            <a:ext cx="2023334" cy="338554"/>
          </a:xfrm>
          <a:prstGeom prst="rect">
            <a:avLst/>
          </a:prstGeom>
          <a:noFill/>
        </p:spPr>
        <p:txBody>
          <a:bodyPr wrap="square" rtlCol="0">
            <a:spAutoFit/>
          </a:bodyPr>
          <a:lstStyle/>
          <a:p>
            <a:pPr algn="r"/>
            <a:r>
              <a:rPr lang="en-US" sz="1600" dirty="0">
                <a:solidFill>
                  <a:srgbClr val="FFFFFF">
                    <a:lumMod val="50000"/>
                  </a:srgbClr>
                </a:solidFill>
                <a:latin typeface="Arial" panose="020B0604020202020204"/>
              </a:rPr>
              <a:t>Kinematic mapping</a:t>
            </a:r>
          </a:p>
        </p:txBody>
      </p:sp>
      <p:sp>
        <p:nvSpPr>
          <p:cNvPr id="40" name="TextBox 39">
            <a:extLst>
              <a:ext uri="{FF2B5EF4-FFF2-40B4-BE49-F238E27FC236}">
                <a16:creationId xmlns:a16="http://schemas.microsoft.com/office/drawing/2014/main" id="{DE0850EC-DEEA-49CA-9E5C-7C604AC69A60}"/>
              </a:ext>
            </a:extLst>
          </p:cNvPr>
          <p:cNvSpPr txBox="1"/>
          <p:nvPr/>
        </p:nvSpPr>
        <p:spPr>
          <a:xfrm>
            <a:off x="3604933" y="3613238"/>
            <a:ext cx="1822935" cy="461665"/>
          </a:xfrm>
          <a:prstGeom prst="rect">
            <a:avLst/>
          </a:prstGeom>
          <a:noFill/>
        </p:spPr>
        <p:txBody>
          <a:bodyPr wrap="none" rtlCol="0">
            <a:spAutoFit/>
          </a:bodyPr>
          <a:lstStyle/>
          <a:p>
            <a:r>
              <a:rPr lang="en-CA" sz="2400" b="1" dirty="0"/>
              <a:t>Rigid bodies:</a:t>
            </a:r>
            <a:endParaRPr lang="en-CA" sz="24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CB5B399A-F470-411C-81DB-0A5DE68685DE}"/>
                  </a:ext>
                </a:extLst>
              </p:cNvPr>
              <p:cNvSpPr txBox="1"/>
              <p:nvPr/>
            </p:nvSpPr>
            <p:spPr>
              <a:xfrm>
                <a:off x="5561643" y="3659404"/>
                <a:ext cx="2635209" cy="381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latin typeface="Cambria Math" panose="02040503050406030204" pitchFamily="18" charset="0"/>
                        </a:rPr>
                        <m:t>𝐪</m:t>
                      </m:r>
                      <m:r>
                        <a:rPr lang="en-CA" sz="2400" b="0" i="1" smtClean="0">
                          <a:latin typeface="Cambria Math" panose="02040503050406030204" pitchFamily="18" charset="0"/>
                        </a:rPr>
                        <m:t>= </m:t>
                      </m:r>
                      <m:sSup>
                        <m:sSupPr>
                          <m:ctrlPr>
                            <a:rPr lang="en-CA" sz="2400" b="0" i="1" smtClean="0">
                              <a:latin typeface="Cambria Math" panose="02040503050406030204" pitchFamily="18" charset="0"/>
                            </a:rPr>
                          </m:ctrlPr>
                        </m:sSupPr>
                        <m:e>
                          <m:d>
                            <m:dPr>
                              <m:begChr m:val="["/>
                              <m:endChr m:val="]"/>
                              <m:ctrlPr>
                                <a:rPr lang="en-CA" sz="2400" b="0" i="1" smtClean="0">
                                  <a:latin typeface="Cambria Math" panose="02040503050406030204" pitchFamily="18" charset="0"/>
                                </a:rPr>
                              </m:ctrlPr>
                            </m:dPr>
                            <m:e>
                              <m:m>
                                <m:mPr>
                                  <m:mcs>
                                    <m:mc>
                                      <m:mcPr>
                                        <m:count m:val="3"/>
                                        <m:mcJc m:val="center"/>
                                      </m:mcPr>
                                    </m:mc>
                                  </m:mcs>
                                  <m:ctrlPr>
                                    <a:rPr lang="en-CA" sz="2400" b="0" i="1" smtClean="0">
                                      <a:latin typeface="Cambria Math" panose="02040503050406030204" pitchFamily="18" charset="0"/>
                                    </a:rPr>
                                  </m:ctrlPr>
                                </m:mPr>
                                <m:mr>
                                  <m:e>
                                    <m:sSubSup>
                                      <m:sSubSupPr>
                                        <m:ctrlPr>
                                          <a:rPr lang="en-CA" sz="2400" b="1" i="1" smtClean="0">
                                            <a:latin typeface="Cambria Math" panose="02040503050406030204" pitchFamily="18" charset="0"/>
                                          </a:rPr>
                                        </m:ctrlPr>
                                      </m:sSubSupPr>
                                      <m:e>
                                        <m:r>
                                          <a:rPr lang="en-CA" sz="2400" b="1" i="0" smtClean="0">
                                            <a:latin typeface="Cambria Math" panose="02040503050406030204" pitchFamily="18" charset="0"/>
                                          </a:rPr>
                                          <m:t>𝐱</m:t>
                                        </m:r>
                                      </m:e>
                                      <m:sub>
                                        <m:r>
                                          <a:rPr lang="en-CA" sz="2400" b="0" i="1" smtClean="0">
                                            <a:latin typeface="Cambria Math" panose="02040503050406030204" pitchFamily="18" charset="0"/>
                                          </a:rPr>
                                          <m:t>1</m:t>
                                        </m:r>
                                      </m:sub>
                                      <m:sup>
                                        <m:r>
                                          <a:rPr lang="en-CA" sz="2400" b="0" i="1" smtClean="0">
                                            <a:latin typeface="Cambria Math" panose="02040503050406030204" pitchFamily="18" charset="0"/>
                                          </a:rPr>
                                          <m:t>𝑇</m:t>
                                        </m:r>
                                      </m:sup>
                                    </m:sSubSup>
                                  </m:e>
                                  <m:e>
                                    <m:sSubSup>
                                      <m:sSubSupPr>
                                        <m:ctrlPr>
                                          <a:rPr lang="en-CA" sz="2400" b="1" i="1" smtClean="0">
                                            <a:latin typeface="Cambria Math" panose="02040503050406030204" pitchFamily="18" charset="0"/>
                                          </a:rPr>
                                        </m:ctrlPr>
                                      </m:sSubSupPr>
                                      <m:e>
                                        <m:r>
                                          <a:rPr lang="en-CA" sz="2400" b="1" i="0" smtClean="0">
                                            <a:latin typeface="Cambria Math" panose="02040503050406030204" pitchFamily="18" charset="0"/>
                                          </a:rPr>
                                          <m:t>𝐑</m:t>
                                        </m:r>
                                      </m:e>
                                      <m:sub>
                                        <m:r>
                                          <a:rPr lang="en-CA" sz="2400" b="0" i="1" smtClean="0">
                                            <a:latin typeface="Cambria Math" panose="02040503050406030204" pitchFamily="18" charset="0"/>
                                          </a:rPr>
                                          <m:t>1</m:t>
                                        </m:r>
                                      </m:sub>
                                      <m:sup>
                                        <m:r>
                                          <a:rPr lang="en-CA" sz="2400" b="0" i="1" smtClean="0">
                                            <a:latin typeface="Cambria Math" panose="02040503050406030204" pitchFamily="18" charset="0"/>
                                          </a:rPr>
                                          <m:t>𝑇</m:t>
                                        </m:r>
                                      </m:sup>
                                    </m:sSubSup>
                                  </m:e>
                                  <m:e>
                                    <m:r>
                                      <a:rPr lang="en-CA" sz="2400" b="1" i="1" smtClean="0">
                                        <a:latin typeface="Cambria Math" panose="02040503050406030204" pitchFamily="18" charset="0"/>
                                      </a:rPr>
                                      <m:t>…</m:t>
                                    </m:r>
                                  </m:e>
                                </m:mr>
                              </m:m>
                            </m:e>
                          </m:d>
                        </m:e>
                        <m:sup>
                          <m:r>
                            <a:rPr lang="en-CA" sz="2400" b="0" i="1" smtClean="0">
                              <a:latin typeface="Cambria Math" panose="02040503050406030204" pitchFamily="18" charset="0"/>
                            </a:rPr>
                            <m:t>𝑇</m:t>
                          </m:r>
                        </m:sup>
                      </m:sSup>
                    </m:oMath>
                  </m:oMathPara>
                </a14:m>
                <a:endParaRPr lang="en-CA" sz="2400" dirty="0"/>
              </a:p>
            </p:txBody>
          </p:sp>
        </mc:Choice>
        <mc:Fallback xmlns="">
          <p:sp>
            <p:nvSpPr>
              <p:cNvPr id="41" name="TextBox 40">
                <a:extLst>
                  <a:ext uri="{FF2B5EF4-FFF2-40B4-BE49-F238E27FC236}">
                    <a16:creationId xmlns:a16="http://schemas.microsoft.com/office/drawing/2014/main" id="{CB5B399A-F470-411C-81DB-0A5DE68685DE}"/>
                  </a:ext>
                </a:extLst>
              </p:cNvPr>
              <p:cNvSpPr txBox="1">
                <a:spLocks noRot="1" noChangeAspect="1" noMove="1" noResize="1" noEditPoints="1" noAdjustHandles="1" noChangeArrowheads="1" noChangeShapeType="1" noTextEdit="1"/>
              </p:cNvSpPr>
              <p:nvPr/>
            </p:nvSpPr>
            <p:spPr>
              <a:xfrm>
                <a:off x="5561643" y="3659404"/>
                <a:ext cx="2635209" cy="381195"/>
              </a:xfrm>
              <a:prstGeom prst="rect">
                <a:avLst/>
              </a:prstGeom>
              <a:blipFill>
                <a:blip r:embed="rId4"/>
                <a:stretch>
                  <a:fillRect l="-2540" r="-462" b="-23810"/>
                </a:stretch>
              </a:blipFill>
            </p:spPr>
            <p:txBody>
              <a:bodyPr/>
              <a:lstStyle/>
              <a:p>
                <a:r>
                  <a:rPr lang="en-CA">
                    <a:noFill/>
                  </a:rPr>
                  <a:t> </a:t>
                </a:r>
              </a:p>
            </p:txBody>
          </p:sp>
        </mc:Fallback>
      </mc:AlternateContent>
      <p:sp>
        <p:nvSpPr>
          <p:cNvPr id="42" name="TextBox 41">
            <a:extLst>
              <a:ext uri="{FF2B5EF4-FFF2-40B4-BE49-F238E27FC236}">
                <a16:creationId xmlns:a16="http://schemas.microsoft.com/office/drawing/2014/main" id="{12ABECD1-BAE2-4AA6-97E0-D736C15D3A34}"/>
              </a:ext>
            </a:extLst>
          </p:cNvPr>
          <p:cNvSpPr txBox="1"/>
          <p:nvPr/>
        </p:nvSpPr>
        <p:spPr>
          <a:xfrm>
            <a:off x="3630011" y="4154533"/>
            <a:ext cx="1704313" cy="461665"/>
          </a:xfrm>
          <a:prstGeom prst="rect">
            <a:avLst/>
          </a:prstGeom>
          <a:noFill/>
        </p:spPr>
        <p:txBody>
          <a:bodyPr wrap="none" rtlCol="0">
            <a:spAutoFit/>
          </a:bodyPr>
          <a:lstStyle/>
          <a:p>
            <a:r>
              <a:rPr lang="en-CA" sz="2400" b="1" dirty="0"/>
              <a:t>Soft bodies:</a:t>
            </a:r>
            <a:endParaRPr lang="en-CA" sz="2400" dirty="0"/>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3803CEE9-6805-430B-B33C-228715D16D3E}"/>
                  </a:ext>
                </a:extLst>
              </p:cNvPr>
              <p:cNvSpPr txBox="1"/>
              <p:nvPr/>
            </p:nvSpPr>
            <p:spPr>
              <a:xfrm>
                <a:off x="5557994" y="4200699"/>
                <a:ext cx="2671693" cy="3765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latin typeface="Cambria Math" panose="02040503050406030204" pitchFamily="18" charset="0"/>
                        </a:rPr>
                        <m:t>𝐪</m:t>
                      </m:r>
                      <m:r>
                        <a:rPr lang="en-CA" sz="2400" b="0" i="1" smtClean="0">
                          <a:latin typeface="Cambria Math" panose="02040503050406030204" pitchFamily="18" charset="0"/>
                        </a:rPr>
                        <m:t>= </m:t>
                      </m:r>
                      <m:sSup>
                        <m:sSupPr>
                          <m:ctrlPr>
                            <a:rPr lang="en-CA" sz="2400" b="0" i="1" smtClean="0">
                              <a:latin typeface="Cambria Math" panose="02040503050406030204" pitchFamily="18" charset="0"/>
                            </a:rPr>
                          </m:ctrlPr>
                        </m:sSupPr>
                        <m:e>
                          <m:d>
                            <m:dPr>
                              <m:begChr m:val="["/>
                              <m:endChr m:val="]"/>
                              <m:ctrlPr>
                                <a:rPr lang="en-CA" sz="2400" b="0" i="1" smtClean="0">
                                  <a:latin typeface="Cambria Math" panose="02040503050406030204" pitchFamily="18" charset="0"/>
                                </a:rPr>
                              </m:ctrlPr>
                            </m:dPr>
                            <m:e>
                              <m:r>
                                <a:rPr lang="en-CA" sz="2400" b="1" i="1" smtClean="0">
                                  <a:latin typeface="Cambria Math" panose="02040503050406030204" pitchFamily="18" charset="0"/>
                                </a:rPr>
                                <m:t> </m:t>
                              </m:r>
                              <m:m>
                                <m:mPr>
                                  <m:mcs>
                                    <m:mc>
                                      <m:mcPr>
                                        <m:count m:val="3"/>
                                        <m:mcJc m:val="center"/>
                                      </m:mcPr>
                                    </m:mc>
                                  </m:mcs>
                                  <m:ctrlPr>
                                    <a:rPr lang="en-CA" sz="2400" b="1" i="1" smtClean="0">
                                      <a:latin typeface="Cambria Math" panose="02040503050406030204" pitchFamily="18" charset="0"/>
                                    </a:rPr>
                                  </m:ctrlPr>
                                </m:mPr>
                                <m:mr>
                                  <m:e>
                                    <m:sSubSup>
                                      <m:sSubSupPr>
                                        <m:ctrlPr>
                                          <a:rPr lang="en-CA" sz="2400" b="1" i="1" smtClean="0">
                                            <a:latin typeface="Cambria Math" panose="02040503050406030204" pitchFamily="18" charset="0"/>
                                          </a:rPr>
                                        </m:ctrlPr>
                                      </m:sSubSupPr>
                                      <m:e>
                                        <m:r>
                                          <m:rPr>
                                            <m:brk m:alnAt="7"/>
                                          </m:rPr>
                                          <a:rPr lang="en-CA" sz="2400" b="1" i="0" smtClean="0">
                                            <a:latin typeface="Cambria Math" panose="02040503050406030204" pitchFamily="18" charset="0"/>
                                          </a:rPr>
                                          <m:t>𝐱</m:t>
                                        </m:r>
                                      </m:e>
                                      <m:sub>
                                        <m:r>
                                          <m:rPr>
                                            <m:brk m:alnAt="7"/>
                                          </m:rPr>
                                          <a:rPr lang="en-CA" sz="2400" b="0" i="1" smtClean="0">
                                            <a:latin typeface="Cambria Math" panose="02040503050406030204" pitchFamily="18" charset="0"/>
                                          </a:rPr>
                                          <m:t>1</m:t>
                                        </m:r>
                                      </m:sub>
                                      <m:sup>
                                        <m:r>
                                          <a:rPr lang="en-CA" sz="2400" b="0" i="1" smtClean="0">
                                            <a:latin typeface="Cambria Math" panose="02040503050406030204" pitchFamily="18" charset="0"/>
                                          </a:rPr>
                                          <m:t>𝑇</m:t>
                                        </m:r>
                                      </m:sup>
                                    </m:sSubSup>
                                  </m:e>
                                  <m:e>
                                    <m:sSubSup>
                                      <m:sSubSupPr>
                                        <m:ctrlPr>
                                          <a:rPr lang="en-CA" sz="2400" b="1" i="1">
                                            <a:latin typeface="Cambria Math" panose="02040503050406030204" pitchFamily="18" charset="0"/>
                                          </a:rPr>
                                        </m:ctrlPr>
                                      </m:sSubSupPr>
                                      <m:e>
                                        <m:r>
                                          <m:rPr>
                                            <m:brk m:alnAt="7"/>
                                          </m:rPr>
                                          <a:rPr lang="en-CA" sz="2400" b="1">
                                            <a:latin typeface="Cambria Math" panose="02040503050406030204" pitchFamily="18" charset="0"/>
                                          </a:rPr>
                                          <m:t>𝐱</m:t>
                                        </m:r>
                                      </m:e>
                                      <m:sub>
                                        <m:r>
                                          <a:rPr lang="en-CA" sz="2400" b="0" i="1" smtClean="0">
                                            <a:latin typeface="Cambria Math" panose="02040503050406030204" pitchFamily="18" charset="0"/>
                                          </a:rPr>
                                          <m:t>2</m:t>
                                        </m:r>
                                      </m:sub>
                                      <m:sup>
                                        <m:r>
                                          <a:rPr lang="en-CA" sz="2400" i="1">
                                            <a:latin typeface="Cambria Math" panose="02040503050406030204" pitchFamily="18" charset="0"/>
                                          </a:rPr>
                                          <m:t>𝑇</m:t>
                                        </m:r>
                                      </m:sup>
                                    </m:sSubSup>
                                  </m:e>
                                  <m:e>
                                    <m:r>
                                      <a:rPr lang="en-CA" sz="2400" b="1" i="1" smtClean="0">
                                        <a:latin typeface="Cambria Math" panose="02040503050406030204" pitchFamily="18" charset="0"/>
                                      </a:rPr>
                                      <m:t>…</m:t>
                                    </m:r>
                                  </m:e>
                                </m:mr>
                              </m:m>
                            </m:e>
                          </m:d>
                        </m:e>
                        <m:sup>
                          <m:r>
                            <a:rPr lang="en-CA" sz="2400" b="0" i="1" smtClean="0">
                              <a:latin typeface="Cambria Math" panose="02040503050406030204" pitchFamily="18" charset="0"/>
                            </a:rPr>
                            <m:t>𝑇</m:t>
                          </m:r>
                        </m:sup>
                      </m:sSup>
                    </m:oMath>
                  </m:oMathPara>
                </a14:m>
                <a:endParaRPr lang="en-CA" sz="2400" dirty="0"/>
              </a:p>
            </p:txBody>
          </p:sp>
        </mc:Choice>
        <mc:Fallback xmlns="">
          <p:sp>
            <p:nvSpPr>
              <p:cNvPr id="43" name="TextBox 42">
                <a:extLst>
                  <a:ext uri="{FF2B5EF4-FFF2-40B4-BE49-F238E27FC236}">
                    <a16:creationId xmlns:a16="http://schemas.microsoft.com/office/drawing/2014/main" id="{3803CEE9-6805-430B-B33C-228715D16D3E}"/>
                  </a:ext>
                </a:extLst>
              </p:cNvPr>
              <p:cNvSpPr txBox="1">
                <a:spLocks noRot="1" noChangeAspect="1" noMove="1" noResize="1" noEditPoints="1" noAdjustHandles="1" noChangeArrowheads="1" noChangeShapeType="1" noTextEdit="1"/>
              </p:cNvSpPr>
              <p:nvPr/>
            </p:nvSpPr>
            <p:spPr>
              <a:xfrm>
                <a:off x="5557994" y="4200699"/>
                <a:ext cx="2671693" cy="376513"/>
              </a:xfrm>
              <a:prstGeom prst="rect">
                <a:avLst/>
              </a:prstGeom>
              <a:blipFill>
                <a:blip r:embed="rId5"/>
                <a:stretch>
                  <a:fillRect l="-2511" r="-457" b="-25806"/>
                </a:stretch>
              </a:blipFill>
            </p:spPr>
            <p:txBody>
              <a:bodyPr/>
              <a:lstStyle/>
              <a:p>
                <a:r>
                  <a:rPr lang="en-CA">
                    <a:noFill/>
                  </a:rPr>
                  <a:t> </a:t>
                </a:r>
              </a:p>
            </p:txBody>
          </p:sp>
        </mc:Fallback>
      </mc:AlternateContent>
      <p:sp>
        <p:nvSpPr>
          <p:cNvPr id="50" name="TextBox 49">
            <a:extLst>
              <a:ext uri="{FF2B5EF4-FFF2-40B4-BE49-F238E27FC236}">
                <a16:creationId xmlns:a16="http://schemas.microsoft.com/office/drawing/2014/main" id="{70350045-C297-4E63-9B6E-597284636C30}"/>
              </a:ext>
            </a:extLst>
          </p:cNvPr>
          <p:cNvSpPr txBox="1"/>
          <p:nvPr/>
        </p:nvSpPr>
        <p:spPr>
          <a:xfrm>
            <a:off x="7241514" y="2916664"/>
            <a:ext cx="2174316" cy="584775"/>
          </a:xfrm>
          <a:prstGeom prst="rect">
            <a:avLst/>
          </a:prstGeom>
          <a:noFill/>
        </p:spPr>
        <p:txBody>
          <a:bodyPr wrap="square" rtlCol="0">
            <a:spAutoFit/>
          </a:bodyPr>
          <a:lstStyle/>
          <a:p>
            <a:pPr algn="r"/>
            <a:r>
              <a:rPr lang="en-US" sz="1600" dirty="0">
                <a:solidFill>
                  <a:srgbClr val="FFFFFF">
                    <a:lumMod val="50000"/>
                  </a:srgbClr>
                </a:solidFill>
                <a:latin typeface="Arial" panose="020B0604020202020204"/>
              </a:rPr>
              <a:t>Rotation matrix or quaternion, </a:t>
            </a:r>
            <a:r>
              <a:rPr lang="en-US" sz="1600" dirty="0" err="1">
                <a:solidFill>
                  <a:srgbClr val="FFFFFF">
                    <a:lumMod val="50000"/>
                  </a:srgbClr>
                </a:solidFill>
                <a:latin typeface="Arial" panose="020B0604020202020204"/>
              </a:rPr>
              <a:t>etc</a:t>
            </a:r>
            <a:r>
              <a:rPr lang="en-US" sz="1600" dirty="0">
                <a:solidFill>
                  <a:srgbClr val="FFFFFF">
                    <a:lumMod val="50000"/>
                  </a:srgbClr>
                </a:solidFill>
                <a:latin typeface="Arial" panose="020B0604020202020204"/>
              </a:rPr>
              <a:t>…</a:t>
            </a:r>
          </a:p>
        </p:txBody>
      </p:sp>
      <p:grpSp>
        <p:nvGrpSpPr>
          <p:cNvPr id="16" name="Group 15">
            <a:extLst>
              <a:ext uri="{FF2B5EF4-FFF2-40B4-BE49-F238E27FC236}">
                <a16:creationId xmlns:a16="http://schemas.microsoft.com/office/drawing/2014/main" id="{EDD92FC5-00AF-4E36-97E9-01338FFA7978}"/>
              </a:ext>
            </a:extLst>
          </p:cNvPr>
          <p:cNvGrpSpPr/>
          <p:nvPr/>
        </p:nvGrpSpPr>
        <p:grpSpPr>
          <a:xfrm>
            <a:off x="4145550" y="3491374"/>
            <a:ext cx="2305953" cy="184228"/>
            <a:chOff x="4145550" y="3491374"/>
            <a:chExt cx="2305953" cy="184228"/>
          </a:xfrm>
        </p:grpSpPr>
        <p:cxnSp>
          <p:nvCxnSpPr>
            <p:cNvPr id="65" name="Straight Connector 64">
              <a:extLst>
                <a:ext uri="{FF2B5EF4-FFF2-40B4-BE49-F238E27FC236}">
                  <a16:creationId xmlns:a16="http://schemas.microsoft.com/office/drawing/2014/main" id="{E1360996-3D78-40C7-832B-0EF581D57E6D}"/>
                </a:ext>
              </a:extLst>
            </p:cNvPr>
            <p:cNvCxnSpPr>
              <a:cxnSpLocks/>
            </p:cNvCxnSpPr>
            <p:nvPr/>
          </p:nvCxnSpPr>
          <p:spPr>
            <a:xfrm flipH="1" flipV="1">
              <a:off x="6305550" y="3491374"/>
              <a:ext cx="145953" cy="184228"/>
            </a:xfrm>
            <a:prstGeom prst="line">
              <a:avLst/>
            </a:prstGeom>
            <a:noFill/>
            <a:ln w="12700" cap="rnd" cmpd="sng" algn="ctr">
              <a:solidFill>
                <a:srgbClr val="FFFFFF">
                  <a:lumMod val="50000"/>
                </a:srgbClr>
              </a:solidFill>
              <a:prstDash val="solid"/>
              <a:miter lim="800000"/>
            </a:ln>
            <a:effectLst/>
          </p:spPr>
        </p:cxnSp>
        <p:cxnSp>
          <p:nvCxnSpPr>
            <p:cNvPr id="66" name="Straight Connector 65">
              <a:extLst>
                <a:ext uri="{FF2B5EF4-FFF2-40B4-BE49-F238E27FC236}">
                  <a16:creationId xmlns:a16="http://schemas.microsoft.com/office/drawing/2014/main" id="{8BA54DF6-D0DA-4E45-8FF8-6BA230006CEC}"/>
                </a:ext>
              </a:extLst>
            </p:cNvPr>
            <p:cNvCxnSpPr>
              <a:cxnSpLocks/>
            </p:cNvCxnSpPr>
            <p:nvPr/>
          </p:nvCxnSpPr>
          <p:spPr>
            <a:xfrm flipH="1">
              <a:off x="4145550" y="3491374"/>
              <a:ext cx="2160000" cy="0"/>
            </a:xfrm>
            <a:prstGeom prst="line">
              <a:avLst/>
            </a:prstGeom>
            <a:noFill/>
            <a:ln w="12700" cap="rnd" cmpd="sng" algn="ctr">
              <a:solidFill>
                <a:srgbClr val="FFFFFF">
                  <a:lumMod val="50000"/>
                </a:srgbClr>
              </a:solidFill>
              <a:prstDash val="solid"/>
              <a:miter lim="800000"/>
            </a:ln>
            <a:effectLst/>
          </p:spPr>
        </p:cxnSp>
      </p:grpSp>
      <p:sp>
        <p:nvSpPr>
          <p:cNvPr id="67" name="TextBox 66">
            <a:extLst>
              <a:ext uri="{FF2B5EF4-FFF2-40B4-BE49-F238E27FC236}">
                <a16:creationId xmlns:a16="http://schemas.microsoft.com/office/drawing/2014/main" id="{107BF2C2-0D5A-44E1-9667-23090EF7029C}"/>
              </a:ext>
            </a:extLst>
          </p:cNvPr>
          <p:cNvSpPr txBox="1"/>
          <p:nvPr/>
        </p:nvSpPr>
        <p:spPr>
          <a:xfrm>
            <a:off x="4460880" y="3195054"/>
            <a:ext cx="1775840" cy="338554"/>
          </a:xfrm>
          <a:prstGeom prst="rect">
            <a:avLst/>
          </a:prstGeom>
          <a:noFill/>
        </p:spPr>
        <p:txBody>
          <a:bodyPr wrap="square" rtlCol="0">
            <a:spAutoFit/>
          </a:bodyPr>
          <a:lstStyle/>
          <a:p>
            <a:pPr algn="r"/>
            <a:r>
              <a:rPr lang="en-US" sz="1600" dirty="0">
                <a:solidFill>
                  <a:srgbClr val="FFFFFF">
                    <a:lumMod val="50000"/>
                  </a:srgbClr>
                </a:solidFill>
                <a:latin typeface="Arial" panose="020B0604020202020204"/>
              </a:rPr>
              <a:t>Position</a:t>
            </a:r>
          </a:p>
        </p:txBody>
      </p:sp>
      <p:grpSp>
        <p:nvGrpSpPr>
          <p:cNvPr id="68" name="Group 67">
            <a:extLst>
              <a:ext uri="{FF2B5EF4-FFF2-40B4-BE49-F238E27FC236}">
                <a16:creationId xmlns:a16="http://schemas.microsoft.com/office/drawing/2014/main" id="{354B9E1A-E048-4E37-ABFF-43410E6755F4}"/>
              </a:ext>
            </a:extLst>
          </p:cNvPr>
          <p:cNvGrpSpPr/>
          <p:nvPr/>
        </p:nvGrpSpPr>
        <p:grpSpPr>
          <a:xfrm flipH="1">
            <a:off x="7078730" y="3487964"/>
            <a:ext cx="2305953" cy="184228"/>
            <a:chOff x="4145550" y="3491374"/>
            <a:chExt cx="2305953" cy="184228"/>
          </a:xfrm>
        </p:grpSpPr>
        <p:cxnSp>
          <p:nvCxnSpPr>
            <p:cNvPr id="69" name="Straight Connector 68">
              <a:extLst>
                <a:ext uri="{FF2B5EF4-FFF2-40B4-BE49-F238E27FC236}">
                  <a16:creationId xmlns:a16="http://schemas.microsoft.com/office/drawing/2014/main" id="{CA8128FF-2597-4B1B-AE4A-4152C687A772}"/>
                </a:ext>
              </a:extLst>
            </p:cNvPr>
            <p:cNvCxnSpPr>
              <a:cxnSpLocks/>
            </p:cNvCxnSpPr>
            <p:nvPr/>
          </p:nvCxnSpPr>
          <p:spPr>
            <a:xfrm flipH="1" flipV="1">
              <a:off x="6305550" y="3491374"/>
              <a:ext cx="145953" cy="184228"/>
            </a:xfrm>
            <a:prstGeom prst="line">
              <a:avLst/>
            </a:prstGeom>
            <a:noFill/>
            <a:ln w="12700" cap="rnd" cmpd="sng" algn="ctr">
              <a:solidFill>
                <a:srgbClr val="FFFFFF">
                  <a:lumMod val="50000"/>
                </a:srgbClr>
              </a:solidFill>
              <a:prstDash val="solid"/>
              <a:miter lim="800000"/>
            </a:ln>
            <a:effectLst/>
          </p:spPr>
        </p:cxnSp>
        <p:cxnSp>
          <p:nvCxnSpPr>
            <p:cNvPr id="70" name="Straight Connector 69">
              <a:extLst>
                <a:ext uri="{FF2B5EF4-FFF2-40B4-BE49-F238E27FC236}">
                  <a16:creationId xmlns:a16="http://schemas.microsoft.com/office/drawing/2014/main" id="{889781C7-B2A0-48D4-B3DC-E7C2984F367D}"/>
                </a:ext>
              </a:extLst>
            </p:cNvPr>
            <p:cNvCxnSpPr>
              <a:cxnSpLocks/>
            </p:cNvCxnSpPr>
            <p:nvPr/>
          </p:nvCxnSpPr>
          <p:spPr>
            <a:xfrm flipH="1">
              <a:off x="4145550" y="3491374"/>
              <a:ext cx="2160000" cy="0"/>
            </a:xfrm>
            <a:prstGeom prst="line">
              <a:avLst/>
            </a:prstGeom>
            <a:noFill/>
            <a:ln w="12700" cap="rnd" cmpd="sng" algn="ctr">
              <a:solidFill>
                <a:srgbClr val="FFFFFF">
                  <a:lumMod val="50000"/>
                </a:srgbClr>
              </a:solidFill>
              <a:prstDash val="solid"/>
              <a:miter lim="800000"/>
            </a:ln>
            <a:effectLst/>
          </p:spPr>
        </p:cxnSp>
      </p:grpSp>
      <p:grpSp>
        <p:nvGrpSpPr>
          <p:cNvPr id="71" name="Group 70">
            <a:extLst>
              <a:ext uri="{FF2B5EF4-FFF2-40B4-BE49-F238E27FC236}">
                <a16:creationId xmlns:a16="http://schemas.microsoft.com/office/drawing/2014/main" id="{DFEB22B2-AC88-455F-9D75-C5C15605CFFA}"/>
              </a:ext>
            </a:extLst>
          </p:cNvPr>
          <p:cNvGrpSpPr/>
          <p:nvPr/>
        </p:nvGrpSpPr>
        <p:grpSpPr>
          <a:xfrm flipH="1">
            <a:off x="6896098" y="5485574"/>
            <a:ext cx="2305953" cy="184228"/>
            <a:chOff x="4145550" y="3491374"/>
            <a:chExt cx="2305953" cy="184228"/>
          </a:xfrm>
        </p:grpSpPr>
        <p:cxnSp>
          <p:nvCxnSpPr>
            <p:cNvPr id="72" name="Straight Connector 71">
              <a:extLst>
                <a:ext uri="{FF2B5EF4-FFF2-40B4-BE49-F238E27FC236}">
                  <a16:creationId xmlns:a16="http://schemas.microsoft.com/office/drawing/2014/main" id="{E240DF72-E2BB-4E9F-BA12-719C14F502C3}"/>
                </a:ext>
              </a:extLst>
            </p:cNvPr>
            <p:cNvCxnSpPr>
              <a:cxnSpLocks/>
            </p:cNvCxnSpPr>
            <p:nvPr/>
          </p:nvCxnSpPr>
          <p:spPr>
            <a:xfrm flipH="1" flipV="1">
              <a:off x="6305550" y="3491374"/>
              <a:ext cx="145953" cy="184228"/>
            </a:xfrm>
            <a:prstGeom prst="line">
              <a:avLst/>
            </a:prstGeom>
            <a:noFill/>
            <a:ln w="12700" cap="rnd" cmpd="sng" algn="ctr">
              <a:solidFill>
                <a:srgbClr val="FFFFFF">
                  <a:lumMod val="50000"/>
                </a:srgbClr>
              </a:solidFill>
              <a:prstDash val="solid"/>
              <a:miter lim="800000"/>
            </a:ln>
            <a:effectLst/>
          </p:spPr>
        </p:cxnSp>
        <p:cxnSp>
          <p:nvCxnSpPr>
            <p:cNvPr id="73" name="Straight Connector 72">
              <a:extLst>
                <a:ext uri="{FF2B5EF4-FFF2-40B4-BE49-F238E27FC236}">
                  <a16:creationId xmlns:a16="http://schemas.microsoft.com/office/drawing/2014/main" id="{280EFE80-B7A3-4AE3-B3F9-6FFD844360B5}"/>
                </a:ext>
              </a:extLst>
            </p:cNvPr>
            <p:cNvCxnSpPr>
              <a:cxnSpLocks/>
            </p:cNvCxnSpPr>
            <p:nvPr/>
          </p:nvCxnSpPr>
          <p:spPr>
            <a:xfrm flipH="1">
              <a:off x="4145550" y="3491374"/>
              <a:ext cx="2160000" cy="0"/>
            </a:xfrm>
            <a:prstGeom prst="line">
              <a:avLst/>
            </a:prstGeom>
            <a:noFill/>
            <a:ln w="12700" cap="rnd" cmpd="sng" algn="ctr">
              <a:solidFill>
                <a:srgbClr val="FFFFFF">
                  <a:lumMod val="50000"/>
                </a:srgbClr>
              </a:solidFill>
              <a:prstDash val="solid"/>
              <a:miter lim="800000"/>
            </a:ln>
            <a:effectLst/>
          </p:spPr>
        </p:cxnSp>
      </p:grpSp>
      <p:sp>
        <p:nvSpPr>
          <p:cNvPr id="74" name="Freeform 24">
            <a:extLst>
              <a:ext uri="{FF2B5EF4-FFF2-40B4-BE49-F238E27FC236}">
                <a16:creationId xmlns:a16="http://schemas.microsoft.com/office/drawing/2014/main" id="{2A969C63-C91B-42EE-9743-2F38D83800C4}"/>
              </a:ext>
            </a:extLst>
          </p:cNvPr>
          <p:cNvSpPr/>
          <p:nvPr/>
        </p:nvSpPr>
        <p:spPr>
          <a:xfrm flipH="1" flipV="1">
            <a:off x="3101488" y="3461839"/>
            <a:ext cx="564717" cy="369332"/>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C00000"/>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0322FF7-18DC-4D5C-9569-8CA0AFB15033}"/>
                  </a:ext>
                </a:extLst>
              </p:cNvPr>
              <p:cNvSpPr txBox="1"/>
              <p:nvPr/>
            </p:nvSpPr>
            <p:spPr>
              <a:xfrm>
                <a:off x="2067379" y="3062559"/>
                <a:ext cx="95141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000" b="1" i="0" smtClean="0">
                          <a:solidFill>
                            <a:srgbClr val="C00000"/>
                          </a:solidFill>
                          <a:latin typeface="Cambria Math" panose="02040503050406030204" pitchFamily="18" charset="0"/>
                        </a:rPr>
                        <m:t>𝐪</m:t>
                      </m:r>
                      <m:r>
                        <a:rPr lang="en-CA" sz="2000" b="0" i="1" smtClean="0">
                          <a:solidFill>
                            <a:srgbClr val="C00000"/>
                          </a:solidFill>
                          <a:latin typeface="Cambria Math" panose="02040503050406030204" pitchFamily="18" charset="0"/>
                        </a:rPr>
                        <m:t>∈</m:t>
                      </m:r>
                      <m:sSup>
                        <m:sSupPr>
                          <m:ctrlPr>
                            <a:rPr lang="en-CA" sz="2000" b="0" i="1" smtClean="0">
                              <a:solidFill>
                                <a:srgbClr val="C00000"/>
                              </a:solidFill>
                              <a:latin typeface="Cambria Math" panose="02040503050406030204" pitchFamily="18" charset="0"/>
                              <a:ea typeface="Cambria Math" panose="02040503050406030204" pitchFamily="18" charset="0"/>
                            </a:rPr>
                          </m:ctrlPr>
                        </m:sSupPr>
                        <m:e>
                          <m:r>
                            <a:rPr lang="en-CA" sz="2000" b="0" i="1" smtClean="0">
                              <a:solidFill>
                                <a:srgbClr val="C00000"/>
                              </a:solidFill>
                              <a:latin typeface="Cambria Math" panose="02040503050406030204" pitchFamily="18" charset="0"/>
                              <a:ea typeface="Cambria Math" panose="02040503050406030204" pitchFamily="18" charset="0"/>
                            </a:rPr>
                            <m:t>ℝ</m:t>
                          </m:r>
                        </m:e>
                        <m:sup>
                          <m:r>
                            <a:rPr lang="en-CA" sz="2000" b="0" i="1" smtClean="0">
                              <a:solidFill>
                                <a:srgbClr val="C00000"/>
                              </a:solidFill>
                              <a:latin typeface="Cambria Math" panose="02040503050406030204" pitchFamily="18" charset="0"/>
                              <a:ea typeface="Cambria Math" panose="02040503050406030204" pitchFamily="18" charset="0"/>
                            </a:rPr>
                            <m:t>7</m:t>
                          </m:r>
                          <m:r>
                            <a:rPr lang="en-CA" sz="2000" b="0" i="1" smtClean="0">
                              <a:solidFill>
                                <a:srgbClr val="C00000"/>
                              </a:solidFill>
                              <a:latin typeface="Cambria Math" panose="02040503050406030204" pitchFamily="18" charset="0"/>
                              <a:ea typeface="Cambria Math" panose="02040503050406030204" pitchFamily="18" charset="0"/>
                            </a:rPr>
                            <m:t>𝑛</m:t>
                          </m:r>
                        </m:sup>
                      </m:sSup>
                    </m:oMath>
                  </m:oMathPara>
                </a14:m>
                <a:endParaRPr lang="en-CA" sz="2000" dirty="0">
                  <a:solidFill>
                    <a:srgbClr val="C00000"/>
                  </a:solidFill>
                </a:endParaRPr>
              </a:p>
            </p:txBody>
          </p:sp>
        </mc:Choice>
        <mc:Fallback xmlns="">
          <p:sp>
            <p:nvSpPr>
              <p:cNvPr id="18" name="TextBox 17">
                <a:extLst>
                  <a:ext uri="{FF2B5EF4-FFF2-40B4-BE49-F238E27FC236}">
                    <a16:creationId xmlns:a16="http://schemas.microsoft.com/office/drawing/2014/main" id="{B0322FF7-18DC-4D5C-9569-8CA0AFB15033}"/>
                  </a:ext>
                </a:extLst>
              </p:cNvPr>
              <p:cNvSpPr txBox="1">
                <a:spLocks noRot="1" noChangeAspect="1" noMove="1" noResize="1" noEditPoints="1" noAdjustHandles="1" noChangeArrowheads="1" noChangeShapeType="1" noTextEdit="1"/>
              </p:cNvSpPr>
              <p:nvPr/>
            </p:nvSpPr>
            <p:spPr>
              <a:xfrm>
                <a:off x="2067379" y="3062559"/>
                <a:ext cx="951414" cy="307777"/>
              </a:xfrm>
              <a:prstGeom prst="rect">
                <a:avLst/>
              </a:prstGeom>
              <a:blipFill>
                <a:blip r:embed="rId6"/>
                <a:stretch>
                  <a:fillRect l="-6410" r="-1923" b="-254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FF77AC77-6FBD-439F-9AC0-106927ADA589}"/>
                  </a:ext>
                </a:extLst>
              </p:cNvPr>
              <p:cNvSpPr txBox="1"/>
              <p:nvPr/>
            </p:nvSpPr>
            <p:spPr>
              <a:xfrm>
                <a:off x="2067379" y="3423916"/>
                <a:ext cx="95301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000" b="1" i="0" smtClean="0">
                          <a:solidFill>
                            <a:srgbClr val="C00000"/>
                          </a:solidFill>
                          <a:latin typeface="Cambria Math" panose="02040503050406030204" pitchFamily="18" charset="0"/>
                        </a:rPr>
                        <m:t>𝐮</m:t>
                      </m:r>
                      <m:r>
                        <a:rPr lang="en-CA" sz="2000" b="0" i="1" smtClean="0">
                          <a:solidFill>
                            <a:srgbClr val="C00000"/>
                          </a:solidFill>
                          <a:latin typeface="Cambria Math" panose="02040503050406030204" pitchFamily="18" charset="0"/>
                        </a:rPr>
                        <m:t>∈</m:t>
                      </m:r>
                      <m:sSup>
                        <m:sSupPr>
                          <m:ctrlPr>
                            <a:rPr lang="en-CA" sz="2000" b="0" i="1" smtClean="0">
                              <a:solidFill>
                                <a:srgbClr val="C00000"/>
                              </a:solidFill>
                              <a:latin typeface="Cambria Math" panose="02040503050406030204" pitchFamily="18" charset="0"/>
                              <a:ea typeface="Cambria Math" panose="02040503050406030204" pitchFamily="18" charset="0"/>
                            </a:rPr>
                          </m:ctrlPr>
                        </m:sSupPr>
                        <m:e>
                          <m:r>
                            <a:rPr lang="en-CA" sz="2000" b="0" i="1" smtClean="0">
                              <a:solidFill>
                                <a:srgbClr val="C00000"/>
                              </a:solidFill>
                              <a:latin typeface="Cambria Math" panose="02040503050406030204" pitchFamily="18" charset="0"/>
                              <a:ea typeface="Cambria Math" panose="02040503050406030204" pitchFamily="18" charset="0"/>
                            </a:rPr>
                            <m:t>ℝ</m:t>
                          </m:r>
                        </m:e>
                        <m:sup>
                          <m:r>
                            <a:rPr lang="en-CA" sz="2000" b="0" i="1" smtClean="0">
                              <a:solidFill>
                                <a:srgbClr val="C00000"/>
                              </a:solidFill>
                              <a:latin typeface="Cambria Math" panose="02040503050406030204" pitchFamily="18" charset="0"/>
                              <a:ea typeface="Cambria Math" panose="02040503050406030204" pitchFamily="18" charset="0"/>
                            </a:rPr>
                            <m:t>6</m:t>
                          </m:r>
                          <m:r>
                            <a:rPr lang="en-CA" sz="2000" b="0" i="1" smtClean="0">
                              <a:solidFill>
                                <a:srgbClr val="C00000"/>
                              </a:solidFill>
                              <a:latin typeface="Cambria Math" panose="02040503050406030204" pitchFamily="18" charset="0"/>
                              <a:ea typeface="Cambria Math" panose="02040503050406030204" pitchFamily="18" charset="0"/>
                            </a:rPr>
                            <m:t>𝑛</m:t>
                          </m:r>
                        </m:sup>
                      </m:sSup>
                    </m:oMath>
                  </m:oMathPara>
                </a14:m>
                <a:endParaRPr lang="en-CA" sz="2000" dirty="0">
                  <a:solidFill>
                    <a:srgbClr val="C00000"/>
                  </a:solidFill>
                </a:endParaRPr>
              </a:p>
            </p:txBody>
          </p:sp>
        </mc:Choice>
        <mc:Fallback xmlns="">
          <p:sp>
            <p:nvSpPr>
              <p:cNvPr id="75" name="TextBox 74">
                <a:extLst>
                  <a:ext uri="{FF2B5EF4-FFF2-40B4-BE49-F238E27FC236}">
                    <a16:creationId xmlns:a16="http://schemas.microsoft.com/office/drawing/2014/main" id="{FF77AC77-6FBD-439F-9AC0-106927ADA589}"/>
                  </a:ext>
                </a:extLst>
              </p:cNvPr>
              <p:cNvSpPr txBox="1">
                <a:spLocks noRot="1" noChangeAspect="1" noMove="1" noResize="1" noEditPoints="1" noAdjustHandles="1" noChangeArrowheads="1" noChangeShapeType="1" noTextEdit="1"/>
              </p:cNvSpPr>
              <p:nvPr/>
            </p:nvSpPr>
            <p:spPr>
              <a:xfrm>
                <a:off x="2067379" y="3423916"/>
                <a:ext cx="953018" cy="307777"/>
              </a:xfrm>
              <a:prstGeom prst="rect">
                <a:avLst/>
              </a:prstGeom>
              <a:blipFill>
                <a:blip r:embed="rId7"/>
                <a:stretch>
                  <a:fillRect l="-3846" t="-4000" r="-2564" b="-6000"/>
                </a:stretch>
              </a:blipFill>
            </p:spPr>
            <p:txBody>
              <a:bodyPr/>
              <a:lstStyle/>
              <a:p>
                <a:r>
                  <a:rPr lang="en-CA">
                    <a:noFill/>
                  </a:rPr>
                  <a:t> </a:t>
                </a:r>
              </a:p>
            </p:txBody>
          </p:sp>
        </mc:Fallback>
      </mc:AlternateContent>
      <p:sp>
        <p:nvSpPr>
          <p:cNvPr id="78" name="TextBox 77">
            <a:extLst>
              <a:ext uri="{FF2B5EF4-FFF2-40B4-BE49-F238E27FC236}">
                <a16:creationId xmlns:a16="http://schemas.microsoft.com/office/drawing/2014/main" id="{DC8706EA-29F5-429F-9BE1-1973D9A6DDEA}"/>
              </a:ext>
            </a:extLst>
          </p:cNvPr>
          <p:cNvSpPr txBox="1"/>
          <p:nvPr/>
        </p:nvSpPr>
        <p:spPr>
          <a:xfrm>
            <a:off x="7759702" y="3812484"/>
            <a:ext cx="2174316" cy="338554"/>
          </a:xfrm>
          <a:prstGeom prst="rect">
            <a:avLst/>
          </a:prstGeom>
          <a:noFill/>
        </p:spPr>
        <p:txBody>
          <a:bodyPr wrap="square" rtlCol="0">
            <a:spAutoFit/>
          </a:bodyPr>
          <a:lstStyle/>
          <a:p>
            <a:pPr algn="r"/>
            <a:r>
              <a:rPr lang="en-US" sz="1600" dirty="0">
                <a:solidFill>
                  <a:srgbClr val="FFFFFF">
                    <a:lumMod val="50000"/>
                  </a:srgbClr>
                </a:solidFill>
                <a:latin typeface="Arial" panose="020B0604020202020204"/>
              </a:rPr>
              <a:t>Vertex positions</a:t>
            </a:r>
          </a:p>
        </p:txBody>
      </p:sp>
      <p:grpSp>
        <p:nvGrpSpPr>
          <p:cNvPr id="96" name="Group 95">
            <a:extLst>
              <a:ext uri="{FF2B5EF4-FFF2-40B4-BE49-F238E27FC236}">
                <a16:creationId xmlns:a16="http://schemas.microsoft.com/office/drawing/2014/main" id="{EF40AA7B-A6DE-450A-9D35-C1DAE1C8450C}"/>
              </a:ext>
            </a:extLst>
          </p:cNvPr>
          <p:cNvGrpSpPr/>
          <p:nvPr/>
        </p:nvGrpSpPr>
        <p:grpSpPr>
          <a:xfrm flipH="1">
            <a:off x="7596918" y="4145267"/>
            <a:ext cx="2305953" cy="184228"/>
            <a:chOff x="4145550" y="3491374"/>
            <a:chExt cx="2305953" cy="184228"/>
          </a:xfrm>
        </p:grpSpPr>
        <p:cxnSp>
          <p:nvCxnSpPr>
            <p:cNvPr id="97" name="Straight Connector 96">
              <a:extLst>
                <a:ext uri="{FF2B5EF4-FFF2-40B4-BE49-F238E27FC236}">
                  <a16:creationId xmlns:a16="http://schemas.microsoft.com/office/drawing/2014/main" id="{760176D3-9EEE-41FD-BCE8-DB33B4D79FC2}"/>
                </a:ext>
              </a:extLst>
            </p:cNvPr>
            <p:cNvCxnSpPr>
              <a:cxnSpLocks/>
            </p:cNvCxnSpPr>
            <p:nvPr/>
          </p:nvCxnSpPr>
          <p:spPr>
            <a:xfrm flipH="1" flipV="1">
              <a:off x="6305550" y="3491374"/>
              <a:ext cx="145953" cy="184228"/>
            </a:xfrm>
            <a:prstGeom prst="line">
              <a:avLst/>
            </a:prstGeom>
            <a:noFill/>
            <a:ln w="12700" cap="rnd" cmpd="sng" algn="ctr">
              <a:solidFill>
                <a:srgbClr val="FFFFFF">
                  <a:lumMod val="50000"/>
                </a:srgbClr>
              </a:solidFill>
              <a:prstDash val="solid"/>
              <a:miter lim="800000"/>
            </a:ln>
            <a:effectLst/>
          </p:spPr>
        </p:cxnSp>
        <p:cxnSp>
          <p:nvCxnSpPr>
            <p:cNvPr id="99" name="Straight Connector 98">
              <a:extLst>
                <a:ext uri="{FF2B5EF4-FFF2-40B4-BE49-F238E27FC236}">
                  <a16:creationId xmlns:a16="http://schemas.microsoft.com/office/drawing/2014/main" id="{85B111DA-2A77-4C87-855F-5BC7440B097D}"/>
                </a:ext>
              </a:extLst>
            </p:cNvPr>
            <p:cNvCxnSpPr>
              <a:cxnSpLocks/>
            </p:cNvCxnSpPr>
            <p:nvPr/>
          </p:nvCxnSpPr>
          <p:spPr>
            <a:xfrm flipH="1">
              <a:off x="4145550" y="3491374"/>
              <a:ext cx="2160000" cy="0"/>
            </a:xfrm>
            <a:prstGeom prst="line">
              <a:avLst/>
            </a:prstGeom>
            <a:noFill/>
            <a:ln w="12700" cap="rnd" cmpd="sng" algn="ctr">
              <a:solidFill>
                <a:srgbClr val="FFFFFF">
                  <a:lumMod val="50000"/>
                </a:srgbClr>
              </a:solidFill>
              <a:prstDash val="solid"/>
              <a:miter lim="800000"/>
            </a:ln>
            <a:effectLst/>
          </p:spPr>
        </p:cxnSp>
      </p:grpSp>
      <p:sp>
        <p:nvSpPr>
          <p:cNvPr id="20" name="TextBox 19">
            <a:extLst>
              <a:ext uri="{FF2B5EF4-FFF2-40B4-BE49-F238E27FC236}">
                <a16:creationId xmlns:a16="http://schemas.microsoft.com/office/drawing/2014/main" id="{14250E35-1BD9-4726-8A1B-ACA6062FF765}"/>
              </a:ext>
            </a:extLst>
          </p:cNvPr>
          <p:cNvSpPr txBox="1"/>
          <p:nvPr/>
        </p:nvSpPr>
        <p:spPr>
          <a:xfrm>
            <a:off x="532274" y="2610809"/>
            <a:ext cx="2662888" cy="707886"/>
          </a:xfrm>
          <a:prstGeom prst="rect">
            <a:avLst/>
          </a:prstGeom>
          <a:noFill/>
        </p:spPr>
        <p:txBody>
          <a:bodyPr wrap="square" rtlCol="0">
            <a:spAutoFit/>
          </a:bodyPr>
          <a:lstStyle/>
          <a:p>
            <a:r>
              <a:rPr lang="en-CA" sz="2000" dirty="0">
                <a:solidFill>
                  <a:srgbClr val="C00000"/>
                </a:solidFill>
              </a:rPr>
              <a:t>e.g. quaternions for orientation…</a:t>
            </a:r>
          </a:p>
        </p:txBody>
      </p:sp>
      <p:sp>
        <p:nvSpPr>
          <p:cNvPr id="103" name="Oval 125 1">
            <a:extLst>
              <a:ext uri="{FF2B5EF4-FFF2-40B4-BE49-F238E27FC236}">
                <a16:creationId xmlns:a16="http://schemas.microsoft.com/office/drawing/2014/main" id="{A4984001-7AB7-4FAA-BA60-C6FB77F7591E}"/>
              </a:ext>
            </a:extLst>
          </p:cNvPr>
          <p:cNvSpPr/>
          <p:nvPr/>
        </p:nvSpPr>
        <p:spPr>
          <a:xfrm rot="19968321">
            <a:off x="5196707" y="2026536"/>
            <a:ext cx="1972242" cy="989419"/>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242" h="989419">
                <a:moveTo>
                  <a:pt x="5383" y="399693"/>
                </a:moveTo>
                <a:cubicBezTo>
                  <a:pt x="-63676" y="94120"/>
                  <a:pt x="548663" y="13354"/>
                  <a:pt x="873999" y="11607"/>
                </a:cubicBezTo>
                <a:cubicBezTo>
                  <a:pt x="1199335" y="9860"/>
                  <a:pt x="1783404" y="-99392"/>
                  <a:pt x="1957402" y="389208"/>
                </a:cubicBezTo>
                <a:cubicBezTo>
                  <a:pt x="2091421" y="794440"/>
                  <a:pt x="1282288" y="987665"/>
                  <a:pt x="956952" y="989412"/>
                </a:cubicBezTo>
                <a:cubicBezTo>
                  <a:pt x="631616" y="991159"/>
                  <a:pt x="74442" y="705266"/>
                  <a:pt x="5383" y="399693"/>
                </a:cubicBezTo>
                <a:close/>
              </a:path>
            </a:pathLst>
          </a:custGeom>
          <a:gradFill flip="none" rotWithShape="1">
            <a:gsLst>
              <a:gs pos="25000">
                <a:srgbClr val="5B9BD5">
                  <a:lumMod val="0"/>
                  <a:lumOff val="100000"/>
                </a:srgbClr>
              </a:gs>
              <a:gs pos="77000">
                <a:srgbClr val="5B9BD5">
                  <a:lumMod val="20000"/>
                  <a:lumOff val="80000"/>
                </a:srgbClr>
              </a:gs>
            </a:gsLst>
            <a:path path="circle">
              <a:fillToRect l="50000" t="-80000" r="50000" b="180000"/>
            </a:path>
            <a:tileRect/>
          </a:gra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cxnSp>
        <p:nvCxnSpPr>
          <p:cNvPr id="36" name="Straight Arrow Connector 35">
            <a:extLst>
              <a:ext uri="{FF2B5EF4-FFF2-40B4-BE49-F238E27FC236}">
                <a16:creationId xmlns:a16="http://schemas.microsoft.com/office/drawing/2014/main" id="{F5A92004-0969-457C-8FAE-85F1AAEFF8D5}"/>
              </a:ext>
            </a:extLst>
          </p:cNvPr>
          <p:cNvCxnSpPr>
            <a:cxnSpLocks/>
          </p:cNvCxnSpPr>
          <p:nvPr/>
        </p:nvCxnSpPr>
        <p:spPr>
          <a:xfrm flipH="1" flipV="1">
            <a:off x="5263563" y="2168393"/>
            <a:ext cx="950378" cy="335826"/>
          </a:xfrm>
          <a:prstGeom prst="straightConnector1">
            <a:avLst/>
          </a:prstGeom>
          <a:noFill/>
          <a:ln w="41275" cap="flat" cmpd="sng" algn="ctr">
            <a:solidFill>
              <a:schemeClr val="accent5"/>
            </a:solidFill>
            <a:prstDash val="solid"/>
            <a:miter lim="800000"/>
            <a:tailEnd type="triangle" w="med" len="lg"/>
          </a:ln>
          <a:effectLst>
            <a:outerShdw blurRad="38100" dist="12700" dir="8100000" algn="tr" rotWithShape="0">
              <a:prstClr val="black">
                <a:alpha val="40000"/>
              </a:prstClr>
            </a:outerShdw>
          </a:effectLst>
        </p:spPr>
      </p:cxnSp>
      <p:sp>
        <p:nvSpPr>
          <p:cNvPr id="98" name="Oval 97"/>
          <p:cNvSpPr/>
          <p:nvPr/>
        </p:nvSpPr>
        <p:spPr>
          <a:xfrm>
            <a:off x="6165681" y="2443502"/>
            <a:ext cx="96520" cy="9652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4AEF25D-D9EB-4F03-9BFF-D08B68A1FF36}"/>
                  </a:ext>
                </a:extLst>
              </p:cNvPr>
              <p:cNvSpPr txBox="1"/>
              <p:nvPr/>
            </p:nvSpPr>
            <p:spPr>
              <a:xfrm>
                <a:off x="7168599" y="1652808"/>
                <a:ext cx="2548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solidFill>
                            <a:schemeClr val="tx1"/>
                          </a:solidFill>
                          <a:latin typeface="Cambria Math" panose="02040503050406030204" pitchFamily="18" charset="0"/>
                        </a:rPr>
                        <m:t>𝐪</m:t>
                      </m:r>
                    </m:oMath>
                  </m:oMathPara>
                </a14:m>
                <a:endParaRPr lang="en-CA" sz="2400" dirty="0">
                  <a:solidFill>
                    <a:schemeClr val="tx1"/>
                  </a:solidFill>
                </a:endParaRPr>
              </a:p>
            </p:txBody>
          </p:sp>
        </mc:Choice>
        <mc:Fallback xmlns="">
          <p:sp>
            <p:nvSpPr>
              <p:cNvPr id="19" name="TextBox 18">
                <a:extLst>
                  <a:ext uri="{FF2B5EF4-FFF2-40B4-BE49-F238E27FC236}">
                    <a16:creationId xmlns:a16="http://schemas.microsoft.com/office/drawing/2014/main" id="{24AEF25D-D9EB-4F03-9BFF-D08B68A1FF36}"/>
                  </a:ext>
                </a:extLst>
              </p:cNvPr>
              <p:cNvSpPr txBox="1">
                <a:spLocks noRot="1" noChangeAspect="1" noMove="1" noResize="1" noEditPoints="1" noAdjustHandles="1" noChangeArrowheads="1" noChangeShapeType="1" noTextEdit="1"/>
              </p:cNvSpPr>
              <p:nvPr/>
            </p:nvSpPr>
            <p:spPr>
              <a:xfrm>
                <a:off x="7168599" y="1652808"/>
                <a:ext cx="254877" cy="369332"/>
              </a:xfrm>
              <a:prstGeom prst="rect">
                <a:avLst/>
              </a:prstGeom>
              <a:blipFill>
                <a:blip r:embed="rId8"/>
                <a:stretch>
                  <a:fillRect l="-30952" r="-28571" b="-26230"/>
                </a:stretch>
              </a:blipFill>
            </p:spPr>
            <p:txBody>
              <a:bodyPr/>
              <a:lstStyle/>
              <a:p>
                <a:r>
                  <a:rPr lang="en-CA">
                    <a:noFill/>
                  </a:rPr>
                  <a:t> </a:t>
                </a:r>
              </a:p>
            </p:txBody>
          </p:sp>
        </mc:Fallback>
      </mc:AlternateContent>
      <p:sp>
        <p:nvSpPr>
          <p:cNvPr id="101" name="Freeform 24">
            <a:extLst>
              <a:ext uri="{FF2B5EF4-FFF2-40B4-BE49-F238E27FC236}">
                <a16:creationId xmlns:a16="http://schemas.microsoft.com/office/drawing/2014/main" id="{4FA9444A-0A67-426F-8136-032D41B9F630}"/>
              </a:ext>
            </a:extLst>
          </p:cNvPr>
          <p:cNvSpPr/>
          <p:nvPr/>
        </p:nvSpPr>
        <p:spPr>
          <a:xfrm flipH="1">
            <a:off x="6825499" y="1791307"/>
            <a:ext cx="287150" cy="197028"/>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05" name="Oval 125 1">
            <a:extLst>
              <a:ext uri="{FF2B5EF4-FFF2-40B4-BE49-F238E27FC236}">
                <a16:creationId xmlns:a16="http://schemas.microsoft.com/office/drawing/2014/main" id="{7695806D-FCEA-4014-BECC-FDF7B784B59E}"/>
              </a:ext>
            </a:extLst>
          </p:cNvPr>
          <p:cNvSpPr/>
          <p:nvPr/>
        </p:nvSpPr>
        <p:spPr>
          <a:xfrm rot="19968321">
            <a:off x="3396394" y="1379373"/>
            <a:ext cx="1972242" cy="989419"/>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242" h="989419">
                <a:moveTo>
                  <a:pt x="5383" y="399693"/>
                </a:moveTo>
                <a:cubicBezTo>
                  <a:pt x="-63676" y="94120"/>
                  <a:pt x="548663" y="13354"/>
                  <a:pt x="873999" y="11607"/>
                </a:cubicBezTo>
                <a:cubicBezTo>
                  <a:pt x="1199335" y="9860"/>
                  <a:pt x="1783404" y="-99392"/>
                  <a:pt x="1957402" y="389208"/>
                </a:cubicBezTo>
                <a:cubicBezTo>
                  <a:pt x="2091421" y="794440"/>
                  <a:pt x="1282288" y="987665"/>
                  <a:pt x="956952" y="989412"/>
                </a:cubicBezTo>
                <a:cubicBezTo>
                  <a:pt x="631616" y="991159"/>
                  <a:pt x="74442" y="705266"/>
                  <a:pt x="5383" y="399693"/>
                </a:cubicBezTo>
                <a:close/>
              </a:path>
            </a:pathLst>
          </a:custGeom>
          <a:gradFill flip="none" rotWithShape="1">
            <a:gsLst>
              <a:gs pos="25000">
                <a:srgbClr val="5B9BD5">
                  <a:lumMod val="0"/>
                  <a:lumOff val="100000"/>
                </a:srgbClr>
              </a:gs>
              <a:gs pos="77000">
                <a:srgbClr val="5B9BD5">
                  <a:lumMod val="20000"/>
                  <a:lumOff val="80000"/>
                </a:srgbClr>
              </a:gs>
            </a:gsLst>
            <a:path path="circle">
              <a:fillToRect l="50000" t="-80000" r="50000" b="180000"/>
            </a:path>
            <a:tileRect/>
          </a:gra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106" name="Oval 105">
            <a:extLst>
              <a:ext uri="{FF2B5EF4-FFF2-40B4-BE49-F238E27FC236}">
                <a16:creationId xmlns:a16="http://schemas.microsoft.com/office/drawing/2014/main" id="{5EBD105A-8C48-476C-8777-B05C1BD4BC8D}"/>
              </a:ext>
            </a:extLst>
          </p:cNvPr>
          <p:cNvSpPr/>
          <p:nvPr/>
        </p:nvSpPr>
        <p:spPr>
          <a:xfrm>
            <a:off x="4365368" y="1796339"/>
            <a:ext cx="96520" cy="9652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645AC26D-BC0D-4BD6-ACDD-216E086B1427}"/>
                  </a:ext>
                </a:extLst>
              </p:cNvPr>
              <p:cNvSpPr txBox="1"/>
              <p:nvPr/>
            </p:nvSpPr>
            <p:spPr>
              <a:xfrm>
                <a:off x="5429504" y="1096561"/>
                <a:ext cx="4311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CA" sz="2400" b="1" i="1" smtClean="0">
                              <a:solidFill>
                                <a:schemeClr val="tx1"/>
                              </a:solidFill>
                              <a:latin typeface="Cambria Math" panose="02040503050406030204" pitchFamily="18" charset="0"/>
                            </a:rPr>
                          </m:ctrlPr>
                        </m:sSupPr>
                        <m:e>
                          <m:r>
                            <a:rPr lang="en-CA" sz="2400" b="1" i="0" smtClean="0">
                              <a:solidFill>
                                <a:schemeClr val="tx1"/>
                              </a:solidFill>
                              <a:latin typeface="Cambria Math" panose="02040503050406030204" pitchFamily="18" charset="0"/>
                            </a:rPr>
                            <m:t>𝐪</m:t>
                          </m:r>
                        </m:e>
                        <m:sup>
                          <m:r>
                            <a:rPr lang="en-CA" sz="2400" b="1" i="1" smtClean="0">
                              <a:solidFill>
                                <a:schemeClr val="tx1"/>
                              </a:solidFill>
                              <a:latin typeface="Cambria Math" panose="02040503050406030204" pitchFamily="18" charset="0"/>
                            </a:rPr>
                            <m:t>+</m:t>
                          </m:r>
                        </m:sup>
                      </m:sSup>
                    </m:oMath>
                  </m:oMathPara>
                </a14:m>
                <a:endParaRPr lang="en-CA" sz="2400" dirty="0">
                  <a:solidFill>
                    <a:schemeClr val="tx1"/>
                  </a:solidFill>
                </a:endParaRPr>
              </a:p>
            </p:txBody>
          </p:sp>
        </mc:Choice>
        <mc:Fallback xmlns="">
          <p:sp>
            <p:nvSpPr>
              <p:cNvPr id="77" name="TextBox 76">
                <a:extLst>
                  <a:ext uri="{FF2B5EF4-FFF2-40B4-BE49-F238E27FC236}">
                    <a16:creationId xmlns:a16="http://schemas.microsoft.com/office/drawing/2014/main" id="{645AC26D-BC0D-4BD6-ACDD-216E086B1427}"/>
                  </a:ext>
                </a:extLst>
              </p:cNvPr>
              <p:cNvSpPr txBox="1">
                <a:spLocks noRot="1" noChangeAspect="1" noMove="1" noResize="1" noEditPoints="1" noAdjustHandles="1" noChangeArrowheads="1" noChangeShapeType="1" noTextEdit="1"/>
              </p:cNvSpPr>
              <p:nvPr/>
            </p:nvSpPr>
            <p:spPr>
              <a:xfrm>
                <a:off x="5429504" y="1096561"/>
                <a:ext cx="431144" cy="369332"/>
              </a:xfrm>
              <a:prstGeom prst="rect">
                <a:avLst/>
              </a:prstGeom>
              <a:blipFill>
                <a:blip r:embed="rId9"/>
                <a:stretch>
                  <a:fillRect l="-18571" r="-7143" b="-26667"/>
                </a:stretch>
              </a:blipFill>
            </p:spPr>
            <p:txBody>
              <a:bodyPr/>
              <a:lstStyle/>
              <a:p>
                <a:r>
                  <a:rPr lang="en-CA">
                    <a:noFill/>
                  </a:rPr>
                  <a:t> </a:t>
                </a:r>
              </a:p>
            </p:txBody>
          </p:sp>
        </mc:Fallback>
      </mc:AlternateContent>
      <p:sp>
        <p:nvSpPr>
          <p:cNvPr id="102" name="Freeform 24">
            <a:extLst>
              <a:ext uri="{FF2B5EF4-FFF2-40B4-BE49-F238E27FC236}">
                <a16:creationId xmlns:a16="http://schemas.microsoft.com/office/drawing/2014/main" id="{34533F0D-75F5-4E1D-96A9-ACD7DDB03E3E}"/>
              </a:ext>
            </a:extLst>
          </p:cNvPr>
          <p:cNvSpPr/>
          <p:nvPr/>
        </p:nvSpPr>
        <p:spPr>
          <a:xfrm flipH="1">
            <a:off x="5092042" y="1308677"/>
            <a:ext cx="287150" cy="197028"/>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Tree>
    <p:extLst>
      <p:ext uri="{BB962C8B-B14F-4D97-AF65-F5344CB8AC3E}">
        <p14:creationId xmlns:p14="http://schemas.microsoft.com/office/powerpoint/2010/main" val="401121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875E-6 4.44444E-6 L -0.14818 -0.09584 " pathEditMode="relative" rAng="0" ptsTypes="AA">
                                      <p:cBhvr>
                                        <p:cTn id="6" dur="2000" fill="hold"/>
                                        <p:tgtEl>
                                          <p:spTgt spid="59"/>
                                        </p:tgtEl>
                                        <p:attrNameLst>
                                          <p:attrName>ppt_x</p:attrName>
                                          <p:attrName>ppt_y</p:attrName>
                                        </p:attrNameLst>
                                      </p:cBhvr>
                                      <p:rCtr x="-7409" y="-4792"/>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500"/>
                                        <p:tgtEl>
                                          <p:spTgt spid="10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
                                        </p:tgtEl>
                                        <p:attrNameLst>
                                          <p:attrName>style.visibility</p:attrName>
                                        </p:attrNameLst>
                                      </p:cBhvr>
                                      <p:to>
                                        <p:strVal val="visible"/>
                                      </p:to>
                                    </p:set>
                                    <p:animEffect transition="in" filter="fade">
                                      <p:cBhvr>
                                        <p:cTn id="13" dur="500"/>
                                        <p:tgtEl>
                                          <p:spTgt spid="10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fade">
                                      <p:cBhvr>
                                        <p:cTn id="19" dur="500"/>
                                        <p:tgtEl>
                                          <p:spTgt spid="77"/>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59"/>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10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fade">
                                      <p:cBhvr>
                                        <p:cTn id="39" dur="500"/>
                                        <p:tgtEl>
                                          <p:spTgt spid="67"/>
                                        </p:tgtEl>
                                      </p:cBhvr>
                                    </p:animEffect>
                                  </p:childTnLst>
                                </p:cTn>
                              </p:par>
                              <p:par>
                                <p:cTn id="40" presetID="10" presetClass="entr" presetSubtype="0" fill="hold" nodeType="with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500"/>
                                        <p:tgtEl>
                                          <p:spTgt spid="68"/>
                                        </p:tgtEl>
                                      </p:cBhvr>
                                    </p:animEffect>
                                  </p:childTnLst>
                                </p:cTn>
                              </p:par>
                              <p:par>
                                <p:cTn id="43" presetID="10"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500"/>
                                        <p:tgtEl>
                                          <p:spTgt spid="43"/>
                                        </p:tgtEl>
                                      </p:cBhvr>
                                    </p:animEffect>
                                  </p:childTnLst>
                                </p:cTn>
                              </p:par>
                            </p:childTnLst>
                          </p:cTn>
                        </p:par>
                        <p:par>
                          <p:cTn id="57" fill="hold">
                            <p:stCondLst>
                              <p:cond delay="500"/>
                            </p:stCondLst>
                            <p:childTnLst>
                              <p:par>
                                <p:cTn id="58" presetID="10" presetClass="entr" presetSubtype="0" fill="hold" nodeType="afterEffect">
                                  <p:stCondLst>
                                    <p:cond delay="0"/>
                                  </p:stCondLst>
                                  <p:childTnLst>
                                    <p:set>
                                      <p:cBhvr>
                                        <p:cTn id="59" dur="1" fill="hold">
                                          <p:stCondLst>
                                            <p:cond delay="0"/>
                                          </p:stCondLst>
                                        </p:cTn>
                                        <p:tgtEl>
                                          <p:spTgt spid="96"/>
                                        </p:tgtEl>
                                        <p:attrNameLst>
                                          <p:attrName>style.visibility</p:attrName>
                                        </p:attrNameLst>
                                      </p:cBhvr>
                                      <p:to>
                                        <p:strVal val="visible"/>
                                      </p:to>
                                    </p:set>
                                    <p:animEffect transition="in" filter="fade">
                                      <p:cBhvr>
                                        <p:cTn id="60" dur="500"/>
                                        <p:tgtEl>
                                          <p:spTgt spid="9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8"/>
                                        </p:tgtEl>
                                        <p:attrNameLst>
                                          <p:attrName>style.visibility</p:attrName>
                                        </p:attrNameLst>
                                      </p:cBhvr>
                                      <p:to>
                                        <p:strVal val="visible"/>
                                      </p:to>
                                    </p:set>
                                    <p:animEffect transition="in" filter="fade">
                                      <p:cBhvr>
                                        <p:cTn id="63" dur="500"/>
                                        <p:tgtEl>
                                          <p:spTgt spid="7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
                                            <p:txEl>
                                              <p:pRg st="0" end="0"/>
                                            </p:txEl>
                                          </p:spTgt>
                                        </p:tgtEl>
                                        <p:attrNameLst>
                                          <p:attrName>style.visibility</p:attrName>
                                        </p:attrNameLst>
                                      </p:cBhvr>
                                      <p:to>
                                        <p:strVal val="visible"/>
                                      </p:to>
                                    </p:set>
                                    <p:animEffect transition="in" filter="fade">
                                      <p:cBhvr>
                                        <p:cTn id="68" dur="500"/>
                                        <p:tgtEl>
                                          <p:spTgt spid="3">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fade">
                                      <p:cBhvr>
                                        <p:cTn id="73" dur="500"/>
                                        <p:tgtEl>
                                          <p:spTgt spid="9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fade">
                                      <p:cBhvr>
                                        <p:cTn id="78" dur="500"/>
                                        <p:tgtEl>
                                          <p:spTgt spid="7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74"/>
                                        </p:tgtEl>
                                        <p:attrNameLst>
                                          <p:attrName>style.visibility</p:attrName>
                                        </p:attrNameLst>
                                      </p:cBhvr>
                                      <p:to>
                                        <p:strVal val="visible"/>
                                      </p:to>
                                    </p:set>
                                    <p:animEffect transition="in" filter="fade">
                                      <p:cBhvr>
                                        <p:cTn id="86" dur="500"/>
                                        <p:tgtEl>
                                          <p:spTgt spid="7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500"/>
                                        <p:tgtEl>
                                          <p:spTgt spid="1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5"/>
                                        </p:tgtEl>
                                        <p:attrNameLst>
                                          <p:attrName>style.visibility</p:attrName>
                                        </p:attrNameLst>
                                      </p:cBhvr>
                                      <p:to>
                                        <p:strVal val="visible"/>
                                      </p:to>
                                    </p:set>
                                    <p:animEffect transition="in" filter="fade">
                                      <p:cBhvr>
                                        <p:cTn id="92" dur="500"/>
                                        <p:tgtEl>
                                          <p:spTgt spid="7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fade">
                                      <p:cBhvr>
                                        <p:cTn id="9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59" grpId="0" animBg="1"/>
      <p:bldP spid="59" grpId="1" animBg="1"/>
      <p:bldP spid="39" grpId="0"/>
      <p:bldP spid="40" grpId="0"/>
      <p:bldP spid="41" grpId="0"/>
      <p:bldP spid="42" grpId="0"/>
      <p:bldP spid="43" grpId="0"/>
      <p:bldP spid="50" grpId="0"/>
      <p:bldP spid="67" grpId="0"/>
      <p:bldP spid="74" grpId="0" animBg="1"/>
      <p:bldP spid="18" grpId="0"/>
      <p:bldP spid="75" grpId="0"/>
      <p:bldP spid="78" grpId="0"/>
      <p:bldP spid="20" grpId="0"/>
      <p:bldP spid="103" grpId="0" animBg="1"/>
      <p:bldP spid="19" grpId="0"/>
      <p:bldP spid="101" grpId="0" animBg="1"/>
      <p:bldP spid="105" grpId="0" animBg="1"/>
      <p:bldP spid="106" grpId="0" animBg="1"/>
      <p:bldP spid="77" grpId="0"/>
      <p:bldP spid="10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Forces and Impulses</a:t>
            </a:r>
            <a:endParaRPr lang="fr-CA" dirty="0"/>
          </a:p>
        </p:txBody>
      </p:sp>
      <p:sp>
        <p:nvSpPr>
          <p:cNvPr id="3" name="Content Placeholder 2"/>
          <p:cNvSpPr>
            <a:spLocks noGrp="1"/>
          </p:cNvSpPr>
          <p:nvPr>
            <p:ph idx="1"/>
          </p:nvPr>
        </p:nvSpPr>
        <p:spPr>
          <a:xfrm>
            <a:off x="838200" y="3320247"/>
            <a:ext cx="10515600" cy="1269015"/>
          </a:xfrm>
        </p:spPr>
        <p:txBody>
          <a:bodyPr>
            <a:normAutofit lnSpcReduction="10000"/>
          </a:bodyPr>
          <a:lstStyle/>
          <a:p>
            <a:r>
              <a:rPr lang="en-CA" sz="2400" dirty="0"/>
              <a:t>Forces to model complex interactions between bodies</a:t>
            </a:r>
            <a:endParaRPr lang="fr-CA" sz="2400" dirty="0"/>
          </a:p>
          <a:p>
            <a:r>
              <a:rPr lang="en-CA" sz="2400" dirty="0"/>
              <a:t>Constraints model coupling between bodies, e.g. ball joints, hinges</a:t>
            </a:r>
          </a:p>
          <a:p>
            <a:r>
              <a:rPr lang="en-CA" sz="2400" dirty="0"/>
              <a:t>But also interactions, such as </a:t>
            </a:r>
            <a:r>
              <a:rPr lang="en-CA" sz="2400" b="1" u="sng" dirty="0"/>
              <a:t>contact</a:t>
            </a:r>
          </a:p>
        </p:txBody>
      </p:sp>
      <p:sp>
        <p:nvSpPr>
          <p:cNvPr id="18" name="Oval 125 1"/>
          <p:cNvSpPr/>
          <p:nvPr/>
        </p:nvSpPr>
        <p:spPr>
          <a:xfrm rot="19968321">
            <a:off x="5200893" y="2030030"/>
            <a:ext cx="1972242" cy="989419"/>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242" h="989419">
                <a:moveTo>
                  <a:pt x="5383" y="399693"/>
                </a:moveTo>
                <a:cubicBezTo>
                  <a:pt x="-63676" y="94120"/>
                  <a:pt x="548663" y="13354"/>
                  <a:pt x="873999" y="11607"/>
                </a:cubicBezTo>
                <a:cubicBezTo>
                  <a:pt x="1199335" y="9860"/>
                  <a:pt x="1783404" y="-99392"/>
                  <a:pt x="1957402" y="389208"/>
                </a:cubicBezTo>
                <a:cubicBezTo>
                  <a:pt x="2091421" y="794440"/>
                  <a:pt x="1282288" y="987665"/>
                  <a:pt x="956952" y="989412"/>
                </a:cubicBezTo>
                <a:cubicBezTo>
                  <a:pt x="631616" y="991159"/>
                  <a:pt x="74442" y="705266"/>
                  <a:pt x="5383" y="399693"/>
                </a:cubicBezTo>
                <a:close/>
              </a:path>
            </a:pathLst>
          </a:custGeom>
          <a:gradFill flip="none" rotWithShape="1">
            <a:gsLst>
              <a:gs pos="25000">
                <a:srgbClr val="5B9BD5">
                  <a:lumMod val="0"/>
                  <a:lumOff val="100000"/>
                </a:srgbClr>
              </a:gs>
              <a:gs pos="77000">
                <a:srgbClr val="5B9BD5">
                  <a:lumMod val="20000"/>
                  <a:lumOff val="80000"/>
                </a:srgbClr>
              </a:gs>
            </a:gsLst>
            <a:path path="circle">
              <a:fillToRect l="50000" t="-80000" r="50000" b="180000"/>
            </a:path>
            <a:tileRect/>
          </a:gra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19" name="Oval 125 2"/>
          <p:cNvSpPr/>
          <p:nvPr/>
        </p:nvSpPr>
        <p:spPr>
          <a:xfrm rot="1566683">
            <a:off x="3541027" y="2059948"/>
            <a:ext cx="1741640" cy="527285"/>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 name="connsiteX0" fmla="*/ 5016 w 1677481"/>
              <a:gd name="connsiteY0" fmla="*/ 388487 h 978458"/>
              <a:gd name="connsiteX1" fmla="*/ 873632 w 1677481"/>
              <a:gd name="connsiteY1" fmla="*/ 401 h 978458"/>
              <a:gd name="connsiteX2" fmla="*/ 1657060 w 1677481"/>
              <a:gd name="connsiteY2" fmla="*/ 432021 h 978458"/>
              <a:gd name="connsiteX3" fmla="*/ 956585 w 1677481"/>
              <a:gd name="connsiteY3" fmla="*/ 978206 h 978458"/>
              <a:gd name="connsiteX4" fmla="*/ 5016 w 1677481"/>
              <a:gd name="connsiteY4" fmla="*/ 388487 h 978458"/>
              <a:gd name="connsiteX0" fmla="*/ 2 w 1672467"/>
              <a:gd name="connsiteY0" fmla="*/ 233985 h 823956"/>
              <a:gd name="connsiteX1" fmla="*/ 959374 w 1672467"/>
              <a:gd name="connsiteY1" fmla="*/ 88467 h 823956"/>
              <a:gd name="connsiteX2" fmla="*/ 1652046 w 1672467"/>
              <a:gd name="connsiteY2" fmla="*/ 277519 h 823956"/>
              <a:gd name="connsiteX3" fmla="*/ 951571 w 1672467"/>
              <a:gd name="connsiteY3" fmla="*/ 823704 h 823956"/>
              <a:gd name="connsiteX4" fmla="*/ 2 w 1672467"/>
              <a:gd name="connsiteY4" fmla="*/ 233985 h 823956"/>
              <a:gd name="connsiteX0" fmla="*/ 2133 w 1674598"/>
              <a:gd name="connsiteY0" fmla="*/ 233985 h 823956"/>
              <a:gd name="connsiteX1" fmla="*/ 961505 w 1674598"/>
              <a:gd name="connsiteY1" fmla="*/ 88467 h 823956"/>
              <a:gd name="connsiteX2" fmla="*/ 1654177 w 1674598"/>
              <a:gd name="connsiteY2" fmla="*/ 277519 h 823956"/>
              <a:gd name="connsiteX3" fmla="*/ 953702 w 1674598"/>
              <a:gd name="connsiteY3" fmla="*/ 823704 h 823956"/>
              <a:gd name="connsiteX4" fmla="*/ 2133 w 1674598"/>
              <a:gd name="connsiteY4" fmla="*/ 233985 h 823956"/>
              <a:gd name="connsiteX0" fmla="*/ 2133 w 1674598"/>
              <a:gd name="connsiteY0" fmla="*/ 173090 h 763061"/>
              <a:gd name="connsiteX1" fmla="*/ 961505 w 1674598"/>
              <a:gd name="connsiteY1" fmla="*/ 27572 h 763061"/>
              <a:gd name="connsiteX2" fmla="*/ 1654177 w 1674598"/>
              <a:gd name="connsiteY2" fmla="*/ 216624 h 763061"/>
              <a:gd name="connsiteX3" fmla="*/ 953702 w 1674598"/>
              <a:gd name="connsiteY3" fmla="*/ 762809 h 763061"/>
              <a:gd name="connsiteX4" fmla="*/ 2133 w 1674598"/>
              <a:gd name="connsiteY4" fmla="*/ 173090 h 763061"/>
              <a:gd name="connsiteX0" fmla="*/ 2133 w 1714084"/>
              <a:gd name="connsiteY0" fmla="*/ 173090 h 762929"/>
              <a:gd name="connsiteX1" fmla="*/ 961505 w 1714084"/>
              <a:gd name="connsiteY1" fmla="*/ 27572 h 762929"/>
              <a:gd name="connsiteX2" fmla="*/ 1654177 w 1714084"/>
              <a:gd name="connsiteY2" fmla="*/ 216624 h 762929"/>
              <a:gd name="connsiteX3" fmla="*/ 953702 w 1714084"/>
              <a:gd name="connsiteY3" fmla="*/ 762809 h 762929"/>
              <a:gd name="connsiteX4" fmla="*/ 2133 w 1714084"/>
              <a:gd name="connsiteY4" fmla="*/ 173090 h 762929"/>
              <a:gd name="connsiteX0" fmla="*/ 2603 w 1724438"/>
              <a:gd name="connsiteY0" fmla="*/ 173090 h 763230"/>
              <a:gd name="connsiteX1" fmla="*/ 961975 w 1724438"/>
              <a:gd name="connsiteY1" fmla="*/ 27572 h 763230"/>
              <a:gd name="connsiteX2" fmla="*/ 1654647 w 1724438"/>
              <a:gd name="connsiteY2" fmla="*/ 216624 h 763230"/>
              <a:gd name="connsiteX3" fmla="*/ 954172 w 1724438"/>
              <a:gd name="connsiteY3" fmla="*/ 762809 h 763230"/>
              <a:gd name="connsiteX4" fmla="*/ 2603 w 1724438"/>
              <a:gd name="connsiteY4" fmla="*/ 173090 h 763230"/>
              <a:gd name="connsiteX0" fmla="*/ 384 w 1715396"/>
              <a:gd name="connsiteY0" fmla="*/ 146686 h 602828"/>
              <a:gd name="connsiteX1" fmla="*/ 959756 w 1715396"/>
              <a:gd name="connsiteY1" fmla="*/ 1168 h 602828"/>
              <a:gd name="connsiteX2" fmla="*/ 1652428 w 1715396"/>
              <a:gd name="connsiteY2" fmla="*/ 190220 h 602828"/>
              <a:gd name="connsiteX3" fmla="*/ 865774 w 1715396"/>
              <a:gd name="connsiteY3" fmla="*/ 602134 h 602828"/>
              <a:gd name="connsiteX4" fmla="*/ 384 w 1715396"/>
              <a:gd name="connsiteY4" fmla="*/ 146686 h 602828"/>
              <a:gd name="connsiteX0" fmla="*/ 42658 w 1757670"/>
              <a:gd name="connsiteY0" fmla="*/ 155376 h 611518"/>
              <a:gd name="connsiteX1" fmla="*/ 1002030 w 1757670"/>
              <a:gd name="connsiteY1" fmla="*/ 9858 h 611518"/>
              <a:gd name="connsiteX2" fmla="*/ 1694702 w 1757670"/>
              <a:gd name="connsiteY2" fmla="*/ 198910 h 611518"/>
              <a:gd name="connsiteX3" fmla="*/ 908048 w 1757670"/>
              <a:gd name="connsiteY3" fmla="*/ 610824 h 611518"/>
              <a:gd name="connsiteX4" fmla="*/ 42658 w 1757670"/>
              <a:gd name="connsiteY4" fmla="*/ 155376 h 611518"/>
              <a:gd name="connsiteX0" fmla="*/ 42658 w 1757670"/>
              <a:gd name="connsiteY0" fmla="*/ 194563 h 650705"/>
              <a:gd name="connsiteX1" fmla="*/ 1002030 w 1757670"/>
              <a:gd name="connsiteY1" fmla="*/ 49045 h 650705"/>
              <a:gd name="connsiteX2" fmla="*/ 1694702 w 1757670"/>
              <a:gd name="connsiteY2" fmla="*/ 238097 h 650705"/>
              <a:gd name="connsiteX3" fmla="*/ 908048 w 1757670"/>
              <a:gd name="connsiteY3" fmla="*/ 650011 h 650705"/>
              <a:gd name="connsiteX4" fmla="*/ 42658 w 1757670"/>
              <a:gd name="connsiteY4" fmla="*/ 194563 h 650705"/>
              <a:gd name="connsiteX0" fmla="*/ 42658 w 1757670"/>
              <a:gd name="connsiteY0" fmla="*/ 194563 h 650705"/>
              <a:gd name="connsiteX1" fmla="*/ 1002030 w 1757670"/>
              <a:gd name="connsiteY1" fmla="*/ 49045 h 650705"/>
              <a:gd name="connsiteX2" fmla="*/ 1694702 w 1757670"/>
              <a:gd name="connsiteY2" fmla="*/ 238097 h 650705"/>
              <a:gd name="connsiteX3" fmla="*/ 908048 w 1757670"/>
              <a:gd name="connsiteY3" fmla="*/ 650011 h 650705"/>
              <a:gd name="connsiteX4" fmla="*/ 42658 w 1757670"/>
              <a:gd name="connsiteY4" fmla="*/ 194563 h 650705"/>
              <a:gd name="connsiteX0" fmla="*/ 1067 w 1712276"/>
              <a:gd name="connsiteY0" fmla="*/ 174755 h 503374"/>
              <a:gd name="connsiteX1" fmla="*/ 960439 w 1712276"/>
              <a:gd name="connsiteY1" fmla="*/ 29237 h 503374"/>
              <a:gd name="connsiteX2" fmla="*/ 1653111 w 1712276"/>
              <a:gd name="connsiteY2" fmla="*/ 218289 h 503374"/>
              <a:gd name="connsiteX3" fmla="*/ 810222 w 1712276"/>
              <a:gd name="connsiteY3" fmla="*/ 501622 h 503374"/>
              <a:gd name="connsiteX4" fmla="*/ 1067 w 1712276"/>
              <a:gd name="connsiteY4" fmla="*/ 174755 h 503374"/>
              <a:gd name="connsiteX0" fmla="*/ 30431 w 1741640"/>
              <a:gd name="connsiteY0" fmla="*/ 198666 h 527285"/>
              <a:gd name="connsiteX1" fmla="*/ 989803 w 1741640"/>
              <a:gd name="connsiteY1" fmla="*/ 53148 h 527285"/>
              <a:gd name="connsiteX2" fmla="*/ 1682475 w 1741640"/>
              <a:gd name="connsiteY2" fmla="*/ 242200 h 527285"/>
              <a:gd name="connsiteX3" fmla="*/ 839586 w 1741640"/>
              <a:gd name="connsiteY3" fmla="*/ 525533 h 527285"/>
              <a:gd name="connsiteX4" fmla="*/ 30431 w 1741640"/>
              <a:gd name="connsiteY4" fmla="*/ 198666 h 527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1640" h="527285">
                <a:moveTo>
                  <a:pt x="30431" y="198666"/>
                </a:moveTo>
                <a:cubicBezTo>
                  <a:pt x="198326" y="-17975"/>
                  <a:pt x="589751" y="-42337"/>
                  <a:pt x="989803" y="53148"/>
                </a:cubicBezTo>
                <a:cubicBezTo>
                  <a:pt x="1389855" y="148633"/>
                  <a:pt x="1519626" y="67212"/>
                  <a:pt x="1682475" y="242200"/>
                </a:cubicBezTo>
                <a:cubicBezTo>
                  <a:pt x="1948729" y="473996"/>
                  <a:pt x="1253916" y="539343"/>
                  <a:pt x="839586" y="525533"/>
                </a:cubicBezTo>
                <a:cubicBezTo>
                  <a:pt x="425256" y="511723"/>
                  <a:pt x="-137464" y="415307"/>
                  <a:pt x="30431" y="198666"/>
                </a:cubicBezTo>
                <a:close/>
              </a:path>
            </a:pathLst>
          </a:custGeom>
          <a:noFill/>
          <a:ln w="1905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20" name="Oval 125 3"/>
          <p:cNvSpPr/>
          <p:nvPr/>
        </p:nvSpPr>
        <p:spPr>
          <a:xfrm rot="21236884">
            <a:off x="7057822" y="1631747"/>
            <a:ext cx="1674598" cy="823956"/>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 name="connsiteX0" fmla="*/ 5016 w 1677481"/>
              <a:gd name="connsiteY0" fmla="*/ 388487 h 978458"/>
              <a:gd name="connsiteX1" fmla="*/ 873632 w 1677481"/>
              <a:gd name="connsiteY1" fmla="*/ 401 h 978458"/>
              <a:gd name="connsiteX2" fmla="*/ 1657060 w 1677481"/>
              <a:gd name="connsiteY2" fmla="*/ 432021 h 978458"/>
              <a:gd name="connsiteX3" fmla="*/ 956585 w 1677481"/>
              <a:gd name="connsiteY3" fmla="*/ 978206 h 978458"/>
              <a:gd name="connsiteX4" fmla="*/ 5016 w 1677481"/>
              <a:gd name="connsiteY4" fmla="*/ 388487 h 978458"/>
              <a:gd name="connsiteX0" fmla="*/ 2 w 1672467"/>
              <a:gd name="connsiteY0" fmla="*/ 233985 h 823956"/>
              <a:gd name="connsiteX1" fmla="*/ 959374 w 1672467"/>
              <a:gd name="connsiteY1" fmla="*/ 88467 h 823956"/>
              <a:gd name="connsiteX2" fmla="*/ 1652046 w 1672467"/>
              <a:gd name="connsiteY2" fmla="*/ 277519 h 823956"/>
              <a:gd name="connsiteX3" fmla="*/ 951571 w 1672467"/>
              <a:gd name="connsiteY3" fmla="*/ 823704 h 823956"/>
              <a:gd name="connsiteX4" fmla="*/ 2 w 1672467"/>
              <a:gd name="connsiteY4" fmla="*/ 233985 h 823956"/>
              <a:gd name="connsiteX0" fmla="*/ 2133 w 1674598"/>
              <a:gd name="connsiteY0" fmla="*/ 233985 h 823956"/>
              <a:gd name="connsiteX1" fmla="*/ 961505 w 1674598"/>
              <a:gd name="connsiteY1" fmla="*/ 88467 h 823956"/>
              <a:gd name="connsiteX2" fmla="*/ 1654177 w 1674598"/>
              <a:gd name="connsiteY2" fmla="*/ 277519 h 823956"/>
              <a:gd name="connsiteX3" fmla="*/ 953702 w 1674598"/>
              <a:gd name="connsiteY3" fmla="*/ 823704 h 823956"/>
              <a:gd name="connsiteX4" fmla="*/ 2133 w 1674598"/>
              <a:gd name="connsiteY4" fmla="*/ 233985 h 82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598" h="823956">
                <a:moveTo>
                  <a:pt x="2133" y="233985"/>
                </a:moveTo>
                <a:cubicBezTo>
                  <a:pt x="48526" y="-24767"/>
                  <a:pt x="686164" y="81211"/>
                  <a:pt x="961505" y="88467"/>
                </a:cubicBezTo>
                <a:cubicBezTo>
                  <a:pt x="1236846" y="95723"/>
                  <a:pt x="1480179" y="-211081"/>
                  <a:pt x="1654177" y="277519"/>
                </a:cubicBezTo>
                <a:cubicBezTo>
                  <a:pt x="1788196" y="682751"/>
                  <a:pt x="1229043" y="830960"/>
                  <a:pt x="953702" y="823704"/>
                </a:cubicBezTo>
                <a:cubicBezTo>
                  <a:pt x="678361" y="816448"/>
                  <a:pt x="-44260" y="492737"/>
                  <a:pt x="2133" y="233985"/>
                </a:cubicBezTo>
                <a:close/>
              </a:path>
            </a:pathLst>
          </a:custGeom>
          <a:noFill/>
          <a:ln w="1905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21" name="TextBox 20"/>
          <p:cNvSpPr txBox="1"/>
          <p:nvPr/>
        </p:nvSpPr>
        <p:spPr>
          <a:xfrm>
            <a:off x="3477197" y="2333872"/>
            <a:ext cx="559407"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lumMod val="75000"/>
                  </a:prstClr>
                </a:solidFill>
                <a:effectLst/>
                <a:uLnTx/>
                <a:uFillTx/>
              </a:rPr>
              <a:t>Body</a:t>
            </a:r>
          </a:p>
        </p:txBody>
      </p:sp>
      <p:sp>
        <p:nvSpPr>
          <p:cNvPr id="22" name="TextBox 21"/>
          <p:cNvSpPr txBox="1"/>
          <p:nvPr/>
        </p:nvSpPr>
        <p:spPr>
          <a:xfrm>
            <a:off x="6165680" y="2973153"/>
            <a:ext cx="64713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lumMod val="50000"/>
                  </a:prstClr>
                </a:solidFill>
                <a:effectLst/>
                <a:uLnTx/>
                <a:uFillTx/>
              </a:rPr>
              <a:t>Body</a:t>
            </a:r>
          </a:p>
        </p:txBody>
      </p:sp>
      <p:sp>
        <p:nvSpPr>
          <p:cNvPr id="23" name="TextBox 22"/>
          <p:cNvSpPr txBox="1"/>
          <p:nvPr/>
        </p:nvSpPr>
        <p:spPr>
          <a:xfrm>
            <a:off x="8281509" y="2302051"/>
            <a:ext cx="64713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lumMod val="75000"/>
                  </a:prstClr>
                </a:solidFill>
                <a:effectLst/>
                <a:uLnTx/>
                <a:uFillTx/>
              </a:rPr>
              <a:t>Body</a:t>
            </a:r>
          </a:p>
        </p:txBody>
      </p:sp>
      <p:sp>
        <p:nvSpPr>
          <p:cNvPr id="24" name="TextBox 23"/>
          <p:cNvSpPr txBox="1"/>
          <p:nvPr/>
        </p:nvSpPr>
        <p:spPr>
          <a:xfrm>
            <a:off x="6565169" y="1523310"/>
            <a:ext cx="761075"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E37777"/>
                </a:solidFill>
                <a:effectLst/>
                <a:uLnTx/>
                <a:uFillTx/>
              </a:rPr>
              <a:t>Contact</a:t>
            </a:r>
          </a:p>
        </p:txBody>
      </p:sp>
      <p:cxnSp>
        <p:nvCxnSpPr>
          <p:cNvPr id="25" name="Straight Arrow Connector 24"/>
          <p:cNvCxnSpPr/>
          <p:nvPr/>
        </p:nvCxnSpPr>
        <p:spPr>
          <a:xfrm flipV="1">
            <a:off x="7034764" y="1513560"/>
            <a:ext cx="645979" cy="486393"/>
          </a:xfrm>
          <a:prstGeom prst="straightConnector1">
            <a:avLst/>
          </a:prstGeom>
          <a:noFill/>
          <a:ln w="41275" cap="flat" cmpd="sng" algn="ctr">
            <a:solidFill>
              <a:srgbClr val="C00000"/>
            </a:solidFill>
            <a:prstDash val="solid"/>
            <a:miter lim="800000"/>
            <a:tailEnd type="triangle" w="med" len="lg"/>
          </a:ln>
          <a:effectLst/>
        </p:spPr>
      </p:cxnSp>
      <p:sp>
        <p:nvSpPr>
          <p:cNvPr id="26" name="Can 25"/>
          <p:cNvSpPr/>
          <p:nvPr/>
        </p:nvSpPr>
        <p:spPr>
          <a:xfrm rot="604196">
            <a:off x="5077470" y="2440331"/>
            <a:ext cx="232247" cy="508517"/>
          </a:xfrm>
          <a:prstGeom prst="can">
            <a:avLst>
              <a:gd name="adj" fmla="val 63996"/>
            </a:avLst>
          </a:prstGeom>
          <a:gradFill>
            <a:gsLst>
              <a:gs pos="37000">
                <a:srgbClr val="EBAFAF"/>
              </a:gs>
              <a:gs pos="83000">
                <a:srgbClr val="F6DBDB"/>
              </a:gs>
            </a:gsLst>
            <a:lin ang="10800000" scaled="1"/>
          </a:gra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cxnSp>
        <p:nvCxnSpPr>
          <p:cNvPr id="27" name="Straight Arrow Connector 26"/>
          <p:cNvCxnSpPr/>
          <p:nvPr/>
        </p:nvCxnSpPr>
        <p:spPr>
          <a:xfrm flipV="1">
            <a:off x="5229765" y="2028790"/>
            <a:ext cx="84038" cy="483567"/>
          </a:xfrm>
          <a:prstGeom prst="straightConnector1">
            <a:avLst/>
          </a:prstGeom>
          <a:noFill/>
          <a:ln w="41275" cap="flat" cmpd="sng" algn="ctr">
            <a:solidFill>
              <a:srgbClr val="C00000"/>
            </a:solidFill>
            <a:prstDash val="solid"/>
            <a:miter lim="800000"/>
            <a:tailEnd type="triangle" w="med" len="lg"/>
          </a:ln>
          <a:effectLst/>
        </p:spPr>
      </p:cxnSp>
      <p:sp>
        <p:nvSpPr>
          <p:cNvPr id="28" name="TextBox 27">
            <a:extLst>
              <a:ext uri="{FF2B5EF4-FFF2-40B4-BE49-F238E27FC236}">
                <a16:creationId xmlns:a16="http://schemas.microsoft.com/office/drawing/2014/main" id="{E5F67793-A3C1-4F5F-A9A3-810BE0054574}"/>
              </a:ext>
            </a:extLst>
          </p:cNvPr>
          <p:cNvSpPr txBox="1"/>
          <p:nvPr/>
        </p:nvSpPr>
        <p:spPr>
          <a:xfrm>
            <a:off x="4644276" y="2982627"/>
            <a:ext cx="94704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E37777"/>
                </a:solidFill>
                <a:effectLst/>
                <a:uLnTx/>
                <a:uFillTx/>
              </a:rPr>
              <a:t>Constraints</a:t>
            </a:r>
          </a:p>
        </p:txBody>
      </p:sp>
      <p:cxnSp>
        <p:nvCxnSpPr>
          <p:cNvPr id="30" name="Straight Arrow Connector 29"/>
          <p:cNvCxnSpPr/>
          <p:nvPr/>
        </p:nvCxnSpPr>
        <p:spPr>
          <a:xfrm flipH="1">
            <a:off x="6480337" y="2010702"/>
            <a:ext cx="540783" cy="391753"/>
          </a:xfrm>
          <a:prstGeom prst="straightConnector1">
            <a:avLst/>
          </a:prstGeom>
          <a:noFill/>
          <a:ln w="41275" cap="flat" cmpd="sng" algn="ctr">
            <a:solidFill>
              <a:srgbClr val="C00000"/>
            </a:solidFill>
            <a:prstDash val="solid"/>
            <a:miter lim="800000"/>
            <a:tailEnd type="triangle" w="med" len="lg"/>
          </a:ln>
          <a:effectLst/>
        </p:spPr>
      </p:cxnSp>
      <p:sp>
        <p:nvSpPr>
          <p:cNvPr id="31" name="Oval 30"/>
          <p:cNvSpPr/>
          <p:nvPr/>
        </p:nvSpPr>
        <p:spPr>
          <a:xfrm rot="20274607">
            <a:off x="6960228" y="1914224"/>
            <a:ext cx="171454" cy="171454"/>
          </a:xfrm>
          <a:prstGeom prst="ellipse">
            <a:avLst/>
          </a:prstGeom>
          <a:gradFill flip="none" rotWithShape="1">
            <a:gsLst>
              <a:gs pos="74000">
                <a:srgbClr val="EDB8B8"/>
              </a:gs>
              <a:gs pos="26000">
                <a:srgbClr val="ED7D31">
                  <a:lumMod val="0"/>
                  <a:lumOff val="100000"/>
                </a:srgbClr>
              </a:gs>
            </a:gsLst>
            <a:path path="circle">
              <a:fillToRect l="50000" t="-80000" r="50000" b="180000"/>
            </a:path>
            <a:tileRect/>
          </a:gra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D064404-D424-4ACD-82AD-8948A3CC0A53}"/>
                  </a:ext>
                </a:extLst>
              </p:cNvPr>
              <p:cNvSpPr/>
              <p:nvPr/>
            </p:nvSpPr>
            <p:spPr>
              <a:xfrm>
                <a:off x="6812812" y="5431053"/>
                <a:ext cx="10204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2800" b="1">
                          <a:solidFill>
                            <a:srgbClr val="000302"/>
                          </a:solidFill>
                          <a:latin typeface="Cambria Math" panose="02040503050406030204" pitchFamily="18" charset="0"/>
                        </a:rPr>
                        <m:t>+</m:t>
                      </m:r>
                      <m:r>
                        <a:rPr lang="en-CA" sz="2800" i="1">
                          <a:solidFill>
                            <a:srgbClr val="000302"/>
                          </a:solidFill>
                          <a:latin typeface="Cambria Math" panose="02040503050406030204" pitchFamily="18" charset="0"/>
                        </a:rPr>
                        <m:t>h</m:t>
                      </m:r>
                      <m:sSub>
                        <m:sSubPr>
                          <m:ctrlPr>
                            <a:rPr lang="en-CA" sz="2800" b="1" i="1">
                              <a:solidFill>
                                <a:srgbClr val="C00000"/>
                              </a:solidFill>
                              <a:latin typeface="Cambria Math" panose="02040503050406030204" pitchFamily="18" charset="0"/>
                            </a:rPr>
                          </m:ctrlPr>
                        </m:sSubPr>
                        <m:e>
                          <m:r>
                            <a:rPr lang="en-CA" sz="2800" b="1">
                              <a:solidFill>
                                <a:srgbClr val="C00000"/>
                              </a:solidFill>
                              <a:latin typeface="Cambria Math" panose="02040503050406030204" pitchFamily="18" charset="0"/>
                            </a:rPr>
                            <m:t>𝐟</m:t>
                          </m:r>
                        </m:e>
                        <m:sub>
                          <m:r>
                            <m:rPr>
                              <m:sty m:val="p"/>
                            </m:rPr>
                            <a:rPr lang="en-CA" sz="2800">
                              <a:solidFill>
                                <a:srgbClr val="C00000"/>
                              </a:solidFill>
                              <a:latin typeface="Cambria Math" panose="02040503050406030204" pitchFamily="18" charset="0"/>
                            </a:rPr>
                            <m:t>c</m:t>
                          </m:r>
                        </m:sub>
                      </m:sSub>
                    </m:oMath>
                  </m:oMathPara>
                </a14:m>
                <a:endParaRPr lang="en-CA" sz="2800" dirty="0"/>
              </a:p>
            </p:txBody>
          </p:sp>
        </mc:Choice>
        <mc:Fallback xmlns="">
          <p:sp>
            <p:nvSpPr>
              <p:cNvPr id="5" name="Rectangle 4">
                <a:extLst>
                  <a:ext uri="{FF2B5EF4-FFF2-40B4-BE49-F238E27FC236}">
                    <a16:creationId xmlns:a16="http://schemas.microsoft.com/office/drawing/2014/main" id="{5D064404-D424-4ACD-82AD-8948A3CC0A53}"/>
                  </a:ext>
                </a:extLst>
              </p:cNvPr>
              <p:cNvSpPr>
                <a:spLocks noRot="1" noChangeAspect="1" noMove="1" noResize="1" noEditPoints="1" noAdjustHandles="1" noChangeArrowheads="1" noChangeShapeType="1" noTextEdit="1"/>
              </p:cNvSpPr>
              <p:nvPr/>
            </p:nvSpPr>
            <p:spPr>
              <a:xfrm>
                <a:off x="6812812" y="5431053"/>
                <a:ext cx="1020408" cy="523220"/>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6283B9E-52D5-4922-9FD7-F066B30A53DB}"/>
                  </a:ext>
                </a:extLst>
              </p:cNvPr>
              <p:cNvSpPr txBox="1"/>
              <p:nvPr/>
            </p:nvSpPr>
            <p:spPr>
              <a:xfrm>
                <a:off x="4378172" y="5472095"/>
                <a:ext cx="259840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smtClean="0">
                          <a:solidFill>
                            <a:srgbClr val="000302"/>
                          </a:solidFill>
                          <a:latin typeface="Cambria Math" panose="02040503050406030204" pitchFamily="18" charset="0"/>
                        </a:rPr>
                        <m:t>𝐌</m:t>
                      </m:r>
                      <m:sSup>
                        <m:sSupPr>
                          <m:ctrlPr>
                            <a:rPr lang="en-US" sz="2800" i="1" smtClean="0">
                              <a:solidFill>
                                <a:schemeClr val="tx1"/>
                              </a:solidFill>
                              <a:latin typeface="Cambria Math" panose="02040503050406030204" pitchFamily="18" charset="0"/>
                            </a:rPr>
                          </m:ctrlPr>
                        </m:sSupPr>
                        <m:e>
                          <m:r>
                            <a:rPr lang="en-US" sz="2800" b="1">
                              <a:solidFill>
                                <a:schemeClr val="tx1"/>
                              </a:solidFill>
                              <a:latin typeface="Cambria Math" panose="02040503050406030204" pitchFamily="18" charset="0"/>
                            </a:rPr>
                            <m:t>𝐮</m:t>
                          </m:r>
                        </m:e>
                        <m:sup>
                          <m:r>
                            <a:rPr lang="en-US" sz="2800" i="1">
                              <a:solidFill>
                                <a:schemeClr val="tx1"/>
                              </a:solidFill>
                              <a:latin typeface="Cambria Math" panose="02040503050406030204" pitchFamily="18" charset="0"/>
                            </a:rPr>
                            <m:t>+</m:t>
                          </m:r>
                        </m:sup>
                      </m:sSup>
                      <m:r>
                        <a:rPr lang="en-CA" sz="2800" i="1" smtClean="0">
                          <a:solidFill>
                            <a:srgbClr val="000302"/>
                          </a:solidFill>
                          <a:latin typeface="Cambria Math" panose="02040503050406030204" pitchFamily="18" charset="0"/>
                        </a:rPr>
                        <m:t>=</m:t>
                      </m:r>
                      <m:r>
                        <a:rPr lang="en-US" sz="2800" b="1" smtClean="0">
                          <a:solidFill>
                            <a:srgbClr val="000302"/>
                          </a:solidFill>
                          <a:latin typeface="Cambria Math" panose="02040503050406030204" pitchFamily="18" charset="0"/>
                        </a:rPr>
                        <m:t>𝐌𝐮</m:t>
                      </m:r>
                      <m:r>
                        <a:rPr lang="en-US" sz="2800" i="1" smtClean="0">
                          <a:solidFill>
                            <a:srgbClr val="000302"/>
                          </a:solidFill>
                          <a:latin typeface="Cambria Math" panose="02040503050406030204" pitchFamily="18" charset="0"/>
                        </a:rPr>
                        <m:t>+</m:t>
                      </m:r>
                      <m:r>
                        <a:rPr lang="en-CA" sz="2800" i="1" smtClean="0">
                          <a:solidFill>
                            <a:srgbClr val="000302"/>
                          </a:solidFill>
                          <a:latin typeface="Cambria Math" panose="02040503050406030204" pitchFamily="18" charset="0"/>
                        </a:rPr>
                        <m:t>h</m:t>
                      </m:r>
                      <m:r>
                        <a:rPr lang="en-US" sz="2800" b="1" smtClean="0">
                          <a:solidFill>
                            <a:schemeClr val="tx1"/>
                          </a:solidFill>
                          <a:latin typeface="Cambria Math" panose="02040503050406030204" pitchFamily="18" charset="0"/>
                        </a:rPr>
                        <m:t>𝐟</m:t>
                      </m:r>
                    </m:oMath>
                  </m:oMathPara>
                </a14:m>
                <a:endParaRPr lang="en-CA" sz="2800" b="1" dirty="0">
                  <a:solidFill>
                    <a:srgbClr val="000302"/>
                  </a:solidFill>
                  <a:latin typeface="Arial" panose="020B0604020202020204"/>
                </a:endParaRPr>
              </a:p>
            </p:txBody>
          </p:sp>
        </mc:Choice>
        <mc:Fallback xmlns="">
          <p:sp>
            <p:nvSpPr>
              <p:cNvPr id="32" name="TextBox 31">
                <a:extLst>
                  <a:ext uri="{FF2B5EF4-FFF2-40B4-BE49-F238E27FC236}">
                    <a16:creationId xmlns:a16="http://schemas.microsoft.com/office/drawing/2014/main" id="{A6283B9E-52D5-4922-9FD7-F066B30A53DB}"/>
                  </a:ext>
                </a:extLst>
              </p:cNvPr>
              <p:cNvSpPr txBox="1">
                <a:spLocks noRot="1" noChangeAspect="1" noMove="1" noResize="1" noEditPoints="1" noAdjustHandles="1" noChangeArrowheads="1" noChangeShapeType="1" noTextEdit="1"/>
              </p:cNvSpPr>
              <p:nvPr/>
            </p:nvSpPr>
            <p:spPr>
              <a:xfrm>
                <a:off x="4378172" y="5472095"/>
                <a:ext cx="2598404" cy="430887"/>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63896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animBg="1"/>
      <p:bldP spid="28" grpId="0"/>
      <p:bldP spid="31"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CA" dirty="0"/>
              <a:t>Bodies in Contact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en-US" sz="2400" dirty="0"/>
                  <a:t>Contact relationship between two bodies is described by the </a:t>
                </a:r>
                <a:r>
                  <a:rPr lang="en-US" sz="2400" b="1" dirty="0"/>
                  <a:t>gap function</a:t>
                </a:r>
                <a:r>
                  <a:rPr lang="fr-CA" sz="2400" dirty="0"/>
                  <a:t>, </a:t>
                </a:r>
                <a14:m>
                  <m:oMath xmlns:m="http://schemas.openxmlformats.org/officeDocument/2006/math">
                    <m:r>
                      <a:rPr lang="en-CA" sz="2400" b="0" i="1" smtClean="0">
                        <a:latin typeface="Cambria Math" panose="02040503050406030204" pitchFamily="18" charset="0"/>
                      </a:rPr>
                      <m:t>𝜙</m:t>
                    </m:r>
                  </m:oMath>
                </a14:m>
                <a:endParaRPr lang="fr-CA" sz="2400" dirty="0"/>
              </a:p>
              <a:p>
                <a:r>
                  <a:rPr lang="en-US" sz="2400" dirty="0"/>
                  <a:t>Measures the penetration or separation of two bodies </a:t>
                </a:r>
              </a:p>
              <a:p>
                <a:r>
                  <a:rPr lang="en-US" sz="2400" dirty="0"/>
                  <a:t>Contact occurs at a point </a:t>
                </a:r>
                <a14:m>
                  <m:oMath xmlns:m="http://schemas.openxmlformats.org/officeDocument/2006/math">
                    <m:r>
                      <a:rPr lang="en-US" sz="2400" b="1" i="0" dirty="0" smtClean="0">
                        <a:latin typeface="Cambria Math" panose="02040503050406030204" pitchFamily="18" charset="0"/>
                      </a:rPr>
                      <m:t>𝐩</m:t>
                    </m:r>
                  </m:oMath>
                </a14:m>
                <a:r>
                  <a:rPr lang="en-US" sz="2400" dirty="0"/>
                  <a:t>, with normal direction </a:t>
                </a:r>
                <a14:m>
                  <m:oMath xmlns:m="http://schemas.openxmlformats.org/officeDocument/2006/math">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oMath>
                </a14:m>
                <a:endParaRPr lang="fr-CA" sz="2400" dirty="0"/>
              </a:p>
              <a:p>
                <a:r>
                  <a:rPr lang="en-US" sz="2400" dirty="0"/>
                  <a:t>Forces and impulses applied in the direction of the normal</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3"/>
                <a:stretch>
                  <a:fillRect l="-812" t="-1790"/>
                </a:stretch>
              </a:blipFill>
            </p:spPr>
            <p:txBody>
              <a:bodyPr/>
              <a:lstStyle/>
              <a:p>
                <a:r>
                  <a:rPr lang="en-CA">
                    <a:noFill/>
                  </a:rPr>
                  <a:t> </a:t>
                </a:r>
              </a:p>
            </p:txBody>
          </p:sp>
        </mc:Fallback>
      </mc:AlternateContent>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F1AAA435-859A-8842-BDB9-5C3B55DE24F5}" type="slidenum">
              <a:rPr lang="en-US" smtClean="0"/>
              <a:pPr/>
              <a:t>5</a:t>
            </a:fld>
            <a:r>
              <a:rPr lang="en-US"/>
              <a:t>/12</a:t>
            </a: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9E69CFE-4584-4DD3-80EA-C57F01E0F6B8}"/>
                  </a:ext>
                </a:extLst>
              </p:cNvPr>
              <p:cNvSpPr txBox="1"/>
              <p:nvPr/>
            </p:nvSpPr>
            <p:spPr>
              <a:xfrm>
                <a:off x="5795218" y="3311850"/>
                <a:ext cx="8556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𝜙</m:t>
                      </m:r>
                      <m:r>
                        <a:rPr lang="en-CA" sz="2400" b="0" i="1" smtClean="0">
                          <a:latin typeface="Cambria Math" panose="02040503050406030204" pitchFamily="18" charset="0"/>
                        </a:rPr>
                        <m:t>=</m:t>
                      </m:r>
                      <m:r>
                        <a:rPr lang="en-US" sz="2400" b="0" i="1" smtClean="0">
                          <a:latin typeface="Cambria Math" panose="02040503050406030204" pitchFamily="18" charset="0"/>
                        </a:rPr>
                        <m:t>0</m:t>
                      </m:r>
                    </m:oMath>
                  </m:oMathPara>
                </a14:m>
                <a:endParaRPr lang="en-US" sz="2400" dirty="0"/>
              </a:p>
            </p:txBody>
          </p:sp>
        </mc:Choice>
        <mc:Fallback xmlns="">
          <p:sp>
            <p:nvSpPr>
              <p:cNvPr id="13" name="TextBox 12">
                <a:extLst>
                  <a:ext uri="{FF2B5EF4-FFF2-40B4-BE49-F238E27FC236}">
                    <a16:creationId xmlns:a16="http://schemas.microsoft.com/office/drawing/2014/main" id="{09E69CFE-4584-4DD3-80EA-C57F01E0F6B8}"/>
                  </a:ext>
                </a:extLst>
              </p:cNvPr>
              <p:cNvSpPr txBox="1">
                <a:spLocks noRot="1" noChangeAspect="1" noMove="1" noResize="1" noEditPoints="1" noAdjustHandles="1" noChangeArrowheads="1" noChangeShapeType="1" noTextEdit="1"/>
              </p:cNvSpPr>
              <p:nvPr/>
            </p:nvSpPr>
            <p:spPr>
              <a:xfrm>
                <a:off x="5795218" y="3311850"/>
                <a:ext cx="855619" cy="369332"/>
              </a:xfrm>
              <a:prstGeom prst="rect">
                <a:avLst/>
              </a:prstGeom>
              <a:blipFill>
                <a:blip r:embed="rId4"/>
                <a:stretch>
                  <a:fillRect l="-12143" r="-7857" b="-32787"/>
                </a:stretch>
              </a:blipFill>
            </p:spPr>
            <p:txBody>
              <a:bodyPr/>
              <a:lstStyle/>
              <a:p>
                <a:r>
                  <a:rPr lang="en-CA">
                    <a:noFill/>
                  </a:rPr>
                  <a:t> </a:t>
                </a:r>
              </a:p>
            </p:txBody>
          </p:sp>
        </mc:Fallback>
      </mc:AlternateContent>
      <p:sp>
        <p:nvSpPr>
          <p:cNvPr id="42" name="Oval 125 1">
            <a:extLst>
              <a:ext uri="{FF2B5EF4-FFF2-40B4-BE49-F238E27FC236}">
                <a16:creationId xmlns:a16="http://schemas.microsoft.com/office/drawing/2014/main" id="{ACC4CABD-CED0-4A55-87C0-3EC55B82E8A8}"/>
              </a:ext>
            </a:extLst>
          </p:cNvPr>
          <p:cNvSpPr/>
          <p:nvPr/>
        </p:nvSpPr>
        <p:spPr>
          <a:xfrm rot="19968321">
            <a:off x="4059956" y="4488108"/>
            <a:ext cx="1972242" cy="989419"/>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242" h="989419">
                <a:moveTo>
                  <a:pt x="5383" y="399693"/>
                </a:moveTo>
                <a:cubicBezTo>
                  <a:pt x="-63676" y="94120"/>
                  <a:pt x="548663" y="13354"/>
                  <a:pt x="873999" y="11607"/>
                </a:cubicBezTo>
                <a:cubicBezTo>
                  <a:pt x="1199335" y="9860"/>
                  <a:pt x="1783404" y="-99392"/>
                  <a:pt x="1957402" y="389208"/>
                </a:cubicBezTo>
                <a:cubicBezTo>
                  <a:pt x="2091421" y="794440"/>
                  <a:pt x="1282288" y="987665"/>
                  <a:pt x="956952" y="989412"/>
                </a:cubicBezTo>
                <a:cubicBezTo>
                  <a:pt x="631616" y="991159"/>
                  <a:pt x="74442" y="705266"/>
                  <a:pt x="5383" y="399693"/>
                </a:cubicBezTo>
                <a:close/>
              </a:path>
            </a:pathLst>
          </a:custGeom>
          <a:gradFill flip="none" rotWithShape="1">
            <a:gsLst>
              <a:gs pos="25000">
                <a:schemeClr val="accent1">
                  <a:lumMod val="0"/>
                  <a:lumOff val="100000"/>
                </a:schemeClr>
              </a:gs>
              <a:gs pos="77000">
                <a:schemeClr val="accent1">
                  <a:lumMod val="20000"/>
                  <a:lumOff val="80000"/>
                </a:schemeClr>
              </a:gs>
            </a:gsLst>
            <a:path path="circle">
              <a:fillToRect l="50000" t="-80000" r="50000" b="180000"/>
            </a:path>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125 3">
            <a:extLst>
              <a:ext uri="{FF2B5EF4-FFF2-40B4-BE49-F238E27FC236}">
                <a16:creationId xmlns:a16="http://schemas.microsoft.com/office/drawing/2014/main" id="{A1255BB6-0671-4546-AC06-93BFB7ED2673}"/>
              </a:ext>
            </a:extLst>
          </p:cNvPr>
          <p:cNvSpPr/>
          <p:nvPr/>
        </p:nvSpPr>
        <p:spPr>
          <a:xfrm rot="21236884">
            <a:off x="5851035" y="4009499"/>
            <a:ext cx="1674598" cy="823956"/>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 name="connsiteX0" fmla="*/ 5016 w 1677481"/>
              <a:gd name="connsiteY0" fmla="*/ 388487 h 978458"/>
              <a:gd name="connsiteX1" fmla="*/ 873632 w 1677481"/>
              <a:gd name="connsiteY1" fmla="*/ 401 h 978458"/>
              <a:gd name="connsiteX2" fmla="*/ 1657060 w 1677481"/>
              <a:gd name="connsiteY2" fmla="*/ 432021 h 978458"/>
              <a:gd name="connsiteX3" fmla="*/ 956585 w 1677481"/>
              <a:gd name="connsiteY3" fmla="*/ 978206 h 978458"/>
              <a:gd name="connsiteX4" fmla="*/ 5016 w 1677481"/>
              <a:gd name="connsiteY4" fmla="*/ 388487 h 978458"/>
              <a:gd name="connsiteX0" fmla="*/ 2 w 1672467"/>
              <a:gd name="connsiteY0" fmla="*/ 233985 h 823956"/>
              <a:gd name="connsiteX1" fmla="*/ 959374 w 1672467"/>
              <a:gd name="connsiteY1" fmla="*/ 88467 h 823956"/>
              <a:gd name="connsiteX2" fmla="*/ 1652046 w 1672467"/>
              <a:gd name="connsiteY2" fmla="*/ 277519 h 823956"/>
              <a:gd name="connsiteX3" fmla="*/ 951571 w 1672467"/>
              <a:gd name="connsiteY3" fmla="*/ 823704 h 823956"/>
              <a:gd name="connsiteX4" fmla="*/ 2 w 1672467"/>
              <a:gd name="connsiteY4" fmla="*/ 233985 h 823956"/>
              <a:gd name="connsiteX0" fmla="*/ 2133 w 1674598"/>
              <a:gd name="connsiteY0" fmla="*/ 233985 h 823956"/>
              <a:gd name="connsiteX1" fmla="*/ 961505 w 1674598"/>
              <a:gd name="connsiteY1" fmla="*/ 88467 h 823956"/>
              <a:gd name="connsiteX2" fmla="*/ 1654177 w 1674598"/>
              <a:gd name="connsiteY2" fmla="*/ 277519 h 823956"/>
              <a:gd name="connsiteX3" fmla="*/ 953702 w 1674598"/>
              <a:gd name="connsiteY3" fmla="*/ 823704 h 823956"/>
              <a:gd name="connsiteX4" fmla="*/ 2133 w 1674598"/>
              <a:gd name="connsiteY4" fmla="*/ 233985 h 82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598" h="823956">
                <a:moveTo>
                  <a:pt x="2133" y="233985"/>
                </a:moveTo>
                <a:cubicBezTo>
                  <a:pt x="48526" y="-24767"/>
                  <a:pt x="686164" y="81211"/>
                  <a:pt x="961505" y="88467"/>
                </a:cubicBezTo>
                <a:cubicBezTo>
                  <a:pt x="1236846" y="95723"/>
                  <a:pt x="1480179" y="-211081"/>
                  <a:pt x="1654177" y="277519"/>
                </a:cubicBezTo>
                <a:cubicBezTo>
                  <a:pt x="1788196" y="682751"/>
                  <a:pt x="1229043" y="830960"/>
                  <a:pt x="953702" y="823704"/>
                </a:cubicBezTo>
                <a:cubicBezTo>
                  <a:pt x="678361" y="816448"/>
                  <a:pt x="-44260" y="492737"/>
                  <a:pt x="2133" y="233985"/>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B372FB61-1D77-49E4-8F20-51350653FE9A}"/>
                  </a:ext>
                </a:extLst>
              </p:cNvPr>
              <p:cNvSpPr txBox="1"/>
              <p:nvPr/>
            </p:nvSpPr>
            <p:spPr>
              <a:xfrm>
                <a:off x="4745560" y="4995064"/>
                <a:ext cx="64713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lumMod val="65000"/>
                                  <a:lumOff val="35000"/>
                                </a:schemeClr>
                              </a:solidFill>
                              <a:latin typeface="Cambria Math" panose="02040503050406030204" pitchFamily="18" charset="0"/>
                            </a:rPr>
                          </m:ctrlPr>
                        </m:sSubPr>
                        <m:e>
                          <m:r>
                            <a:rPr lang="en-US" b="1" i="0" smtClean="0">
                              <a:solidFill>
                                <a:schemeClr val="tx1">
                                  <a:lumMod val="65000"/>
                                  <a:lumOff val="35000"/>
                                </a:schemeClr>
                              </a:solidFill>
                              <a:latin typeface="Cambria Math" panose="02040503050406030204" pitchFamily="18" charset="0"/>
                            </a:rPr>
                            <m:t>𝐱</m:t>
                          </m:r>
                        </m:e>
                        <m:sub>
                          <m:r>
                            <a:rPr lang="en-CA" b="0" i="1" smtClean="0">
                              <a:solidFill>
                                <a:schemeClr val="tx1">
                                  <a:lumMod val="65000"/>
                                  <a:lumOff val="35000"/>
                                </a:schemeClr>
                              </a:solidFill>
                              <a:latin typeface="Cambria Math" panose="02040503050406030204" pitchFamily="18" charset="0"/>
                            </a:rPr>
                            <m:t>𝐴</m:t>
                          </m:r>
                        </m:sub>
                      </m:sSub>
                    </m:oMath>
                  </m:oMathPara>
                </a14:m>
                <a:endParaRPr lang="en-US" dirty="0">
                  <a:solidFill>
                    <a:schemeClr val="tx1">
                      <a:lumMod val="65000"/>
                      <a:lumOff val="35000"/>
                    </a:schemeClr>
                  </a:solidFill>
                </a:endParaRPr>
              </a:p>
            </p:txBody>
          </p:sp>
        </mc:Choice>
        <mc:Fallback xmlns="">
          <p:sp>
            <p:nvSpPr>
              <p:cNvPr id="44" name="TextBox 43">
                <a:extLst>
                  <a:ext uri="{FF2B5EF4-FFF2-40B4-BE49-F238E27FC236}">
                    <a16:creationId xmlns:a16="http://schemas.microsoft.com/office/drawing/2014/main" id="{B372FB61-1D77-49E4-8F20-51350653FE9A}"/>
                  </a:ext>
                </a:extLst>
              </p:cNvPr>
              <p:cNvSpPr txBox="1">
                <a:spLocks noRot="1" noChangeAspect="1" noMove="1" noResize="1" noEditPoints="1" noAdjustHandles="1" noChangeArrowheads="1" noChangeShapeType="1" noTextEdit="1"/>
              </p:cNvSpPr>
              <p:nvPr/>
            </p:nvSpPr>
            <p:spPr>
              <a:xfrm>
                <a:off x="4745560" y="4995064"/>
                <a:ext cx="647132" cy="369332"/>
              </a:xfrm>
              <a:prstGeom prst="rect">
                <a:avLst/>
              </a:prstGeom>
              <a:blipFill>
                <a:blip r:embed="rId5"/>
                <a:stretch>
                  <a:fillRect/>
                </a:stretch>
              </a:blipFill>
            </p:spPr>
            <p:txBody>
              <a:bodyPr/>
              <a:lstStyle/>
              <a:p>
                <a:r>
                  <a:rPr lang="en-CA">
                    <a:noFill/>
                  </a:rPr>
                  <a:t> </a:t>
                </a:r>
              </a:p>
            </p:txBody>
          </p:sp>
        </mc:Fallback>
      </mc:AlternateContent>
      <p:sp>
        <p:nvSpPr>
          <p:cNvPr id="45" name="Oval 44">
            <a:extLst>
              <a:ext uri="{FF2B5EF4-FFF2-40B4-BE49-F238E27FC236}">
                <a16:creationId xmlns:a16="http://schemas.microsoft.com/office/drawing/2014/main" id="{733C7E83-3EC6-49AA-B8AA-12C2AE362C47}"/>
              </a:ext>
            </a:extLst>
          </p:cNvPr>
          <p:cNvSpPr/>
          <p:nvPr/>
        </p:nvSpPr>
        <p:spPr>
          <a:xfrm>
            <a:off x="5024744" y="4901580"/>
            <a:ext cx="96520" cy="9652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6A402AE-093E-4A1F-950A-D7F3ED746561}"/>
                  </a:ext>
                </a:extLst>
              </p:cNvPr>
              <p:cNvSpPr txBox="1"/>
              <p:nvPr/>
            </p:nvSpPr>
            <p:spPr>
              <a:xfrm>
                <a:off x="6516717" y="4453648"/>
                <a:ext cx="64713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lumMod val="65000"/>
                                  <a:lumOff val="35000"/>
                                </a:schemeClr>
                              </a:solidFill>
                              <a:latin typeface="Cambria Math" panose="02040503050406030204" pitchFamily="18" charset="0"/>
                            </a:rPr>
                          </m:ctrlPr>
                        </m:sSubPr>
                        <m:e>
                          <m:r>
                            <a:rPr lang="en-US" b="1" i="0" smtClean="0">
                              <a:solidFill>
                                <a:schemeClr val="tx1">
                                  <a:lumMod val="65000"/>
                                  <a:lumOff val="35000"/>
                                </a:schemeClr>
                              </a:solidFill>
                              <a:latin typeface="Cambria Math" panose="02040503050406030204" pitchFamily="18" charset="0"/>
                            </a:rPr>
                            <m:t>𝐱</m:t>
                          </m:r>
                        </m:e>
                        <m:sub>
                          <m:r>
                            <a:rPr lang="en-CA" b="0" i="1" smtClean="0">
                              <a:solidFill>
                                <a:schemeClr val="tx1">
                                  <a:lumMod val="65000"/>
                                  <a:lumOff val="35000"/>
                                </a:schemeClr>
                              </a:solidFill>
                              <a:latin typeface="Cambria Math" panose="02040503050406030204" pitchFamily="18" charset="0"/>
                            </a:rPr>
                            <m:t>𝐵</m:t>
                          </m:r>
                        </m:sub>
                      </m:sSub>
                    </m:oMath>
                  </m:oMathPara>
                </a14:m>
                <a:endParaRPr lang="en-US" dirty="0">
                  <a:solidFill>
                    <a:schemeClr val="tx1">
                      <a:lumMod val="65000"/>
                      <a:lumOff val="35000"/>
                    </a:schemeClr>
                  </a:solidFill>
                </a:endParaRPr>
              </a:p>
            </p:txBody>
          </p:sp>
        </mc:Choice>
        <mc:Fallback xmlns="">
          <p:sp>
            <p:nvSpPr>
              <p:cNvPr id="46" name="TextBox 45">
                <a:extLst>
                  <a:ext uri="{FF2B5EF4-FFF2-40B4-BE49-F238E27FC236}">
                    <a16:creationId xmlns:a16="http://schemas.microsoft.com/office/drawing/2014/main" id="{86A402AE-093E-4A1F-950A-D7F3ED746561}"/>
                  </a:ext>
                </a:extLst>
              </p:cNvPr>
              <p:cNvSpPr txBox="1">
                <a:spLocks noRot="1" noChangeAspect="1" noMove="1" noResize="1" noEditPoints="1" noAdjustHandles="1" noChangeArrowheads="1" noChangeShapeType="1" noTextEdit="1"/>
              </p:cNvSpPr>
              <p:nvPr/>
            </p:nvSpPr>
            <p:spPr>
              <a:xfrm>
                <a:off x="6516717" y="4453648"/>
                <a:ext cx="647132" cy="369332"/>
              </a:xfrm>
              <a:prstGeom prst="rect">
                <a:avLst/>
              </a:prstGeom>
              <a:blipFill>
                <a:blip r:embed="rId6"/>
                <a:stretch>
                  <a:fillRect/>
                </a:stretch>
              </a:blipFill>
            </p:spPr>
            <p:txBody>
              <a:bodyPr/>
              <a:lstStyle/>
              <a:p>
                <a:r>
                  <a:rPr lang="en-CA">
                    <a:noFill/>
                  </a:rPr>
                  <a:t> </a:t>
                </a:r>
              </a:p>
            </p:txBody>
          </p:sp>
        </mc:Fallback>
      </mc:AlternateContent>
      <p:sp>
        <p:nvSpPr>
          <p:cNvPr id="47" name="Oval 46">
            <a:extLst>
              <a:ext uri="{FF2B5EF4-FFF2-40B4-BE49-F238E27FC236}">
                <a16:creationId xmlns:a16="http://schemas.microsoft.com/office/drawing/2014/main" id="{D59176E3-E799-40BE-B523-6F3372964078}"/>
              </a:ext>
            </a:extLst>
          </p:cNvPr>
          <p:cNvSpPr/>
          <p:nvPr/>
        </p:nvSpPr>
        <p:spPr>
          <a:xfrm>
            <a:off x="6781213" y="4381157"/>
            <a:ext cx="96520" cy="9652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5D00AD23-D63A-41CC-98E9-1D448AF8238A}"/>
              </a:ext>
            </a:extLst>
          </p:cNvPr>
          <p:cNvCxnSpPr>
            <a:cxnSpLocks/>
          </p:cNvCxnSpPr>
          <p:nvPr/>
        </p:nvCxnSpPr>
        <p:spPr>
          <a:xfrm>
            <a:off x="5458257" y="3890029"/>
            <a:ext cx="936000" cy="1274400"/>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5A47B705-8752-49C2-9D08-8639FAC57BF7}"/>
              </a:ext>
            </a:extLst>
          </p:cNvPr>
          <p:cNvSpPr/>
          <p:nvPr/>
        </p:nvSpPr>
        <p:spPr>
          <a:xfrm rot="20274607">
            <a:off x="5807805" y="4378769"/>
            <a:ext cx="171454" cy="171454"/>
          </a:xfrm>
          <a:prstGeom prst="ellipse">
            <a:avLst/>
          </a:prstGeom>
          <a:gradFill flip="none" rotWithShape="1">
            <a:gsLst>
              <a:gs pos="74000">
                <a:srgbClr val="EDB8B8"/>
              </a:gs>
              <a:gs pos="26000">
                <a:schemeClr val="accent2">
                  <a:lumMod val="0"/>
                  <a:lumOff val="100000"/>
                </a:schemeClr>
              </a:gs>
            </a:gsLst>
            <a:path path="circle">
              <a:fillToRect l="50000" t="-80000" r="50000" b="180000"/>
            </a:path>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24">
            <a:extLst>
              <a:ext uri="{FF2B5EF4-FFF2-40B4-BE49-F238E27FC236}">
                <a16:creationId xmlns:a16="http://schemas.microsoft.com/office/drawing/2014/main" id="{6CB1AB29-03DE-4174-A1BC-7B2D90F9FE0B}"/>
              </a:ext>
            </a:extLst>
          </p:cNvPr>
          <p:cNvSpPr/>
          <p:nvPr/>
        </p:nvSpPr>
        <p:spPr>
          <a:xfrm>
            <a:off x="4967500" y="3690269"/>
            <a:ext cx="475554" cy="261645"/>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C00000"/>
              </a:solidFill>
            </a:endParaRPr>
          </a:p>
        </p:txBody>
      </p:sp>
      <p:sp>
        <p:nvSpPr>
          <p:cNvPr id="75" name="TextBox 74">
            <a:extLst>
              <a:ext uri="{FF2B5EF4-FFF2-40B4-BE49-F238E27FC236}">
                <a16:creationId xmlns:a16="http://schemas.microsoft.com/office/drawing/2014/main" id="{99C07B8D-311F-46DE-9B58-C49EE4BF7782}"/>
              </a:ext>
            </a:extLst>
          </p:cNvPr>
          <p:cNvSpPr txBox="1"/>
          <p:nvPr/>
        </p:nvSpPr>
        <p:spPr>
          <a:xfrm>
            <a:off x="3794243" y="3324230"/>
            <a:ext cx="1162759" cy="646331"/>
          </a:xfrm>
          <a:prstGeom prst="rect">
            <a:avLst/>
          </a:prstGeom>
          <a:noFill/>
        </p:spPr>
        <p:txBody>
          <a:bodyPr wrap="square" rtlCol="0">
            <a:spAutoFit/>
          </a:bodyPr>
          <a:lstStyle/>
          <a:p>
            <a:pPr algn="r"/>
            <a:r>
              <a:rPr lang="en-CA" dirty="0">
                <a:solidFill>
                  <a:srgbClr val="C00000"/>
                </a:solidFill>
              </a:rPr>
              <a:t>contact plane</a:t>
            </a:r>
          </a:p>
        </p:txBody>
      </p:sp>
      <p:cxnSp>
        <p:nvCxnSpPr>
          <p:cNvPr id="76" name="Straight Arrow Connector 75">
            <a:extLst>
              <a:ext uri="{FF2B5EF4-FFF2-40B4-BE49-F238E27FC236}">
                <a16:creationId xmlns:a16="http://schemas.microsoft.com/office/drawing/2014/main" id="{39B208A1-E923-4D87-A288-849FB45DCE19}"/>
              </a:ext>
            </a:extLst>
          </p:cNvPr>
          <p:cNvCxnSpPr>
            <a:cxnSpLocks/>
          </p:cNvCxnSpPr>
          <p:nvPr/>
        </p:nvCxnSpPr>
        <p:spPr>
          <a:xfrm flipV="1">
            <a:off x="5947890" y="4188289"/>
            <a:ext cx="332452" cy="225501"/>
          </a:xfrm>
          <a:prstGeom prst="straightConnector1">
            <a:avLst/>
          </a:prstGeom>
          <a:ln w="254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EE026D1-575B-4E16-9C0E-F14019DF7A57}"/>
                  </a:ext>
                </a:extLst>
              </p:cNvPr>
              <p:cNvSpPr txBox="1"/>
              <p:nvPr/>
            </p:nvSpPr>
            <p:spPr>
              <a:xfrm>
                <a:off x="5651055" y="4499696"/>
                <a:ext cx="21480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000" b="1" i="0" smtClean="0">
                          <a:latin typeface="Cambria Math" panose="02040503050406030204" pitchFamily="18" charset="0"/>
                        </a:rPr>
                        <m:t>𝐩</m:t>
                      </m:r>
                    </m:oMath>
                  </m:oMathPara>
                </a14:m>
                <a:endParaRPr lang="en-CA" sz="2000" b="1" dirty="0"/>
              </a:p>
            </p:txBody>
          </p:sp>
        </mc:Choice>
        <mc:Fallback xmlns="">
          <p:sp>
            <p:nvSpPr>
              <p:cNvPr id="2" name="TextBox 1">
                <a:extLst>
                  <a:ext uri="{FF2B5EF4-FFF2-40B4-BE49-F238E27FC236}">
                    <a16:creationId xmlns:a16="http://schemas.microsoft.com/office/drawing/2014/main" id="{DEE026D1-575B-4E16-9C0E-F14019DF7A57}"/>
                  </a:ext>
                </a:extLst>
              </p:cNvPr>
              <p:cNvSpPr txBox="1">
                <a:spLocks noRot="1" noChangeAspect="1" noMove="1" noResize="1" noEditPoints="1" noAdjustHandles="1" noChangeArrowheads="1" noChangeShapeType="1" noTextEdit="1"/>
              </p:cNvSpPr>
              <p:nvPr/>
            </p:nvSpPr>
            <p:spPr>
              <a:xfrm>
                <a:off x="5651055" y="4499696"/>
                <a:ext cx="214802" cy="307777"/>
              </a:xfrm>
              <a:prstGeom prst="rect">
                <a:avLst/>
              </a:prstGeom>
              <a:blipFill>
                <a:blip r:embed="rId7"/>
                <a:stretch>
                  <a:fillRect l="-31429" r="-34286" b="-254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DEAB8E3-01FA-411F-A748-0EF45F851EA7}"/>
                  </a:ext>
                </a:extLst>
              </p:cNvPr>
              <p:cNvSpPr txBox="1"/>
              <p:nvPr/>
            </p:nvSpPr>
            <p:spPr>
              <a:xfrm>
                <a:off x="6133674" y="4293390"/>
                <a:ext cx="20954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𝑛</m:t>
                          </m:r>
                        </m:e>
                      </m:acc>
                    </m:oMath>
                  </m:oMathPara>
                </a14:m>
                <a:endParaRPr lang="en-CA" sz="2000" dirty="0"/>
              </a:p>
            </p:txBody>
          </p:sp>
        </mc:Choice>
        <mc:Fallback xmlns="">
          <p:sp>
            <p:nvSpPr>
              <p:cNvPr id="3" name="TextBox 2">
                <a:extLst>
                  <a:ext uri="{FF2B5EF4-FFF2-40B4-BE49-F238E27FC236}">
                    <a16:creationId xmlns:a16="http://schemas.microsoft.com/office/drawing/2014/main" id="{ADEAB8E3-01FA-411F-A748-0EF45F851EA7}"/>
                  </a:ext>
                </a:extLst>
              </p:cNvPr>
              <p:cNvSpPr txBox="1">
                <a:spLocks noRot="1" noChangeAspect="1" noMove="1" noResize="1" noEditPoints="1" noAdjustHandles="1" noChangeArrowheads="1" noChangeShapeType="1" noTextEdit="1"/>
              </p:cNvSpPr>
              <p:nvPr/>
            </p:nvSpPr>
            <p:spPr>
              <a:xfrm>
                <a:off x="6133674" y="4293390"/>
                <a:ext cx="209545" cy="307777"/>
              </a:xfrm>
              <a:prstGeom prst="rect">
                <a:avLst/>
              </a:prstGeom>
              <a:blipFill>
                <a:blip r:embed="rId8"/>
                <a:stretch>
                  <a:fillRect l="-14286" t="-21569" r="-77143"/>
                </a:stretch>
              </a:blipFill>
            </p:spPr>
            <p:txBody>
              <a:bodyPr/>
              <a:lstStyle/>
              <a:p>
                <a:r>
                  <a:rPr lang="en-CA">
                    <a:noFill/>
                  </a:rPr>
                  <a:t> </a:t>
                </a:r>
              </a:p>
            </p:txBody>
          </p:sp>
        </mc:Fallback>
      </mc:AlternateContent>
    </p:spTree>
    <p:extLst>
      <p:ext uri="{BB962C8B-B14F-4D97-AF65-F5344CB8AC3E}">
        <p14:creationId xmlns:p14="http://schemas.microsoft.com/office/powerpoint/2010/main" val="221866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childTnLst>
                                </p:cTn>
                              </p:par>
                              <p:par>
                                <p:cTn id="13" presetID="10" presetClass="entr" presetSubtype="0" fill="hold" nodeType="with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500"/>
                                        <p:tgtEl>
                                          <p:spTgt spid="7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500"/>
                                        <p:tgtEl>
                                          <p:spTgt spid="7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3" grpId="0" animBg="1"/>
      <p:bldP spid="74" grpId="0" animBg="1"/>
      <p:bldP spid="75" grpId="0"/>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Gap Function States</a:t>
            </a:r>
          </a:p>
        </p:txBody>
      </p:sp>
      <p:sp>
        <p:nvSpPr>
          <p:cNvPr id="6" name="Content Placeholder 5"/>
          <p:cNvSpPr>
            <a:spLocks noGrp="1"/>
          </p:cNvSpPr>
          <p:nvPr>
            <p:ph idx="1"/>
          </p:nvPr>
        </p:nvSpPr>
        <p:spPr/>
        <p:txBody>
          <a:bodyPr>
            <a:normAutofit/>
          </a:bodyPr>
          <a:lstStyle/>
          <a:p>
            <a:r>
              <a:rPr lang="en-US" dirty="0"/>
              <a:t>The value of the gap function gives three discrete states of the contact between bodies:</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F1AAA435-859A-8842-BDB9-5C3B55DE24F5}" type="slidenum">
              <a:rPr lang="en-US" smtClean="0"/>
              <a:pPr/>
              <a:t>6</a:t>
            </a:fld>
            <a:r>
              <a:rPr lang="en-US"/>
              <a:t>/12</a:t>
            </a: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9E69CFE-4584-4DD3-80EA-C57F01E0F6B8}"/>
                  </a:ext>
                </a:extLst>
              </p:cNvPr>
              <p:cNvSpPr txBox="1"/>
              <p:nvPr/>
            </p:nvSpPr>
            <p:spPr>
              <a:xfrm>
                <a:off x="1631003" y="2972647"/>
                <a:ext cx="8556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𝜙</m:t>
                      </m:r>
                      <m:r>
                        <a:rPr lang="en-CA" sz="2400" b="0" i="1" smtClean="0">
                          <a:latin typeface="Cambria Math" panose="02040503050406030204" pitchFamily="18" charset="0"/>
                        </a:rPr>
                        <m:t>=</m:t>
                      </m:r>
                      <m:r>
                        <a:rPr lang="en-US" sz="2400" b="0" i="1" smtClean="0">
                          <a:latin typeface="Cambria Math" panose="02040503050406030204" pitchFamily="18" charset="0"/>
                        </a:rPr>
                        <m:t>0</m:t>
                      </m:r>
                    </m:oMath>
                  </m:oMathPara>
                </a14:m>
                <a:endParaRPr lang="en-US" sz="2400" dirty="0"/>
              </a:p>
            </p:txBody>
          </p:sp>
        </mc:Choice>
        <mc:Fallback xmlns="">
          <p:sp>
            <p:nvSpPr>
              <p:cNvPr id="13" name="TextBox 12">
                <a:extLst>
                  <a:ext uri="{FF2B5EF4-FFF2-40B4-BE49-F238E27FC236}">
                    <a16:creationId xmlns:a16="http://schemas.microsoft.com/office/drawing/2014/main" id="{09E69CFE-4584-4DD3-80EA-C57F01E0F6B8}"/>
                  </a:ext>
                </a:extLst>
              </p:cNvPr>
              <p:cNvSpPr txBox="1">
                <a:spLocks noRot="1" noChangeAspect="1" noMove="1" noResize="1" noEditPoints="1" noAdjustHandles="1" noChangeArrowheads="1" noChangeShapeType="1" noTextEdit="1"/>
              </p:cNvSpPr>
              <p:nvPr/>
            </p:nvSpPr>
            <p:spPr>
              <a:xfrm>
                <a:off x="1631003" y="2972647"/>
                <a:ext cx="855619" cy="369332"/>
              </a:xfrm>
              <a:prstGeom prst="rect">
                <a:avLst/>
              </a:prstGeom>
              <a:blipFill>
                <a:blip r:embed="rId3"/>
                <a:stretch>
                  <a:fillRect l="-12143" r="-7857" b="-35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13A3F96-F91E-46BE-9D8E-DE7EF66B773C}"/>
                  </a:ext>
                </a:extLst>
              </p:cNvPr>
              <p:cNvSpPr txBox="1"/>
              <p:nvPr/>
            </p:nvSpPr>
            <p:spPr>
              <a:xfrm>
                <a:off x="5718655" y="2972615"/>
                <a:ext cx="855619" cy="3693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𝜙</m:t>
                      </m:r>
                      <m:r>
                        <a:rPr lang="en-US" sz="2400" b="0" i="1" smtClean="0">
                          <a:latin typeface="Cambria Math" panose="02040503050406030204" pitchFamily="18" charset="0"/>
                        </a:rPr>
                        <m:t>&gt;0</m:t>
                      </m:r>
                    </m:oMath>
                  </m:oMathPara>
                </a14:m>
                <a:br>
                  <a:rPr lang="en-CA" sz="2400" b="0" i="1" dirty="0">
                    <a:latin typeface="Cambria Math" panose="02040503050406030204" pitchFamily="18" charset="0"/>
                  </a:rPr>
                </a:br>
                <a:endParaRPr lang="en-US" sz="2400" dirty="0"/>
              </a:p>
            </p:txBody>
          </p:sp>
        </mc:Choice>
        <mc:Fallback xmlns="">
          <p:sp>
            <p:nvSpPr>
              <p:cNvPr id="20" name="TextBox 19">
                <a:extLst>
                  <a:ext uri="{FF2B5EF4-FFF2-40B4-BE49-F238E27FC236}">
                    <a16:creationId xmlns:a16="http://schemas.microsoft.com/office/drawing/2014/main" id="{013A3F96-F91E-46BE-9D8E-DE7EF66B773C}"/>
                  </a:ext>
                </a:extLst>
              </p:cNvPr>
              <p:cNvSpPr txBox="1">
                <a:spLocks noRot="1" noChangeAspect="1" noMove="1" noResize="1" noEditPoints="1" noAdjustHandles="1" noChangeArrowheads="1" noChangeShapeType="1" noTextEdit="1"/>
              </p:cNvSpPr>
              <p:nvPr/>
            </p:nvSpPr>
            <p:spPr>
              <a:xfrm>
                <a:off x="5718655" y="2972615"/>
                <a:ext cx="855619" cy="369397"/>
              </a:xfrm>
              <a:prstGeom prst="rect">
                <a:avLst/>
              </a:prstGeom>
              <a:blipFill>
                <a:blip r:embed="rId4"/>
                <a:stretch>
                  <a:fillRect l="-12143" r="-8571" b="-3833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8E6F02E-896B-4159-B4C8-4D88A31578C8}"/>
                  </a:ext>
                </a:extLst>
              </p:cNvPr>
              <p:cNvSpPr txBox="1"/>
              <p:nvPr/>
            </p:nvSpPr>
            <p:spPr>
              <a:xfrm>
                <a:off x="9931301" y="2972647"/>
                <a:ext cx="8572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𝜙</m:t>
                      </m:r>
                      <m:r>
                        <a:rPr lang="en-CA" sz="2400" b="0" i="1" smtClean="0">
                          <a:latin typeface="Cambria Math" panose="02040503050406030204" pitchFamily="18" charset="0"/>
                        </a:rPr>
                        <m:t>&lt;</m:t>
                      </m:r>
                      <m:r>
                        <a:rPr lang="en-US" sz="2400" b="0" i="1" smtClean="0">
                          <a:latin typeface="Cambria Math" panose="02040503050406030204" pitchFamily="18" charset="0"/>
                        </a:rPr>
                        <m:t>0</m:t>
                      </m:r>
                    </m:oMath>
                  </m:oMathPara>
                </a14:m>
                <a:endParaRPr lang="en-US" sz="2400" dirty="0"/>
              </a:p>
            </p:txBody>
          </p:sp>
        </mc:Choice>
        <mc:Fallback xmlns="">
          <p:sp>
            <p:nvSpPr>
              <p:cNvPr id="27" name="TextBox 26">
                <a:extLst>
                  <a:ext uri="{FF2B5EF4-FFF2-40B4-BE49-F238E27FC236}">
                    <a16:creationId xmlns:a16="http://schemas.microsoft.com/office/drawing/2014/main" id="{48E6F02E-896B-4159-B4C8-4D88A31578C8}"/>
                  </a:ext>
                </a:extLst>
              </p:cNvPr>
              <p:cNvSpPr txBox="1">
                <a:spLocks noRot="1" noChangeAspect="1" noMove="1" noResize="1" noEditPoints="1" noAdjustHandles="1" noChangeArrowheads="1" noChangeShapeType="1" noTextEdit="1"/>
              </p:cNvSpPr>
              <p:nvPr/>
            </p:nvSpPr>
            <p:spPr>
              <a:xfrm>
                <a:off x="9931301" y="2972647"/>
                <a:ext cx="857222" cy="369332"/>
              </a:xfrm>
              <a:prstGeom prst="rect">
                <a:avLst/>
              </a:prstGeom>
              <a:blipFill>
                <a:blip r:embed="rId5"/>
                <a:stretch>
                  <a:fillRect l="-12057" r="-8511" b="-35000"/>
                </a:stretch>
              </a:blipFill>
            </p:spPr>
            <p:txBody>
              <a:bodyPr/>
              <a:lstStyle/>
              <a:p>
                <a:r>
                  <a:rPr lang="en-CA">
                    <a:noFill/>
                  </a:rPr>
                  <a:t> </a:t>
                </a:r>
              </a:p>
            </p:txBody>
          </p:sp>
        </mc:Fallback>
      </mc:AlternateContent>
      <p:sp>
        <p:nvSpPr>
          <p:cNvPr id="42" name="Oval 125 1">
            <a:extLst>
              <a:ext uri="{FF2B5EF4-FFF2-40B4-BE49-F238E27FC236}">
                <a16:creationId xmlns:a16="http://schemas.microsoft.com/office/drawing/2014/main" id="{ACC4CABD-CED0-4A55-87C0-3EC55B82E8A8}"/>
              </a:ext>
            </a:extLst>
          </p:cNvPr>
          <p:cNvSpPr/>
          <p:nvPr/>
        </p:nvSpPr>
        <p:spPr>
          <a:xfrm rot="19968321">
            <a:off x="279299" y="4414079"/>
            <a:ext cx="1972242" cy="989419"/>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242" h="989419">
                <a:moveTo>
                  <a:pt x="5383" y="399693"/>
                </a:moveTo>
                <a:cubicBezTo>
                  <a:pt x="-63676" y="94120"/>
                  <a:pt x="548663" y="13354"/>
                  <a:pt x="873999" y="11607"/>
                </a:cubicBezTo>
                <a:cubicBezTo>
                  <a:pt x="1199335" y="9860"/>
                  <a:pt x="1783404" y="-99392"/>
                  <a:pt x="1957402" y="389208"/>
                </a:cubicBezTo>
                <a:cubicBezTo>
                  <a:pt x="2091421" y="794440"/>
                  <a:pt x="1282288" y="987665"/>
                  <a:pt x="956952" y="989412"/>
                </a:cubicBezTo>
                <a:cubicBezTo>
                  <a:pt x="631616" y="991159"/>
                  <a:pt x="74442" y="705266"/>
                  <a:pt x="5383" y="399693"/>
                </a:cubicBezTo>
                <a:close/>
              </a:path>
            </a:pathLst>
          </a:custGeom>
          <a:gradFill flip="none" rotWithShape="1">
            <a:gsLst>
              <a:gs pos="25000">
                <a:schemeClr val="accent1">
                  <a:lumMod val="0"/>
                  <a:lumOff val="100000"/>
                </a:schemeClr>
              </a:gs>
              <a:gs pos="77000">
                <a:schemeClr val="accent1">
                  <a:lumMod val="20000"/>
                  <a:lumOff val="80000"/>
                </a:schemeClr>
              </a:gs>
            </a:gsLst>
            <a:path path="circle">
              <a:fillToRect l="50000" t="-80000" r="50000" b="180000"/>
            </a:path>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125 3">
            <a:extLst>
              <a:ext uri="{FF2B5EF4-FFF2-40B4-BE49-F238E27FC236}">
                <a16:creationId xmlns:a16="http://schemas.microsoft.com/office/drawing/2014/main" id="{A1255BB6-0671-4546-AC06-93BFB7ED2673}"/>
              </a:ext>
            </a:extLst>
          </p:cNvPr>
          <p:cNvSpPr/>
          <p:nvPr/>
        </p:nvSpPr>
        <p:spPr>
          <a:xfrm rot="21236884">
            <a:off x="2070378" y="3935470"/>
            <a:ext cx="1674598" cy="823956"/>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 name="connsiteX0" fmla="*/ 5016 w 1677481"/>
              <a:gd name="connsiteY0" fmla="*/ 388487 h 978458"/>
              <a:gd name="connsiteX1" fmla="*/ 873632 w 1677481"/>
              <a:gd name="connsiteY1" fmla="*/ 401 h 978458"/>
              <a:gd name="connsiteX2" fmla="*/ 1657060 w 1677481"/>
              <a:gd name="connsiteY2" fmla="*/ 432021 h 978458"/>
              <a:gd name="connsiteX3" fmla="*/ 956585 w 1677481"/>
              <a:gd name="connsiteY3" fmla="*/ 978206 h 978458"/>
              <a:gd name="connsiteX4" fmla="*/ 5016 w 1677481"/>
              <a:gd name="connsiteY4" fmla="*/ 388487 h 978458"/>
              <a:gd name="connsiteX0" fmla="*/ 2 w 1672467"/>
              <a:gd name="connsiteY0" fmla="*/ 233985 h 823956"/>
              <a:gd name="connsiteX1" fmla="*/ 959374 w 1672467"/>
              <a:gd name="connsiteY1" fmla="*/ 88467 h 823956"/>
              <a:gd name="connsiteX2" fmla="*/ 1652046 w 1672467"/>
              <a:gd name="connsiteY2" fmla="*/ 277519 h 823956"/>
              <a:gd name="connsiteX3" fmla="*/ 951571 w 1672467"/>
              <a:gd name="connsiteY3" fmla="*/ 823704 h 823956"/>
              <a:gd name="connsiteX4" fmla="*/ 2 w 1672467"/>
              <a:gd name="connsiteY4" fmla="*/ 233985 h 823956"/>
              <a:gd name="connsiteX0" fmla="*/ 2133 w 1674598"/>
              <a:gd name="connsiteY0" fmla="*/ 233985 h 823956"/>
              <a:gd name="connsiteX1" fmla="*/ 961505 w 1674598"/>
              <a:gd name="connsiteY1" fmla="*/ 88467 h 823956"/>
              <a:gd name="connsiteX2" fmla="*/ 1654177 w 1674598"/>
              <a:gd name="connsiteY2" fmla="*/ 277519 h 823956"/>
              <a:gd name="connsiteX3" fmla="*/ 953702 w 1674598"/>
              <a:gd name="connsiteY3" fmla="*/ 823704 h 823956"/>
              <a:gd name="connsiteX4" fmla="*/ 2133 w 1674598"/>
              <a:gd name="connsiteY4" fmla="*/ 233985 h 82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598" h="823956">
                <a:moveTo>
                  <a:pt x="2133" y="233985"/>
                </a:moveTo>
                <a:cubicBezTo>
                  <a:pt x="48526" y="-24767"/>
                  <a:pt x="686164" y="81211"/>
                  <a:pt x="961505" y="88467"/>
                </a:cubicBezTo>
                <a:cubicBezTo>
                  <a:pt x="1236846" y="95723"/>
                  <a:pt x="1480179" y="-211081"/>
                  <a:pt x="1654177" y="277519"/>
                </a:cubicBezTo>
                <a:cubicBezTo>
                  <a:pt x="1788196" y="682751"/>
                  <a:pt x="1229043" y="830960"/>
                  <a:pt x="953702" y="823704"/>
                </a:cubicBezTo>
                <a:cubicBezTo>
                  <a:pt x="678361" y="816448"/>
                  <a:pt x="-44260" y="492737"/>
                  <a:pt x="2133" y="233985"/>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B372FB61-1D77-49E4-8F20-51350653FE9A}"/>
                  </a:ext>
                </a:extLst>
              </p:cNvPr>
              <p:cNvSpPr txBox="1"/>
              <p:nvPr/>
            </p:nvSpPr>
            <p:spPr>
              <a:xfrm>
                <a:off x="964903" y="4921035"/>
                <a:ext cx="64713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lumMod val="65000"/>
                                  <a:lumOff val="35000"/>
                                </a:schemeClr>
                              </a:solidFill>
                              <a:latin typeface="Cambria Math" panose="02040503050406030204" pitchFamily="18" charset="0"/>
                            </a:rPr>
                          </m:ctrlPr>
                        </m:sSubPr>
                        <m:e>
                          <m:r>
                            <a:rPr lang="en-US" sz="1600" b="1" i="0" smtClean="0">
                              <a:solidFill>
                                <a:schemeClr val="tx1">
                                  <a:lumMod val="65000"/>
                                  <a:lumOff val="35000"/>
                                </a:schemeClr>
                              </a:solidFill>
                              <a:latin typeface="Cambria Math" panose="02040503050406030204" pitchFamily="18" charset="0"/>
                            </a:rPr>
                            <m:t>𝐱</m:t>
                          </m:r>
                        </m:e>
                        <m:sub>
                          <m:r>
                            <a:rPr lang="en-CA" sz="1600" b="0" i="1" smtClean="0">
                              <a:solidFill>
                                <a:schemeClr val="tx1">
                                  <a:lumMod val="65000"/>
                                  <a:lumOff val="35000"/>
                                </a:schemeClr>
                              </a:solidFill>
                              <a:latin typeface="Cambria Math" panose="02040503050406030204" pitchFamily="18" charset="0"/>
                            </a:rPr>
                            <m:t>𝐴</m:t>
                          </m:r>
                        </m:sub>
                      </m:sSub>
                    </m:oMath>
                  </m:oMathPara>
                </a14:m>
                <a:endParaRPr lang="en-US" sz="1600" dirty="0">
                  <a:solidFill>
                    <a:schemeClr val="tx1">
                      <a:lumMod val="65000"/>
                      <a:lumOff val="35000"/>
                    </a:schemeClr>
                  </a:solidFill>
                </a:endParaRPr>
              </a:p>
            </p:txBody>
          </p:sp>
        </mc:Choice>
        <mc:Fallback xmlns="">
          <p:sp>
            <p:nvSpPr>
              <p:cNvPr id="44" name="TextBox 43">
                <a:extLst>
                  <a:ext uri="{FF2B5EF4-FFF2-40B4-BE49-F238E27FC236}">
                    <a16:creationId xmlns:a16="http://schemas.microsoft.com/office/drawing/2014/main" id="{B372FB61-1D77-49E4-8F20-51350653FE9A}"/>
                  </a:ext>
                </a:extLst>
              </p:cNvPr>
              <p:cNvSpPr txBox="1">
                <a:spLocks noRot="1" noChangeAspect="1" noMove="1" noResize="1" noEditPoints="1" noAdjustHandles="1" noChangeArrowheads="1" noChangeShapeType="1" noTextEdit="1"/>
              </p:cNvSpPr>
              <p:nvPr/>
            </p:nvSpPr>
            <p:spPr>
              <a:xfrm>
                <a:off x="964903" y="4921035"/>
                <a:ext cx="647132" cy="338554"/>
              </a:xfrm>
              <a:prstGeom prst="rect">
                <a:avLst/>
              </a:prstGeom>
              <a:blipFill>
                <a:blip r:embed="rId6"/>
                <a:stretch>
                  <a:fillRect/>
                </a:stretch>
              </a:blipFill>
            </p:spPr>
            <p:txBody>
              <a:bodyPr/>
              <a:lstStyle/>
              <a:p>
                <a:r>
                  <a:rPr lang="en-CA">
                    <a:noFill/>
                  </a:rPr>
                  <a:t> </a:t>
                </a:r>
              </a:p>
            </p:txBody>
          </p:sp>
        </mc:Fallback>
      </mc:AlternateContent>
      <p:sp>
        <p:nvSpPr>
          <p:cNvPr id="45" name="Oval 44">
            <a:extLst>
              <a:ext uri="{FF2B5EF4-FFF2-40B4-BE49-F238E27FC236}">
                <a16:creationId xmlns:a16="http://schemas.microsoft.com/office/drawing/2014/main" id="{733C7E83-3EC6-49AA-B8AA-12C2AE362C47}"/>
              </a:ext>
            </a:extLst>
          </p:cNvPr>
          <p:cNvSpPr/>
          <p:nvPr/>
        </p:nvSpPr>
        <p:spPr>
          <a:xfrm>
            <a:off x="1244087" y="4827551"/>
            <a:ext cx="96520" cy="9652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6A402AE-093E-4A1F-950A-D7F3ED746561}"/>
                  </a:ext>
                </a:extLst>
              </p:cNvPr>
              <p:cNvSpPr txBox="1"/>
              <p:nvPr/>
            </p:nvSpPr>
            <p:spPr>
              <a:xfrm>
                <a:off x="2736060" y="4379619"/>
                <a:ext cx="64713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lumMod val="65000"/>
                                  <a:lumOff val="35000"/>
                                </a:schemeClr>
                              </a:solidFill>
                              <a:latin typeface="Cambria Math" panose="02040503050406030204" pitchFamily="18" charset="0"/>
                            </a:rPr>
                          </m:ctrlPr>
                        </m:sSubPr>
                        <m:e>
                          <m:r>
                            <a:rPr lang="en-US" sz="1600" b="1" i="0" smtClean="0">
                              <a:solidFill>
                                <a:schemeClr val="tx1">
                                  <a:lumMod val="65000"/>
                                  <a:lumOff val="35000"/>
                                </a:schemeClr>
                              </a:solidFill>
                              <a:latin typeface="Cambria Math" panose="02040503050406030204" pitchFamily="18" charset="0"/>
                            </a:rPr>
                            <m:t>𝐱</m:t>
                          </m:r>
                        </m:e>
                        <m:sub>
                          <m:r>
                            <a:rPr lang="en-CA" sz="1600" b="0" i="1" smtClean="0">
                              <a:solidFill>
                                <a:schemeClr val="tx1">
                                  <a:lumMod val="65000"/>
                                  <a:lumOff val="35000"/>
                                </a:schemeClr>
                              </a:solidFill>
                              <a:latin typeface="Cambria Math" panose="02040503050406030204" pitchFamily="18" charset="0"/>
                            </a:rPr>
                            <m:t>𝐵</m:t>
                          </m:r>
                        </m:sub>
                      </m:sSub>
                    </m:oMath>
                  </m:oMathPara>
                </a14:m>
                <a:endParaRPr lang="en-US" sz="1600" dirty="0">
                  <a:solidFill>
                    <a:schemeClr val="tx1">
                      <a:lumMod val="65000"/>
                      <a:lumOff val="35000"/>
                    </a:schemeClr>
                  </a:solidFill>
                </a:endParaRPr>
              </a:p>
            </p:txBody>
          </p:sp>
        </mc:Choice>
        <mc:Fallback xmlns="">
          <p:sp>
            <p:nvSpPr>
              <p:cNvPr id="46" name="TextBox 45">
                <a:extLst>
                  <a:ext uri="{FF2B5EF4-FFF2-40B4-BE49-F238E27FC236}">
                    <a16:creationId xmlns:a16="http://schemas.microsoft.com/office/drawing/2014/main" id="{86A402AE-093E-4A1F-950A-D7F3ED746561}"/>
                  </a:ext>
                </a:extLst>
              </p:cNvPr>
              <p:cNvSpPr txBox="1">
                <a:spLocks noRot="1" noChangeAspect="1" noMove="1" noResize="1" noEditPoints="1" noAdjustHandles="1" noChangeArrowheads="1" noChangeShapeType="1" noTextEdit="1"/>
              </p:cNvSpPr>
              <p:nvPr/>
            </p:nvSpPr>
            <p:spPr>
              <a:xfrm>
                <a:off x="2736060" y="4379619"/>
                <a:ext cx="647132" cy="338554"/>
              </a:xfrm>
              <a:prstGeom prst="rect">
                <a:avLst/>
              </a:prstGeom>
              <a:blipFill>
                <a:blip r:embed="rId7"/>
                <a:stretch>
                  <a:fillRect/>
                </a:stretch>
              </a:blipFill>
            </p:spPr>
            <p:txBody>
              <a:bodyPr/>
              <a:lstStyle/>
              <a:p>
                <a:r>
                  <a:rPr lang="en-CA">
                    <a:noFill/>
                  </a:rPr>
                  <a:t> </a:t>
                </a:r>
              </a:p>
            </p:txBody>
          </p:sp>
        </mc:Fallback>
      </mc:AlternateContent>
      <p:sp>
        <p:nvSpPr>
          <p:cNvPr id="47" name="Oval 46">
            <a:extLst>
              <a:ext uri="{FF2B5EF4-FFF2-40B4-BE49-F238E27FC236}">
                <a16:creationId xmlns:a16="http://schemas.microsoft.com/office/drawing/2014/main" id="{D59176E3-E799-40BE-B523-6F3372964078}"/>
              </a:ext>
            </a:extLst>
          </p:cNvPr>
          <p:cNvSpPr/>
          <p:nvPr/>
        </p:nvSpPr>
        <p:spPr>
          <a:xfrm>
            <a:off x="3000556" y="4307128"/>
            <a:ext cx="96520" cy="9652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125 1">
            <a:extLst>
              <a:ext uri="{FF2B5EF4-FFF2-40B4-BE49-F238E27FC236}">
                <a16:creationId xmlns:a16="http://schemas.microsoft.com/office/drawing/2014/main" id="{7D4E80EA-D652-4B8D-BFAD-283C81184BDB}"/>
              </a:ext>
            </a:extLst>
          </p:cNvPr>
          <p:cNvSpPr/>
          <p:nvPr/>
        </p:nvSpPr>
        <p:spPr>
          <a:xfrm rot="19968321">
            <a:off x="4134111" y="4408110"/>
            <a:ext cx="1972242" cy="989419"/>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242" h="989419">
                <a:moveTo>
                  <a:pt x="5383" y="399693"/>
                </a:moveTo>
                <a:cubicBezTo>
                  <a:pt x="-63676" y="94120"/>
                  <a:pt x="548663" y="13354"/>
                  <a:pt x="873999" y="11607"/>
                </a:cubicBezTo>
                <a:cubicBezTo>
                  <a:pt x="1199335" y="9860"/>
                  <a:pt x="1783404" y="-99392"/>
                  <a:pt x="1957402" y="389208"/>
                </a:cubicBezTo>
                <a:cubicBezTo>
                  <a:pt x="2091421" y="794440"/>
                  <a:pt x="1282288" y="987665"/>
                  <a:pt x="956952" y="989412"/>
                </a:cubicBezTo>
                <a:cubicBezTo>
                  <a:pt x="631616" y="991159"/>
                  <a:pt x="74442" y="705266"/>
                  <a:pt x="5383" y="399693"/>
                </a:cubicBezTo>
                <a:close/>
              </a:path>
            </a:pathLst>
          </a:custGeom>
          <a:gradFill flip="none" rotWithShape="1">
            <a:gsLst>
              <a:gs pos="25000">
                <a:schemeClr val="accent1">
                  <a:lumMod val="0"/>
                  <a:lumOff val="100000"/>
                </a:schemeClr>
              </a:gs>
              <a:gs pos="77000">
                <a:schemeClr val="accent1">
                  <a:lumMod val="20000"/>
                  <a:lumOff val="80000"/>
                </a:schemeClr>
              </a:gs>
            </a:gsLst>
            <a:path path="circle">
              <a:fillToRect l="50000" t="-80000" r="50000" b="180000"/>
            </a:path>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125 3">
            <a:extLst>
              <a:ext uri="{FF2B5EF4-FFF2-40B4-BE49-F238E27FC236}">
                <a16:creationId xmlns:a16="http://schemas.microsoft.com/office/drawing/2014/main" id="{1E844D7D-3AB3-4FD9-BCA3-D535681DC41E}"/>
              </a:ext>
            </a:extLst>
          </p:cNvPr>
          <p:cNvSpPr/>
          <p:nvPr/>
        </p:nvSpPr>
        <p:spPr>
          <a:xfrm rot="21236884">
            <a:off x="6229270" y="3833044"/>
            <a:ext cx="1674598" cy="823956"/>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 name="connsiteX0" fmla="*/ 5016 w 1677481"/>
              <a:gd name="connsiteY0" fmla="*/ 388487 h 978458"/>
              <a:gd name="connsiteX1" fmla="*/ 873632 w 1677481"/>
              <a:gd name="connsiteY1" fmla="*/ 401 h 978458"/>
              <a:gd name="connsiteX2" fmla="*/ 1657060 w 1677481"/>
              <a:gd name="connsiteY2" fmla="*/ 432021 h 978458"/>
              <a:gd name="connsiteX3" fmla="*/ 956585 w 1677481"/>
              <a:gd name="connsiteY3" fmla="*/ 978206 h 978458"/>
              <a:gd name="connsiteX4" fmla="*/ 5016 w 1677481"/>
              <a:gd name="connsiteY4" fmla="*/ 388487 h 978458"/>
              <a:gd name="connsiteX0" fmla="*/ 2 w 1672467"/>
              <a:gd name="connsiteY0" fmla="*/ 233985 h 823956"/>
              <a:gd name="connsiteX1" fmla="*/ 959374 w 1672467"/>
              <a:gd name="connsiteY1" fmla="*/ 88467 h 823956"/>
              <a:gd name="connsiteX2" fmla="*/ 1652046 w 1672467"/>
              <a:gd name="connsiteY2" fmla="*/ 277519 h 823956"/>
              <a:gd name="connsiteX3" fmla="*/ 951571 w 1672467"/>
              <a:gd name="connsiteY3" fmla="*/ 823704 h 823956"/>
              <a:gd name="connsiteX4" fmla="*/ 2 w 1672467"/>
              <a:gd name="connsiteY4" fmla="*/ 233985 h 823956"/>
              <a:gd name="connsiteX0" fmla="*/ 2133 w 1674598"/>
              <a:gd name="connsiteY0" fmla="*/ 233985 h 823956"/>
              <a:gd name="connsiteX1" fmla="*/ 961505 w 1674598"/>
              <a:gd name="connsiteY1" fmla="*/ 88467 h 823956"/>
              <a:gd name="connsiteX2" fmla="*/ 1654177 w 1674598"/>
              <a:gd name="connsiteY2" fmla="*/ 277519 h 823956"/>
              <a:gd name="connsiteX3" fmla="*/ 953702 w 1674598"/>
              <a:gd name="connsiteY3" fmla="*/ 823704 h 823956"/>
              <a:gd name="connsiteX4" fmla="*/ 2133 w 1674598"/>
              <a:gd name="connsiteY4" fmla="*/ 233985 h 82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598" h="823956">
                <a:moveTo>
                  <a:pt x="2133" y="233985"/>
                </a:moveTo>
                <a:cubicBezTo>
                  <a:pt x="48526" y="-24767"/>
                  <a:pt x="686164" y="81211"/>
                  <a:pt x="961505" y="88467"/>
                </a:cubicBezTo>
                <a:cubicBezTo>
                  <a:pt x="1236846" y="95723"/>
                  <a:pt x="1480179" y="-211081"/>
                  <a:pt x="1654177" y="277519"/>
                </a:cubicBezTo>
                <a:cubicBezTo>
                  <a:pt x="1788196" y="682751"/>
                  <a:pt x="1229043" y="830960"/>
                  <a:pt x="953702" y="823704"/>
                </a:cubicBezTo>
                <a:cubicBezTo>
                  <a:pt x="678361" y="816448"/>
                  <a:pt x="-44260" y="492737"/>
                  <a:pt x="2133" y="233985"/>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C9592DD-8BC7-4E9F-A46F-B5CE6758F6DB}"/>
                  </a:ext>
                </a:extLst>
              </p:cNvPr>
              <p:cNvSpPr txBox="1"/>
              <p:nvPr/>
            </p:nvSpPr>
            <p:spPr>
              <a:xfrm>
                <a:off x="4819715" y="4915066"/>
                <a:ext cx="64713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lumMod val="65000"/>
                                  <a:lumOff val="35000"/>
                                </a:schemeClr>
                              </a:solidFill>
                              <a:latin typeface="Cambria Math" panose="02040503050406030204" pitchFamily="18" charset="0"/>
                            </a:rPr>
                          </m:ctrlPr>
                        </m:sSubPr>
                        <m:e>
                          <m:r>
                            <a:rPr lang="en-US" sz="1600" b="1" i="0" smtClean="0">
                              <a:solidFill>
                                <a:schemeClr val="tx1">
                                  <a:lumMod val="65000"/>
                                  <a:lumOff val="35000"/>
                                </a:schemeClr>
                              </a:solidFill>
                              <a:latin typeface="Cambria Math" panose="02040503050406030204" pitchFamily="18" charset="0"/>
                            </a:rPr>
                            <m:t>𝐱</m:t>
                          </m:r>
                        </m:e>
                        <m:sub>
                          <m:r>
                            <a:rPr lang="en-CA" sz="1600" b="0" i="1" smtClean="0">
                              <a:solidFill>
                                <a:schemeClr val="tx1">
                                  <a:lumMod val="65000"/>
                                  <a:lumOff val="35000"/>
                                </a:schemeClr>
                              </a:solidFill>
                              <a:latin typeface="Cambria Math" panose="02040503050406030204" pitchFamily="18" charset="0"/>
                            </a:rPr>
                            <m:t>𝐴</m:t>
                          </m:r>
                        </m:sub>
                      </m:sSub>
                    </m:oMath>
                  </m:oMathPara>
                </a14:m>
                <a:endParaRPr lang="en-US" sz="1600" dirty="0">
                  <a:solidFill>
                    <a:schemeClr val="tx1">
                      <a:lumMod val="65000"/>
                      <a:lumOff val="35000"/>
                    </a:schemeClr>
                  </a:solidFill>
                </a:endParaRPr>
              </a:p>
            </p:txBody>
          </p:sp>
        </mc:Choice>
        <mc:Fallback xmlns="">
          <p:sp>
            <p:nvSpPr>
              <p:cNvPr id="50" name="TextBox 49">
                <a:extLst>
                  <a:ext uri="{FF2B5EF4-FFF2-40B4-BE49-F238E27FC236}">
                    <a16:creationId xmlns:a16="http://schemas.microsoft.com/office/drawing/2014/main" id="{FC9592DD-8BC7-4E9F-A46F-B5CE6758F6DB}"/>
                  </a:ext>
                </a:extLst>
              </p:cNvPr>
              <p:cNvSpPr txBox="1">
                <a:spLocks noRot="1" noChangeAspect="1" noMove="1" noResize="1" noEditPoints="1" noAdjustHandles="1" noChangeArrowheads="1" noChangeShapeType="1" noTextEdit="1"/>
              </p:cNvSpPr>
              <p:nvPr/>
            </p:nvSpPr>
            <p:spPr>
              <a:xfrm>
                <a:off x="4819715" y="4915066"/>
                <a:ext cx="647132" cy="338554"/>
              </a:xfrm>
              <a:prstGeom prst="rect">
                <a:avLst/>
              </a:prstGeom>
              <a:blipFill>
                <a:blip r:embed="rId8"/>
                <a:stretch>
                  <a:fillRect/>
                </a:stretch>
              </a:blipFill>
            </p:spPr>
            <p:txBody>
              <a:bodyPr/>
              <a:lstStyle/>
              <a:p>
                <a:r>
                  <a:rPr lang="en-CA">
                    <a:noFill/>
                  </a:rPr>
                  <a:t> </a:t>
                </a:r>
              </a:p>
            </p:txBody>
          </p:sp>
        </mc:Fallback>
      </mc:AlternateContent>
      <p:sp>
        <p:nvSpPr>
          <p:cNvPr id="51" name="Oval 50">
            <a:extLst>
              <a:ext uri="{FF2B5EF4-FFF2-40B4-BE49-F238E27FC236}">
                <a16:creationId xmlns:a16="http://schemas.microsoft.com/office/drawing/2014/main" id="{10D0F81C-17A9-4C9B-B4B2-169A45357E95}"/>
              </a:ext>
            </a:extLst>
          </p:cNvPr>
          <p:cNvSpPr/>
          <p:nvPr/>
        </p:nvSpPr>
        <p:spPr>
          <a:xfrm>
            <a:off x="5098899" y="4821582"/>
            <a:ext cx="96520" cy="9652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3770FA34-6876-4794-BFE0-91EF9CABA9D3}"/>
                  </a:ext>
                </a:extLst>
              </p:cNvPr>
              <p:cNvSpPr txBox="1"/>
              <p:nvPr/>
            </p:nvSpPr>
            <p:spPr>
              <a:xfrm>
                <a:off x="6894952" y="4277193"/>
                <a:ext cx="64713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lumMod val="65000"/>
                                  <a:lumOff val="35000"/>
                                </a:schemeClr>
                              </a:solidFill>
                              <a:latin typeface="Cambria Math" panose="02040503050406030204" pitchFamily="18" charset="0"/>
                            </a:rPr>
                          </m:ctrlPr>
                        </m:sSubPr>
                        <m:e>
                          <m:r>
                            <a:rPr lang="en-US" sz="1600" b="1" i="0" smtClean="0">
                              <a:solidFill>
                                <a:schemeClr val="tx1">
                                  <a:lumMod val="65000"/>
                                  <a:lumOff val="35000"/>
                                </a:schemeClr>
                              </a:solidFill>
                              <a:latin typeface="Cambria Math" panose="02040503050406030204" pitchFamily="18" charset="0"/>
                            </a:rPr>
                            <m:t>𝐱</m:t>
                          </m:r>
                        </m:e>
                        <m:sub>
                          <m:r>
                            <a:rPr lang="en-CA" sz="1600" b="0" i="1" smtClean="0">
                              <a:solidFill>
                                <a:schemeClr val="tx1">
                                  <a:lumMod val="65000"/>
                                  <a:lumOff val="35000"/>
                                </a:schemeClr>
                              </a:solidFill>
                              <a:latin typeface="Cambria Math" panose="02040503050406030204" pitchFamily="18" charset="0"/>
                            </a:rPr>
                            <m:t>𝐵</m:t>
                          </m:r>
                        </m:sub>
                      </m:sSub>
                    </m:oMath>
                  </m:oMathPara>
                </a14:m>
                <a:endParaRPr lang="en-US" sz="1600" dirty="0">
                  <a:solidFill>
                    <a:schemeClr val="tx1">
                      <a:lumMod val="65000"/>
                      <a:lumOff val="35000"/>
                    </a:schemeClr>
                  </a:solidFill>
                </a:endParaRPr>
              </a:p>
            </p:txBody>
          </p:sp>
        </mc:Choice>
        <mc:Fallback xmlns="">
          <p:sp>
            <p:nvSpPr>
              <p:cNvPr id="52" name="TextBox 51">
                <a:extLst>
                  <a:ext uri="{FF2B5EF4-FFF2-40B4-BE49-F238E27FC236}">
                    <a16:creationId xmlns:a16="http://schemas.microsoft.com/office/drawing/2014/main" id="{3770FA34-6876-4794-BFE0-91EF9CABA9D3}"/>
                  </a:ext>
                </a:extLst>
              </p:cNvPr>
              <p:cNvSpPr txBox="1">
                <a:spLocks noRot="1" noChangeAspect="1" noMove="1" noResize="1" noEditPoints="1" noAdjustHandles="1" noChangeArrowheads="1" noChangeShapeType="1" noTextEdit="1"/>
              </p:cNvSpPr>
              <p:nvPr/>
            </p:nvSpPr>
            <p:spPr>
              <a:xfrm>
                <a:off x="6894952" y="4277193"/>
                <a:ext cx="647132" cy="338554"/>
              </a:xfrm>
              <a:prstGeom prst="rect">
                <a:avLst/>
              </a:prstGeom>
              <a:blipFill>
                <a:blip r:embed="rId9"/>
                <a:stretch>
                  <a:fillRect/>
                </a:stretch>
              </a:blipFill>
            </p:spPr>
            <p:txBody>
              <a:bodyPr/>
              <a:lstStyle/>
              <a:p>
                <a:r>
                  <a:rPr lang="en-CA">
                    <a:noFill/>
                  </a:rPr>
                  <a:t> </a:t>
                </a:r>
              </a:p>
            </p:txBody>
          </p:sp>
        </mc:Fallback>
      </mc:AlternateContent>
      <p:sp>
        <p:nvSpPr>
          <p:cNvPr id="53" name="Oval 52">
            <a:extLst>
              <a:ext uri="{FF2B5EF4-FFF2-40B4-BE49-F238E27FC236}">
                <a16:creationId xmlns:a16="http://schemas.microsoft.com/office/drawing/2014/main" id="{DF469A61-344D-496D-9114-DBC5FB333CD2}"/>
              </a:ext>
            </a:extLst>
          </p:cNvPr>
          <p:cNvSpPr/>
          <p:nvPr/>
        </p:nvSpPr>
        <p:spPr>
          <a:xfrm>
            <a:off x="7159448" y="4204702"/>
            <a:ext cx="96520" cy="9652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125 1">
            <a:extLst>
              <a:ext uri="{FF2B5EF4-FFF2-40B4-BE49-F238E27FC236}">
                <a16:creationId xmlns:a16="http://schemas.microsoft.com/office/drawing/2014/main" id="{25558CA4-6497-4C8B-BDCE-5241E0C4EDA8}"/>
              </a:ext>
            </a:extLst>
          </p:cNvPr>
          <p:cNvSpPr/>
          <p:nvPr/>
        </p:nvSpPr>
        <p:spPr>
          <a:xfrm rot="19968321">
            <a:off x="8303169" y="4431933"/>
            <a:ext cx="1972242" cy="989419"/>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242" h="989419">
                <a:moveTo>
                  <a:pt x="5383" y="399693"/>
                </a:moveTo>
                <a:cubicBezTo>
                  <a:pt x="-63676" y="94120"/>
                  <a:pt x="548663" y="13354"/>
                  <a:pt x="873999" y="11607"/>
                </a:cubicBezTo>
                <a:cubicBezTo>
                  <a:pt x="1199335" y="9860"/>
                  <a:pt x="1783404" y="-99392"/>
                  <a:pt x="1957402" y="389208"/>
                </a:cubicBezTo>
                <a:cubicBezTo>
                  <a:pt x="2091421" y="794440"/>
                  <a:pt x="1282288" y="987665"/>
                  <a:pt x="956952" y="989412"/>
                </a:cubicBezTo>
                <a:cubicBezTo>
                  <a:pt x="631616" y="991159"/>
                  <a:pt x="74442" y="705266"/>
                  <a:pt x="5383" y="399693"/>
                </a:cubicBezTo>
                <a:close/>
              </a:path>
            </a:pathLst>
          </a:custGeom>
          <a:gradFill flip="none" rotWithShape="1">
            <a:gsLst>
              <a:gs pos="25000">
                <a:schemeClr val="accent1">
                  <a:lumMod val="0"/>
                  <a:lumOff val="100000"/>
                </a:schemeClr>
              </a:gs>
              <a:gs pos="77000">
                <a:schemeClr val="accent1">
                  <a:lumMod val="20000"/>
                  <a:lumOff val="80000"/>
                </a:schemeClr>
              </a:gs>
            </a:gsLst>
            <a:path path="circle">
              <a:fillToRect l="50000" t="-80000" r="50000" b="180000"/>
            </a:path>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125 3">
            <a:extLst>
              <a:ext uri="{FF2B5EF4-FFF2-40B4-BE49-F238E27FC236}">
                <a16:creationId xmlns:a16="http://schemas.microsoft.com/office/drawing/2014/main" id="{8A65AB42-F83E-47AD-9A00-9868BFCF3B0D}"/>
              </a:ext>
            </a:extLst>
          </p:cNvPr>
          <p:cNvSpPr/>
          <p:nvPr/>
        </p:nvSpPr>
        <p:spPr>
          <a:xfrm rot="21236884">
            <a:off x="9880477" y="4088580"/>
            <a:ext cx="1674598" cy="823956"/>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 name="connsiteX0" fmla="*/ 5016 w 1677481"/>
              <a:gd name="connsiteY0" fmla="*/ 388487 h 978458"/>
              <a:gd name="connsiteX1" fmla="*/ 873632 w 1677481"/>
              <a:gd name="connsiteY1" fmla="*/ 401 h 978458"/>
              <a:gd name="connsiteX2" fmla="*/ 1657060 w 1677481"/>
              <a:gd name="connsiteY2" fmla="*/ 432021 h 978458"/>
              <a:gd name="connsiteX3" fmla="*/ 956585 w 1677481"/>
              <a:gd name="connsiteY3" fmla="*/ 978206 h 978458"/>
              <a:gd name="connsiteX4" fmla="*/ 5016 w 1677481"/>
              <a:gd name="connsiteY4" fmla="*/ 388487 h 978458"/>
              <a:gd name="connsiteX0" fmla="*/ 2 w 1672467"/>
              <a:gd name="connsiteY0" fmla="*/ 233985 h 823956"/>
              <a:gd name="connsiteX1" fmla="*/ 959374 w 1672467"/>
              <a:gd name="connsiteY1" fmla="*/ 88467 h 823956"/>
              <a:gd name="connsiteX2" fmla="*/ 1652046 w 1672467"/>
              <a:gd name="connsiteY2" fmla="*/ 277519 h 823956"/>
              <a:gd name="connsiteX3" fmla="*/ 951571 w 1672467"/>
              <a:gd name="connsiteY3" fmla="*/ 823704 h 823956"/>
              <a:gd name="connsiteX4" fmla="*/ 2 w 1672467"/>
              <a:gd name="connsiteY4" fmla="*/ 233985 h 823956"/>
              <a:gd name="connsiteX0" fmla="*/ 2133 w 1674598"/>
              <a:gd name="connsiteY0" fmla="*/ 233985 h 823956"/>
              <a:gd name="connsiteX1" fmla="*/ 961505 w 1674598"/>
              <a:gd name="connsiteY1" fmla="*/ 88467 h 823956"/>
              <a:gd name="connsiteX2" fmla="*/ 1654177 w 1674598"/>
              <a:gd name="connsiteY2" fmla="*/ 277519 h 823956"/>
              <a:gd name="connsiteX3" fmla="*/ 953702 w 1674598"/>
              <a:gd name="connsiteY3" fmla="*/ 823704 h 823956"/>
              <a:gd name="connsiteX4" fmla="*/ 2133 w 1674598"/>
              <a:gd name="connsiteY4" fmla="*/ 233985 h 82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598" h="823956">
                <a:moveTo>
                  <a:pt x="2133" y="233985"/>
                </a:moveTo>
                <a:cubicBezTo>
                  <a:pt x="48526" y="-24767"/>
                  <a:pt x="686164" y="81211"/>
                  <a:pt x="961505" y="88467"/>
                </a:cubicBezTo>
                <a:cubicBezTo>
                  <a:pt x="1236846" y="95723"/>
                  <a:pt x="1480179" y="-211081"/>
                  <a:pt x="1654177" y="277519"/>
                </a:cubicBezTo>
                <a:cubicBezTo>
                  <a:pt x="1788196" y="682751"/>
                  <a:pt x="1229043" y="830960"/>
                  <a:pt x="953702" y="823704"/>
                </a:cubicBezTo>
                <a:cubicBezTo>
                  <a:pt x="678361" y="816448"/>
                  <a:pt x="-44260" y="492737"/>
                  <a:pt x="2133" y="233985"/>
                </a:cubicBezTo>
                <a:close/>
              </a:path>
            </a:pathLst>
          </a:custGeom>
          <a:solidFill>
            <a:schemeClr val="bg1">
              <a:alpha val="7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AF4C4137-782E-4679-B7F2-B786F3868B9D}"/>
                  </a:ext>
                </a:extLst>
              </p:cNvPr>
              <p:cNvSpPr txBox="1"/>
              <p:nvPr/>
            </p:nvSpPr>
            <p:spPr>
              <a:xfrm>
                <a:off x="8988773" y="4938889"/>
                <a:ext cx="64713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lumMod val="65000"/>
                                  <a:lumOff val="35000"/>
                                </a:schemeClr>
                              </a:solidFill>
                              <a:latin typeface="Cambria Math" panose="02040503050406030204" pitchFamily="18" charset="0"/>
                            </a:rPr>
                          </m:ctrlPr>
                        </m:sSubPr>
                        <m:e>
                          <m:r>
                            <a:rPr lang="en-US" sz="1600" b="1" i="0" smtClean="0">
                              <a:solidFill>
                                <a:schemeClr val="tx1">
                                  <a:lumMod val="65000"/>
                                  <a:lumOff val="35000"/>
                                </a:schemeClr>
                              </a:solidFill>
                              <a:latin typeface="Cambria Math" panose="02040503050406030204" pitchFamily="18" charset="0"/>
                            </a:rPr>
                            <m:t>𝐱</m:t>
                          </m:r>
                        </m:e>
                        <m:sub>
                          <m:r>
                            <a:rPr lang="en-CA" sz="1600" b="0" i="1" smtClean="0">
                              <a:solidFill>
                                <a:schemeClr val="tx1">
                                  <a:lumMod val="65000"/>
                                  <a:lumOff val="35000"/>
                                </a:schemeClr>
                              </a:solidFill>
                              <a:latin typeface="Cambria Math" panose="02040503050406030204" pitchFamily="18" charset="0"/>
                            </a:rPr>
                            <m:t>𝐴</m:t>
                          </m:r>
                        </m:sub>
                      </m:sSub>
                    </m:oMath>
                  </m:oMathPara>
                </a14:m>
                <a:endParaRPr lang="en-US" sz="1600" dirty="0">
                  <a:solidFill>
                    <a:schemeClr val="tx1">
                      <a:lumMod val="65000"/>
                      <a:lumOff val="35000"/>
                    </a:schemeClr>
                  </a:solidFill>
                </a:endParaRPr>
              </a:p>
            </p:txBody>
          </p:sp>
        </mc:Choice>
        <mc:Fallback xmlns="">
          <p:sp>
            <p:nvSpPr>
              <p:cNvPr id="56" name="TextBox 55">
                <a:extLst>
                  <a:ext uri="{FF2B5EF4-FFF2-40B4-BE49-F238E27FC236}">
                    <a16:creationId xmlns:a16="http://schemas.microsoft.com/office/drawing/2014/main" id="{AF4C4137-782E-4679-B7F2-B786F3868B9D}"/>
                  </a:ext>
                </a:extLst>
              </p:cNvPr>
              <p:cNvSpPr txBox="1">
                <a:spLocks noRot="1" noChangeAspect="1" noMove="1" noResize="1" noEditPoints="1" noAdjustHandles="1" noChangeArrowheads="1" noChangeShapeType="1" noTextEdit="1"/>
              </p:cNvSpPr>
              <p:nvPr/>
            </p:nvSpPr>
            <p:spPr>
              <a:xfrm>
                <a:off x="8988773" y="4938889"/>
                <a:ext cx="647132" cy="338554"/>
              </a:xfrm>
              <a:prstGeom prst="rect">
                <a:avLst/>
              </a:prstGeom>
              <a:blipFill>
                <a:blip r:embed="rId10"/>
                <a:stretch>
                  <a:fillRect/>
                </a:stretch>
              </a:blipFill>
            </p:spPr>
            <p:txBody>
              <a:bodyPr/>
              <a:lstStyle/>
              <a:p>
                <a:r>
                  <a:rPr lang="en-CA">
                    <a:noFill/>
                  </a:rPr>
                  <a:t> </a:t>
                </a:r>
              </a:p>
            </p:txBody>
          </p:sp>
        </mc:Fallback>
      </mc:AlternateContent>
      <p:sp>
        <p:nvSpPr>
          <p:cNvPr id="57" name="Oval 56">
            <a:extLst>
              <a:ext uri="{FF2B5EF4-FFF2-40B4-BE49-F238E27FC236}">
                <a16:creationId xmlns:a16="http://schemas.microsoft.com/office/drawing/2014/main" id="{34DD25E2-E11F-4C6F-BCCD-5259A4FE9C9C}"/>
              </a:ext>
            </a:extLst>
          </p:cNvPr>
          <p:cNvSpPr/>
          <p:nvPr/>
        </p:nvSpPr>
        <p:spPr>
          <a:xfrm>
            <a:off x="9267957" y="4845405"/>
            <a:ext cx="96520" cy="9652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FFF217AF-1B5F-47CA-B163-834CC1E97C24}"/>
                  </a:ext>
                </a:extLst>
              </p:cNvPr>
              <p:cNvSpPr txBox="1"/>
              <p:nvPr/>
            </p:nvSpPr>
            <p:spPr>
              <a:xfrm>
                <a:off x="10546159" y="4532729"/>
                <a:ext cx="64713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lumMod val="65000"/>
                                  <a:lumOff val="35000"/>
                                </a:schemeClr>
                              </a:solidFill>
                              <a:latin typeface="Cambria Math" panose="02040503050406030204" pitchFamily="18" charset="0"/>
                            </a:rPr>
                          </m:ctrlPr>
                        </m:sSubPr>
                        <m:e>
                          <m:r>
                            <a:rPr lang="en-US" sz="1600" b="1" i="0" smtClean="0">
                              <a:solidFill>
                                <a:schemeClr val="tx1">
                                  <a:lumMod val="65000"/>
                                  <a:lumOff val="35000"/>
                                </a:schemeClr>
                              </a:solidFill>
                              <a:latin typeface="Cambria Math" panose="02040503050406030204" pitchFamily="18" charset="0"/>
                            </a:rPr>
                            <m:t>𝐱</m:t>
                          </m:r>
                        </m:e>
                        <m:sub>
                          <m:r>
                            <a:rPr lang="en-CA" sz="1600" b="0" i="1" smtClean="0">
                              <a:solidFill>
                                <a:schemeClr val="tx1">
                                  <a:lumMod val="65000"/>
                                  <a:lumOff val="35000"/>
                                </a:schemeClr>
                              </a:solidFill>
                              <a:latin typeface="Cambria Math" panose="02040503050406030204" pitchFamily="18" charset="0"/>
                            </a:rPr>
                            <m:t>𝐵</m:t>
                          </m:r>
                        </m:sub>
                      </m:sSub>
                    </m:oMath>
                  </m:oMathPara>
                </a14:m>
                <a:endParaRPr lang="en-US" sz="1600" dirty="0">
                  <a:solidFill>
                    <a:schemeClr val="tx1">
                      <a:lumMod val="65000"/>
                      <a:lumOff val="35000"/>
                    </a:schemeClr>
                  </a:solidFill>
                </a:endParaRPr>
              </a:p>
            </p:txBody>
          </p:sp>
        </mc:Choice>
        <mc:Fallback xmlns="">
          <p:sp>
            <p:nvSpPr>
              <p:cNvPr id="58" name="TextBox 57">
                <a:extLst>
                  <a:ext uri="{FF2B5EF4-FFF2-40B4-BE49-F238E27FC236}">
                    <a16:creationId xmlns:a16="http://schemas.microsoft.com/office/drawing/2014/main" id="{FFF217AF-1B5F-47CA-B163-834CC1E97C24}"/>
                  </a:ext>
                </a:extLst>
              </p:cNvPr>
              <p:cNvSpPr txBox="1">
                <a:spLocks noRot="1" noChangeAspect="1" noMove="1" noResize="1" noEditPoints="1" noAdjustHandles="1" noChangeArrowheads="1" noChangeShapeType="1" noTextEdit="1"/>
              </p:cNvSpPr>
              <p:nvPr/>
            </p:nvSpPr>
            <p:spPr>
              <a:xfrm>
                <a:off x="10546159" y="4532729"/>
                <a:ext cx="647132" cy="338554"/>
              </a:xfrm>
              <a:prstGeom prst="rect">
                <a:avLst/>
              </a:prstGeom>
              <a:blipFill>
                <a:blip r:embed="rId11"/>
                <a:stretch>
                  <a:fillRect/>
                </a:stretch>
              </a:blipFill>
            </p:spPr>
            <p:txBody>
              <a:bodyPr/>
              <a:lstStyle/>
              <a:p>
                <a:r>
                  <a:rPr lang="en-CA">
                    <a:noFill/>
                  </a:rPr>
                  <a:t> </a:t>
                </a:r>
              </a:p>
            </p:txBody>
          </p:sp>
        </mc:Fallback>
      </mc:AlternateContent>
      <p:sp>
        <p:nvSpPr>
          <p:cNvPr id="59" name="Oval 58">
            <a:extLst>
              <a:ext uri="{FF2B5EF4-FFF2-40B4-BE49-F238E27FC236}">
                <a16:creationId xmlns:a16="http://schemas.microsoft.com/office/drawing/2014/main" id="{242CD71A-D38E-4EB4-A40E-756312C5716E}"/>
              </a:ext>
            </a:extLst>
          </p:cNvPr>
          <p:cNvSpPr/>
          <p:nvPr/>
        </p:nvSpPr>
        <p:spPr>
          <a:xfrm>
            <a:off x="10810655" y="4460238"/>
            <a:ext cx="96520" cy="9652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068142C0-62E8-4515-8E3F-A67B9947D38C}"/>
              </a:ext>
            </a:extLst>
          </p:cNvPr>
          <p:cNvSpPr txBox="1"/>
          <p:nvPr/>
        </p:nvSpPr>
        <p:spPr>
          <a:xfrm>
            <a:off x="1544667" y="5720022"/>
            <a:ext cx="913070" cy="400110"/>
          </a:xfrm>
          <a:prstGeom prst="rect">
            <a:avLst/>
          </a:prstGeom>
          <a:noFill/>
        </p:spPr>
        <p:txBody>
          <a:bodyPr wrap="none" rtlCol="0">
            <a:spAutoFit/>
          </a:bodyPr>
          <a:lstStyle/>
          <a:p>
            <a:r>
              <a:rPr lang="en-CA" sz="2000" b="1" dirty="0"/>
              <a:t>resting</a:t>
            </a:r>
            <a:endParaRPr lang="fr-CA" sz="2000" b="1" dirty="0"/>
          </a:p>
        </p:txBody>
      </p:sp>
      <p:sp>
        <p:nvSpPr>
          <p:cNvPr id="61" name="TextBox 60">
            <a:extLst>
              <a:ext uri="{FF2B5EF4-FFF2-40B4-BE49-F238E27FC236}">
                <a16:creationId xmlns:a16="http://schemas.microsoft.com/office/drawing/2014/main" id="{853658EE-5696-4369-ACF6-2F998379DD30}"/>
              </a:ext>
            </a:extLst>
          </p:cNvPr>
          <p:cNvSpPr txBox="1"/>
          <p:nvPr/>
        </p:nvSpPr>
        <p:spPr>
          <a:xfrm>
            <a:off x="5601284" y="5720022"/>
            <a:ext cx="1317990" cy="400110"/>
          </a:xfrm>
          <a:prstGeom prst="rect">
            <a:avLst/>
          </a:prstGeom>
          <a:noFill/>
        </p:spPr>
        <p:txBody>
          <a:bodyPr wrap="none" rtlCol="0">
            <a:spAutoFit/>
          </a:bodyPr>
          <a:lstStyle/>
          <a:p>
            <a:r>
              <a:rPr lang="en-CA" sz="2000" b="1" dirty="0"/>
              <a:t>separation</a:t>
            </a:r>
            <a:endParaRPr lang="fr-CA" sz="2000" b="1" dirty="0"/>
          </a:p>
        </p:txBody>
      </p:sp>
      <p:sp>
        <p:nvSpPr>
          <p:cNvPr id="62" name="TextBox 61">
            <a:extLst>
              <a:ext uri="{FF2B5EF4-FFF2-40B4-BE49-F238E27FC236}">
                <a16:creationId xmlns:a16="http://schemas.microsoft.com/office/drawing/2014/main" id="{FB3C2829-8313-4685-8F3C-7C6CC653A20E}"/>
              </a:ext>
            </a:extLst>
          </p:cNvPr>
          <p:cNvSpPr txBox="1"/>
          <p:nvPr/>
        </p:nvSpPr>
        <p:spPr>
          <a:xfrm>
            <a:off x="9635905" y="5720022"/>
            <a:ext cx="1442896" cy="400110"/>
          </a:xfrm>
          <a:prstGeom prst="rect">
            <a:avLst/>
          </a:prstGeom>
          <a:noFill/>
        </p:spPr>
        <p:txBody>
          <a:bodyPr wrap="none" rtlCol="0">
            <a:spAutoFit/>
          </a:bodyPr>
          <a:lstStyle/>
          <a:p>
            <a:r>
              <a:rPr lang="en-CA" sz="2000" b="1" dirty="0"/>
              <a:t>penetration</a:t>
            </a:r>
            <a:endParaRPr lang="fr-CA" sz="2000" b="1" dirty="0"/>
          </a:p>
        </p:txBody>
      </p:sp>
      <p:sp>
        <p:nvSpPr>
          <p:cNvPr id="63" name="Oval 62">
            <a:extLst>
              <a:ext uri="{FF2B5EF4-FFF2-40B4-BE49-F238E27FC236}">
                <a16:creationId xmlns:a16="http://schemas.microsoft.com/office/drawing/2014/main" id="{28272831-F184-4EEE-A3E7-56906930F029}"/>
              </a:ext>
            </a:extLst>
          </p:cNvPr>
          <p:cNvSpPr/>
          <p:nvPr/>
        </p:nvSpPr>
        <p:spPr>
          <a:xfrm rot="20274607">
            <a:off x="6019498" y="4304740"/>
            <a:ext cx="171454" cy="171454"/>
          </a:xfrm>
          <a:prstGeom prst="ellipse">
            <a:avLst/>
          </a:prstGeom>
          <a:gradFill flip="none" rotWithShape="1">
            <a:gsLst>
              <a:gs pos="74000">
                <a:srgbClr val="EDB8B8"/>
              </a:gs>
              <a:gs pos="26000">
                <a:schemeClr val="accent2">
                  <a:lumMod val="0"/>
                  <a:lumOff val="100000"/>
                </a:schemeClr>
              </a:gs>
            </a:gsLst>
            <a:path path="circle">
              <a:fillToRect l="50000" t="-80000" r="50000" b="180000"/>
            </a:path>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0DEE1FF9-AC8A-4591-A667-51AA8956AD2D}"/>
              </a:ext>
            </a:extLst>
          </p:cNvPr>
          <p:cNvCxnSpPr>
            <a:cxnSpLocks/>
          </p:cNvCxnSpPr>
          <p:nvPr/>
        </p:nvCxnSpPr>
        <p:spPr>
          <a:xfrm>
            <a:off x="9592242" y="3794709"/>
            <a:ext cx="1128558" cy="1425291"/>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A2DD4ABF-89EC-41E4-AC27-A7E469BEC697}"/>
              </a:ext>
            </a:extLst>
          </p:cNvPr>
          <p:cNvSpPr/>
          <p:nvPr/>
        </p:nvSpPr>
        <p:spPr>
          <a:xfrm rot="20274607">
            <a:off x="9957248" y="4304740"/>
            <a:ext cx="171454" cy="171454"/>
          </a:xfrm>
          <a:prstGeom prst="ellipse">
            <a:avLst/>
          </a:prstGeom>
          <a:gradFill flip="none" rotWithShape="1">
            <a:gsLst>
              <a:gs pos="74000">
                <a:srgbClr val="EDB8B8"/>
              </a:gs>
              <a:gs pos="26000">
                <a:schemeClr val="accent2">
                  <a:lumMod val="0"/>
                  <a:lumOff val="100000"/>
                </a:schemeClr>
              </a:gs>
            </a:gsLst>
            <a:path path="circle">
              <a:fillToRect l="50000" t="-80000" r="50000" b="180000"/>
            </a:path>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5D00AD23-D63A-41CC-98E9-1D448AF8238A}"/>
              </a:ext>
            </a:extLst>
          </p:cNvPr>
          <p:cNvCxnSpPr>
            <a:cxnSpLocks/>
          </p:cNvCxnSpPr>
          <p:nvPr/>
        </p:nvCxnSpPr>
        <p:spPr>
          <a:xfrm>
            <a:off x="1677600" y="3816000"/>
            <a:ext cx="936000" cy="1274400"/>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5A47B705-8752-49C2-9D08-8639FAC57BF7}"/>
              </a:ext>
            </a:extLst>
          </p:cNvPr>
          <p:cNvSpPr/>
          <p:nvPr/>
        </p:nvSpPr>
        <p:spPr>
          <a:xfrm rot="20274607">
            <a:off x="2027148" y="4304740"/>
            <a:ext cx="171454" cy="171454"/>
          </a:xfrm>
          <a:prstGeom prst="ellipse">
            <a:avLst/>
          </a:prstGeom>
          <a:gradFill flip="none" rotWithShape="1">
            <a:gsLst>
              <a:gs pos="74000">
                <a:srgbClr val="EDB8B8"/>
              </a:gs>
              <a:gs pos="26000">
                <a:schemeClr val="accent2">
                  <a:lumMod val="0"/>
                  <a:lumOff val="100000"/>
                </a:schemeClr>
              </a:gs>
            </a:gsLst>
            <a:path path="circle">
              <a:fillToRect l="50000" t="-80000" r="50000" b="180000"/>
            </a:path>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936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nodeType="with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fade">
                                      <p:cBhvr>
                                        <p:cTn id="28" dur="500"/>
                                        <p:tgtEl>
                                          <p:spTgt spid="7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fade">
                                      <p:cBhvr>
                                        <p:cTn id="31" dur="500"/>
                                        <p:tgtEl>
                                          <p:spTgt spid="7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500"/>
                                        <p:tgtEl>
                                          <p:spTgt spid="4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fade">
                                      <p:cBhvr>
                                        <p:cTn id="60" dur="500"/>
                                        <p:tgtEl>
                                          <p:spTgt spid="6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fade">
                                      <p:cBhvr>
                                        <p:cTn id="63" dur="500"/>
                                        <p:tgtEl>
                                          <p:spTgt spid="6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fade">
                                      <p:cBhvr>
                                        <p:cTn id="71" dur="500"/>
                                        <p:tgtEl>
                                          <p:spTgt spid="5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5"/>
                                        </p:tgtEl>
                                        <p:attrNameLst>
                                          <p:attrName>style.visibility</p:attrName>
                                        </p:attrNameLst>
                                      </p:cBhvr>
                                      <p:to>
                                        <p:strVal val="visible"/>
                                      </p:to>
                                    </p:set>
                                    <p:animEffect transition="in" filter="fade">
                                      <p:cBhvr>
                                        <p:cTn id="74" dur="500"/>
                                        <p:tgtEl>
                                          <p:spTgt spid="5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fade">
                                      <p:cBhvr>
                                        <p:cTn id="77" dur="500"/>
                                        <p:tgtEl>
                                          <p:spTgt spid="5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500"/>
                                        <p:tgtEl>
                                          <p:spTgt spid="5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fade">
                                      <p:cBhvr>
                                        <p:cTn id="83" dur="500"/>
                                        <p:tgtEl>
                                          <p:spTgt spid="5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500"/>
                                        <p:tgtEl>
                                          <p:spTgt spid="59"/>
                                        </p:tgtEl>
                                      </p:cBhvr>
                                    </p:animEffect>
                                  </p:childTnLst>
                                </p:cTn>
                              </p:par>
                              <p:par>
                                <p:cTn id="87" presetID="10" presetClass="entr" presetSubtype="0" fill="hold" nodeType="with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fade">
                                      <p:cBhvr>
                                        <p:cTn id="92" dur="500"/>
                                        <p:tgtEl>
                                          <p:spTgt spid="6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fade">
                                      <p:cBhvr>
                                        <p:cTn id="9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p:bldP spid="27" grpId="0"/>
      <p:bldP spid="42" grpId="0" animBg="1"/>
      <p:bldP spid="43" grpId="0" animBg="1"/>
      <p:bldP spid="44" grpId="0"/>
      <p:bldP spid="45" grpId="0" animBg="1"/>
      <p:bldP spid="46" grpId="0"/>
      <p:bldP spid="47" grpId="0" animBg="1"/>
      <p:bldP spid="48" grpId="0" animBg="1"/>
      <p:bldP spid="49" grpId="0" animBg="1"/>
      <p:bldP spid="50" grpId="0"/>
      <p:bldP spid="51" grpId="0" animBg="1"/>
      <p:bldP spid="52" grpId="0"/>
      <p:bldP spid="53" grpId="0" animBg="1"/>
      <p:bldP spid="54" grpId="0" animBg="1"/>
      <p:bldP spid="55" grpId="0" animBg="1"/>
      <p:bldP spid="56" grpId="0"/>
      <p:bldP spid="57" grpId="0" animBg="1"/>
      <p:bldP spid="58" grpId="0"/>
      <p:bldP spid="59" grpId="0" animBg="1"/>
      <p:bldP spid="60" grpId="0"/>
      <p:bldP spid="61" grpId="0"/>
      <p:bldP spid="62" grpId="0"/>
      <p:bldP spid="63" grpId="0" animBg="1"/>
      <p:bldP spid="69" grpId="0" animBg="1"/>
      <p:bldP spid="7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Gap Function vs Contact Forces</a:t>
            </a:r>
          </a:p>
        </p:txBody>
      </p:sp>
      <p:sp>
        <p:nvSpPr>
          <p:cNvPr id="6" name="Content Placeholder 5"/>
          <p:cNvSpPr>
            <a:spLocks noGrp="1"/>
          </p:cNvSpPr>
          <p:nvPr>
            <p:ph idx="1"/>
          </p:nvPr>
        </p:nvSpPr>
        <p:spPr/>
        <p:txBody>
          <a:bodyPr>
            <a:normAutofit/>
          </a:bodyPr>
          <a:lstStyle/>
          <a:p>
            <a:r>
              <a:rPr lang="en-CA" sz="2400" dirty="0"/>
              <a:t>How does this relate to the forces (or impulses) used to model contact?</a:t>
            </a:r>
          </a:p>
          <a:p>
            <a:r>
              <a:rPr lang="en-CA" sz="2400" dirty="0"/>
              <a:t>Consider a contact force with magnitude    , that can “push” bodies apart</a:t>
            </a:r>
          </a:p>
          <a:p>
            <a:pPr lvl="1"/>
            <a:r>
              <a:rPr lang="en-CA" sz="2000" dirty="0"/>
              <a:t>Applied equally and opposite to each body</a:t>
            </a:r>
          </a:p>
          <a:p>
            <a:pPr lvl="1"/>
            <a:r>
              <a:rPr lang="en-CA" sz="2000" dirty="0"/>
              <a:t>Direction of the contact normal </a:t>
            </a:r>
          </a:p>
          <a:p>
            <a:endParaRPr lang="fr-CA" sz="2400" dirty="0"/>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F1AAA435-859A-8842-BDB9-5C3B55DE24F5}" type="slidenum">
              <a:rPr lang="en-US" smtClean="0"/>
              <a:pPr/>
              <a:t>7</a:t>
            </a:fld>
            <a:r>
              <a:rPr lang="en-US"/>
              <a:t>/12</a:t>
            </a:r>
            <a:endParaRPr lang="en-US" dirty="0"/>
          </a:p>
        </p:txBody>
      </p:sp>
      <p:sp>
        <p:nvSpPr>
          <p:cNvPr id="7" name="Oval 125 1">
            <a:extLst>
              <a:ext uri="{FF2B5EF4-FFF2-40B4-BE49-F238E27FC236}">
                <a16:creationId xmlns:a16="http://schemas.microsoft.com/office/drawing/2014/main" id="{8F34DAB6-DA22-4D01-AB6A-22EB43687D72}"/>
              </a:ext>
            </a:extLst>
          </p:cNvPr>
          <p:cNvSpPr/>
          <p:nvPr/>
        </p:nvSpPr>
        <p:spPr>
          <a:xfrm rot="19968321">
            <a:off x="279299" y="4414079"/>
            <a:ext cx="1972242" cy="989419"/>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242" h="989419">
                <a:moveTo>
                  <a:pt x="5383" y="399693"/>
                </a:moveTo>
                <a:cubicBezTo>
                  <a:pt x="-63676" y="94120"/>
                  <a:pt x="548663" y="13354"/>
                  <a:pt x="873999" y="11607"/>
                </a:cubicBezTo>
                <a:cubicBezTo>
                  <a:pt x="1199335" y="9860"/>
                  <a:pt x="1783404" y="-99392"/>
                  <a:pt x="1957402" y="389208"/>
                </a:cubicBezTo>
                <a:cubicBezTo>
                  <a:pt x="2091421" y="794440"/>
                  <a:pt x="1282288" y="987665"/>
                  <a:pt x="956952" y="989412"/>
                </a:cubicBezTo>
                <a:cubicBezTo>
                  <a:pt x="631616" y="991159"/>
                  <a:pt x="74442" y="705266"/>
                  <a:pt x="5383" y="399693"/>
                </a:cubicBezTo>
                <a:close/>
              </a:path>
            </a:pathLst>
          </a:custGeom>
          <a:gradFill flip="none" rotWithShape="1">
            <a:gsLst>
              <a:gs pos="25000">
                <a:schemeClr val="accent1">
                  <a:lumMod val="0"/>
                  <a:lumOff val="100000"/>
                </a:schemeClr>
              </a:gs>
              <a:gs pos="77000">
                <a:schemeClr val="accent1">
                  <a:lumMod val="20000"/>
                  <a:lumOff val="80000"/>
                </a:schemeClr>
              </a:gs>
            </a:gsLst>
            <a:path path="circle">
              <a:fillToRect l="50000" t="-80000" r="50000" b="180000"/>
            </a:path>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125 3">
            <a:extLst>
              <a:ext uri="{FF2B5EF4-FFF2-40B4-BE49-F238E27FC236}">
                <a16:creationId xmlns:a16="http://schemas.microsoft.com/office/drawing/2014/main" id="{CD8FF780-FDBA-463C-844B-06B0D277D4D9}"/>
              </a:ext>
            </a:extLst>
          </p:cNvPr>
          <p:cNvSpPr/>
          <p:nvPr/>
        </p:nvSpPr>
        <p:spPr>
          <a:xfrm rot="21236884">
            <a:off x="2070378" y="3935470"/>
            <a:ext cx="1674598" cy="823956"/>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 name="connsiteX0" fmla="*/ 5016 w 1677481"/>
              <a:gd name="connsiteY0" fmla="*/ 388487 h 978458"/>
              <a:gd name="connsiteX1" fmla="*/ 873632 w 1677481"/>
              <a:gd name="connsiteY1" fmla="*/ 401 h 978458"/>
              <a:gd name="connsiteX2" fmla="*/ 1657060 w 1677481"/>
              <a:gd name="connsiteY2" fmla="*/ 432021 h 978458"/>
              <a:gd name="connsiteX3" fmla="*/ 956585 w 1677481"/>
              <a:gd name="connsiteY3" fmla="*/ 978206 h 978458"/>
              <a:gd name="connsiteX4" fmla="*/ 5016 w 1677481"/>
              <a:gd name="connsiteY4" fmla="*/ 388487 h 978458"/>
              <a:gd name="connsiteX0" fmla="*/ 2 w 1672467"/>
              <a:gd name="connsiteY0" fmla="*/ 233985 h 823956"/>
              <a:gd name="connsiteX1" fmla="*/ 959374 w 1672467"/>
              <a:gd name="connsiteY1" fmla="*/ 88467 h 823956"/>
              <a:gd name="connsiteX2" fmla="*/ 1652046 w 1672467"/>
              <a:gd name="connsiteY2" fmla="*/ 277519 h 823956"/>
              <a:gd name="connsiteX3" fmla="*/ 951571 w 1672467"/>
              <a:gd name="connsiteY3" fmla="*/ 823704 h 823956"/>
              <a:gd name="connsiteX4" fmla="*/ 2 w 1672467"/>
              <a:gd name="connsiteY4" fmla="*/ 233985 h 823956"/>
              <a:gd name="connsiteX0" fmla="*/ 2133 w 1674598"/>
              <a:gd name="connsiteY0" fmla="*/ 233985 h 823956"/>
              <a:gd name="connsiteX1" fmla="*/ 961505 w 1674598"/>
              <a:gd name="connsiteY1" fmla="*/ 88467 h 823956"/>
              <a:gd name="connsiteX2" fmla="*/ 1654177 w 1674598"/>
              <a:gd name="connsiteY2" fmla="*/ 277519 h 823956"/>
              <a:gd name="connsiteX3" fmla="*/ 953702 w 1674598"/>
              <a:gd name="connsiteY3" fmla="*/ 823704 h 823956"/>
              <a:gd name="connsiteX4" fmla="*/ 2133 w 1674598"/>
              <a:gd name="connsiteY4" fmla="*/ 233985 h 82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598" h="823956">
                <a:moveTo>
                  <a:pt x="2133" y="233985"/>
                </a:moveTo>
                <a:cubicBezTo>
                  <a:pt x="48526" y="-24767"/>
                  <a:pt x="686164" y="81211"/>
                  <a:pt x="961505" y="88467"/>
                </a:cubicBezTo>
                <a:cubicBezTo>
                  <a:pt x="1236846" y="95723"/>
                  <a:pt x="1480179" y="-211081"/>
                  <a:pt x="1654177" y="277519"/>
                </a:cubicBezTo>
                <a:cubicBezTo>
                  <a:pt x="1788196" y="682751"/>
                  <a:pt x="1229043" y="830960"/>
                  <a:pt x="953702" y="823704"/>
                </a:cubicBezTo>
                <a:cubicBezTo>
                  <a:pt x="678361" y="816448"/>
                  <a:pt x="-44260" y="492737"/>
                  <a:pt x="2133" y="233985"/>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F5E6DF4-C88B-435C-8659-F487C259798B}"/>
                  </a:ext>
                </a:extLst>
              </p:cNvPr>
              <p:cNvSpPr txBox="1"/>
              <p:nvPr/>
            </p:nvSpPr>
            <p:spPr>
              <a:xfrm>
                <a:off x="964903" y="4921035"/>
                <a:ext cx="64713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lumMod val="65000"/>
                                  <a:lumOff val="35000"/>
                                </a:schemeClr>
                              </a:solidFill>
                              <a:latin typeface="Cambria Math" panose="02040503050406030204" pitchFamily="18" charset="0"/>
                            </a:rPr>
                          </m:ctrlPr>
                        </m:sSubPr>
                        <m:e>
                          <m:r>
                            <a:rPr lang="en-US" sz="1600" b="1" i="0" smtClean="0">
                              <a:solidFill>
                                <a:schemeClr val="tx1">
                                  <a:lumMod val="65000"/>
                                  <a:lumOff val="35000"/>
                                </a:schemeClr>
                              </a:solidFill>
                              <a:latin typeface="Cambria Math" panose="02040503050406030204" pitchFamily="18" charset="0"/>
                            </a:rPr>
                            <m:t>𝐱</m:t>
                          </m:r>
                        </m:e>
                        <m:sub>
                          <m:r>
                            <a:rPr lang="en-CA" sz="1600" b="0" i="1" smtClean="0">
                              <a:solidFill>
                                <a:schemeClr val="tx1">
                                  <a:lumMod val="65000"/>
                                  <a:lumOff val="35000"/>
                                </a:schemeClr>
                              </a:solidFill>
                              <a:latin typeface="Cambria Math" panose="02040503050406030204" pitchFamily="18" charset="0"/>
                            </a:rPr>
                            <m:t>𝐴</m:t>
                          </m:r>
                        </m:sub>
                      </m:sSub>
                    </m:oMath>
                  </m:oMathPara>
                </a14:m>
                <a:endParaRPr lang="en-US" sz="1600" dirty="0">
                  <a:solidFill>
                    <a:schemeClr val="tx1">
                      <a:lumMod val="65000"/>
                      <a:lumOff val="35000"/>
                    </a:schemeClr>
                  </a:solidFill>
                </a:endParaRPr>
              </a:p>
            </p:txBody>
          </p:sp>
        </mc:Choice>
        <mc:Fallback xmlns="">
          <p:sp>
            <p:nvSpPr>
              <p:cNvPr id="9" name="TextBox 8">
                <a:extLst>
                  <a:ext uri="{FF2B5EF4-FFF2-40B4-BE49-F238E27FC236}">
                    <a16:creationId xmlns:a16="http://schemas.microsoft.com/office/drawing/2014/main" id="{3F5E6DF4-C88B-435C-8659-F487C259798B}"/>
                  </a:ext>
                </a:extLst>
              </p:cNvPr>
              <p:cNvSpPr txBox="1">
                <a:spLocks noRot="1" noChangeAspect="1" noMove="1" noResize="1" noEditPoints="1" noAdjustHandles="1" noChangeArrowheads="1" noChangeShapeType="1" noTextEdit="1"/>
              </p:cNvSpPr>
              <p:nvPr/>
            </p:nvSpPr>
            <p:spPr>
              <a:xfrm>
                <a:off x="964903" y="4921035"/>
                <a:ext cx="647132" cy="338554"/>
              </a:xfrm>
              <a:prstGeom prst="rect">
                <a:avLst/>
              </a:prstGeom>
              <a:blipFill>
                <a:blip r:embed="rId3"/>
                <a:stretch>
                  <a:fillRect/>
                </a:stretch>
              </a:blipFill>
            </p:spPr>
            <p:txBody>
              <a:bodyPr/>
              <a:lstStyle/>
              <a:p>
                <a:r>
                  <a:rPr lang="en-CA">
                    <a:noFill/>
                  </a:rPr>
                  <a:t> </a:t>
                </a:r>
              </a:p>
            </p:txBody>
          </p:sp>
        </mc:Fallback>
      </mc:AlternateContent>
      <p:sp>
        <p:nvSpPr>
          <p:cNvPr id="10" name="Oval 9">
            <a:extLst>
              <a:ext uri="{FF2B5EF4-FFF2-40B4-BE49-F238E27FC236}">
                <a16:creationId xmlns:a16="http://schemas.microsoft.com/office/drawing/2014/main" id="{8688EC42-6E83-45C0-BAFF-3EF43C7D4597}"/>
              </a:ext>
            </a:extLst>
          </p:cNvPr>
          <p:cNvSpPr/>
          <p:nvPr/>
        </p:nvSpPr>
        <p:spPr>
          <a:xfrm>
            <a:off x="1244087" y="4827551"/>
            <a:ext cx="96520" cy="9652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7C7189F-AEFB-4AE1-95F3-15439ED06FAD}"/>
                  </a:ext>
                </a:extLst>
              </p:cNvPr>
              <p:cNvSpPr txBox="1"/>
              <p:nvPr/>
            </p:nvSpPr>
            <p:spPr>
              <a:xfrm>
                <a:off x="2736060" y="4379619"/>
                <a:ext cx="64713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lumMod val="65000"/>
                                  <a:lumOff val="35000"/>
                                </a:schemeClr>
                              </a:solidFill>
                              <a:latin typeface="Cambria Math" panose="02040503050406030204" pitchFamily="18" charset="0"/>
                            </a:rPr>
                          </m:ctrlPr>
                        </m:sSubPr>
                        <m:e>
                          <m:r>
                            <a:rPr lang="en-US" sz="1600" b="1" i="0" smtClean="0">
                              <a:solidFill>
                                <a:schemeClr val="tx1">
                                  <a:lumMod val="65000"/>
                                  <a:lumOff val="35000"/>
                                </a:schemeClr>
                              </a:solidFill>
                              <a:latin typeface="Cambria Math" panose="02040503050406030204" pitchFamily="18" charset="0"/>
                            </a:rPr>
                            <m:t>𝐱</m:t>
                          </m:r>
                        </m:e>
                        <m:sub>
                          <m:r>
                            <a:rPr lang="en-CA" sz="1600" b="0" i="1" smtClean="0">
                              <a:solidFill>
                                <a:schemeClr val="tx1">
                                  <a:lumMod val="65000"/>
                                  <a:lumOff val="35000"/>
                                </a:schemeClr>
                              </a:solidFill>
                              <a:latin typeface="Cambria Math" panose="02040503050406030204" pitchFamily="18" charset="0"/>
                            </a:rPr>
                            <m:t>𝐵</m:t>
                          </m:r>
                        </m:sub>
                      </m:sSub>
                    </m:oMath>
                  </m:oMathPara>
                </a14:m>
                <a:endParaRPr lang="en-US" sz="1600" dirty="0">
                  <a:solidFill>
                    <a:schemeClr val="tx1">
                      <a:lumMod val="65000"/>
                      <a:lumOff val="35000"/>
                    </a:schemeClr>
                  </a:solidFill>
                </a:endParaRPr>
              </a:p>
            </p:txBody>
          </p:sp>
        </mc:Choice>
        <mc:Fallback xmlns="">
          <p:sp>
            <p:nvSpPr>
              <p:cNvPr id="11" name="TextBox 10">
                <a:extLst>
                  <a:ext uri="{FF2B5EF4-FFF2-40B4-BE49-F238E27FC236}">
                    <a16:creationId xmlns:a16="http://schemas.microsoft.com/office/drawing/2014/main" id="{A7C7189F-AEFB-4AE1-95F3-15439ED06FAD}"/>
                  </a:ext>
                </a:extLst>
              </p:cNvPr>
              <p:cNvSpPr txBox="1">
                <a:spLocks noRot="1" noChangeAspect="1" noMove="1" noResize="1" noEditPoints="1" noAdjustHandles="1" noChangeArrowheads="1" noChangeShapeType="1" noTextEdit="1"/>
              </p:cNvSpPr>
              <p:nvPr/>
            </p:nvSpPr>
            <p:spPr>
              <a:xfrm>
                <a:off x="2736060" y="4379619"/>
                <a:ext cx="647132" cy="338554"/>
              </a:xfrm>
              <a:prstGeom prst="rect">
                <a:avLst/>
              </a:prstGeom>
              <a:blipFill>
                <a:blip r:embed="rId4"/>
                <a:stretch>
                  <a:fillRect/>
                </a:stretch>
              </a:blipFill>
            </p:spPr>
            <p:txBody>
              <a:bodyPr/>
              <a:lstStyle/>
              <a:p>
                <a:r>
                  <a:rPr lang="en-CA">
                    <a:noFill/>
                  </a:rPr>
                  <a:t> </a:t>
                </a:r>
              </a:p>
            </p:txBody>
          </p:sp>
        </mc:Fallback>
      </mc:AlternateContent>
      <p:sp>
        <p:nvSpPr>
          <p:cNvPr id="12" name="Oval 11">
            <a:extLst>
              <a:ext uri="{FF2B5EF4-FFF2-40B4-BE49-F238E27FC236}">
                <a16:creationId xmlns:a16="http://schemas.microsoft.com/office/drawing/2014/main" id="{21A72C3F-530C-437C-8F61-D05BB693823B}"/>
              </a:ext>
            </a:extLst>
          </p:cNvPr>
          <p:cNvSpPr/>
          <p:nvPr/>
        </p:nvSpPr>
        <p:spPr>
          <a:xfrm>
            <a:off x="3000556" y="4307128"/>
            <a:ext cx="96520" cy="9652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9E69CFE-4584-4DD3-80EA-C57F01E0F6B8}"/>
                  </a:ext>
                </a:extLst>
              </p:cNvPr>
              <p:cNvSpPr txBox="1"/>
              <p:nvPr/>
            </p:nvSpPr>
            <p:spPr>
              <a:xfrm>
                <a:off x="2185790" y="3057633"/>
                <a:ext cx="891783"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𝜙</m:t>
                      </m:r>
                      <m:r>
                        <a:rPr lang="en-CA" sz="2400" b="0" i="1" smtClean="0">
                          <a:latin typeface="Cambria Math" panose="02040503050406030204" pitchFamily="18" charset="0"/>
                        </a:rPr>
                        <m:t>=</m:t>
                      </m:r>
                      <m:r>
                        <a:rPr lang="en-US" sz="2400" b="0" i="1" smtClean="0">
                          <a:latin typeface="Cambria Math" panose="02040503050406030204" pitchFamily="18" charset="0"/>
                        </a:rPr>
                        <m:t>0</m:t>
                      </m:r>
                    </m:oMath>
                    <m:oMath xmlns:m="http://schemas.openxmlformats.org/officeDocument/2006/math">
                      <m:r>
                        <a:rPr lang="en-CA" sz="2400" b="0" i="1" smtClean="0">
                          <a:latin typeface="Cambria Math" panose="02040503050406030204" pitchFamily="18" charset="0"/>
                        </a:rPr>
                        <m:t>     ≥0</m:t>
                      </m:r>
                    </m:oMath>
                  </m:oMathPara>
                </a14:m>
                <a:endParaRPr lang="en-US" sz="2400" dirty="0"/>
              </a:p>
            </p:txBody>
          </p:sp>
        </mc:Choice>
        <mc:Fallback xmlns="">
          <p:sp>
            <p:nvSpPr>
              <p:cNvPr id="13" name="TextBox 12">
                <a:extLst>
                  <a:ext uri="{FF2B5EF4-FFF2-40B4-BE49-F238E27FC236}">
                    <a16:creationId xmlns:a16="http://schemas.microsoft.com/office/drawing/2014/main" id="{09E69CFE-4584-4DD3-80EA-C57F01E0F6B8}"/>
                  </a:ext>
                </a:extLst>
              </p:cNvPr>
              <p:cNvSpPr txBox="1">
                <a:spLocks noRot="1" noChangeAspect="1" noMove="1" noResize="1" noEditPoints="1" noAdjustHandles="1" noChangeArrowheads="1" noChangeShapeType="1" noTextEdit="1"/>
              </p:cNvSpPr>
              <p:nvPr/>
            </p:nvSpPr>
            <p:spPr>
              <a:xfrm>
                <a:off x="2185790" y="3057633"/>
                <a:ext cx="891783" cy="738664"/>
              </a:xfrm>
              <a:prstGeom prst="rect">
                <a:avLst/>
              </a:prstGeom>
              <a:blipFill>
                <a:blip r:embed="rId5"/>
                <a:stretch>
                  <a:fillRect l="-11644" r="-7534" b="-5785"/>
                </a:stretch>
              </a:blipFill>
            </p:spPr>
            <p:txBody>
              <a:bodyPr/>
              <a:lstStyle/>
              <a:p>
                <a:r>
                  <a:rPr lang="en-CA">
                    <a:noFill/>
                  </a:rPr>
                  <a:t> </a:t>
                </a:r>
              </a:p>
            </p:txBody>
          </p:sp>
        </mc:Fallback>
      </mc:AlternateContent>
      <p:sp>
        <p:nvSpPr>
          <p:cNvPr id="14" name="Oval 125 1">
            <a:extLst>
              <a:ext uri="{FF2B5EF4-FFF2-40B4-BE49-F238E27FC236}">
                <a16:creationId xmlns:a16="http://schemas.microsoft.com/office/drawing/2014/main" id="{477ECD41-6E86-4A53-9C00-B4420D747E64}"/>
              </a:ext>
            </a:extLst>
          </p:cNvPr>
          <p:cNvSpPr/>
          <p:nvPr/>
        </p:nvSpPr>
        <p:spPr>
          <a:xfrm rot="19968321">
            <a:off x="4134111" y="4408110"/>
            <a:ext cx="1972242" cy="989419"/>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242" h="989419">
                <a:moveTo>
                  <a:pt x="5383" y="399693"/>
                </a:moveTo>
                <a:cubicBezTo>
                  <a:pt x="-63676" y="94120"/>
                  <a:pt x="548663" y="13354"/>
                  <a:pt x="873999" y="11607"/>
                </a:cubicBezTo>
                <a:cubicBezTo>
                  <a:pt x="1199335" y="9860"/>
                  <a:pt x="1783404" y="-99392"/>
                  <a:pt x="1957402" y="389208"/>
                </a:cubicBezTo>
                <a:cubicBezTo>
                  <a:pt x="2091421" y="794440"/>
                  <a:pt x="1282288" y="987665"/>
                  <a:pt x="956952" y="989412"/>
                </a:cubicBezTo>
                <a:cubicBezTo>
                  <a:pt x="631616" y="991159"/>
                  <a:pt x="74442" y="705266"/>
                  <a:pt x="5383" y="399693"/>
                </a:cubicBezTo>
                <a:close/>
              </a:path>
            </a:pathLst>
          </a:custGeom>
          <a:gradFill flip="none" rotWithShape="1">
            <a:gsLst>
              <a:gs pos="25000">
                <a:schemeClr val="accent1">
                  <a:lumMod val="0"/>
                  <a:lumOff val="100000"/>
                </a:schemeClr>
              </a:gs>
              <a:gs pos="77000">
                <a:schemeClr val="accent1">
                  <a:lumMod val="20000"/>
                  <a:lumOff val="80000"/>
                </a:schemeClr>
              </a:gs>
            </a:gsLst>
            <a:path path="circle">
              <a:fillToRect l="50000" t="-80000" r="50000" b="180000"/>
            </a:path>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25 3">
            <a:extLst>
              <a:ext uri="{FF2B5EF4-FFF2-40B4-BE49-F238E27FC236}">
                <a16:creationId xmlns:a16="http://schemas.microsoft.com/office/drawing/2014/main" id="{710E589D-41CC-4B08-A235-11C3A048AD8A}"/>
              </a:ext>
            </a:extLst>
          </p:cNvPr>
          <p:cNvSpPr/>
          <p:nvPr/>
        </p:nvSpPr>
        <p:spPr>
          <a:xfrm rot="21236884">
            <a:off x="6229270" y="3833044"/>
            <a:ext cx="1674598" cy="823956"/>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 name="connsiteX0" fmla="*/ 5016 w 1677481"/>
              <a:gd name="connsiteY0" fmla="*/ 388487 h 978458"/>
              <a:gd name="connsiteX1" fmla="*/ 873632 w 1677481"/>
              <a:gd name="connsiteY1" fmla="*/ 401 h 978458"/>
              <a:gd name="connsiteX2" fmla="*/ 1657060 w 1677481"/>
              <a:gd name="connsiteY2" fmla="*/ 432021 h 978458"/>
              <a:gd name="connsiteX3" fmla="*/ 956585 w 1677481"/>
              <a:gd name="connsiteY3" fmla="*/ 978206 h 978458"/>
              <a:gd name="connsiteX4" fmla="*/ 5016 w 1677481"/>
              <a:gd name="connsiteY4" fmla="*/ 388487 h 978458"/>
              <a:gd name="connsiteX0" fmla="*/ 2 w 1672467"/>
              <a:gd name="connsiteY0" fmla="*/ 233985 h 823956"/>
              <a:gd name="connsiteX1" fmla="*/ 959374 w 1672467"/>
              <a:gd name="connsiteY1" fmla="*/ 88467 h 823956"/>
              <a:gd name="connsiteX2" fmla="*/ 1652046 w 1672467"/>
              <a:gd name="connsiteY2" fmla="*/ 277519 h 823956"/>
              <a:gd name="connsiteX3" fmla="*/ 951571 w 1672467"/>
              <a:gd name="connsiteY3" fmla="*/ 823704 h 823956"/>
              <a:gd name="connsiteX4" fmla="*/ 2 w 1672467"/>
              <a:gd name="connsiteY4" fmla="*/ 233985 h 823956"/>
              <a:gd name="connsiteX0" fmla="*/ 2133 w 1674598"/>
              <a:gd name="connsiteY0" fmla="*/ 233985 h 823956"/>
              <a:gd name="connsiteX1" fmla="*/ 961505 w 1674598"/>
              <a:gd name="connsiteY1" fmla="*/ 88467 h 823956"/>
              <a:gd name="connsiteX2" fmla="*/ 1654177 w 1674598"/>
              <a:gd name="connsiteY2" fmla="*/ 277519 h 823956"/>
              <a:gd name="connsiteX3" fmla="*/ 953702 w 1674598"/>
              <a:gd name="connsiteY3" fmla="*/ 823704 h 823956"/>
              <a:gd name="connsiteX4" fmla="*/ 2133 w 1674598"/>
              <a:gd name="connsiteY4" fmla="*/ 233985 h 82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598" h="823956">
                <a:moveTo>
                  <a:pt x="2133" y="233985"/>
                </a:moveTo>
                <a:cubicBezTo>
                  <a:pt x="48526" y="-24767"/>
                  <a:pt x="686164" y="81211"/>
                  <a:pt x="961505" y="88467"/>
                </a:cubicBezTo>
                <a:cubicBezTo>
                  <a:pt x="1236846" y="95723"/>
                  <a:pt x="1480179" y="-211081"/>
                  <a:pt x="1654177" y="277519"/>
                </a:cubicBezTo>
                <a:cubicBezTo>
                  <a:pt x="1788196" y="682751"/>
                  <a:pt x="1229043" y="830960"/>
                  <a:pt x="953702" y="823704"/>
                </a:cubicBezTo>
                <a:cubicBezTo>
                  <a:pt x="678361" y="816448"/>
                  <a:pt x="-44260" y="492737"/>
                  <a:pt x="2133" y="233985"/>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36C1E88-0AF8-4DDB-8888-32A87CE326FE}"/>
                  </a:ext>
                </a:extLst>
              </p:cNvPr>
              <p:cNvSpPr txBox="1"/>
              <p:nvPr/>
            </p:nvSpPr>
            <p:spPr>
              <a:xfrm>
                <a:off x="4819715" y="4915066"/>
                <a:ext cx="64713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lumMod val="65000"/>
                                  <a:lumOff val="35000"/>
                                </a:schemeClr>
                              </a:solidFill>
                              <a:latin typeface="Cambria Math" panose="02040503050406030204" pitchFamily="18" charset="0"/>
                            </a:rPr>
                          </m:ctrlPr>
                        </m:sSubPr>
                        <m:e>
                          <m:r>
                            <a:rPr lang="en-US" sz="1600" b="1" i="0" smtClean="0">
                              <a:solidFill>
                                <a:schemeClr val="tx1">
                                  <a:lumMod val="65000"/>
                                  <a:lumOff val="35000"/>
                                </a:schemeClr>
                              </a:solidFill>
                              <a:latin typeface="Cambria Math" panose="02040503050406030204" pitchFamily="18" charset="0"/>
                            </a:rPr>
                            <m:t>𝐱</m:t>
                          </m:r>
                        </m:e>
                        <m:sub>
                          <m:r>
                            <a:rPr lang="en-CA" sz="1600" b="0" i="1" smtClean="0">
                              <a:solidFill>
                                <a:schemeClr val="tx1">
                                  <a:lumMod val="65000"/>
                                  <a:lumOff val="35000"/>
                                </a:schemeClr>
                              </a:solidFill>
                              <a:latin typeface="Cambria Math" panose="02040503050406030204" pitchFamily="18" charset="0"/>
                            </a:rPr>
                            <m:t>𝐴</m:t>
                          </m:r>
                        </m:sub>
                      </m:sSub>
                    </m:oMath>
                  </m:oMathPara>
                </a14:m>
                <a:endParaRPr lang="en-US" sz="1600" dirty="0">
                  <a:solidFill>
                    <a:schemeClr val="tx1">
                      <a:lumMod val="65000"/>
                      <a:lumOff val="35000"/>
                    </a:schemeClr>
                  </a:solidFill>
                </a:endParaRPr>
              </a:p>
            </p:txBody>
          </p:sp>
        </mc:Choice>
        <mc:Fallback xmlns="">
          <p:sp>
            <p:nvSpPr>
              <p:cNvPr id="16" name="TextBox 15">
                <a:extLst>
                  <a:ext uri="{FF2B5EF4-FFF2-40B4-BE49-F238E27FC236}">
                    <a16:creationId xmlns:a16="http://schemas.microsoft.com/office/drawing/2014/main" id="{B36C1E88-0AF8-4DDB-8888-32A87CE326FE}"/>
                  </a:ext>
                </a:extLst>
              </p:cNvPr>
              <p:cNvSpPr txBox="1">
                <a:spLocks noRot="1" noChangeAspect="1" noMove="1" noResize="1" noEditPoints="1" noAdjustHandles="1" noChangeArrowheads="1" noChangeShapeType="1" noTextEdit="1"/>
              </p:cNvSpPr>
              <p:nvPr/>
            </p:nvSpPr>
            <p:spPr>
              <a:xfrm>
                <a:off x="4819715" y="4915066"/>
                <a:ext cx="647132" cy="338554"/>
              </a:xfrm>
              <a:prstGeom prst="rect">
                <a:avLst/>
              </a:prstGeom>
              <a:blipFill>
                <a:blip r:embed="rId6"/>
                <a:stretch>
                  <a:fillRect/>
                </a:stretch>
              </a:blipFill>
            </p:spPr>
            <p:txBody>
              <a:bodyPr/>
              <a:lstStyle/>
              <a:p>
                <a:r>
                  <a:rPr lang="en-CA">
                    <a:noFill/>
                  </a:rPr>
                  <a:t> </a:t>
                </a:r>
              </a:p>
            </p:txBody>
          </p:sp>
        </mc:Fallback>
      </mc:AlternateContent>
      <p:sp>
        <p:nvSpPr>
          <p:cNvPr id="17" name="Oval 16">
            <a:extLst>
              <a:ext uri="{FF2B5EF4-FFF2-40B4-BE49-F238E27FC236}">
                <a16:creationId xmlns:a16="http://schemas.microsoft.com/office/drawing/2014/main" id="{7F3C0F8D-BAAB-4975-B986-70F2304FBD46}"/>
              </a:ext>
            </a:extLst>
          </p:cNvPr>
          <p:cNvSpPr/>
          <p:nvPr/>
        </p:nvSpPr>
        <p:spPr>
          <a:xfrm>
            <a:off x="5098899" y="4821582"/>
            <a:ext cx="96520" cy="9652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323E72F-B0CF-4531-B28B-C4B487C50B87}"/>
                  </a:ext>
                </a:extLst>
              </p:cNvPr>
              <p:cNvSpPr txBox="1"/>
              <p:nvPr/>
            </p:nvSpPr>
            <p:spPr>
              <a:xfrm>
                <a:off x="6894952" y="4277193"/>
                <a:ext cx="64713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lumMod val="65000"/>
                                  <a:lumOff val="35000"/>
                                </a:schemeClr>
                              </a:solidFill>
                              <a:latin typeface="Cambria Math" panose="02040503050406030204" pitchFamily="18" charset="0"/>
                            </a:rPr>
                          </m:ctrlPr>
                        </m:sSubPr>
                        <m:e>
                          <m:r>
                            <a:rPr lang="en-US" sz="1600" b="1" i="0" smtClean="0">
                              <a:solidFill>
                                <a:schemeClr val="tx1">
                                  <a:lumMod val="65000"/>
                                  <a:lumOff val="35000"/>
                                </a:schemeClr>
                              </a:solidFill>
                              <a:latin typeface="Cambria Math" panose="02040503050406030204" pitchFamily="18" charset="0"/>
                            </a:rPr>
                            <m:t>𝐱</m:t>
                          </m:r>
                        </m:e>
                        <m:sub>
                          <m:r>
                            <a:rPr lang="en-CA" sz="1600" b="0" i="1" smtClean="0">
                              <a:solidFill>
                                <a:schemeClr val="tx1">
                                  <a:lumMod val="65000"/>
                                  <a:lumOff val="35000"/>
                                </a:schemeClr>
                              </a:solidFill>
                              <a:latin typeface="Cambria Math" panose="02040503050406030204" pitchFamily="18" charset="0"/>
                            </a:rPr>
                            <m:t>𝐵</m:t>
                          </m:r>
                        </m:sub>
                      </m:sSub>
                    </m:oMath>
                  </m:oMathPara>
                </a14:m>
                <a:endParaRPr lang="en-US" sz="1600" dirty="0">
                  <a:solidFill>
                    <a:schemeClr val="tx1">
                      <a:lumMod val="65000"/>
                      <a:lumOff val="35000"/>
                    </a:schemeClr>
                  </a:solidFill>
                </a:endParaRPr>
              </a:p>
            </p:txBody>
          </p:sp>
        </mc:Choice>
        <mc:Fallback xmlns="">
          <p:sp>
            <p:nvSpPr>
              <p:cNvPr id="18" name="TextBox 17">
                <a:extLst>
                  <a:ext uri="{FF2B5EF4-FFF2-40B4-BE49-F238E27FC236}">
                    <a16:creationId xmlns:a16="http://schemas.microsoft.com/office/drawing/2014/main" id="{4323E72F-B0CF-4531-B28B-C4B487C50B87}"/>
                  </a:ext>
                </a:extLst>
              </p:cNvPr>
              <p:cNvSpPr txBox="1">
                <a:spLocks noRot="1" noChangeAspect="1" noMove="1" noResize="1" noEditPoints="1" noAdjustHandles="1" noChangeArrowheads="1" noChangeShapeType="1" noTextEdit="1"/>
              </p:cNvSpPr>
              <p:nvPr/>
            </p:nvSpPr>
            <p:spPr>
              <a:xfrm>
                <a:off x="6894952" y="4277193"/>
                <a:ext cx="647132" cy="338554"/>
              </a:xfrm>
              <a:prstGeom prst="rect">
                <a:avLst/>
              </a:prstGeom>
              <a:blipFill>
                <a:blip r:embed="rId7"/>
                <a:stretch>
                  <a:fillRect/>
                </a:stretch>
              </a:blipFill>
            </p:spPr>
            <p:txBody>
              <a:bodyPr/>
              <a:lstStyle/>
              <a:p>
                <a:r>
                  <a:rPr lang="en-CA">
                    <a:noFill/>
                  </a:rPr>
                  <a:t> </a:t>
                </a:r>
              </a:p>
            </p:txBody>
          </p:sp>
        </mc:Fallback>
      </mc:AlternateContent>
      <p:sp>
        <p:nvSpPr>
          <p:cNvPr id="19" name="Oval 18">
            <a:extLst>
              <a:ext uri="{FF2B5EF4-FFF2-40B4-BE49-F238E27FC236}">
                <a16:creationId xmlns:a16="http://schemas.microsoft.com/office/drawing/2014/main" id="{4EEFED11-8EF8-45B1-A5A9-4DC586658793}"/>
              </a:ext>
            </a:extLst>
          </p:cNvPr>
          <p:cNvSpPr/>
          <p:nvPr/>
        </p:nvSpPr>
        <p:spPr>
          <a:xfrm>
            <a:off x="7159448" y="4204702"/>
            <a:ext cx="96520" cy="9652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13A3F96-F91E-46BE-9D8E-DE7EF66B773C}"/>
                  </a:ext>
                </a:extLst>
              </p:cNvPr>
              <p:cNvSpPr txBox="1"/>
              <p:nvPr/>
            </p:nvSpPr>
            <p:spPr>
              <a:xfrm>
                <a:off x="6467142" y="3058735"/>
                <a:ext cx="921534" cy="7387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𝜙</m:t>
                      </m:r>
                      <m:r>
                        <a:rPr lang="en-US" sz="2400" b="0" i="1" smtClean="0">
                          <a:latin typeface="Cambria Math" panose="02040503050406030204" pitchFamily="18" charset="0"/>
                        </a:rPr>
                        <m:t>&gt;0</m:t>
                      </m:r>
                    </m:oMath>
                    <m:oMath xmlns:m="http://schemas.openxmlformats.org/officeDocument/2006/math">
                      <m:r>
                        <a:rPr lang="en-CA" sz="2400" b="0" i="1" smtClean="0">
                          <a:latin typeface="Cambria Math" panose="02040503050406030204" pitchFamily="18" charset="0"/>
                        </a:rPr>
                        <m:t>    =0</m:t>
                      </m:r>
                    </m:oMath>
                  </m:oMathPara>
                </a14:m>
                <a:br>
                  <a:rPr lang="en-CA" sz="2400" b="0" i="1" dirty="0">
                    <a:latin typeface="Cambria Math" panose="02040503050406030204" pitchFamily="18" charset="0"/>
                  </a:rPr>
                </a:br>
                <a:endParaRPr lang="en-US" sz="2400" dirty="0"/>
              </a:p>
            </p:txBody>
          </p:sp>
        </mc:Choice>
        <mc:Fallback xmlns="">
          <p:sp>
            <p:nvSpPr>
              <p:cNvPr id="20" name="TextBox 19">
                <a:extLst>
                  <a:ext uri="{FF2B5EF4-FFF2-40B4-BE49-F238E27FC236}">
                    <a16:creationId xmlns:a16="http://schemas.microsoft.com/office/drawing/2014/main" id="{013A3F96-F91E-46BE-9D8E-DE7EF66B773C}"/>
                  </a:ext>
                </a:extLst>
              </p:cNvPr>
              <p:cNvSpPr txBox="1">
                <a:spLocks noRot="1" noChangeAspect="1" noMove="1" noResize="1" noEditPoints="1" noAdjustHandles="1" noChangeArrowheads="1" noChangeShapeType="1" noTextEdit="1"/>
              </p:cNvSpPr>
              <p:nvPr/>
            </p:nvSpPr>
            <p:spPr>
              <a:xfrm>
                <a:off x="6467142" y="3058735"/>
                <a:ext cx="921534" cy="738728"/>
              </a:xfrm>
              <a:prstGeom prst="rect">
                <a:avLst/>
              </a:prstGeom>
              <a:blipFill>
                <a:blip r:embed="rId8"/>
                <a:stretch>
                  <a:fillRect l="-7947" r="-3974" b="-4132"/>
                </a:stretch>
              </a:blipFill>
            </p:spPr>
            <p:txBody>
              <a:bodyPr/>
              <a:lstStyle/>
              <a:p>
                <a:r>
                  <a:rPr lang="en-CA">
                    <a:noFill/>
                  </a:rPr>
                  <a:t> </a:t>
                </a:r>
              </a:p>
            </p:txBody>
          </p:sp>
        </mc:Fallback>
      </mc:AlternateContent>
      <p:sp>
        <p:nvSpPr>
          <p:cNvPr id="21" name="Oval 125 1">
            <a:extLst>
              <a:ext uri="{FF2B5EF4-FFF2-40B4-BE49-F238E27FC236}">
                <a16:creationId xmlns:a16="http://schemas.microsoft.com/office/drawing/2014/main" id="{01027CC7-D4FA-4FEB-9BA1-0668063383E9}"/>
              </a:ext>
            </a:extLst>
          </p:cNvPr>
          <p:cNvSpPr/>
          <p:nvPr/>
        </p:nvSpPr>
        <p:spPr>
          <a:xfrm rot="19968321">
            <a:off x="8303169" y="4431933"/>
            <a:ext cx="1972242" cy="989419"/>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242" h="989419">
                <a:moveTo>
                  <a:pt x="5383" y="399693"/>
                </a:moveTo>
                <a:cubicBezTo>
                  <a:pt x="-63676" y="94120"/>
                  <a:pt x="548663" y="13354"/>
                  <a:pt x="873999" y="11607"/>
                </a:cubicBezTo>
                <a:cubicBezTo>
                  <a:pt x="1199335" y="9860"/>
                  <a:pt x="1783404" y="-99392"/>
                  <a:pt x="1957402" y="389208"/>
                </a:cubicBezTo>
                <a:cubicBezTo>
                  <a:pt x="2091421" y="794440"/>
                  <a:pt x="1282288" y="987665"/>
                  <a:pt x="956952" y="989412"/>
                </a:cubicBezTo>
                <a:cubicBezTo>
                  <a:pt x="631616" y="991159"/>
                  <a:pt x="74442" y="705266"/>
                  <a:pt x="5383" y="399693"/>
                </a:cubicBezTo>
                <a:close/>
              </a:path>
            </a:pathLst>
          </a:custGeom>
          <a:gradFill flip="none" rotWithShape="1">
            <a:gsLst>
              <a:gs pos="25000">
                <a:schemeClr val="accent1">
                  <a:lumMod val="0"/>
                  <a:lumOff val="100000"/>
                </a:schemeClr>
              </a:gs>
              <a:gs pos="77000">
                <a:schemeClr val="accent1">
                  <a:lumMod val="20000"/>
                  <a:lumOff val="80000"/>
                </a:schemeClr>
              </a:gs>
            </a:gsLst>
            <a:path path="circle">
              <a:fillToRect l="50000" t="-80000" r="50000" b="180000"/>
            </a:path>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125 3">
            <a:extLst>
              <a:ext uri="{FF2B5EF4-FFF2-40B4-BE49-F238E27FC236}">
                <a16:creationId xmlns:a16="http://schemas.microsoft.com/office/drawing/2014/main" id="{76E39029-0BFF-4108-88FE-7586F848D1B5}"/>
              </a:ext>
            </a:extLst>
          </p:cNvPr>
          <p:cNvSpPr/>
          <p:nvPr/>
        </p:nvSpPr>
        <p:spPr>
          <a:xfrm rot="21236884">
            <a:off x="9880477" y="4088580"/>
            <a:ext cx="1674598" cy="823956"/>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 name="connsiteX0" fmla="*/ 5016 w 1677481"/>
              <a:gd name="connsiteY0" fmla="*/ 388487 h 978458"/>
              <a:gd name="connsiteX1" fmla="*/ 873632 w 1677481"/>
              <a:gd name="connsiteY1" fmla="*/ 401 h 978458"/>
              <a:gd name="connsiteX2" fmla="*/ 1657060 w 1677481"/>
              <a:gd name="connsiteY2" fmla="*/ 432021 h 978458"/>
              <a:gd name="connsiteX3" fmla="*/ 956585 w 1677481"/>
              <a:gd name="connsiteY3" fmla="*/ 978206 h 978458"/>
              <a:gd name="connsiteX4" fmla="*/ 5016 w 1677481"/>
              <a:gd name="connsiteY4" fmla="*/ 388487 h 978458"/>
              <a:gd name="connsiteX0" fmla="*/ 2 w 1672467"/>
              <a:gd name="connsiteY0" fmla="*/ 233985 h 823956"/>
              <a:gd name="connsiteX1" fmla="*/ 959374 w 1672467"/>
              <a:gd name="connsiteY1" fmla="*/ 88467 h 823956"/>
              <a:gd name="connsiteX2" fmla="*/ 1652046 w 1672467"/>
              <a:gd name="connsiteY2" fmla="*/ 277519 h 823956"/>
              <a:gd name="connsiteX3" fmla="*/ 951571 w 1672467"/>
              <a:gd name="connsiteY3" fmla="*/ 823704 h 823956"/>
              <a:gd name="connsiteX4" fmla="*/ 2 w 1672467"/>
              <a:gd name="connsiteY4" fmla="*/ 233985 h 823956"/>
              <a:gd name="connsiteX0" fmla="*/ 2133 w 1674598"/>
              <a:gd name="connsiteY0" fmla="*/ 233985 h 823956"/>
              <a:gd name="connsiteX1" fmla="*/ 961505 w 1674598"/>
              <a:gd name="connsiteY1" fmla="*/ 88467 h 823956"/>
              <a:gd name="connsiteX2" fmla="*/ 1654177 w 1674598"/>
              <a:gd name="connsiteY2" fmla="*/ 277519 h 823956"/>
              <a:gd name="connsiteX3" fmla="*/ 953702 w 1674598"/>
              <a:gd name="connsiteY3" fmla="*/ 823704 h 823956"/>
              <a:gd name="connsiteX4" fmla="*/ 2133 w 1674598"/>
              <a:gd name="connsiteY4" fmla="*/ 233985 h 82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598" h="823956">
                <a:moveTo>
                  <a:pt x="2133" y="233985"/>
                </a:moveTo>
                <a:cubicBezTo>
                  <a:pt x="48526" y="-24767"/>
                  <a:pt x="686164" y="81211"/>
                  <a:pt x="961505" y="88467"/>
                </a:cubicBezTo>
                <a:cubicBezTo>
                  <a:pt x="1236846" y="95723"/>
                  <a:pt x="1480179" y="-211081"/>
                  <a:pt x="1654177" y="277519"/>
                </a:cubicBezTo>
                <a:cubicBezTo>
                  <a:pt x="1788196" y="682751"/>
                  <a:pt x="1229043" y="830960"/>
                  <a:pt x="953702" y="823704"/>
                </a:cubicBezTo>
                <a:cubicBezTo>
                  <a:pt x="678361" y="816448"/>
                  <a:pt x="-44260" y="492737"/>
                  <a:pt x="2133" y="233985"/>
                </a:cubicBezTo>
                <a:close/>
              </a:path>
            </a:pathLst>
          </a:custGeom>
          <a:solidFill>
            <a:schemeClr val="bg1">
              <a:alpha val="7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CF62EAF-DA6D-4258-96CE-C3055FB6E768}"/>
                  </a:ext>
                </a:extLst>
              </p:cNvPr>
              <p:cNvSpPr txBox="1"/>
              <p:nvPr/>
            </p:nvSpPr>
            <p:spPr>
              <a:xfrm>
                <a:off x="8988773" y="4938889"/>
                <a:ext cx="64713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lumMod val="65000"/>
                                  <a:lumOff val="35000"/>
                                </a:schemeClr>
                              </a:solidFill>
                              <a:latin typeface="Cambria Math" panose="02040503050406030204" pitchFamily="18" charset="0"/>
                            </a:rPr>
                          </m:ctrlPr>
                        </m:sSubPr>
                        <m:e>
                          <m:r>
                            <a:rPr lang="en-US" sz="1600" b="1" i="0" smtClean="0">
                              <a:solidFill>
                                <a:schemeClr val="tx1">
                                  <a:lumMod val="65000"/>
                                  <a:lumOff val="35000"/>
                                </a:schemeClr>
                              </a:solidFill>
                              <a:latin typeface="Cambria Math" panose="02040503050406030204" pitchFamily="18" charset="0"/>
                            </a:rPr>
                            <m:t>𝐱</m:t>
                          </m:r>
                        </m:e>
                        <m:sub>
                          <m:r>
                            <a:rPr lang="en-CA" sz="1600" b="0" i="1" smtClean="0">
                              <a:solidFill>
                                <a:schemeClr val="tx1">
                                  <a:lumMod val="65000"/>
                                  <a:lumOff val="35000"/>
                                </a:schemeClr>
                              </a:solidFill>
                              <a:latin typeface="Cambria Math" panose="02040503050406030204" pitchFamily="18" charset="0"/>
                            </a:rPr>
                            <m:t>𝐴</m:t>
                          </m:r>
                        </m:sub>
                      </m:sSub>
                    </m:oMath>
                  </m:oMathPara>
                </a14:m>
                <a:endParaRPr lang="en-US" sz="1600" dirty="0">
                  <a:solidFill>
                    <a:schemeClr val="tx1">
                      <a:lumMod val="65000"/>
                      <a:lumOff val="35000"/>
                    </a:schemeClr>
                  </a:solidFill>
                </a:endParaRPr>
              </a:p>
            </p:txBody>
          </p:sp>
        </mc:Choice>
        <mc:Fallback xmlns="">
          <p:sp>
            <p:nvSpPr>
              <p:cNvPr id="23" name="TextBox 22">
                <a:extLst>
                  <a:ext uri="{FF2B5EF4-FFF2-40B4-BE49-F238E27FC236}">
                    <a16:creationId xmlns:a16="http://schemas.microsoft.com/office/drawing/2014/main" id="{1CF62EAF-DA6D-4258-96CE-C3055FB6E768}"/>
                  </a:ext>
                </a:extLst>
              </p:cNvPr>
              <p:cNvSpPr txBox="1">
                <a:spLocks noRot="1" noChangeAspect="1" noMove="1" noResize="1" noEditPoints="1" noAdjustHandles="1" noChangeArrowheads="1" noChangeShapeType="1" noTextEdit="1"/>
              </p:cNvSpPr>
              <p:nvPr/>
            </p:nvSpPr>
            <p:spPr>
              <a:xfrm>
                <a:off x="8988773" y="4938889"/>
                <a:ext cx="647132" cy="338554"/>
              </a:xfrm>
              <a:prstGeom prst="rect">
                <a:avLst/>
              </a:prstGeom>
              <a:blipFill>
                <a:blip r:embed="rId9"/>
                <a:stretch>
                  <a:fillRect/>
                </a:stretch>
              </a:blipFill>
            </p:spPr>
            <p:txBody>
              <a:bodyPr/>
              <a:lstStyle/>
              <a:p>
                <a:r>
                  <a:rPr lang="en-CA">
                    <a:noFill/>
                  </a:rPr>
                  <a:t> </a:t>
                </a:r>
              </a:p>
            </p:txBody>
          </p:sp>
        </mc:Fallback>
      </mc:AlternateContent>
      <p:sp>
        <p:nvSpPr>
          <p:cNvPr id="24" name="Oval 23">
            <a:extLst>
              <a:ext uri="{FF2B5EF4-FFF2-40B4-BE49-F238E27FC236}">
                <a16:creationId xmlns:a16="http://schemas.microsoft.com/office/drawing/2014/main" id="{729A917A-93F0-4E38-91A4-C473870FD2CA}"/>
              </a:ext>
            </a:extLst>
          </p:cNvPr>
          <p:cNvSpPr/>
          <p:nvPr/>
        </p:nvSpPr>
        <p:spPr>
          <a:xfrm>
            <a:off x="9267957" y="4845405"/>
            <a:ext cx="96520" cy="9652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FE226A2-F693-4001-8A6D-5CCAE15D5B8F}"/>
                  </a:ext>
                </a:extLst>
              </p:cNvPr>
              <p:cNvSpPr txBox="1"/>
              <p:nvPr/>
            </p:nvSpPr>
            <p:spPr>
              <a:xfrm>
                <a:off x="10546159" y="4532729"/>
                <a:ext cx="64713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lumMod val="65000"/>
                                  <a:lumOff val="35000"/>
                                </a:schemeClr>
                              </a:solidFill>
                              <a:latin typeface="Cambria Math" panose="02040503050406030204" pitchFamily="18" charset="0"/>
                            </a:rPr>
                          </m:ctrlPr>
                        </m:sSubPr>
                        <m:e>
                          <m:r>
                            <a:rPr lang="en-US" sz="1600" b="1" i="0" smtClean="0">
                              <a:solidFill>
                                <a:schemeClr val="tx1">
                                  <a:lumMod val="65000"/>
                                  <a:lumOff val="35000"/>
                                </a:schemeClr>
                              </a:solidFill>
                              <a:latin typeface="Cambria Math" panose="02040503050406030204" pitchFamily="18" charset="0"/>
                            </a:rPr>
                            <m:t>𝐱</m:t>
                          </m:r>
                        </m:e>
                        <m:sub>
                          <m:r>
                            <a:rPr lang="en-CA" sz="1600" b="0" i="1" smtClean="0">
                              <a:solidFill>
                                <a:schemeClr val="tx1">
                                  <a:lumMod val="65000"/>
                                  <a:lumOff val="35000"/>
                                </a:schemeClr>
                              </a:solidFill>
                              <a:latin typeface="Cambria Math" panose="02040503050406030204" pitchFamily="18" charset="0"/>
                            </a:rPr>
                            <m:t>𝐵</m:t>
                          </m:r>
                        </m:sub>
                      </m:sSub>
                    </m:oMath>
                  </m:oMathPara>
                </a14:m>
                <a:endParaRPr lang="en-US" sz="1600" dirty="0">
                  <a:solidFill>
                    <a:schemeClr val="tx1">
                      <a:lumMod val="65000"/>
                      <a:lumOff val="35000"/>
                    </a:schemeClr>
                  </a:solidFill>
                </a:endParaRPr>
              </a:p>
            </p:txBody>
          </p:sp>
        </mc:Choice>
        <mc:Fallback xmlns="">
          <p:sp>
            <p:nvSpPr>
              <p:cNvPr id="25" name="TextBox 24">
                <a:extLst>
                  <a:ext uri="{FF2B5EF4-FFF2-40B4-BE49-F238E27FC236}">
                    <a16:creationId xmlns:a16="http://schemas.microsoft.com/office/drawing/2014/main" id="{2FE226A2-F693-4001-8A6D-5CCAE15D5B8F}"/>
                  </a:ext>
                </a:extLst>
              </p:cNvPr>
              <p:cNvSpPr txBox="1">
                <a:spLocks noRot="1" noChangeAspect="1" noMove="1" noResize="1" noEditPoints="1" noAdjustHandles="1" noChangeArrowheads="1" noChangeShapeType="1" noTextEdit="1"/>
              </p:cNvSpPr>
              <p:nvPr/>
            </p:nvSpPr>
            <p:spPr>
              <a:xfrm>
                <a:off x="10546159" y="4532729"/>
                <a:ext cx="647132" cy="338554"/>
              </a:xfrm>
              <a:prstGeom prst="rect">
                <a:avLst/>
              </a:prstGeom>
              <a:blipFill>
                <a:blip r:embed="rId10"/>
                <a:stretch>
                  <a:fillRect/>
                </a:stretch>
              </a:blipFill>
            </p:spPr>
            <p:txBody>
              <a:bodyPr/>
              <a:lstStyle/>
              <a:p>
                <a:r>
                  <a:rPr lang="en-CA">
                    <a:noFill/>
                  </a:rPr>
                  <a:t> </a:t>
                </a:r>
              </a:p>
            </p:txBody>
          </p:sp>
        </mc:Fallback>
      </mc:AlternateContent>
      <p:sp>
        <p:nvSpPr>
          <p:cNvPr id="26" name="Oval 25">
            <a:extLst>
              <a:ext uri="{FF2B5EF4-FFF2-40B4-BE49-F238E27FC236}">
                <a16:creationId xmlns:a16="http://schemas.microsoft.com/office/drawing/2014/main" id="{AD3B84FD-626E-4F1C-9748-B30BD20CA2AF}"/>
              </a:ext>
            </a:extLst>
          </p:cNvPr>
          <p:cNvSpPr/>
          <p:nvPr/>
        </p:nvSpPr>
        <p:spPr>
          <a:xfrm>
            <a:off x="10810655" y="4460238"/>
            <a:ext cx="96520" cy="9652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8E6F02E-896B-4159-B4C8-4D88A31578C8}"/>
                  </a:ext>
                </a:extLst>
              </p:cNvPr>
              <p:cNvSpPr txBox="1"/>
              <p:nvPr/>
            </p:nvSpPr>
            <p:spPr>
              <a:xfrm>
                <a:off x="10430304" y="3057633"/>
                <a:ext cx="891783"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𝜙</m:t>
                      </m:r>
                      <m:r>
                        <a:rPr lang="en-CA" sz="2400" b="0" i="1" smtClean="0">
                          <a:latin typeface="Cambria Math" panose="02040503050406030204" pitchFamily="18" charset="0"/>
                        </a:rPr>
                        <m:t>&lt;</m:t>
                      </m:r>
                      <m:r>
                        <a:rPr lang="en-US" sz="2400" b="0" i="1" smtClean="0">
                          <a:latin typeface="Cambria Math" panose="02040503050406030204" pitchFamily="18" charset="0"/>
                        </a:rPr>
                        <m:t>0</m:t>
                      </m:r>
                    </m:oMath>
                    <m:oMath xmlns:m="http://schemas.openxmlformats.org/officeDocument/2006/math">
                      <m:r>
                        <a:rPr lang="en-CA" sz="2400" b="0" i="1" smtClean="0">
                          <a:latin typeface="Cambria Math" panose="02040503050406030204" pitchFamily="18" charset="0"/>
                        </a:rPr>
                        <m:t>     &gt;0</m:t>
                      </m:r>
                    </m:oMath>
                  </m:oMathPara>
                </a14:m>
                <a:endParaRPr lang="en-US" sz="2400" dirty="0"/>
              </a:p>
            </p:txBody>
          </p:sp>
        </mc:Choice>
        <mc:Fallback xmlns="">
          <p:sp>
            <p:nvSpPr>
              <p:cNvPr id="27" name="TextBox 26">
                <a:extLst>
                  <a:ext uri="{FF2B5EF4-FFF2-40B4-BE49-F238E27FC236}">
                    <a16:creationId xmlns:a16="http://schemas.microsoft.com/office/drawing/2014/main" id="{48E6F02E-896B-4159-B4C8-4D88A31578C8}"/>
                  </a:ext>
                </a:extLst>
              </p:cNvPr>
              <p:cNvSpPr txBox="1">
                <a:spLocks noRot="1" noChangeAspect="1" noMove="1" noResize="1" noEditPoints="1" noAdjustHandles="1" noChangeArrowheads="1" noChangeShapeType="1" noTextEdit="1"/>
              </p:cNvSpPr>
              <p:nvPr/>
            </p:nvSpPr>
            <p:spPr>
              <a:xfrm>
                <a:off x="10430304" y="3057633"/>
                <a:ext cx="891783" cy="738664"/>
              </a:xfrm>
              <a:prstGeom prst="rect">
                <a:avLst/>
              </a:prstGeom>
              <a:blipFill>
                <a:blip r:embed="rId11"/>
                <a:stretch>
                  <a:fillRect l="-11644" r="-8219" b="-2479"/>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72E538EB-0732-481D-87EE-0E08D176BAA6}"/>
              </a:ext>
            </a:extLst>
          </p:cNvPr>
          <p:cNvSpPr txBox="1"/>
          <p:nvPr/>
        </p:nvSpPr>
        <p:spPr>
          <a:xfrm>
            <a:off x="1561133" y="5720022"/>
            <a:ext cx="913070" cy="400110"/>
          </a:xfrm>
          <a:prstGeom prst="rect">
            <a:avLst/>
          </a:prstGeom>
          <a:noFill/>
        </p:spPr>
        <p:txBody>
          <a:bodyPr wrap="none" rtlCol="0">
            <a:spAutoFit/>
          </a:bodyPr>
          <a:lstStyle/>
          <a:p>
            <a:r>
              <a:rPr lang="en-CA" sz="2000" b="1" dirty="0"/>
              <a:t>resting</a:t>
            </a:r>
            <a:endParaRPr lang="fr-CA" sz="2000" b="1" dirty="0"/>
          </a:p>
        </p:txBody>
      </p:sp>
      <p:sp>
        <p:nvSpPr>
          <p:cNvPr id="29" name="TextBox 28">
            <a:extLst>
              <a:ext uri="{FF2B5EF4-FFF2-40B4-BE49-F238E27FC236}">
                <a16:creationId xmlns:a16="http://schemas.microsoft.com/office/drawing/2014/main" id="{37301CCB-EB76-45C2-A8D9-F16813C90A13}"/>
              </a:ext>
            </a:extLst>
          </p:cNvPr>
          <p:cNvSpPr txBox="1"/>
          <p:nvPr/>
        </p:nvSpPr>
        <p:spPr>
          <a:xfrm>
            <a:off x="5585916" y="5720022"/>
            <a:ext cx="1317990" cy="400110"/>
          </a:xfrm>
          <a:prstGeom prst="rect">
            <a:avLst/>
          </a:prstGeom>
          <a:noFill/>
        </p:spPr>
        <p:txBody>
          <a:bodyPr wrap="none" rtlCol="0">
            <a:spAutoFit/>
          </a:bodyPr>
          <a:lstStyle/>
          <a:p>
            <a:r>
              <a:rPr lang="en-CA" sz="2000" b="1" dirty="0"/>
              <a:t>separation</a:t>
            </a:r>
            <a:endParaRPr lang="fr-CA" sz="2000" b="1" dirty="0"/>
          </a:p>
        </p:txBody>
      </p:sp>
      <p:sp>
        <p:nvSpPr>
          <p:cNvPr id="30" name="TextBox 29">
            <a:extLst>
              <a:ext uri="{FF2B5EF4-FFF2-40B4-BE49-F238E27FC236}">
                <a16:creationId xmlns:a16="http://schemas.microsoft.com/office/drawing/2014/main" id="{539F8687-8C5C-403B-8AEF-15ED982CB0EF}"/>
              </a:ext>
            </a:extLst>
          </p:cNvPr>
          <p:cNvSpPr txBox="1"/>
          <p:nvPr/>
        </p:nvSpPr>
        <p:spPr>
          <a:xfrm>
            <a:off x="9620537" y="5720022"/>
            <a:ext cx="1442896" cy="400110"/>
          </a:xfrm>
          <a:prstGeom prst="rect">
            <a:avLst/>
          </a:prstGeom>
          <a:noFill/>
        </p:spPr>
        <p:txBody>
          <a:bodyPr wrap="none" rtlCol="0">
            <a:spAutoFit/>
          </a:bodyPr>
          <a:lstStyle/>
          <a:p>
            <a:r>
              <a:rPr lang="en-CA" sz="2000" b="1" dirty="0"/>
              <a:t>penetration</a:t>
            </a:r>
            <a:endParaRPr lang="fr-CA" sz="2000" b="1" dirty="0"/>
          </a:p>
        </p:txBody>
      </p:sp>
      <p:sp>
        <p:nvSpPr>
          <p:cNvPr id="38" name="Oval 37">
            <a:extLst>
              <a:ext uri="{FF2B5EF4-FFF2-40B4-BE49-F238E27FC236}">
                <a16:creationId xmlns:a16="http://schemas.microsoft.com/office/drawing/2014/main" id="{AB4834E6-55DE-4E36-8D30-3C47D62F8ABF}"/>
              </a:ext>
            </a:extLst>
          </p:cNvPr>
          <p:cNvSpPr/>
          <p:nvPr/>
        </p:nvSpPr>
        <p:spPr>
          <a:xfrm rot="20274607">
            <a:off x="6019498" y="4304740"/>
            <a:ext cx="171454" cy="171454"/>
          </a:xfrm>
          <a:prstGeom prst="ellipse">
            <a:avLst/>
          </a:prstGeom>
          <a:gradFill flip="none" rotWithShape="1">
            <a:gsLst>
              <a:gs pos="74000">
                <a:srgbClr val="EDB8B8"/>
              </a:gs>
              <a:gs pos="26000">
                <a:schemeClr val="accent2">
                  <a:lumMod val="0"/>
                  <a:lumOff val="100000"/>
                </a:schemeClr>
              </a:gs>
            </a:gsLst>
            <a:path path="circle">
              <a:fillToRect l="50000" t="-80000" r="50000" b="180000"/>
            </a:path>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6337FE68-8C5F-47AF-B862-1627EC9D1C43}"/>
              </a:ext>
            </a:extLst>
          </p:cNvPr>
          <p:cNvCxnSpPr>
            <a:cxnSpLocks/>
          </p:cNvCxnSpPr>
          <p:nvPr/>
        </p:nvCxnSpPr>
        <p:spPr>
          <a:xfrm flipH="1">
            <a:off x="9423956" y="4391138"/>
            <a:ext cx="607997" cy="457689"/>
          </a:xfrm>
          <a:prstGeom prst="straightConnector1">
            <a:avLst/>
          </a:prstGeom>
          <a:ln w="41275">
            <a:solidFill>
              <a:srgbClr val="C00000"/>
            </a:solidFill>
            <a:tailEnd type="triangle" w="med" len="lg"/>
          </a:ln>
          <a:effectLst>
            <a:outerShdw blurRad="38100" dist="127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18E1667-AA9C-4454-9E03-B3A51D91C804}"/>
              </a:ext>
            </a:extLst>
          </p:cNvPr>
          <p:cNvCxnSpPr>
            <a:cxnSpLocks/>
          </p:cNvCxnSpPr>
          <p:nvPr/>
        </p:nvCxnSpPr>
        <p:spPr>
          <a:xfrm flipH="1">
            <a:off x="1650834" y="4405050"/>
            <a:ext cx="431966" cy="341021"/>
          </a:xfrm>
          <a:prstGeom prst="straightConnector1">
            <a:avLst/>
          </a:prstGeom>
          <a:ln w="41275">
            <a:solidFill>
              <a:srgbClr val="C00000"/>
            </a:solidFill>
            <a:prstDash val="sysDot"/>
            <a:tailEnd type="triangle" w="med" len="lg"/>
          </a:ln>
          <a:effectLst>
            <a:outerShdw blurRad="38100" dist="127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C192882-0335-4AE1-8F85-41770EE76EEE}"/>
              </a:ext>
            </a:extLst>
          </p:cNvPr>
          <p:cNvCxnSpPr>
            <a:cxnSpLocks/>
          </p:cNvCxnSpPr>
          <p:nvPr/>
        </p:nvCxnSpPr>
        <p:spPr>
          <a:xfrm>
            <a:off x="9592242" y="3794709"/>
            <a:ext cx="1128558" cy="1425291"/>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00D1A8B2-9D77-484E-B12D-8E7B29651973}"/>
              </a:ext>
            </a:extLst>
          </p:cNvPr>
          <p:cNvGrpSpPr/>
          <p:nvPr/>
        </p:nvGrpSpPr>
        <p:grpSpPr>
          <a:xfrm>
            <a:off x="9957248" y="3932781"/>
            <a:ext cx="682533" cy="543413"/>
            <a:chOff x="9957248" y="3408459"/>
            <a:chExt cx="682533" cy="543413"/>
          </a:xfrm>
        </p:grpSpPr>
        <p:cxnSp>
          <p:nvCxnSpPr>
            <p:cNvPr id="41" name="Straight Arrow Connector 40">
              <a:extLst>
                <a:ext uri="{FF2B5EF4-FFF2-40B4-BE49-F238E27FC236}">
                  <a16:creationId xmlns:a16="http://schemas.microsoft.com/office/drawing/2014/main" id="{0340EF0C-3FC9-4483-9FF9-48D516F44500}"/>
                </a:ext>
              </a:extLst>
            </p:cNvPr>
            <p:cNvCxnSpPr/>
            <p:nvPr/>
          </p:nvCxnSpPr>
          <p:spPr>
            <a:xfrm flipV="1">
              <a:off x="10031784" y="3408459"/>
              <a:ext cx="607997" cy="457689"/>
            </a:xfrm>
            <a:prstGeom prst="straightConnector1">
              <a:avLst/>
            </a:prstGeom>
            <a:ln w="41275">
              <a:solidFill>
                <a:srgbClr val="C00000"/>
              </a:solidFill>
              <a:tailEnd type="triangle" w="med" len="lg"/>
            </a:ln>
            <a:effectLst>
              <a:outerShdw blurRad="38100" dist="127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AF0DE84A-A13F-4C98-95FB-7DA8F58E2631}"/>
                </a:ext>
              </a:extLst>
            </p:cNvPr>
            <p:cNvSpPr/>
            <p:nvPr/>
          </p:nvSpPr>
          <p:spPr>
            <a:xfrm rot="20274607">
              <a:off x="9957248" y="3780418"/>
              <a:ext cx="171454" cy="171454"/>
            </a:xfrm>
            <a:prstGeom prst="ellipse">
              <a:avLst/>
            </a:prstGeom>
            <a:gradFill flip="none" rotWithShape="1">
              <a:gsLst>
                <a:gs pos="74000">
                  <a:srgbClr val="EDB8B8"/>
                </a:gs>
                <a:gs pos="26000">
                  <a:schemeClr val="accent2">
                    <a:lumMod val="0"/>
                    <a:lumOff val="100000"/>
                  </a:schemeClr>
                </a:gs>
              </a:gsLst>
              <a:path path="circle">
                <a:fillToRect l="50000" t="-80000" r="50000" b="180000"/>
              </a:path>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8" name="Straight Connector 47">
            <a:extLst>
              <a:ext uri="{FF2B5EF4-FFF2-40B4-BE49-F238E27FC236}">
                <a16:creationId xmlns:a16="http://schemas.microsoft.com/office/drawing/2014/main" id="{217E64E8-DB41-4C10-BFF0-DA172D5C70A1}"/>
              </a:ext>
            </a:extLst>
          </p:cNvPr>
          <p:cNvCxnSpPr>
            <a:cxnSpLocks/>
          </p:cNvCxnSpPr>
          <p:nvPr/>
        </p:nvCxnSpPr>
        <p:spPr>
          <a:xfrm>
            <a:off x="1677600" y="3816000"/>
            <a:ext cx="936000" cy="1274400"/>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30F08DD-6B02-480A-9845-8596B18EC93B}"/>
              </a:ext>
            </a:extLst>
          </p:cNvPr>
          <p:cNvCxnSpPr>
            <a:cxnSpLocks/>
          </p:cNvCxnSpPr>
          <p:nvPr/>
        </p:nvCxnSpPr>
        <p:spPr>
          <a:xfrm flipV="1">
            <a:off x="2101684" y="4049450"/>
            <a:ext cx="431966" cy="341021"/>
          </a:xfrm>
          <a:prstGeom prst="straightConnector1">
            <a:avLst/>
          </a:prstGeom>
          <a:ln w="41275">
            <a:solidFill>
              <a:srgbClr val="C00000"/>
            </a:solidFill>
            <a:prstDash val="sysDot"/>
            <a:tailEnd type="triangle" w="med" len="lg"/>
          </a:ln>
          <a:effectLst>
            <a:outerShdw blurRad="38100" dist="127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367442F2-70CE-493E-8F31-5C4EDCCBF3C6}"/>
              </a:ext>
            </a:extLst>
          </p:cNvPr>
          <p:cNvSpPr/>
          <p:nvPr/>
        </p:nvSpPr>
        <p:spPr>
          <a:xfrm rot="20274607">
            <a:off x="2027148" y="4304740"/>
            <a:ext cx="171454" cy="171454"/>
          </a:xfrm>
          <a:prstGeom prst="ellipse">
            <a:avLst/>
          </a:prstGeom>
          <a:gradFill flip="none" rotWithShape="1">
            <a:gsLst>
              <a:gs pos="74000">
                <a:srgbClr val="EDB8B8"/>
              </a:gs>
              <a:gs pos="26000">
                <a:schemeClr val="accent2">
                  <a:lumMod val="0"/>
                  <a:lumOff val="100000"/>
                </a:schemeClr>
              </a:gs>
            </a:gsLst>
            <a:path path="circle">
              <a:fillToRect l="50000" t="-80000" r="50000" b="180000"/>
            </a:path>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a:extLst>
              <a:ext uri="{FF2B5EF4-FFF2-40B4-BE49-F238E27FC236}">
                <a16:creationId xmlns:a16="http://schemas.microsoft.com/office/drawing/2014/main" id="{DF9D3BD3-F202-43AF-9133-CA0C46DCE94C}"/>
              </a:ext>
            </a:extLst>
          </p:cNvPr>
          <p:cNvCxnSpPr>
            <a:cxnSpLocks/>
          </p:cNvCxnSpPr>
          <p:nvPr/>
        </p:nvCxnSpPr>
        <p:spPr>
          <a:xfrm flipV="1">
            <a:off x="2550276" y="4790068"/>
            <a:ext cx="332452" cy="225501"/>
          </a:xfrm>
          <a:prstGeom prst="straightConnector1">
            <a:avLst/>
          </a:prstGeom>
          <a:ln w="1905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F3302B-01BF-4815-9FB0-A5444FB3989F}"/>
                  </a:ext>
                </a:extLst>
              </p:cNvPr>
              <p:cNvSpPr txBox="1"/>
              <p:nvPr/>
            </p:nvSpPr>
            <p:spPr>
              <a:xfrm>
                <a:off x="2693906" y="4918102"/>
                <a:ext cx="1899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𝑛</m:t>
                          </m:r>
                        </m:e>
                      </m:acc>
                    </m:oMath>
                  </m:oMathPara>
                </a14:m>
                <a:endParaRPr lang="en-CA" dirty="0"/>
              </a:p>
            </p:txBody>
          </p:sp>
        </mc:Choice>
        <mc:Fallback xmlns="">
          <p:sp>
            <p:nvSpPr>
              <p:cNvPr id="2" name="TextBox 1">
                <a:extLst>
                  <a:ext uri="{FF2B5EF4-FFF2-40B4-BE49-F238E27FC236}">
                    <a16:creationId xmlns:a16="http://schemas.microsoft.com/office/drawing/2014/main" id="{29F3302B-01BF-4815-9FB0-A5444FB3989F}"/>
                  </a:ext>
                </a:extLst>
              </p:cNvPr>
              <p:cNvSpPr txBox="1">
                <a:spLocks noRot="1" noChangeAspect="1" noMove="1" noResize="1" noEditPoints="1" noAdjustHandles="1" noChangeArrowheads="1" noChangeShapeType="1" noTextEdit="1"/>
              </p:cNvSpPr>
              <p:nvPr/>
            </p:nvSpPr>
            <p:spPr>
              <a:xfrm>
                <a:off x="2693906" y="4918102"/>
                <a:ext cx="189924" cy="276999"/>
              </a:xfrm>
              <a:prstGeom prst="rect">
                <a:avLst/>
              </a:prstGeom>
              <a:blipFill>
                <a:blip r:embed="rId12"/>
                <a:stretch>
                  <a:fillRect l="-19355" t="-26667" r="-74194"/>
                </a:stretch>
              </a:blipFill>
            </p:spPr>
            <p:txBody>
              <a:bodyPr/>
              <a:lstStyle/>
              <a:p>
                <a:r>
                  <a:rPr lang="en-CA">
                    <a:noFill/>
                  </a:rPr>
                  <a:t> </a:t>
                </a:r>
              </a:p>
            </p:txBody>
          </p:sp>
        </mc:Fallback>
      </mc:AlternateContent>
      <p:pic>
        <p:nvPicPr>
          <p:cNvPr id="31" name="Picture 30">
            <a:extLst>
              <a:ext uri="{FF2B5EF4-FFF2-40B4-BE49-F238E27FC236}">
                <a16:creationId xmlns:a16="http://schemas.microsoft.com/office/drawing/2014/main" id="{969CCDF2-F3BC-4E9A-BA86-6C58E30D66B7}"/>
              </a:ext>
            </a:extLst>
          </p:cNvPr>
          <p:cNvPicPr>
            <a:picLocks noChangeAspect="1"/>
          </p:cNvPicPr>
          <p:nvPr/>
        </p:nvPicPr>
        <p:blipFill>
          <a:blip r:embed="rId13"/>
          <a:stretch>
            <a:fillRect/>
          </a:stretch>
        </p:blipFill>
        <p:spPr>
          <a:xfrm>
            <a:off x="6223436" y="1936984"/>
            <a:ext cx="251669" cy="289419"/>
          </a:xfrm>
          <a:prstGeom prst="rect">
            <a:avLst/>
          </a:prstGeom>
        </p:spPr>
      </p:pic>
      <p:pic>
        <p:nvPicPr>
          <p:cNvPr id="49" name="Picture 48">
            <a:extLst>
              <a:ext uri="{FF2B5EF4-FFF2-40B4-BE49-F238E27FC236}">
                <a16:creationId xmlns:a16="http://schemas.microsoft.com/office/drawing/2014/main" id="{19B88040-77D0-4607-B1C8-E29BC1FD2B88}"/>
              </a:ext>
            </a:extLst>
          </p:cNvPr>
          <p:cNvPicPr>
            <a:picLocks noChangeAspect="1"/>
          </p:cNvPicPr>
          <p:nvPr/>
        </p:nvPicPr>
        <p:blipFill>
          <a:blip r:embed="rId13"/>
          <a:stretch>
            <a:fillRect/>
          </a:stretch>
        </p:blipFill>
        <p:spPr>
          <a:xfrm>
            <a:off x="2224614" y="3497986"/>
            <a:ext cx="251669" cy="289419"/>
          </a:xfrm>
          <a:prstGeom prst="rect">
            <a:avLst/>
          </a:prstGeom>
        </p:spPr>
      </p:pic>
      <p:pic>
        <p:nvPicPr>
          <p:cNvPr id="50" name="Picture 49">
            <a:extLst>
              <a:ext uri="{FF2B5EF4-FFF2-40B4-BE49-F238E27FC236}">
                <a16:creationId xmlns:a16="http://schemas.microsoft.com/office/drawing/2014/main" id="{37BBFE90-E5AA-4A69-93CC-11CFC360AC1C}"/>
              </a:ext>
            </a:extLst>
          </p:cNvPr>
          <p:cNvPicPr>
            <a:picLocks noChangeAspect="1"/>
          </p:cNvPicPr>
          <p:nvPr/>
        </p:nvPicPr>
        <p:blipFill>
          <a:blip r:embed="rId13"/>
          <a:stretch>
            <a:fillRect/>
          </a:stretch>
        </p:blipFill>
        <p:spPr>
          <a:xfrm>
            <a:off x="6502269" y="3475504"/>
            <a:ext cx="251669" cy="289419"/>
          </a:xfrm>
          <a:prstGeom prst="rect">
            <a:avLst/>
          </a:prstGeom>
        </p:spPr>
      </p:pic>
      <p:pic>
        <p:nvPicPr>
          <p:cNvPr id="51" name="Picture 50">
            <a:extLst>
              <a:ext uri="{FF2B5EF4-FFF2-40B4-BE49-F238E27FC236}">
                <a16:creationId xmlns:a16="http://schemas.microsoft.com/office/drawing/2014/main" id="{DBD50274-F00C-4014-BD44-08DA057541A2}"/>
              </a:ext>
            </a:extLst>
          </p:cNvPr>
          <p:cNvPicPr>
            <a:picLocks noChangeAspect="1"/>
          </p:cNvPicPr>
          <p:nvPr/>
        </p:nvPicPr>
        <p:blipFill>
          <a:blip r:embed="rId13"/>
          <a:stretch>
            <a:fillRect/>
          </a:stretch>
        </p:blipFill>
        <p:spPr>
          <a:xfrm>
            <a:off x="10463319" y="3506878"/>
            <a:ext cx="251669" cy="289419"/>
          </a:xfrm>
          <a:prstGeom prst="rect">
            <a:avLst/>
          </a:prstGeom>
        </p:spPr>
      </p:pic>
      <p:cxnSp>
        <p:nvCxnSpPr>
          <p:cNvPr id="52" name="Straight Arrow Connector 51">
            <a:extLst>
              <a:ext uri="{FF2B5EF4-FFF2-40B4-BE49-F238E27FC236}">
                <a16:creationId xmlns:a16="http://schemas.microsoft.com/office/drawing/2014/main" id="{3EC9197D-4C8A-4371-A0B4-6406EECCB59C}"/>
              </a:ext>
            </a:extLst>
          </p:cNvPr>
          <p:cNvCxnSpPr>
            <a:cxnSpLocks/>
          </p:cNvCxnSpPr>
          <p:nvPr/>
        </p:nvCxnSpPr>
        <p:spPr>
          <a:xfrm flipV="1">
            <a:off x="10663511" y="4933454"/>
            <a:ext cx="332452" cy="225501"/>
          </a:xfrm>
          <a:prstGeom prst="straightConnector1">
            <a:avLst/>
          </a:prstGeom>
          <a:ln w="1905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A4E6B61-418D-402E-970F-B4DA73E9D8AA}"/>
                  </a:ext>
                </a:extLst>
              </p:cNvPr>
              <p:cNvSpPr txBox="1"/>
              <p:nvPr/>
            </p:nvSpPr>
            <p:spPr>
              <a:xfrm>
                <a:off x="10807141" y="5061488"/>
                <a:ext cx="1899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𝑛</m:t>
                          </m:r>
                        </m:e>
                      </m:acc>
                    </m:oMath>
                  </m:oMathPara>
                </a14:m>
                <a:endParaRPr lang="en-CA" dirty="0"/>
              </a:p>
            </p:txBody>
          </p:sp>
        </mc:Choice>
        <mc:Fallback xmlns="">
          <p:sp>
            <p:nvSpPr>
              <p:cNvPr id="53" name="TextBox 52">
                <a:extLst>
                  <a:ext uri="{FF2B5EF4-FFF2-40B4-BE49-F238E27FC236}">
                    <a16:creationId xmlns:a16="http://schemas.microsoft.com/office/drawing/2014/main" id="{0A4E6B61-418D-402E-970F-B4DA73E9D8AA}"/>
                  </a:ext>
                </a:extLst>
              </p:cNvPr>
              <p:cNvSpPr txBox="1">
                <a:spLocks noRot="1" noChangeAspect="1" noMove="1" noResize="1" noEditPoints="1" noAdjustHandles="1" noChangeArrowheads="1" noChangeShapeType="1" noTextEdit="1"/>
              </p:cNvSpPr>
              <p:nvPr/>
            </p:nvSpPr>
            <p:spPr>
              <a:xfrm>
                <a:off x="10807141" y="5061488"/>
                <a:ext cx="189924" cy="276999"/>
              </a:xfrm>
              <a:prstGeom prst="rect">
                <a:avLst/>
              </a:prstGeom>
              <a:blipFill>
                <a:blip r:embed="rId14"/>
                <a:stretch>
                  <a:fillRect l="-19355" t="-23913" r="-74194"/>
                </a:stretch>
              </a:blipFill>
            </p:spPr>
            <p:txBody>
              <a:bodyPr/>
              <a:lstStyle/>
              <a:p>
                <a:r>
                  <a:rPr lang="en-CA">
                    <a:noFill/>
                  </a:rPr>
                  <a:t> </a:t>
                </a:r>
              </a:p>
            </p:txBody>
          </p:sp>
        </mc:Fallback>
      </mc:AlternateContent>
    </p:spTree>
    <p:extLst>
      <p:ext uri="{BB962C8B-B14F-4D97-AF65-F5344CB8AC3E}">
        <p14:creationId xmlns:p14="http://schemas.microsoft.com/office/powerpoint/2010/main" val="345024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par>
                                <p:cTn id="32" presetID="10" presetClass="entr" presetSubtype="0"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500"/>
                                        <p:tgtEl>
                                          <p:spTgt spid="48"/>
                                        </p:tgtEl>
                                      </p:cBhvr>
                                    </p:animEffect>
                                  </p:childTnLst>
                                </p:cTn>
                              </p:par>
                              <p:par>
                                <p:cTn id="35" presetID="10"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500"/>
                                        <p:tgtEl>
                                          <p:spTgt spid="6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500"/>
                                        <p:tgtEl>
                                          <p:spTgt spid="2"/>
                                        </p:tgtEl>
                                      </p:cBhvr>
                                    </p:animEffect>
                                  </p:childTnLst>
                                </p:cTn>
                              </p:par>
                              <p:par>
                                <p:cTn id="47" presetID="10"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ntr" presetSubtype="0" fill="hold" nodeType="with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fade">
                                      <p:cBhvr>
                                        <p:cTn id="78" dur="500"/>
                                        <p:tgtEl>
                                          <p:spTgt spid="5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500"/>
                                        <p:tgtEl>
                                          <p:spTgt spid="1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500"/>
                                        <p:tgtEl>
                                          <p:spTgt spid="2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fade">
                                      <p:cBhvr>
                                        <p:cTn id="92" dur="500"/>
                                        <p:tgtEl>
                                          <p:spTgt spid="2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fade">
                                      <p:cBhvr>
                                        <p:cTn id="98" dur="500"/>
                                        <p:tgtEl>
                                          <p:spTgt spid="2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fade">
                                      <p:cBhvr>
                                        <p:cTn id="101" dur="500"/>
                                        <p:tgtEl>
                                          <p:spTgt spid="26"/>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fade">
                                      <p:cBhvr>
                                        <p:cTn id="104" dur="500"/>
                                        <p:tgtEl>
                                          <p:spTgt spid="27"/>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fade">
                                      <p:cBhvr>
                                        <p:cTn id="107" dur="500"/>
                                        <p:tgtEl>
                                          <p:spTgt spid="30"/>
                                        </p:tgtEl>
                                      </p:cBhvr>
                                    </p:animEffect>
                                  </p:childTnLst>
                                </p:cTn>
                              </p:par>
                              <p:par>
                                <p:cTn id="108" presetID="10" presetClass="entr" presetSubtype="0" fill="hold" nodeType="withEffect">
                                  <p:stCondLst>
                                    <p:cond delay="0"/>
                                  </p:stCondLst>
                                  <p:childTnLst>
                                    <p:set>
                                      <p:cBhvr>
                                        <p:cTn id="109" dur="1" fill="hold">
                                          <p:stCondLst>
                                            <p:cond delay="0"/>
                                          </p:stCondLst>
                                        </p:cTn>
                                        <p:tgtEl>
                                          <p:spTgt spid="44"/>
                                        </p:tgtEl>
                                        <p:attrNameLst>
                                          <p:attrName>style.visibility</p:attrName>
                                        </p:attrNameLst>
                                      </p:cBhvr>
                                      <p:to>
                                        <p:strVal val="visible"/>
                                      </p:to>
                                    </p:set>
                                    <p:animEffect transition="in" filter="fade">
                                      <p:cBhvr>
                                        <p:cTn id="110" dur="500"/>
                                        <p:tgtEl>
                                          <p:spTgt spid="44"/>
                                        </p:tgtEl>
                                      </p:cBhvr>
                                    </p:animEffect>
                                  </p:childTnLst>
                                </p:cTn>
                              </p:par>
                              <p:par>
                                <p:cTn id="111" presetID="10" presetClass="entr" presetSubtype="0" fill="hold" nodeType="withEffect">
                                  <p:stCondLst>
                                    <p:cond delay="0"/>
                                  </p:stCondLst>
                                  <p:childTnLst>
                                    <p:set>
                                      <p:cBhvr>
                                        <p:cTn id="112" dur="1" fill="hold">
                                          <p:stCondLst>
                                            <p:cond delay="0"/>
                                          </p:stCondLst>
                                        </p:cTn>
                                        <p:tgtEl>
                                          <p:spTgt spid="54"/>
                                        </p:tgtEl>
                                        <p:attrNameLst>
                                          <p:attrName>style.visibility</p:attrName>
                                        </p:attrNameLst>
                                      </p:cBhvr>
                                      <p:to>
                                        <p:strVal val="visible"/>
                                      </p:to>
                                    </p:set>
                                    <p:animEffect transition="in" filter="fade">
                                      <p:cBhvr>
                                        <p:cTn id="113" dur="500"/>
                                        <p:tgtEl>
                                          <p:spTgt spid="54"/>
                                        </p:tgtEl>
                                      </p:cBhvr>
                                    </p:animEffect>
                                  </p:childTnLst>
                                </p:cTn>
                              </p:par>
                              <p:par>
                                <p:cTn id="114" presetID="10" presetClass="entr" presetSubtype="0" fill="hold" nodeType="with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fade">
                                      <p:cBhvr>
                                        <p:cTn id="116" dur="500"/>
                                        <p:tgtEl>
                                          <p:spTgt spid="40"/>
                                        </p:tgtEl>
                                      </p:cBhvr>
                                    </p:animEffect>
                                  </p:childTnLst>
                                </p:cTn>
                              </p:par>
                              <p:par>
                                <p:cTn id="117" presetID="10"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animEffect transition="in" filter="fade">
                                      <p:cBhvr>
                                        <p:cTn id="119" dur="500"/>
                                        <p:tgtEl>
                                          <p:spTgt spid="51"/>
                                        </p:tgtEl>
                                      </p:cBhvr>
                                    </p:animEffect>
                                  </p:childTnLst>
                                </p:cTn>
                              </p:par>
                              <p:par>
                                <p:cTn id="120" presetID="10" presetClass="entr" presetSubtype="0" fill="hold" nodeType="withEffect">
                                  <p:stCondLst>
                                    <p:cond delay="0"/>
                                  </p:stCondLst>
                                  <p:childTnLst>
                                    <p:set>
                                      <p:cBhvr>
                                        <p:cTn id="121" dur="1" fill="hold">
                                          <p:stCondLst>
                                            <p:cond delay="0"/>
                                          </p:stCondLst>
                                        </p:cTn>
                                        <p:tgtEl>
                                          <p:spTgt spid="52"/>
                                        </p:tgtEl>
                                        <p:attrNameLst>
                                          <p:attrName>style.visibility</p:attrName>
                                        </p:attrNameLst>
                                      </p:cBhvr>
                                      <p:to>
                                        <p:strVal val="visible"/>
                                      </p:to>
                                    </p:set>
                                    <p:animEffect transition="in" filter="fade">
                                      <p:cBhvr>
                                        <p:cTn id="122" dur="500"/>
                                        <p:tgtEl>
                                          <p:spTgt spid="52"/>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53"/>
                                        </p:tgtEl>
                                        <p:attrNameLst>
                                          <p:attrName>style.visibility</p:attrName>
                                        </p:attrNameLst>
                                      </p:cBhvr>
                                      <p:to>
                                        <p:strVal val="visible"/>
                                      </p:to>
                                    </p:set>
                                    <p:animEffect transition="in" filter="fade">
                                      <p:cBhvr>
                                        <p:cTn id="12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1" grpId="0"/>
      <p:bldP spid="12" grpId="0" animBg="1"/>
      <p:bldP spid="13" grpId="0"/>
      <p:bldP spid="14" grpId="0" animBg="1"/>
      <p:bldP spid="15" grpId="0" animBg="1"/>
      <p:bldP spid="16" grpId="0"/>
      <p:bldP spid="17" grpId="0" animBg="1"/>
      <p:bldP spid="18" grpId="0"/>
      <p:bldP spid="19" grpId="0" animBg="1"/>
      <p:bldP spid="20" grpId="0"/>
      <p:bldP spid="21" grpId="0" animBg="1"/>
      <p:bldP spid="22" grpId="0" animBg="1"/>
      <p:bldP spid="23" grpId="0"/>
      <p:bldP spid="24" grpId="0" animBg="1"/>
      <p:bldP spid="25" grpId="0"/>
      <p:bldP spid="26" grpId="0" animBg="1"/>
      <p:bldP spid="27" grpId="0"/>
      <p:bldP spid="28" grpId="0"/>
      <p:bldP spid="29" grpId="0"/>
      <p:bldP spid="30" grpId="0"/>
      <p:bldP spid="38" grpId="0" animBg="1"/>
      <p:bldP spid="34" grpId="0" animBg="1"/>
      <p:bldP spid="2" grpId="0"/>
      <p:bldP spid="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8B7D8-2057-4B86-BA21-C055910C4A00}"/>
              </a:ext>
            </a:extLst>
          </p:cNvPr>
          <p:cNvSpPr>
            <a:spLocks noGrp="1"/>
          </p:cNvSpPr>
          <p:nvPr>
            <p:ph type="title"/>
          </p:nvPr>
        </p:nvSpPr>
        <p:spPr/>
        <p:txBody>
          <a:bodyPr/>
          <a:lstStyle/>
          <a:p>
            <a:r>
              <a:rPr lang="en-CA"/>
              <a:t>Velocity-level Gap Function</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5E7B5E-BE62-4799-B0BB-3B3FF6C7C333}"/>
                  </a:ext>
                </a:extLst>
              </p:cNvPr>
              <p:cNvSpPr>
                <a:spLocks noGrp="1"/>
              </p:cNvSpPr>
              <p:nvPr>
                <p:ph idx="1"/>
              </p:nvPr>
            </p:nvSpPr>
            <p:spPr>
              <a:xfrm>
                <a:off x="838200" y="3190434"/>
                <a:ext cx="10515600" cy="2986529"/>
              </a:xfrm>
            </p:spPr>
            <p:txBody>
              <a:bodyPr/>
              <a:lstStyle/>
              <a:p>
                <a:r>
                  <a:rPr lang="en-CA" dirty="0"/>
                  <a:t>Recall, the dynamics formulation uses </a:t>
                </a:r>
                <a:r>
                  <a:rPr lang="en-CA" u="sng" dirty="0"/>
                  <a:t>velocities</a:t>
                </a:r>
                <a:r>
                  <a:rPr lang="en-CA" dirty="0"/>
                  <a:t>, not positions</a:t>
                </a:r>
              </a:p>
              <a:p>
                <a:r>
                  <a:rPr lang="en-CA" dirty="0"/>
                  <a:t>Reformulate rules based on gap function rate of change </a:t>
                </a:r>
                <a14:m>
                  <m:oMath xmlns:m="http://schemas.openxmlformats.org/officeDocument/2006/math">
                    <m:acc>
                      <m:accPr>
                        <m:chr m:val="̇"/>
                        <m:ctrlPr>
                          <a:rPr lang="en-CA" i="1" smtClean="0">
                            <a:latin typeface="Cambria Math" panose="02040503050406030204" pitchFamily="18" charset="0"/>
                          </a:rPr>
                        </m:ctrlPr>
                      </m:accPr>
                      <m:e>
                        <m:r>
                          <a:rPr lang="en-CA" smtClean="0">
                            <a:latin typeface="Cambria Math" panose="02040503050406030204" pitchFamily="18" charset="0"/>
                          </a:rPr>
                          <m:t>𝜙</m:t>
                        </m:r>
                      </m:e>
                    </m:acc>
                  </m:oMath>
                </a14:m>
                <a:r>
                  <a:rPr lang="en-CA" dirty="0"/>
                  <a:t> and a non-interpenetration impulse </a:t>
                </a:r>
                <a14:m>
                  <m:oMath xmlns:m="http://schemas.openxmlformats.org/officeDocument/2006/math">
                    <m:r>
                      <a:rPr lang="en-CA" smtClean="0">
                        <a:latin typeface="Cambria Math" panose="02040503050406030204" pitchFamily="18" charset="0"/>
                      </a:rPr>
                      <m:t>𝜆</m:t>
                    </m:r>
                  </m:oMath>
                </a14:m>
                <a:endParaRPr lang="en-CA" dirty="0"/>
              </a:p>
              <a:p>
                <a:r>
                  <a:rPr lang="en-CA" dirty="0"/>
                  <a:t>Why no case for </a:t>
                </a:r>
                <a14:m>
                  <m:oMath xmlns:m="http://schemas.openxmlformats.org/officeDocument/2006/math">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𝜙</m:t>
                        </m:r>
                      </m:e>
                    </m:acc>
                    <m:r>
                      <a:rPr lang="en-CA" b="0" i="1" dirty="0" smtClean="0">
                        <a:latin typeface="Cambria Math" panose="02040503050406030204" pitchFamily="18" charset="0"/>
                      </a:rPr>
                      <m:t>&lt;0</m:t>
                    </m:r>
                  </m:oMath>
                </a14:m>
                <a:r>
                  <a:rPr lang="en-CA" dirty="0"/>
                  <a:t> ?</a:t>
                </a:r>
              </a:p>
              <a:p>
                <a:pPr lvl="1"/>
                <a:r>
                  <a:rPr lang="en-CA" dirty="0"/>
                  <a:t>Should never let this happen!</a:t>
                </a:r>
              </a:p>
              <a:p>
                <a:pPr lvl="1"/>
                <a:r>
                  <a:rPr lang="en-CA" dirty="0"/>
                  <a:t>Must increase </a:t>
                </a:r>
                <a14:m>
                  <m:oMath xmlns:m="http://schemas.openxmlformats.org/officeDocument/2006/math">
                    <m:r>
                      <a:rPr lang="en-CA" b="0" i="1" smtClean="0">
                        <a:latin typeface="Cambria Math" panose="02040503050406030204" pitchFamily="18" charset="0"/>
                      </a:rPr>
                      <m:t>𝜆</m:t>
                    </m:r>
                  </m:oMath>
                </a14:m>
                <a:r>
                  <a:rPr lang="en-CA" dirty="0"/>
                  <a:t> until </a:t>
                </a:r>
                <a14:m>
                  <m:oMath xmlns:m="http://schemas.openxmlformats.org/officeDocument/2006/math">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𝜙</m:t>
                        </m:r>
                      </m:e>
                    </m:acc>
                    <m:r>
                      <a:rPr lang="en-CA" b="0" i="1" dirty="0" smtClean="0">
                        <a:latin typeface="Cambria Math" panose="02040503050406030204" pitchFamily="18" charset="0"/>
                      </a:rPr>
                      <m:t>=0</m:t>
                    </m:r>
                  </m:oMath>
                </a14:m>
                <a:endParaRPr lang="en-CA" dirty="0"/>
              </a:p>
            </p:txBody>
          </p:sp>
        </mc:Choice>
        <mc:Fallback xmlns="">
          <p:sp>
            <p:nvSpPr>
              <p:cNvPr id="3" name="Content Placeholder 2">
                <a:extLst>
                  <a:ext uri="{FF2B5EF4-FFF2-40B4-BE49-F238E27FC236}">
                    <a16:creationId xmlns:a16="http://schemas.microsoft.com/office/drawing/2014/main" id="{0D5E7B5E-BE62-4799-B0BB-3B3FF6C7C333}"/>
                  </a:ext>
                </a:extLst>
              </p:cNvPr>
              <p:cNvSpPr>
                <a:spLocks noGrp="1" noRot="1" noChangeAspect="1" noMove="1" noResize="1" noEditPoints="1" noAdjustHandles="1" noChangeArrowheads="1" noChangeShapeType="1" noTextEdit="1"/>
              </p:cNvSpPr>
              <p:nvPr>
                <p:ph idx="1"/>
              </p:nvPr>
            </p:nvSpPr>
            <p:spPr>
              <a:xfrm>
                <a:off x="838200" y="3190434"/>
                <a:ext cx="10515600" cy="2986529"/>
              </a:xfrm>
              <a:blipFill>
                <a:blip r:embed="rId3"/>
                <a:stretch>
                  <a:fillRect l="-1043" t="-3265"/>
                </a:stretch>
              </a:blipFill>
            </p:spPr>
            <p:txBody>
              <a:bodyPr/>
              <a:lstStyle/>
              <a:p>
                <a:r>
                  <a:rPr lang="en-CA">
                    <a:noFill/>
                  </a:rPr>
                  <a:t> </a:t>
                </a:r>
              </a:p>
            </p:txBody>
          </p:sp>
        </mc:Fallback>
      </mc:AlternateContent>
      <p:sp>
        <p:nvSpPr>
          <p:cNvPr id="6" name="Oval 5">
            <a:extLst>
              <a:ext uri="{FF2B5EF4-FFF2-40B4-BE49-F238E27FC236}">
                <a16:creationId xmlns:a16="http://schemas.microsoft.com/office/drawing/2014/main" id="{8C569472-1291-44DB-B645-48EAC6835A27}"/>
              </a:ext>
            </a:extLst>
          </p:cNvPr>
          <p:cNvSpPr/>
          <p:nvPr/>
        </p:nvSpPr>
        <p:spPr>
          <a:xfrm>
            <a:off x="4080899" y="1932052"/>
            <a:ext cx="328768" cy="328768"/>
          </a:xfrm>
          <a:prstGeom prst="ellipse">
            <a:avLst/>
          </a:prstGeom>
          <a:ln>
            <a:solidFill>
              <a:schemeClr val="bg1">
                <a:lumMod val="50000"/>
              </a:schemeClr>
            </a:solidFill>
          </a:ln>
          <a:effectLst>
            <a:outerShdw blurRad="381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7" name="Rectangle 6">
            <a:extLst>
              <a:ext uri="{FF2B5EF4-FFF2-40B4-BE49-F238E27FC236}">
                <a16:creationId xmlns:a16="http://schemas.microsoft.com/office/drawing/2014/main" id="{B40036E4-CCDD-44D8-AB95-C7ABCFCCA64F}"/>
              </a:ext>
            </a:extLst>
          </p:cNvPr>
          <p:cNvSpPr/>
          <p:nvPr/>
        </p:nvSpPr>
        <p:spPr>
          <a:xfrm>
            <a:off x="3846287" y="2273138"/>
            <a:ext cx="808437" cy="210499"/>
          </a:xfrm>
          <a:prstGeom prst="rect">
            <a:avLst/>
          </a:prstGeom>
          <a:solidFill>
            <a:schemeClr val="bg2"/>
          </a:solidFill>
          <a:ln w="25400">
            <a:solidFill>
              <a:schemeClr val="tx1"/>
            </a:solidFill>
          </a:ln>
          <a:effectLst>
            <a:outerShdw blurRad="381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cxnSp>
        <p:nvCxnSpPr>
          <p:cNvPr id="8" name="Straight Arrow Connector 7">
            <a:extLst>
              <a:ext uri="{FF2B5EF4-FFF2-40B4-BE49-F238E27FC236}">
                <a16:creationId xmlns:a16="http://schemas.microsoft.com/office/drawing/2014/main" id="{1E20CB2C-B4AE-48C4-94DA-00A768411A60}"/>
              </a:ext>
            </a:extLst>
          </p:cNvPr>
          <p:cNvCxnSpPr>
            <a:cxnSpLocks/>
          </p:cNvCxnSpPr>
          <p:nvPr/>
        </p:nvCxnSpPr>
        <p:spPr>
          <a:xfrm flipV="1">
            <a:off x="4245283" y="2281527"/>
            <a:ext cx="0" cy="3481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611B095-D6BE-4DB1-B78F-CD27615C0DAA}"/>
                  </a:ext>
                </a:extLst>
              </p:cNvPr>
              <p:cNvSpPr txBox="1"/>
              <p:nvPr/>
            </p:nvSpPr>
            <p:spPr>
              <a:xfrm>
                <a:off x="3753481" y="2678351"/>
                <a:ext cx="9836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CA" sz="2400" i="1" smtClean="0">
                          <a:latin typeface="Cambria Math" panose="02040503050406030204" pitchFamily="18" charset="0"/>
                        </a:rPr>
                        <m:t>𝜆</m:t>
                      </m:r>
                      <m:r>
                        <a:rPr lang="en-US" sz="2400" b="1" i="1" smtClean="0">
                          <a:latin typeface="Cambria Math" panose="02040503050406030204" pitchFamily="18" charset="0"/>
                          <a:ea typeface="Cambria Math" panose="02040503050406030204" pitchFamily="18" charset="0"/>
                        </a:rPr>
                        <m:t>≥</m:t>
                      </m:r>
                      <m:r>
                        <a:rPr lang="en-US" sz="2400" b="0" i="0" smtClean="0">
                          <a:latin typeface="Cambria Math" panose="02040503050406030204" pitchFamily="18" charset="0"/>
                        </a:rPr>
                        <m:t>0</m:t>
                      </m:r>
                    </m:oMath>
                  </m:oMathPara>
                </a14:m>
                <a:endParaRPr lang="en-CA" sz="2400" dirty="0"/>
              </a:p>
            </p:txBody>
          </p:sp>
        </mc:Choice>
        <mc:Fallback xmlns="">
          <p:sp>
            <p:nvSpPr>
              <p:cNvPr id="9" name="TextBox 8">
                <a:extLst>
                  <a:ext uri="{FF2B5EF4-FFF2-40B4-BE49-F238E27FC236}">
                    <a16:creationId xmlns:a16="http://schemas.microsoft.com/office/drawing/2014/main" id="{4611B095-D6BE-4DB1-B78F-CD27615C0DAA}"/>
                  </a:ext>
                </a:extLst>
              </p:cNvPr>
              <p:cNvSpPr txBox="1">
                <a:spLocks noRot="1" noChangeAspect="1" noMove="1" noResize="1" noEditPoints="1" noAdjustHandles="1" noChangeArrowheads="1" noChangeShapeType="1" noTextEdit="1"/>
              </p:cNvSpPr>
              <p:nvPr/>
            </p:nvSpPr>
            <p:spPr>
              <a:xfrm>
                <a:off x="3753481" y="2678351"/>
                <a:ext cx="983603" cy="369332"/>
              </a:xfrm>
              <a:prstGeom prst="rect">
                <a:avLst/>
              </a:prstGeom>
              <a:blipFill>
                <a:blip r:embed="rId4"/>
                <a:stretch>
                  <a:fillRect b="-11475"/>
                </a:stretch>
              </a:blipFill>
            </p:spPr>
            <p:txBody>
              <a:bodyPr/>
              <a:lstStyle/>
              <a:p>
                <a:r>
                  <a:rPr lang="en-CA">
                    <a:noFill/>
                  </a:rPr>
                  <a:t> </a:t>
                </a:r>
              </a:p>
            </p:txBody>
          </p:sp>
        </mc:Fallback>
      </mc:AlternateContent>
      <p:cxnSp>
        <p:nvCxnSpPr>
          <p:cNvPr id="10" name="Straight Arrow Connector 9">
            <a:extLst>
              <a:ext uri="{FF2B5EF4-FFF2-40B4-BE49-F238E27FC236}">
                <a16:creationId xmlns:a16="http://schemas.microsoft.com/office/drawing/2014/main" id="{175AAC01-F6C1-44C6-A275-AB4662BA92C6}"/>
              </a:ext>
            </a:extLst>
          </p:cNvPr>
          <p:cNvCxnSpPr>
            <a:cxnSpLocks/>
          </p:cNvCxnSpPr>
          <p:nvPr/>
        </p:nvCxnSpPr>
        <p:spPr>
          <a:xfrm flipV="1">
            <a:off x="7760086" y="1622385"/>
            <a:ext cx="0" cy="312632"/>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62FEF42-61E9-4B0E-BC96-CFA8B5FF70B0}"/>
                  </a:ext>
                </a:extLst>
              </p:cNvPr>
              <p:cNvSpPr txBox="1"/>
              <p:nvPr/>
            </p:nvSpPr>
            <p:spPr>
              <a:xfrm>
                <a:off x="3753481" y="1282206"/>
                <a:ext cx="1030795" cy="387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sz="2400" b="1" i="1" smtClean="0">
                              <a:latin typeface="Cambria Math" panose="02040503050406030204" pitchFamily="18" charset="0"/>
                            </a:rPr>
                          </m:ctrlPr>
                        </m:accPr>
                        <m:e>
                          <m:r>
                            <a:rPr lang="en-CA" sz="2400" b="0" i="1" smtClean="0">
                              <a:latin typeface="Cambria Math" panose="02040503050406030204" pitchFamily="18" charset="0"/>
                            </a:rPr>
                            <m:t>𝜙</m:t>
                          </m:r>
                        </m:e>
                      </m:acc>
                      <m:r>
                        <a:rPr lang="en-US" sz="2400" b="1" i="1" smtClean="0">
                          <a:latin typeface="Cambria Math" panose="02040503050406030204" pitchFamily="18" charset="0"/>
                        </a:rPr>
                        <m:t>=</m:t>
                      </m:r>
                      <m:r>
                        <a:rPr lang="en-US" sz="2400" b="0" i="0" smtClean="0">
                          <a:latin typeface="Cambria Math" panose="02040503050406030204" pitchFamily="18" charset="0"/>
                        </a:rPr>
                        <m:t>0</m:t>
                      </m:r>
                    </m:oMath>
                  </m:oMathPara>
                </a14:m>
                <a:endParaRPr lang="en-CA" sz="2400" dirty="0"/>
              </a:p>
            </p:txBody>
          </p:sp>
        </mc:Choice>
        <mc:Fallback xmlns="">
          <p:sp>
            <p:nvSpPr>
              <p:cNvPr id="11" name="TextBox 10">
                <a:extLst>
                  <a:ext uri="{FF2B5EF4-FFF2-40B4-BE49-F238E27FC236}">
                    <a16:creationId xmlns:a16="http://schemas.microsoft.com/office/drawing/2014/main" id="{C62FEF42-61E9-4B0E-BC96-CFA8B5FF70B0}"/>
                  </a:ext>
                </a:extLst>
              </p:cNvPr>
              <p:cNvSpPr txBox="1">
                <a:spLocks noRot="1" noChangeAspect="1" noMove="1" noResize="1" noEditPoints="1" noAdjustHandles="1" noChangeArrowheads="1" noChangeShapeType="1" noTextEdit="1"/>
              </p:cNvSpPr>
              <p:nvPr/>
            </p:nvSpPr>
            <p:spPr>
              <a:xfrm>
                <a:off x="3753481" y="1282206"/>
                <a:ext cx="1030795" cy="387927"/>
              </a:xfrm>
              <a:prstGeom prst="rect">
                <a:avLst/>
              </a:prstGeom>
              <a:blipFill>
                <a:blip r:embed="rId5"/>
                <a:stretch>
                  <a:fillRect l="-1183" t="-14063" b="-31250"/>
                </a:stretch>
              </a:blipFill>
            </p:spPr>
            <p:txBody>
              <a:bodyPr/>
              <a:lstStyle/>
              <a:p>
                <a:r>
                  <a:rPr lang="en-CA">
                    <a:noFill/>
                  </a:rPr>
                  <a:t> </a:t>
                </a:r>
              </a:p>
            </p:txBody>
          </p:sp>
        </mc:Fallback>
      </mc:AlternateContent>
      <p:sp>
        <p:nvSpPr>
          <p:cNvPr id="13" name="Oval 12">
            <a:extLst>
              <a:ext uri="{FF2B5EF4-FFF2-40B4-BE49-F238E27FC236}">
                <a16:creationId xmlns:a16="http://schemas.microsoft.com/office/drawing/2014/main" id="{FB0CCC53-41BA-49C7-934A-B4CB3E8B1D6A}"/>
              </a:ext>
            </a:extLst>
          </p:cNvPr>
          <p:cNvSpPr/>
          <p:nvPr/>
        </p:nvSpPr>
        <p:spPr>
          <a:xfrm>
            <a:off x="7595703" y="1932052"/>
            <a:ext cx="328768" cy="328768"/>
          </a:xfrm>
          <a:prstGeom prst="ellipse">
            <a:avLst/>
          </a:prstGeom>
          <a:ln>
            <a:solidFill>
              <a:schemeClr val="bg1">
                <a:lumMod val="50000"/>
              </a:schemeClr>
            </a:solidFill>
          </a:ln>
          <a:effectLst>
            <a:outerShdw blurRad="381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14" name="Rectangle 13">
            <a:extLst>
              <a:ext uri="{FF2B5EF4-FFF2-40B4-BE49-F238E27FC236}">
                <a16:creationId xmlns:a16="http://schemas.microsoft.com/office/drawing/2014/main" id="{A669270C-7B5A-42D1-9462-7C4C98C456EF}"/>
              </a:ext>
            </a:extLst>
          </p:cNvPr>
          <p:cNvSpPr/>
          <p:nvPr/>
        </p:nvSpPr>
        <p:spPr>
          <a:xfrm>
            <a:off x="7361091" y="2273138"/>
            <a:ext cx="808437" cy="210499"/>
          </a:xfrm>
          <a:prstGeom prst="rect">
            <a:avLst/>
          </a:prstGeom>
          <a:solidFill>
            <a:schemeClr val="bg2"/>
          </a:solidFill>
          <a:ln w="25400">
            <a:solidFill>
              <a:schemeClr val="tx1"/>
            </a:solidFill>
          </a:ln>
          <a:effectLst>
            <a:outerShdw blurRad="381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DCF9ECC-4663-4627-8650-D63F302A5AF5}"/>
                  </a:ext>
                </a:extLst>
              </p:cNvPr>
              <p:cNvSpPr txBox="1"/>
              <p:nvPr/>
            </p:nvSpPr>
            <p:spPr>
              <a:xfrm>
                <a:off x="7268285" y="2678351"/>
                <a:ext cx="9836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𝜆</m:t>
                      </m:r>
                      <m:r>
                        <a:rPr lang="en-CA" sz="2400" b="1" i="1" smtClean="0">
                          <a:latin typeface="Cambria Math" panose="02040503050406030204" pitchFamily="18" charset="0"/>
                          <a:ea typeface="Cambria Math" panose="02040503050406030204" pitchFamily="18" charset="0"/>
                        </a:rPr>
                        <m:t>=</m:t>
                      </m:r>
                      <m:r>
                        <a:rPr lang="en-US" sz="2400" b="0" i="0" smtClean="0">
                          <a:latin typeface="Cambria Math" panose="02040503050406030204" pitchFamily="18" charset="0"/>
                        </a:rPr>
                        <m:t>0</m:t>
                      </m:r>
                    </m:oMath>
                  </m:oMathPara>
                </a14:m>
                <a:endParaRPr lang="en-CA" sz="2400" dirty="0"/>
              </a:p>
            </p:txBody>
          </p:sp>
        </mc:Choice>
        <mc:Fallback xmlns="">
          <p:sp>
            <p:nvSpPr>
              <p:cNvPr id="15" name="TextBox 14">
                <a:extLst>
                  <a:ext uri="{FF2B5EF4-FFF2-40B4-BE49-F238E27FC236}">
                    <a16:creationId xmlns:a16="http://schemas.microsoft.com/office/drawing/2014/main" id="{CDCF9ECC-4663-4627-8650-D63F302A5AF5}"/>
                  </a:ext>
                </a:extLst>
              </p:cNvPr>
              <p:cNvSpPr txBox="1">
                <a:spLocks noRot="1" noChangeAspect="1" noMove="1" noResize="1" noEditPoints="1" noAdjustHandles="1" noChangeArrowheads="1" noChangeShapeType="1" noTextEdit="1"/>
              </p:cNvSpPr>
              <p:nvPr/>
            </p:nvSpPr>
            <p:spPr>
              <a:xfrm>
                <a:off x="7268285" y="2678351"/>
                <a:ext cx="983603" cy="369332"/>
              </a:xfrm>
              <a:prstGeom prst="rect">
                <a:avLst/>
              </a:prstGeom>
              <a:blipFill>
                <a:blip r:embed="rId6"/>
                <a:stretch>
                  <a:fillRect b="-655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DFF0B34-1CED-4B2F-8C7E-6B7053AC61D0}"/>
                  </a:ext>
                </a:extLst>
              </p:cNvPr>
              <p:cNvSpPr txBox="1"/>
              <p:nvPr/>
            </p:nvSpPr>
            <p:spPr>
              <a:xfrm>
                <a:off x="7221092" y="1282206"/>
                <a:ext cx="1030795" cy="3864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sz="2400" i="1" smtClean="0">
                              <a:latin typeface="Cambria Math" panose="02040503050406030204" pitchFamily="18" charset="0"/>
                            </a:rPr>
                          </m:ctrlPr>
                        </m:accPr>
                        <m:e>
                          <m:r>
                            <a:rPr lang="en-CA" sz="2400" b="0" i="1" smtClean="0">
                              <a:latin typeface="Cambria Math" panose="02040503050406030204" pitchFamily="18" charset="0"/>
                            </a:rPr>
                            <m:t>𝜙</m:t>
                          </m:r>
                        </m:e>
                      </m:acc>
                      <m:r>
                        <a:rPr lang="en-CA" sz="2400" b="1" i="1" smtClean="0">
                          <a:latin typeface="Cambria Math" panose="02040503050406030204" pitchFamily="18" charset="0"/>
                        </a:rPr>
                        <m:t>&gt;</m:t>
                      </m:r>
                      <m:r>
                        <a:rPr lang="en-US" sz="2400" b="0" i="0" smtClean="0">
                          <a:latin typeface="Cambria Math" panose="02040503050406030204" pitchFamily="18" charset="0"/>
                        </a:rPr>
                        <m:t>0</m:t>
                      </m:r>
                    </m:oMath>
                  </m:oMathPara>
                </a14:m>
                <a:endParaRPr lang="en-CA" sz="2400" dirty="0"/>
              </a:p>
            </p:txBody>
          </p:sp>
        </mc:Choice>
        <mc:Fallback xmlns="">
          <p:sp>
            <p:nvSpPr>
              <p:cNvPr id="16" name="TextBox 15">
                <a:extLst>
                  <a:ext uri="{FF2B5EF4-FFF2-40B4-BE49-F238E27FC236}">
                    <a16:creationId xmlns:a16="http://schemas.microsoft.com/office/drawing/2014/main" id="{7DFF0B34-1CED-4B2F-8C7E-6B7053AC61D0}"/>
                  </a:ext>
                </a:extLst>
              </p:cNvPr>
              <p:cNvSpPr txBox="1">
                <a:spLocks noRot="1" noChangeAspect="1" noMove="1" noResize="1" noEditPoints="1" noAdjustHandles="1" noChangeArrowheads="1" noChangeShapeType="1" noTextEdit="1"/>
              </p:cNvSpPr>
              <p:nvPr/>
            </p:nvSpPr>
            <p:spPr>
              <a:xfrm>
                <a:off x="7221092" y="1282206"/>
                <a:ext cx="1030795" cy="386452"/>
              </a:xfrm>
              <a:prstGeom prst="rect">
                <a:avLst/>
              </a:prstGeom>
              <a:blipFill>
                <a:blip r:embed="rId7"/>
                <a:stretch>
                  <a:fillRect l="-1775" t="-14063" b="-31250"/>
                </a:stretch>
              </a:blipFill>
            </p:spPr>
            <p:txBody>
              <a:bodyPr/>
              <a:lstStyle/>
              <a:p>
                <a:r>
                  <a:rPr lang="en-CA">
                    <a:noFill/>
                  </a:rPr>
                  <a:t> </a:t>
                </a:r>
              </a:p>
            </p:txBody>
          </p:sp>
        </mc:Fallback>
      </mc:AlternateContent>
      <p:sp>
        <p:nvSpPr>
          <p:cNvPr id="18" name="Rectangle 17">
            <a:extLst>
              <a:ext uri="{FF2B5EF4-FFF2-40B4-BE49-F238E27FC236}">
                <a16:creationId xmlns:a16="http://schemas.microsoft.com/office/drawing/2014/main" id="{76B0B2BB-47A1-4BA3-90B0-DDE1A80E9B92}"/>
              </a:ext>
            </a:extLst>
          </p:cNvPr>
          <p:cNvSpPr/>
          <p:nvPr/>
        </p:nvSpPr>
        <p:spPr>
          <a:xfrm>
            <a:off x="1003064" y="1563684"/>
            <a:ext cx="2407141" cy="1200329"/>
          </a:xfrm>
          <a:prstGeom prst="rect">
            <a:avLst/>
          </a:prstGeom>
        </p:spPr>
        <p:txBody>
          <a:bodyPr wrap="square">
            <a:spAutoFit/>
          </a:bodyPr>
          <a:lstStyle/>
          <a:p>
            <a:r>
              <a:rPr lang="en-CA" dirty="0">
                <a:solidFill>
                  <a:srgbClr val="C00000"/>
                </a:solidFill>
              </a:rPr>
              <a:t>“The relative velocity is zero (or negative), so push to keep them from interpenetrating”</a:t>
            </a:r>
          </a:p>
        </p:txBody>
      </p:sp>
      <p:sp>
        <p:nvSpPr>
          <p:cNvPr id="19" name="Rectangle 18">
            <a:extLst>
              <a:ext uri="{FF2B5EF4-FFF2-40B4-BE49-F238E27FC236}">
                <a16:creationId xmlns:a16="http://schemas.microsoft.com/office/drawing/2014/main" id="{2DF5E72B-EB39-486A-B8D8-0504BFB35313}"/>
              </a:ext>
            </a:extLst>
          </p:cNvPr>
          <p:cNvSpPr/>
          <p:nvPr/>
        </p:nvSpPr>
        <p:spPr>
          <a:xfrm>
            <a:off x="9522672" y="1295904"/>
            <a:ext cx="2037606" cy="1754326"/>
          </a:xfrm>
          <a:prstGeom prst="rect">
            <a:avLst/>
          </a:prstGeom>
        </p:spPr>
        <p:txBody>
          <a:bodyPr wrap="square">
            <a:spAutoFit/>
          </a:bodyPr>
          <a:lstStyle/>
          <a:p>
            <a:r>
              <a:rPr lang="en-CA" dirty="0">
                <a:solidFill>
                  <a:schemeClr val="accent6">
                    <a:lumMod val="75000"/>
                  </a:schemeClr>
                </a:solidFill>
              </a:rPr>
              <a:t>“The relative velocity is positive. There’s no need to apply a force since they are already separating”</a:t>
            </a:r>
          </a:p>
        </p:txBody>
      </p:sp>
    </p:spTree>
    <p:extLst>
      <p:ext uri="{BB962C8B-B14F-4D97-AF65-F5344CB8AC3E}">
        <p14:creationId xmlns:p14="http://schemas.microsoft.com/office/powerpoint/2010/main" val="85350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Effect transition="in" filter="fade">
                                      <p:cBhvr>
                                        <p:cTn id="48" dur="500"/>
                                        <p:tgtEl>
                                          <p:spTgt spid="3">
                                            <p:txEl>
                                              <p:pRg st="3" end="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fade">
                                      <p:cBhvr>
                                        <p:cTn id="5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animBg="1"/>
      <p:bldP spid="14" grpId="0" animBg="1"/>
      <p:bldP spid="15" grpId="0"/>
      <p:bldP spid="16" grpId="0"/>
      <p:bldP spid="18" grpId="0"/>
      <p:bldP spid="19"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DCCE7076B1F04DBD3273C7588185E2" ma:contentTypeVersion="8" ma:contentTypeDescription="Crée un document." ma:contentTypeScope="" ma:versionID="2c0a115c86643984bb56d20e1cea6484">
  <xsd:schema xmlns:xsd="http://www.w3.org/2001/XMLSchema" xmlns:xs="http://www.w3.org/2001/XMLSchema" xmlns:p="http://schemas.microsoft.com/office/2006/metadata/properties" xmlns:ns3="7021157c-a588-4cb4-ab7b-ed07c0b4aad9" targetNamespace="http://schemas.microsoft.com/office/2006/metadata/properties" ma:root="true" ma:fieldsID="06cd549f249b0af7c284679e3209fe36" ns3:_="">
    <xsd:import namespace="7021157c-a588-4cb4-ab7b-ed07c0b4aad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21157c-a588-4cb4-ab7b-ed07c0b4aa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6DF46C-BAB3-4052-AD4A-1B35B46CED8F}">
  <ds:schemaRefs>
    <ds:schemaRef ds:uri="http://www.w3.org/XML/1998/namespace"/>
    <ds:schemaRef ds:uri="http://schemas.microsoft.com/office/2006/documentManagement/types"/>
    <ds:schemaRef ds:uri="http://schemas.openxmlformats.org/package/2006/metadata/core-properties"/>
    <ds:schemaRef ds:uri="7021157c-a588-4cb4-ab7b-ed07c0b4aad9"/>
    <ds:schemaRef ds:uri="http://purl.org/dc/dcmitype/"/>
    <ds:schemaRef ds:uri="http://purl.org/dc/elements/1.1/"/>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3E2E9A57-586A-44CA-8DB7-6EC216B4F7E9}">
  <ds:schemaRefs>
    <ds:schemaRef ds:uri="http://schemas.microsoft.com/sharepoint/v3/contenttype/forms"/>
  </ds:schemaRefs>
</ds:datastoreItem>
</file>

<file path=customXml/itemProps3.xml><?xml version="1.0" encoding="utf-8"?>
<ds:datastoreItem xmlns:ds="http://schemas.openxmlformats.org/officeDocument/2006/customXml" ds:itemID="{F1F79E25-C553-4D00-B13B-471FE9EBA1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21157c-a588-4cb4-ab7b-ed07c0b4aa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4240</Words>
  <Application>Microsoft Office PowerPoint</Application>
  <PresentationFormat>Widescreen</PresentationFormat>
  <Paragraphs>420</Paragraphs>
  <Slides>20</Slides>
  <Notes>20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Section I: Introduction to Contact Simulation</vt:lpstr>
      <vt:lpstr>Review of multibody dynamics</vt:lpstr>
      <vt:lpstr>Velocity-level Dynamics</vt:lpstr>
      <vt:lpstr>Time Integration</vt:lpstr>
      <vt:lpstr>Constraint Forces and Impulses</vt:lpstr>
      <vt:lpstr>Bodies in Contact</vt:lpstr>
      <vt:lpstr>Gap Function States</vt:lpstr>
      <vt:lpstr>Gap Function vs Contact Forces</vt:lpstr>
      <vt:lpstr>Velocity-level Gap Function</vt:lpstr>
      <vt:lpstr>Complementarity Conditions</vt:lpstr>
      <vt:lpstr>Kinematic Constraint</vt:lpstr>
      <vt:lpstr>Rewriting Constraint Impulses</vt:lpstr>
      <vt:lpstr>Constrained Equations of Motion</vt:lpstr>
      <vt:lpstr>The Schur complement “trick”</vt:lpstr>
      <vt:lpstr>Computing the non-interpenetration Jacobian</vt:lpstr>
      <vt:lpstr>Non-interpenetration Jacobian</vt:lpstr>
      <vt:lpstr>Friction Forces</vt:lpstr>
      <vt:lpstr>Contact Frame</vt:lpstr>
      <vt:lpstr>Contact Jacobian with Tangent Directions</vt:lpstr>
      <vt:lpstr>Impulses in the Contact Frame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2020-02-03T19:35:19Z</dcterms:created>
  <dcterms:modified xsi:type="dcterms:W3CDTF">2021-06-24T14:37:43Z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0x0101001FDCCE7076B1F04DBD3273C7588185E2</vt:lpwstr>
  </property>
</Properties>
</file>