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removePersonalInfoOnSave="1" saveSubsetFonts="1" autoCompressPictures="0">
  <p:sldMasterIdLst>
    <p:sldMasterId id="2147483770" r:id="rId4"/>
  </p:sldMasterIdLst>
  <p:notesMasterIdLst>
    <p:notesMasterId r:id="rId15"/>
  </p:notesMasterIdLst>
  <p:handoutMasterIdLst>
    <p:handoutMasterId r:id="rId16"/>
  </p:handoutMasterIdLst>
  <p:sldIdLst>
    <p:sldId id="277" r:id="rId5"/>
    <p:sldId id="321" r:id="rId6"/>
    <p:sldId id="322" r:id="rId7"/>
    <p:sldId id="323" r:id="rId8"/>
    <p:sldId id="324" r:id="rId9"/>
    <p:sldId id="326" r:id="rId10"/>
    <p:sldId id="327" r:id="rId11"/>
    <p:sldId id="330" r:id="rId12"/>
    <p:sldId id="331" r:id="rId13"/>
    <p:sldId id="328" r:id="rId14"/>
  </p:sldIdLst>
  <p:sldSz cx="12192000" cy="6858000"/>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A7EC9"/>
    <a:srgbClr val="21354D"/>
    <a:srgbClr val="DBDBDB"/>
    <a:srgbClr val="D9D9D9"/>
    <a:srgbClr val="E47C7C"/>
    <a:srgbClr val="0000FF"/>
    <a:srgbClr val="FFC000"/>
    <a:srgbClr val="AFDDFF"/>
    <a:srgbClr val="F39200"/>
    <a:srgbClr val="E3777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106" autoAdjust="0"/>
    <p:restoredTop sz="78809" autoAdjust="0"/>
  </p:normalViewPr>
  <p:slideViewPr>
    <p:cSldViewPr snapToGrid="0" snapToObjects="1">
      <p:cViewPr>
        <p:scale>
          <a:sx n="125" d="100"/>
          <a:sy n="125" d="100"/>
        </p:scale>
        <p:origin x="624" y="48"/>
      </p:cViewPr>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81013"/>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sz="quarter" idx="1"/>
          </p:nvPr>
        </p:nvSpPr>
        <p:spPr>
          <a:xfrm>
            <a:off x="4143375" y="0"/>
            <a:ext cx="3170238" cy="481013"/>
          </a:xfrm>
          <a:prstGeom prst="rect">
            <a:avLst/>
          </a:prstGeom>
        </p:spPr>
        <p:txBody>
          <a:bodyPr vert="horz" lIns="91440" tIns="45720" rIns="91440" bIns="45720" rtlCol="0"/>
          <a:lstStyle>
            <a:lvl1pPr algn="r">
              <a:defRPr sz="1200"/>
            </a:lvl1pPr>
          </a:lstStyle>
          <a:p>
            <a:fld id="{91F0BAAB-3703-4136-BAAD-E14C8A6D911D}" type="datetimeFigureOut">
              <a:rPr lang="en-CA" smtClean="0"/>
              <a:t>2021-06-23</a:t>
            </a:fld>
            <a:endParaRPr lang="en-CA"/>
          </a:p>
        </p:txBody>
      </p:sp>
      <p:sp>
        <p:nvSpPr>
          <p:cNvPr id="4" name="Footer Placeholder 3"/>
          <p:cNvSpPr>
            <a:spLocks noGrp="1"/>
          </p:cNvSpPr>
          <p:nvPr>
            <p:ph type="ftr" sz="quarter" idx="2"/>
          </p:nvPr>
        </p:nvSpPr>
        <p:spPr>
          <a:xfrm>
            <a:off x="0" y="9120188"/>
            <a:ext cx="3170238" cy="481012"/>
          </a:xfrm>
          <a:prstGeom prst="rect">
            <a:avLst/>
          </a:prstGeom>
        </p:spPr>
        <p:txBody>
          <a:bodyPr vert="horz" lIns="91440" tIns="45720" rIns="91440" bIns="45720" rtlCol="0" anchor="b"/>
          <a:lstStyle>
            <a:lvl1pPr algn="l">
              <a:defRPr sz="1200"/>
            </a:lvl1pPr>
          </a:lstStyle>
          <a:p>
            <a:endParaRPr lang="en-CA"/>
          </a:p>
        </p:txBody>
      </p:sp>
      <p:sp>
        <p:nvSpPr>
          <p:cNvPr id="5" name="Slide Number Placeholder 4"/>
          <p:cNvSpPr>
            <a:spLocks noGrp="1"/>
          </p:cNvSpPr>
          <p:nvPr>
            <p:ph type="sldNum" sz="quarter" idx="3"/>
          </p:nvPr>
        </p:nvSpPr>
        <p:spPr>
          <a:xfrm>
            <a:off x="4143375" y="9120188"/>
            <a:ext cx="3170238" cy="481012"/>
          </a:xfrm>
          <a:prstGeom prst="rect">
            <a:avLst/>
          </a:prstGeom>
        </p:spPr>
        <p:txBody>
          <a:bodyPr vert="horz" lIns="91440" tIns="45720" rIns="91440" bIns="45720" rtlCol="0" anchor="b"/>
          <a:lstStyle>
            <a:lvl1pPr algn="r">
              <a:defRPr sz="1200"/>
            </a:lvl1pPr>
          </a:lstStyle>
          <a:p>
            <a:fld id="{E21799CD-5257-4AE8-B1F6-B14E5C0CCCAF}" type="slidenum">
              <a:rPr lang="en-CA" smtClean="0"/>
              <a:t>‹#›</a:t>
            </a:fld>
            <a:endParaRPr lang="en-CA"/>
          </a:p>
        </p:txBody>
      </p:sp>
    </p:spTree>
    <p:extLst>
      <p:ext uri="{BB962C8B-B14F-4D97-AF65-F5344CB8AC3E}">
        <p14:creationId xmlns:p14="http://schemas.microsoft.com/office/powerpoint/2010/main" val="2601120355"/>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en-CA"/>
          </a:p>
        </p:txBody>
      </p:sp>
      <p:sp>
        <p:nvSpPr>
          <p:cNvPr id="3" name="Date Placeholder 2"/>
          <p:cNvSpPr>
            <a:spLocks noGrp="1"/>
          </p:cNvSpPr>
          <p:nvPr>
            <p:ph type="dt" idx="1"/>
          </p:nvPr>
        </p:nvSpPr>
        <p:spPr>
          <a:xfrm>
            <a:off x="4143587" y="0"/>
            <a:ext cx="3169920" cy="481727"/>
          </a:xfrm>
          <a:prstGeom prst="rect">
            <a:avLst/>
          </a:prstGeom>
        </p:spPr>
        <p:txBody>
          <a:bodyPr vert="horz" lIns="96661" tIns="48331" rIns="96661" bIns="48331" rtlCol="0"/>
          <a:lstStyle>
            <a:lvl1pPr algn="r">
              <a:defRPr sz="1300"/>
            </a:lvl1pPr>
          </a:lstStyle>
          <a:p>
            <a:fld id="{25D38987-4148-5449-A0C8-77BA7C6C1707}" type="datetimeFigureOut">
              <a:rPr lang="en-CA" smtClean="0"/>
              <a:t>2021-06-23</a:t>
            </a:fld>
            <a:endParaRPr lang="en-CA"/>
          </a:p>
        </p:txBody>
      </p:sp>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6661" tIns="48331" rIns="96661" bIns="48331" rtlCol="0" anchor="ctr"/>
          <a:lstStyle/>
          <a:p>
            <a:endParaRPr lang="en-CA"/>
          </a:p>
        </p:txBody>
      </p:sp>
      <p:sp>
        <p:nvSpPr>
          <p:cNvPr id="5" name="Notes Placeholder 4"/>
          <p:cNvSpPr>
            <a:spLocks noGrp="1"/>
          </p:cNvSpPr>
          <p:nvPr>
            <p:ph type="body" sz="quarter" idx="3"/>
          </p:nvPr>
        </p:nvSpPr>
        <p:spPr>
          <a:xfrm>
            <a:off x="731520" y="4620577"/>
            <a:ext cx="5852160" cy="3780473"/>
          </a:xfrm>
          <a:prstGeom prst="rect">
            <a:avLst/>
          </a:prstGeom>
        </p:spPr>
        <p:txBody>
          <a:bodyPr vert="horz" lIns="96661" tIns="48331" rIns="96661" bIns="4833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9119474"/>
            <a:ext cx="3169920" cy="481726"/>
          </a:xfrm>
          <a:prstGeom prst="rect">
            <a:avLst/>
          </a:prstGeom>
        </p:spPr>
        <p:txBody>
          <a:bodyPr vert="horz" lIns="96661" tIns="48331" rIns="96661" bIns="48331" rtlCol="0" anchor="b"/>
          <a:lstStyle>
            <a:lvl1pPr algn="l">
              <a:defRPr sz="1300"/>
            </a:lvl1pPr>
          </a:lstStyle>
          <a:p>
            <a:endParaRPr lang="en-CA"/>
          </a:p>
        </p:txBody>
      </p:sp>
      <p:sp>
        <p:nvSpPr>
          <p:cNvPr id="7" name="Slide Number Placeholder 6"/>
          <p:cNvSpPr>
            <a:spLocks noGrp="1"/>
          </p:cNvSpPr>
          <p:nvPr>
            <p:ph type="sldNum" sz="quarter" idx="5"/>
          </p:nvPr>
        </p:nvSpPr>
        <p:spPr>
          <a:xfrm>
            <a:off x="4143587" y="9119474"/>
            <a:ext cx="3169920" cy="481726"/>
          </a:xfrm>
          <a:prstGeom prst="rect">
            <a:avLst/>
          </a:prstGeom>
        </p:spPr>
        <p:txBody>
          <a:bodyPr vert="horz" lIns="96661" tIns="48331" rIns="96661" bIns="48331" rtlCol="0" anchor="b"/>
          <a:lstStyle>
            <a:lvl1pPr algn="r">
              <a:defRPr sz="1300"/>
            </a:lvl1pPr>
          </a:lstStyle>
          <a:p>
            <a:fld id="{FDB07EC5-1D00-0D45-B878-4DECC60BF6D1}" type="slidenum">
              <a:rPr lang="en-CA" smtClean="0"/>
              <a:t>‹#›</a:t>
            </a:fld>
            <a:endParaRPr lang="en-CA"/>
          </a:p>
        </p:txBody>
      </p:sp>
    </p:spTree>
    <p:extLst>
      <p:ext uri="{BB962C8B-B14F-4D97-AF65-F5344CB8AC3E}">
        <p14:creationId xmlns:p14="http://schemas.microsoft.com/office/powerpoint/2010/main" val="1167076892"/>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Now that we know how to model frictional contact, we’ll examine aspects related to actually *generating* contacts during the simulation.</a:t>
            </a:r>
          </a:p>
          <a:p>
            <a:endParaRPr lang="en-CA" dirty="0"/>
          </a:p>
          <a:p>
            <a:endParaRPr lang="en-CA" dirty="0"/>
          </a:p>
        </p:txBody>
      </p:sp>
    </p:spTree>
    <p:extLst>
      <p:ext uri="{BB962C8B-B14F-4D97-AF65-F5344CB8AC3E}">
        <p14:creationId xmlns:p14="http://schemas.microsoft.com/office/powerpoint/2010/main" val="23105833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To summarize, the process of generating contacts using signed distance fields and polygonal meshes is based on a point-</a:t>
            </a:r>
            <a:r>
              <a:rPr lang="en-CA" dirty="0" err="1"/>
              <a:t>sdf</a:t>
            </a:r>
            <a:r>
              <a:rPr lang="en-CA" dirty="0"/>
              <a:t> collision test, which ultimately results in a straightforward algorithm for collision between objects with complex geometry.</a:t>
            </a:r>
          </a:p>
          <a:p>
            <a:endParaRPr lang="en-CA" dirty="0"/>
          </a:p>
          <a:p>
            <a:r>
              <a:rPr lang="en-CA" dirty="0"/>
              <a:t>* However, artifacts can arise when the geometry contains “sharp” or thin features, as is shown here in an image from a related paper on SDF collision detection.</a:t>
            </a:r>
          </a:p>
          <a:p>
            <a:endParaRPr lang="en-CA" dirty="0"/>
          </a:p>
          <a:p>
            <a:r>
              <a:rPr lang="en-CA" dirty="0"/>
              <a:t>One solution to avoid such problems is to increase the density of vertices used for the collision tests.</a:t>
            </a:r>
          </a:p>
          <a:p>
            <a:endParaRPr lang="en-CA" dirty="0"/>
          </a:p>
          <a:p>
            <a:r>
              <a:rPr lang="en-CA" dirty="0"/>
              <a:t>Alternatively, recent work on </a:t>
            </a:r>
            <a:r>
              <a:rPr lang="en-CA" dirty="0" err="1"/>
              <a:t>sdf</a:t>
            </a:r>
            <a:r>
              <a:rPr lang="en-CA" dirty="0"/>
              <a:t> collision detection with meshes has proposed computing more exact collision points by a local optimization over each face of the mesh</a:t>
            </a:r>
          </a:p>
          <a:p>
            <a:endParaRPr lang="en-CA" dirty="0"/>
          </a:p>
          <a:p>
            <a:r>
              <a:rPr lang="en-CA" dirty="0"/>
              <a:t>However, regardless of the geometry used, robustness and exactitude are important characteristics for any collision detection method that is used for contact generation.</a:t>
            </a:r>
          </a:p>
          <a:p>
            <a:endParaRPr lang="en-CA" dirty="0"/>
          </a:p>
          <a:p>
            <a:r>
              <a:rPr lang="en-CA" dirty="0"/>
              <a:t>This section has given you a taste about how contacts are generated from object geometry. In the next section, we’ll return to the complementarity formulations of frictional contact and explore some of the numerical methods used in graphics to solve these types of problems.</a:t>
            </a:r>
          </a:p>
        </p:txBody>
      </p:sp>
    </p:spTree>
    <p:extLst>
      <p:ext uri="{BB962C8B-B14F-4D97-AF65-F5344CB8AC3E}">
        <p14:creationId xmlns:p14="http://schemas.microsoft.com/office/powerpoint/2010/main" val="13010618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The contact models introduced in the first part of the course are all based on the kinematics at a single point in the overlapping or touching region between bodies.  And for this type of constraint formulation there are three critical elements that are needed:</a:t>
            </a:r>
          </a:p>
          <a:p>
            <a:endParaRPr lang="en-CA" dirty="0"/>
          </a:p>
          <a:p>
            <a:pPr marL="171450" indent="-171450">
              <a:buFont typeface="Arial" panose="020B0604020202020204" pitchFamily="34" charset="0"/>
              <a:buChar char="•"/>
            </a:pPr>
            <a:r>
              <a:rPr lang="en-CA" dirty="0"/>
              <a:t>The position of the contact point.  This is the point in 3D space where the contact forces are actually applied to the bodies in an equal and opposite manner.  As we’ll see, this is usually a point that lies in the overlapping region between the bodies.</a:t>
            </a:r>
            <a:br>
              <a:rPr lang="en-CA" dirty="0"/>
            </a:br>
            <a:endParaRPr lang="en-CA" dirty="0"/>
          </a:p>
          <a:p>
            <a:pPr marL="171450" indent="-171450">
              <a:buFont typeface="Arial" panose="020B0604020202020204" pitchFamily="34" charset="0"/>
              <a:buChar char="•"/>
            </a:pPr>
            <a:r>
              <a:rPr lang="en-CA" dirty="0"/>
              <a:t>Next, we need a contact normal. This allows us to compute a contact frame that defines the direction of non-interpenetration, but also the tangential directions of friction forces.</a:t>
            </a:r>
            <a:br>
              <a:rPr lang="en-CA" dirty="0"/>
            </a:br>
            <a:endParaRPr lang="en-CA" dirty="0"/>
          </a:p>
          <a:p>
            <a:pPr marL="171450" indent="-171450">
              <a:buFont typeface="Arial" panose="020B0604020202020204" pitchFamily="34" charset="0"/>
              <a:buChar char="•"/>
            </a:pPr>
            <a:r>
              <a:rPr lang="en-CA" dirty="0"/>
              <a:t>Finally, we need some estimate of the penetration between the two bodies, and essentially this will determine the value of the gap function.  This is important for determining the amount of violation of non-interpenetration, and whether a contact is in a resting or penetrating state.  Most often it’s the latter case, and thus the penetration is an important term in constraint stabilization to combat drift in the simulation.</a:t>
            </a:r>
          </a:p>
        </p:txBody>
      </p:sp>
    </p:spTree>
    <p:extLst>
      <p:ext uri="{BB962C8B-B14F-4D97-AF65-F5344CB8AC3E}">
        <p14:creationId xmlns:p14="http://schemas.microsoft.com/office/powerpoint/2010/main" val="14248611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Collision detection is at the heart of contact generation, and there are two main types of collision detection: discrete collision detection, and continuous collision detection.</a:t>
            </a:r>
          </a:p>
          <a:p>
            <a:pPr marL="0" indent="0">
              <a:buFont typeface="Arial" panose="020B0604020202020204" pitchFamily="34" charset="0"/>
              <a:buNone/>
            </a:pPr>
            <a:endParaRPr lang="en-CA" dirty="0"/>
          </a:p>
          <a:p>
            <a:pPr marL="0" indent="0">
              <a:buFont typeface="Arial" panose="020B0604020202020204" pitchFamily="34" charset="0"/>
              <a:buNone/>
            </a:pPr>
            <a:r>
              <a:rPr lang="en-CA" dirty="0"/>
              <a:t>* Discrete collision detection checks for overlap between bodies only at specific time instant. For example, at each time step. This is in agreement with the discrete time stepping scheme used to integrate the simulation.</a:t>
            </a:r>
          </a:p>
          <a:p>
            <a:pPr marL="171450" indent="-171450">
              <a:buFont typeface="Arial" panose="020B0604020202020204" pitchFamily="34" charset="0"/>
              <a:buChar char="•"/>
            </a:pPr>
            <a:endParaRPr lang="en-CA" dirty="0"/>
          </a:p>
          <a:p>
            <a:pPr marL="171450" indent="-171450">
              <a:buFont typeface="Arial" panose="020B0604020202020204" pitchFamily="34" charset="0"/>
              <a:buChar char="•"/>
            </a:pPr>
            <a:r>
              <a:rPr lang="en-CA" dirty="0"/>
              <a:t>However, from one time step to the next, as body positions are updating using velocities, it’s possible that bodies not only touch, but overlap.  While it’s generally impossible to avoid this type of interpenetration with discrete collision detection since the exact moment of contact is not known, impulses or forces will then be generated to resolve the overlap.</a:t>
            </a:r>
          </a:p>
          <a:p>
            <a:pPr marL="171450" indent="-171450">
              <a:buFont typeface="Arial" panose="020B0604020202020204" pitchFamily="34" charset="0"/>
              <a:buChar char="•"/>
            </a:pPr>
            <a:endParaRPr lang="en-CA" dirty="0"/>
          </a:p>
          <a:p>
            <a:pPr marL="171450" indent="-171450">
              <a:buFont typeface="Arial" panose="020B0604020202020204" pitchFamily="34" charset="0"/>
              <a:buChar char="•"/>
            </a:pPr>
            <a:r>
              <a:rPr lang="en-CA" dirty="0"/>
              <a:t>With continuous collision detection, the exact moment of collision is computed. This is particularly important for certain types of object shapes, for instance if there is thin or sharp geometry, in order to prevent “tunneling” or extreme interpenetration scenarios.</a:t>
            </a:r>
            <a:br>
              <a:rPr lang="en-CA" dirty="0"/>
            </a:br>
            <a:endParaRPr lang="en-CA" dirty="0"/>
          </a:p>
          <a:p>
            <a:pPr marL="171450" indent="-171450">
              <a:buFont typeface="Arial" panose="020B0604020202020204" pitchFamily="34" charset="0"/>
              <a:buChar char="•"/>
            </a:pPr>
            <a:r>
              <a:rPr lang="en-CA" dirty="0"/>
              <a:t>The simulation state is advanced (or reversed) to the moment of contact at which point a contact constraint may be generated and the simulation can continue from a penetration free state.</a:t>
            </a:r>
          </a:p>
          <a:p>
            <a:pPr marL="171450" indent="-171450">
              <a:buFont typeface="Arial" panose="020B0604020202020204" pitchFamily="34" charset="0"/>
              <a:buChar char="•"/>
            </a:pPr>
            <a:endParaRPr lang="en-CA" dirty="0"/>
          </a:p>
          <a:p>
            <a:pPr marL="171450" indent="-171450">
              <a:buFont typeface="Arial" panose="020B0604020202020204" pitchFamily="34" charset="0"/>
              <a:buChar char="•"/>
            </a:pPr>
            <a:r>
              <a:rPr lang="en-CA" dirty="0"/>
              <a:t>In this presentation, we’ll cover just the discrete collision detection case, but please note that details on CCD are provided in the course notes.</a:t>
            </a:r>
          </a:p>
          <a:p>
            <a:pPr marL="171450" indent="-171450">
              <a:buFont typeface="Arial" panose="020B0604020202020204" pitchFamily="34" charset="0"/>
              <a:buChar char="•"/>
            </a:pPr>
            <a:endParaRPr lang="en-CA" dirty="0"/>
          </a:p>
          <a:p>
            <a:pPr marL="171450" indent="-171450">
              <a:buFont typeface="Arial" panose="020B0604020202020204" pitchFamily="34" charset="0"/>
              <a:buChar char="•"/>
            </a:pPr>
            <a:endParaRPr lang="en-CA" dirty="0"/>
          </a:p>
          <a:p>
            <a:pPr marL="171450" indent="-171450">
              <a:buFont typeface="Arial" panose="020B0604020202020204" pitchFamily="34" charset="0"/>
              <a:buChar char="•"/>
            </a:pPr>
            <a:endParaRPr lang="en-CA" dirty="0"/>
          </a:p>
        </p:txBody>
      </p:sp>
    </p:spTree>
    <p:extLst>
      <p:ext uri="{BB962C8B-B14F-4D97-AF65-F5344CB8AC3E}">
        <p14:creationId xmlns:p14="http://schemas.microsoft.com/office/powerpoint/2010/main" val="41440161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In addition to discrete versus continuous types, it’s important to also consider the scale at which collision detection is performed.  </a:t>
            </a:r>
          </a:p>
          <a:p>
            <a:endParaRPr lang="en-CA" dirty="0"/>
          </a:p>
          <a:p>
            <a:pPr marL="171450" indent="-171450">
              <a:buFont typeface="Arial" panose="020B0604020202020204" pitchFamily="34" charset="0"/>
              <a:buChar char="•"/>
            </a:pPr>
            <a:r>
              <a:rPr lang="en-CA" dirty="0"/>
              <a:t>A broad phase collision detection algorithm uses simple, conservative tests of body shapes to quickly eliminate which pairs of bodies need to be tested with more exact collision tests.  Examples off this class of collision detection include bounding volume hierarchies of simple geometries such as spheres or boxes,  and even spatial grid data structures. </a:t>
            </a:r>
          </a:p>
          <a:p>
            <a:pPr marL="0" indent="0">
              <a:buFont typeface="Arial" panose="020B0604020202020204" pitchFamily="34" charset="0"/>
              <a:buNone/>
            </a:pPr>
            <a:endParaRPr lang="en-CA" dirty="0"/>
          </a:p>
          <a:p>
            <a:pPr marL="171450" indent="-171450">
              <a:buFont typeface="Arial" panose="020B0604020202020204" pitchFamily="34" charset="0"/>
              <a:buChar char="•"/>
            </a:pPr>
            <a:r>
              <a:rPr lang="en-CA" dirty="0"/>
              <a:t>Whereas narrow phase collision detection is more focused on performing exact collision test between pairs of geometry used to approximate the body shape.  These are more costly, but they are also the tests we’ll use to generate the contact points and normal, and to compute a measure of penetration between pairs of bodies.  Often, these tests boil down to special, carefully crafted functions that perform a test between two object geometries. The geometry of each object may the same type, or they may be different.  In the course notes we present details on narrow phased collision tests for different type of geometry, including</a:t>
            </a:r>
          </a:p>
          <a:p>
            <a:pPr marL="171450" indent="-171450">
              <a:buFont typeface="Arial" panose="020B0604020202020204" pitchFamily="34" charset="0"/>
              <a:buChar char="•"/>
            </a:pPr>
            <a:endParaRPr lang="en-CA" dirty="0"/>
          </a:p>
          <a:p>
            <a:pPr marL="171450" indent="-171450">
              <a:buFont typeface="Arial" panose="020B0604020202020204" pitchFamily="34" charset="0"/>
              <a:buChar char="•"/>
            </a:pPr>
            <a:r>
              <a:rPr lang="en-CA" dirty="0"/>
              <a:t>Analytic shapes</a:t>
            </a:r>
          </a:p>
          <a:p>
            <a:pPr marL="171450" indent="-171450">
              <a:buFont typeface="Arial" panose="020B0604020202020204" pitchFamily="34" charset="0"/>
              <a:buChar char="•"/>
            </a:pPr>
            <a:endParaRPr lang="en-CA" dirty="0"/>
          </a:p>
          <a:p>
            <a:pPr marL="171450" indent="-171450">
              <a:buFont typeface="Arial" panose="020B0604020202020204" pitchFamily="34" charset="0"/>
              <a:buChar char="•"/>
            </a:pPr>
            <a:r>
              <a:rPr lang="en-CA" dirty="0"/>
              <a:t>Polygonal meshes</a:t>
            </a:r>
          </a:p>
          <a:p>
            <a:pPr marL="171450" indent="-171450">
              <a:buFont typeface="Arial" panose="020B0604020202020204" pitchFamily="34" charset="0"/>
              <a:buChar char="•"/>
            </a:pPr>
            <a:endParaRPr lang="en-CA" dirty="0"/>
          </a:p>
          <a:p>
            <a:pPr marL="171450" indent="-171450">
              <a:buFont typeface="Arial" panose="020B0604020202020204" pitchFamily="34" charset="0"/>
              <a:buChar char="•"/>
            </a:pPr>
            <a:r>
              <a:rPr lang="en-CA" dirty="0"/>
              <a:t>And signed distance fields</a:t>
            </a:r>
          </a:p>
          <a:p>
            <a:pPr marL="171450" indent="-171450">
              <a:buFont typeface="Arial" panose="020B0604020202020204" pitchFamily="34" charset="0"/>
              <a:buChar char="•"/>
            </a:pPr>
            <a:endParaRPr lang="en-CA" dirty="0"/>
          </a:p>
          <a:p>
            <a:pPr marL="171450" indent="-171450">
              <a:buFont typeface="Arial" panose="020B0604020202020204" pitchFamily="34" charset="0"/>
              <a:buChar char="•"/>
            </a:pPr>
            <a:r>
              <a:rPr lang="en-CA" dirty="0"/>
              <a:t>For the sake of brevity, we’ll take a closer look at the latter example, signed distance fields, and how the essential components of our contact models may be produced using this shape representation.</a:t>
            </a:r>
          </a:p>
          <a:p>
            <a:pPr marL="171450" indent="-171450">
              <a:buFont typeface="Arial" panose="020B0604020202020204" pitchFamily="34" charset="0"/>
              <a:buChar char="•"/>
            </a:pPr>
            <a:endParaRPr lang="en-CA" dirty="0"/>
          </a:p>
          <a:p>
            <a:pPr marL="171450" indent="-171450">
              <a:buFont typeface="Arial" panose="020B0604020202020204" pitchFamily="34" charset="0"/>
              <a:buChar char="•"/>
            </a:pPr>
            <a:endParaRPr lang="en-CA" dirty="0"/>
          </a:p>
        </p:txBody>
      </p:sp>
    </p:spTree>
    <p:extLst>
      <p:ext uri="{BB962C8B-B14F-4D97-AF65-F5344CB8AC3E}">
        <p14:creationId xmlns:p14="http://schemas.microsoft.com/office/powerpoint/2010/main" val="34102000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Signed distance fields are an implicit function that encode the shape of an object.</a:t>
            </a:r>
          </a:p>
          <a:p>
            <a:endParaRPr lang="en-CA" dirty="0"/>
          </a:p>
          <a:p>
            <a:r>
              <a:rPr lang="en-CA" dirty="0"/>
              <a:t>Specifically, they are a scalar field that maps a 3d position to a signed distance from the surface of the object. This is quite literally an encoding of the gap function.</a:t>
            </a:r>
          </a:p>
          <a:p>
            <a:endParaRPr lang="en-CA" dirty="0"/>
          </a:p>
          <a:p>
            <a:pPr marL="171450" indent="-171450">
              <a:buFont typeface="Arial" panose="020B0604020202020204" pitchFamily="34" charset="0"/>
              <a:buChar char="•"/>
            </a:pPr>
            <a:r>
              <a:rPr lang="en-CA" dirty="0"/>
              <a:t>The sign returned by the scalar field is important, with points inside the object returning a negative value</a:t>
            </a:r>
          </a:p>
          <a:p>
            <a:pPr marL="171450" indent="-171450">
              <a:buFont typeface="Arial" panose="020B0604020202020204" pitchFamily="34" charset="0"/>
              <a:buChar char="•"/>
            </a:pPr>
            <a:r>
              <a:rPr lang="en-CA" dirty="0"/>
              <a:t> and points outside the object having a positive value.</a:t>
            </a:r>
          </a:p>
          <a:p>
            <a:pPr marL="171450" indent="-171450">
              <a:buFont typeface="Arial" panose="020B0604020202020204" pitchFamily="34" charset="0"/>
              <a:buChar char="•"/>
            </a:pPr>
            <a:r>
              <a:rPr lang="en-CA" dirty="0"/>
              <a:t>And points that lie directly on the surface have a value of zero</a:t>
            </a:r>
          </a:p>
          <a:p>
            <a:pPr marL="171450" indent="-171450">
              <a:buFont typeface="Arial" panose="020B0604020202020204" pitchFamily="34" charset="0"/>
              <a:buChar char="•"/>
            </a:pPr>
            <a:endParaRPr lang="en-CA" dirty="0"/>
          </a:p>
          <a:p>
            <a:pPr marL="171450" indent="-171450">
              <a:buFont typeface="Arial" panose="020B0604020202020204" pitchFamily="34" charset="0"/>
              <a:buChar char="•"/>
            </a:pPr>
            <a:r>
              <a:rPr lang="en-CA" dirty="0"/>
              <a:t>For example, in the figure on the right, the signed distance field of a circle is shown. </a:t>
            </a:r>
            <a:br>
              <a:rPr lang="en-CA" dirty="0"/>
            </a:br>
            <a:endParaRPr lang="en-CA" dirty="0"/>
          </a:p>
          <a:p>
            <a:pPr marL="171450" indent="-171450">
              <a:buFont typeface="Arial" panose="020B0604020202020204" pitchFamily="34" charset="0"/>
              <a:buChar char="•"/>
            </a:pPr>
            <a:r>
              <a:rPr lang="en-CA" dirty="0"/>
              <a:t>The point “x” has a positive since it is outside of the circle.</a:t>
            </a:r>
          </a:p>
          <a:p>
            <a:pPr marL="171450" indent="-171450">
              <a:buFont typeface="Arial" panose="020B0604020202020204" pitchFamily="34" charset="0"/>
              <a:buChar char="•"/>
            </a:pPr>
            <a:endParaRPr lang="en-CA" dirty="0"/>
          </a:p>
          <a:p>
            <a:pPr marL="171450" indent="-171450">
              <a:buFont typeface="Arial" panose="020B0604020202020204" pitchFamily="34" charset="0"/>
              <a:buChar char="•"/>
            </a:pPr>
            <a:r>
              <a:rPr lang="en-CA" dirty="0"/>
              <a:t>Whereas for a point on the inside of the circle, s of (x)  would have a negative value.</a:t>
            </a:r>
          </a:p>
          <a:p>
            <a:pPr marL="171450" indent="-171450">
              <a:buFont typeface="Arial" panose="020B0604020202020204" pitchFamily="34" charset="0"/>
              <a:buChar char="•"/>
            </a:pPr>
            <a:endParaRPr lang="en-CA" dirty="0"/>
          </a:p>
        </p:txBody>
      </p:sp>
    </p:spTree>
    <p:extLst>
      <p:ext uri="{BB962C8B-B14F-4D97-AF65-F5344CB8AC3E}">
        <p14:creationId xmlns:p14="http://schemas.microsoft.com/office/powerpoint/2010/main" val="5201742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In addition to the signed distance, the gradient of the scalar field may be computed which gives a vector field of gradient values at each point in the domain of the field. </a:t>
            </a:r>
          </a:p>
          <a:p>
            <a:endParaRPr lang="en-CA" dirty="0"/>
          </a:p>
          <a:p>
            <a:r>
              <a:rPr lang="en-CA" dirty="0"/>
              <a:t>Typically, the gradient can be computed with a unit vector length.  Conveniently, this is the inward facing normal direction of the surface encoded by the field.</a:t>
            </a:r>
          </a:p>
          <a:p>
            <a:endParaRPr lang="en-CA" dirty="0"/>
          </a:p>
          <a:p>
            <a:r>
              <a:rPr lang="en-CA" dirty="0"/>
              <a:t>* For example, coming back to the 2d field for a circle and the point “x” shown in the figure on the right</a:t>
            </a:r>
          </a:p>
          <a:p>
            <a:r>
              <a:rPr lang="en-CA" dirty="0"/>
              <a:t>* … then the gradient at “x” points away from the surface of the circle However, the negative gradient direction gives the shortest path if “x” needs to move outside the object.</a:t>
            </a:r>
          </a:p>
          <a:p>
            <a:endParaRPr lang="en-CA" dirty="0"/>
          </a:p>
          <a:p>
            <a:endParaRPr lang="en-CA" dirty="0"/>
          </a:p>
        </p:txBody>
      </p:sp>
    </p:spTree>
    <p:extLst>
      <p:ext uri="{BB962C8B-B14F-4D97-AF65-F5344CB8AC3E}">
        <p14:creationId xmlns:p14="http://schemas.microsoft.com/office/powerpoint/2010/main" val="17483684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With the scalar and gradient fields of the SDF available, let’s consider how to generate a contact using this information. As you can probably tell, the canonical test for collision with an </a:t>
            </a:r>
            <a:r>
              <a:rPr lang="en-CA" dirty="0" err="1"/>
              <a:t>sdf</a:t>
            </a:r>
            <a:r>
              <a:rPr lang="en-CA" dirty="0"/>
              <a:t> is using a point. </a:t>
            </a:r>
          </a:p>
          <a:p>
            <a:endParaRPr lang="en-CA" dirty="0"/>
          </a:p>
          <a:p>
            <a:r>
              <a:rPr lang="en-CA" dirty="0"/>
              <a:t>* If the query shape is a point, generating a contact is trivial.  </a:t>
            </a:r>
          </a:p>
          <a:p>
            <a:endParaRPr lang="en-CA" dirty="0"/>
          </a:p>
          <a:p>
            <a:r>
              <a:rPr lang="en-CA" dirty="0"/>
              <a:t>* As we’ve already noted, the penetration is simply the scalar value returned by the field. That is, phi is equal to s of x</a:t>
            </a:r>
          </a:p>
          <a:p>
            <a:endParaRPr lang="en-CA" dirty="0"/>
          </a:p>
          <a:p>
            <a:r>
              <a:rPr lang="en-CA" dirty="0"/>
              <a:t>* And the contact normal is simply the gradient of the signed distance field at the query point. Recall that the gradient is the inward facing normal.  Note that care must be taken to compute either the inward or outward facing normal, depending on the convention used for the contact simulation.</a:t>
            </a:r>
          </a:p>
          <a:p>
            <a:endParaRPr lang="en-CA" dirty="0"/>
          </a:p>
          <a:p>
            <a:r>
              <a:rPr lang="en-CA" dirty="0"/>
              <a:t>* Finally for the contact position, there are several options. One option is to project the query point back to the surface along the gradient direction by a distance equal to the penetration.</a:t>
            </a:r>
            <a:br>
              <a:rPr lang="en-CA" dirty="0"/>
            </a:br>
            <a:br>
              <a:rPr lang="en-CA" dirty="0"/>
            </a:br>
            <a:r>
              <a:rPr lang="en-CA" dirty="0"/>
              <a:t>* Alternatively, the query point itself may be used as the contact point. </a:t>
            </a:r>
          </a:p>
        </p:txBody>
      </p:sp>
    </p:spTree>
    <p:extLst>
      <p:ext uri="{BB962C8B-B14F-4D97-AF65-F5344CB8AC3E}">
        <p14:creationId xmlns:p14="http://schemas.microsoft.com/office/powerpoint/2010/main" val="41964319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Using the case of SDF-point collision as a building block, we can test collisions for more complex shapes.</a:t>
            </a:r>
          </a:p>
          <a:p>
            <a:endParaRPr lang="en-CA" dirty="0"/>
          </a:p>
          <a:p>
            <a:pPr marL="171450" indent="-171450">
              <a:buFont typeface="Arial" panose="020B0604020202020204" pitchFamily="34" charset="0"/>
              <a:buChar char="•"/>
            </a:pPr>
            <a:r>
              <a:rPr lang="en-CA" dirty="0"/>
              <a:t>Consider an object whose shape is modeled using a polygonal mesh, which is a common geometry used in many computer graphics applications</a:t>
            </a:r>
            <a:br>
              <a:rPr lang="en-CA" dirty="0"/>
            </a:br>
            <a:endParaRPr lang="en-CA" dirty="0"/>
          </a:p>
          <a:p>
            <a:pPr marL="171450" indent="-171450">
              <a:buFont typeface="Arial" panose="020B0604020202020204" pitchFamily="34" charset="0"/>
              <a:buChar char="•"/>
            </a:pPr>
            <a:r>
              <a:rPr lang="en-CA" dirty="0"/>
              <a:t>An SDF can be computed based on the mesh, giving regions inside and outside the surface of a mesh. Computing the SDF for a mesh may sometimes require that the mesh have certain properties, for instance this it is watertight. However, robust algorithms do exist that can deal with more general “polygon soups”</a:t>
            </a:r>
          </a:p>
          <a:p>
            <a:pPr marL="0" indent="0">
              <a:buFont typeface="Arial" panose="020B0604020202020204" pitchFamily="34" charset="0"/>
              <a:buNone/>
            </a:pPr>
            <a:endParaRPr lang="en-CA" dirty="0"/>
          </a:p>
          <a:p>
            <a:pPr marL="171450" indent="-171450">
              <a:buFont typeface="Arial" panose="020B0604020202020204" pitchFamily="34" charset="0"/>
              <a:buChar char="•"/>
            </a:pPr>
            <a:r>
              <a:rPr lang="en-CA" dirty="0"/>
              <a:t>Then consider a second body also modeled using a polygonal mesh</a:t>
            </a:r>
          </a:p>
          <a:p>
            <a:pPr marL="171450" indent="-171450">
              <a:buFont typeface="Arial" panose="020B0604020202020204" pitchFamily="34" charset="0"/>
              <a:buChar char="•"/>
            </a:pPr>
            <a:endParaRPr lang="en-CA" dirty="0"/>
          </a:p>
          <a:p>
            <a:pPr marL="171450" indent="-171450">
              <a:buFont typeface="Arial" panose="020B0604020202020204" pitchFamily="34" charset="0"/>
              <a:buChar char="•"/>
            </a:pPr>
            <a:r>
              <a:rPr lang="en-CA" dirty="0"/>
              <a:t>In order to generate contact between body A and B, we can test each vertex of body B against the SDF of body A using the SDF-Point methodology proposed on the previous slides. </a:t>
            </a:r>
            <a:br>
              <a:rPr lang="en-CA" dirty="0"/>
            </a:br>
            <a:endParaRPr lang="en-CA" dirty="0"/>
          </a:p>
          <a:p>
            <a:pPr marL="171450" indent="-171450">
              <a:buFont typeface="Arial" panose="020B0604020202020204" pitchFamily="34" charset="0"/>
              <a:buChar char="•"/>
            </a:pPr>
            <a:r>
              <a:rPr lang="en-CA" dirty="0"/>
              <a:t>Then, we can swap the order of the test by computing an SDF for body B and then testing all vertices from mesh A against the SDF of B.</a:t>
            </a:r>
          </a:p>
          <a:p>
            <a:pPr marL="171450" indent="-171450">
              <a:buFont typeface="Arial" panose="020B0604020202020204" pitchFamily="34" charset="0"/>
              <a:buChar char="•"/>
            </a:pPr>
            <a:endParaRPr lang="en-CA" dirty="0"/>
          </a:p>
          <a:p>
            <a:pPr marL="171450" indent="-171450">
              <a:buFont typeface="Arial" panose="020B0604020202020204" pitchFamily="34" charset="0"/>
              <a:buChar char="•"/>
            </a:pPr>
            <a:endParaRPr lang="en-CA" dirty="0"/>
          </a:p>
        </p:txBody>
      </p:sp>
    </p:spTree>
    <p:extLst>
      <p:ext uri="{BB962C8B-B14F-4D97-AF65-F5344CB8AC3E}">
        <p14:creationId xmlns:p14="http://schemas.microsoft.com/office/powerpoint/2010/main" val="33986497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The algorithm for mesh-</a:t>
            </a:r>
            <a:r>
              <a:rPr lang="en-CA" dirty="0" err="1"/>
              <a:t>sdf</a:t>
            </a:r>
            <a:r>
              <a:rPr lang="en-CA" dirty="0"/>
              <a:t> collision can then be written rather concisely, as with the pseudo code shown here.  It simply requires looping over all vertices in one body…</a:t>
            </a:r>
          </a:p>
          <a:p>
            <a:endParaRPr lang="en-CA" dirty="0"/>
          </a:p>
          <a:p>
            <a:r>
              <a:rPr lang="en-CA" dirty="0"/>
              <a:t>.. And then transforming the vertices into the local coordinate space of the SDF of the other body.  This is far easier than trying to transformed the SDF into some other coordinate system.</a:t>
            </a:r>
          </a:p>
          <a:p>
            <a:endParaRPr lang="en-CA" dirty="0"/>
          </a:p>
          <a:p>
            <a:r>
              <a:rPr lang="en-CA" dirty="0"/>
              <a:t>Finally, whenever a vertex with signed distance less then zero is found, a contact point and normal is generated.</a:t>
            </a:r>
          </a:p>
        </p:txBody>
      </p:sp>
    </p:spTree>
    <p:extLst>
      <p:ext uri="{BB962C8B-B14F-4D97-AF65-F5344CB8AC3E}">
        <p14:creationId xmlns:p14="http://schemas.microsoft.com/office/powerpoint/2010/main" val="15556479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lvl1pPr algn="r">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4691945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C764DE79-268F-4C1A-8933-263129D2AF90}" type="datetimeFigureOut">
              <a:rPr lang="en-US" smtClean="0"/>
              <a:t>6/23/2021</a:t>
            </a:fld>
            <a:endParaRPr lang="en-US" dirty="0"/>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788595063"/>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C764DE79-268F-4C1A-8933-263129D2AF90}" type="datetimeFigureOut">
              <a:rPr lang="en-US" smtClean="0"/>
              <a:t>6/23/2021</a:t>
            </a:fld>
            <a:endParaRPr lang="en-US" dirty="0"/>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156177883"/>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5" name="Rectangle 4"/>
          <p:cNvSpPr/>
          <p:nvPr userDrawn="1"/>
        </p:nvSpPr>
        <p:spPr>
          <a:xfrm>
            <a:off x="0" y="6339828"/>
            <a:ext cx="12192000" cy="51817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Rectangle 17"/>
          <p:cNvSpPr/>
          <p:nvPr userDrawn="1"/>
        </p:nvSpPr>
        <p:spPr>
          <a:xfrm>
            <a:off x="0" y="1096169"/>
            <a:ext cx="647700" cy="50006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9" name="Slide Number Placeholder 5"/>
          <p:cNvSpPr txBox="1">
            <a:spLocks/>
          </p:cNvSpPr>
          <p:nvPr userDrawn="1"/>
        </p:nvSpPr>
        <p:spPr>
          <a:xfrm>
            <a:off x="0" y="1163638"/>
            <a:ext cx="495300" cy="365125"/>
          </a:xfrm>
          <a:prstGeom prst="rect">
            <a:avLst/>
          </a:prstGeom>
        </p:spPr>
        <p:txBody>
          <a:bodyPr anchor="ctr"/>
          <a:lstStyle>
            <a:defPPr>
              <a:defRPr lang="en-US"/>
            </a:defPPr>
            <a:lvl1pPr marL="0" algn="r" defTabSz="914400" rtl="0" eaLnBrk="1" latinLnBrk="0" hangingPunct="1">
              <a:defRPr sz="20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fld id="{F1AAA435-859A-8842-BDB9-5C3B55DE24F5}" type="slidenum">
              <a:rPr lang="en-US" smtClean="0"/>
              <a:pPr algn="l"/>
              <a:t>‹#›</a:t>
            </a:fld>
            <a:endParaRPr lang="en-US" dirty="0"/>
          </a:p>
        </p:txBody>
      </p:sp>
      <p:sp>
        <p:nvSpPr>
          <p:cNvPr id="8" name="TextBox 7"/>
          <p:cNvSpPr txBox="1"/>
          <p:nvPr userDrawn="1"/>
        </p:nvSpPr>
        <p:spPr>
          <a:xfrm>
            <a:off x="3702763" y="6339828"/>
            <a:ext cx="7651037" cy="492443"/>
          </a:xfrm>
          <a:prstGeom prst="rect">
            <a:avLst/>
          </a:prstGeom>
          <a:noFill/>
        </p:spPr>
        <p:txBody>
          <a:bodyPr wrap="square" rtlCol="0">
            <a:spAutoFit/>
          </a:bodyPr>
          <a:lstStyle/>
          <a:p>
            <a:r>
              <a:rPr lang="en-US" sz="1400" b="1" kern="1200" dirty="0">
                <a:solidFill>
                  <a:schemeClr val="bg1"/>
                </a:solidFill>
                <a:latin typeface="+mn-lt"/>
                <a:ea typeface="+mn-ea"/>
                <a:cs typeface="+mn-cs"/>
              </a:rPr>
              <a:t>Contact and Friction Simulation for Computer Graphics</a:t>
            </a:r>
            <a:br>
              <a:rPr lang="en-CA" sz="1400" b="1" kern="1200" dirty="0">
                <a:solidFill>
                  <a:schemeClr val="bg1"/>
                </a:solidFill>
                <a:latin typeface="+mn-lt"/>
                <a:ea typeface="+mn-ea"/>
                <a:cs typeface="+mn-cs"/>
              </a:rPr>
            </a:br>
            <a:r>
              <a:rPr lang="en-CA" sz="1200" b="0" kern="1200" dirty="0">
                <a:solidFill>
                  <a:schemeClr val="bg1"/>
                </a:solidFill>
                <a:latin typeface="+mn-lt"/>
                <a:ea typeface="+mn-ea"/>
                <a:cs typeface="+mn-cs"/>
              </a:rPr>
              <a:t>S. </a:t>
            </a:r>
            <a:r>
              <a:rPr lang="en-US" sz="1200" b="0" kern="1200" dirty="0">
                <a:solidFill>
                  <a:schemeClr val="bg1"/>
                </a:solidFill>
                <a:latin typeface="+mn-lt"/>
                <a:ea typeface="+mn-ea"/>
                <a:cs typeface="+mn-cs"/>
              </a:rPr>
              <a:t>Andrews</a:t>
            </a:r>
            <a:r>
              <a:rPr lang="en-US" sz="1200" b="0" kern="1200" baseline="0" dirty="0">
                <a:solidFill>
                  <a:schemeClr val="bg1"/>
                </a:solidFill>
                <a:latin typeface="+mn-lt"/>
                <a:ea typeface="+mn-ea"/>
                <a:cs typeface="+mn-cs"/>
              </a:rPr>
              <a:t> and</a:t>
            </a:r>
            <a:r>
              <a:rPr lang="en-US" sz="1200" b="0" kern="1200" dirty="0">
                <a:solidFill>
                  <a:schemeClr val="bg1"/>
                </a:solidFill>
                <a:latin typeface="+mn-lt"/>
                <a:ea typeface="+mn-ea"/>
                <a:cs typeface="+mn-cs"/>
              </a:rPr>
              <a:t> K. </a:t>
            </a:r>
            <a:r>
              <a:rPr lang="en-US" sz="1200" b="0" kern="1200" dirty="0" err="1">
                <a:solidFill>
                  <a:schemeClr val="bg1"/>
                </a:solidFill>
                <a:latin typeface="+mn-lt"/>
                <a:ea typeface="+mn-ea"/>
                <a:cs typeface="+mn-cs"/>
              </a:rPr>
              <a:t>Erleben</a:t>
            </a:r>
            <a:endParaRPr lang="en-US" sz="1200" b="0" kern="1200" dirty="0">
              <a:solidFill>
                <a:schemeClr val="bg1"/>
              </a:solidFill>
              <a:latin typeface="+mn-lt"/>
              <a:ea typeface="+mn-ea"/>
              <a:cs typeface="+mn-cs"/>
            </a:endParaRPr>
          </a:p>
        </p:txBody>
      </p:sp>
    </p:spTree>
    <p:extLst>
      <p:ext uri="{BB962C8B-B14F-4D97-AF65-F5344CB8AC3E}">
        <p14:creationId xmlns:p14="http://schemas.microsoft.com/office/powerpoint/2010/main" val="29741998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F1AAA435-859A-8842-BDB9-5C3B55DE24F5}" type="slidenum">
              <a:rPr lang="en-US" smtClean="0"/>
              <a:pPr/>
              <a:t>‹#›</a:t>
            </a:fld>
            <a:r>
              <a:rPr lang="en-US"/>
              <a:t>/12</a:t>
            </a:r>
            <a:endParaRPr lang="en-US" dirty="0"/>
          </a:p>
        </p:txBody>
      </p:sp>
    </p:spTree>
    <p:extLst>
      <p:ext uri="{BB962C8B-B14F-4D97-AF65-F5344CB8AC3E}">
        <p14:creationId xmlns:p14="http://schemas.microsoft.com/office/powerpoint/2010/main" val="30611735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Rectangle 5"/>
          <p:cNvSpPr/>
          <p:nvPr userDrawn="1"/>
        </p:nvSpPr>
        <p:spPr>
          <a:xfrm>
            <a:off x="0" y="1096169"/>
            <a:ext cx="647700" cy="50006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 name="Rectangle 7"/>
          <p:cNvSpPr/>
          <p:nvPr userDrawn="1"/>
        </p:nvSpPr>
        <p:spPr>
          <a:xfrm>
            <a:off x="0" y="6339828"/>
            <a:ext cx="12192000" cy="51817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Slide Number Placeholder 5"/>
          <p:cNvSpPr txBox="1">
            <a:spLocks/>
          </p:cNvSpPr>
          <p:nvPr userDrawn="1"/>
        </p:nvSpPr>
        <p:spPr>
          <a:xfrm>
            <a:off x="0" y="1163638"/>
            <a:ext cx="495300" cy="365125"/>
          </a:xfrm>
          <a:prstGeom prst="rect">
            <a:avLst/>
          </a:prstGeom>
        </p:spPr>
        <p:txBody>
          <a:bodyPr anchor="ctr"/>
          <a:lstStyle>
            <a:defPPr>
              <a:defRPr lang="en-US"/>
            </a:defPPr>
            <a:lvl1pPr marL="0" algn="r" defTabSz="914400" rtl="0" eaLnBrk="1" latinLnBrk="0" hangingPunct="1">
              <a:defRPr sz="20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fld id="{F1AAA435-859A-8842-BDB9-5C3B55DE24F5}" type="slidenum">
              <a:rPr lang="en-US" smtClean="0"/>
              <a:pPr algn="l"/>
              <a:t>‹#›</a:t>
            </a:fld>
            <a:endParaRPr lang="en-US" dirty="0"/>
          </a:p>
        </p:txBody>
      </p:sp>
      <p:sp>
        <p:nvSpPr>
          <p:cNvPr id="9" name="TextBox 8"/>
          <p:cNvSpPr txBox="1"/>
          <p:nvPr userDrawn="1"/>
        </p:nvSpPr>
        <p:spPr>
          <a:xfrm>
            <a:off x="3702763" y="6339828"/>
            <a:ext cx="7651037" cy="492443"/>
          </a:xfrm>
          <a:prstGeom prst="rect">
            <a:avLst/>
          </a:prstGeom>
          <a:noFill/>
        </p:spPr>
        <p:txBody>
          <a:bodyPr wrap="square" rtlCol="0">
            <a:spAutoFit/>
          </a:bodyPr>
          <a:lstStyle/>
          <a:p>
            <a:r>
              <a:rPr lang="en-US" sz="1400" b="1" kern="1200" dirty="0">
                <a:solidFill>
                  <a:schemeClr val="bg1"/>
                </a:solidFill>
                <a:latin typeface="+mn-lt"/>
                <a:ea typeface="+mn-ea"/>
                <a:cs typeface="+mn-cs"/>
              </a:rPr>
              <a:t>Contact and Friction Simulation for Computer Graphics</a:t>
            </a:r>
            <a:br>
              <a:rPr lang="en-CA" sz="1400" b="1" kern="1200" dirty="0">
                <a:solidFill>
                  <a:schemeClr val="bg1"/>
                </a:solidFill>
                <a:latin typeface="+mn-lt"/>
                <a:ea typeface="+mn-ea"/>
                <a:cs typeface="+mn-cs"/>
              </a:rPr>
            </a:br>
            <a:r>
              <a:rPr lang="en-CA" sz="1200" b="0" kern="1200" dirty="0">
                <a:solidFill>
                  <a:schemeClr val="bg1"/>
                </a:solidFill>
                <a:latin typeface="+mn-lt"/>
                <a:ea typeface="+mn-ea"/>
                <a:cs typeface="+mn-cs"/>
              </a:rPr>
              <a:t>S. </a:t>
            </a:r>
            <a:r>
              <a:rPr lang="en-US" sz="1200" b="0" kern="1200" dirty="0">
                <a:solidFill>
                  <a:schemeClr val="bg1"/>
                </a:solidFill>
                <a:latin typeface="+mn-lt"/>
                <a:ea typeface="+mn-ea"/>
                <a:cs typeface="+mn-cs"/>
              </a:rPr>
              <a:t>Andrews</a:t>
            </a:r>
            <a:r>
              <a:rPr lang="en-US" sz="1200" b="0" kern="1200" baseline="0" dirty="0">
                <a:solidFill>
                  <a:schemeClr val="bg1"/>
                </a:solidFill>
                <a:latin typeface="+mn-lt"/>
                <a:ea typeface="+mn-ea"/>
                <a:cs typeface="+mn-cs"/>
              </a:rPr>
              <a:t> and</a:t>
            </a:r>
            <a:r>
              <a:rPr lang="en-US" sz="1200" b="0" kern="1200" dirty="0">
                <a:solidFill>
                  <a:schemeClr val="bg1"/>
                </a:solidFill>
                <a:latin typeface="+mn-lt"/>
                <a:ea typeface="+mn-ea"/>
                <a:cs typeface="+mn-cs"/>
              </a:rPr>
              <a:t> K. </a:t>
            </a:r>
            <a:r>
              <a:rPr lang="en-US" sz="1200" b="0" kern="1200" dirty="0" err="1">
                <a:solidFill>
                  <a:schemeClr val="bg1"/>
                </a:solidFill>
                <a:latin typeface="+mn-lt"/>
                <a:ea typeface="+mn-ea"/>
                <a:cs typeface="+mn-cs"/>
              </a:rPr>
              <a:t>Erleben</a:t>
            </a:r>
            <a:endParaRPr lang="en-US" sz="1200" b="0" kern="1200" dirty="0">
              <a:solidFill>
                <a:schemeClr val="bg1"/>
              </a:solidFill>
              <a:latin typeface="+mn-lt"/>
              <a:ea typeface="+mn-ea"/>
              <a:cs typeface="+mn-cs"/>
            </a:endParaRPr>
          </a:p>
        </p:txBody>
      </p:sp>
    </p:spTree>
    <p:extLst>
      <p:ext uri="{BB962C8B-B14F-4D97-AF65-F5344CB8AC3E}">
        <p14:creationId xmlns:p14="http://schemas.microsoft.com/office/powerpoint/2010/main" val="41385064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Rectangle 10"/>
          <p:cNvSpPr/>
          <p:nvPr userDrawn="1"/>
        </p:nvSpPr>
        <p:spPr>
          <a:xfrm>
            <a:off x="0" y="1096169"/>
            <a:ext cx="647700" cy="50006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 name="Rectangle 11"/>
          <p:cNvSpPr/>
          <p:nvPr userDrawn="1"/>
        </p:nvSpPr>
        <p:spPr>
          <a:xfrm>
            <a:off x="0" y="6339828"/>
            <a:ext cx="12192000" cy="51817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4" name="Slide Number Placeholder 5"/>
          <p:cNvSpPr txBox="1">
            <a:spLocks/>
          </p:cNvSpPr>
          <p:nvPr userDrawn="1"/>
        </p:nvSpPr>
        <p:spPr>
          <a:xfrm>
            <a:off x="0" y="1163638"/>
            <a:ext cx="495300" cy="365125"/>
          </a:xfrm>
          <a:prstGeom prst="rect">
            <a:avLst/>
          </a:prstGeom>
        </p:spPr>
        <p:txBody>
          <a:bodyPr anchor="ctr"/>
          <a:lstStyle>
            <a:defPPr>
              <a:defRPr lang="en-US"/>
            </a:defPPr>
            <a:lvl1pPr marL="0" algn="r" defTabSz="914400" rtl="0" eaLnBrk="1" latinLnBrk="0" hangingPunct="1">
              <a:defRPr sz="20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fld id="{F1AAA435-859A-8842-BDB9-5C3B55DE24F5}" type="slidenum">
              <a:rPr lang="en-US" smtClean="0"/>
              <a:pPr algn="l"/>
              <a:t>‹#›</a:t>
            </a:fld>
            <a:endParaRPr lang="en-US" dirty="0"/>
          </a:p>
        </p:txBody>
      </p:sp>
      <p:sp>
        <p:nvSpPr>
          <p:cNvPr id="13" name="TextBox 12"/>
          <p:cNvSpPr txBox="1"/>
          <p:nvPr userDrawn="1"/>
        </p:nvSpPr>
        <p:spPr>
          <a:xfrm>
            <a:off x="3702763" y="6339828"/>
            <a:ext cx="7651037" cy="492443"/>
          </a:xfrm>
          <a:prstGeom prst="rect">
            <a:avLst/>
          </a:prstGeom>
          <a:noFill/>
        </p:spPr>
        <p:txBody>
          <a:bodyPr wrap="square" rtlCol="0">
            <a:spAutoFit/>
          </a:bodyPr>
          <a:lstStyle/>
          <a:p>
            <a:r>
              <a:rPr lang="en-US" sz="1400" b="1" kern="1200" dirty="0">
                <a:solidFill>
                  <a:schemeClr val="bg1"/>
                </a:solidFill>
                <a:latin typeface="+mn-lt"/>
                <a:ea typeface="+mn-ea"/>
                <a:cs typeface="+mn-cs"/>
              </a:rPr>
              <a:t>Contact and Friction Simulation for Computer Graphics</a:t>
            </a:r>
            <a:br>
              <a:rPr lang="en-CA" sz="1400" b="1" kern="1200" dirty="0">
                <a:solidFill>
                  <a:schemeClr val="bg1"/>
                </a:solidFill>
                <a:latin typeface="+mn-lt"/>
                <a:ea typeface="+mn-ea"/>
                <a:cs typeface="+mn-cs"/>
              </a:rPr>
            </a:br>
            <a:r>
              <a:rPr lang="en-CA" sz="1200" b="0" kern="1200" dirty="0">
                <a:solidFill>
                  <a:schemeClr val="bg1"/>
                </a:solidFill>
                <a:latin typeface="+mn-lt"/>
                <a:ea typeface="+mn-ea"/>
                <a:cs typeface="+mn-cs"/>
              </a:rPr>
              <a:t>S. </a:t>
            </a:r>
            <a:r>
              <a:rPr lang="en-US" sz="1200" b="0" kern="1200" dirty="0">
                <a:solidFill>
                  <a:schemeClr val="bg1"/>
                </a:solidFill>
                <a:latin typeface="+mn-lt"/>
                <a:ea typeface="+mn-ea"/>
                <a:cs typeface="+mn-cs"/>
              </a:rPr>
              <a:t>Andrews</a:t>
            </a:r>
            <a:r>
              <a:rPr lang="en-US" sz="1200" b="0" kern="1200" baseline="0" dirty="0">
                <a:solidFill>
                  <a:schemeClr val="bg1"/>
                </a:solidFill>
                <a:latin typeface="+mn-lt"/>
                <a:ea typeface="+mn-ea"/>
                <a:cs typeface="+mn-cs"/>
              </a:rPr>
              <a:t> and</a:t>
            </a:r>
            <a:r>
              <a:rPr lang="en-US" sz="1200" b="0" kern="1200" dirty="0">
                <a:solidFill>
                  <a:schemeClr val="bg1"/>
                </a:solidFill>
                <a:latin typeface="+mn-lt"/>
                <a:ea typeface="+mn-ea"/>
                <a:cs typeface="+mn-cs"/>
              </a:rPr>
              <a:t> K. </a:t>
            </a:r>
            <a:r>
              <a:rPr lang="en-US" sz="1200" b="0" kern="1200" dirty="0" err="1">
                <a:solidFill>
                  <a:schemeClr val="bg1"/>
                </a:solidFill>
                <a:latin typeface="+mn-lt"/>
                <a:ea typeface="+mn-ea"/>
                <a:cs typeface="+mn-cs"/>
              </a:rPr>
              <a:t>Erleben</a:t>
            </a:r>
            <a:endParaRPr lang="en-US" sz="1200" b="0" kern="1200" dirty="0">
              <a:solidFill>
                <a:schemeClr val="bg1"/>
              </a:solidFill>
              <a:latin typeface="+mn-lt"/>
              <a:ea typeface="+mn-ea"/>
              <a:cs typeface="+mn-cs"/>
            </a:endParaRPr>
          </a:p>
        </p:txBody>
      </p:sp>
    </p:spTree>
    <p:extLst>
      <p:ext uri="{BB962C8B-B14F-4D97-AF65-F5344CB8AC3E}">
        <p14:creationId xmlns:p14="http://schemas.microsoft.com/office/powerpoint/2010/main" val="8138643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22" name="Rectangle 21"/>
          <p:cNvSpPr/>
          <p:nvPr userDrawn="1"/>
        </p:nvSpPr>
        <p:spPr>
          <a:xfrm>
            <a:off x="0" y="1096169"/>
            <a:ext cx="647700" cy="50006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3" name="Slide Number Placeholder 5"/>
          <p:cNvSpPr txBox="1">
            <a:spLocks/>
          </p:cNvSpPr>
          <p:nvPr userDrawn="1"/>
        </p:nvSpPr>
        <p:spPr>
          <a:xfrm>
            <a:off x="0" y="1163638"/>
            <a:ext cx="495300" cy="365125"/>
          </a:xfrm>
          <a:prstGeom prst="rect">
            <a:avLst/>
          </a:prstGeom>
        </p:spPr>
        <p:txBody>
          <a:bodyPr anchor="ctr"/>
          <a:lstStyle>
            <a:defPPr>
              <a:defRPr lang="en-US"/>
            </a:defPPr>
            <a:lvl1pPr marL="0" algn="r" defTabSz="914400" rtl="0" eaLnBrk="1" latinLnBrk="0" hangingPunct="1">
              <a:defRPr sz="20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fld id="{F1AAA435-859A-8842-BDB9-5C3B55DE24F5}" type="slidenum">
              <a:rPr lang="en-US" smtClean="0"/>
              <a:pPr algn="l"/>
              <a:t>‹#›</a:t>
            </a:fld>
            <a:endParaRPr lang="en-US" dirty="0"/>
          </a:p>
        </p:txBody>
      </p:sp>
      <p:sp>
        <p:nvSpPr>
          <p:cNvPr id="24" name="Rectangle 23"/>
          <p:cNvSpPr/>
          <p:nvPr userDrawn="1"/>
        </p:nvSpPr>
        <p:spPr>
          <a:xfrm>
            <a:off x="0" y="6339828"/>
            <a:ext cx="12192000" cy="51817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 name="TextBox 7"/>
          <p:cNvSpPr txBox="1"/>
          <p:nvPr userDrawn="1"/>
        </p:nvSpPr>
        <p:spPr>
          <a:xfrm>
            <a:off x="3702763" y="6339828"/>
            <a:ext cx="7651037" cy="492443"/>
          </a:xfrm>
          <a:prstGeom prst="rect">
            <a:avLst/>
          </a:prstGeom>
          <a:noFill/>
        </p:spPr>
        <p:txBody>
          <a:bodyPr wrap="square" rtlCol="0">
            <a:spAutoFit/>
          </a:bodyPr>
          <a:lstStyle/>
          <a:p>
            <a:r>
              <a:rPr lang="en-US" sz="1400" b="1" kern="1200" dirty="0">
                <a:solidFill>
                  <a:schemeClr val="bg1"/>
                </a:solidFill>
                <a:latin typeface="+mn-lt"/>
                <a:ea typeface="+mn-ea"/>
                <a:cs typeface="+mn-cs"/>
              </a:rPr>
              <a:t>Contact and Friction Simulation for Computer Graphics</a:t>
            </a:r>
            <a:br>
              <a:rPr lang="en-CA" sz="1400" b="1" kern="1200" dirty="0">
                <a:solidFill>
                  <a:schemeClr val="bg1"/>
                </a:solidFill>
                <a:latin typeface="+mn-lt"/>
                <a:ea typeface="+mn-ea"/>
                <a:cs typeface="+mn-cs"/>
              </a:rPr>
            </a:br>
            <a:r>
              <a:rPr lang="en-CA" sz="1200" b="0" kern="1200" dirty="0">
                <a:solidFill>
                  <a:schemeClr val="bg1"/>
                </a:solidFill>
                <a:latin typeface="+mn-lt"/>
                <a:ea typeface="+mn-ea"/>
                <a:cs typeface="+mn-cs"/>
              </a:rPr>
              <a:t>S. </a:t>
            </a:r>
            <a:r>
              <a:rPr lang="en-US" sz="1200" b="0" kern="1200" dirty="0">
                <a:solidFill>
                  <a:schemeClr val="bg1"/>
                </a:solidFill>
                <a:latin typeface="+mn-lt"/>
                <a:ea typeface="+mn-ea"/>
                <a:cs typeface="+mn-cs"/>
              </a:rPr>
              <a:t>Andrews</a:t>
            </a:r>
            <a:r>
              <a:rPr lang="en-US" sz="1200" b="0" kern="1200" baseline="0" dirty="0">
                <a:solidFill>
                  <a:schemeClr val="bg1"/>
                </a:solidFill>
                <a:latin typeface="+mn-lt"/>
                <a:ea typeface="+mn-ea"/>
                <a:cs typeface="+mn-cs"/>
              </a:rPr>
              <a:t> and</a:t>
            </a:r>
            <a:r>
              <a:rPr lang="en-US" sz="1200" b="0" kern="1200" dirty="0">
                <a:solidFill>
                  <a:schemeClr val="bg1"/>
                </a:solidFill>
                <a:latin typeface="+mn-lt"/>
                <a:ea typeface="+mn-ea"/>
                <a:cs typeface="+mn-cs"/>
              </a:rPr>
              <a:t> K. </a:t>
            </a:r>
            <a:r>
              <a:rPr lang="en-US" sz="1200" b="0" kern="1200" dirty="0" err="1">
                <a:solidFill>
                  <a:schemeClr val="bg1"/>
                </a:solidFill>
                <a:latin typeface="+mn-lt"/>
                <a:ea typeface="+mn-ea"/>
                <a:cs typeface="+mn-cs"/>
              </a:rPr>
              <a:t>Erleben</a:t>
            </a:r>
            <a:endParaRPr lang="en-US" sz="1200" b="0" kern="1200" dirty="0">
              <a:solidFill>
                <a:schemeClr val="bg1"/>
              </a:solidFill>
              <a:latin typeface="+mn-lt"/>
              <a:ea typeface="+mn-ea"/>
              <a:cs typeface="+mn-cs"/>
            </a:endParaRPr>
          </a:p>
        </p:txBody>
      </p:sp>
    </p:spTree>
    <p:extLst>
      <p:ext uri="{BB962C8B-B14F-4D97-AF65-F5344CB8AC3E}">
        <p14:creationId xmlns:p14="http://schemas.microsoft.com/office/powerpoint/2010/main" val="36988088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p:cNvSpPr/>
          <p:nvPr userDrawn="1"/>
        </p:nvSpPr>
        <p:spPr>
          <a:xfrm>
            <a:off x="0" y="1096169"/>
            <a:ext cx="647700" cy="50006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Slide Number Placeholder 5"/>
          <p:cNvSpPr txBox="1">
            <a:spLocks/>
          </p:cNvSpPr>
          <p:nvPr userDrawn="1"/>
        </p:nvSpPr>
        <p:spPr>
          <a:xfrm>
            <a:off x="0" y="1163638"/>
            <a:ext cx="495300" cy="365125"/>
          </a:xfrm>
          <a:prstGeom prst="rect">
            <a:avLst/>
          </a:prstGeom>
        </p:spPr>
        <p:txBody>
          <a:bodyPr anchor="ctr"/>
          <a:lstStyle>
            <a:defPPr>
              <a:defRPr lang="en-US"/>
            </a:defPPr>
            <a:lvl1pPr marL="0" algn="r" defTabSz="914400" rtl="0" eaLnBrk="1" latinLnBrk="0" hangingPunct="1">
              <a:defRPr sz="20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fld id="{F1AAA435-859A-8842-BDB9-5C3B55DE24F5}" type="slidenum">
              <a:rPr lang="en-US" smtClean="0"/>
              <a:pPr algn="l"/>
              <a:t>‹#›</a:t>
            </a:fld>
            <a:endParaRPr lang="en-US" dirty="0"/>
          </a:p>
        </p:txBody>
      </p:sp>
    </p:spTree>
    <p:extLst>
      <p:ext uri="{BB962C8B-B14F-4D97-AF65-F5344CB8AC3E}">
        <p14:creationId xmlns:p14="http://schemas.microsoft.com/office/powerpoint/2010/main" val="27466651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C764DE79-268F-4C1A-8933-263129D2AF90}" type="datetimeFigureOut">
              <a:rPr lang="en-US" smtClean="0"/>
              <a:t>6/23/2021</a:t>
            </a:fld>
            <a:endParaRPr lang="en-US" dirty="0"/>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676895967"/>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C764DE79-268F-4C1A-8933-263129D2AF90}" type="datetimeFigureOut">
              <a:rPr lang="en-US" smtClean="0"/>
              <a:t>6/23/2021</a:t>
            </a:fld>
            <a:endParaRPr lang="en-US" dirty="0"/>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792964250"/>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790575"/>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409700"/>
            <a:ext cx="10515600" cy="476726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6733914"/>
      </p:ext>
    </p:extLst>
  </p:cSld>
  <p:clrMap bg1="lt1" tx1="dk1" bg2="lt2" tx2="dk2" accent1="accent1" accent2="accent2" accent3="accent3" accent4="accent4" accent5="accent5" accent6="accent6" hlink="hlink" folHlink="folHlink"/>
  <p:sldLayoutIdLst>
    <p:sldLayoutId id="2147483771" r:id="rId1"/>
    <p:sldLayoutId id="2147483772" r:id="rId2"/>
    <p:sldLayoutId id="2147483773" r:id="rId3"/>
    <p:sldLayoutId id="2147483774" r:id="rId4"/>
    <p:sldLayoutId id="2147483775" r:id="rId5"/>
    <p:sldLayoutId id="2147483776" r:id="rId6"/>
    <p:sldLayoutId id="2147483777" r:id="rId7"/>
    <p:sldLayoutId id="2147483778" r:id="rId8"/>
    <p:sldLayoutId id="2147483779" r:id="rId9"/>
    <p:sldLayoutId id="2147483780" r:id="rId10"/>
    <p:sldLayoutId id="214748378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4.emf"/></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8" Type="http://schemas.openxmlformats.org/officeDocument/2006/relationships/image" Target="../media/image1801.png"/><Relationship Id="rId3" Type="http://schemas.openxmlformats.org/officeDocument/2006/relationships/image" Target="../media/image330.png"/><Relationship Id="rId7" Type="http://schemas.openxmlformats.org/officeDocument/2006/relationships/image" Target="../media/image1791.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781.png"/><Relationship Id="rId5" Type="http://schemas.openxmlformats.org/officeDocument/2006/relationships/image" Target="../media/image1771.png"/><Relationship Id="rId4" Type="http://schemas.openxmlformats.org/officeDocument/2006/relationships/image" Target="../media/image1761.png"/></Relationships>
</file>

<file path=ppt/slides/_rels/slide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8.emf"/><Relationship Id="rId5" Type="http://schemas.openxmlformats.org/officeDocument/2006/relationships/image" Target="../media/image7.emf"/><Relationship Id="rId4" Type="http://schemas.openxmlformats.org/officeDocument/2006/relationships/image" Target="../media/image6.emf"/></Relationships>
</file>

<file path=ppt/slides/_rels/slide5.xml.rels><?xml version="1.0" encoding="UTF-8" standalone="yes"?>
<Relationships xmlns="http://schemas.openxmlformats.org/package/2006/relationships"><Relationship Id="rId3" Type="http://schemas.openxmlformats.org/officeDocument/2006/relationships/image" Target="../media/image1851.png"/><Relationship Id="rId7"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1871.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10.png"/><Relationship Id="rId4" Type="http://schemas.openxmlformats.org/officeDocument/2006/relationships/image" Target="../media/image1891.png"/></Relationships>
</file>

<file path=ppt/slides/_rels/slide7.xml.rels><?xml version="1.0" encoding="UTF-8" standalone="yes"?>
<Relationships xmlns="http://schemas.openxmlformats.org/package/2006/relationships"><Relationship Id="rId3" Type="http://schemas.openxmlformats.org/officeDocument/2006/relationships/image" Target="../media/image1911.png"/><Relationship Id="rId7" Type="http://schemas.openxmlformats.org/officeDocument/2006/relationships/image" Target="../media/image195.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Section II: Contact Generation</a:t>
            </a:r>
            <a:endParaRPr lang="fr-CA" dirty="0"/>
          </a:p>
        </p:txBody>
      </p:sp>
      <p:sp>
        <p:nvSpPr>
          <p:cNvPr id="3" name="Text Placeholder 2"/>
          <p:cNvSpPr>
            <a:spLocks noGrp="1"/>
          </p:cNvSpPr>
          <p:nvPr>
            <p:ph type="body" idx="1"/>
          </p:nvPr>
        </p:nvSpPr>
        <p:spPr/>
        <p:txBody>
          <a:bodyPr/>
          <a:lstStyle/>
          <a:p>
            <a:endParaRPr lang="fr-CA"/>
          </a:p>
        </p:txBody>
      </p:sp>
    </p:spTree>
    <p:extLst>
      <p:ext uri="{BB962C8B-B14F-4D97-AF65-F5344CB8AC3E}">
        <p14:creationId xmlns:p14="http://schemas.microsoft.com/office/powerpoint/2010/main" val="6026450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24923B-1FF8-4AA7-81A9-948A9FD9390D}"/>
              </a:ext>
            </a:extLst>
          </p:cNvPr>
          <p:cNvSpPr>
            <a:spLocks noGrp="1"/>
          </p:cNvSpPr>
          <p:nvPr>
            <p:ph type="title"/>
          </p:nvPr>
        </p:nvSpPr>
        <p:spPr/>
        <p:txBody>
          <a:bodyPr/>
          <a:lstStyle/>
          <a:p>
            <a:r>
              <a:rPr lang="en-CA" dirty="0"/>
              <a:t>Summary of SDF-Mesh Contact Generation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F0D28E16-0887-412D-AAB5-98D424B01512}"/>
                  </a:ext>
                </a:extLst>
              </p:cNvPr>
              <p:cNvSpPr>
                <a:spLocks noGrp="1"/>
              </p:cNvSpPr>
              <p:nvPr>
                <p:ph idx="1"/>
              </p:nvPr>
            </p:nvSpPr>
            <p:spPr>
              <a:xfrm>
                <a:off x="838200" y="1409700"/>
                <a:ext cx="7734300" cy="4767263"/>
              </a:xfrm>
            </p:spPr>
            <p:txBody>
              <a:bodyPr>
                <a:normAutofit fontScale="92500" lnSpcReduction="10000"/>
              </a:bodyPr>
              <a:lstStyle/>
              <a:p>
                <a:r>
                  <a:rPr lang="en-CA" dirty="0"/>
                  <a:t>Mesh-mesh collision using SDFs: </a:t>
                </a:r>
              </a:p>
              <a:p>
                <a:pPr lvl="1"/>
                <a:r>
                  <a:rPr lang="en-CA" dirty="0"/>
                  <a:t>Construct a distance field for each mesh </a:t>
                </a:r>
              </a:p>
              <a:p>
                <a:pPr lvl="1"/>
                <a:r>
                  <a:rPr lang="en-CA" dirty="0"/>
                  <a:t>Robust algorithms exist for building SDFs from polygon “soups”  </a:t>
                </a:r>
                <a:br>
                  <a:rPr lang="en-CA" dirty="0"/>
                </a:br>
                <a:r>
                  <a:rPr lang="en-CA" dirty="0"/>
                  <a:t>[Xu and </a:t>
                </a:r>
                <a:r>
                  <a:rPr lang="en-CA" dirty="0" err="1"/>
                  <a:t>Barbic</a:t>
                </a:r>
                <a:r>
                  <a:rPr lang="en-CA" dirty="0"/>
                  <a:t> 2014]</a:t>
                </a:r>
              </a:p>
              <a:p>
                <a:r>
                  <a:rPr lang="en-CA" dirty="0"/>
                  <a:t>Algorithm is straightforward</a:t>
                </a:r>
              </a:p>
              <a:p>
                <a:pPr lvl="1"/>
                <a:r>
                  <a:rPr lang="en-CA" dirty="0"/>
                  <a:t>Test vertices </a:t>
                </a:r>
                <a14:m>
                  <m:oMath xmlns:m="http://schemas.openxmlformats.org/officeDocument/2006/math">
                    <m:sSub>
                      <m:sSubPr>
                        <m:ctrlPr>
                          <a:rPr lang="en-CA" b="0" i="1" smtClean="0">
                            <a:latin typeface="Cambria Math" panose="02040503050406030204" pitchFamily="18" charset="0"/>
                          </a:rPr>
                        </m:ctrlPr>
                      </m:sSubPr>
                      <m:e>
                        <m:r>
                          <a:rPr lang="en-CA" b="0" i="1" smtClean="0">
                            <a:latin typeface="Cambria Math" panose="02040503050406030204" pitchFamily="18" charset="0"/>
                          </a:rPr>
                          <m:t>𝑉</m:t>
                        </m:r>
                      </m:e>
                      <m:sub>
                        <m:r>
                          <a:rPr lang="en-CA" b="0" i="1" smtClean="0">
                            <a:latin typeface="Cambria Math" panose="02040503050406030204" pitchFamily="18" charset="0"/>
                          </a:rPr>
                          <m:t>𝐴</m:t>
                        </m:r>
                      </m:sub>
                    </m:sSub>
                  </m:oMath>
                </a14:m>
                <a:r>
                  <a:rPr lang="en-CA" dirty="0"/>
                  <a:t> of object </a:t>
                </a:r>
                <a14:m>
                  <m:oMath xmlns:m="http://schemas.openxmlformats.org/officeDocument/2006/math">
                    <m:r>
                      <a:rPr lang="en-CA" i="1" dirty="0" smtClean="0">
                        <a:latin typeface="Cambria Math" panose="02040503050406030204" pitchFamily="18" charset="0"/>
                      </a:rPr>
                      <m:t>𝐴</m:t>
                    </m:r>
                  </m:oMath>
                </a14:m>
                <a:r>
                  <a:rPr lang="en-CA" dirty="0"/>
                  <a:t> with SDF </a:t>
                </a:r>
                <a14:m>
                  <m:oMath xmlns:m="http://schemas.openxmlformats.org/officeDocument/2006/math">
                    <m:sSub>
                      <m:sSubPr>
                        <m:ctrlPr>
                          <a:rPr lang="en-CA" b="0" i="1" smtClean="0">
                            <a:latin typeface="Cambria Math" panose="02040503050406030204" pitchFamily="18" charset="0"/>
                          </a:rPr>
                        </m:ctrlPr>
                      </m:sSubPr>
                      <m:e>
                        <m:r>
                          <a:rPr lang="en-CA" b="0" i="1" smtClean="0">
                            <a:latin typeface="Cambria Math" panose="02040503050406030204" pitchFamily="18" charset="0"/>
                          </a:rPr>
                          <m:t>𝑠</m:t>
                        </m:r>
                      </m:e>
                      <m:sub>
                        <m:r>
                          <a:rPr lang="en-CA" b="0" i="1" smtClean="0">
                            <a:latin typeface="Cambria Math" panose="02040503050406030204" pitchFamily="18" charset="0"/>
                          </a:rPr>
                          <m:t>𝐵</m:t>
                        </m:r>
                      </m:sub>
                    </m:sSub>
                    <m:r>
                      <a:rPr lang="en-CA" b="0" i="1" smtClean="0">
                        <a:latin typeface="Cambria Math" panose="02040503050406030204" pitchFamily="18" charset="0"/>
                      </a:rPr>
                      <m:t>(</m:t>
                    </m:r>
                    <m:r>
                      <a:rPr lang="en-CA" b="1" i="0" smtClean="0">
                        <a:latin typeface="Cambria Math" panose="02040503050406030204" pitchFamily="18" charset="0"/>
                      </a:rPr>
                      <m:t>𝐱</m:t>
                    </m:r>
                    <m:r>
                      <a:rPr lang="en-CA" b="0" i="1" smtClean="0">
                        <a:latin typeface="Cambria Math" panose="02040503050406030204" pitchFamily="18" charset="0"/>
                      </a:rPr>
                      <m:t>)</m:t>
                    </m:r>
                  </m:oMath>
                </a14:m>
                <a:r>
                  <a:rPr lang="en-CA" dirty="0"/>
                  <a:t> of object </a:t>
                </a:r>
                <a14:m>
                  <m:oMath xmlns:m="http://schemas.openxmlformats.org/officeDocument/2006/math">
                    <m:r>
                      <a:rPr lang="en-CA" i="1" dirty="0" smtClean="0">
                        <a:latin typeface="Cambria Math" panose="02040503050406030204" pitchFamily="18" charset="0"/>
                      </a:rPr>
                      <m:t>𝐵</m:t>
                    </m:r>
                  </m:oMath>
                </a14:m>
                <a:endParaRPr lang="en-CA" dirty="0"/>
              </a:p>
              <a:p>
                <a:pPr lvl="1"/>
                <a:r>
                  <a:rPr lang="en-CA" dirty="0"/>
                  <a:t>Test vertices </a:t>
                </a:r>
                <a14:m>
                  <m:oMath xmlns:m="http://schemas.openxmlformats.org/officeDocument/2006/math">
                    <m:sSub>
                      <m:sSubPr>
                        <m:ctrlPr>
                          <a:rPr lang="en-CA" i="1">
                            <a:latin typeface="Cambria Math" panose="02040503050406030204" pitchFamily="18" charset="0"/>
                          </a:rPr>
                        </m:ctrlPr>
                      </m:sSubPr>
                      <m:e>
                        <m:r>
                          <a:rPr lang="en-CA" i="1">
                            <a:latin typeface="Cambria Math" panose="02040503050406030204" pitchFamily="18" charset="0"/>
                          </a:rPr>
                          <m:t>𝑉</m:t>
                        </m:r>
                      </m:e>
                      <m:sub>
                        <m:r>
                          <a:rPr lang="en-CA" b="0" i="1" smtClean="0">
                            <a:latin typeface="Cambria Math" panose="02040503050406030204" pitchFamily="18" charset="0"/>
                          </a:rPr>
                          <m:t>𝐵</m:t>
                        </m:r>
                      </m:sub>
                    </m:sSub>
                  </m:oMath>
                </a14:m>
                <a:r>
                  <a:rPr lang="en-CA" dirty="0"/>
                  <a:t> of object </a:t>
                </a:r>
                <a14:m>
                  <m:oMath xmlns:m="http://schemas.openxmlformats.org/officeDocument/2006/math">
                    <m:r>
                      <a:rPr lang="en-CA" b="0" i="1" dirty="0" smtClean="0">
                        <a:latin typeface="Cambria Math" panose="02040503050406030204" pitchFamily="18" charset="0"/>
                      </a:rPr>
                      <m:t>𝐵</m:t>
                    </m:r>
                  </m:oMath>
                </a14:m>
                <a:r>
                  <a:rPr lang="en-CA" dirty="0"/>
                  <a:t> with SDF </a:t>
                </a:r>
                <a14:m>
                  <m:oMath xmlns:m="http://schemas.openxmlformats.org/officeDocument/2006/math">
                    <m:sSub>
                      <m:sSubPr>
                        <m:ctrlPr>
                          <a:rPr lang="en-CA" i="1">
                            <a:latin typeface="Cambria Math" panose="02040503050406030204" pitchFamily="18" charset="0"/>
                          </a:rPr>
                        </m:ctrlPr>
                      </m:sSubPr>
                      <m:e>
                        <m:r>
                          <a:rPr lang="en-CA" i="1">
                            <a:latin typeface="Cambria Math" panose="02040503050406030204" pitchFamily="18" charset="0"/>
                          </a:rPr>
                          <m:t>𝑠</m:t>
                        </m:r>
                      </m:e>
                      <m:sub>
                        <m:r>
                          <a:rPr lang="en-CA" b="0" i="1" smtClean="0">
                            <a:latin typeface="Cambria Math" panose="02040503050406030204" pitchFamily="18" charset="0"/>
                          </a:rPr>
                          <m:t>𝐴</m:t>
                        </m:r>
                      </m:sub>
                    </m:sSub>
                    <m:r>
                      <a:rPr lang="en-CA" i="1">
                        <a:latin typeface="Cambria Math" panose="02040503050406030204" pitchFamily="18" charset="0"/>
                      </a:rPr>
                      <m:t>(</m:t>
                    </m:r>
                    <m:r>
                      <a:rPr lang="en-CA" b="1">
                        <a:latin typeface="Cambria Math" panose="02040503050406030204" pitchFamily="18" charset="0"/>
                      </a:rPr>
                      <m:t>𝐱</m:t>
                    </m:r>
                    <m:r>
                      <a:rPr lang="en-CA" i="1">
                        <a:latin typeface="Cambria Math" panose="02040503050406030204" pitchFamily="18" charset="0"/>
                      </a:rPr>
                      <m:t>)</m:t>
                    </m:r>
                  </m:oMath>
                </a14:m>
                <a:r>
                  <a:rPr lang="en-CA" dirty="0"/>
                  <a:t> of object </a:t>
                </a:r>
                <a14:m>
                  <m:oMath xmlns:m="http://schemas.openxmlformats.org/officeDocument/2006/math">
                    <m:r>
                      <a:rPr lang="en-CA" i="1" dirty="0" smtClean="0">
                        <a:latin typeface="Cambria Math" panose="02040503050406030204" pitchFamily="18" charset="0"/>
                      </a:rPr>
                      <m:t>𝐴</m:t>
                    </m:r>
                  </m:oMath>
                </a14:m>
                <a:endParaRPr lang="en-CA" dirty="0"/>
              </a:p>
              <a:p>
                <a:r>
                  <a:rPr lang="en-CA" dirty="0"/>
                  <a:t>Penetration artifacts for complex or “sharp” features</a:t>
                </a:r>
              </a:p>
              <a:p>
                <a:pPr lvl="1"/>
                <a:r>
                  <a:rPr lang="en-CA" dirty="0"/>
                  <a:t>One solution is to increase number of vertices</a:t>
                </a:r>
              </a:p>
              <a:p>
                <a:pPr lvl="1"/>
                <a:r>
                  <a:rPr lang="en-CA" dirty="0"/>
                  <a:t>Alternatively, compute collision point on each polygon face </a:t>
                </a:r>
                <a:br>
                  <a:rPr lang="en-CA" dirty="0"/>
                </a:br>
                <a:r>
                  <a:rPr lang="en-CA" dirty="0"/>
                  <a:t>[Macklin et al. 2020]</a:t>
                </a:r>
              </a:p>
              <a:p>
                <a:r>
                  <a:rPr lang="en-CA" dirty="0"/>
                  <a:t>Robustness is key!</a:t>
                </a:r>
              </a:p>
            </p:txBody>
          </p:sp>
        </mc:Choice>
        <mc:Fallback>
          <p:sp>
            <p:nvSpPr>
              <p:cNvPr id="3" name="Content Placeholder 2">
                <a:extLst>
                  <a:ext uri="{FF2B5EF4-FFF2-40B4-BE49-F238E27FC236}">
                    <a16:creationId xmlns:a16="http://schemas.microsoft.com/office/drawing/2014/main" id="{F0D28E16-0887-412D-AAB5-98D424B01512}"/>
                  </a:ext>
                </a:extLst>
              </p:cNvPr>
              <p:cNvSpPr>
                <a:spLocks noGrp="1" noRot="1" noChangeAspect="1" noMove="1" noResize="1" noEditPoints="1" noAdjustHandles="1" noChangeArrowheads="1" noChangeShapeType="1" noTextEdit="1"/>
              </p:cNvSpPr>
              <p:nvPr>
                <p:ph idx="1"/>
              </p:nvPr>
            </p:nvSpPr>
            <p:spPr>
              <a:xfrm>
                <a:off x="838200" y="1409700"/>
                <a:ext cx="7734300" cy="4767263"/>
              </a:xfrm>
              <a:blipFill>
                <a:blip r:embed="rId3"/>
                <a:stretch>
                  <a:fillRect l="-1262" t="-2558"/>
                </a:stretch>
              </a:blipFill>
            </p:spPr>
            <p:txBody>
              <a:bodyPr/>
              <a:lstStyle/>
              <a:p>
                <a:r>
                  <a:rPr lang="en-CA">
                    <a:noFill/>
                  </a:rPr>
                  <a:t> </a:t>
                </a:r>
              </a:p>
            </p:txBody>
          </p:sp>
        </mc:Fallback>
      </mc:AlternateContent>
      <p:pic>
        <p:nvPicPr>
          <p:cNvPr id="4" name="Picture 3">
            <a:extLst>
              <a:ext uri="{FF2B5EF4-FFF2-40B4-BE49-F238E27FC236}">
                <a16:creationId xmlns:a16="http://schemas.microsoft.com/office/drawing/2014/main" id="{44392BCD-1F2A-4FE9-B3B9-D4BE3144DCA1}"/>
              </a:ext>
            </a:extLst>
          </p:cNvPr>
          <p:cNvPicPr>
            <a:picLocks noChangeAspect="1"/>
          </p:cNvPicPr>
          <p:nvPr/>
        </p:nvPicPr>
        <p:blipFill>
          <a:blip r:embed="rId4"/>
          <a:stretch>
            <a:fillRect/>
          </a:stretch>
        </p:blipFill>
        <p:spPr>
          <a:xfrm>
            <a:off x="8769108" y="2662758"/>
            <a:ext cx="2645652" cy="2645652"/>
          </a:xfrm>
          <a:prstGeom prst="rect">
            <a:avLst/>
          </a:prstGeom>
          <a:effectLst>
            <a:outerShdw blurRad="50800" dist="38100" dir="8100000" algn="tr" rotWithShape="0">
              <a:prstClr val="black">
                <a:alpha val="40000"/>
              </a:prstClr>
            </a:outerShdw>
          </a:effectLst>
        </p:spPr>
      </p:pic>
      <p:sp>
        <p:nvSpPr>
          <p:cNvPr id="7" name="Rectangle 6">
            <a:extLst>
              <a:ext uri="{FF2B5EF4-FFF2-40B4-BE49-F238E27FC236}">
                <a16:creationId xmlns:a16="http://schemas.microsoft.com/office/drawing/2014/main" id="{133FE274-CA85-499C-B93B-DE9B49A45513}"/>
              </a:ext>
            </a:extLst>
          </p:cNvPr>
          <p:cNvSpPr/>
          <p:nvPr/>
        </p:nvSpPr>
        <p:spPr>
          <a:xfrm>
            <a:off x="8769107" y="5308410"/>
            <a:ext cx="2645653" cy="646331"/>
          </a:xfrm>
          <a:prstGeom prst="rect">
            <a:avLst/>
          </a:prstGeom>
        </p:spPr>
        <p:txBody>
          <a:bodyPr wrap="square">
            <a:spAutoFit/>
          </a:bodyPr>
          <a:lstStyle/>
          <a:p>
            <a:r>
              <a:rPr lang="en-US" sz="1200" b="1" dirty="0">
                <a:latin typeface="LinBiolinumTB"/>
              </a:rPr>
              <a:t>Source: </a:t>
            </a:r>
            <a:r>
              <a:rPr lang="en-US" sz="1200" dirty="0">
                <a:latin typeface="LinBiolinumTB"/>
              </a:rPr>
              <a:t>Macklin et al. (2020) </a:t>
            </a:r>
            <a:r>
              <a:rPr lang="en-CA" sz="1200" dirty="0">
                <a:latin typeface="LinBiolinumTB"/>
              </a:rPr>
              <a:t>“</a:t>
            </a:r>
            <a:r>
              <a:rPr lang="en-US" sz="1200" dirty="0">
                <a:latin typeface="LinBiolinumTB"/>
              </a:rPr>
              <a:t>Local Optimization for Robust Signed Distance Field C</a:t>
            </a:r>
            <a:r>
              <a:rPr lang="en-CA" sz="1200" dirty="0" err="1">
                <a:latin typeface="LinBiolinumTB"/>
              </a:rPr>
              <a:t>ollision</a:t>
            </a:r>
            <a:r>
              <a:rPr lang="en-CA" sz="1200" dirty="0">
                <a:latin typeface="LinBiolinumTB"/>
              </a:rPr>
              <a:t>”</a:t>
            </a:r>
            <a:endParaRPr lang="en-CA" sz="1200" dirty="0"/>
          </a:p>
        </p:txBody>
      </p:sp>
    </p:spTree>
    <p:extLst>
      <p:ext uri="{BB962C8B-B14F-4D97-AF65-F5344CB8AC3E}">
        <p14:creationId xmlns:p14="http://schemas.microsoft.com/office/powerpoint/2010/main" val="30830802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Effect transition="in" filter="fade">
                                      <p:cBhvr>
                                        <p:cTn id="7" dur="500"/>
                                        <p:tgtEl>
                                          <p:spTgt spid="3">
                                            <p:txEl>
                                              <p:pRg st="6" end="6"/>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500"/>
                                        <p:tgtEl>
                                          <p:spTgt spid="7"/>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animEffect transition="in" filter="fade">
                                      <p:cBhvr>
                                        <p:cTn id="19" dur="500"/>
                                        <p:tgtEl>
                                          <p:spTgt spid="3">
                                            <p:txEl>
                                              <p:pRg st="7" end="7"/>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3">
                                            <p:txEl>
                                              <p:pRg st="8" end="8"/>
                                            </p:txEl>
                                          </p:spTgt>
                                        </p:tgtEl>
                                        <p:attrNameLst>
                                          <p:attrName>style.visibility</p:attrName>
                                        </p:attrNameLst>
                                      </p:cBhvr>
                                      <p:to>
                                        <p:strVal val="visible"/>
                                      </p:to>
                                    </p:set>
                                    <p:animEffect transition="in" filter="fade">
                                      <p:cBhvr>
                                        <p:cTn id="24" dur="500"/>
                                        <p:tgtEl>
                                          <p:spTgt spid="3">
                                            <p:txEl>
                                              <p:pRg st="8" end="8"/>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animEffect transition="in" filter="fade">
                                      <p:cBhvr>
                                        <p:cTn id="29"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0" name="Straight Connector 19">
            <a:extLst>
              <a:ext uri="{FF2B5EF4-FFF2-40B4-BE49-F238E27FC236}">
                <a16:creationId xmlns:a16="http://schemas.microsoft.com/office/drawing/2014/main" id="{896A36D2-A218-4A63-9C39-762D436EC813}"/>
              </a:ext>
            </a:extLst>
          </p:cNvPr>
          <p:cNvCxnSpPr>
            <a:cxnSpLocks/>
          </p:cNvCxnSpPr>
          <p:nvPr/>
        </p:nvCxnSpPr>
        <p:spPr>
          <a:xfrm>
            <a:off x="9029700" y="2857500"/>
            <a:ext cx="914400" cy="1495425"/>
          </a:xfrm>
          <a:prstGeom prst="line">
            <a:avLst/>
          </a:prstGeom>
          <a:ln w="15875">
            <a:solidFill>
              <a:schemeClr val="tx1">
                <a:lumMod val="65000"/>
                <a:lumOff val="3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5" name="Title 4">
            <a:extLst>
              <a:ext uri="{FF2B5EF4-FFF2-40B4-BE49-F238E27FC236}">
                <a16:creationId xmlns:a16="http://schemas.microsoft.com/office/drawing/2014/main" id="{73FFBBD9-4E69-419D-B0CE-7227788ADA23}"/>
              </a:ext>
            </a:extLst>
          </p:cNvPr>
          <p:cNvSpPr>
            <a:spLocks noGrp="1"/>
          </p:cNvSpPr>
          <p:nvPr>
            <p:ph type="title"/>
          </p:nvPr>
        </p:nvSpPr>
        <p:spPr/>
        <p:txBody>
          <a:bodyPr/>
          <a:lstStyle/>
          <a:p>
            <a:r>
              <a:rPr lang="en-CA" dirty="0"/>
              <a:t>Role of Contact Generation</a:t>
            </a:r>
          </a:p>
        </p:txBody>
      </p:sp>
      <mc:AlternateContent xmlns:mc="http://schemas.openxmlformats.org/markup-compatibility/2006">
        <mc:Choice xmlns:a14="http://schemas.microsoft.com/office/drawing/2010/main" Requires="a14">
          <p:sp>
            <p:nvSpPr>
              <p:cNvPr id="6" name="Content Placeholder 5">
                <a:extLst>
                  <a:ext uri="{FF2B5EF4-FFF2-40B4-BE49-F238E27FC236}">
                    <a16:creationId xmlns:a16="http://schemas.microsoft.com/office/drawing/2014/main" id="{91CFC4D5-7709-45A9-974A-4E1F1CC51D21}"/>
                  </a:ext>
                </a:extLst>
              </p:cNvPr>
              <p:cNvSpPr>
                <a:spLocks noGrp="1"/>
              </p:cNvSpPr>
              <p:nvPr>
                <p:ph idx="1"/>
              </p:nvPr>
            </p:nvSpPr>
            <p:spPr>
              <a:xfrm>
                <a:off x="838202" y="1409700"/>
                <a:ext cx="5897196" cy="4767263"/>
              </a:xfrm>
            </p:spPr>
            <p:txBody>
              <a:bodyPr>
                <a:normAutofit fontScale="92500" lnSpcReduction="20000"/>
              </a:bodyPr>
              <a:lstStyle/>
              <a:p>
                <a:r>
                  <a:rPr lang="en-CA" dirty="0"/>
                  <a:t>Goal is to generate the elements for creating contact constraints</a:t>
                </a:r>
              </a:p>
              <a:p>
                <a:r>
                  <a:rPr lang="en-CA" b="1" dirty="0"/>
                  <a:t>Position (</a:t>
                </a:r>
                <a14:m>
                  <m:oMath xmlns:m="http://schemas.openxmlformats.org/officeDocument/2006/math">
                    <m:r>
                      <a:rPr lang="en-CA" b="1" i="0" dirty="0" smtClean="0">
                        <a:latin typeface="Cambria Math" panose="02040503050406030204" pitchFamily="18" charset="0"/>
                      </a:rPr>
                      <m:t>𝐩</m:t>
                    </m:r>
                  </m:oMath>
                </a14:m>
                <a:r>
                  <a:rPr lang="en-CA" b="1" dirty="0"/>
                  <a:t>):  </a:t>
                </a:r>
              </a:p>
              <a:p>
                <a:pPr lvl="1"/>
                <a:r>
                  <a:rPr lang="en-CA" dirty="0"/>
                  <a:t>The contact point where constraint impulses are applied </a:t>
                </a:r>
              </a:p>
              <a:p>
                <a:pPr lvl="1"/>
                <a:r>
                  <a:rPr lang="en-CA" dirty="0"/>
                  <a:t>Usually somewhere in the region where bodies touch or overlap</a:t>
                </a:r>
              </a:p>
              <a:p>
                <a:r>
                  <a:rPr lang="en-CA" b="1" dirty="0"/>
                  <a:t>Normal (</a:t>
                </a:r>
                <a14:m>
                  <m:oMath xmlns:m="http://schemas.openxmlformats.org/officeDocument/2006/math">
                    <m:acc>
                      <m:accPr>
                        <m:chr m:val="̂"/>
                        <m:ctrlPr>
                          <a:rPr lang="en-CA" b="1" i="1" smtClean="0">
                            <a:latin typeface="Cambria Math" panose="02040503050406030204" pitchFamily="18" charset="0"/>
                          </a:rPr>
                        </m:ctrlPr>
                      </m:accPr>
                      <m:e>
                        <m:r>
                          <a:rPr lang="en-CA" b="0" i="1" smtClean="0">
                            <a:latin typeface="Cambria Math" panose="02040503050406030204" pitchFamily="18" charset="0"/>
                          </a:rPr>
                          <m:t>𝑛</m:t>
                        </m:r>
                      </m:e>
                    </m:acc>
                  </m:oMath>
                </a14:m>
                <a:r>
                  <a:rPr lang="en-CA" b="1" dirty="0"/>
                  <a:t>):</a:t>
                </a:r>
              </a:p>
              <a:p>
                <a:pPr lvl="1"/>
                <a:r>
                  <a:rPr lang="en-CA" dirty="0"/>
                  <a:t>The direction of contact impulses</a:t>
                </a:r>
              </a:p>
              <a:p>
                <a:pPr lvl="1"/>
                <a:r>
                  <a:rPr lang="en-CA" dirty="0"/>
                  <a:t>Along with the point, it defines the contact plane and thus the </a:t>
                </a:r>
                <a:r>
                  <a:rPr lang="en-CA" u="sng" dirty="0"/>
                  <a:t>contact frame</a:t>
                </a:r>
              </a:p>
              <a:p>
                <a:r>
                  <a:rPr lang="en-CA" b="1" dirty="0"/>
                  <a:t>Penetration measure (</a:t>
                </a:r>
                <a14:m>
                  <m:oMath xmlns:m="http://schemas.openxmlformats.org/officeDocument/2006/math">
                    <m:r>
                      <a:rPr lang="en-CA" b="0" i="1" smtClean="0">
                        <a:latin typeface="Cambria Math" panose="02040503050406030204" pitchFamily="18" charset="0"/>
                      </a:rPr>
                      <m:t>𝜙</m:t>
                    </m:r>
                  </m:oMath>
                </a14:m>
                <a:r>
                  <a:rPr lang="en-CA" b="1" dirty="0"/>
                  <a:t>): </a:t>
                </a:r>
              </a:p>
              <a:p>
                <a:pPr lvl="1"/>
                <a:r>
                  <a:rPr lang="en-CA" dirty="0"/>
                  <a:t>Value of the gap function</a:t>
                </a:r>
              </a:p>
              <a:p>
                <a:pPr lvl="1"/>
                <a:r>
                  <a:rPr lang="en-CA" dirty="0"/>
                  <a:t>Touching (resting) or penetrating case</a:t>
                </a:r>
              </a:p>
              <a:p>
                <a:pPr lvl="1"/>
                <a:r>
                  <a:rPr lang="en-CA" dirty="0"/>
                  <a:t>Feedback for constraint stabilization</a:t>
                </a:r>
              </a:p>
              <a:p>
                <a:pPr lvl="1"/>
                <a:endParaRPr lang="en-CA" dirty="0"/>
              </a:p>
            </p:txBody>
          </p:sp>
        </mc:Choice>
        <mc:Fallback>
          <p:sp>
            <p:nvSpPr>
              <p:cNvPr id="6" name="Content Placeholder 5">
                <a:extLst>
                  <a:ext uri="{FF2B5EF4-FFF2-40B4-BE49-F238E27FC236}">
                    <a16:creationId xmlns:a16="http://schemas.microsoft.com/office/drawing/2014/main" id="{91CFC4D5-7709-45A9-974A-4E1F1CC51D21}"/>
                  </a:ext>
                </a:extLst>
              </p:cNvPr>
              <p:cNvSpPr>
                <a:spLocks noGrp="1" noRot="1" noChangeAspect="1" noMove="1" noResize="1" noEditPoints="1" noAdjustHandles="1" noChangeArrowheads="1" noChangeShapeType="1" noTextEdit="1"/>
              </p:cNvSpPr>
              <p:nvPr>
                <p:ph idx="1"/>
              </p:nvPr>
            </p:nvSpPr>
            <p:spPr>
              <a:xfrm>
                <a:off x="838202" y="1409700"/>
                <a:ext cx="5897196" cy="4767263"/>
              </a:xfrm>
              <a:blipFill>
                <a:blip r:embed="rId3"/>
                <a:stretch>
                  <a:fillRect l="-1655" t="-3197" b="-512"/>
                </a:stretch>
              </a:blipFill>
            </p:spPr>
            <p:txBody>
              <a:bodyPr/>
              <a:lstStyle/>
              <a:p>
                <a:r>
                  <a:rPr lang="en-CA">
                    <a:noFill/>
                  </a:rPr>
                  <a:t> </a:t>
                </a:r>
              </a:p>
            </p:txBody>
          </p:sp>
        </mc:Fallback>
      </mc:AlternateContent>
      <p:sp>
        <p:nvSpPr>
          <p:cNvPr id="4" name="Slide Number Placeholder 3">
            <a:extLst>
              <a:ext uri="{FF2B5EF4-FFF2-40B4-BE49-F238E27FC236}">
                <a16:creationId xmlns:a16="http://schemas.microsoft.com/office/drawing/2014/main" id="{43D52BC5-935A-4AFE-B439-624B1B773987}"/>
              </a:ext>
            </a:extLst>
          </p:cNvPr>
          <p:cNvSpPr>
            <a:spLocks noGrp="1"/>
          </p:cNvSpPr>
          <p:nvPr>
            <p:ph type="sldNum" sz="quarter" idx="4294967295"/>
          </p:nvPr>
        </p:nvSpPr>
        <p:spPr>
          <a:xfrm>
            <a:off x="9448800" y="6356350"/>
            <a:ext cx="2743200" cy="365125"/>
          </a:xfrm>
          <a:prstGeom prst="rect">
            <a:avLst/>
          </a:prstGeom>
        </p:spPr>
        <p:txBody>
          <a:bodyPr/>
          <a:lstStyle/>
          <a:p>
            <a:fld id="{F1AAA435-859A-8842-BDB9-5C3B55DE24F5}" type="slidenum">
              <a:rPr lang="en-US" smtClean="0"/>
              <a:pPr/>
              <a:t>1</a:t>
            </a:fld>
            <a:r>
              <a:rPr lang="en-US"/>
              <a:t>/12</a:t>
            </a:r>
            <a:endParaRPr lang="en-US" dirty="0"/>
          </a:p>
        </p:txBody>
      </p:sp>
      <p:sp>
        <p:nvSpPr>
          <p:cNvPr id="7" name="Oval 125 1">
            <a:extLst>
              <a:ext uri="{FF2B5EF4-FFF2-40B4-BE49-F238E27FC236}">
                <a16:creationId xmlns:a16="http://schemas.microsoft.com/office/drawing/2014/main" id="{94DE86A1-5358-424C-9538-FCAF4C4389A2}"/>
              </a:ext>
            </a:extLst>
          </p:cNvPr>
          <p:cNvSpPr/>
          <p:nvPr/>
        </p:nvSpPr>
        <p:spPr>
          <a:xfrm rot="19968321">
            <a:off x="7772630" y="3483272"/>
            <a:ext cx="1972242" cy="989419"/>
          </a:xfrm>
          <a:custGeom>
            <a:avLst/>
            <a:gdLst>
              <a:gd name="connsiteX0" fmla="*/ 0 w 1872383"/>
              <a:gd name="connsiteY0" fmla="*/ 541838 h 1083675"/>
              <a:gd name="connsiteX1" fmla="*/ 936192 w 1872383"/>
              <a:gd name="connsiteY1" fmla="*/ 0 h 1083675"/>
              <a:gd name="connsiteX2" fmla="*/ 1872384 w 1872383"/>
              <a:gd name="connsiteY2" fmla="*/ 541838 h 1083675"/>
              <a:gd name="connsiteX3" fmla="*/ 936192 w 1872383"/>
              <a:gd name="connsiteY3" fmla="*/ 1083676 h 1083675"/>
              <a:gd name="connsiteX4" fmla="*/ 0 w 1872383"/>
              <a:gd name="connsiteY4" fmla="*/ 541838 h 1083675"/>
              <a:gd name="connsiteX0" fmla="*/ 184 w 1872568"/>
              <a:gd name="connsiteY0" fmla="*/ 440235 h 982073"/>
              <a:gd name="connsiteX1" fmla="*/ 878460 w 1872568"/>
              <a:gd name="connsiteY1" fmla="*/ 0 h 982073"/>
              <a:gd name="connsiteX2" fmla="*/ 1872568 w 1872568"/>
              <a:gd name="connsiteY2" fmla="*/ 440235 h 982073"/>
              <a:gd name="connsiteX3" fmla="*/ 936376 w 1872568"/>
              <a:gd name="connsiteY3" fmla="*/ 982073 h 982073"/>
              <a:gd name="connsiteX4" fmla="*/ 184 w 1872568"/>
              <a:gd name="connsiteY4" fmla="*/ 440235 h 982073"/>
              <a:gd name="connsiteX0" fmla="*/ 170 w 1872554"/>
              <a:gd name="connsiteY0" fmla="*/ 464087 h 1005925"/>
              <a:gd name="connsiteX1" fmla="*/ 878446 w 1872554"/>
              <a:gd name="connsiteY1" fmla="*/ 23852 h 1005925"/>
              <a:gd name="connsiteX2" fmla="*/ 1872554 w 1872554"/>
              <a:gd name="connsiteY2" fmla="*/ 464087 h 1005925"/>
              <a:gd name="connsiteX3" fmla="*/ 936362 w 1872554"/>
              <a:gd name="connsiteY3" fmla="*/ 1005925 h 1005925"/>
              <a:gd name="connsiteX4" fmla="*/ 170 w 1872554"/>
              <a:gd name="connsiteY4" fmla="*/ 464087 h 1005925"/>
              <a:gd name="connsiteX0" fmla="*/ 7514 w 1879898"/>
              <a:gd name="connsiteY0" fmla="*/ 464087 h 1005925"/>
              <a:gd name="connsiteX1" fmla="*/ 885790 w 1879898"/>
              <a:gd name="connsiteY1" fmla="*/ 23852 h 1005925"/>
              <a:gd name="connsiteX2" fmla="*/ 1879898 w 1879898"/>
              <a:gd name="connsiteY2" fmla="*/ 464087 h 1005925"/>
              <a:gd name="connsiteX3" fmla="*/ 943706 w 1879898"/>
              <a:gd name="connsiteY3" fmla="*/ 1005925 h 1005925"/>
              <a:gd name="connsiteX4" fmla="*/ 7514 w 1879898"/>
              <a:gd name="connsiteY4" fmla="*/ 464087 h 1005925"/>
              <a:gd name="connsiteX0" fmla="*/ 269 w 1872653"/>
              <a:gd name="connsiteY0" fmla="*/ 464087 h 1053806"/>
              <a:gd name="connsiteX1" fmla="*/ 878545 w 1872653"/>
              <a:gd name="connsiteY1" fmla="*/ 23852 h 1053806"/>
              <a:gd name="connsiteX2" fmla="*/ 1872653 w 1872653"/>
              <a:gd name="connsiteY2" fmla="*/ 464087 h 1053806"/>
              <a:gd name="connsiteX3" fmla="*/ 951838 w 1872653"/>
              <a:gd name="connsiteY3" fmla="*/ 1053806 h 1053806"/>
              <a:gd name="connsiteX4" fmla="*/ 269 w 1872653"/>
              <a:gd name="connsiteY4" fmla="*/ 464087 h 1053806"/>
              <a:gd name="connsiteX0" fmla="*/ 7971 w 1880355"/>
              <a:gd name="connsiteY0" fmla="*/ 464087 h 1053806"/>
              <a:gd name="connsiteX1" fmla="*/ 886247 w 1880355"/>
              <a:gd name="connsiteY1" fmla="*/ 23852 h 1053806"/>
              <a:gd name="connsiteX2" fmla="*/ 1880355 w 1880355"/>
              <a:gd name="connsiteY2" fmla="*/ 464087 h 1053806"/>
              <a:gd name="connsiteX3" fmla="*/ 959540 w 1880355"/>
              <a:gd name="connsiteY3" fmla="*/ 1053806 h 1053806"/>
              <a:gd name="connsiteX4" fmla="*/ 7971 w 1880355"/>
              <a:gd name="connsiteY4" fmla="*/ 464087 h 1053806"/>
              <a:gd name="connsiteX0" fmla="*/ 350 w 1872734"/>
              <a:gd name="connsiteY0" fmla="*/ 416019 h 1005738"/>
              <a:gd name="connsiteX1" fmla="*/ 868966 w 1872734"/>
              <a:gd name="connsiteY1" fmla="*/ 27933 h 1005738"/>
              <a:gd name="connsiteX2" fmla="*/ 1872734 w 1872734"/>
              <a:gd name="connsiteY2" fmla="*/ 416019 h 1005738"/>
              <a:gd name="connsiteX3" fmla="*/ 951919 w 1872734"/>
              <a:gd name="connsiteY3" fmla="*/ 1005738 h 1005738"/>
              <a:gd name="connsiteX4" fmla="*/ 350 w 1872734"/>
              <a:gd name="connsiteY4" fmla="*/ 416019 h 1005738"/>
              <a:gd name="connsiteX0" fmla="*/ 6992 w 1879376"/>
              <a:gd name="connsiteY0" fmla="*/ 416019 h 1005738"/>
              <a:gd name="connsiteX1" fmla="*/ 875608 w 1879376"/>
              <a:gd name="connsiteY1" fmla="*/ 27933 h 1005738"/>
              <a:gd name="connsiteX2" fmla="*/ 1879376 w 1879376"/>
              <a:gd name="connsiteY2" fmla="*/ 416019 h 1005738"/>
              <a:gd name="connsiteX3" fmla="*/ 958561 w 1879376"/>
              <a:gd name="connsiteY3" fmla="*/ 1005738 h 1005738"/>
              <a:gd name="connsiteX4" fmla="*/ 6992 w 1879376"/>
              <a:gd name="connsiteY4" fmla="*/ 416019 h 1005738"/>
              <a:gd name="connsiteX0" fmla="*/ 5383 w 1957402"/>
              <a:gd name="connsiteY0" fmla="*/ 388114 h 977840"/>
              <a:gd name="connsiteX1" fmla="*/ 873999 w 1957402"/>
              <a:gd name="connsiteY1" fmla="*/ 28 h 977840"/>
              <a:gd name="connsiteX2" fmla="*/ 1957402 w 1957402"/>
              <a:gd name="connsiteY2" fmla="*/ 377629 h 977840"/>
              <a:gd name="connsiteX3" fmla="*/ 956952 w 1957402"/>
              <a:gd name="connsiteY3" fmla="*/ 977833 h 977840"/>
              <a:gd name="connsiteX4" fmla="*/ 5383 w 1957402"/>
              <a:gd name="connsiteY4" fmla="*/ 388114 h 977840"/>
              <a:gd name="connsiteX0" fmla="*/ 5383 w 1957402"/>
              <a:gd name="connsiteY0" fmla="*/ 399693 h 989419"/>
              <a:gd name="connsiteX1" fmla="*/ 873999 w 1957402"/>
              <a:gd name="connsiteY1" fmla="*/ 11607 h 989419"/>
              <a:gd name="connsiteX2" fmla="*/ 1957402 w 1957402"/>
              <a:gd name="connsiteY2" fmla="*/ 389208 h 989419"/>
              <a:gd name="connsiteX3" fmla="*/ 956952 w 1957402"/>
              <a:gd name="connsiteY3" fmla="*/ 989412 h 989419"/>
              <a:gd name="connsiteX4" fmla="*/ 5383 w 1957402"/>
              <a:gd name="connsiteY4" fmla="*/ 399693 h 989419"/>
              <a:gd name="connsiteX0" fmla="*/ 5383 w 1972242"/>
              <a:gd name="connsiteY0" fmla="*/ 399693 h 989419"/>
              <a:gd name="connsiteX1" fmla="*/ 873999 w 1972242"/>
              <a:gd name="connsiteY1" fmla="*/ 11607 h 989419"/>
              <a:gd name="connsiteX2" fmla="*/ 1957402 w 1972242"/>
              <a:gd name="connsiteY2" fmla="*/ 389208 h 989419"/>
              <a:gd name="connsiteX3" fmla="*/ 956952 w 1972242"/>
              <a:gd name="connsiteY3" fmla="*/ 989412 h 989419"/>
              <a:gd name="connsiteX4" fmla="*/ 5383 w 1972242"/>
              <a:gd name="connsiteY4" fmla="*/ 399693 h 9894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2242" h="989419">
                <a:moveTo>
                  <a:pt x="5383" y="399693"/>
                </a:moveTo>
                <a:cubicBezTo>
                  <a:pt x="-63676" y="94120"/>
                  <a:pt x="548663" y="13354"/>
                  <a:pt x="873999" y="11607"/>
                </a:cubicBezTo>
                <a:cubicBezTo>
                  <a:pt x="1199335" y="9860"/>
                  <a:pt x="1783404" y="-99392"/>
                  <a:pt x="1957402" y="389208"/>
                </a:cubicBezTo>
                <a:cubicBezTo>
                  <a:pt x="2091421" y="794440"/>
                  <a:pt x="1282288" y="987665"/>
                  <a:pt x="956952" y="989412"/>
                </a:cubicBezTo>
                <a:cubicBezTo>
                  <a:pt x="631616" y="991159"/>
                  <a:pt x="74442" y="705266"/>
                  <a:pt x="5383" y="399693"/>
                </a:cubicBezTo>
                <a:close/>
              </a:path>
            </a:pathLst>
          </a:custGeom>
          <a:gradFill flip="none" rotWithShape="1">
            <a:gsLst>
              <a:gs pos="25000">
                <a:schemeClr val="accent1">
                  <a:lumMod val="0"/>
                  <a:lumOff val="100000"/>
                  <a:alpha val="70000"/>
                </a:schemeClr>
              </a:gs>
              <a:gs pos="80000">
                <a:schemeClr val="accent1">
                  <a:lumMod val="20000"/>
                  <a:lumOff val="80000"/>
                  <a:alpha val="70000"/>
                </a:schemeClr>
              </a:gs>
            </a:gsLst>
            <a:path path="circle">
              <a:fillToRect l="50000" t="-80000" r="50000" b="180000"/>
            </a:path>
            <a:tileRect/>
          </a:gradFill>
          <a:ln w="190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125 3">
            <a:extLst>
              <a:ext uri="{FF2B5EF4-FFF2-40B4-BE49-F238E27FC236}">
                <a16:creationId xmlns:a16="http://schemas.microsoft.com/office/drawing/2014/main" id="{A29265BC-D61D-4C8C-939A-6A4291B61713}"/>
              </a:ext>
            </a:extLst>
          </p:cNvPr>
          <p:cNvSpPr/>
          <p:nvPr/>
        </p:nvSpPr>
        <p:spPr>
          <a:xfrm rot="21236884">
            <a:off x="9251618" y="3173266"/>
            <a:ext cx="1674598" cy="823956"/>
          </a:xfrm>
          <a:custGeom>
            <a:avLst/>
            <a:gdLst>
              <a:gd name="connsiteX0" fmla="*/ 0 w 1872383"/>
              <a:gd name="connsiteY0" fmla="*/ 541838 h 1083675"/>
              <a:gd name="connsiteX1" fmla="*/ 936192 w 1872383"/>
              <a:gd name="connsiteY1" fmla="*/ 0 h 1083675"/>
              <a:gd name="connsiteX2" fmla="*/ 1872384 w 1872383"/>
              <a:gd name="connsiteY2" fmla="*/ 541838 h 1083675"/>
              <a:gd name="connsiteX3" fmla="*/ 936192 w 1872383"/>
              <a:gd name="connsiteY3" fmla="*/ 1083676 h 1083675"/>
              <a:gd name="connsiteX4" fmla="*/ 0 w 1872383"/>
              <a:gd name="connsiteY4" fmla="*/ 541838 h 1083675"/>
              <a:gd name="connsiteX0" fmla="*/ 184 w 1872568"/>
              <a:gd name="connsiteY0" fmla="*/ 440235 h 982073"/>
              <a:gd name="connsiteX1" fmla="*/ 878460 w 1872568"/>
              <a:gd name="connsiteY1" fmla="*/ 0 h 982073"/>
              <a:gd name="connsiteX2" fmla="*/ 1872568 w 1872568"/>
              <a:gd name="connsiteY2" fmla="*/ 440235 h 982073"/>
              <a:gd name="connsiteX3" fmla="*/ 936376 w 1872568"/>
              <a:gd name="connsiteY3" fmla="*/ 982073 h 982073"/>
              <a:gd name="connsiteX4" fmla="*/ 184 w 1872568"/>
              <a:gd name="connsiteY4" fmla="*/ 440235 h 982073"/>
              <a:gd name="connsiteX0" fmla="*/ 170 w 1872554"/>
              <a:gd name="connsiteY0" fmla="*/ 464087 h 1005925"/>
              <a:gd name="connsiteX1" fmla="*/ 878446 w 1872554"/>
              <a:gd name="connsiteY1" fmla="*/ 23852 h 1005925"/>
              <a:gd name="connsiteX2" fmla="*/ 1872554 w 1872554"/>
              <a:gd name="connsiteY2" fmla="*/ 464087 h 1005925"/>
              <a:gd name="connsiteX3" fmla="*/ 936362 w 1872554"/>
              <a:gd name="connsiteY3" fmla="*/ 1005925 h 1005925"/>
              <a:gd name="connsiteX4" fmla="*/ 170 w 1872554"/>
              <a:gd name="connsiteY4" fmla="*/ 464087 h 1005925"/>
              <a:gd name="connsiteX0" fmla="*/ 7514 w 1879898"/>
              <a:gd name="connsiteY0" fmla="*/ 464087 h 1005925"/>
              <a:gd name="connsiteX1" fmla="*/ 885790 w 1879898"/>
              <a:gd name="connsiteY1" fmla="*/ 23852 h 1005925"/>
              <a:gd name="connsiteX2" fmla="*/ 1879898 w 1879898"/>
              <a:gd name="connsiteY2" fmla="*/ 464087 h 1005925"/>
              <a:gd name="connsiteX3" fmla="*/ 943706 w 1879898"/>
              <a:gd name="connsiteY3" fmla="*/ 1005925 h 1005925"/>
              <a:gd name="connsiteX4" fmla="*/ 7514 w 1879898"/>
              <a:gd name="connsiteY4" fmla="*/ 464087 h 1005925"/>
              <a:gd name="connsiteX0" fmla="*/ 269 w 1872653"/>
              <a:gd name="connsiteY0" fmla="*/ 464087 h 1053806"/>
              <a:gd name="connsiteX1" fmla="*/ 878545 w 1872653"/>
              <a:gd name="connsiteY1" fmla="*/ 23852 h 1053806"/>
              <a:gd name="connsiteX2" fmla="*/ 1872653 w 1872653"/>
              <a:gd name="connsiteY2" fmla="*/ 464087 h 1053806"/>
              <a:gd name="connsiteX3" fmla="*/ 951838 w 1872653"/>
              <a:gd name="connsiteY3" fmla="*/ 1053806 h 1053806"/>
              <a:gd name="connsiteX4" fmla="*/ 269 w 1872653"/>
              <a:gd name="connsiteY4" fmla="*/ 464087 h 1053806"/>
              <a:gd name="connsiteX0" fmla="*/ 7971 w 1880355"/>
              <a:gd name="connsiteY0" fmla="*/ 464087 h 1053806"/>
              <a:gd name="connsiteX1" fmla="*/ 886247 w 1880355"/>
              <a:gd name="connsiteY1" fmla="*/ 23852 h 1053806"/>
              <a:gd name="connsiteX2" fmla="*/ 1880355 w 1880355"/>
              <a:gd name="connsiteY2" fmla="*/ 464087 h 1053806"/>
              <a:gd name="connsiteX3" fmla="*/ 959540 w 1880355"/>
              <a:gd name="connsiteY3" fmla="*/ 1053806 h 1053806"/>
              <a:gd name="connsiteX4" fmla="*/ 7971 w 1880355"/>
              <a:gd name="connsiteY4" fmla="*/ 464087 h 1053806"/>
              <a:gd name="connsiteX0" fmla="*/ 350 w 1872734"/>
              <a:gd name="connsiteY0" fmla="*/ 416019 h 1005738"/>
              <a:gd name="connsiteX1" fmla="*/ 868966 w 1872734"/>
              <a:gd name="connsiteY1" fmla="*/ 27933 h 1005738"/>
              <a:gd name="connsiteX2" fmla="*/ 1872734 w 1872734"/>
              <a:gd name="connsiteY2" fmla="*/ 416019 h 1005738"/>
              <a:gd name="connsiteX3" fmla="*/ 951919 w 1872734"/>
              <a:gd name="connsiteY3" fmla="*/ 1005738 h 1005738"/>
              <a:gd name="connsiteX4" fmla="*/ 350 w 1872734"/>
              <a:gd name="connsiteY4" fmla="*/ 416019 h 1005738"/>
              <a:gd name="connsiteX0" fmla="*/ 6992 w 1879376"/>
              <a:gd name="connsiteY0" fmla="*/ 416019 h 1005738"/>
              <a:gd name="connsiteX1" fmla="*/ 875608 w 1879376"/>
              <a:gd name="connsiteY1" fmla="*/ 27933 h 1005738"/>
              <a:gd name="connsiteX2" fmla="*/ 1879376 w 1879376"/>
              <a:gd name="connsiteY2" fmla="*/ 416019 h 1005738"/>
              <a:gd name="connsiteX3" fmla="*/ 958561 w 1879376"/>
              <a:gd name="connsiteY3" fmla="*/ 1005738 h 1005738"/>
              <a:gd name="connsiteX4" fmla="*/ 6992 w 1879376"/>
              <a:gd name="connsiteY4" fmla="*/ 416019 h 1005738"/>
              <a:gd name="connsiteX0" fmla="*/ 5383 w 1957402"/>
              <a:gd name="connsiteY0" fmla="*/ 388114 h 977840"/>
              <a:gd name="connsiteX1" fmla="*/ 873999 w 1957402"/>
              <a:gd name="connsiteY1" fmla="*/ 28 h 977840"/>
              <a:gd name="connsiteX2" fmla="*/ 1957402 w 1957402"/>
              <a:gd name="connsiteY2" fmla="*/ 377629 h 977840"/>
              <a:gd name="connsiteX3" fmla="*/ 956952 w 1957402"/>
              <a:gd name="connsiteY3" fmla="*/ 977833 h 977840"/>
              <a:gd name="connsiteX4" fmla="*/ 5383 w 1957402"/>
              <a:gd name="connsiteY4" fmla="*/ 388114 h 977840"/>
              <a:gd name="connsiteX0" fmla="*/ 5383 w 1957402"/>
              <a:gd name="connsiteY0" fmla="*/ 399693 h 989419"/>
              <a:gd name="connsiteX1" fmla="*/ 873999 w 1957402"/>
              <a:gd name="connsiteY1" fmla="*/ 11607 h 989419"/>
              <a:gd name="connsiteX2" fmla="*/ 1957402 w 1957402"/>
              <a:gd name="connsiteY2" fmla="*/ 389208 h 989419"/>
              <a:gd name="connsiteX3" fmla="*/ 956952 w 1957402"/>
              <a:gd name="connsiteY3" fmla="*/ 989412 h 989419"/>
              <a:gd name="connsiteX4" fmla="*/ 5383 w 1957402"/>
              <a:gd name="connsiteY4" fmla="*/ 399693 h 989419"/>
              <a:gd name="connsiteX0" fmla="*/ 5383 w 1972242"/>
              <a:gd name="connsiteY0" fmla="*/ 399693 h 989419"/>
              <a:gd name="connsiteX1" fmla="*/ 873999 w 1972242"/>
              <a:gd name="connsiteY1" fmla="*/ 11607 h 989419"/>
              <a:gd name="connsiteX2" fmla="*/ 1957402 w 1972242"/>
              <a:gd name="connsiteY2" fmla="*/ 389208 h 989419"/>
              <a:gd name="connsiteX3" fmla="*/ 956952 w 1972242"/>
              <a:gd name="connsiteY3" fmla="*/ 989412 h 989419"/>
              <a:gd name="connsiteX4" fmla="*/ 5383 w 1972242"/>
              <a:gd name="connsiteY4" fmla="*/ 399693 h 989419"/>
              <a:gd name="connsiteX0" fmla="*/ 5016 w 1677481"/>
              <a:gd name="connsiteY0" fmla="*/ 388487 h 978458"/>
              <a:gd name="connsiteX1" fmla="*/ 873632 w 1677481"/>
              <a:gd name="connsiteY1" fmla="*/ 401 h 978458"/>
              <a:gd name="connsiteX2" fmla="*/ 1657060 w 1677481"/>
              <a:gd name="connsiteY2" fmla="*/ 432021 h 978458"/>
              <a:gd name="connsiteX3" fmla="*/ 956585 w 1677481"/>
              <a:gd name="connsiteY3" fmla="*/ 978206 h 978458"/>
              <a:gd name="connsiteX4" fmla="*/ 5016 w 1677481"/>
              <a:gd name="connsiteY4" fmla="*/ 388487 h 978458"/>
              <a:gd name="connsiteX0" fmla="*/ 2 w 1672467"/>
              <a:gd name="connsiteY0" fmla="*/ 233985 h 823956"/>
              <a:gd name="connsiteX1" fmla="*/ 959374 w 1672467"/>
              <a:gd name="connsiteY1" fmla="*/ 88467 h 823956"/>
              <a:gd name="connsiteX2" fmla="*/ 1652046 w 1672467"/>
              <a:gd name="connsiteY2" fmla="*/ 277519 h 823956"/>
              <a:gd name="connsiteX3" fmla="*/ 951571 w 1672467"/>
              <a:gd name="connsiteY3" fmla="*/ 823704 h 823956"/>
              <a:gd name="connsiteX4" fmla="*/ 2 w 1672467"/>
              <a:gd name="connsiteY4" fmla="*/ 233985 h 823956"/>
              <a:gd name="connsiteX0" fmla="*/ 2133 w 1674598"/>
              <a:gd name="connsiteY0" fmla="*/ 233985 h 823956"/>
              <a:gd name="connsiteX1" fmla="*/ 961505 w 1674598"/>
              <a:gd name="connsiteY1" fmla="*/ 88467 h 823956"/>
              <a:gd name="connsiteX2" fmla="*/ 1654177 w 1674598"/>
              <a:gd name="connsiteY2" fmla="*/ 277519 h 823956"/>
              <a:gd name="connsiteX3" fmla="*/ 953702 w 1674598"/>
              <a:gd name="connsiteY3" fmla="*/ 823704 h 823956"/>
              <a:gd name="connsiteX4" fmla="*/ 2133 w 1674598"/>
              <a:gd name="connsiteY4" fmla="*/ 233985 h 8239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74598" h="823956">
                <a:moveTo>
                  <a:pt x="2133" y="233985"/>
                </a:moveTo>
                <a:cubicBezTo>
                  <a:pt x="48526" y="-24767"/>
                  <a:pt x="686164" y="81211"/>
                  <a:pt x="961505" y="88467"/>
                </a:cubicBezTo>
                <a:cubicBezTo>
                  <a:pt x="1236846" y="95723"/>
                  <a:pt x="1480179" y="-211081"/>
                  <a:pt x="1654177" y="277519"/>
                </a:cubicBezTo>
                <a:cubicBezTo>
                  <a:pt x="1788196" y="682751"/>
                  <a:pt x="1229043" y="830960"/>
                  <a:pt x="953702" y="823704"/>
                </a:cubicBezTo>
                <a:cubicBezTo>
                  <a:pt x="678361" y="816448"/>
                  <a:pt x="-44260" y="492737"/>
                  <a:pt x="2133" y="233985"/>
                </a:cubicBezTo>
                <a:close/>
              </a:path>
            </a:pathLst>
          </a:custGeom>
          <a:no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6" name="Straight Arrow Connector 15">
            <a:extLst>
              <a:ext uri="{FF2B5EF4-FFF2-40B4-BE49-F238E27FC236}">
                <a16:creationId xmlns:a16="http://schemas.microsoft.com/office/drawing/2014/main" id="{367DDA07-A032-4231-BB77-3C0D30875562}"/>
              </a:ext>
            </a:extLst>
          </p:cNvPr>
          <p:cNvCxnSpPr>
            <a:cxnSpLocks/>
          </p:cNvCxnSpPr>
          <p:nvPr/>
        </p:nvCxnSpPr>
        <p:spPr>
          <a:xfrm flipV="1">
            <a:off x="8886825" y="3565700"/>
            <a:ext cx="561975" cy="358600"/>
          </a:xfrm>
          <a:prstGeom prst="straightConnector1">
            <a:avLst/>
          </a:prstGeom>
          <a:ln w="41275">
            <a:solidFill>
              <a:srgbClr val="C00000"/>
            </a:solidFill>
            <a:headEnd type="triangle" w="med" len="lg"/>
            <a:tailEnd type="none" w="med" len="lg"/>
          </a:ln>
          <a:effectLst>
            <a:outerShdw blurRad="38100" dist="12700" dir="8100000" algn="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2D816C2F-DBFB-4EC5-8D42-95CD997BEA29}"/>
              </a:ext>
            </a:extLst>
          </p:cNvPr>
          <p:cNvCxnSpPr>
            <a:cxnSpLocks/>
          </p:cNvCxnSpPr>
          <p:nvPr/>
        </p:nvCxnSpPr>
        <p:spPr>
          <a:xfrm flipV="1">
            <a:off x="9078096" y="2645713"/>
            <a:ext cx="448028" cy="281764"/>
          </a:xfrm>
          <a:prstGeom prst="straightConnector1">
            <a:avLst/>
          </a:prstGeom>
          <a:ln w="41275">
            <a:solidFill>
              <a:srgbClr val="C00000"/>
            </a:solidFill>
            <a:tailEnd type="triangle" w="med" len="lg"/>
          </a:ln>
          <a:effectLst>
            <a:outerShdw blurRad="38100" dist="12700" dir="8100000" algn="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5ADEA089-C001-4A11-ACE0-2BD5A57DD538}"/>
              </a:ext>
            </a:extLst>
          </p:cNvPr>
          <p:cNvCxnSpPr>
            <a:cxnSpLocks/>
          </p:cNvCxnSpPr>
          <p:nvPr/>
        </p:nvCxnSpPr>
        <p:spPr>
          <a:xfrm flipH="1">
            <a:off x="9482860" y="3192796"/>
            <a:ext cx="561975" cy="358600"/>
          </a:xfrm>
          <a:prstGeom prst="straightConnector1">
            <a:avLst/>
          </a:prstGeom>
          <a:ln w="41275">
            <a:solidFill>
              <a:srgbClr val="C00000"/>
            </a:solidFill>
            <a:headEnd type="triangle" w="med" len="lg"/>
            <a:tailEnd type="none" w="med" len="lg"/>
          </a:ln>
          <a:effectLst>
            <a:outerShdw blurRad="38100" dist="12700" dir="8100000" algn="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7486090-83F2-4096-AC9B-05CBDD65F490}"/>
              </a:ext>
            </a:extLst>
          </p:cNvPr>
          <p:cNvSpPr/>
          <p:nvPr/>
        </p:nvSpPr>
        <p:spPr>
          <a:xfrm rot="20274607">
            <a:off x="9377119" y="3479973"/>
            <a:ext cx="171454" cy="171454"/>
          </a:xfrm>
          <a:prstGeom prst="ellipse">
            <a:avLst/>
          </a:prstGeom>
          <a:gradFill flip="none" rotWithShape="1">
            <a:gsLst>
              <a:gs pos="74000">
                <a:srgbClr val="EDB8B8"/>
              </a:gs>
              <a:gs pos="26000">
                <a:schemeClr val="accent2">
                  <a:lumMod val="0"/>
                  <a:lumOff val="100000"/>
                </a:schemeClr>
              </a:gs>
            </a:gsLst>
            <a:path path="circle">
              <a:fillToRect l="50000" t="-80000" r="50000" b="180000"/>
            </a:path>
            <a:tileRect/>
          </a:gradFill>
          <a:ln w="190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27" name="TextBox 26">
                <a:extLst>
                  <a:ext uri="{FF2B5EF4-FFF2-40B4-BE49-F238E27FC236}">
                    <a16:creationId xmlns:a16="http://schemas.microsoft.com/office/drawing/2014/main" id="{102A9A0D-F3B5-491F-91FD-670C3C6C4AFC}"/>
                  </a:ext>
                </a:extLst>
              </p:cNvPr>
              <p:cNvSpPr txBox="1"/>
              <p:nvPr/>
            </p:nvSpPr>
            <p:spPr>
              <a:xfrm>
                <a:off x="9201695" y="3328526"/>
                <a:ext cx="215322" cy="276999"/>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r>
                        <a:rPr lang="en-CA" b="1" i="0" smtClean="0">
                          <a:latin typeface="Cambria Math" panose="02040503050406030204" pitchFamily="18" charset="0"/>
                        </a:rPr>
                        <m:t>𝐩</m:t>
                      </m:r>
                    </m:oMath>
                  </m:oMathPara>
                </a14:m>
                <a:endParaRPr lang="en-CA" b="1" dirty="0"/>
              </a:p>
            </p:txBody>
          </p:sp>
        </mc:Choice>
        <mc:Fallback>
          <p:sp>
            <p:nvSpPr>
              <p:cNvPr id="27" name="TextBox 26">
                <a:extLst>
                  <a:ext uri="{FF2B5EF4-FFF2-40B4-BE49-F238E27FC236}">
                    <a16:creationId xmlns:a16="http://schemas.microsoft.com/office/drawing/2014/main" id="{102A9A0D-F3B5-491F-91FD-670C3C6C4AFC}"/>
                  </a:ext>
                </a:extLst>
              </p:cNvPr>
              <p:cNvSpPr txBox="1">
                <a:spLocks noRot="1" noChangeAspect="1" noMove="1" noResize="1" noEditPoints="1" noAdjustHandles="1" noChangeArrowheads="1" noChangeShapeType="1" noTextEdit="1"/>
              </p:cNvSpPr>
              <p:nvPr/>
            </p:nvSpPr>
            <p:spPr>
              <a:xfrm>
                <a:off x="9201695" y="3328526"/>
                <a:ext cx="215322" cy="276999"/>
              </a:xfrm>
              <a:prstGeom prst="rect">
                <a:avLst/>
              </a:prstGeom>
              <a:blipFill>
                <a:blip r:embed="rId4"/>
                <a:stretch>
                  <a:fillRect l="-22222" r="-22222" b="-28889"/>
                </a:stretch>
              </a:blipFill>
            </p:spPr>
            <p:txBody>
              <a:bodyPr/>
              <a:lstStyle/>
              <a:p>
                <a:r>
                  <a:rPr lang="en-CA">
                    <a:noFill/>
                  </a:rPr>
                  <a:t> </a:t>
                </a:r>
              </a:p>
            </p:txBody>
          </p:sp>
        </mc:Fallback>
      </mc:AlternateContent>
      <mc:AlternateContent xmlns:mc="http://schemas.openxmlformats.org/markup-compatibility/2006">
        <mc:Choice xmlns:a14="http://schemas.microsoft.com/office/drawing/2010/main" Requires="a14">
          <p:sp>
            <p:nvSpPr>
              <p:cNvPr id="28" name="TextBox 27">
                <a:extLst>
                  <a:ext uri="{FF2B5EF4-FFF2-40B4-BE49-F238E27FC236}">
                    <a16:creationId xmlns:a16="http://schemas.microsoft.com/office/drawing/2014/main" id="{690AD96E-B141-4525-AA89-BA20FF874936}"/>
                  </a:ext>
                </a:extLst>
              </p:cNvPr>
              <p:cNvSpPr txBox="1"/>
              <p:nvPr/>
            </p:nvSpPr>
            <p:spPr>
              <a:xfrm>
                <a:off x="9627451" y="2449278"/>
                <a:ext cx="215322" cy="276999"/>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CA" b="1" i="1" smtClean="0">
                              <a:latin typeface="Cambria Math" panose="02040503050406030204" pitchFamily="18" charset="0"/>
                            </a:rPr>
                          </m:ctrlPr>
                        </m:accPr>
                        <m:e>
                          <m:r>
                            <a:rPr lang="en-CA" b="0" i="1" smtClean="0">
                              <a:latin typeface="Cambria Math" panose="02040503050406030204" pitchFamily="18" charset="0"/>
                            </a:rPr>
                            <m:t>𝑛</m:t>
                          </m:r>
                        </m:e>
                      </m:acc>
                    </m:oMath>
                  </m:oMathPara>
                </a14:m>
                <a:endParaRPr lang="en-CA" b="1" dirty="0"/>
              </a:p>
            </p:txBody>
          </p:sp>
        </mc:Choice>
        <mc:Fallback>
          <p:sp>
            <p:nvSpPr>
              <p:cNvPr id="28" name="TextBox 27">
                <a:extLst>
                  <a:ext uri="{FF2B5EF4-FFF2-40B4-BE49-F238E27FC236}">
                    <a16:creationId xmlns:a16="http://schemas.microsoft.com/office/drawing/2014/main" id="{690AD96E-B141-4525-AA89-BA20FF874936}"/>
                  </a:ext>
                </a:extLst>
              </p:cNvPr>
              <p:cNvSpPr txBox="1">
                <a:spLocks noRot="1" noChangeAspect="1" noMove="1" noResize="1" noEditPoints="1" noAdjustHandles="1" noChangeArrowheads="1" noChangeShapeType="1" noTextEdit="1"/>
              </p:cNvSpPr>
              <p:nvPr/>
            </p:nvSpPr>
            <p:spPr>
              <a:xfrm>
                <a:off x="9627451" y="2449278"/>
                <a:ext cx="215322" cy="276999"/>
              </a:xfrm>
              <a:prstGeom prst="rect">
                <a:avLst/>
              </a:prstGeom>
              <a:blipFill>
                <a:blip r:embed="rId5"/>
                <a:stretch>
                  <a:fillRect l="-11111" t="-26667" r="-69444"/>
                </a:stretch>
              </a:blipFill>
            </p:spPr>
            <p:txBody>
              <a:bodyPr/>
              <a:lstStyle/>
              <a:p>
                <a:r>
                  <a:rPr lang="en-CA">
                    <a:noFill/>
                  </a:rPr>
                  <a:t> </a:t>
                </a:r>
              </a:p>
            </p:txBody>
          </p:sp>
        </mc:Fallback>
      </mc:AlternateContent>
      <mc:AlternateContent xmlns:mc="http://schemas.openxmlformats.org/markup-compatibility/2006">
        <mc:Choice xmlns:a14="http://schemas.microsoft.com/office/drawing/2010/main" Requires="a14">
          <p:sp>
            <p:nvSpPr>
              <p:cNvPr id="29" name="TextBox 28">
                <a:extLst>
                  <a:ext uri="{FF2B5EF4-FFF2-40B4-BE49-F238E27FC236}">
                    <a16:creationId xmlns:a16="http://schemas.microsoft.com/office/drawing/2014/main" id="{D443D25D-55A4-4519-833A-5630C24E60D4}"/>
                  </a:ext>
                </a:extLst>
              </p:cNvPr>
              <p:cNvSpPr txBox="1"/>
              <p:nvPr/>
            </p:nvSpPr>
            <p:spPr>
              <a:xfrm>
                <a:off x="10070268" y="4563211"/>
                <a:ext cx="215322" cy="276999"/>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r>
                        <a:rPr lang="en-CA" b="0" i="1" smtClean="0">
                          <a:latin typeface="Cambria Math" panose="02040503050406030204" pitchFamily="18" charset="0"/>
                        </a:rPr>
                        <m:t>𝜙</m:t>
                      </m:r>
                    </m:oMath>
                  </m:oMathPara>
                </a14:m>
                <a:endParaRPr lang="en-CA" dirty="0"/>
              </a:p>
            </p:txBody>
          </p:sp>
        </mc:Choice>
        <mc:Fallback>
          <p:sp>
            <p:nvSpPr>
              <p:cNvPr id="29" name="TextBox 28">
                <a:extLst>
                  <a:ext uri="{FF2B5EF4-FFF2-40B4-BE49-F238E27FC236}">
                    <a16:creationId xmlns:a16="http://schemas.microsoft.com/office/drawing/2014/main" id="{D443D25D-55A4-4519-833A-5630C24E60D4}"/>
                  </a:ext>
                </a:extLst>
              </p:cNvPr>
              <p:cNvSpPr txBox="1">
                <a:spLocks noRot="1" noChangeAspect="1" noMove="1" noResize="1" noEditPoints="1" noAdjustHandles="1" noChangeArrowheads="1" noChangeShapeType="1" noTextEdit="1"/>
              </p:cNvSpPr>
              <p:nvPr/>
            </p:nvSpPr>
            <p:spPr>
              <a:xfrm>
                <a:off x="10070268" y="4563211"/>
                <a:ext cx="215322" cy="276999"/>
              </a:xfrm>
              <a:prstGeom prst="rect">
                <a:avLst/>
              </a:prstGeom>
              <a:blipFill>
                <a:blip r:embed="rId6"/>
                <a:stretch>
                  <a:fillRect l="-40000" r="-34286" b="-33333"/>
                </a:stretch>
              </a:blipFill>
            </p:spPr>
            <p:txBody>
              <a:bodyPr/>
              <a:lstStyle/>
              <a:p>
                <a:r>
                  <a:rPr lang="en-CA">
                    <a:noFill/>
                  </a:rPr>
                  <a:t> </a:t>
                </a:r>
              </a:p>
            </p:txBody>
          </p:sp>
        </mc:Fallback>
      </mc:AlternateContent>
      <p:sp>
        <p:nvSpPr>
          <p:cNvPr id="30" name="Right Brace 29">
            <a:extLst>
              <a:ext uri="{FF2B5EF4-FFF2-40B4-BE49-F238E27FC236}">
                <a16:creationId xmlns:a16="http://schemas.microsoft.com/office/drawing/2014/main" id="{C3F7C7B8-33A7-4D48-BC92-FB1BC75786EE}"/>
              </a:ext>
            </a:extLst>
          </p:cNvPr>
          <p:cNvSpPr/>
          <p:nvPr/>
        </p:nvSpPr>
        <p:spPr>
          <a:xfrm rot="3269551">
            <a:off x="9914161" y="4242898"/>
            <a:ext cx="155448" cy="377380"/>
          </a:xfrm>
          <a:prstGeom prst="rightBrace">
            <a:avLst>
              <a:gd name="adj1" fmla="val 32378"/>
              <a:gd name="adj2" fmla="val 50000"/>
            </a:avLst>
          </a:prstGeom>
          <a:ln w="2222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Tree>
    <p:extLst>
      <p:ext uri="{BB962C8B-B14F-4D97-AF65-F5344CB8AC3E}">
        <p14:creationId xmlns:p14="http://schemas.microsoft.com/office/powerpoint/2010/main" val="1387746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fade">
                                      <p:cBhvr>
                                        <p:cTn id="7" dur="500"/>
                                        <p:tgtEl>
                                          <p:spTgt spid="6">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
                                            <p:txEl>
                                              <p:pRg st="2" end="2"/>
                                            </p:txEl>
                                          </p:spTgt>
                                        </p:tgtEl>
                                        <p:attrNameLst>
                                          <p:attrName>style.visibility</p:attrName>
                                        </p:attrNameLst>
                                      </p:cBhvr>
                                      <p:to>
                                        <p:strVal val="visible"/>
                                      </p:to>
                                    </p:set>
                                    <p:animEffect transition="in" filter="fade">
                                      <p:cBhvr>
                                        <p:cTn id="10" dur="500"/>
                                        <p:tgtEl>
                                          <p:spTgt spid="6">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animEffect transition="in" filter="fade">
                                      <p:cBhvr>
                                        <p:cTn id="13" dur="500"/>
                                        <p:tgtEl>
                                          <p:spTgt spid="6">
                                            <p:txEl>
                                              <p:pRg st="3" end="3"/>
                                            </p:txEl>
                                          </p:spTgt>
                                        </p:tgtEl>
                                      </p:cBhvr>
                                    </p:animEffect>
                                  </p:childTnLst>
                                </p:cTn>
                              </p:par>
                            </p:childTnLst>
                          </p:cTn>
                        </p:par>
                        <p:par>
                          <p:cTn id="14" fill="hold">
                            <p:stCondLst>
                              <p:cond delay="500"/>
                            </p:stCondLst>
                            <p:childTnLst>
                              <p:par>
                                <p:cTn id="15" presetID="10" presetClass="entr" presetSubtype="0" fill="hold" grpId="0" nodeType="after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7"/>
                                        </p:tgtEl>
                                        <p:attrNameLst>
                                          <p:attrName>style.visibility</p:attrName>
                                        </p:attrNameLst>
                                      </p:cBhvr>
                                      <p:to>
                                        <p:strVal val="visible"/>
                                      </p:to>
                                    </p:set>
                                    <p:animEffect transition="in" filter="fade">
                                      <p:cBhvr>
                                        <p:cTn id="20" dur="500"/>
                                        <p:tgtEl>
                                          <p:spTgt spid="27"/>
                                        </p:tgtEl>
                                      </p:cBhvr>
                                    </p:animEffect>
                                  </p:childTnLst>
                                </p:cTn>
                              </p:par>
                            </p:childTnLst>
                          </p:cTn>
                        </p:par>
                        <p:par>
                          <p:cTn id="21" fill="hold">
                            <p:stCondLst>
                              <p:cond delay="1000"/>
                            </p:stCondLst>
                            <p:childTnLst>
                              <p:par>
                                <p:cTn id="22" presetID="10" presetClass="entr" presetSubtype="0" fill="hold" nodeType="afterEffect">
                                  <p:stCondLst>
                                    <p:cond delay="0"/>
                                  </p:stCondLst>
                                  <p:childTnLst>
                                    <p:set>
                                      <p:cBhvr>
                                        <p:cTn id="23" dur="1" fill="hold">
                                          <p:stCondLst>
                                            <p:cond delay="0"/>
                                          </p:stCondLst>
                                        </p:cTn>
                                        <p:tgtEl>
                                          <p:spTgt spid="26"/>
                                        </p:tgtEl>
                                        <p:attrNameLst>
                                          <p:attrName>style.visibility</p:attrName>
                                        </p:attrNameLst>
                                      </p:cBhvr>
                                      <p:to>
                                        <p:strVal val="visible"/>
                                      </p:to>
                                    </p:set>
                                    <p:animEffect transition="in" filter="fade">
                                      <p:cBhvr>
                                        <p:cTn id="24" dur="500"/>
                                        <p:tgtEl>
                                          <p:spTgt spid="26"/>
                                        </p:tgtEl>
                                      </p:cBhvr>
                                    </p:animEffect>
                                  </p:childTnLst>
                                </p:cTn>
                              </p:par>
                              <p:par>
                                <p:cTn id="25" presetID="10" presetClass="entr" presetSubtype="0" fill="hold" nodeType="with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fade">
                                      <p:cBhvr>
                                        <p:cTn id="27" dur="500"/>
                                        <p:tgtEl>
                                          <p:spTgt spid="1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6">
                                            <p:txEl>
                                              <p:pRg st="4" end="4"/>
                                            </p:txEl>
                                          </p:spTgt>
                                        </p:tgtEl>
                                        <p:attrNameLst>
                                          <p:attrName>style.visibility</p:attrName>
                                        </p:attrNameLst>
                                      </p:cBhvr>
                                      <p:to>
                                        <p:strVal val="visible"/>
                                      </p:to>
                                    </p:set>
                                    <p:animEffect transition="in" filter="fade">
                                      <p:cBhvr>
                                        <p:cTn id="32" dur="500"/>
                                        <p:tgtEl>
                                          <p:spTgt spid="6">
                                            <p:txEl>
                                              <p:pRg st="4" end="4"/>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6">
                                            <p:txEl>
                                              <p:pRg st="5" end="5"/>
                                            </p:txEl>
                                          </p:spTgt>
                                        </p:tgtEl>
                                        <p:attrNameLst>
                                          <p:attrName>style.visibility</p:attrName>
                                        </p:attrNameLst>
                                      </p:cBhvr>
                                      <p:to>
                                        <p:strVal val="visible"/>
                                      </p:to>
                                    </p:set>
                                    <p:animEffect transition="in" filter="fade">
                                      <p:cBhvr>
                                        <p:cTn id="35" dur="500"/>
                                        <p:tgtEl>
                                          <p:spTgt spid="6">
                                            <p:txEl>
                                              <p:pRg st="5" end="5"/>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6">
                                            <p:txEl>
                                              <p:pRg st="6" end="6"/>
                                            </p:txEl>
                                          </p:spTgt>
                                        </p:tgtEl>
                                        <p:attrNameLst>
                                          <p:attrName>style.visibility</p:attrName>
                                        </p:attrNameLst>
                                      </p:cBhvr>
                                      <p:to>
                                        <p:strVal val="visible"/>
                                      </p:to>
                                    </p:set>
                                    <p:animEffect transition="in" filter="fade">
                                      <p:cBhvr>
                                        <p:cTn id="38" dur="500"/>
                                        <p:tgtEl>
                                          <p:spTgt spid="6">
                                            <p:txEl>
                                              <p:pRg st="6" end="6"/>
                                            </p:txEl>
                                          </p:spTgt>
                                        </p:tgtEl>
                                      </p:cBhvr>
                                    </p:animEffect>
                                  </p:childTnLst>
                                </p:cTn>
                              </p:par>
                            </p:childTnLst>
                          </p:cTn>
                        </p:par>
                        <p:par>
                          <p:cTn id="39" fill="hold">
                            <p:stCondLst>
                              <p:cond delay="500"/>
                            </p:stCondLst>
                            <p:childTnLst>
                              <p:par>
                                <p:cTn id="40" presetID="10" presetClass="entr" presetSubtype="0" fill="hold" nodeType="afterEffect">
                                  <p:stCondLst>
                                    <p:cond delay="0"/>
                                  </p:stCondLst>
                                  <p:childTnLst>
                                    <p:set>
                                      <p:cBhvr>
                                        <p:cTn id="41" dur="1" fill="hold">
                                          <p:stCondLst>
                                            <p:cond delay="0"/>
                                          </p:stCondLst>
                                        </p:cTn>
                                        <p:tgtEl>
                                          <p:spTgt spid="21"/>
                                        </p:tgtEl>
                                        <p:attrNameLst>
                                          <p:attrName>style.visibility</p:attrName>
                                        </p:attrNameLst>
                                      </p:cBhvr>
                                      <p:to>
                                        <p:strVal val="visible"/>
                                      </p:to>
                                    </p:set>
                                    <p:animEffect transition="in" filter="fade">
                                      <p:cBhvr>
                                        <p:cTn id="42" dur="500"/>
                                        <p:tgtEl>
                                          <p:spTgt spid="21"/>
                                        </p:tgtEl>
                                      </p:cBhvr>
                                    </p:animEffect>
                                  </p:childTnLst>
                                </p:cTn>
                              </p:par>
                              <p:par>
                                <p:cTn id="43" presetID="10" presetClass="entr" presetSubtype="0" fill="hold" nodeType="withEffect">
                                  <p:stCondLst>
                                    <p:cond delay="0"/>
                                  </p:stCondLst>
                                  <p:childTnLst>
                                    <p:set>
                                      <p:cBhvr>
                                        <p:cTn id="44" dur="1" fill="hold">
                                          <p:stCondLst>
                                            <p:cond delay="0"/>
                                          </p:stCondLst>
                                        </p:cTn>
                                        <p:tgtEl>
                                          <p:spTgt spid="20"/>
                                        </p:tgtEl>
                                        <p:attrNameLst>
                                          <p:attrName>style.visibility</p:attrName>
                                        </p:attrNameLst>
                                      </p:cBhvr>
                                      <p:to>
                                        <p:strVal val="visible"/>
                                      </p:to>
                                    </p:set>
                                    <p:animEffect transition="in" filter="fade">
                                      <p:cBhvr>
                                        <p:cTn id="45" dur="500"/>
                                        <p:tgtEl>
                                          <p:spTgt spid="20"/>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28"/>
                                        </p:tgtEl>
                                        <p:attrNameLst>
                                          <p:attrName>style.visibility</p:attrName>
                                        </p:attrNameLst>
                                      </p:cBhvr>
                                      <p:to>
                                        <p:strVal val="visible"/>
                                      </p:to>
                                    </p:set>
                                    <p:animEffect transition="in" filter="fade">
                                      <p:cBhvr>
                                        <p:cTn id="48" dur="500"/>
                                        <p:tgtEl>
                                          <p:spTgt spid="28"/>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6">
                                            <p:txEl>
                                              <p:pRg st="7" end="7"/>
                                            </p:txEl>
                                          </p:spTgt>
                                        </p:tgtEl>
                                        <p:attrNameLst>
                                          <p:attrName>style.visibility</p:attrName>
                                        </p:attrNameLst>
                                      </p:cBhvr>
                                      <p:to>
                                        <p:strVal val="visible"/>
                                      </p:to>
                                    </p:set>
                                    <p:animEffect transition="in" filter="fade">
                                      <p:cBhvr>
                                        <p:cTn id="53" dur="500"/>
                                        <p:tgtEl>
                                          <p:spTgt spid="6">
                                            <p:txEl>
                                              <p:pRg st="7" end="7"/>
                                            </p:txEl>
                                          </p:spTgt>
                                        </p:tgtEl>
                                      </p:cBhvr>
                                    </p:animEffect>
                                  </p:childTnLst>
                                </p:cTn>
                              </p:par>
                              <p:par>
                                <p:cTn id="54" presetID="10" presetClass="entr" presetSubtype="0" fill="hold" nodeType="withEffect">
                                  <p:stCondLst>
                                    <p:cond delay="0"/>
                                  </p:stCondLst>
                                  <p:childTnLst>
                                    <p:set>
                                      <p:cBhvr>
                                        <p:cTn id="55" dur="1" fill="hold">
                                          <p:stCondLst>
                                            <p:cond delay="0"/>
                                          </p:stCondLst>
                                        </p:cTn>
                                        <p:tgtEl>
                                          <p:spTgt spid="6">
                                            <p:txEl>
                                              <p:pRg st="8" end="8"/>
                                            </p:txEl>
                                          </p:spTgt>
                                        </p:tgtEl>
                                        <p:attrNameLst>
                                          <p:attrName>style.visibility</p:attrName>
                                        </p:attrNameLst>
                                      </p:cBhvr>
                                      <p:to>
                                        <p:strVal val="visible"/>
                                      </p:to>
                                    </p:set>
                                    <p:animEffect transition="in" filter="fade">
                                      <p:cBhvr>
                                        <p:cTn id="56" dur="500"/>
                                        <p:tgtEl>
                                          <p:spTgt spid="6">
                                            <p:txEl>
                                              <p:pRg st="8" end="8"/>
                                            </p:txEl>
                                          </p:spTgt>
                                        </p:tgtEl>
                                      </p:cBhvr>
                                    </p:animEffect>
                                  </p:childTnLst>
                                </p:cTn>
                              </p:par>
                              <p:par>
                                <p:cTn id="57" presetID="10" presetClass="entr" presetSubtype="0" fill="hold" nodeType="withEffect">
                                  <p:stCondLst>
                                    <p:cond delay="0"/>
                                  </p:stCondLst>
                                  <p:childTnLst>
                                    <p:set>
                                      <p:cBhvr>
                                        <p:cTn id="58" dur="1" fill="hold">
                                          <p:stCondLst>
                                            <p:cond delay="0"/>
                                          </p:stCondLst>
                                        </p:cTn>
                                        <p:tgtEl>
                                          <p:spTgt spid="6">
                                            <p:txEl>
                                              <p:pRg st="9" end="9"/>
                                            </p:txEl>
                                          </p:spTgt>
                                        </p:tgtEl>
                                        <p:attrNameLst>
                                          <p:attrName>style.visibility</p:attrName>
                                        </p:attrNameLst>
                                      </p:cBhvr>
                                      <p:to>
                                        <p:strVal val="visible"/>
                                      </p:to>
                                    </p:set>
                                    <p:animEffect transition="in" filter="fade">
                                      <p:cBhvr>
                                        <p:cTn id="59" dur="500"/>
                                        <p:tgtEl>
                                          <p:spTgt spid="6">
                                            <p:txEl>
                                              <p:pRg st="9" end="9"/>
                                            </p:txEl>
                                          </p:spTgt>
                                        </p:tgtEl>
                                      </p:cBhvr>
                                    </p:animEffect>
                                  </p:childTnLst>
                                </p:cTn>
                              </p:par>
                              <p:par>
                                <p:cTn id="60" presetID="10" presetClass="entr" presetSubtype="0" fill="hold" nodeType="withEffect">
                                  <p:stCondLst>
                                    <p:cond delay="0"/>
                                  </p:stCondLst>
                                  <p:childTnLst>
                                    <p:set>
                                      <p:cBhvr>
                                        <p:cTn id="61" dur="1" fill="hold">
                                          <p:stCondLst>
                                            <p:cond delay="0"/>
                                          </p:stCondLst>
                                        </p:cTn>
                                        <p:tgtEl>
                                          <p:spTgt spid="6">
                                            <p:txEl>
                                              <p:pRg st="10" end="10"/>
                                            </p:txEl>
                                          </p:spTgt>
                                        </p:tgtEl>
                                        <p:attrNameLst>
                                          <p:attrName>style.visibility</p:attrName>
                                        </p:attrNameLst>
                                      </p:cBhvr>
                                      <p:to>
                                        <p:strVal val="visible"/>
                                      </p:to>
                                    </p:set>
                                    <p:animEffect transition="in" filter="fade">
                                      <p:cBhvr>
                                        <p:cTn id="62" dur="500"/>
                                        <p:tgtEl>
                                          <p:spTgt spid="6">
                                            <p:txEl>
                                              <p:pRg st="10" end="10"/>
                                            </p:txEl>
                                          </p:spTgt>
                                        </p:tgtEl>
                                      </p:cBhvr>
                                    </p:animEffect>
                                  </p:childTnLst>
                                </p:cTn>
                              </p:par>
                            </p:childTnLst>
                          </p:cTn>
                        </p:par>
                        <p:par>
                          <p:cTn id="63" fill="hold">
                            <p:stCondLst>
                              <p:cond delay="500"/>
                            </p:stCondLst>
                            <p:childTnLst>
                              <p:par>
                                <p:cTn id="64" presetID="10" presetClass="entr" presetSubtype="0" fill="hold" grpId="0" nodeType="afterEffect">
                                  <p:stCondLst>
                                    <p:cond delay="0"/>
                                  </p:stCondLst>
                                  <p:childTnLst>
                                    <p:set>
                                      <p:cBhvr>
                                        <p:cTn id="65" dur="1" fill="hold">
                                          <p:stCondLst>
                                            <p:cond delay="0"/>
                                          </p:stCondLst>
                                        </p:cTn>
                                        <p:tgtEl>
                                          <p:spTgt spid="30"/>
                                        </p:tgtEl>
                                        <p:attrNameLst>
                                          <p:attrName>style.visibility</p:attrName>
                                        </p:attrNameLst>
                                      </p:cBhvr>
                                      <p:to>
                                        <p:strVal val="visible"/>
                                      </p:to>
                                    </p:set>
                                    <p:animEffect transition="in" filter="fade">
                                      <p:cBhvr>
                                        <p:cTn id="66" dur="500"/>
                                        <p:tgtEl>
                                          <p:spTgt spid="30"/>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29"/>
                                        </p:tgtEl>
                                        <p:attrNameLst>
                                          <p:attrName>style.visibility</p:attrName>
                                        </p:attrNameLst>
                                      </p:cBhvr>
                                      <p:to>
                                        <p:strVal val="visible"/>
                                      </p:to>
                                    </p:set>
                                    <p:animEffect transition="in" filter="fade">
                                      <p:cBhvr>
                                        <p:cTn id="69"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27" grpId="0"/>
      <p:bldP spid="28" grpId="0"/>
      <p:bldP spid="29" grpId="0"/>
      <p:bldP spid="30"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CE90D01F-9954-439C-8542-496A5C721F9C}"/>
              </a:ext>
            </a:extLst>
          </p:cNvPr>
          <p:cNvCxnSpPr/>
          <p:nvPr/>
        </p:nvCxnSpPr>
        <p:spPr>
          <a:xfrm>
            <a:off x="8258175" y="969894"/>
            <a:ext cx="0" cy="5040000"/>
          </a:xfrm>
          <a:prstGeom prst="line">
            <a:avLst/>
          </a:prstGeom>
          <a:ln w="12700">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D5D21EF-57D4-443D-B156-5777AB70627C}"/>
              </a:ext>
            </a:extLst>
          </p:cNvPr>
          <p:cNvCxnSpPr/>
          <p:nvPr/>
        </p:nvCxnSpPr>
        <p:spPr>
          <a:xfrm>
            <a:off x="9303067" y="964041"/>
            <a:ext cx="0" cy="5040000"/>
          </a:xfrm>
          <a:prstGeom prst="line">
            <a:avLst/>
          </a:prstGeom>
          <a:ln w="12700">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CE53A1E5-9051-49EF-844B-858960B0011E}"/>
              </a:ext>
            </a:extLst>
          </p:cNvPr>
          <p:cNvCxnSpPr>
            <a:cxnSpLocks/>
          </p:cNvCxnSpPr>
          <p:nvPr/>
        </p:nvCxnSpPr>
        <p:spPr>
          <a:xfrm>
            <a:off x="8625840" y="3611880"/>
            <a:ext cx="0" cy="2399781"/>
          </a:xfrm>
          <a:prstGeom prst="line">
            <a:avLst/>
          </a:prstGeom>
          <a:ln w="12700">
            <a:solidFill>
              <a:srgbClr val="C00000"/>
            </a:solidFill>
            <a:prstDash val="dash"/>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45D5068B-F4CB-42D1-ACB4-93C70421F7D5}"/>
              </a:ext>
            </a:extLst>
          </p:cNvPr>
          <p:cNvSpPr>
            <a:spLocks noGrp="1"/>
          </p:cNvSpPr>
          <p:nvPr>
            <p:ph type="title"/>
          </p:nvPr>
        </p:nvSpPr>
        <p:spPr>
          <a:xfrm>
            <a:off x="838200" y="365125"/>
            <a:ext cx="10515600" cy="790575"/>
          </a:xfrm>
        </p:spPr>
        <p:txBody>
          <a:bodyPr/>
          <a:lstStyle/>
          <a:p>
            <a:r>
              <a:rPr lang="en-CA" dirty="0"/>
              <a:t>Collision detection</a:t>
            </a:r>
          </a:p>
        </p:txBody>
      </p:sp>
      <p:sp>
        <p:nvSpPr>
          <p:cNvPr id="3" name="Content Placeholder 2">
            <a:extLst>
              <a:ext uri="{FF2B5EF4-FFF2-40B4-BE49-F238E27FC236}">
                <a16:creationId xmlns:a16="http://schemas.microsoft.com/office/drawing/2014/main" id="{1014E32B-C767-461E-BB60-C156BE32CA61}"/>
              </a:ext>
            </a:extLst>
          </p:cNvPr>
          <p:cNvSpPr>
            <a:spLocks noGrp="1"/>
          </p:cNvSpPr>
          <p:nvPr>
            <p:ph idx="1"/>
          </p:nvPr>
        </p:nvSpPr>
        <p:spPr>
          <a:xfrm>
            <a:off x="838199" y="1409700"/>
            <a:ext cx="5396439" cy="4767263"/>
          </a:xfrm>
        </p:spPr>
        <p:txBody>
          <a:bodyPr>
            <a:normAutofit lnSpcReduction="10000"/>
          </a:bodyPr>
          <a:lstStyle/>
          <a:p>
            <a:r>
              <a:rPr lang="en-CA" b="1" dirty="0"/>
              <a:t>Discrete collision detection: </a:t>
            </a:r>
            <a:r>
              <a:rPr lang="en-CA" dirty="0"/>
              <a:t>check for collision only at specific time instants, e.g. at the start of each time step</a:t>
            </a:r>
          </a:p>
          <a:p>
            <a:pPr lvl="1"/>
            <a:r>
              <a:rPr lang="en-CA" dirty="0"/>
              <a:t>Matches discrete time stepping</a:t>
            </a:r>
          </a:p>
          <a:p>
            <a:pPr lvl="1"/>
            <a:r>
              <a:rPr lang="en-CA" dirty="0"/>
              <a:t>Interpenetration unavoidable</a:t>
            </a:r>
          </a:p>
          <a:p>
            <a:r>
              <a:rPr lang="en-CA" b="1" dirty="0"/>
              <a:t>Continuous collision detection: </a:t>
            </a:r>
            <a:r>
              <a:rPr lang="en-CA" dirty="0"/>
              <a:t>determine exactly when a collision occurs during a time period</a:t>
            </a:r>
          </a:p>
          <a:p>
            <a:pPr lvl="1"/>
            <a:r>
              <a:rPr lang="en-CA" dirty="0"/>
              <a:t>Helps prevent “tunneling” and extreme overlap</a:t>
            </a:r>
          </a:p>
          <a:p>
            <a:pPr lvl="1"/>
            <a:r>
              <a:rPr lang="en-CA" dirty="0"/>
              <a:t>Generally, computationally more expensive</a:t>
            </a:r>
          </a:p>
          <a:p>
            <a:endParaRPr lang="en-CA" dirty="0"/>
          </a:p>
          <a:p>
            <a:endParaRPr lang="en-CA" dirty="0"/>
          </a:p>
          <a:p>
            <a:endParaRPr lang="en-CA" dirty="0"/>
          </a:p>
        </p:txBody>
      </p:sp>
      <p:grpSp>
        <p:nvGrpSpPr>
          <p:cNvPr id="17" name="Group 16">
            <a:extLst>
              <a:ext uri="{FF2B5EF4-FFF2-40B4-BE49-F238E27FC236}">
                <a16:creationId xmlns:a16="http://schemas.microsoft.com/office/drawing/2014/main" id="{51A445E8-1327-40CB-9A69-054ADD8C0DFE}"/>
              </a:ext>
            </a:extLst>
          </p:cNvPr>
          <p:cNvGrpSpPr/>
          <p:nvPr/>
        </p:nvGrpSpPr>
        <p:grpSpPr>
          <a:xfrm>
            <a:off x="9371692" y="1154420"/>
            <a:ext cx="1674598" cy="823956"/>
            <a:chOff x="9371692" y="1230620"/>
            <a:chExt cx="1674598" cy="823956"/>
          </a:xfrm>
        </p:grpSpPr>
        <p:sp>
          <p:nvSpPr>
            <p:cNvPr id="6" name="Oval 125 3">
              <a:extLst>
                <a:ext uri="{FF2B5EF4-FFF2-40B4-BE49-F238E27FC236}">
                  <a16:creationId xmlns:a16="http://schemas.microsoft.com/office/drawing/2014/main" id="{E6DF4D0C-9FE2-41E0-8EAD-538B32DAA504}"/>
                </a:ext>
              </a:extLst>
            </p:cNvPr>
            <p:cNvSpPr/>
            <p:nvPr/>
          </p:nvSpPr>
          <p:spPr>
            <a:xfrm rot="21236884">
              <a:off x="9371692" y="1230620"/>
              <a:ext cx="1674598" cy="823956"/>
            </a:xfrm>
            <a:custGeom>
              <a:avLst/>
              <a:gdLst>
                <a:gd name="connsiteX0" fmla="*/ 0 w 1872383"/>
                <a:gd name="connsiteY0" fmla="*/ 541838 h 1083675"/>
                <a:gd name="connsiteX1" fmla="*/ 936192 w 1872383"/>
                <a:gd name="connsiteY1" fmla="*/ 0 h 1083675"/>
                <a:gd name="connsiteX2" fmla="*/ 1872384 w 1872383"/>
                <a:gd name="connsiteY2" fmla="*/ 541838 h 1083675"/>
                <a:gd name="connsiteX3" fmla="*/ 936192 w 1872383"/>
                <a:gd name="connsiteY3" fmla="*/ 1083676 h 1083675"/>
                <a:gd name="connsiteX4" fmla="*/ 0 w 1872383"/>
                <a:gd name="connsiteY4" fmla="*/ 541838 h 1083675"/>
                <a:gd name="connsiteX0" fmla="*/ 184 w 1872568"/>
                <a:gd name="connsiteY0" fmla="*/ 440235 h 982073"/>
                <a:gd name="connsiteX1" fmla="*/ 878460 w 1872568"/>
                <a:gd name="connsiteY1" fmla="*/ 0 h 982073"/>
                <a:gd name="connsiteX2" fmla="*/ 1872568 w 1872568"/>
                <a:gd name="connsiteY2" fmla="*/ 440235 h 982073"/>
                <a:gd name="connsiteX3" fmla="*/ 936376 w 1872568"/>
                <a:gd name="connsiteY3" fmla="*/ 982073 h 982073"/>
                <a:gd name="connsiteX4" fmla="*/ 184 w 1872568"/>
                <a:gd name="connsiteY4" fmla="*/ 440235 h 982073"/>
                <a:gd name="connsiteX0" fmla="*/ 170 w 1872554"/>
                <a:gd name="connsiteY0" fmla="*/ 464087 h 1005925"/>
                <a:gd name="connsiteX1" fmla="*/ 878446 w 1872554"/>
                <a:gd name="connsiteY1" fmla="*/ 23852 h 1005925"/>
                <a:gd name="connsiteX2" fmla="*/ 1872554 w 1872554"/>
                <a:gd name="connsiteY2" fmla="*/ 464087 h 1005925"/>
                <a:gd name="connsiteX3" fmla="*/ 936362 w 1872554"/>
                <a:gd name="connsiteY3" fmla="*/ 1005925 h 1005925"/>
                <a:gd name="connsiteX4" fmla="*/ 170 w 1872554"/>
                <a:gd name="connsiteY4" fmla="*/ 464087 h 1005925"/>
                <a:gd name="connsiteX0" fmla="*/ 7514 w 1879898"/>
                <a:gd name="connsiteY0" fmla="*/ 464087 h 1005925"/>
                <a:gd name="connsiteX1" fmla="*/ 885790 w 1879898"/>
                <a:gd name="connsiteY1" fmla="*/ 23852 h 1005925"/>
                <a:gd name="connsiteX2" fmla="*/ 1879898 w 1879898"/>
                <a:gd name="connsiteY2" fmla="*/ 464087 h 1005925"/>
                <a:gd name="connsiteX3" fmla="*/ 943706 w 1879898"/>
                <a:gd name="connsiteY3" fmla="*/ 1005925 h 1005925"/>
                <a:gd name="connsiteX4" fmla="*/ 7514 w 1879898"/>
                <a:gd name="connsiteY4" fmla="*/ 464087 h 1005925"/>
                <a:gd name="connsiteX0" fmla="*/ 269 w 1872653"/>
                <a:gd name="connsiteY0" fmla="*/ 464087 h 1053806"/>
                <a:gd name="connsiteX1" fmla="*/ 878545 w 1872653"/>
                <a:gd name="connsiteY1" fmla="*/ 23852 h 1053806"/>
                <a:gd name="connsiteX2" fmla="*/ 1872653 w 1872653"/>
                <a:gd name="connsiteY2" fmla="*/ 464087 h 1053806"/>
                <a:gd name="connsiteX3" fmla="*/ 951838 w 1872653"/>
                <a:gd name="connsiteY3" fmla="*/ 1053806 h 1053806"/>
                <a:gd name="connsiteX4" fmla="*/ 269 w 1872653"/>
                <a:gd name="connsiteY4" fmla="*/ 464087 h 1053806"/>
                <a:gd name="connsiteX0" fmla="*/ 7971 w 1880355"/>
                <a:gd name="connsiteY0" fmla="*/ 464087 h 1053806"/>
                <a:gd name="connsiteX1" fmla="*/ 886247 w 1880355"/>
                <a:gd name="connsiteY1" fmla="*/ 23852 h 1053806"/>
                <a:gd name="connsiteX2" fmla="*/ 1880355 w 1880355"/>
                <a:gd name="connsiteY2" fmla="*/ 464087 h 1053806"/>
                <a:gd name="connsiteX3" fmla="*/ 959540 w 1880355"/>
                <a:gd name="connsiteY3" fmla="*/ 1053806 h 1053806"/>
                <a:gd name="connsiteX4" fmla="*/ 7971 w 1880355"/>
                <a:gd name="connsiteY4" fmla="*/ 464087 h 1053806"/>
                <a:gd name="connsiteX0" fmla="*/ 350 w 1872734"/>
                <a:gd name="connsiteY0" fmla="*/ 416019 h 1005738"/>
                <a:gd name="connsiteX1" fmla="*/ 868966 w 1872734"/>
                <a:gd name="connsiteY1" fmla="*/ 27933 h 1005738"/>
                <a:gd name="connsiteX2" fmla="*/ 1872734 w 1872734"/>
                <a:gd name="connsiteY2" fmla="*/ 416019 h 1005738"/>
                <a:gd name="connsiteX3" fmla="*/ 951919 w 1872734"/>
                <a:gd name="connsiteY3" fmla="*/ 1005738 h 1005738"/>
                <a:gd name="connsiteX4" fmla="*/ 350 w 1872734"/>
                <a:gd name="connsiteY4" fmla="*/ 416019 h 1005738"/>
                <a:gd name="connsiteX0" fmla="*/ 6992 w 1879376"/>
                <a:gd name="connsiteY0" fmla="*/ 416019 h 1005738"/>
                <a:gd name="connsiteX1" fmla="*/ 875608 w 1879376"/>
                <a:gd name="connsiteY1" fmla="*/ 27933 h 1005738"/>
                <a:gd name="connsiteX2" fmla="*/ 1879376 w 1879376"/>
                <a:gd name="connsiteY2" fmla="*/ 416019 h 1005738"/>
                <a:gd name="connsiteX3" fmla="*/ 958561 w 1879376"/>
                <a:gd name="connsiteY3" fmla="*/ 1005738 h 1005738"/>
                <a:gd name="connsiteX4" fmla="*/ 6992 w 1879376"/>
                <a:gd name="connsiteY4" fmla="*/ 416019 h 1005738"/>
                <a:gd name="connsiteX0" fmla="*/ 5383 w 1957402"/>
                <a:gd name="connsiteY0" fmla="*/ 388114 h 977840"/>
                <a:gd name="connsiteX1" fmla="*/ 873999 w 1957402"/>
                <a:gd name="connsiteY1" fmla="*/ 28 h 977840"/>
                <a:gd name="connsiteX2" fmla="*/ 1957402 w 1957402"/>
                <a:gd name="connsiteY2" fmla="*/ 377629 h 977840"/>
                <a:gd name="connsiteX3" fmla="*/ 956952 w 1957402"/>
                <a:gd name="connsiteY3" fmla="*/ 977833 h 977840"/>
                <a:gd name="connsiteX4" fmla="*/ 5383 w 1957402"/>
                <a:gd name="connsiteY4" fmla="*/ 388114 h 977840"/>
                <a:gd name="connsiteX0" fmla="*/ 5383 w 1957402"/>
                <a:gd name="connsiteY0" fmla="*/ 399693 h 989419"/>
                <a:gd name="connsiteX1" fmla="*/ 873999 w 1957402"/>
                <a:gd name="connsiteY1" fmla="*/ 11607 h 989419"/>
                <a:gd name="connsiteX2" fmla="*/ 1957402 w 1957402"/>
                <a:gd name="connsiteY2" fmla="*/ 389208 h 989419"/>
                <a:gd name="connsiteX3" fmla="*/ 956952 w 1957402"/>
                <a:gd name="connsiteY3" fmla="*/ 989412 h 989419"/>
                <a:gd name="connsiteX4" fmla="*/ 5383 w 1957402"/>
                <a:gd name="connsiteY4" fmla="*/ 399693 h 989419"/>
                <a:gd name="connsiteX0" fmla="*/ 5383 w 1972242"/>
                <a:gd name="connsiteY0" fmla="*/ 399693 h 989419"/>
                <a:gd name="connsiteX1" fmla="*/ 873999 w 1972242"/>
                <a:gd name="connsiteY1" fmla="*/ 11607 h 989419"/>
                <a:gd name="connsiteX2" fmla="*/ 1957402 w 1972242"/>
                <a:gd name="connsiteY2" fmla="*/ 389208 h 989419"/>
                <a:gd name="connsiteX3" fmla="*/ 956952 w 1972242"/>
                <a:gd name="connsiteY3" fmla="*/ 989412 h 989419"/>
                <a:gd name="connsiteX4" fmla="*/ 5383 w 1972242"/>
                <a:gd name="connsiteY4" fmla="*/ 399693 h 989419"/>
                <a:gd name="connsiteX0" fmla="*/ 5016 w 1677481"/>
                <a:gd name="connsiteY0" fmla="*/ 388487 h 978458"/>
                <a:gd name="connsiteX1" fmla="*/ 873632 w 1677481"/>
                <a:gd name="connsiteY1" fmla="*/ 401 h 978458"/>
                <a:gd name="connsiteX2" fmla="*/ 1657060 w 1677481"/>
                <a:gd name="connsiteY2" fmla="*/ 432021 h 978458"/>
                <a:gd name="connsiteX3" fmla="*/ 956585 w 1677481"/>
                <a:gd name="connsiteY3" fmla="*/ 978206 h 978458"/>
                <a:gd name="connsiteX4" fmla="*/ 5016 w 1677481"/>
                <a:gd name="connsiteY4" fmla="*/ 388487 h 978458"/>
                <a:gd name="connsiteX0" fmla="*/ 2 w 1672467"/>
                <a:gd name="connsiteY0" fmla="*/ 233985 h 823956"/>
                <a:gd name="connsiteX1" fmla="*/ 959374 w 1672467"/>
                <a:gd name="connsiteY1" fmla="*/ 88467 h 823956"/>
                <a:gd name="connsiteX2" fmla="*/ 1652046 w 1672467"/>
                <a:gd name="connsiteY2" fmla="*/ 277519 h 823956"/>
                <a:gd name="connsiteX3" fmla="*/ 951571 w 1672467"/>
                <a:gd name="connsiteY3" fmla="*/ 823704 h 823956"/>
                <a:gd name="connsiteX4" fmla="*/ 2 w 1672467"/>
                <a:gd name="connsiteY4" fmla="*/ 233985 h 823956"/>
                <a:gd name="connsiteX0" fmla="*/ 2133 w 1674598"/>
                <a:gd name="connsiteY0" fmla="*/ 233985 h 823956"/>
                <a:gd name="connsiteX1" fmla="*/ 961505 w 1674598"/>
                <a:gd name="connsiteY1" fmla="*/ 88467 h 823956"/>
                <a:gd name="connsiteX2" fmla="*/ 1654177 w 1674598"/>
                <a:gd name="connsiteY2" fmla="*/ 277519 h 823956"/>
                <a:gd name="connsiteX3" fmla="*/ 953702 w 1674598"/>
                <a:gd name="connsiteY3" fmla="*/ 823704 h 823956"/>
                <a:gd name="connsiteX4" fmla="*/ 2133 w 1674598"/>
                <a:gd name="connsiteY4" fmla="*/ 233985 h 8239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74598" h="823956">
                  <a:moveTo>
                    <a:pt x="2133" y="233985"/>
                  </a:moveTo>
                  <a:cubicBezTo>
                    <a:pt x="48526" y="-24767"/>
                    <a:pt x="686164" y="81211"/>
                    <a:pt x="961505" y="88467"/>
                  </a:cubicBezTo>
                  <a:cubicBezTo>
                    <a:pt x="1236846" y="95723"/>
                    <a:pt x="1480179" y="-211081"/>
                    <a:pt x="1654177" y="277519"/>
                  </a:cubicBezTo>
                  <a:cubicBezTo>
                    <a:pt x="1788196" y="682751"/>
                    <a:pt x="1229043" y="830960"/>
                    <a:pt x="953702" y="823704"/>
                  </a:cubicBezTo>
                  <a:cubicBezTo>
                    <a:pt x="678361" y="816448"/>
                    <a:pt x="-44260" y="492737"/>
                    <a:pt x="2133" y="233985"/>
                  </a:cubicBezTo>
                  <a:close/>
                </a:path>
              </a:pathLst>
            </a:custGeom>
            <a:no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3ED194C8-5A65-4593-B543-B8FA53CFE4CB}"/>
                    </a:ext>
                  </a:extLst>
                </p:cNvPr>
                <p:cNvSpPr txBox="1"/>
                <p:nvPr/>
              </p:nvSpPr>
              <p:spPr>
                <a:xfrm>
                  <a:off x="10037374" y="1674769"/>
                  <a:ext cx="647132" cy="358368"/>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sz="1600" b="0" i="1" smtClean="0">
                                <a:solidFill>
                                  <a:schemeClr val="tx1">
                                    <a:lumMod val="65000"/>
                                    <a:lumOff val="35000"/>
                                  </a:schemeClr>
                                </a:solidFill>
                                <a:latin typeface="Cambria Math" panose="02040503050406030204" pitchFamily="18" charset="0"/>
                              </a:rPr>
                            </m:ctrlPr>
                          </m:sSubPr>
                          <m:e>
                            <m:r>
                              <a:rPr lang="en-US" sz="1600" b="1" i="0" smtClean="0">
                                <a:solidFill>
                                  <a:schemeClr val="tx1">
                                    <a:lumMod val="65000"/>
                                    <a:lumOff val="35000"/>
                                  </a:schemeClr>
                                </a:solidFill>
                                <a:latin typeface="Cambria Math" panose="02040503050406030204" pitchFamily="18" charset="0"/>
                              </a:rPr>
                              <m:t>𝐱</m:t>
                            </m:r>
                          </m:e>
                          <m:sub>
                            <m:r>
                              <a:rPr lang="en-US" sz="1600" b="0" i="1" smtClean="0">
                                <a:solidFill>
                                  <a:schemeClr val="tx1">
                                    <a:lumMod val="65000"/>
                                    <a:lumOff val="35000"/>
                                  </a:schemeClr>
                                </a:solidFill>
                                <a:latin typeface="Cambria Math" panose="02040503050406030204" pitchFamily="18" charset="0"/>
                              </a:rPr>
                              <m:t>𝑗</m:t>
                            </m:r>
                          </m:sub>
                        </m:sSub>
                      </m:oMath>
                    </m:oMathPara>
                  </a14:m>
                  <a:endParaRPr lang="en-US" sz="1600" dirty="0">
                    <a:solidFill>
                      <a:schemeClr val="tx1">
                        <a:lumMod val="65000"/>
                        <a:lumOff val="35000"/>
                      </a:schemeClr>
                    </a:solidFill>
                  </a:endParaRPr>
                </a:p>
              </p:txBody>
            </p:sp>
          </mc:Choice>
          <mc:Fallback xmlns="">
            <p:sp>
              <p:nvSpPr>
                <p:cNvPr id="9" name="TextBox 8">
                  <a:extLst>
                    <a:ext uri="{FF2B5EF4-FFF2-40B4-BE49-F238E27FC236}">
                      <a16:creationId xmlns:a16="http://schemas.microsoft.com/office/drawing/2014/main" id="{3ED194C8-5A65-4593-B543-B8FA53CFE4CB}"/>
                    </a:ext>
                  </a:extLst>
                </p:cNvPr>
                <p:cNvSpPr txBox="1">
                  <a:spLocks noRot="1" noChangeAspect="1" noMove="1" noResize="1" noEditPoints="1" noAdjustHandles="1" noChangeArrowheads="1" noChangeShapeType="1" noTextEdit="1"/>
                </p:cNvSpPr>
                <p:nvPr/>
              </p:nvSpPr>
              <p:spPr>
                <a:xfrm>
                  <a:off x="10037374" y="1674769"/>
                  <a:ext cx="647132" cy="358368"/>
                </a:xfrm>
                <a:prstGeom prst="rect">
                  <a:avLst/>
                </a:prstGeom>
                <a:blipFill>
                  <a:blip r:embed="rId3"/>
                  <a:stretch>
                    <a:fillRect b="-6780"/>
                  </a:stretch>
                </a:blipFill>
              </p:spPr>
              <p:txBody>
                <a:bodyPr/>
                <a:lstStyle/>
                <a:p>
                  <a:r>
                    <a:rPr lang="en-CA">
                      <a:noFill/>
                    </a:rPr>
                    <a:t> </a:t>
                  </a:r>
                </a:p>
              </p:txBody>
            </p:sp>
          </mc:Fallback>
        </mc:AlternateContent>
        <p:sp>
          <p:nvSpPr>
            <p:cNvPr id="10" name="Oval 9">
              <a:extLst>
                <a:ext uri="{FF2B5EF4-FFF2-40B4-BE49-F238E27FC236}">
                  <a16:creationId xmlns:a16="http://schemas.microsoft.com/office/drawing/2014/main" id="{4463EFA4-29EE-4F84-8619-283BD33DBADB}"/>
                </a:ext>
              </a:extLst>
            </p:cNvPr>
            <p:cNvSpPr/>
            <p:nvPr/>
          </p:nvSpPr>
          <p:spPr>
            <a:xfrm>
              <a:off x="10301870" y="1602278"/>
              <a:ext cx="96520" cy="96520"/>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id="{DFB472E8-CF2C-4453-A33A-5E5A58AAE609}"/>
              </a:ext>
            </a:extLst>
          </p:cNvPr>
          <p:cNvGrpSpPr/>
          <p:nvPr/>
        </p:nvGrpSpPr>
        <p:grpSpPr>
          <a:xfrm>
            <a:off x="7240047" y="1777753"/>
            <a:ext cx="1972242" cy="989419"/>
            <a:chOff x="7276533" y="1805686"/>
            <a:chExt cx="1972242" cy="989419"/>
          </a:xfrm>
        </p:grpSpPr>
        <p:sp>
          <p:nvSpPr>
            <p:cNvPr id="5" name="Oval 125 1">
              <a:extLst>
                <a:ext uri="{FF2B5EF4-FFF2-40B4-BE49-F238E27FC236}">
                  <a16:creationId xmlns:a16="http://schemas.microsoft.com/office/drawing/2014/main" id="{CD401BB1-8C5E-4FD1-B4A3-98A2C9DD1EAA}"/>
                </a:ext>
              </a:extLst>
            </p:cNvPr>
            <p:cNvSpPr/>
            <p:nvPr/>
          </p:nvSpPr>
          <p:spPr>
            <a:xfrm rot="19968321">
              <a:off x="7276533" y="1805686"/>
              <a:ext cx="1972242" cy="989419"/>
            </a:xfrm>
            <a:custGeom>
              <a:avLst/>
              <a:gdLst>
                <a:gd name="connsiteX0" fmla="*/ 0 w 1872383"/>
                <a:gd name="connsiteY0" fmla="*/ 541838 h 1083675"/>
                <a:gd name="connsiteX1" fmla="*/ 936192 w 1872383"/>
                <a:gd name="connsiteY1" fmla="*/ 0 h 1083675"/>
                <a:gd name="connsiteX2" fmla="*/ 1872384 w 1872383"/>
                <a:gd name="connsiteY2" fmla="*/ 541838 h 1083675"/>
                <a:gd name="connsiteX3" fmla="*/ 936192 w 1872383"/>
                <a:gd name="connsiteY3" fmla="*/ 1083676 h 1083675"/>
                <a:gd name="connsiteX4" fmla="*/ 0 w 1872383"/>
                <a:gd name="connsiteY4" fmla="*/ 541838 h 1083675"/>
                <a:gd name="connsiteX0" fmla="*/ 184 w 1872568"/>
                <a:gd name="connsiteY0" fmla="*/ 440235 h 982073"/>
                <a:gd name="connsiteX1" fmla="*/ 878460 w 1872568"/>
                <a:gd name="connsiteY1" fmla="*/ 0 h 982073"/>
                <a:gd name="connsiteX2" fmla="*/ 1872568 w 1872568"/>
                <a:gd name="connsiteY2" fmla="*/ 440235 h 982073"/>
                <a:gd name="connsiteX3" fmla="*/ 936376 w 1872568"/>
                <a:gd name="connsiteY3" fmla="*/ 982073 h 982073"/>
                <a:gd name="connsiteX4" fmla="*/ 184 w 1872568"/>
                <a:gd name="connsiteY4" fmla="*/ 440235 h 982073"/>
                <a:gd name="connsiteX0" fmla="*/ 170 w 1872554"/>
                <a:gd name="connsiteY0" fmla="*/ 464087 h 1005925"/>
                <a:gd name="connsiteX1" fmla="*/ 878446 w 1872554"/>
                <a:gd name="connsiteY1" fmla="*/ 23852 h 1005925"/>
                <a:gd name="connsiteX2" fmla="*/ 1872554 w 1872554"/>
                <a:gd name="connsiteY2" fmla="*/ 464087 h 1005925"/>
                <a:gd name="connsiteX3" fmla="*/ 936362 w 1872554"/>
                <a:gd name="connsiteY3" fmla="*/ 1005925 h 1005925"/>
                <a:gd name="connsiteX4" fmla="*/ 170 w 1872554"/>
                <a:gd name="connsiteY4" fmla="*/ 464087 h 1005925"/>
                <a:gd name="connsiteX0" fmla="*/ 7514 w 1879898"/>
                <a:gd name="connsiteY0" fmla="*/ 464087 h 1005925"/>
                <a:gd name="connsiteX1" fmla="*/ 885790 w 1879898"/>
                <a:gd name="connsiteY1" fmla="*/ 23852 h 1005925"/>
                <a:gd name="connsiteX2" fmla="*/ 1879898 w 1879898"/>
                <a:gd name="connsiteY2" fmla="*/ 464087 h 1005925"/>
                <a:gd name="connsiteX3" fmla="*/ 943706 w 1879898"/>
                <a:gd name="connsiteY3" fmla="*/ 1005925 h 1005925"/>
                <a:gd name="connsiteX4" fmla="*/ 7514 w 1879898"/>
                <a:gd name="connsiteY4" fmla="*/ 464087 h 1005925"/>
                <a:gd name="connsiteX0" fmla="*/ 269 w 1872653"/>
                <a:gd name="connsiteY0" fmla="*/ 464087 h 1053806"/>
                <a:gd name="connsiteX1" fmla="*/ 878545 w 1872653"/>
                <a:gd name="connsiteY1" fmla="*/ 23852 h 1053806"/>
                <a:gd name="connsiteX2" fmla="*/ 1872653 w 1872653"/>
                <a:gd name="connsiteY2" fmla="*/ 464087 h 1053806"/>
                <a:gd name="connsiteX3" fmla="*/ 951838 w 1872653"/>
                <a:gd name="connsiteY3" fmla="*/ 1053806 h 1053806"/>
                <a:gd name="connsiteX4" fmla="*/ 269 w 1872653"/>
                <a:gd name="connsiteY4" fmla="*/ 464087 h 1053806"/>
                <a:gd name="connsiteX0" fmla="*/ 7971 w 1880355"/>
                <a:gd name="connsiteY0" fmla="*/ 464087 h 1053806"/>
                <a:gd name="connsiteX1" fmla="*/ 886247 w 1880355"/>
                <a:gd name="connsiteY1" fmla="*/ 23852 h 1053806"/>
                <a:gd name="connsiteX2" fmla="*/ 1880355 w 1880355"/>
                <a:gd name="connsiteY2" fmla="*/ 464087 h 1053806"/>
                <a:gd name="connsiteX3" fmla="*/ 959540 w 1880355"/>
                <a:gd name="connsiteY3" fmla="*/ 1053806 h 1053806"/>
                <a:gd name="connsiteX4" fmla="*/ 7971 w 1880355"/>
                <a:gd name="connsiteY4" fmla="*/ 464087 h 1053806"/>
                <a:gd name="connsiteX0" fmla="*/ 350 w 1872734"/>
                <a:gd name="connsiteY0" fmla="*/ 416019 h 1005738"/>
                <a:gd name="connsiteX1" fmla="*/ 868966 w 1872734"/>
                <a:gd name="connsiteY1" fmla="*/ 27933 h 1005738"/>
                <a:gd name="connsiteX2" fmla="*/ 1872734 w 1872734"/>
                <a:gd name="connsiteY2" fmla="*/ 416019 h 1005738"/>
                <a:gd name="connsiteX3" fmla="*/ 951919 w 1872734"/>
                <a:gd name="connsiteY3" fmla="*/ 1005738 h 1005738"/>
                <a:gd name="connsiteX4" fmla="*/ 350 w 1872734"/>
                <a:gd name="connsiteY4" fmla="*/ 416019 h 1005738"/>
                <a:gd name="connsiteX0" fmla="*/ 6992 w 1879376"/>
                <a:gd name="connsiteY0" fmla="*/ 416019 h 1005738"/>
                <a:gd name="connsiteX1" fmla="*/ 875608 w 1879376"/>
                <a:gd name="connsiteY1" fmla="*/ 27933 h 1005738"/>
                <a:gd name="connsiteX2" fmla="*/ 1879376 w 1879376"/>
                <a:gd name="connsiteY2" fmla="*/ 416019 h 1005738"/>
                <a:gd name="connsiteX3" fmla="*/ 958561 w 1879376"/>
                <a:gd name="connsiteY3" fmla="*/ 1005738 h 1005738"/>
                <a:gd name="connsiteX4" fmla="*/ 6992 w 1879376"/>
                <a:gd name="connsiteY4" fmla="*/ 416019 h 1005738"/>
                <a:gd name="connsiteX0" fmla="*/ 5383 w 1957402"/>
                <a:gd name="connsiteY0" fmla="*/ 388114 h 977840"/>
                <a:gd name="connsiteX1" fmla="*/ 873999 w 1957402"/>
                <a:gd name="connsiteY1" fmla="*/ 28 h 977840"/>
                <a:gd name="connsiteX2" fmla="*/ 1957402 w 1957402"/>
                <a:gd name="connsiteY2" fmla="*/ 377629 h 977840"/>
                <a:gd name="connsiteX3" fmla="*/ 956952 w 1957402"/>
                <a:gd name="connsiteY3" fmla="*/ 977833 h 977840"/>
                <a:gd name="connsiteX4" fmla="*/ 5383 w 1957402"/>
                <a:gd name="connsiteY4" fmla="*/ 388114 h 977840"/>
                <a:gd name="connsiteX0" fmla="*/ 5383 w 1957402"/>
                <a:gd name="connsiteY0" fmla="*/ 399693 h 989419"/>
                <a:gd name="connsiteX1" fmla="*/ 873999 w 1957402"/>
                <a:gd name="connsiteY1" fmla="*/ 11607 h 989419"/>
                <a:gd name="connsiteX2" fmla="*/ 1957402 w 1957402"/>
                <a:gd name="connsiteY2" fmla="*/ 389208 h 989419"/>
                <a:gd name="connsiteX3" fmla="*/ 956952 w 1957402"/>
                <a:gd name="connsiteY3" fmla="*/ 989412 h 989419"/>
                <a:gd name="connsiteX4" fmla="*/ 5383 w 1957402"/>
                <a:gd name="connsiteY4" fmla="*/ 399693 h 989419"/>
                <a:gd name="connsiteX0" fmla="*/ 5383 w 1972242"/>
                <a:gd name="connsiteY0" fmla="*/ 399693 h 989419"/>
                <a:gd name="connsiteX1" fmla="*/ 873999 w 1972242"/>
                <a:gd name="connsiteY1" fmla="*/ 11607 h 989419"/>
                <a:gd name="connsiteX2" fmla="*/ 1957402 w 1972242"/>
                <a:gd name="connsiteY2" fmla="*/ 389208 h 989419"/>
                <a:gd name="connsiteX3" fmla="*/ 956952 w 1972242"/>
                <a:gd name="connsiteY3" fmla="*/ 989412 h 989419"/>
                <a:gd name="connsiteX4" fmla="*/ 5383 w 1972242"/>
                <a:gd name="connsiteY4" fmla="*/ 399693 h 9894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2242" h="989419">
                  <a:moveTo>
                    <a:pt x="5383" y="399693"/>
                  </a:moveTo>
                  <a:cubicBezTo>
                    <a:pt x="-63676" y="94120"/>
                    <a:pt x="548663" y="13354"/>
                    <a:pt x="873999" y="11607"/>
                  </a:cubicBezTo>
                  <a:cubicBezTo>
                    <a:pt x="1199335" y="9860"/>
                    <a:pt x="1783404" y="-99392"/>
                    <a:pt x="1957402" y="389208"/>
                  </a:cubicBezTo>
                  <a:cubicBezTo>
                    <a:pt x="2091421" y="794440"/>
                    <a:pt x="1282288" y="987665"/>
                    <a:pt x="956952" y="989412"/>
                  </a:cubicBezTo>
                  <a:cubicBezTo>
                    <a:pt x="631616" y="991159"/>
                    <a:pt x="74442" y="705266"/>
                    <a:pt x="5383" y="399693"/>
                  </a:cubicBezTo>
                  <a:close/>
                </a:path>
              </a:pathLst>
            </a:custGeom>
            <a:gradFill flip="none" rotWithShape="1">
              <a:gsLst>
                <a:gs pos="25000">
                  <a:schemeClr val="accent1">
                    <a:lumMod val="0"/>
                    <a:lumOff val="100000"/>
                    <a:alpha val="70000"/>
                  </a:schemeClr>
                </a:gs>
                <a:gs pos="70000">
                  <a:schemeClr val="accent1">
                    <a:lumMod val="20000"/>
                    <a:lumOff val="80000"/>
                    <a:alpha val="70000"/>
                  </a:schemeClr>
                </a:gs>
              </a:gsLst>
              <a:path path="circle">
                <a:fillToRect l="50000" t="-80000" r="50000" b="180000"/>
              </a:path>
              <a:tileRect/>
            </a:gradFill>
            <a:ln w="190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AF0EB7E2-B151-439E-A9C2-ACECF3FBF172}"/>
                    </a:ext>
                  </a:extLst>
                </p:cNvPr>
                <p:cNvSpPr txBox="1"/>
                <p:nvPr/>
              </p:nvSpPr>
              <p:spPr>
                <a:xfrm>
                  <a:off x="7962137" y="2312642"/>
                  <a:ext cx="647132" cy="338554"/>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sz="1600" b="0" i="1" smtClean="0">
                                <a:solidFill>
                                  <a:schemeClr val="tx1">
                                    <a:lumMod val="65000"/>
                                    <a:lumOff val="35000"/>
                                  </a:schemeClr>
                                </a:solidFill>
                                <a:latin typeface="Cambria Math" panose="02040503050406030204" pitchFamily="18" charset="0"/>
                              </a:rPr>
                            </m:ctrlPr>
                          </m:sSubPr>
                          <m:e>
                            <m:r>
                              <a:rPr lang="en-US" sz="1600" b="1" i="0" smtClean="0">
                                <a:solidFill>
                                  <a:schemeClr val="tx1">
                                    <a:lumMod val="65000"/>
                                    <a:lumOff val="35000"/>
                                  </a:schemeClr>
                                </a:solidFill>
                                <a:latin typeface="Cambria Math" panose="02040503050406030204" pitchFamily="18" charset="0"/>
                              </a:rPr>
                              <m:t>𝐱</m:t>
                            </m:r>
                          </m:e>
                          <m:sub>
                            <m:r>
                              <a:rPr lang="en-US" sz="1600" b="0" i="1" smtClean="0">
                                <a:solidFill>
                                  <a:schemeClr val="tx1">
                                    <a:lumMod val="65000"/>
                                    <a:lumOff val="35000"/>
                                  </a:schemeClr>
                                </a:solidFill>
                                <a:latin typeface="Cambria Math" panose="02040503050406030204" pitchFamily="18" charset="0"/>
                              </a:rPr>
                              <m:t>𝑖</m:t>
                            </m:r>
                          </m:sub>
                        </m:sSub>
                      </m:oMath>
                    </m:oMathPara>
                  </a14:m>
                  <a:endParaRPr lang="en-US" sz="1600" dirty="0">
                    <a:solidFill>
                      <a:schemeClr val="tx1">
                        <a:lumMod val="65000"/>
                        <a:lumOff val="35000"/>
                      </a:schemeClr>
                    </a:solidFill>
                  </a:endParaRPr>
                </a:p>
              </p:txBody>
            </p:sp>
          </mc:Choice>
          <mc:Fallback xmlns="">
            <p:sp>
              <p:nvSpPr>
                <p:cNvPr id="7" name="TextBox 6">
                  <a:extLst>
                    <a:ext uri="{FF2B5EF4-FFF2-40B4-BE49-F238E27FC236}">
                      <a16:creationId xmlns:a16="http://schemas.microsoft.com/office/drawing/2014/main" id="{AF0EB7E2-B151-439E-A9C2-ACECF3FBF172}"/>
                    </a:ext>
                  </a:extLst>
                </p:cNvPr>
                <p:cNvSpPr txBox="1">
                  <a:spLocks noRot="1" noChangeAspect="1" noMove="1" noResize="1" noEditPoints="1" noAdjustHandles="1" noChangeArrowheads="1" noChangeShapeType="1" noTextEdit="1"/>
                </p:cNvSpPr>
                <p:nvPr/>
              </p:nvSpPr>
              <p:spPr>
                <a:xfrm>
                  <a:off x="7962137" y="2312642"/>
                  <a:ext cx="647132" cy="338554"/>
                </a:xfrm>
                <a:prstGeom prst="rect">
                  <a:avLst/>
                </a:prstGeom>
                <a:blipFill>
                  <a:blip r:embed="rId4"/>
                  <a:stretch>
                    <a:fillRect/>
                  </a:stretch>
                </a:blipFill>
              </p:spPr>
              <p:txBody>
                <a:bodyPr/>
                <a:lstStyle/>
                <a:p>
                  <a:r>
                    <a:rPr lang="en-CA">
                      <a:noFill/>
                    </a:rPr>
                    <a:t> </a:t>
                  </a:r>
                </a:p>
              </p:txBody>
            </p:sp>
          </mc:Fallback>
        </mc:AlternateContent>
        <p:sp>
          <p:nvSpPr>
            <p:cNvPr id="8" name="Oval 7">
              <a:extLst>
                <a:ext uri="{FF2B5EF4-FFF2-40B4-BE49-F238E27FC236}">
                  <a16:creationId xmlns:a16="http://schemas.microsoft.com/office/drawing/2014/main" id="{550A3076-158E-4F22-A1DF-B985CAC8D6EC}"/>
                </a:ext>
              </a:extLst>
            </p:cNvPr>
            <p:cNvSpPr/>
            <p:nvPr/>
          </p:nvSpPr>
          <p:spPr>
            <a:xfrm>
              <a:off x="8241321" y="2219158"/>
              <a:ext cx="96520" cy="96520"/>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CAB4602D-FC86-4438-9DC9-8DFA0AFFADB4}"/>
                  </a:ext>
                </a:extLst>
              </p:cNvPr>
              <p:cNvSpPr txBox="1"/>
              <p:nvPr/>
            </p:nvSpPr>
            <p:spPr>
              <a:xfrm>
                <a:off x="7968416" y="590996"/>
                <a:ext cx="57951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CA" b="0" i="1" smtClean="0">
                          <a:latin typeface="Cambria Math" panose="02040503050406030204" pitchFamily="18" charset="0"/>
                        </a:rPr>
                        <m:t>𝑡</m:t>
                      </m:r>
                      <m:r>
                        <a:rPr lang="en-CA" b="0" i="1" smtClean="0">
                          <a:latin typeface="Cambria Math" panose="02040503050406030204" pitchFamily="18" charset="0"/>
                        </a:rPr>
                        <m:t>=0</m:t>
                      </m:r>
                    </m:oMath>
                  </m:oMathPara>
                </a14:m>
                <a:endParaRPr lang="en-CA" dirty="0"/>
              </a:p>
            </p:txBody>
          </p:sp>
        </mc:Choice>
        <mc:Fallback xmlns="">
          <p:sp>
            <p:nvSpPr>
              <p:cNvPr id="18" name="TextBox 17">
                <a:extLst>
                  <a:ext uri="{FF2B5EF4-FFF2-40B4-BE49-F238E27FC236}">
                    <a16:creationId xmlns:a16="http://schemas.microsoft.com/office/drawing/2014/main" id="{CAB4602D-FC86-4438-9DC9-8DFA0AFFADB4}"/>
                  </a:ext>
                </a:extLst>
              </p:cNvPr>
              <p:cNvSpPr txBox="1">
                <a:spLocks noRot="1" noChangeAspect="1" noMove="1" noResize="1" noEditPoints="1" noAdjustHandles="1" noChangeArrowheads="1" noChangeShapeType="1" noTextEdit="1"/>
              </p:cNvSpPr>
              <p:nvPr/>
            </p:nvSpPr>
            <p:spPr>
              <a:xfrm>
                <a:off x="7968416" y="590996"/>
                <a:ext cx="579518" cy="276999"/>
              </a:xfrm>
              <a:prstGeom prst="rect">
                <a:avLst/>
              </a:prstGeom>
              <a:blipFill>
                <a:blip r:embed="rId5"/>
                <a:stretch>
                  <a:fillRect l="-7368" r="-9474" b="-6667"/>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17391FB2-C6A6-4671-B99D-B5181470471D}"/>
                  </a:ext>
                </a:extLst>
              </p:cNvPr>
              <p:cNvSpPr txBox="1"/>
              <p:nvPr/>
            </p:nvSpPr>
            <p:spPr>
              <a:xfrm>
                <a:off x="9011320" y="585143"/>
                <a:ext cx="58349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CA" b="0" i="1" smtClean="0">
                          <a:latin typeface="Cambria Math" panose="02040503050406030204" pitchFamily="18" charset="0"/>
                        </a:rPr>
                        <m:t>𝑡</m:t>
                      </m:r>
                      <m:r>
                        <a:rPr lang="en-CA" b="0" i="1" smtClean="0">
                          <a:latin typeface="Cambria Math" panose="02040503050406030204" pitchFamily="18" charset="0"/>
                        </a:rPr>
                        <m:t>=</m:t>
                      </m:r>
                      <m:r>
                        <a:rPr lang="en-CA" b="0" i="1" smtClean="0">
                          <a:latin typeface="Cambria Math" panose="02040503050406030204" pitchFamily="18" charset="0"/>
                        </a:rPr>
                        <m:t>h</m:t>
                      </m:r>
                    </m:oMath>
                  </m:oMathPara>
                </a14:m>
                <a:endParaRPr lang="en-CA" dirty="0"/>
              </a:p>
            </p:txBody>
          </p:sp>
        </mc:Choice>
        <mc:Fallback xmlns="">
          <p:sp>
            <p:nvSpPr>
              <p:cNvPr id="23" name="TextBox 22">
                <a:extLst>
                  <a:ext uri="{FF2B5EF4-FFF2-40B4-BE49-F238E27FC236}">
                    <a16:creationId xmlns:a16="http://schemas.microsoft.com/office/drawing/2014/main" id="{17391FB2-C6A6-4671-B99D-B5181470471D}"/>
                  </a:ext>
                </a:extLst>
              </p:cNvPr>
              <p:cNvSpPr txBox="1">
                <a:spLocks noRot="1" noChangeAspect="1" noMove="1" noResize="1" noEditPoints="1" noAdjustHandles="1" noChangeArrowheads="1" noChangeShapeType="1" noTextEdit="1"/>
              </p:cNvSpPr>
              <p:nvPr/>
            </p:nvSpPr>
            <p:spPr>
              <a:xfrm>
                <a:off x="9011320" y="585143"/>
                <a:ext cx="583493" cy="276999"/>
              </a:xfrm>
              <a:prstGeom prst="rect">
                <a:avLst/>
              </a:prstGeom>
              <a:blipFill>
                <a:blip r:embed="rId6"/>
                <a:stretch>
                  <a:fillRect l="-7292" r="-8333" b="-8889"/>
                </a:stretch>
              </a:blipFill>
            </p:spPr>
            <p:txBody>
              <a:bodyPr/>
              <a:lstStyle/>
              <a:p>
                <a:r>
                  <a:rPr lang="en-CA">
                    <a:noFill/>
                  </a:rPr>
                  <a:t> </a:t>
                </a:r>
              </a:p>
            </p:txBody>
          </p:sp>
        </mc:Fallback>
      </mc:AlternateContent>
      <p:grpSp>
        <p:nvGrpSpPr>
          <p:cNvPr id="24" name="Group 23">
            <a:extLst>
              <a:ext uri="{FF2B5EF4-FFF2-40B4-BE49-F238E27FC236}">
                <a16:creationId xmlns:a16="http://schemas.microsoft.com/office/drawing/2014/main" id="{DBD8D436-31ED-4F6C-8193-254E6D1CB5FE}"/>
              </a:ext>
            </a:extLst>
          </p:cNvPr>
          <p:cNvGrpSpPr/>
          <p:nvPr/>
        </p:nvGrpSpPr>
        <p:grpSpPr>
          <a:xfrm>
            <a:off x="9379312" y="3882380"/>
            <a:ext cx="1674598" cy="823956"/>
            <a:chOff x="9371692" y="1230620"/>
            <a:chExt cx="1674598" cy="823956"/>
          </a:xfrm>
        </p:grpSpPr>
        <p:sp>
          <p:nvSpPr>
            <p:cNvPr id="25" name="Oval 125 3">
              <a:extLst>
                <a:ext uri="{FF2B5EF4-FFF2-40B4-BE49-F238E27FC236}">
                  <a16:creationId xmlns:a16="http://schemas.microsoft.com/office/drawing/2014/main" id="{50C8E108-AB53-4430-9FB6-ED9FD2F648C8}"/>
                </a:ext>
              </a:extLst>
            </p:cNvPr>
            <p:cNvSpPr/>
            <p:nvPr/>
          </p:nvSpPr>
          <p:spPr>
            <a:xfrm rot="21236884">
              <a:off x="9371692" y="1230620"/>
              <a:ext cx="1674598" cy="823956"/>
            </a:xfrm>
            <a:custGeom>
              <a:avLst/>
              <a:gdLst>
                <a:gd name="connsiteX0" fmla="*/ 0 w 1872383"/>
                <a:gd name="connsiteY0" fmla="*/ 541838 h 1083675"/>
                <a:gd name="connsiteX1" fmla="*/ 936192 w 1872383"/>
                <a:gd name="connsiteY1" fmla="*/ 0 h 1083675"/>
                <a:gd name="connsiteX2" fmla="*/ 1872384 w 1872383"/>
                <a:gd name="connsiteY2" fmla="*/ 541838 h 1083675"/>
                <a:gd name="connsiteX3" fmla="*/ 936192 w 1872383"/>
                <a:gd name="connsiteY3" fmla="*/ 1083676 h 1083675"/>
                <a:gd name="connsiteX4" fmla="*/ 0 w 1872383"/>
                <a:gd name="connsiteY4" fmla="*/ 541838 h 1083675"/>
                <a:gd name="connsiteX0" fmla="*/ 184 w 1872568"/>
                <a:gd name="connsiteY0" fmla="*/ 440235 h 982073"/>
                <a:gd name="connsiteX1" fmla="*/ 878460 w 1872568"/>
                <a:gd name="connsiteY1" fmla="*/ 0 h 982073"/>
                <a:gd name="connsiteX2" fmla="*/ 1872568 w 1872568"/>
                <a:gd name="connsiteY2" fmla="*/ 440235 h 982073"/>
                <a:gd name="connsiteX3" fmla="*/ 936376 w 1872568"/>
                <a:gd name="connsiteY3" fmla="*/ 982073 h 982073"/>
                <a:gd name="connsiteX4" fmla="*/ 184 w 1872568"/>
                <a:gd name="connsiteY4" fmla="*/ 440235 h 982073"/>
                <a:gd name="connsiteX0" fmla="*/ 170 w 1872554"/>
                <a:gd name="connsiteY0" fmla="*/ 464087 h 1005925"/>
                <a:gd name="connsiteX1" fmla="*/ 878446 w 1872554"/>
                <a:gd name="connsiteY1" fmla="*/ 23852 h 1005925"/>
                <a:gd name="connsiteX2" fmla="*/ 1872554 w 1872554"/>
                <a:gd name="connsiteY2" fmla="*/ 464087 h 1005925"/>
                <a:gd name="connsiteX3" fmla="*/ 936362 w 1872554"/>
                <a:gd name="connsiteY3" fmla="*/ 1005925 h 1005925"/>
                <a:gd name="connsiteX4" fmla="*/ 170 w 1872554"/>
                <a:gd name="connsiteY4" fmla="*/ 464087 h 1005925"/>
                <a:gd name="connsiteX0" fmla="*/ 7514 w 1879898"/>
                <a:gd name="connsiteY0" fmla="*/ 464087 h 1005925"/>
                <a:gd name="connsiteX1" fmla="*/ 885790 w 1879898"/>
                <a:gd name="connsiteY1" fmla="*/ 23852 h 1005925"/>
                <a:gd name="connsiteX2" fmla="*/ 1879898 w 1879898"/>
                <a:gd name="connsiteY2" fmla="*/ 464087 h 1005925"/>
                <a:gd name="connsiteX3" fmla="*/ 943706 w 1879898"/>
                <a:gd name="connsiteY3" fmla="*/ 1005925 h 1005925"/>
                <a:gd name="connsiteX4" fmla="*/ 7514 w 1879898"/>
                <a:gd name="connsiteY4" fmla="*/ 464087 h 1005925"/>
                <a:gd name="connsiteX0" fmla="*/ 269 w 1872653"/>
                <a:gd name="connsiteY0" fmla="*/ 464087 h 1053806"/>
                <a:gd name="connsiteX1" fmla="*/ 878545 w 1872653"/>
                <a:gd name="connsiteY1" fmla="*/ 23852 h 1053806"/>
                <a:gd name="connsiteX2" fmla="*/ 1872653 w 1872653"/>
                <a:gd name="connsiteY2" fmla="*/ 464087 h 1053806"/>
                <a:gd name="connsiteX3" fmla="*/ 951838 w 1872653"/>
                <a:gd name="connsiteY3" fmla="*/ 1053806 h 1053806"/>
                <a:gd name="connsiteX4" fmla="*/ 269 w 1872653"/>
                <a:gd name="connsiteY4" fmla="*/ 464087 h 1053806"/>
                <a:gd name="connsiteX0" fmla="*/ 7971 w 1880355"/>
                <a:gd name="connsiteY0" fmla="*/ 464087 h 1053806"/>
                <a:gd name="connsiteX1" fmla="*/ 886247 w 1880355"/>
                <a:gd name="connsiteY1" fmla="*/ 23852 h 1053806"/>
                <a:gd name="connsiteX2" fmla="*/ 1880355 w 1880355"/>
                <a:gd name="connsiteY2" fmla="*/ 464087 h 1053806"/>
                <a:gd name="connsiteX3" fmla="*/ 959540 w 1880355"/>
                <a:gd name="connsiteY3" fmla="*/ 1053806 h 1053806"/>
                <a:gd name="connsiteX4" fmla="*/ 7971 w 1880355"/>
                <a:gd name="connsiteY4" fmla="*/ 464087 h 1053806"/>
                <a:gd name="connsiteX0" fmla="*/ 350 w 1872734"/>
                <a:gd name="connsiteY0" fmla="*/ 416019 h 1005738"/>
                <a:gd name="connsiteX1" fmla="*/ 868966 w 1872734"/>
                <a:gd name="connsiteY1" fmla="*/ 27933 h 1005738"/>
                <a:gd name="connsiteX2" fmla="*/ 1872734 w 1872734"/>
                <a:gd name="connsiteY2" fmla="*/ 416019 h 1005738"/>
                <a:gd name="connsiteX3" fmla="*/ 951919 w 1872734"/>
                <a:gd name="connsiteY3" fmla="*/ 1005738 h 1005738"/>
                <a:gd name="connsiteX4" fmla="*/ 350 w 1872734"/>
                <a:gd name="connsiteY4" fmla="*/ 416019 h 1005738"/>
                <a:gd name="connsiteX0" fmla="*/ 6992 w 1879376"/>
                <a:gd name="connsiteY0" fmla="*/ 416019 h 1005738"/>
                <a:gd name="connsiteX1" fmla="*/ 875608 w 1879376"/>
                <a:gd name="connsiteY1" fmla="*/ 27933 h 1005738"/>
                <a:gd name="connsiteX2" fmla="*/ 1879376 w 1879376"/>
                <a:gd name="connsiteY2" fmla="*/ 416019 h 1005738"/>
                <a:gd name="connsiteX3" fmla="*/ 958561 w 1879376"/>
                <a:gd name="connsiteY3" fmla="*/ 1005738 h 1005738"/>
                <a:gd name="connsiteX4" fmla="*/ 6992 w 1879376"/>
                <a:gd name="connsiteY4" fmla="*/ 416019 h 1005738"/>
                <a:gd name="connsiteX0" fmla="*/ 5383 w 1957402"/>
                <a:gd name="connsiteY0" fmla="*/ 388114 h 977840"/>
                <a:gd name="connsiteX1" fmla="*/ 873999 w 1957402"/>
                <a:gd name="connsiteY1" fmla="*/ 28 h 977840"/>
                <a:gd name="connsiteX2" fmla="*/ 1957402 w 1957402"/>
                <a:gd name="connsiteY2" fmla="*/ 377629 h 977840"/>
                <a:gd name="connsiteX3" fmla="*/ 956952 w 1957402"/>
                <a:gd name="connsiteY3" fmla="*/ 977833 h 977840"/>
                <a:gd name="connsiteX4" fmla="*/ 5383 w 1957402"/>
                <a:gd name="connsiteY4" fmla="*/ 388114 h 977840"/>
                <a:gd name="connsiteX0" fmla="*/ 5383 w 1957402"/>
                <a:gd name="connsiteY0" fmla="*/ 399693 h 989419"/>
                <a:gd name="connsiteX1" fmla="*/ 873999 w 1957402"/>
                <a:gd name="connsiteY1" fmla="*/ 11607 h 989419"/>
                <a:gd name="connsiteX2" fmla="*/ 1957402 w 1957402"/>
                <a:gd name="connsiteY2" fmla="*/ 389208 h 989419"/>
                <a:gd name="connsiteX3" fmla="*/ 956952 w 1957402"/>
                <a:gd name="connsiteY3" fmla="*/ 989412 h 989419"/>
                <a:gd name="connsiteX4" fmla="*/ 5383 w 1957402"/>
                <a:gd name="connsiteY4" fmla="*/ 399693 h 989419"/>
                <a:gd name="connsiteX0" fmla="*/ 5383 w 1972242"/>
                <a:gd name="connsiteY0" fmla="*/ 399693 h 989419"/>
                <a:gd name="connsiteX1" fmla="*/ 873999 w 1972242"/>
                <a:gd name="connsiteY1" fmla="*/ 11607 h 989419"/>
                <a:gd name="connsiteX2" fmla="*/ 1957402 w 1972242"/>
                <a:gd name="connsiteY2" fmla="*/ 389208 h 989419"/>
                <a:gd name="connsiteX3" fmla="*/ 956952 w 1972242"/>
                <a:gd name="connsiteY3" fmla="*/ 989412 h 989419"/>
                <a:gd name="connsiteX4" fmla="*/ 5383 w 1972242"/>
                <a:gd name="connsiteY4" fmla="*/ 399693 h 989419"/>
                <a:gd name="connsiteX0" fmla="*/ 5016 w 1677481"/>
                <a:gd name="connsiteY0" fmla="*/ 388487 h 978458"/>
                <a:gd name="connsiteX1" fmla="*/ 873632 w 1677481"/>
                <a:gd name="connsiteY1" fmla="*/ 401 h 978458"/>
                <a:gd name="connsiteX2" fmla="*/ 1657060 w 1677481"/>
                <a:gd name="connsiteY2" fmla="*/ 432021 h 978458"/>
                <a:gd name="connsiteX3" fmla="*/ 956585 w 1677481"/>
                <a:gd name="connsiteY3" fmla="*/ 978206 h 978458"/>
                <a:gd name="connsiteX4" fmla="*/ 5016 w 1677481"/>
                <a:gd name="connsiteY4" fmla="*/ 388487 h 978458"/>
                <a:gd name="connsiteX0" fmla="*/ 2 w 1672467"/>
                <a:gd name="connsiteY0" fmla="*/ 233985 h 823956"/>
                <a:gd name="connsiteX1" fmla="*/ 959374 w 1672467"/>
                <a:gd name="connsiteY1" fmla="*/ 88467 h 823956"/>
                <a:gd name="connsiteX2" fmla="*/ 1652046 w 1672467"/>
                <a:gd name="connsiteY2" fmla="*/ 277519 h 823956"/>
                <a:gd name="connsiteX3" fmla="*/ 951571 w 1672467"/>
                <a:gd name="connsiteY3" fmla="*/ 823704 h 823956"/>
                <a:gd name="connsiteX4" fmla="*/ 2 w 1672467"/>
                <a:gd name="connsiteY4" fmla="*/ 233985 h 823956"/>
                <a:gd name="connsiteX0" fmla="*/ 2133 w 1674598"/>
                <a:gd name="connsiteY0" fmla="*/ 233985 h 823956"/>
                <a:gd name="connsiteX1" fmla="*/ 961505 w 1674598"/>
                <a:gd name="connsiteY1" fmla="*/ 88467 h 823956"/>
                <a:gd name="connsiteX2" fmla="*/ 1654177 w 1674598"/>
                <a:gd name="connsiteY2" fmla="*/ 277519 h 823956"/>
                <a:gd name="connsiteX3" fmla="*/ 953702 w 1674598"/>
                <a:gd name="connsiteY3" fmla="*/ 823704 h 823956"/>
                <a:gd name="connsiteX4" fmla="*/ 2133 w 1674598"/>
                <a:gd name="connsiteY4" fmla="*/ 233985 h 8239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74598" h="823956">
                  <a:moveTo>
                    <a:pt x="2133" y="233985"/>
                  </a:moveTo>
                  <a:cubicBezTo>
                    <a:pt x="48526" y="-24767"/>
                    <a:pt x="686164" y="81211"/>
                    <a:pt x="961505" y="88467"/>
                  </a:cubicBezTo>
                  <a:cubicBezTo>
                    <a:pt x="1236846" y="95723"/>
                    <a:pt x="1480179" y="-211081"/>
                    <a:pt x="1654177" y="277519"/>
                  </a:cubicBezTo>
                  <a:cubicBezTo>
                    <a:pt x="1788196" y="682751"/>
                    <a:pt x="1229043" y="830960"/>
                    <a:pt x="953702" y="823704"/>
                  </a:cubicBezTo>
                  <a:cubicBezTo>
                    <a:pt x="678361" y="816448"/>
                    <a:pt x="-44260" y="492737"/>
                    <a:pt x="2133" y="233985"/>
                  </a:cubicBezTo>
                  <a:close/>
                </a:path>
              </a:pathLst>
            </a:custGeom>
            <a:no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D261C6CC-CB85-4B9F-A81D-4092B7905049}"/>
                    </a:ext>
                  </a:extLst>
                </p:cNvPr>
                <p:cNvSpPr txBox="1"/>
                <p:nvPr/>
              </p:nvSpPr>
              <p:spPr>
                <a:xfrm>
                  <a:off x="10037374" y="1674769"/>
                  <a:ext cx="647132" cy="358368"/>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sz="1600" b="0" i="1" smtClean="0">
                                <a:solidFill>
                                  <a:schemeClr val="tx1">
                                    <a:lumMod val="65000"/>
                                    <a:lumOff val="35000"/>
                                  </a:schemeClr>
                                </a:solidFill>
                                <a:latin typeface="Cambria Math" panose="02040503050406030204" pitchFamily="18" charset="0"/>
                              </a:rPr>
                            </m:ctrlPr>
                          </m:sSubPr>
                          <m:e>
                            <m:r>
                              <a:rPr lang="en-US" sz="1600" b="1" i="0" smtClean="0">
                                <a:solidFill>
                                  <a:schemeClr val="tx1">
                                    <a:lumMod val="65000"/>
                                    <a:lumOff val="35000"/>
                                  </a:schemeClr>
                                </a:solidFill>
                                <a:latin typeface="Cambria Math" panose="02040503050406030204" pitchFamily="18" charset="0"/>
                              </a:rPr>
                              <m:t>𝐱</m:t>
                            </m:r>
                          </m:e>
                          <m:sub>
                            <m:r>
                              <a:rPr lang="en-US" sz="1600" b="0" i="1" smtClean="0">
                                <a:solidFill>
                                  <a:schemeClr val="tx1">
                                    <a:lumMod val="65000"/>
                                    <a:lumOff val="35000"/>
                                  </a:schemeClr>
                                </a:solidFill>
                                <a:latin typeface="Cambria Math" panose="02040503050406030204" pitchFamily="18" charset="0"/>
                              </a:rPr>
                              <m:t>𝑗</m:t>
                            </m:r>
                          </m:sub>
                        </m:sSub>
                      </m:oMath>
                    </m:oMathPara>
                  </a14:m>
                  <a:endParaRPr lang="en-US" sz="1600" dirty="0">
                    <a:solidFill>
                      <a:schemeClr val="tx1">
                        <a:lumMod val="65000"/>
                        <a:lumOff val="35000"/>
                      </a:schemeClr>
                    </a:solidFill>
                  </a:endParaRPr>
                </a:p>
              </p:txBody>
            </p:sp>
          </mc:Choice>
          <mc:Fallback xmlns="">
            <p:sp>
              <p:nvSpPr>
                <p:cNvPr id="26" name="TextBox 25">
                  <a:extLst>
                    <a:ext uri="{FF2B5EF4-FFF2-40B4-BE49-F238E27FC236}">
                      <a16:creationId xmlns:a16="http://schemas.microsoft.com/office/drawing/2014/main" id="{D261C6CC-CB85-4B9F-A81D-4092B7905049}"/>
                    </a:ext>
                  </a:extLst>
                </p:cNvPr>
                <p:cNvSpPr txBox="1">
                  <a:spLocks noRot="1" noChangeAspect="1" noMove="1" noResize="1" noEditPoints="1" noAdjustHandles="1" noChangeArrowheads="1" noChangeShapeType="1" noTextEdit="1"/>
                </p:cNvSpPr>
                <p:nvPr/>
              </p:nvSpPr>
              <p:spPr>
                <a:xfrm>
                  <a:off x="10037374" y="1674769"/>
                  <a:ext cx="647132" cy="358368"/>
                </a:xfrm>
                <a:prstGeom prst="rect">
                  <a:avLst/>
                </a:prstGeom>
                <a:blipFill>
                  <a:blip r:embed="rId7"/>
                  <a:stretch>
                    <a:fillRect b="-6780"/>
                  </a:stretch>
                </a:blipFill>
              </p:spPr>
              <p:txBody>
                <a:bodyPr/>
                <a:lstStyle/>
                <a:p>
                  <a:r>
                    <a:rPr lang="en-CA">
                      <a:noFill/>
                    </a:rPr>
                    <a:t> </a:t>
                  </a:r>
                </a:p>
              </p:txBody>
            </p:sp>
          </mc:Fallback>
        </mc:AlternateContent>
        <p:sp>
          <p:nvSpPr>
            <p:cNvPr id="27" name="Oval 26">
              <a:extLst>
                <a:ext uri="{FF2B5EF4-FFF2-40B4-BE49-F238E27FC236}">
                  <a16:creationId xmlns:a16="http://schemas.microsoft.com/office/drawing/2014/main" id="{ED9E56A7-588C-4872-9A4E-6A2327F1CC85}"/>
                </a:ext>
              </a:extLst>
            </p:cNvPr>
            <p:cNvSpPr/>
            <p:nvPr/>
          </p:nvSpPr>
          <p:spPr>
            <a:xfrm>
              <a:off x="10301870" y="1602278"/>
              <a:ext cx="96520" cy="96520"/>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8" name="Group 27">
            <a:extLst>
              <a:ext uri="{FF2B5EF4-FFF2-40B4-BE49-F238E27FC236}">
                <a16:creationId xmlns:a16="http://schemas.microsoft.com/office/drawing/2014/main" id="{2AD43593-F61A-42FB-9F38-0E0BC8BBD901}"/>
              </a:ext>
            </a:extLst>
          </p:cNvPr>
          <p:cNvGrpSpPr/>
          <p:nvPr/>
        </p:nvGrpSpPr>
        <p:grpSpPr>
          <a:xfrm>
            <a:off x="7247667" y="4505713"/>
            <a:ext cx="1972242" cy="989419"/>
            <a:chOff x="7276533" y="1805686"/>
            <a:chExt cx="1972242" cy="989419"/>
          </a:xfrm>
        </p:grpSpPr>
        <p:sp>
          <p:nvSpPr>
            <p:cNvPr id="29" name="Oval 125 1">
              <a:extLst>
                <a:ext uri="{FF2B5EF4-FFF2-40B4-BE49-F238E27FC236}">
                  <a16:creationId xmlns:a16="http://schemas.microsoft.com/office/drawing/2014/main" id="{2DAE0B9B-1274-41E9-90A8-B24B5DF03B61}"/>
                </a:ext>
              </a:extLst>
            </p:cNvPr>
            <p:cNvSpPr/>
            <p:nvPr/>
          </p:nvSpPr>
          <p:spPr>
            <a:xfrm rot="19968321">
              <a:off x="7276533" y="1805686"/>
              <a:ext cx="1972242" cy="989419"/>
            </a:xfrm>
            <a:custGeom>
              <a:avLst/>
              <a:gdLst>
                <a:gd name="connsiteX0" fmla="*/ 0 w 1872383"/>
                <a:gd name="connsiteY0" fmla="*/ 541838 h 1083675"/>
                <a:gd name="connsiteX1" fmla="*/ 936192 w 1872383"/>
                <a:gd name="connsiteY1" fmla="*/ 0 h 1083675"/>
                <a:gd name="connsiteX2" fmla="*/ 1872384 w 1872383"/>
                <a:gd name="connsiteY2" fmla="*/ 541838 h 1083675"/>
                <a:gd name="connsiteX3" fmla="*/ 936192 w 1872383"/>
                <a:gd name="connsiteY3" fmla="*/ 1083676 h 1083675"/>
                <a:gd name="connsiteX4" fmla="*/ 0 w 1872383"/>
                <a:gd name="connsiteY4" fmla="*/ 541838 h 1083675"/>
                <a:gd name="connsiteX0" fmla="*/ 184 w 1872568"/>
                <a:gd name="connsiteY0" fmla="*/ 440235 h 982073"/>
                <a:gd name="connsiteX1" fmla="*/ 878460 w 1872568"/>
                <a:gd name="connsiteY1" fmla="*/ 0 h 982073"/>
                <a:gd name="connsiteX2" fmla="*/ 1872568 w 1872568"/>
                <a:gd name="connsiteY2" fmla="*/ 440235 h 982073"/>
                <a:gd name="connsiteX3" fmla="*/ 936376 w 1872568"/>
                <a:gd name="connsiteY3" fmla="*/ 982073 h 982073"/>
                <a:gd name="connsiteX4" fmla="*/ 184 w 1872568"/>
                <a:gd name="connsiteY4" fmla="*/ 440235 h 982073"/>
                <a:gd name="connsiteX0" fmla="*/ 170 w 1872554"/>
                <a:gd name="connsiteY0" fmla="*/ 464087 h 1005925"/>
                <a:gd name="connsiteX1" fmla="*/ 878446 w 1872554"/>
                <a:gd name="connsiteY1" fmla="*/ 23852 h 1005925"/>
                <a:gd name="connsiteX2" fmla="*/ 1872554 w 1872554"/>
                <a:gd name="connsiteY2" fmla="*/ 464087 h 1005925"/>
                <a:gd name="connsiteX3" fmla="*/ 936362 w 1872554"/>
                <a:gd name="connsiteY3" fmla="*/ 1005925 h 1005925"/>
                <a:gd name="connsiteX4" fmla="*/ 170 w 1872554"/>
                <a:gd name="connsiteY4" fmla="*/ 464087 h 1005925"/>
                <a:gd name="connsiteX0" fmla="*/ 7514 w 1879898"/>
                <a:gd name="connsiteY0" fmla="*/ 464087 h 1005925"/>
                <a:gd name="connsiteX1" fmla="*/ 885790 w 1879898"/>
                <a:gd name="connsiteY1" fmla="*/ 23852 h 1005925"/>
                <a:gd name="connsiteX2" fmla="*/ 1879898 w 1879898"/>
                <a:gd name="connsiteY2" fmla="*/ 464087 h 1005925"/>
                <a:gd name="connsiteX3" fmla="*/ 943706 w 1879898"/>
                <a:gd name="connsiteY3" fmla="*/ 1005925 h 1005925"/>
                <a:gd name="connsiteX4" fmla="*/ 7514 w 1879898"/>
                <a:gd name="connsiteY4" fmla="*/ 464087 h 1005925"/>
                <a:gd name="connsiteX0" fmla="*/ 269 w 1872653"/>
                <a:gd name="connsiteY0" fmla="*/ 464087 h 1053806"/>
                <a:gd name="connsiteX1" fmla="*/ 878545 w 1872653"/>
                <a:gd name="connsiteY1" fmla="*/ 23852 h 1053806"/>
                <a:gd name="connsiteX2" fmla="*/ 1872653 w 1872653"/>
                <a:gd name="connsiteY2" fmla="*/ 464087 h 1053806"/>
                <a:gd name="connsiteX3" fmla="*/ 951838 w 1872653"/>
                <a:gd name="connsiteY3" fmla="*/ 1053806 h 1053806"/>
                <a:gd name="connsiteX4" fmla="*/ 269 w 1872653"/>
                <a:gd name="connsiteY4" fmla="*/ 464087 h 1053806"/>
                <a:gd name="connsiteX0" fmla="*/ 7971 w 1880355"/>
                <a:gd name="connsiteY0" fmla="*/ 464087 h 1053806"/>
                <a:gd name="connsiteX1" fmla="*/ 886247 w 1880355"/>
                <a:gd name="connsiteY1" fmla="*/ 23852 h 1053806"/>
                <a:gd name="connsiteX2" fmla="*/ 1880355 w 1880355"/>
                <a:gd name="connsiteY2" fmla="*/ 464087 h 1053806"/>
                <a:gd name="connsiteX3" fmla="*/ 959540 w 1880355"/>
                <a:gd name="connsiteY3" fmla="*/ 1053806 h 1053806"/>
                <a:gd name="connsiteX4" fmla="*/ 7971 w 1880355"/>
                <a:gd name="connsiteY4" fmla="*/ 464087 h 1053806"/>
                <a:gd name="connsiteX0" fmla="*/ 350 w 1872734"/>
                <a:gd name="connsiteY0" fmla="*/ 416019 h 1005738"/>
                <a:gd name="connsiteX1" fmla="*/ 868966 w 1872734"/>
                <a:gd name="connsiteY1" fmla="*/ 27933 h 1005738"/>
                <a:gd name="connsiteX2" fmla="*/ 1872734 w 1872734"/>
                <a:gd name="connsiteY2" fmla="*/ 416019 h 1005738"/>
                <a:gd name="connsiteX3" fmla="*/ 951919 w 1872734"/>
                <a:gd name="connsiteY3" fmla="*/ 1005738 h 1005738"/>
                <a:gd name="connsiteX4" fmla="*/ 350 w 1872734"/>
                <a:gd name="connsiteY4" fmla="*/ 416019 h 1005738"/>
                <a:gd name="connsiteX0" fmla="*/ 6992 w 1879376"/>
                <a:gd name="connsiteY0" fmla="*/ 416019 h 1005738"/>
                <a:gd name="connsiteX1" fmla="*/ 875608 w 1879376"/>
                <a:gd name="connsiteY1" fmla="*/ 27933 h 1005738"/>
                <a:gd name="connsiteX2" fmla="*/ 1879376 w 1879376"/>
                <a:gd name="connsiteY2" fmla="*/ 416019 h 1005738"/>
                <a:gd name="connsiteX3" fmla="*/ 958561 w 1879376"/>
                <a:gd name="connsiteY3" fmla="*/ 1005738 h 1005738"/>
                <a:gd name="connsiteX4" fmla="*/ 6992 w 1879376"/>
                <a:gd name="connsiteY4" fmla="*/ 416019 h 1005738"/>
                <a:gd name="connsiteX0" fmla="*/ 5383 w 1957402"/>
                <a:gd name="connsiteY0" fmla="*/ 388114 h 977840"/>
                <a:gd name="connsiteX1" fmla="*/ 873999 w 1957402"/>
                <a:gd name="connsiteY1" fmla="*/ 28 h 977840"/>
                <a:gd name="connsiteX2" fmla="*/ 1957402 w 1957402"/>
                <a:gd name="connsiteY2" fmla="*/ 377629 h 977840"/>
                <a:gd name="connsiteX3" fmla="*/ 956952 w 1957402"/>
                <a:gd name="connsiteY3" fmla="*/ 977833 h 977840"/>
                <a:gd name="connsiteX4" fmla="*/ 5383 w 1957402"/>
                <a:gd name="connsiteY4" fmla="*/ 388114 h 977840"/>
                <a:gd name="connsiteX0" fmla="*/ 5383 w 1957402"/>
                <a:gd name="connsiteY0" fmla="*/ 399693 h 989419"/>
                <a:gd name="connsiteX1" fmla="*/ 873999 w 1957402"/>
                <a:gd name="connsiteY1" fmla="*/ 11607 h 989419"/>
                <a:gd name="connsiteX2" fmla="*/ 1957402 w 1957402"/>
                <a:gd name="connsiteY2" fmla="*/ 389208 h 989419"/>
                <a:gd name="connsiteX3" fmla="*/ 956952 w 1957402"/>
                <a:gd name="connsiteY3" fmla="*/ 989412 h 989419"/>
                <a:gd name="connsiteX4" fmla="*/ 5383 w 1957402"/>
                <a:gd name="connsiteY4" fmla="*/ 399693 h 989419"/>
                <a:gd name="connsiteX0" fmla="*/ 5383 w 1972242"/>
                <a:gd name="connsiteY0" fmla="*/ 399693 h 989419"/>
                <a:gd name="connsiteX1" fmla="*/ 873999 w 1972242"/>
                <a:gd name="connsiteY1" fmla="*/ 11607 h 989419"/>
                <a:gd name="connsiteX2" fmla="*/ 1957402 w 1972242"/>
                <a:gd name="connsiteY2" fmla="*/ 389208 h 989419"/>
                <a:gd name="connsiteX3" fmla="*/ 956952 w 1972242"/>
                <a:gd name="connsiteY3" fmla="*/ 989412 h 989419"/>
                <a:gd name="connsiteX4" fmla="*/ 5383 w 1972242"/>
                <a:gd name="connsiteY4" fmla="*/ 399693 h 9894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2242" h="989419">
                  <a:moveTo>
                    <a:pt x="5383" y="399693"/>
                  </a:moveTo>
                  <a:cubicBezTo>
                    <a:pt x="-63676" y="94120"/>
                    <a:pt x="548663" y="13354"/>
                    <a:pt x="873999" y="11607"/>
                  </a:cubicBezTo>
                  <a:cubicBezTo>
                    <a:pt x="1199335" y="9860"/>
                    <a:pt x="1783404" y="-99392"/>
                    <a:pt x="1957402" y="389208"/>
                  </a:cubicBezTo>
                  <a:cubicBezTo>
                    <a:pt x="2091421" y="794440"/>
                    <a:pt x="1282288" y="987665"/>
                    <a:pt x="956952" y="989412"/>
                  </a:cubicBezTo>
                  <a:cubicBezTo>
                    <a:pt x="631616" y="991159"/>
                    <a:pt x="74442" y="705266"/>
                    <a:pt x="5383" y="399693"/>
                  </a:cubicBezTo>
                  <a:close/>
                </a:path>
              </a:pathLst>
            </a:custGeom>
            <a:gradFill flip="none" rotWithShape="1">
              <a:gsLst>
                <a:gs pos="25000">
                  <a:schemeClr val="accent1">
                    <a:lumMod val="0"/>
                    <a:lumOff val="100000"/>
                    <a:alpha val="70000"/>
                  </a:schemeClr>
                </a:gs>
                <a:gs pos="70000">
                  <a:schemeClr val="accent1">
                    <a:lumMod val="20000"/>
                    <a:lumOff val="80000"/>
                    <a:alpha val="70000"/>
                  </a:schemeClr>
                </a:gs>
              </a:gsLst>
              <a:path path="circle">
                <a:fillToRect l="50000" t="-80000" r="50000" b="180000"/>
              </a:path>
              <a:tileRect/>
            </a:gradFill>
            <a:ln w="190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90CA2F06-06A7-4781-8203-A843B8035A04}"/>
                    </a:ext>
                  </a:extLst>
                </p:cNvPr>
                <p:cNvSpPr txBox="1"/>
                <p:nvPr/>
              </p:nvSpPr>
              <p:spPr>
                <a:xfrm>
                  <a:off x="7962137" y="2312642"/>
                  <a:ext cx="647132" cy="338554"/>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sz="1600" b="0" i="1" smtClean="0">
                                <a:solidFill>
                                  <a:schemeClr val="tx1">
                                    <a:lumMod val="65000"/>
                                    <a:lumOff val="35000"/>
                                  </a:schemeClr>
                                </a:solidFill>
                                <a:latin typeface="Cambria Math" panose="02040503050406030204" pitchFamily="18" charset="0"/>
                              </a:rPr>
                            </m:ctrlPr>
                          </m:sSubPr>
                          <m:e>
                            <m:r>
                              <a:rPr lang="en-US" sz="1600" b="1" i="0" smtClean="0">
                                <a:solidFill>
                                  <a:schemeClr val="tx1">
                                    <a:lumMod val="65000"/>
                                    <a:lumOff val="35000"/>
                                  </a:schemeClr>
                                </a:solidFill>
                                <a:latin typeface="Cambria Math" panose="02040503050406030204" pitchFamily="18" charset="0"/>
                              </a:rPr>
                              <m:t>𝐱</m:t>
                            </m:r>
                          </m:e>
                          <m:sub>
                            <m:r>
                              <a:rPr lang="en-US" sz="1600" b="0" i="1" smtClean="0">
                                <a:solidFill>
                                  <a:schemeClr val="tx1">
                                    <a:lumMod val="65000"/>
                                    <a:lumOff val="35000"/>
                                  </a:schemeClr>
                                </a:solidFill>
                                <a:latin typeface="Cambria Math" panose="02040503050406030204" pitchFamily="18" charset="0"/>
                              </a:rPr>
                              <m:t>𝑖</m:t>
                            </m:r>
                          </m:sub>
                        </m:sSub>
                      </m:oMath>
                    </m:oMathPara>
                  </a14:m>
                  <a:endParaRPr lang="en-US" sz="1600" dirty="0">
                    <a:solidFill>
                      <a:schemeClr val="tx1">
                        <a:lumMod val="65000"/>
                        <a:lumOff val="35000"/>
                      </a:schemeClr>
                    </a:solidFill>
                  </a:endParaRPr>
                </a:p>
              </p:txBody>
            </p:sp>
          </mc:Choice>
          <mc:Fallback xmlns="">
            <p:sp>
              <p:nvSpPr>
                <p:cNvPr id="30" name="TextBox 29">
                  <a:extLst>
                    <a:ext uri="{FF2B5EF4-FFF2-40B4-BE49-F238E27FC236}">
                      <a16:creationId xmlns:a16="http://schemas.microsoft.com/office/drawing/2014/main" id="{90CA2F06-06A7-4781-8203-A843B8035A04}"/>
                    </a:ext>
                  </a:extLst>
                </p:cNvPr>
                <p:cNvSpPr txBox="1">
                  <a:spLocks noRot="1" noChangeAspect="1" noMove="1" noResize="1" noEditPoints="1" noAdjustHandles="1" noChangeArrowheads="1" noChangeShapeType="1" noTextEdit="1"/>
                </p:cNvSpPr>
                <p:nvPr/>
              </p:nvSpPr>
              <p:spPr>
                <a:xfrm>
                  <a:off x="7962137" y="2312642"/>
                  <a:ext cx="647132" cy="338554"/>
                </a:xfrm>
                <a:prstGeom prst="rect">
                  <a:avLst/>
                </a:prstGeom>
                <a:blipFill>
                  <a:blip r:embed="rId8"/>
                  <a:stretch>
                    <a:fillRect/>
                  </a:stretch>
                </a:blipFill>
              </p:spPr>
              <p:txBody>
                <a:bodyPr/>
                <a:lstStyle/>
                <a:p>
                  <a:r>
                    <a:rPr lang="en-CA">
                      <a:noFill/>
                    </a:rPr>
                    <a:t> </a:t>
                  </a:r>
                </a:p>
              </p:txBody>
            </p:sp>
          </mc:Fallback>
        </mc:AlternateContent>
        <p:sp>
          <p:nvSpPr>
            <p:cNvPr id="31" name="Oval 30">
              <a:extLst>
                <a:ext uri="{FF2B5EF4-FFF2-40B4-BE49-F238E27FC236}">
                  <a16:creationId xmlns:a16="http://schemas.microsoft.com/office/drawing/2014/main" id="{68F63F29-1AA0-4BFA-917A-4FEF50BB6F5B}"/>
                </a:ext>
              </a:extLst>
            </p:cNvPr>
            <p:cNvSpPr/>
            <p:nvPr/>
          </p:nvSpPr>
          <p:spPr>
            <a:xfrm>
              <a:off x="8241321" y="2219158"/>
              <a:ext cx="96520" cy="96520"/>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5" name="TextBox 34">
            <a:extLst>
              <a:ext uri="{FF2B5EF4-FFF2-40B4-BE49-F238E27FC236}">
                <a16:creationId xmlns:a16="http://schemas.microsoft.com/office/drawing/2014/main" id="{52C0A882-D264-46E9-8C1F-92539E8EB816}"/>
              </a:ext>
            </a:extLst>
          </p:cNvPr>
          <p:cNvSpPr txBox="1"/>
          <p:nvPr/>
        </p:nvSpPr>
        <p:spPr>
          <a:xfrm>
            <a:off x="8385186" y="3288139"/>
            <a:ext cx="790871" cy="276999"/>
          </a:xfrm>
          <a:prstGeom prst="rect">
            <a:avLst/>
          </a:prstGeom>
          <a:noFill/>
        </p:spPr>
        <p:txBody>
          <a:bodyPr wrap="square" lIns="0" tIns="0" rIns="0" bIns="0" rtlCol="0">
            <a:spAutoFit/>
          </a:bodyPr>
          <a:lstStyle/>
          <a:p>
            <a:r>
              <a:rPr lang="en-CA" dirty="0">
                <a:solidFill>
                  <a:srgbClr val="C00000"/>
                </a:solidFill>
              </a:rPr>
              <a:t>collide!</a:t>
            </a:r>
          </a:p>
        </p:txBody>
      </p:sp>
      <p:sp>
        <p:nvSpPr>
          <p:cNvPr id="36" name="TextBox 35">
            <a:extLst>
              <a:ext uri="{FF2B5EF4-FFF2-40B4-BE49-F238E27FC236}">
                <a16:creationId xmlns:a16="http://schemas.microsoft.com/office/drawing/2014/main" id="{3443034F-40B3-4992-A9E3-53F20303781F}"/>
              </a:ext>
            </a:extLst>
          </p:cNvPr>
          <p:cNvSpPr txBox="1"/>
          <p:nvPr/>
        </p:nvSpPr>
        <p:spPr>
          <a:xfrm>
            <a:off x="6268563" y="1010537"/>
            <a:ext cx="1223668" cy="461665"/>
          </a:xfrm>
          <a:prstGeom prst="rect">
            <a:avLst/>
          </a:prstGeom>
          <a:noFill/>
        </p:spPr>
        <p:txBody>
          <a:bodyPr wrap="none" rtlCol="0">
            <a:spAutoFit/>
          </a:bodyPr>
          <a:lstStyle/>
          <a:p>
            <a:r>
              <a:rPr lang="en-CA" sz="2400" b="1" dirty="0"/>
              <a:t>Discrete</a:t>
            </a:r>
          </a:p>
        </p:txBody>
      </p:sp>
      <p:sp>
        <p:nvSpPr>
          <p:cNvPr id="37" name="TextBox 36">
            <a:extLst>
              <a:ext uri="{FF2B5EF4-FFF2-40B4-BE49-F238E27FC236}">
                <a16:creationId xmlns:a16="http://schemas.microsoft.com/office/drawing/2014/main" id="{908F98D8-8414-4957-BF09-95904CEF7A74}"/>
              </a:ext>
            </a:extLst>
          </p:cNvPr>
          <p:cNvSpPr txBox="1"/>
          <p:nvPr/>
        </p:nvSpPr>
        <p:spPr>
          <a:xfrm>
            <a:off x="6268563" y="3613255"/>
            <a:ext cx="1642116" cy="461665"/>
          </a:xfrm>
          <a:prstGeom prst="rect">
            <a:avLst/>
          </a:prstGeom>
          <a:noFill/>
        </p:spPr>
        <p:txBody>
          <a:bodyPr wrap="none" rtlCol="0">
            <a:spAutoFit/>
          </a:bodyPr>
          <a:lstStyle/>
          <a:p>
            <a:r>
              <a:rPr lang="en-CA" sz="2400" b="1" dirty="0"/>
              <a:t>Continuous</a:t>
            </a:r>
          </a:p>
        </p:txBody>
      </p:sp>
      <p:sp>
        <p:nvSpPr>
          <p:cNvPr id="38" name="Rectangle 37">
            <a:extLst>
              <a:ext uri="{FF2B5EF4-FFF2-40B4-BE49-F238E27FC236}">
                <a16:creationId xmlns:a16="http://schemas.microsoft.com/office/drawing/2014/main" id="{F52853FC-4FC2-4BAF-B94C-3097705629CE}"/>
              </a:ext>
            </a:extLst>
          </p:cNvPr>
          <p:cNvSpPr/>
          <p:nvPr/>
        </p:nvSpPr>
        <p:spPr>
          <a:xfrm>
            <a:off x="9800714" y="5072528"/>
            <a:ext cx="2344721" cy="1200329"/>
          </a:xfrm>
          <a:prstGeom prst="rect">
            <a:avLst/>
          </a:prstGeom>
        </p:spPr>
        <p:txBody>
          <a:bodyPr wrap="square">
            <a:spAutoFit/>
          </a:bodyPr>
          <a:lstStyle/>
          <a:p>
            <a:r>
              <a:rPr lang="en-CA" dirty="0">
                <a:solidFill>
                  <a:schemeClr val="accent6"/>
                </a:solidFill>
              </a:rPr>
              <a:t>Focus on discrete case, but details on continuous collision detection in the notes.</a:t>
            </a:r>
          </a:p>
        </p:txBody>
      </p:sp>
    </p:spTree>
    <p:extLst>
      <p:ext uri="{BB962C8B-B14F-4D97-AF65-F5344CB8AC3E}">
        <p14:creationId xmlns:p14="http://schemas.microsoft.com/office/powerpoint/2010/main" val="968319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36"/>
                                        </p:tgtEl>
                                        <p:attrNameLst>
                                          <p:attrName>style.visibility</p:attrName>
                                        </p:attrNameLst>
                                      </p:cBhvr>
                                      <p:to>
                                        <p:strVal val="visible"/>
                                      </p:to>
                                    </p:set>
                                    <p:animEffect transition="in" filter="fade">
                                      <p:cBhvr>
                                        <p:cTn id="19" dur="500"/>
                                        <p:tgtEl>
                                          <p:spTgt spid="36"/>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fade">
                                      <p:cBhvr>
                                        <p:cTn id="23" dur="500"/>
                                        <p:tgtEl>
                                          <p:spTgt spid="16"/>
                                        </p:tgtEl>
                                      </p:cBhvr>
                                    </p:animEffect>
                                  </p:childTnLst>
                                </p:cTn>
                              </p:par>
                              <p:par>
                                <p:cTn id="24" presetID="10" presetClass="entr" presetSubtype="0" fill="hold" nodeType="withEffect">
                                  <p:stCondLst>
                                    <p:cond delay="0"/>
                                  </p:stCondLst>
                                  <p:childTnLst>
                                    <p:set>
                                      <p:cBhvr>
                                        <p:cTn id="25" dur="1" fill="hold">
                                          <p:stCondLst>
                                            <p:cond delay="0"/>
                                          </p:stCondLst>
                                        </p:cTn>
                                        <p:tgtEl>
                                          <p:spTgt spid="17"/>
                                        </p:tgtEl>
                                        <p:attrNameLst>
                                          <p:attrName>style.visibility</p:attrName>
                                        </p:attrNameLst>
                                      </p:cBhvr>
                                      <p:to>
                                        <p:strVal val="visible"/>
                                      </p:to>
                                    </p:set>
                                    <p:animEffect transition="in" filter="fade">
                                      <p:cBhvr>
                                        <p:cTn id="26" dur="500"/>
                                        <p:tgtEl>
                                          <p:spTgt spid="17"/>
                                        </p:tgtEl>
                                      </p:cBhvr>
                                    </p:animEffect>
                                  </p:childTnLst>
                                </p:cTn>
                              </p:par>
                              <p:par>
                                <p:cTn id="27" presetID="10" presetClass="entr" presetSubtype="0" fill="hold" nodeType="withEffect">
                                  <p:stCondLst>
                                    <p:cond delay="0"/>
                                  </p:stCondLst>
                                  <p:childTnLst>
                                    <p:set>
                                      <p:cBhvr>
                                        <p:cTn id="28" dur="1" fill="hold">
                                          <p:stCondLst>
                                            <p:cond delay="0"/>
                                          </p:stCondLst>
                                        </p:cTn>
                                        <p:tgtEl>
                                          <p:spTgt spid="21"/>
                                        </p:tgtEl>
                                        <p:attrNameLst>
                                          <p:attrName>style.visibility</p:attrName>
                                        </p:attrNameLst>
                                      </p:cBhvr>
                                      <p:to>
                                        <p:strVal val="visible"/>
                                      </p:to>
                                    </p:set>
                                    <p:animEffect transition="in" filter="fade">
                                      <p:cBhvr>
                                        <p:cTn id="29" dur="500"/>
                                        <p:tgtEl>
                                          <p:spTgt spid="21"/>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fade">
                                      <p:cBhvr>
                                        <p:cTn id="32" dur="500"/>
                                        <p:tgtEl>
                                          <p:spTgt spid="18"/>
                                        </p:tgtEl>
                                      </p:cBhvr>
                                    </p:animEffect>
                                  </p:childTnLst>
                                </p:cTn>
                              </p:par>
                            </p:childTnLst>
                          </p:cTn>
                        </p:par>
                      </p:childTnLst>
                    </p:cTn>
                  </p:par>
                  <p:par>
                    <p:cTn id="33" fill="hold">
                      <p:stCondLst>
                        <p:cond delay="indefinite"/>
                      </p:stCondLst>
                      <p:childTnLst>
                        <p:par>
                          <p:cTn id="34" fill="hold">
                            <p:stCondLst>
                              <p:cond delay="0"/>
                            </p:stCondLst>
                            <p:childTnLst>
                              <p:par>
                                <p:cTn id="35" presetID="42" presetClass="path" presetSubtype="0" accel="50000" decel="50000" fill="hold" nodeType="clickEffect">
                                  <p:stCondLst>
                                    <p:cond delay="0"/>
                                  </p:stCondLst>
                                  <p:childTnLst>
                                    <p:animMotion origin="layout" path="M 4.16667E-7 5.55112E-17 L 0.08594 -0.05347 " pathEditMode="relative" rAng="0" ptsTypes="AA">
                                      <p:cBhvr>
                                        <p:cTn id="36" dur="2000" fill="hold"/>
                                        <p:tgtEl>
                                          <p:spTgt spid="16"/>
                                        </p:tgtEl>
                                        <p:attrNameLst>
                                          <p:attrName>ppt_x</p:attrName>
                                          <p:attrName>ppt_y</p:attrName>
                                        </p:attrNameLst>
                                      </p:cBhvr>
                                      <p:rCtr x="4297" y="-2685"/>
                                    </p:animMotion>
                                  </p:childTnLst>
                                </p:cTn>
                              </p:par>
                            </p:childTnLst>
                          </p:cTn>
                        </p:par>
                        <p:par>
                          <p:cTn id="37" fill="hold">
                            <p:stCondLst>
                              <p:cond delay="2000"/>
                            </p:stCondLst>
                            <p:childTnLst>
                              <p:par>
                                <p:cTn id="38" presetID="10" presetClass="entr" presetSubtype="0" fill="hold" grpId="0" nodeType="afterEffect">
                                  <p:stCondLst>
                                    <p:cond delay="0"/>
                                  </p:stCondLst>
                                  <p:childTnLst>
                                    <p:set>
                                      <p:cBhvr>
                                        <p:cTn id="39" dur="1" fill="hold">
                                          <p:stCondLst>
                                            <p:cond delay="0"/>
                                          </p:stCondLst>
                                        </p:cTn>
                                        <p:tgtEl>
                                          <p:spTgt spid="23"/>
                                        </p:tgtEl>
                                        <p:attrNameLst>
                                          <p:attrName>style.visibility</p:attrName>
                                        </p:attrNameLst>
                                      </p:cBhvr>
                                      <p:to>
                                        <p:strVal val="visible"/>
                                      </p:to>
                                    </p:set>
                                    <p:animEffect transition="in" filter="fade">
                                      <p:cBhvr>
                                        <p:cTn id="40" dur="500"/>
                                        <p:tgtEl>
                                          <p:spTgt spid="23"/>
                                        </p:tgtEl>
                                      </p:cBhvr>
                                    </p:animEffect>
                                  </p:childTnLst>
                                </p:cTn>
                              </p:par>
                              <p:par>
                                <p:cTn id="41" presetID="10" presetClass="entr" presetSubtype="0" fill="hold" nodeType="withEffect">
                                  <p:stCondLst>
                                    <p:cond delay="0"/>
                                  </p:stCondLst>
                                  <p:childTnLst>
                                    <p:set>
                                      <p:cBhvr>
                                        <p:cTn id="42" dur="1" fill="hold">
                                          <p:stCondLst>
                                            <p:cond delay="0"/>
                                          </p:stCondLst>
                                        </p:cTn>
                                        <p:tgtEl>
                                          <p:spTgt spid="22"/>
                                        </p:tgtEl>
                                        <p:attrNameLst>
                                          <p:attrName>style.visibility</p:attrName>
                                        </p:attrNameLst>
                                      </p:cBhvr>
                                      <p:to>
                                        <p:strVal val="visible"/>
                                      </p:to>
                                    </p:set>
                                    <p:animEffect transition="in" filter="fade">
                                      <p:cBhvr>
                                        <p:cTn id="43" dur="500"/>
                                        <p:tgtEl>
                                          <p:spTgt spid="22"/>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3">
                                            <p:txEl>
                                              <p:pRg st="3" end="3"/>
                                            </p:txEl>
                                          </p:spTgt>
                                        </p:tgtEl>
                                        <p:attrNameLst>
                                          <p:attrName>style.visibility</p:attrName>
                                        </p:attrNameLst>
                                      </p:cBhvr>
                                      <p:to>
                                        <p:strVal val="visible"/>
                                      </p:to>
                                    </p:set>
                                    <p:animEffect transition="in" filter="fade">
                                      <p:cBhvr>
                                        <p:cTn id="48" dur="500"/>
                                        <p:tgtEl>
                                          <p:spTgt spid="3">
                                            <p:txEl>
                                              <p:pRg st="3" end="3"/>
                                            </p:txEl>
                                          </p:spTgt>
                                        </p:tgtEl>
                                      </p:cBhvr>
                                    </p:animEffect>
                                  </p:childTnLst>
                                </p:cTn>
                              </p:par>
                            </p:childTnLst>
                          </p:cTn>
                        </p:par>
                        <p:par>
                          <p:cTn id="49" fill="hold">
                            <p:stCondLst>
                              <p:cond delay="500"/>
                            </p:stCondLst>
                            <p:childTnLst>
                              <p:par>
                                <p:cTn id="50" presetID="10" presetClass="entr" presetSubtype="0" fill="hold" nodeType="afterEffect">
                                  <p:stCondLst>
                                    <p:cond delay="0"/>
                                  </p:stCondLst>
                                  <p:childTnLst>
                                    <p:set>
                                      <p:cBhvr>
                                        <p:cTn id="51" dur="1" fill="hold">
                                          <p:stCondLst>
                                            <p:cond delay="0"/>
                                          </p:stCondLst>
                                        </p:cTn>
                                        <p:tgtEl>
                                          <p:spTgt spid="3">
                                            <p:txEl>
                                              <p:pRg st="4" end="4"/>
                                            </p:txEl>
                                          </p:spTgt>
                                        </p:tgtEl>
                                        <p:attrNameLst>
                                          <p:attrName>style.visibility</p:attrName>
                                        </p:attrNameLst>
                                      </p:cBhvr>
                                      <p:to>
                                        <p:strVal val="visible"/>
                                      </p:to>
                                    </p:set>
                                    <p:animEffect transition="in" filter="fade">
                                      <p:cBhvr>
                                        <p:cTn id="52" dur="500"/>
                                        <p:tgtEl>
                                          <p:spTgt spid="3">
                                            <p:txEl>
                                              <p:pRg st="4" end="4"/>
                                            </p:txEl>
                                          </p:spTgt>
                                        </p:tgtEl>
                                      </p:cBhvr>
                                    </p:animEffect>
                                  </p:childTnLst>
                                </p:cTn>
                              </p:par>
                            </p:childTnLst>
                          </p:cTn>
                        </p:par>
                        <p:par>
                          <p:cTn id="53" fill="hold">
                            <p:stCondLst>
                              <p:cond delay="1000"/>
                            </p:stCondLst>
                            <p:childTnLst>
                              <p:par>
                                <p:cTn id="54" presetID="10" presetClass="entr" presetSubtype="0" fill="hold" nodeType="afterEffect">
                                  <p:stCondLst>
                                    <p:cond delay="0"/>
                                  </p:stCondLst>
                                  <p:childTnLst>
                                    <p:set>
                                      <p:cBhvr>
                                        <p:cTn id="55" dur="1" fill="hold">
                                          <p:stCondLst>
                                            <p:cond delay="0"/>
                                          </p:stCondLst>
                                        </p:cTn>
                                        <p:tgtEl>
                                          <p:spTgt spid="3">
                                            <p:txEl>
                                              <p:pRg st="5" end="5"/>
                                            </p:txEl>
                                          </p:spTgt>
                                        </p:tgtEl>
                                        <p:attrNameLst>
                                          <p:attrName>style.visibility</p:attrName>
                                        </p:attrNameLst>
                                      </p:cBhvr>
                                      <p:to>
                                        <p:strVal val="visible"/>
                                      </p:to>
                                    </p:set>
                                    <p:animEffect transition="in" filter="fade">
                                      <p:cBhvr>
                                        <p:cTn id="56" dur="500"/>
                                        <p:tgtEl>
                                          <p:spTgt spid="3">
                                            <p:txEl>
                                              <p:pRg st="5" end="5"/>
                                            </p:txEl>
                                          </p:spTgt>
                                        </p:tgtEl>
                                      </p:cBhvr>
                                    </p:animEffect>
                                  </p:childTnLst>
                                </p:cTn>
                              </p:par>
                            </p:childTnLst>
                          </p:cTn>
                        </p:par>
                        <p:par>
                          <p:cTn id="57" fill="hold">
                            <p:stCondLst>
                              <p:cond delay="1500"/>
                            </p:stCondLst>
                            <p:childTnLst>
                              <p:par>
                                <p:cTn id="58" presetID="10" presetClass="entr" presetSubtype="0" fill="hold" grpId="0" nodeType="afterEffect">
                                  <p:stCondLst>
                                    <p:cond delay="0"/>
                                  </p:stCondLst>
                                  <p:childTnLst>
                                    <p:set>
                                      <p:cBhvr>
                                        <p:cTn id="59" dur="1" fill="hold">
                                          <p:stCondLst>
                                            <p:cond delay="0"/>
                                          </p:stCondLst>
                                        </p:cTn>
                                        <p:tgtEl>
                                          <p:spTgt spid="37"/>
                                        </p:tgtEl>
                                        <p:attrNameLst>
                                          <p:attrName>style.visibility</p:attrName>
                                        </p:attrNameLst>
                                      </p:cBhvr>
                                      <p:to>
                                        <p:strVal val="visible"/>
                                      </p:to>
                                    </p:set>
                                    <p:animEffect transition="in" filter="fade">
                                      <p:cBhvr>
                                        <p:cTn id="60" dur="500"/>
                                        <p:tgtEl>
                                          <p:spTgt spid="37"/>
                                        </p:tgtEl>
                                      </p:cBhvr>
                                    </p:animEffect>
                                  </p:childTnLst>
                                </p:cTn>
                              </p:par>
                            </p:childTnLst>
                          </p:cTn>
                        </p:par>
                        <p:par>
                          <p:cTn id="61" fill="hold">
                            <p:stCondLst>
                              <p:cond delay="2000"/>
                            </p:stCondLst>
                            <p:childTnLst>
                              <p:par>
                                <p:cTn id="62" presetID="10" presetClass="entr" presetSubtype="0" fill="hold" nodeType="afterEffect">
                                  <p:stCondLst>
                                    <p:cond delay="0"/>
                                  </p:stCondLst>
                                  <p:childTnLst>
                                    <p:set>
                                      <p:cBhvr>
                                        <p:cTn id="63" dur="1" fill="hold">
                                          <p:stCondLst>
                                            <p:cond delay="0"/>
                                          </p:stCondLst>
                                        </p:cTn>
                                        <p:tgtEl>
                                          <p:spTgt spid="28"/>
                                        </p:tgtEl>
                                        <p:attrNameLst>
                                          <p:attrName>style.visibility</p:attrName>
                                        </p:attrNameLst>
                                      </p:cBhvr>
                                      <p:to>
                                        <p:strVal val="visible"/>
                                      </p:to>
                                    </p:set>
                                    <p:animEffect transition="in" filter="fade">
                                      <p:cBhvr>
                                        <p:cTn id="64" dur="500"/>
                                        <p:tgtEl>
                                          <p:spTgt spid="28"/>
                                        </p:tgtEl>
                                      </p:cBhvr>
                                    </p:animEffect>
                                  </p:childTnLst>
                                </p:cTn>
                              </p:par>
                              <p:par>
                                <p:cTn id="65" presetID="10" presetClass="entr" presetSubtype="0" fill="hold" nodeType="withEffect">
                                  <p:stCondLst>
                                    <p:cond delay="0"/>
                                  </p:stCondLst>
                                  <p:childTnLst>
                                    <p:set>
                                      <p:cBhvr>
                                        <p:cTn id="66" dur="1" fill="hold">
                                          <p:stCondLst>
                                            <p:cond delay="0"/>
                                          </p:stCondLst>
                                        </p:cTn>
                                        <p:tgtEl>
                                          <p:spTgt spid="24"/>
                                        </p:tgtEl>
                                        <p:attrNameLst>
                                          <p:attrName>style.visibility</p:attrName>
                                        </p:attrNameLst>
                                      </p:cBhvr>
                                      <p:to>
                                        <p:strVal val="visible"/>
                                      </p:to>
                                    </p:set>
                                    <p:animEffect transition="in" filter="fade">
                                      <p:cBhvr>
                                        <p:cTn id="67" dur="500"/>
                                        <p:tgtEl>
                                          <p:spTgt spid="24"/>
                                        </p:tgtEl>
                                      </p:cBhvr>
                                    </p:animEffect>
                                  </p:childTnLst>
                                </p:cTn>
                              </p:par>
                            </p:childTnLst>
                          </p:cTn>
                        </p:par>
                      </p:childTnLst>
                    </p:cTn>
                  </p:par>
                  <p:par>
                    <p:cTn id="68" fill="hold">
                      <p:stCondLst>
                        <p:cond delay="indefinite"/>
                      </p:stCondLst>
                      <p:childTnLst>
                        <p:par>
                          <p:cTn id="69" fill="hold">
                            <p:stCondLst>
                              <p:cond delay="0"/>
                            </p:stCondLst>
                            <p:childTnLst>
                              <p:par>
                                <p:cTn id="70" presetID="42" presetClass="path" presetSubtype="0" accel="50000" decel="50000" fill="hold" nodeType="clickEffect">
                                  <p:stCondLst>
                                    <p:cond delay="0"/>
                                  </p:stCondLst>
                                  <p:childTnLst>
                                    <p:animMotion origin="layout" path="M -4.16667E-7 3.33333E-6 L 0.02969 -0.02246 " pathEditMode="relative" rAng="0" ptsTypes="AA">
                                      <p:cBhvr>
                                        <p:cTn id="71" dur="2000" fill="hold"/>
                                        <p:tgtEl>
                                          <p:spTgt spid="28"/>
                                        </p:tgtEl>
                                        <p:attrNameLst>
                                          <p:attrName>ppt_x</p:attrName>
                                          <p:attrName>ppt_y</p:attrName>
                                        </p:attrNameLst>
                                      </p:cBhvr>
                                      <p:rCtr x="1484" y="-1134"/>
                                    </p:animMotion>
                                  </p:childTnLst>
                                </p:cTn>
                              </p:par>
                            </p:childTnLst>
                          </p:cTn>
                        </p:par>
                        <p:par>
                          <p:cTn id="72" fill="hold">
                            <p:stCondLst>
                              <p:cond delay="2000"/>
                            </p:stCondLst>
                            <p:childTnLst>
                              <p:par>
                                <p:cTn id="73" presetID="10" presetClass="entr" presetSubtype="0" fill="hold" grpId="0" nodeType="afterEffect">
                                  <p:stCondLst>
                                    <p:cond delay="0"/>
                                  </p:stCondLst>
                                  <p:childTnLst>
                                    <p:set>
                                      <p:cBhvr>
                                        <p:cTn id="74" dur="1" fill="hold">
                                          <p:stCondLst>
                                            <p:cond delay="0"/>
                                          </p:stCondLst>
                                        </p:cTn>
                                        <p:tgtEl>
                                          <p:spTgt spid="35"/>
                                        </p:tgtEl>
                                        <p:attrNameLst>
                                          <p:attrName>style.visibility</p:attrName>
                                        </p:attrNameLst>
                                      </p:cBhvr>
                                      <p:to>
                                        <p:strVal val="visible"/>
                                      </p:to>
                                    </p:set>
                                    <p:animEffect transition="in" filter="fade">
                                      <p:cBhvr>
                                        <p:cTn id="75" dur="500"/>
                                        <p:tgtEl>
                                          <p:spTgt spid="35"/>
                                        </p:tgtEl>
                                      </p:cBhvr>
                                    </p:animEffect>
                                  </p:childTnLst>
                                </p:cTn>
                              </p:par>
                              <p:par>
                                <p:cTn id="76" presetID="10" presetClass="entr" presetSubtype="0" fill="hold" nodeType="withEffect">
                                  <p:stCondLst>
                                    <p:cond delay="0"/>
                                  </p:stCondLst>
                                  <p:childTnLst>
                                    <p:set>
                                      <p:cBhvr>
                                        <p:cTn id="77" dur="1" fill="hold">
                                          <p:stCondLst>
                                            <p:cond delay="0"/>
                                          </p:stCondLst>
                                        </p:cTn>
                                        <p:tgtEl>
                                          <p:spTgt spid="32"/>
                                        </p:tgtEl>
                                        <p:attrNameLst>
                                          <p:attrName>style.visibility</p:attrName>
                                        </p:attrNameLst>
                                      </p:cBhvr>
                                      <p:to>
                                        <p:strVal val="visible"/>
                                      </p:to>
                                    </p:set>
                                    <p:animEffect transition="in" filter="fade">
                                      <p:cBhvr>
                                        <p:cTn id="78" dur="500"/>
                                        <p:tgtEl>
                                          <p:spTgt spid="32"/>
                                        </p:tgtEl>
                                      </p:cBhvr>
                                    </p:animEffect>
                                  </p:childTnLst>
                                </p:cTn>
                              </p:par>
                            </p:childTnLst>
                          </p:cTn>
                        </p:par>
                      </p:childTnLst>
                    </p:cTn>
                  </p:par>
                  <p:par>
                    <p:cTn id="79" fill="hold">
                      <p:stCondLst>
                        <p:cond delay="indefinite"/>
                      </p:stCondLst>
                      <p:childTnLst>
                        <p:par>
                          <p:cTn id="80" fill="hold">
                            <p:stCondLst>
                              <p:cond delay="0"/>
                            </p:stCondLst>
                            <p:childTnLst>
                              <p:par>
                                <p:cTn id="81" presetID="10" presetClass="entr" presetSubtype="0" fill="hold" grpId="0" nodeType="clickEffect">
                                  <p:stCondLst>
                                    <p:cond delay="0"/>
                                  </p:stCondLst>
                                  <p:childTnLst>
                                    <p:set>
                                      <p:cBhvr>
                                        <p:cTn id="82" dur="1" fill="hold">
                                          <p:stCondLst>
                                            <p:cond delay="0"/>
                                          </p:stCondLst>
                                        </p:cTn>
                                        <p:tgtEl>
                                          <p:spTgt spid="38"/>
                                        </p:tgtEl>
                                        <p:attrNameLst>
                                          <p:attrName>style.visibility</p:attrName>
                                        </p:attrNameLst>
                                      </p:cBhvr>
                                      <p:to>
                                        <p:strVal val="visible"/>
                                      </p:to>
                                    </p:set>
                                    <p:animEffect transition="in" filter="fade">
                                      <p:cBhvr>
                                        <p:cTn id="83"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3" grpId="0"/>
      <p:bldP spid="35" grpId="0"/>
      <p:bldP spid="36" grpId="0"/>
      <p:bldP spid="37" grpId="0"/>
      <p:bldP spid="3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4D948-45D3-46AD-9C29-536B6F200BD0}"/>
              </a:ext>
            </a:extLst>
          </p:cNvPr>
          <p:cNvSpPr>
            <a:spLocks noGrp="1"/>
          </p:cNvSpPr>
          <p:nvPr>
            <p:ph type="title"/>
          </p:nvPr>
        </p:nvSpPr>
        <p:spPr/>
        <p:txBody>
          <a:bodyPr/>
          <a:lstStyle/>
          <a:p>
            <a:r>
              <a:rPr lang="en-CA" dirty="0"/>
              <a:t>Collision detection</a:t>
            </a:r>
          </a:p>
        </p:txBody>
      </p:sp>
      <p:sp>
        <p:nvSpPr>
          <p:cNvPr id="3" name="Content Placeholder 2">
            <a:extLst>
              <a:ext uri="{FF2B5EF4-FFF2-40B4-BE49-F238E27FC236}">
                <a16:creationId xmlns:a16="http://schemas.microsoft.com/office/drawing/2014/main" id="{22BB8419-3F88-40E4-A315-972AB21C7BEB}"/>
              </a:ext>
            </a:extLst>
          </p:cNvPr>
          <p:cNvSpPr>
            <a:spLocks noGrp="1"/>
          </p:cNvSpPr>
          <p:nvPr>
            <p:ph idx="1"/>
          </p:nvPr>
        </p:nvSpPr>
        <p:spPr/>
        <p:txBody>
          <a:bodyPr/>
          <a:lstStyle/>
          <a:p>
            <a:r>
              <a:rPr lang="en-CA" b="1" dirty="0"/>
              <a:t>Broad-phase</a:t>
            </a:r>
            <a:r>
              <a:rPr lang="en-CA" dirty="0"/>
              <a:t> collision detection focuses on simple, but conservative tests, to quickly eliminate pairs of object that do not collide</a:t>
            </a:r>
          </a:p>
          <a:p>
            <a:pPr lvl="1"/>
            <a:r>
              <a:rPr lang="en-CA" dirty="0"/>
              <a:t>e.g., bounding volume hierarchy (BVH), spatial hash grid</a:t>
            </a:r>
          </a:p>
          <a:p>
            <a:r>
              <a:rPr lang="en-CA" b="1" dirty="0"/>
              <a:t>Narrow-phase </a:t>
            </a:r>
            <a:r>
              <a:rPr lang="en-CA" dirty="0"/>
              <a:t>collision detection uses exact, but more costly, tests to compute contact points and normal and penetration</a:t>
            </a:r>
          </a:p>
          <a:p>
            <a:pPr lvl="1"/>
            <a:r>
              <a:rPr lang="en-CA" dirty="0"/>
              <a:t>Specialized tests crafted for different object geometries</a:t>
            </a:r>
          </a:p>
        </p:txBody>
      </p:sp>
      <p:pic>
        <p:nvPicPr>
          <p:cNvPr id="4" name="Picture 3">
            <a:extLst>
              <a:ext uri="{FF2B5EF4-FFF2-40B4-BE49-F238E27FC236}">
                <a16:creationId xmlns:a16="http://schemas.microsoft.com/office/drawing/2014/main" id="{01ED048A-F076-49E1-B887-20666B4A24CB}"/>
              </a:ext>
            </a:extLst>
          </p:cNvPr>
          <p:cNvPicPr>
            <a:picLocks noChangeAspect="1"/>
          </p:cNvPicPr>
          <p:nvPr/>
        </p:nvPicPr>
        <p:blipFill>
          <a:blip r:embed="rId3"/>
          <a:stretch>
            <a:fillRect/>
          </a:stretch>
        </p:blipFill>
        <p:spPr>
          <a:xfrm>
            <a:off x="765185" y="4768832"/>
            <a:ext cx="1224054" cy="1283496"/>
          </a:xfrm>
          <a:prstGeom prst="rect">
            <a:avLst/>
          </a:prstGeom>
        </p:spPr>
      </p:pic>
      <p:pic>
        <p:nvPicPr>
          <p:cNvPr id="5" name="Picture 4">
            <a:extLst>
              <a:ext uri="{FF2B5EF4-FFF2-40B4-BE49-F238E27FC236}">
                <a16:creationId xmlns:a16="http://schemas.microsoft.com/office/drawing/2014/main" id="{BC8E294B-C5C2-4198-8056-56AC46C7121F}"/>
              </a:ext>
            </a:extLst>
          </p:cNvPr>
          <p:cNvPicPr>
            <a:picLocks noChangeAspect="1"/>
          </p:cNvPicPr>
          <p:nvPr/>
        </p:nvPicPr>
        <p:blipFill>
          <a:blip r:embed="rId4"/>
          <a:stretch>
            <a:fillRect/>
          </a:stretch>
        </p:blipFill>
        <p:spPr>
          <a:xfrm>
            <a:off x="2262493" y="4723631"/>
            <a:ext cx="1452257" cy="1373898"/>
          </a:xfrm>
          <a:prstGeom prst="rect">
            <a:avLst/>
          </a:prstGeom>
        </p:spPr>
      </p:pic>
      <p:pic>
        <p:nvPicPr>
          <p:cNvPr id="6" name="Picture 5">
            <a:extLst>
              <a:ext uri="{FF2B5EF4-FFF2-40B4-BE49-F238E27FC236}">
                <a16:creationId xmlns:a16="http://schemas.microsoft.com/office/drawing/2014/main" id="{FA751D8C-F29F-4A30-B3D1-EE1BCF331401}"/>
              </a:ext>
            </a:extLst>
          </p:cNvPr>
          <p:cNvPicPr>
            <a:picLocks noChangeAspect="1"/>
          </p:cNvPicPr>
          <p:nvPr/>
        </p:nvPicPr>
        <p:blipFill>
          <a:blip r:embed="rId5"/>
          <a:stretch>
            <a:fillRect/>
          </a:stretch>
        </p:blipFill>
        <p:spPr>
          <a:xfrm>
            <a:off x="4944523" y="4610945"/>
            <a:ext cx="1627727" cy="1599270"/>
          </a:xfrm>
          <a:prstGeom prst="rect">
            <a:avLst/>
          </a:prstGeom>
        </p:spPr>
      </p:pic>
      <p:pic>
        <p:nvPicPr>
          <p:cNvPr id="7" name="Picture 6">
            <a:extLst>
              <a:ext uri="{FF2B5EF4-FFF2-40B4-BE49-F238E27FC236}">
                <a16:creationId xmlns:a16="http://schemas.microsoft.com/office/drawing/2014/main" id="{BF5444DF-BA15-4CFC-B1D9-330DA3F401D1}"/>
              </a:ext>
            </a:extLst>
          </p:cNvPr>
          <p:cNvPicPr>
            <a:picLocks noChangeAspect="1"/>
          </p:cNvPicPr>
          <p:nvPr/>
        </p:nvPicPr>
        <p:blipFill>
          <a:blip r:embed="rId6"/>
          <a:stretch>
            <a:fillRect/>
          </a:stretch>
        </p:blipFill>
        <p:spPr>
          <a:xfrm>
            <a:off x="8387442" y="4627571"/>
            <a:ext cx="3039373" cy="1566018"/>
          </a:xfrm>
          <a:prstGeom prst="rect">
            <a:avLst/>
          </a:prstGeom>
        </p:spPr>
      </p:pic>
      <p:sp>
        <p:nvSpPr>
          <p:cNvPr id="9" name="TextBox 8">
            <a:extLst>
              <a:ext uri="{FF2B5EF4-FFF2-40B4-BE49-F238E27FC236}">
                <a16:creationId xmlns:a16="http://schemas.microsoft.com/office/drawing/2014/main" id="{FADBCD8C-4AF7-40A5-B7DB-1925C299C3C0}"/>
              </a:ext>
            </a:extLst>
          </p:cNvPr>
          <p:cNvSpPr txBox="1"/>
          <p:nvPr/>
        </p:nvSpPr>
        <p:spPr>
          <a:xfrm>
            <a:off x="1033737" y="4234020"/>
            <a:ext cx="1925207" cy="400110"/>
          </a:xfrm>
          <a:prstGeom prst="rect">
            <a:avLst/>
          </a:prstGeom>
          <a:noFill/>
        </p:spPr>
        <p:txBody>
          <a:bodyPr wrap="none" rtlCol="0">
            <a:spAutoFit/>
          </a:bodyPr>
          <a:lstStyle/>
          <a:p>
            <a:r>
              <a:rPr lang="en-CA" sz="2000" b="1" dirty="0"/>
              <a:t>Analytic Shapes</a:t>
            </a:r>
          </a:p>
        </p:txBody>
      </p:sp>
      <p:sp>
        <p:nvSpPr>
          <p:cNvPr id="10" name="TextBox 9">
            <a:extLst>
              <a:ext uri="{FF2B5EF4-FFF2-40B4-BE49-F238E27FC236}">
                <a16:creationId xmlns:a16="http://schemas.microsoft.com/office/drawing/2014/main" id="{6F4FC7A5-78B3-4A6A-8686-4870AAC37B34}"/>
              </a:ext>
            </a:extLst>
          </p:cNvPr>
          <p:cNvSpPr txBox="1"/>
          <p:nvPr/>
        </p:nvSpPr>
        <p:spPr>
          <a:xfrm>
            <a:off x="5104924" y="4229415"/>
            <a:ext cx="1492716" cy="400110"/>
          </a:xfrm>
          <a:prstGeom prst="rect">
            <a:avLst/>
          </a:prstGeom>
          <a:noFill/>
        </p:spPr>
        <p:txBody>
          <a:bodyPr wrap="none" rtlCol="0">
            <a:spAutoFit/>
          </a:bodyPr>
          <a:lstStyle/>
          <a:p>
            <a:r>
              <a:rPr lang="en-CA" sz="2000" b="1" dirty="0"/>
              <a:t>Mesh-based</a:t>
            </a:r>
          </a:p>
        </p:txBody>
      </p:sp>
      <p:sp>
        <p:nvSpPr>
          <p:cNvPr id="11" name="TextBox 10">
            <a:extLst>
              <a:ext uri="{FF2B5EF4-FFF2-40B4-BE49-F238E27FC236}">
                <a16:creationId xmlns:a16="http://schemas.microsoft.com/office/drawing/2014/main" id="{BC7DD0EE-3298-49D0-9D84-8105547A594F}"/>
              </a:ext>
            </a:extLst>
          </p:cNvPr>
          <p:cNvSpPr txBox="1"/>
          <p:nvPr/>
        </p:nvSpPr>
        <p:spPr>
          <a:xfrm>
            <a:off x="8733550" y="4224810"/>
            <a:ext cx="2535694" cy="400110"/>
          </a:xfrm>
          <a:prstGeom prst="rect">
            <a:avLst/>
          </a:prstGeom>
          <a:noFill/>
        </p:spPr>
        <p:txBody>
          <a:bodyPr wrap="none" rtlCol="0">
            <a:spAutoFit/>
          </a:bodyPr>
          <a:lstStyle/>
          <a:p>
            <a:r>
              <a:rPr lang="en-CA" sz="2000" b="1" dirty="0"/>
              <a:t>Signed Distance Fields</a:t>
            </a:r>
          </a:p>
        </p:txBody>
      </p:sp>
      <p:sp>
        <p:nvSpPr>
          <p:cNvPr id="12" name="Rectangle 11">
            <a:extLst>
              <a:ext uri="{FF2B5EF4-FFF2-40B4-BE49-F238E27FC236}">
                <a16:creationId xmlns:a16="http://schemas.microsoft.com/office/drawing/2014/main" id="{446B79D8-C74A-4862-BBB9-D32086E9510B}"/>
              </a:ext>
            </a:extLst>
          </p:cNvPr>
          <p:cNvSpPr/>
          <p:nvPr/>
        </p:nvSpPr>
        <p:spPr>
          <a:xfrm>
            <a:off x="8229600" y="4229100"/>
            <a:ext cx="3352800" cy="2009775"/>
          </a:xfrm>
          <a:prstGeom prst="rect">
            <a:avLst/>
          </a:prstGeom>
          <a:noFill/>
          <a:ln w="222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6119091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500"/>
                                        <p:tgtEl>
                                          <p:spTgt spid="3">
                                            <p:txEl>
                                              <p:pRg st="2" end="2"/>
                                            </p:txEl>
                                          </p:spTgt>
                                        </p:tgtEl>
                                      </p:cBhvr>
                                    </p:animEffect>
                                  </p:childTnLst>
                                </p:cTn>
                              </p:par>
                            </p:childTnLst>
                          </p:cTn>
                        </p:par>
                        <p:par>
                          <p:cTn id="17" fill="hold">
                            <p:stCondLst>
                              <p:cond delay="500"/>
                            </p:stCondLst>
                            <p:childTnLst>
                              <p:par>
                                <p:cTn id="18" presetID="10" presetClass="entr" presetSubtype="0" fill="hold" nodeType="after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500"/>
                                        <p:tgtEl>
                                          <p:spTgt spid="9"/>
                                        </p:tgtEl>
                                      </p:cBhvr>
                                    </p:animEffect>
                                  </p:childTnLst>
                                </p:cTn>
                              </p:par>
                              <p:par>
                                <p:cTn id="26" presetID="10" presetClass="entr" presetSubtype="0" fill="hold" nodeType="with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fade">
                                      <p:cBhvr>
                                        <p:cTn id="28" dur="500"/>
                                        <p:tgtEl>
                                          <p:spTgt spid="4"/>
                                        </p:tgtEl>
                                      </p:cBhvr>
                                    </p:animEffect>
                                  </p:childTnLst>
                                </p:cTn>
                              </p:par>
                              <p:par>
                                <p:cTn id="29" presetID="10" presetClass="entr" presetSubtype="0" fill="hold" nodeType="with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fade">
                                      <p:cBhvr>
                                        <p:cTn id="31" dur="500"/>
                                        <p:tgtEl>
                                          <p:spTgt spid="5"/>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0"/>
                                        </p:tgtEl>
                                        <p:attrNameLst>
                                          <p:attrName>style.visibility</p:attrName>
                                        </p:attrNameLst>
                                      </p:cBhvr>
                                      <p:to>
                                        <p:strVal val="visible"/>
                                      </p:to>
                                    </p:set>
                                    <p:animEffect transition="in" filter="fade">
                                      <p:cBhvr>
                                        <p:cTn id="36" dur="500"/>
                                        <p:tgtEl>
                                          <p:spTgt spid="10"/>
                                        </p:tgtEl>
                                      </p:cBhvr>
                                    </p:animEffect>
                                  </p:childTnLst>
                                </p:cTn>
                              </p:par>
                              <p:par>
                                <p:cTn id="37" presetID="10" presetClass="entr" presetSubtype="0" fill="hold" nodeType="withEffect">
                                  <p:stCondLst>
                                    <p:cond delay="0"/>
                                  </p:stCondLst>
                                  <p:childTnLst>
                                    <p:set>
                                      <p:cBhvr>
                                        <p:cTn id="38" dur="1" fill="hold">
                                          <p:stCondLst>
                                            <p:cond delay="0"/>
                                          </p:stCondLst>
                                        </p:cTn>
                                        <p:tgtEl>
                                          <p:spTgt spid="6"/>
                                        </p:tgtEl>
                                        <p:attrNameLst>
                                          <p:attrName>style.visibility</p:attrName>
                                        </p:attrNameLst>
                                      </p:cBhvr>
                                      <p:to>
                                        <p:strVal val="visible"/>
                                      </p:to>
                                    </p:set>
                                    <p:animEffect transition="in" filter="fade">
                                      <p:cBhvr>
                                        <p:cTn id="39" dur="500"/>
                                        <p:tgtEl>
                                          <p:spTgt spid="6"/>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11"/>
                                        </p:tgtEl>
                                        <p:attrNameLst>
                                          <p:attrName>style.visibility</p:attrName>
                                        </p:attrNameLst>
                                      </p:cBhvr>
                                      <p:to>
                                        <p:strVal val="visible"/>
                                      </p:to>
                                    </p:set>
                                    <p:animEffect transition="in" filter="fade">
                                      <p:cBhvr>
                                        <p:cTn id="44" dur="500"/>
                                        <p:tgtEl>
                                          <p:spTgt spid="11"/>
                                        </p:tgtEl>
                                      </p:cBhvr>
                                    </p:animEffect>
                                  </p:childTnLst>
                                </p:cTn>
                              </p:par>
                              <p:par>
                                <p:cTn id="45" presetID="10" presetClass="entr" presetSubtype="0" fill="hold" nodeType="withEffect">
                                  <p:stCondLst>
                                    <p:cond delay="0"/>
                                  </p:stCondLst>
                                  <p:childTnLst>
                                    <p:set>
                                      <p:cBhvr>
                                        <p:cTn id="46" dur="1" fill="hold">
                                          <p:stCondLst>
                                            <p:cond delay="0"/>
                                          </p:stCondLst>
                                        </p:cTn>
                                        <p:tgtEl>
                                          <p:spTgt spid="7"/>
                                        </p:tgtEl>
                                        <p:attrNameLst>
                                          <p:attrName>style.visibility</p:attrName>
                                        </p:attrNameLst>
                                      </p:cBhvr>
                                      <p:to>
                                        <p:strVal val="visible"/>
                                      </p:to>
                                    </p:set>
                                    <p:animEffect transition="in" filter="fade">
                                      <p:cBhvr>
                                        <p:cTn id="47" dur="500"/>
                                        <p:tgtEl>
                                          <p:spTgt spid="7"/>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12"/>
                                        </p:tgtEl>
                                        <p:attrNameLst>
                                          <p:attrName>style.visibility</p:attrName>
                                        </p:attrNameLst>
                                      </p:cBhvr>
                                      <p:to>
                                        <p:strVal val="visible"/>
                                      </p:to>
                                    </p:set>
                                    <p:animEffect transition="in" filter="fade">
                                      <p:cBhvr>
                                        <p:cTn id="5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9E1065-1D23-420A-81F9-EF96B917215A}"/>
              </a:ext>
            </a:extLst>
          </p:cNvPr>
          <p:cNvSpPr>
            <a:spLocks noGrp="1"/>
          </p:cNvSpPr>
          <p:nvPr>
            <p:ph type="title"/>
          </p:nvPr>
        </p:nvSpPr>
        <p:spPr>
          <a:xfrm>
            <a:off x="838200" y="365125"/>
            <a:ext cx="10515600" cy="790575"/>
          </a:xfrm>
        </p:spPr>
        <p:txBody>
          <a:bodyPr/>
          <a:lstStyle/>
          <a:p>
            <a:r>
              <a:rPr lang="en-CA" dirty="0"/>
              <a:t>Signed Distance Fields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740C8AA-A152-4E79-BC35-44A346CAEF8C}"/>
                  </a:ext>
                </a:extLst>
              </p:cNvPr>
              <p:cNvSpPr>
                <a:spLocks noGrp="1"/>
              </p:cNvSpPr>
              <p:nvPr>
                <p:ph idx="1"/>
              </p:nvPr>
            </p:nvSpPr>
            <p:spPr>
              <a:xfrm>
                <a:off x="838201" y="1409700"/>
                <a:ext cx="5844492" cy="4767263"/>
              </a:xfrm>
            </p:spPr>
            <p:txBody>
              <a:bodyPr>
                <a:normAutofit lnSpcReduction="10000"/>
              </a:bodyPr>
              <a:lstStyle/>
              <a:p>
                <a:r>
                  <a:rPr lang="en-CA" dirty="0"/>
                  <a:t>Signed distance fields (SDFs) represent the shape by an implicit function </a:t>
                </a:r>
                <a14:m>
                  <m:oMath xmlns:m="http://schemas.openxmlformats.org/officeDocument/2006/math">
                    <m:r>
                      <a:rPr lang="en-CA" b="0" i="1" smtClean="0">
                        <a:latin typeface="Cambria Math" panose="02040503050406030204" pitchFamily="18" charset="0"/>
                      </a:rPr>
                      <m:t>𝑠</m:t>
                    </m:r>
                    <m:d>
                      <m:dPr>
                        <m:ctrlPr>
                          <a:rPr lang="en-CA" b="0" i="1" smtClean="0">
                            <a:latin typeface="Cambria Math" panose="02040503050406030204" pitchFamily="18" charset="0"/>
                          </a:rPr>
                        </m:ctrlPr>
                      </m:dPr>
                      <m:e>
                        <m:r>
                          <a:rPr lang="en-CA" b="1" i="0" smtClean="0">
                            <a:latin typeface="Cambria Math" panose="02040503050406030204" pitchFamily="18" charset="0"/>
                          </a:rPr>
                          <m:t>𝐱</m:t>
                        </m:r>
                      </m:e>
                    </m:d>
                    <m:r>
                      <a:rPr lang="en-CA" b="0" i="1" smtClean="0">
                        <a:latin typeface="Cambria Math" panose="02040503050406030204" pitchFamily="18" charset="0"/>
                      </a:rPr>
                      <m:t> : </m:t>
                    </m:r>
                    <m:sSup>
                      <m:sSupPr>
                        <m:ctrlPr>
                          <a:rPr lang="en-CA" b="0" i="1" smtClean="0">
                            <a:latin typeface="Cambria Math" panose="02040503050406030204" pitchFamily="18" charset="0"/>
                            <a:ea typeface="Cambria Math" panose="02040503050406030204" pitchFamily="18" charset="0"/>
                          </a:rPr>
                        </m:ctrlPr>
                      </m:sSupPr>
                      <m:e>
                        <m:r>
                          <a:rPr lang="en-CA" b="0" i="1" smtClean="0">
                            <a:latin typeface="Cambria Math" panose="02040503050406030204" pitchFamily="18" charset="0"/>
                            <a:ea typeface="Cambria Math" panose="02040503050406030204" pitchFamily="18" charset="0"/>
                          </a:rPr>
                          <m:t>ℝ</m:t>
                        </m:r>
                      </m:e>
                      <m:sup>
                        <m:r>
                          <a:rPr lang="en-CA" b="0" i="1" smtClean="0">
                            <a:latin typeface="Cambria Math" panose="02040503050406030204" pitchFamily="18" charset="0"/>
                            <a:ea typeface="Cambria Math" panose="02040503050406030204" pitchFamily="18" charset="0"/>
                          </a:rPr>
                          <m:t>3</m:t>
                        </m:r>
                      </m:sup>
                    </m:sSup>
                    <m:r>
                      <a:rPr lang="en-CA" b="0" i="1" smtClean="0">
                        <a:latin typeface="Cambria Math" panose="02040503050406030204" pitchFamily="18" charset="0"/>
                        <a:ea typeface="Cambria Math" panose="02040503050406030204" pitchFamily="18" charset="0"/>
                      </a:rPr>
                      <m:t>→</m:t>
                    </m:r>
                    <m:r>
                      <a:rPr lang="en-CA" b="0" i="1" smtClean="0">
                        <a:latin typeface="Cambria Math" panose="02040503050406030204" pitchFamily="18" charset="0"/>
                        <a:ea typeface="Cambria Math" panose="02040503050406030204" pitchFamily="18" charset="0"/>
                      </a:rPr>
                      <m:t>ℝ</m:t>
                    </m:r>
                  </m:oMath>
                </a14:m>
                <a:endParaRPr lang="en-CA" dirty="0"/>
              </a:p>
              <a:p>
                <a:r>
                  <a:rPr lang="en-CA" dirty="0"/>
                  <a:t>Scalar field giving the signed distance from the surface of the shape to point </a:t>
                </a:r>
                <a14:m>
                  <m:oMath xmlns:m="http://schemas.openxmlformats.org/officeDocument/2006/math">
                    <m:r>
                      <a:rPr lang="en-CA" b="1" i="0" smtClean="0">
                        <a:latin typeface="Cambria Math" panose="02040503050406030204" pitchFamily="18" charset="0"/>
                      </a:rPr>
                      <m:t>𝐱</m:t>
                    </m:r>
                  </m:oMath>
                </a14:m>
                <a:endParaRPr lang="en-CA" b="1" dirty="0"/>
              </a:p>
              <a:p>
                <a:r>
                  <a:rPr lang="en-CA" dirty="0"/>
                  <a:t>The sign (positive or negative) indicates if the point is inside our outside of the object</a:t>
                </a:r>
              </a:p>
              <a:p>
                <a:pPr lvl="1"/>
                <a:r>
                  <a:rPr lang="en-CA" b="1" dirty="0"/>
                  <a:t>Interior points</a:t>
                </a:r>
                <a:r>
                  <a:rPr lang="en-CA" dirty="0"/>
                  <a:t>: </a:t>
                </a:r>
                <a14:m>
                  <m:oMath xmlns:m="http://schemas.openxmlformats.org/officeDocument/2006/math">
                    <m:r>
                      <a:rPr lang="en-CA" b="0" i="1" dirty="0" smtClean="0">
                        <a:latin typeface="Cambria Math" panose="02040503050406030204" pitchFamily="18" charset="0"/>
                      </a:rPr>
                      <m:t>𝑠</m:t>
                    </m:r>
                    <m:d>
                      <m:dPr>
                        <m:ctrlPr>
                          <a:rPr lang="en-CA" b="0" i="1" dirty="0" smtClean="0">
                            <a:latin typeface="Cambria Math" panose="02040503050406030204" pitchFamily="18" charset="0"/>
                          </a:rPr>
                        </m:ctrlPr>
                      </m:dPr>
                      <m:e>
                        <m:r>
                          <a:rPr lang="en-CA" b="1" i="0" dirty="0" smtClean="0">
                            <a:latin typeface="Cambria Math" panose="02040503050406030204" pitchFamily="18" charset="0"/>
                          </a:rPr>
                          <m:t>𝐱</m:t>
                        </m:r>
                      </m:e>
                    </m:d>
                    <m:r>
                      <a:rPr lang="en-CA" b="0" i="1" dirty="0" smtClean="0">
                        <a:latin typeface="Cambria Math" panose="02040503050406030204" pitchFamily="18" charset="0"/>
                      </a:rPr>
                      <m:t>&lt;0</m:t>
                    </m:r>
                  </m:oMath>
                </a14:m>
                <a:endParaRPr lang="en-CA" b="0" dirty="0"/>
              </a:p>
              <a:p>
                <a:pPr lvl="1"/>
                <a:r>
                  <a:rPr lang="en-CA" b="1" dirty="0"/>
                  <a:t>Exterior points:</a:t>
                </a:r>
                <a:r>
                  <a:rPr lang="en-CA" dirty="0"/>
                  <a:t> </a:t>
                </a:r>
                <a14:m>
                  <m:oMath xmlns:m="http://schemas.openxmlformats.org/officeDocument/2006/math">
                    <m:r>
                      <a:rPr lang="en-CA" i="1" dirty="0">
                        <a:latin typeface="Cambria Math" panose="02040503050406030204" pitchFamily="18" charset="0"/>
                      </a:rPr>
                      <m:t>𝑠</m:t>
                    </m:r>
                    <m:d>
                      <m:dPr>
                        <m:ctrlPr>
                          <a:rPr lang="en-CA" i="1" dirty="0">
                            <a:latin typeface="Cambria Math" panose="02040503050406030204" pitchFamily="18" charset="0"/>
                          </a:rPr>
                        </m:ctrlPr>
                      </m:dPr>
                      <m:e>
                        <m:r>
                          <a:rPr lang="en-CA" b="1" dirty="0">
                            <a:latin typeface="Cambria Math" panose="02040503050406030204" pitchFamily="18" charset="0"/>
                          </a:rPr>
                          <m:t>𝐱</m:t>
                        </m:r>
                      </m:e>
                    </m:d>
                    <m:r>
                      <a:rPr lang="en-CA" b="0" i="1" dirty="0" smtClean="0">
                        <a:latin typeface="Cambria Math" panose="02040503050406030204" pitchFamily="18" charset="0"/>
                      </a:rPr>
                      <m:t>&gt;</m:t>
                    </m:r>
                    <m:r>
                      <a:rPr lang="en-CA" i="1" dirty="0">
                        <a:latin typeface="Cambria Math" panose="02040503050406030204" pitchFamily="18" charset="0"/>
                      </a:rPr>
                      <m:t>0</m:t>
                    </m:r>
                  </m:oMath>
                </a14:m>
                <a:endParaRPr lang="en-CA" dirty="0"/>
              </a:p>
              <a:p>
                <a:pPr lvl="1"/>
                <a:r>
                  <a:rPr lang="en-CA" b="1" dirty="0"/>
                  <a:t>On the surface: </a:t>
                </a:r>
                <a14:m>
                  <m:oMath xmlns:m="http://schemas.openxmlformats.org/officeDocument/2006/math">
                    <m:r>
                      <a:rPr lang="en-CA" i="1" dirty="0">
                        <a:latin typeface="Cambria Math" panose="02040503050406030204" pitchFamily="18" charset="0"/>
                      </a:rPr>
                      <m:t>𝑠</m:t>
                    </m:r>
                    <m:d>
                      <m:dPr>
                        <m:ctrlPr>
                          <a:rPr lang="en-CA" i="1" dirty="0">
                            <a:latin typeface="Cambria Math" panose="02040503050406030204" pitchFamily="18" charset="0"/>
                          </a:rPr>
                        </m:ctrlPr>
                      </m:dPr>
                      <m:e>
                        <m:r>
                          <a:rPr lang="en-CA" b="1" dirty="0">
                            <a:latin typeface="Cambria Math" panose="02040503050406030204" pitchFamily="18" charset="0"/>
                          </a:rPr>
                          <m:t>𝐱</m:t>
                        </m:r>
                      </m:e>
                    </m:d>
                    <m:r>
                      <a:rPr lang="en-CA" b="0" i="1" dirty="0" smtClean="0">
                        <a:latin typeface="Cambria Math" panose="02040503050406030204" pitchFamily="18" charset="0"/>
                      </a:rPr>
                      <m:t>=</m:t>
                    </m:r>
                    <m:r>
                      <a:rPr lang="en-CA" i="1" dirty="0">
                        <a:latin typeface="Cambria Math" panose="02040503050406030204" pitchFamily="18" charset="0"/>
                      </a:rPr>
                      <m:t>0</m:t>
                    </m:r>
                  </m:oMath>
                </a14:m>
                <a:endParaRPr lang="en-CA" dirty="0"/>
              </a:p>
              <a:p>
                <a:pPr lvl="1"/>
                <a:endParaRPr lang="en-CA" dirty="0"/>
              </a:p>
              <a:p>
                <a:pPr lvl="1"/>
                <a:endParaRPr lang="en-CA" dirty="0"/>
              </a:p>
              <a:p>
                <a:endParaRPr lang="en-CA" dirty="0"/>
              </a:p>
            </p:txBody>
          </p:sp>
        </mc:Choice>
        <mc:Fallback xmlns="">
          <p:sp>
            <p:nvSpPr>
              <p:cNvPr id="3" name="Content Placeholder 2">
                <a:extLst>
                  <a:ext uri="{FF2B5EF4-FFF2-40B4-BE49-F238E27FC236}">
                    <a16:creationId xmlns:a16="http://schemas.microsoft.com/office/drawing/2014/main" id="{7740C8AA-A152-4E79-BC35-44A346CAEF8C}"/>
                  </a:ext>
                </a:extLst>
              </p:cNvPr>
              <p:cNvSpPr>
                <a:spLocks noGrp="1" noRot="1" noChangeAspect="1" noMove="1" noResize="1" noEditPoints="1" noAdjustHandles="1" noChangeArrowheads="1" noChangeShapeType="1" noTextEdit="1"/>
              </p:cNvSpPr>
              <p:nvPr>
                <p:ph idx="1"/>
              </p:nvPr>
            </p:nvSpPr>
            <p:spPr>
              <a:xfrm>
                <a:off x="838201" y="1409700"/>
                <a:ext cx="5844492" cy="4767263"/>
              </a:xfrm>
              <a:blipFill>
                <a:blip r:embed="rId3"/>
                <a:stretch>
                  <a:fillRect l="-1879" t="-2813" r="-2401"/>
                </a:stretch>
              </a:blipFill>
            </p:spPr>
            <p:txBody>
              <a:bodyPr/>
              <a:lstStyle/>
              <a:p>
                <a:r>
                  <a:rPr lang="en-CA">
                    <a:noFill/>
                  </a:rPr>
                  <a:t> </a:t>
                </a:r>
              </a:p>
            </p:txBody>
          </p:sp>
        </mc:Fallback>
      </mc:AlternateContent>
      <p:grpSp>
        <p:nvGrpSpPr>
          <p:cNvPr id="4" name="Group 3">
            <a:extLst>
              <a:ext uri="{FF2B5EF4-FFF2-40B4-BE49-F238E27FC236}">
                <a16:creationId xmlns:a16="http://schemas.microsoft.com/office/drawing/2014/main" id="{9B296BF4-F2EB-46CE-B810-6456135CFCC6}"/>
              </a:ext>
            </a:extLst>
          </p:cNvPr>
          <p:cNvGrpSpPr/>
          <p:nvPr/>
        </p:nvGrpSpPr>
        <p:grpSpPr>
          <a:xfrm>
            <a:off x="8380914" y="2154755"/>
            <a:ext cx="2880000" cy="2880000"/>
            <a:chOff x="1606165" y="4456863"/>
            <a:chExt cx="2880000" cy="2880000"/>
          </a:xfrm>
        </p:grpSpPr>
        <p:sp>
          <p:nvSpPr>
            <p:cNvPr id="5" name="Rectangle 4">
              <a:extLst>
                <a:ext uri="{FF2B5EF4-FFF2-40B4-BE49-F238E27FC236}">
                  <a16:creationId xmlns:a16="http://schemas.microsoft.com/office/drawing/2014/main" id="{38440036-C5F0-47A4-9343-664FCB88CBB3}"/>
                </a:ext>
              </a:extLst>
            </p:cNvPr>
            <p:cNvSpPr/>
            <p:nvPr/>
          </p:nvSpPr>
          <p:spPr>
            <a:xfrm>
              <a:off x="1606165" y="4456863"/>
              <a:ext cx="2880000" cy="2880000"/>
            </a:xfrm>
            <a:prstGeom prst="rect">
              <a:avLst/>
            </a:prstGeom>
            <a:solidFill>
              <a:schemeClr val="accent3">
                <a:lumMod val="40000"/>
                <a:lumOff val="60000"/>
              </a:schemeClr>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2400"/>
            </a:p>
          </p:txBody>
        </p:sp>
        <p:sp>
          <p:nvSpPr>
            <p:cNvPr id="6" name="Oval 5">
              <a:extLst>
                <a:ext uri="{FF2B5EF4-FFF2-40B4-BE49-F238E27FC236}">
                  <a16:creationId xmlns:a16="http://schemas.microsoft.com/office/drawing/2014/main" id="{0109E420-A33A-4A16-9DFC-9452B8DA918D}"/>
                </a:ext>
              </a:extLst>
            </p:cNvPr>
            <p:cNvSpPr>
              <a:spLocks noChangeAspect="1"/>
            </p:cNvSpPr>
            <p:nvPr/>
          </p:nvSpPr>
          <p:spPr>
            <a:xfrm>
              <a:off x="1606165" y="4456863"/>
              <a:ext cx="2880000" cy="2880000"/>
            </a:xfrm>
            <a:prstGeom prst="ellipse">
              <a:avLst/>
            </a:prstGeom>
            <a:gradFill flip="none" rotWithShape="1">
              <a:gsLst>
                <a:gs pos="54000">
                  <a:schemeClr val="bg1">
                    <a:lumMod val="50000"/>
                  </a:schemeClr>
                </a:gs>
                <a:gs pos="50000">
                  <a:schemeClr val="tx1"/>
                </a:gs>
                <a:gs pos="46000">
                  <a:schemeClr val="accent1"/>
                </a:gs>
                <a:gs pos="99000">
                  <a:schemeClr val="accent3">
                    <a:alpha val="18000"/>
                  </a:schemeClr>
                </a:gs>
              </a:gsLst>
              <a:path path="circle">
                <a:fillToRect l="50000" t="50000" r="50000" b="50000"/>
              </a:path>
              <a:tileRect/>
            </a:gradFill>
            <a:ln>
              <a:noFill/>
            </a:ln>
            <a:effectLst>
              <a:softEdge rad="254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2400"/>
            </a:p>
          </p:txBody>
        </p:sp>
        <p:sp>
          <p:nvSpPr>
            <p:cNvPr id="7" name="Oval 6">
              <a:extLst>
                <a:ext uri="{FF2B5EF4-FFF2-40B4-BE49-F238E27FC236}">
                  <a16:creationId xmlns:a16="http://schemas.microsoft.com/office/drawing/2014/main" id="{DEE19A52-075D-4CC3-8FAC-43FA510473FE}"/>
                </a:ext>
              </a:extLst>
            </p:cNvPr>
            <p:cNvSpPr>
              <a:spLocks noChangeAspect="1"/>
            </p:cNvSpPr>
            <p:nvPr/>
          </p:nvSpPr>
          <p:spPr>
            <a:xfrm>
              <a:off x="1606165" y="4456863"/>
              <a:ext cx="2880000" cy="2880000"/>
            </a:xfrm>
            <a:prstGeom prst="ellipse">
              <a:avLst/>
            </a:prstGeom>
            <a:solidFill>
              <a:schemeClr val="accent5">
                <a:alpha val="80000"/>
              </a:schemeClr>
            </a:solidFill>
            <a:ln>
              <a:noFill/>
            </a:ln>
            <a:effectLst>
              <a:softEdge rad="812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2400"/>
            </a:p>
          </p:txBody>
        </p:sp>
      </p:grpSp>
      <p:sp>
        <p:nvSpPr>
          <p:cNvPr id="8" name="Oval 7">
            <a:extLst>
              <a:ext uri="{FF2B5EF4-FFF2-40B4-BE49-F238E27FC236}">
                <a16:creationId xmlns:a16="http://schemas.microsoft.com/office/drawing/2014/main" id="{1B53475E-A4E9-413C-A71E-A12D68BA0F36}"/>
              </a:ext>
            </a:extLst>
          </p:cNvPr>
          <p:cNvSpPr/>
          <p:nvPr/>
        </p:nvSpPr>
        <p:spPr>
          <a:xfrm>
            <a:off x="8794914" y="2568755"/>
            <a:ext cx="2052000" cy="2052000"/>
          </a:xfrm>
          <a:prstGeom prst="ellipse">
            <a:avLst/>
          </a:prstGeom>
          <a:noFill/>
          <a:ln w="22225">
            <a:solidFill>
              <a:srgbClr val="00B05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2400"/>
          </a:p>
        </p:txBody>
      </p:sp>
      <p:sp>
        <p:nvSpPr>
          <p:cNvPr id="9" name="Right Brace 8">
            <a:extLst>
              <a:ext uri="{FF2B5EF4-FFF2-40B4-BE49-F238E27FC236}">
                <a16:creationId xmlns:a16="http://schemas.microsoft.com/office/drawing/2014/main" id="{2AF31E5B-AC8B-4EF6-B1A9-AA52F0EBEDF3}"/>
              </a:ext>
            </a:extLst>
          </p:cNvPr>
          <p:cNvSpPr/>
          <p:nvPr/>
        </p:nvSpPr>
        <p:spPr>
          <a:xfrm rot="2031021">
            <a:off x="10675135" y="2598005"/>
            <a:ext cx="105543" cy="334559"/>
          </a:xfrm>
          <a:prstGeom prst="rightBrace">
            <a:avLst>
              <a:gd name="adj1" fmla="val 46015"/>
              <a:gd name="adj2" fmla="val 50000"/>
            </a:avLst>
          </a:prstGeom>
          <a:ln w="15875">
            <a:solidFill>
              <a:schemeClr val="tx1">
                <a:lumMod val="95000"/>
                <a:lumOff val="5000"/>
              </a:schemeClr>
            </a:solidFill>
          </a:ln>
          <a:effectLst>
            <a:outerShdw blurRad="25400" dist="12700" dir="10800000" algn="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sz="2400"/>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3741AABA-A1E6-4C84-9F3E-D8380A7137F4}"/>
                  </a:ext>
                </a:extLst>
              </p:cNvPr>
              <p:cNvSpPr txBox="1"/>
              <p:nvPr/>
            </p:nvSpPr>
            <p:spPr>
              <a:xfrm>
                <a:off x="10800919" y="2785495"/>
                <a:ext cx="1221360" cy="369332"/>
              </a:xfrm>
              <a:prstGeom prst="rect">
                <a:avLst/>
              </a:prstGeom>
              <a:noFill/>
              <a:effectLst>
                <a:outerShdw blurRad="38100" dist="25400" dir="10800000" algn="r" rotWithShape="0">
                  <a:prstClr val="black">
                    <a:alpha val="40000"/>
                  </a:prstClr>
                </a:outerShdw>
              </a:effectLst>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CA" sz="2400" b="0" i="1" smtClean="0">
                          <a:latin typeface="Cambria Math" panose="02040503050406030204" pitchFamily="18" charset="0"/>
                        </a:rPr>
                        <m:t>𝑠</m:t>
                      </m:r>
                      <m:d>
                        <m:dPr>
                          <m:ctrlPr>
                            <a:rPr lang="en-CA" sz="2400" b="0" i="1" smtClean="0">
                              <a:latin typeface="Cambria Math" panose="02040503050406030204" pitchFamily="18" charset="0"/>
                            </a:rPr>
                          </m:ctrlPr>
                        </m:dPr>
                        <m:e>
                          <m:r>
                            <a:rPr lang="en-CA" sz="2400" b="1" i="0" smtClean="0">
                              <a:latin typeface="Cambria Math" panose="02040503050406030204" pitchFamily="18" charset="0"/>
                            </a:rPr>
                            <m:t>𝐱</m:t>
                          </m:r>
                        </m:e>
                      </m:d>
                      <m:r>
                        <a:rPr lang="en-CA" sz="2400" b="0" i="1" smtClean="0">
                          <a:latin typeface="Cambria Math" panose="02040503050406030204" pitchFamily="18" charset="0"/>
                        </a:rPr>
                        <m:t>&gt;0</m:t>
                      </m:r>
                    </m:oMath>
                  </m:oMathPara>
                </a14:m>
                <a:endParaRPr lang="en-CA" sz="2400" dirty="0"/>
              </a:p>
            </p:txBody>
          </p:sp>
        </mc:Choice>
        <mc:Fallback xmlns="">
          <p:sp>
            <p:nvSpPr>
              <p:cNvPr id="10" name="TextBox 9">
                <a:extLst>
                  <a:ext uri="{FF2B5EF4-FFF2-40B4-BE49-F238E27FC236}">
                    <a16:creationId xmlns:a16="http://schemas.microsoft.com/office/drawing/2014/main" id="{3741AABA-A1E6-4C84-9F3E-D8380A7137F4}"/>
                  </a:ext>
                </a:extLst>
              </p:cNvPr>
              <p:cNvSpPr txBox="1">
                <a:spLocks noRot="1" noChangeAspect="1" noMove="1" noResize="1" noEditPoints="1" noAdjustHandles="1" noChangeArrowheads="1" noChangeShapeType="1" noTextEdit="1"/>
              </p:cNvSpPr>
              <p:nvPr/>
            </p:nvSpPr>
            <p:spPr>
              <a:xfrm>
                <a:off x="10800919" y="2785495"/>
                <a:ext cx="1221360" cy="369332"/>
              </a:xfrm>
              <a:prstGeom prst="rect">
                <a:avLst/>
              </a:prstGeom>
              <a:blipFill>
                <a:blip r:embed="rId4"/>
                <a:stretch>
                  <a:fillRect/>
                </a:stretch>
              </a:blipFill>
              <a:effectLst>
                <a:outerShdw blurRad="38100" dist="25400" dir="10800000" algn="r" rotWithShape="0">
                  <a:prstClr val="black">
                    <a:alpha val="40000"/>
                  </a:prstClr>
                </a:outerShdw>
              </a:effectLst>
            </p:spPr>
            <p:txBody>
              <a:bodyPr/>
              <a:lstStyle/>
              <a:p>
                <a:r>
                  <a:rPr lang="en-CA">
                    <a:noFill/>
                  </a:rPr>
                  <a:t> </a:t>
                </a:r>
              </a:p>
            </p:txBody>
          </p:sp>
        </mc:Fallback>
      </mc:AlternateContent>
      <p:sp>
        <p:nvSpPr>
          <p:cNvPr id="12" name="Oval 11">
            <a:extLst>
              <a:ext uri="{FF2B5EF4-FFF2-40B4-BE49-F238E27FC236}">
                <a16:creationId xmlns:a16="http://schemas.microsoft.com/office/drawing/2014/main" id="{BA288396-F0E3-411C-9FE1-0DC5510E4734}"/>
              </a:ext>
            </a:extLst>
          </p:cNvPr>
          <p:cNvSpPr/>
          <p:nvPr/>
        </p:nvSpPr>
        <p:spPr>
          <a:xfrm>
            <a:off x="10610028" y="2470563"/>
            <a:ext cx="96520" cy="96520"/>
          </a:xfrm>
          <a:prstGeom prst="ellipse">
            <a:avLst/>
          </a:prstGeom>
          <a:solidFill>
            <a:srgbClr val="C0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6773FFDF-FB0C-463D-8B30-7711A7B08B1C}"/>
                  </a:ext>
                </a:extLst>
              </p:cNvPr>
              <p:cNvSpPr txBox="1"/>
              <p:nvPr/>
            </p:nvSpPr>
            <p:spPr>
              <a:xfrm>
                <a:off x="10687961" y="2118563"/>
                <a:ext cx="230832" cy="369332"/>
              </a:xfrm>
              <a:prstGeom prst="rect">
                <a:avLst/>
              </a:prstGeom>
              <a:noFill/>
              <a:effectLst>
                <a:outerShdw blurRad="25400" dist="12700" dir="10800000" algn="r" rotWithShape="0">
                  <a:prstClr val="black">
                    <a:alpha val="40000"/>
                  </a:prstClr>
                </a:outerShdw>
              </a:effectLst>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CA" sz="2400" b="1" i="0" smtClean="0">
                          <a:latin typeface="Cambria Math" panose="02040503050406030204" pitchFamily="18" charset="0"/>
                        </a:rPr>
                        <m:t>𝐱</m:t>
                      </m:r>
                    </m:oMath>
                  </m:oMathPara>
                </a14:m>
                <a:endParaRPr lang="en-CA" sz="2400" b="1" dirty="0"/>
              </a:p>
            </p:txBody>
          </p:sp>
        </mc:Choice>
        <mc:Fallback xmlns="">
          <p:sp>
            <p:nvSpPr>
              <p:cNvPr id="15" name="TextBox 14">
                <a:extLst>
                  <a:ext uri="{FF2B5EF4-FFF2-40B4-BE49-F238E27FC236}">
                    <a16:creationId xmlns:a16="http://schemas.microsoft.com/office/drawing/2014/main" id="{6773FFDF-FB0C-463D-8B30-7711A7B08B1C}"/>
                  </a:ext>
                </a:extLst>
              </p:cNvPr>
              <p:cNvSpPr txBox="1">
                <a:spLocks noRot="1" noChangeAspect="1" noMove="1" noResize="1" noEditPoints="1" noAdjustHandles="1" noChangeArrowheads="1" noChangeShapeType="1" noTextEdit="1"/>
              </p:cNvSpPr>
              <p:nvPr/>
            </p:nvSpPr>
            <p:spPr>
              <a:xfrm>
                <a:off x="10687961" y="2118563"/>
                <a:ext cx="230832" cy="369332"/>
              </a:xfrm>
              <a:prstGeom prst="rect">
                <a:avLst/>
              </a:prstGeom>
              <a:blipFill>
                <a:blip r:embed="rId5"/>
                <a:stretch>
                  <a:fillRect/>
                </a:stretch>
              </a:blipFill>
              <a:effectLst>
                <a:outerShdw blurRad="25400" dist="12700" dir="10800000" algn="r" rotWithShape="0">
                  <a:prstClr val="black">
                    <a:alpha val="40000"/>
                  </a:prstClr>
                </a:outerShdw>
              </a:effectLst>
            </p:spPr>
            <p:txBody>
              <a:bodyPr/>
              <a:lstStyle/>
              <a:p>
                <a:r>
                  <a:rPr lang="en-CA">
                    <a:noFill/>
                  </a:rPr>
                  <a:t> </a:t>
                </a:r>
              </a:p>
            </p:txBody>
          </p:sp>
        </mc:Fallback>
      </mc:AlternateContent>
      <p:grpSp>
        <p:nvGrpSpPr>
          <p:cNvPr id="22" name="Group 21">
            <a:extLst>
              <a:ext uri="{FF2B5EF4-FFF2-40B4-BE49-F238E27FC236}">
                <a16:creationId xmlns:a16="http://schemas.microsoft.com/office/drawing/2014/main" id="{8ED1136A-CB19-471A-AD56-B6138882CD9B}"/>
              </a:ext>
            </a:extLst>
          </p:cNvPr>
          <p:cNvGrpSpPr/>
          <p:nvPr/>
        </p:nvGrpSpPr>
        <p:grpSpPr>
          <a:xfrm>
            <a:off x="8451557" y="884090"/>
            <a:ext cx="1269914" cy="369332"/>
            <a:chOff x="8906514" y="400634"/>
            <a:chExt cx="1269914" cy="369332"/>
          </a:xfrm>
        </p:grpSpPr>
        <p:sp>
          <p:nvSpPr>
            <p:cNvPr id="16" name="Rectangle 15">
              <a:extLst>
                <a:ext uri="{FF2B5EF4-FFF2-40B4-BE49-F238E27FC236}">
                  <a16:creationId xmlns:a16="http://schemas.microsoft.com/office/drawing/2014/main" id="{DB45CAD6-06C9-47C5-8613-EEA19418E0D9}"/>
                </a:ext>
              </a:extLst>
            </p:cNvPr>
            <p:cNvSpPr>
              <a:spLocks noChangeAspect="1"/>
            </p:cNvSpPr>
            <p:nvPr/>
          </p:nvSpPr>
          <p:spPr>
            <a:xfrm>
              <a:off x="8906514" y="495300"/>
              <a:ext cx="180000" cy="180000"/>
            </a:xfrm>
            <a:prstGeom prst="rect">
              <a:avLst/>
            </a:prstGeom>
            <a:solidFill>
              <a:srgbClr val="DBD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9" name="TextBox 18">
              <a:extLst>
                <a:ext uri="{FF2B5EF4-FFF2-40B4-BE49-F238E27FC236}">
                  <a16:creationId xmlns:a16="http://schemas.microsoft.com/office/drawing/2014/main" id="{6349A2AA-6080-4643-9CBB-DFCBB8EFC960}"/>
                </a:ext>
              </a:extLst>
            </p:cNvPr>
            <p:cNvSpPr txBox="1"/>
            <p:nvPr/>
          </p:nvSpPr>
          <p:spPr>
            <a:xfrm>
              <a:off x="9086514" y="400634"/>
              <a:ext cx="1089914" cy="369332"/>
            </a:xfrm>
            <a:prstGeom prst="rect">
              <a:avLst/>
            </a:prstGeom>
            <a:noFill/>
          </p:spPr>
          <p:txBody>
            <a:bodyPr wrap="none" rtlCol="0">
              <a:spAutoFit/>
            </a:bodyPr>
            <a:lstStyle/>
            <a:p>
              <a:r>
                <a:rPr lang="en-CA" dirty="0"/>
                <a:t>= exterior</a:t>
              </a:r>
            </a:p>
          </p:txBody>
        </p:sp>
      </p:grpSp>
      <p:grpSp>
        <p:nvGrpSpPr>
          <p:cNvPr id="23" name="Group 22">
            <a:extLst>
              <a:ext uri="{FF2B5EF4-FFF2-40B4-BE49-F238E27FC236}">
                <a16:creationId xmlns:a16="http://schemas.microsoft.com/office/drawing/2014/main" id="{9900F2EB-83A5-4C22-A9D2-7C97D077B477}"/>
              </a:ext>
            </a:extLst>
          </p:cNvPr>
          <p:cNvGrpSpPr/>
          <p:nvPr/>
        </p:nvGrpSpPr>
        <p:grpSpPr>
          <a:xfrm>
            <a:off x="8451557" y="1310484"/>
            <a:ext cx="1878222" cy="369332"/>
            <a:chOff x="8906514" y="803230"/>
            <a:chExt cx="1878222" cy="369332"/>
          </a:xfrm>
        </p:grpSpPr>
        <p:sp>
          <p:nvSpPr>
            <p:cNvPr id="17" name="Rectangle 16">
              <a:extLst>
                <a:ext uri="{FF2B5EF4-FFF2-40B4-BE49-F238E27FC236}">
                  <a16:creationId xmlns:a16="http://schemas.microsoft.com/office/drawing/2014/main" id="{F8CF55F7-B5C9-4A12-A465-3D950C966DBE}"/>
                </a:ext>
              </a:extLst>
            </p:cNvPr>
            <p:cNvSpPr>
              <a:spLocks noChangeAspect="1"/>
            </p:cNvSpPr>
            <p:nvPr/>
          </p:nvSpPr>
          <p:spPr>
            <a:xfrm>
              <a:off x="8906514" y="897896"/>
              <a:ext cx="180000" cy="180000"/>
            </a:xfrm>
            <a:prstGeom prst="rect">
              <a:avLst/>
            </a:prstGeom>
            <a:solidFill>
              <a:srgbClr val="2135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0" name="TextBox 19">
              <a:extLst>
                <a:ext uri="{FF2B5EF4-FFF2-40B4-BE49-F238E27FC236}">
                  <a16:creationId xmlns:a16="http://schemas.microsoft.com/office/drawing/2014/main" id="{E976DAE5-F15B-4D18-A009-FA6538733E36}"/>
                </a:ext>
              </a:extLst>
            </p:cNvPr>
            <p:cNvSpPr txBox="1"/>
            <p:nvPr/>
          </p:nvSpPr>
          <p:spPr>
            <a:xfrm>
              <a:off x="9086514" y="803230"/>
              <a:ext cx="1698222" cy="369332"/>
            </a:xfrm>
            <a:prstGeom prst="rect">
              <a:avLst/>
            </a:prstGeom>
            <a:noFill/>
          </p:spPr>
          <p:txBody>
            <a:bodyPr wrap="none" rtlCol="0">
              <a:spAutoFit/>
            </a:bodyPr>
            <a:lstStyle/>
            <a:p>
              <a:r>
                <a:rPr lang="en-CA" dirty="0"/>
                <a:t>= on the surface</a:t>
              </a:r>
            </a:p>
          </p:txBody>
        </p:sp>
      </p:grpSp>
      <p:grpSp>
        <p:nvGrpSpPr>
          <p:cNvPr id="24" name="Group 23">
            <a:extLst>
              <a:ext uri="{FF2B5EF4-FFF2-40B4-BE49-F238E27FC236}">
                <a16:creationId xmlns:a16="http://schemas.microsoft.com/office/drawing/2014/main" id="{D34A1198-BE7D-4AAE-B3C5-0AADCC8B8FC6}"/>
              </a:ext>
            </a:extLst>
          </p:cNvPr>
          <p:cNvGrpSpPr/>
          <p:nvPr/>
        </p:nvGrpSpPr>
        <p:grpSpPr>
          <a:xfrm>
            <a:off x="8451557" y="1736878"/>
            <a:ext cx="1230480" cy="369332"/>
            <a:chOff x="8906514" y="1253422"/>
            <a:chExt cx="1230480" cy="369332"/>
          </a:xfrm>
        </p:grpSpPr>
        <p:sp>
          <p:nvSpPr>
            <p:cNvPr id="18" name="Rectangle 17">
              <a:extLst>
                <a:ext uri="{FF2B5EF4-FFF2-40B4-BE49-F238E27FC236}">
                  <a16:creationId xmlns:a16="http://schemas.microsoft.com/office/drawing/2014/main" id="{1CB12928-25AD-4AA5-A77B-51404483FFE7}"/>
                </a:ext>
              </a:extLst>
            </p:cNvPr>
            <p:cNvSpPr>
              <a:spLocks noChangeAspect="1"/>
            </p:cNvSpPr>
            <p:nvPr/>
          </p:nvSpPr>
          <p:spPr>
            <a:xfrm>
              <a:off x="8906514" y="1348088"/>
              <a:ext cx="180000" cy="180000"/>
            </a:xfrm>
            <a:prstGeom prst="rect">
              <a:avLst/>
            </a:prstGeom>
            <a:solidFill>
              <a:srgbClr val="4A7E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1" name="TextBox 20">
              <a:extLst>
                <a:ext uri="{FF2B5EF4-FFF2-40B4-BE49-F238E27FC236}">
                  <a16:creationId xmlns:a16="http://schemas.microsoft.com/office/drawing/2014/main" id="{D386F39D-3576-4D70-A210-347DEFA5769A}"/>
                </a:ext>
              </a:extLst>
            </p:cNvPr>
            <p:cNvSpPr txBox="1"/>
            <p:nvPr/>
          </p:nvSpPr>
          <p:spPr>
            <a:xfrm>
              <a:off x="9086514" y="1253422"/>
              <a:ext cx="1050480" cy="369332"/>
            </a:xfrm>
            <a:prstGeom prst="rect">
              <a:avLst/>
            </a:prstGeom>
            <a:noFill/>
          </p:spPr>
          <p:txBody>
            <a:bodyPr wrap="none" rtlCol="0">
              <a:spAutoFit/>
            </a:bodyPr>
            <a:lstStyle/>
            <a:p>
              <a:r>
                <a:rPr lang="en-CA" dirty="0"/>
                <a:t>= interior</a:t>
              </a:r>
            </a:p>
          </p:txBody>
        </p:sp>
      </p:grpSp>
      <p:sp>
        <p:nvSpPr>
          <p:cNvPr id="25" name="Oval 24">
            <a:extLst>
              <a:ext uri="{FF2B5EF4-FFF2-40B4-BE49-F238E27FC236}">
                <a16:creationId xmlns:a16="http://schemas.microsoft.com/office/drawing/2014/main" id="{F4221D61-F930-499F-A203-151B4FE88559}"/>
              </a:ext>
            </a:extLst>
          </p:cNvPr>
          <p:cNvSpPr/>
          <p:nvPr/>
        </p:nvSpPr>
        <p:spPr>
          <a:xfrm>
            <a:off x="9889818" y="3248785"/>
            <a:ext cx="96520" cy="96520"/>
          </a:xfrm>
          <a:prstGeom prst="ellipse">
            <a:avLst/>
          </a:prstGeom>
          <a:solidFill>
            <a:srgbClr val="C0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3E9291BE-7601-4675-AE3C-F261781C9893}"/>
                  </a:ext>
                </a:extLst>
              </p:cNvPr>
              <p:cNvSpPr txBox="1"/>
              <p:nvPr/>
            </p:nvSpPr>
            <p:spPr>
              <a:xfrm>
                <a:off x="9640988" y="3059668"/>
                <a:ext cx="230832" cy="369332"/>
              </a:xfrm>
              <a:prstGeom prst="rect">
                <a:avLst/>
              </a:prstGeom>
              <a:noFill/>
              <a:effectLst>
                <a:outerShdw blurRad="25400" dist="12700" dir="10800000" algn="r" rotWithShape="0">
                  <a:prstClr val="black">
                    <a:alpha val="40000"/>
                  </a:prstClr>
                </a:outerShdw>
              </a:effectLst>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CA" sz="2400" b="1" i="0" smtClean="0">
                          <a:latin typeface="Cambria Math" panose="02040503050406030204" pitchFamily="18" charset="0"/>
                        </a:rPr>
                        <m:t>𝐱</m:t>
                      </m:r>
                    </m:oMath>
                  </m:oMathPara>
                </a14:m>
                <a:endParaRPr lang="en-CA" sz="2400" b="1" dirty="0"/>
              </a:p>
            </p:txBody>
          </p:sp>
        </mc:Choice>
        <mc:Fallback xmlns="">
          <p:sp>
            <p:nvSpPr>
              <p:cNvPr id="26" name="TextBox 25">
                <a:extLst>
                  <a:ext uri="{FF2B5EF4-FFF2-40B4-BE49-F238E27FC236}">
                    <a16:creationId xmlns:a16="http://schemas.microsoft.com/office/drawing/2014/main" id="{3E9291BE-7601-4675-AE3C-F261781C9893}"/>
                  </a:ext>
                </a:extLst>
              </p:cNvPr>
              <p:cNvSpPr txBox="1">
                <a:spLocks noRot="1" noChangeAspect="1" noMove="1" noResize="1" noEditPoints="1" noAdjustHandles="1" noChangeArrowheads="1" noChangeShapeType="1" noTextEdit="1"/>
              </p:cNvSpPr>
              <p:nvPr/>
            </p:nvSpPr>
            <p:spPr>
              <a:xfrm>
                <a:off x="9640988" y="3059668"/>
                <a:ext cx="230832" cy="369332"/>
              </a:xfrm>
              <a:prstGeom prst="rect">
                <a:avLst/>
              </a:prstGeom>
              <a:blipFill>
                <a:blip r:embed="rId6"/>
                <a:stretch>
                  <a:fillRect/>
                </a:stretch>
              </a:blipFill>
              <a:effectLst>
                <a:outerShdw blurRad="25400" dist="12700" dir="10800000" algn="r" rotWithShape="0">
                  <a:prstClr val="black">
                    <a:alpha val="40000"/>
                  </a:prstClr>
                </a:outerShdw>
              </a:effectLst>
            </p:spPr>
            <p:txBody>
              <a:bodyPr/>
              <a:lstStyle/>
              <a:p>
                <a:r>
                  <a:rPr lang="en-CA">
                    <a:noFill/>
                  </a:rPr>
                  <a:t> </a:t>
                </a:r>
              </a:p>
            </p:txBody>
          </p:sp>
        </mc:Fallback>
      </mc:AlternateContent>
      <p:sp>
        <p:nvSpPr>
          <p:cNvPr id="27" name="Right Brace 26">
            <a:extLst>
              <a:ext uri="{FF2B5EF4-FFF2-40B4-BE49-F238E27FC236}">
                <a16:creationId xmlns:a16="http://schemas.microsoft.com/office/drawing/2014/main" id="{02717C87-0E66-4112-90AE-66F9B4D68144}"/>
              </a:ext>
            </a:extLst>
          </p:cNvPr>
          <p:cNvSpPr/>
          <p:nvPr/>
        </p:nvSpPr>
        <p:spPr>
          <a:xfrm rot="2031021">
            <a:off x="10190477" y="2725788"/>
            <a:ext cx="105543" cy="700455"/>
          </a:xfrm>
          <a:prstGeom prst="rightBrace">
            <a:avLst>
              <a:gd name="adj1" fmla="val 46015"/>
              <a:gd name="adj2" fmla="val 50000"/>
            </a:avLst>
          </a:prstGeom>
          <a:ln w="15875">
            <a:solidFill>
              <a:schemeClr val="tx1">
                <a:lumMod val="95000"/>
                <a:lumOff val="5000"/>
              </a:schemeClr>
            </a:solidFill>
          </a:ln>
          <a:effectLst>
            <a:outerShdw blurRad="25400" dist="12700" dir="10800000" algn="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sz="2400"/>
          </a:p>
        </p:txBody>
      </p:sp>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9CE921CC-E1DE-48C7-A243-D4B5D505AC51}"/>
                  </a:ext>
                </a:extLst>
              </p:cNvPr>
              <p:cNvSpPr txBox="1"/>
              <p:nvPr/>
            </p:nvSpPr>
            <p:spPr>
              <a:xfrm>
                <a:off x="10395613" y="3150953"/>
                <a:ext cx="1221360" cy="369332"/>
              </a:xfrm>
              <a:prstGeom prst="rect">
                <a:avLst/>
              </a:prstGeom>
              <a:noFill/>
              <a:effectLst>
                <a:outerShdw blurRad="38100" dist="25400" dir="10800000" algn="r" rotWithShape="0">
                  <a:prstClr val="black">
                    <a:alpha val="40000"/>
                  </a:prstClr>
                </a:outerShdw>
              </a:effectLst>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CA" sz="2400" b="0" i="1" smtClean="0">
                          <a:latin typeface="Cambria Math" panose="02040503050406030204" pitchFamily="18" charset="0"/>
                        </a:rPr>
                        <m:t>𝑠</m:t>
                      </m:r>
                      <m:d>
                        <m:dPr>
                          <m:ctrlPr>
                            <a:rPr lang="en-CA" sz="2400" b="0" i="1" smtClean="0">
                              <a:latin typeface="Cambria Math" panose="02040503050406030204" pitchFamily="18" charset="0"/>
                            </a:rPr>
                          </m:ctrlPr>
                        </m:dPr>
                        <m:e>
                          <m:r>
                            <a:rPr lang="en-CA" sz="2400" b="1" i="0" smtClean="0">
                              <a:latin typeface="Cambria Math" panose="02040503050406030204" pitchFamily="18" charset="0"/>
                            </a:rPr>
                            <m:t>𝐱</m:t>
                          </m:r>
                        </m:e>
                      </m:d>
                      <m:r>
                        <a:rPr lang="en-CA" sz="2400" b="0" i="1" smtClean="0">
                          <a:latin typeface="Cambria Math" panose="02040503050406030204" pitchFamily="18" charset="0"/>
                        </a:rPr>
                        <m:t>&lt;0</m:t>
                      </m:r>
                    </m:oMath>
                  </m:oMathPara>
                </a14:m>
                <a:endParaRPr lang="en-CA" sz="2400" dirty="0"/>
              </a:p>
            </p:txBody>
          </p:sp>
        </mc:Choice>
        <mc:Fallback xmlns="">
          <p:sp>
            <p:nvSpPr>
              <p:cNvPr id="30" name="TextBox 29">
                <a:extLst>
                  <a:ext uri="{FF2B5EF4-FFF2-40B4-BE49-F238E27FC236}">
                    <a16:creationId xmlns:a16="http://schemas.microsoft.com/office/drawing/2014/main" id="{9CE921CC-E1DE-48C7-A243-D4B5D505AC51}"/>
                  </a:ext>
                </a:extLst>
              </p:cNvPr>
              <p:cNvSpPr txBox="1">
                <a:spLocks noRot="1" noChangeAspect="1" noMove="1" noResize="1" noEditPoints="1" noAdjustHandles="1" noChangeArrowheads="1" noChangeShapeType="1" noTextEdit="1"/>
              </p:cNvSpPr>
              <p:nvPr/>
            </p:nvSpPr>
            <p:spPr>
              <a:xfrm>
                <a:off x="10395613" y="3150953"/>
                <a:ext cx="1221360" cy="369332"/>
              </a:xfrm>
              <a:prstGeom prst="rect">
                <a:avLst/>
              </a:prstGeom>
              <a:blipFill>
                <a:blip r:embed="rId7"/>
                <a:stretch>
                  <a:fillRect/>
                </a:stretch>
              </a:blipFill>
              <a:effectLst>
                <a:outerShdw blurRad="38100" dist="25400" dir="10800000" algn="r" rotWithShape="0">
                  <a:prstClr val="black">
                    <a:alpha val="40000"/>
                  </a:prstClr>
                </a:outerShdw>
              </a:effectLst>
            </p:spPr>
            <p:txBody>
              <a:bodyPr/>
              <a:lstStyle/>
              <a:p>
                <a:r>
                  <a:rPr lang="en-CA">
                    <a:noFill/>
                  </a:rPr>
                  <a:t> </a:t>
                </a:r>
              </a:p>
            </p:txBody>
          </p:sp>
        </mc:Fallback>
      </mc:AlternateContent>
    </p:spTree>
    <p:extLst>
      <p:ext uri="{BB962C8B-B14F-4D97-AF65-F5344CB8AC3E}">
        <p14:creationId xmlns:p14="http://schemas.microsoft.com/office/powerpoint/2010/main" val="3428641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4"/>
                                        </p:tgtEl>
                                        <p:attrNameLst>
                                          <p:attrName>style.visibility</p:attrName>
                                        </p:attrNameLst>
                                      </p:cBhvr>
                                      <p:to>
                                        <p:strVal val="visible"/>
                                      </p:to>
                                    </p:set>
                                    <p:animEffect transition="in" filter="fade">
                                      <p:cBhvr>
                                        <p:cTn id="11" dur="500"/>
                                        <p:tgtEl>
                                          <p:spTgt spid="24"/>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fade">
                                      <p:cBhvr>
                                        <p:cTn id="16" dur="500"/>
                                        <p:tgtEl>
                                          <p:spTgt spid="3">
                                            <p:txEl>
                                              <p:pRg st="4" end="4"/>
                                            </p:txEl>
                                          </p:spTgt>
                                        </p:tgtEl>
                                      </p:cBhvr>
                                    </p:animEffect>
                                  </p:childTnLst>
                                </p:cTn>
                              </p:par>
                            </p:childTnLst>
                          </p:cTn>
                        </p:par>
                        <p:par>
                          <p:cTn id="17" fill="hold">
                            <p:stCondLst>
                              <p:cond delay="500"/>
                            </p:stCondLst>
                            <p:childTnLst>
                              <p:par>
                                <p:cTn id="18" presetID="10" presetClass="entr" presetSubtype="0" fill="hold" nodeType="afterEffect">
                                  <p:stCondLst>
                                    <p:cond delay="0"/>
                                  </p:stCondLst>
                                  <p:childTnLst>
                                    <p:set>
                                      <p:cBhvr>
                                        <p:cTn id="19" dur="1" fill="hold">
                                          <p:stCondLst>
                                            <p:cond delay="0"/>
                                          </p:stCondLst>
                                        </p:cTn>
                                        <p:tgtEl>
                                          <p:spTgt spid="22"/>
                                        </p:tgtEl>
                                        <p:attrNameLst>
                                          <p:attrName>style.visibility</p:attrName>
                                        </p:attrNameLst>
                                      </p:cBhvr>
                                      <p:to>
                                        <p:strVal val="visible"/>
                                      </p:to>
                                    </p:set>
                                    <p:animEffect transition="in" filter="fade">
                                      <p:cBhvr>
                                        <p:cTn id="20" dur="500"/>
                                        <p:tgtEl>
                                          <p:spTgt spid="22"/>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fade">
                                      <p:cBhvr>
                                        <p:cTn id="25" dur="500"/>
                                        <p:tgtEl>
                                          <p:spTgt spid="3">
                                            <p:txEl>
                                              <p:pRg st="5" end="5"/>
                                            </p:txEl>
                                          </p:spTgt>
                                        </p:tgtEl>
                                      </p:cBhvr>
                                    </p:animEffect>
                                  </p:childTnLst>
                                </p:cTn>
                              </p:par>
                            </p:childTnLst>
                          </p:cTn>
                        </p:par>
                        <p:par>
                          <p:cTn id="26" fill="hold">
                            <p:stCondLst>
                              <p:cond delay="500"/>
                            </p:stCondLst>
                            <p:childTnLst>
                              <p:par>
                                <p:cTn id="27" presetID="10" presetClass="entr" presetSubtype="0" fill="hold" nodeType="afterEffect">
                                  <p:stCondLst>
                                    <p:cond delay="0"/>
                                  </p:stCondLst>
                                  <p:childTnLst>
                                    <p:set>
                                      <p:cBhvr>
                                        <p:cTn id="28" dur="1" fill="hold">
                                          <p:stCondLst>
                                            <p:cond delay="0"/>
                                          </p:stCondLst>
                                        </p:cTn>
                                        <p:tgtEl>
                                          <p:spTgt spid="23"/>
                                        </p:tgtEl>
                                        <p:attrNameLst>
                                          <p:attrName>style.visibility</p:attrName>
                                        </p:attrNameLst>
                                      </p:cBhvr>
                                      <p:to>
                                        <p:strVal val="visible"/>
                                      </p:to>
                                    </p:set>
                                    <p:animEffect transition="in" filter="fade">
                                      <p:cBhvr>
                                        <p:cTn id="29" dur="500"/>
                                        <p:tgtEl>
                                          <p:spTgt spid="23"/>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fade">
                                      <p:cBhvr>
                                        <p:cTn id="34" dur="500"/>
                                        <p:tgtEl>
                                          <p:spTgt spid="8"/>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15"/>
                                        </p:tgtEl>
                                        <p:attrNameLst>
                                          <p:attrName>style.visibility</p:attrName>
                                        </p:attrNameLst>
                                      </p:cBhvr>
                                      <p:to>
                                        <p:strVal val="visible"/>
                                      </p:to>
                                    </p:set>
                                    <p:animEffect transition="in" filter="fade">
                                      <p:cBhvr>
                                        <p:cTn id="39" dur="500"/>
                                        <p:tgtEl>
                                          <p:spTgt spid="15"/>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fade">
                                      <p:cBhvr>
                                        <p:cTn id="42" dur="500"/>
                                        <p:tgtEl>
                                          <p:spTgt spid="12"/>
                                        </p:tgtEl>
                                      </p:cBhvr>
                                    </p:animEffect>
                                  </p:childTnLst>
                                </p:cTn>
                              </p:par>
                            </p:childTnLst>
                          </p:cTn>
                        </p:par>
                        <p:par>
                          <p:cTn id="43" fill="hold">
                            <p:stCondLst>
                              <p:cond delay="500"/>
                            </p:stCondLst>
                            <p:childTnLst>
                              <p:par>
                                <p:cTn id="44" presetID="10" presetClass="entr" presetSubtype="0" fill="hold" grpId="0" nodeType="afterEffect">
                                  <p:stCondLst>
                                    <p:cond delay="0"/>
                                  </p:stCondLst>
                                  <p:childTnLst>
                                    <p:set>
                                      <p:cBhvr>
                                        <p:cTn id="45" dur="1" fill="hold">
                                          <p:stCondLst>
                                            <p:cond delay="0"/>
                                          </p:stCondLst>
                                        </p:cTn>
                                        <p:tgtEl>
                                          <p:spTgt spid="9"/>
                                        </p:tgtEl>
                                        <p:attrNameLst>
                                          <p:attrName>style.visibility</p:attrName>
                                        </p:attrNameLst>
                                      </p:cBhvr>
                                      <p:to>
                                        <p:strVal val="visible"/>
                                      </p:to>
                                    </p:set>
                                    <p:animEffect transition="in" filter="fade">
                                      <p:cBhvr>
                                        <p:cTn id="46" dur="500"/>
                                        <p:tgtEl>
                                          <p:spTgt spid="9"/>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0"/>
                                        </p:tgtEl>
                                        <p:attrNameLst>
                                          <p:attrName>style.visibility</p:attrName>
                                        </p:attrNameLst>
                                      </p:cBhvr>
                                      <p:to>
                                        <p:strVal val="visible"/>
                                      </p:to>
                                    </p:set>
                                    <p:animEffect transition="in" filter="fade">
                                      <p:cBhvr>
                                        <p:cTn id="49" dur="500"/>
                                        <p:tgtEl>
                                          <p:spTgt spid="10"/>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xit" presetSubtype="0" fill="hold" grpId="1" nodeType="clickEffect">
                                  <p:stCondLst>
                                    <p:cond delay="0"/>
                                  </p:stCondLst>
                                  <p:childTnLst>
                                    <p:animEffect transition="out" filter="fade">
                                      <p:cBhvr>
                                        <p:cTn id="53" dur="500"/>
                                        <p:tgtEl>
                                          <p:spTgt spid="15"/>
                                        </p:tgtEl>
                                      </p:cBhvr>
                                    </p:animEffect>
                                    <p:set>
                                      <p:cBhvr>
                                        <p:cTn id="54" dur="1" fill="hold">
                                          <p:stCondLst>
                                            <p:cond delay="499"/>
                                          </p:stCondLst>
                                        </p:cTn>
                                        <p:tgtEl>
                                          <p:spTgt spid="15"/>
                                        </p:tgtEl>
                                        <p:attrNameLst>
                                          <p:attrName>style.visibility</p:attrName>
                                        </p:attrNameLst>
                                      </p:cBhvr>
                                      <p:to>
                                        <p:strVal val="hidden"/>
                                      </p:to>
                                    </p:set>
                                  </p:childTnLst>
                                </p:cTn>
                              </p:par>
                              <p:par>
                                <p:cTn id="55" presetID="10" presetClass="exit" presetSubtype="0" fill="hold" grpId="1" nodeType="withEffect">
                                  <p:stCondLst>
                                    <p:cond delay="0"/>
                                  </p:stCondLst>
                                  <p:childTnLst>
                                    <p:animEffect transition="out" filter="fade">
                                      <p:cBhvr>
                                        <p:cTn id="56" dur="500"/>
                                        <p:tgtEl>
                                          <p:spTgt spid="12"/>
                                        </p:tgtEl>
                                      </p:cBhvr>
                                    </p:animEffect>
                                    <p:set>
                                      <p:cBhvr>
                                        <p:cTn id="57" dur="1" fill="hold">
                                          <p:stCondLst>
                                            <p:cond delay="499"/>
                                          </p:stCondLst>
                                        </p:cTn>
                                        <p:tgtEl>
                                          <p:spTgt spid="12"/>
                                        </p:tgtEl>
                                        <p:attrNameLst>
                                          <p:attrName>style.visibility</p:attrName>
                                        </p:attrNameLst>
                                      </p:cBhvr>
                                      <p:to>
                                        <p:strVal val="hidden"/>
                                      </p:to>
                                    </p:set>
                                  </p:childTnLst>
                                </p:cTn>
                              </p:par>
                              <p:par>
                                <p:cTn id="58" presetID="10" presetClass="exit" presetSubtype="0" fill="hold" grpId="1" nodeType="withEffect">
                                  <p:stCondLst>
                                    <p:cond delay="0"/>
                                  </p:stCondLst>
                                  <p:childTnLst>
                                    <p:animEffect transition="out" filter="fade">
                                      <p:cBhvr>
                                        <p:cTn id="59" dur="500"/>
                                        <p:tgtEl>
                                          <p:spTgt spid="9"/>
                                        </p:tgtEl>
                                      </p:cBhvr>
                                    </p:animEffect>
                                    <p:set>
                                      <p:cBhvr>
                                        <p:cTn id="60" dur="1" fill="hold">
                                          <p:stCondLst>
                                            <p:cond delay="499"/>
                                          </p:stCondLst>
                                        </p:cTn>
                                        <p:tgtEl>
                                          <p:spTgt spid="9"/>
                                        </p:tgtEl>
                                        <p:attrNameLst>
                                          <p:attrName>style.visibility</p:attrName>
                                        </p:attrNameLst>
                                      </p:cBhvr>
                                      <p:to>
                                        <p:strVal val="hidden"/>
                                      </p:to>
                                    </p:set>
                                  </p:childTnLst>
                                </p:cTn>
                              </p:par>
                              <p:par>
                                <p:cTn id="61" presetID="10" presetClass="exit" presetSubtype="0" fill="hold" grpId="1" nodeType="withEffect">
                                  <p:stCondLst>
                                    <p:cond delay="0"/>
                                  </p:stCondLst>
                                  <p:childTnLst>
                                    <p:animEffect transition="out" filter="fade">
                                      <p:cBhvr>
                                        <p:cTn id="62" dur="500"/>
                                        <p:tgtEl>
                                          <p:spTgt spid="10"/>
                                        </p:tgtEl>
                                      </p:cBhvr>
                                    </p:animEffect>
                                    <p:set>
                                      <p:cBhvr>
                                        <p:cTn id="63" dur="1" fill="hold">
                                          <p:stCondLst>
                                            <p:cond delay="499"/>
                                          </p:stCondLst>
                                        </p:cTn>
                                        <p:tgtEl>
                                          <p:spTgt spid="10"/>
                                        </p:tgtEl>
                                        <p:attrNameLst>
                                          <p:attrName>style.visibility</p:attrName>
                                        </p:attrNameLst>
                                      </p:cBhvr>
                                      <p:to>
                                        <p:strVal val="hidden"/>
                                      </p:to>
                                    </p:set>
                                  </p:childTnLst>
                                </p:cTn>
                              </p:par>
                            </p:childTnLst>
                          </p:cTn>
                        </p:par>
                        <p:par>
                          <p:cTn id="64" fill="hold">
                            <p:stCondLst>
                              <p:cond delay="500"/>
                            </p:stCondLst>
                            <p:childTnLst>
                              <p:par>
                                <p:cTn id="65" presetID="10" presetClass="entr" presetSubtype="0" fill="hold" grpId="0" nodeType="afterEffect">
                                  <p:stCondLst>
                                    <p:cond delay="0"/>
                                  </p:stCondLst>
                                  <p:childTnLst>
                                    <p:set>
                                      <p:cBhvr>
                                        <p:cTn id="66" dur="1" fill="hold">
                                          <p:stCondLst>
                                            <p:cond delay="0"/>
                                          </p:stCondLst>
                                        </p:cTn>
                                        <p:tgtEl>
                                          <p:spTgt spid="26"/>
                                        </p:tgtEl>
                                        <p:attrNameLst>
                                          <p:attrName>style.visibility</p:attrName>
                                        </p:attrNameLst>
                                      </p:cBhvr>
                                      <p:to>
                                        <p:strVal val="visible"/>
                                      </p:to>
                                    </p:set>
                                    <p:animEffect transition="in" filter="fade">
                                      <p:cBhvr>
                                        <p:cTn id="67" dur="500"/>
                                        <p:tgtEl>
                                          <p:spTgt spid="26"/>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25"/>
                                        </p:tgtEl>
                                        <p:attrNameLst>
                                          <p:attrName>style.visibility</p:attrName>
                                        </p:attrNameLst>
                                      </p:cBhvr>
                                      <p:to>
                                        <p:strVal val="visible"/>
                                      </p:to>
                                    </p:set>
                                    <p:animEffect transition="in" filter="fade">
                                      <p:cBhvr>
                                        <p:cTn id="70" dur="500"/>
                                        <p:tgtEl>
                                          <p:spTgt spid="25"/>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27"/>
                                        </p:tgtEl>
                                        <p:attrNameLst>
                                          <p:attrName>style.visibility</p:attrName>
                                        </p:attrNameLst>
                                      </p:cBhvr>
                                      <p:to>
                                        <p:strVal val="visible"/>
                                      </p:to>
                                    </p:set>
                                    <p:animEffect transition="in" filter="fade">
                                      <p:cBhvr>
                                        <p:cTn id="73" dur="500"/>
                                        <p:tgtEl>
                                          <p:spTgt spid="27"/>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30"/>
                                        </p:tgtEl>
                                        <p:attrNameLst>
                                          <p:attrName>style.visibility</p:attrName>
                                        </p:attrNameLst>
                                      </p:cBhvr>
                                      <p:to>
                                        <p:strVal val="visible"/>
                                      </p:to>
                                    </p:set>
                                    <p:animEffect transition="in" filter="fade">
                                      <p:cBhvr>
                                        <p:cTn id="76"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9" grpId="1" animBg="1"/>
      <p:bldP spid="10" grpId="0"/>
      <p:bldP spid="10" grpId="1"/>
      <p:bldP spid="12" grpId="0" animBg="1"/>
      <p:bldP spid="12" grpId="1" animBg="1"/>
      <p:bldP spid="15" grpId="0"/>
      <p:bldP spid="15" grpId="1"/>
      <p:bldP spid="25" grpId="0" animBg="1"/>
      <p:bldP spid="26" grpId="0"/>
      <p:bldP spid="27" grpId="0" animBg="1"/>
      <p:bldP spid="3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9E1065-1D23-420A-81F9-EF96B917215A}"/>
              </a:ext>
            </a:extLst>
          </p:cNvPr>
          <p:cNvSpPr>
            <a:spLocks noGrp="1"/>
          </p:cNvSpPr>
          <p:nvPr>
            <p:ph type="title"/>
          </p:nvPr>
        </p:nvSpPr>
        <p:spPr>
          <a:xfrm>
            <a:off x="838200" y="365125"/>
            <a:ext cx="10515600" cy="790575"/>
          </a:xfrm>
        </p:spPr>
        <p:txBody>
          <a:bodyPr/>
          <a:lstStyle/>
          <a:p>
            <a:r>
              <a:rPr lang="en-CA" dirty="0"/>
              <a:t>Signed Distance Fields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740C8AA-A152-4E79-BC35-44A346CAEF8C}"/>
                  </a:ext>
                </a:extLst>
              </p:cNvPr>
              <p:cNvSpPr>
                <a:spLocks noGrp="1"/>
              </p:cNvSpPr>
              <p:nvPr>
                <p:ph idx="1"/>
              </p:nvPr>
            </p:nvSpPr>
            <p:spPr>
              <a:xfrm>
                <a:off x="838200" y="1409700"/>
                <a:ext cx="5680587" cy="4767263"/>
              </a:xfrm>
            </p:spPr>
            <p:txBody>
              <a:bodyPr/>
              <a:lstStyle/>
              <a:p>
                <a:r>
                  <a:rPr lang="en-CA" dirty="0"/>
                  <a:t>Additionally, compute the </a:t>
                </a:r>
                <a:r>
                  <a:rPr lang="en-CA" b="1" dirty="0"/>
                  <a:t>gradient</a:t>
                </a:r>
                <a:r>
                  <a:rPr lang="en-CA" dirty="0"/>
                  <a:t> of the scalar field, </a:t>
                </a:r>
                <a14:m>
                  <m:oMath xmlns:m="http://schemas.openxmlformats.org/officeDocument/2006/math">
                    <m:r>
                      <m:rPr>
                        <m:sty m:val="p"/>
                      </m:rPr>
                      <a:rPr lang="en-CA">
                        <a:latin typeface="Cambria Math" panose="02040503050406030204" pitchFamily="18" charset="0"/>
                      </a:rPr>
                      <m:t>∇</m:t>
                    </m:r>
                    <m:r>
                      <a:rPr lang="en-CA" i="1">
                        <a:latin typeface="Cambria Math" panose="02040503050406030204" pitchFamily="18" charset="0"/>
                      </a:rPr>
                      <m:t>𝑠</m:t>
                    </m:r>
                    <m:d>
                      <m:dPr>
                        <m:ctrlPr>
                          <a:rPr lang="en-CA" i="1">
                            <a:latin typeface="Cambria Math" panose="02040503050406030204" pitchFamily="18" charset="0"/>
                          </a:rPr>
                        </m:ctrlPr>
                      </m:dPr>
                      <m:e>
                        <m:r>
                          <a:rPr lang="en-CA" b="1">
                            <a:latin typeface="Cambria Math" panose="02040503050406030204" pitchFamily="18" charset="0"/>
                          </a:rPr>
                          <m:t>𝐱</m:t>
                        </m:r>
                      </m:e>
                    </m:d>
                    <m:r>
                      <a:rPr lang="en-CA" b="1" i="1" smtClean="0">
                        <a:latin typeface="Cambria Math" panose="02040503050406030204" pitchFamily="18" charset="0"/>
                      </a:rPr>
                      <m:t> : </m:t>
                    </m:r>
                    <m:sSup>
                      <m:sSupPr>
                        <m:ctrlPr>
                          <a:rPr lang="en-CA" b="1" i="1" smtClean="0">
                            <a:latin typeface="Cambria Math" panose="02040503050406030204" pitchFamily="18" charset="0"/>
                            <a:ea typeface="Cambria Math" panose="02040503050406030204" pitchFamily="18" charset="0"/>
                          </a:rPr>
                        </m:ctrlPr>
                      </m:sSupPr>
                      <m:e>
                        <m:r>
                          <a:rPr lang="en-CA" b="1" i="1" smtClean="0">
                            <a:latin typeface="Cambria Math" panose="02040503050406030204" pitchFamily="18" charset="0"/>
                            <a:ea typeface="Cambria Math" panose="02040503050406030204" pitchFamily="18" charset="0"/>
                          </a:rPr>
                          <m:t>ℝ</m:t>
                        </m:r>
                      </m:e>
                      <m:sup>
                        <m:r>
                          <a:rPr lang="en-CA" b="0" i="1" smtClean="0">
                            <a:latin typeface="Cambria Math" panose="02040503050406030204" pitchFamily="18" charset="0"/>
                            <a:ea typeface="Cambria Math" panose="02040503050406030204" pitchFamily="18" charset="0"/>
                          </a:rPr>
                          <m:t>3</m:t>
                        </m:r>
                      </m:sup>
                    </m:sSup>
                    <m:r>
                      <a:rPr lang="en-CA" b="1" i="1" smtClean="0">
                        <a:latin typeface="Cambria Math" panose="02040503050406030204" pitchFamily="18" charset="0"/>
                        <a:ea typeface="Cambria Math" panose="02040503050406030204" pitchFamily="18" charset="0"/>
                      </a:rPr>
                      <m:t>→</m:t>
                    </m:r>
                    <m:sSup>
                      <m:sSupPr>
                        <m:ctrlPr>
                          <a:rPr lang="en-CA" b="1" i="1" smtClean="0">
                            <a:latin typeface="Cambria Math" panose="02040503050406030204" pitchFamily="18" charset="0"/>
                            <a:ea typeface="Cambria Math" panose="02040503050406030204" pitchFamily="18" charset="0"/>
                          </a:rPr>
                        </m:ctrlPr>
                      </m:sSupPr>
                      <m:e>
                        <m:r>
                          <a:rPr lang="en-CA" b="1" i="1" smtClean="0">
                            <a:latin typeface="Cambria Math" panose="02040503050406030204" pitchFamily="18" charset="0"/>
                            <a:ea typeface="Cambria Math" panose="02040503050406030204" pitchFamily="18" charset="0"/>
                          </a:rPr>
                          <m:t>ℝ</m:t>
                        </m:r>
                      </m:e>
                      <m:sup>
                        <m:r>
                          <a:rPr lang="en-CA" b="0" i="1" smtClean="0">
                            <a:latin typeface="Cambria Math" panose="02040503050406030204" pitchFamily="18" charset="0"/>
                            <a:ea typeface="Cambria Math" panose="02040503050406030204" pitchFamily="18" charset="0"/>
                          </a:rPr>
                          <m:t>3</m:t>
                        </m:r>
                      </m:sup>
                    </m:sSup>
                  </m:oMath>
                </a14:m>
                <a:endParaRPr lang="en-CA" dirty="0"/>
              </a:p>
              <a:p>
                <a:r>
                  <a:rPr lang="en-CA" dirty="0"/>
                  <a:t>Typical for the gradient function to return a unit vector, i.e. </a:t>
                </a:r>
              </a:p>
              <a:p>
                <a:endParaRPr lang="en-CA" dirty="0"/>
              </a:p>
              <a:p>
                <a:endParaRPr lang="en-CA" dirty="0"/>
              </a:p>
              <a:p>
                <a14:m>
                  <m:oMath xmlns:m="http://schemas.openxmlformats.org/officeDocument/2006/math">
                    <m:r>
                      <m:rPr>
                        <m:sty m:val="p"/>
                      </m:rPr>
                      <a:rPr lang="en-CA">
                        <a:latin typeface="Cambria Math" panose="02040503050406030204" pitchFamily="18" charset="0"/>
                      </a:rPr>
                      <m:t>∇</m:t>
                    </m:r>
                    <m:r>
                      <a:rPr lang="en-CA" i="1">
                        <a:latin typeface="Cambria Math" panose="02040503050406030204" pitchFamily="18" charset="0"/>
                      </a:rPr>
                      <m:t>𝑠</m:t>
                    </m:r>
                    <m:r>
                      <a:rPr lang="en-CA" i="1">
                        <a:latin typeface="Cambria Math" panose="02040503050406030204" pitchFamily="18" charset="0"/>
                      </a:rPr>
                      <m:t>(</m:t>
                    </m:r>
                    <m:r>
                      <a:rPr lang="en-CA" b="1">
                        <a:latin typeface="Cambria Math" panose="02040503050406030204" pitchFamily="18" charset="0"/>
                      </a:rPr>
                      <m:t>𝐱</m:t>
                    </m:r>
                    <m:r>
                      <a:rPr lang="en-CA" i="1">
                        <a:latin typeface="Cambria Math" panose="02040503050406030204" pitchFamily="18" charset="0"/>
                      </a:rPr>
                      <m:t>)</m:t>
                    </m:r>
                  </m:oMath>
                </a14:m>
                <a:r>
                  <a:rPr lang="en-CA" dirty="0"/>
                  <a:t> gives a vector field of inward facing </a:t>
                </a:r>
                <a:r>
                  <a:rPr lang="en-CA" b="1" dirty="0"/>
                  <a:t>normal directions</a:t>
                </a:r>
              </a:p>
              <a:p>
                <a:pPr lvl="1"/>
                <a:r>
                  <a:rPr lang="en-CA" dirty="0"/>
                  <a:t>Direction to move outside the field</a:t>
                </a:r>
              </a:p>
              <a:p>
                <a:pPr lvl="1"/>
                <a:endParaRPr lang="en-CA" dirty="0"/>
              </a:p>
              <a:p>
                <a:endParaRPr lang="en-CA" dirty="0"/>
              </a:p>
            </p:txBody>
          </p:sp>
        </mc:Choice>
        <mc:Fallback xmlns="">
          <p:sp>
            <p:nvSpPr>
              <p:cNvPr id="3" name="Content Placeholder 2">
                <a:extLst>
                  <a:ext uri="{FF2B5EF4-FFF2-40B4-BE49-F238E27FC236}">
                    <a16:creationId xmlns:a16="http://schemas.microsoft.com/office/drawing/2014/main" id="{7740C8AA-A152-4E79-BC35-44A346CAEF8C}"/>
                  </a:ext>
                </a:extLst>
              </p:cNvPr>
              <p:cNvSpPr>
                <a:spLocks noGrp="1" noRot="1" noChangeAspect="1" noMove="1" noResize="1" noEditPoints="1" noAdjustHandles="1" noChangeArrowheads="1" noChangeShapeType="1" noTextEdit="1"/>
              </p:cNvSpPr>
              <p:nvPr>
                <p:ph idx="1"/>
              </p:nvPr>
            </p:nvSpPr>
            <p:spPr>
              <a:xfrm>
                <a:off x="838200" y="1409700"/>
                <a:ext cx="5680587" cy="4767263"/>
              </a:xfrm>
              <a:blipFill>
                <a:blip r:embed="rId3"/>
                <a:stretch>
                  <a:fillRect l="-1933" t="-2046" r="-215"/>
                </a:stretch>
              </a:blipFill>
            </p:spPr>
            <p:txBody>
              <a:bodyPr/>
              <a:lstStyle/>
              <a:p>
                <a:r>
                  <a:rPr lang="en-CA">
                    <a:noFill/>
                  </a:rPr>
                  <a:t> </a:t>
                </a:r>
              </a:p>
            </p:txBody>
          </p:sp>
        </mc:Fallback>
      </mc:AlternateContent>
      <p:grpSp>
        <p:nvGrpSpPr>
          <p:cNvPr id="4" name="Group 3">
            <a:extLst>
              <a:ext uri="{FF2B5EF4-FFF2-40B4-BE49-F238E27FC236}">
                <a16:creationId xmlns:a16="http://schemas.microsoft.com/office/drawing/2014/main" id="{9B296BF4-F2EB-46CE-B810-6456135CFCC6}"/>
              </a:ext>
            </a:extLst>
          </p:cNvPr>
          <p:cNvGrpSpPr/>
          <p:nvPr/>
        </p:nvGrpSpPr>
        <p:grpSpPr>
          <a:xfrm>
            <a:off x="8380914" y="2154755"/>
            <a:ext cx="2880000" cy="2880000"/>
            <a:chOff x="1606165" y="4456863"/>
            <a:chExt cx="2880000" cy="2880000"/>
          </a:xfrm>
        </p:grpSpPr>
        <p:sp>
          <p:nvSpPr>
            <p:cNvPr id="5" name="Rectangle 4">
              <a:extLst>
                <a:ext uri="{FF2B5EF4-FFF2-40B4-BE49-F238E27FC236}">
                  <a16:creationId xmlns:a16="http://schemas.microsoft.com/office/drawing/2014/main" id="{38440036-C5F0-47A4-9343-664FCB88CBB3}"/>
                </a:ext>
              </a:extLst>
            </p:cNvPr>
            <p:cNvSpPr/>
            <p:nvPr/>
          </p:nvSpPr>
          <p:spPr>
            <a:xfrm>
              <a:off x="1606165" y="4456863"/>
              <a:ext cx="2880000" cy="2880000"/>
            </a:xfrm>
            <a:prstGeom prst="rect">
              <a:avLst/>
            </a:prstGeom>
            <a:solidFill>
              <a:schemeClr val="accent3">
                <a:lumMod val="40000"/>
                <a:lumOff val="60000"/>
              </a:schemeClr>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2400"/>
            </a:p>
          </p:txBody>
        </p:sp>
        <p:sp>
          <p:nvSpPr>
            <p:cNvPr id="6" name="Oval 5">
              <a:extLst>
                <a:ext uri="{FF2B5EF4-FFF2-40B4-BE49-F238E27FC236}">
                  <a16:creationId xmlns:a16="http://schemas.microsoft.com/office/drawing/2014/main" id="{0109E420-A33A-4A16-9DFC-9452B8DA918D}"/>
                </a:ext>
              </a:extLst>
            </p:cNvPr>
            <p:cNvSpPr>
              <a:spLocks noChangeAspect="1"/>
            </p:cNvSpPr>
            <p:nvPr/>
          </p:nvSpPr>
          <p:spPr>
            <a:xfrm>
              <a:off x="1606165" y="4456863"/>
              <a:ext cx="2880000" cy="2880000"/>
            </a:xfrm>
            <a:prstGeom prst="ellipse">
              <a:avLst/>
            </a:prstGeom>
            <a:gradFill flip="none" rotWithShape="1">
              <a:gsLst>
                <a:gs pos="54000">
                  <a:schemeClr val="bg1">
                    <a:lumMod val="50000"/>
                  </a:schemeClr>
                </a:gs>
                <a:gs pos="50000">
                  <a:schemeClr val="tx1"/>
                </a:gs>
                <a:gs pos="46000">
                  <a:schemeClr val="accent1"/>
                </a:gs>
                <a:gs pos="99000">
                  <a:schemeClr val="accent3">
                    <a:alpha val="18000"/>
                  </a:schemeClr>
                </a:gs>
              </a:gsLst>
              <a:path path="circle">
                <a:fillToRect l="50000" t="50000" r="50000" b="50000"/>
              </a:path>
              <a:tileRect/>
            </a:gradFill>
            <a:ln>
              <a:noFill/>
            </a:ln>
            <a:effectLst>
              <a:softEdge rad="254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2400"/>
            </a:p>
          </p:txBody>
        </p:sp>
        <p:sp>
          <p:nvSpPr>
            <p:cNvPr id="7" name="Oval 6">
              <a:extLst>
                <a:ext uri="{FF2B5EF4-FFF2-40B4-BE49-F238E27FC236}">
                  <a16:creationId xmlns:a16="http://schemas.microsoft.com/office/drawing/2014/main" id="{DEE19A52-075D-4CC3-8FAC-43FA510473FE}"/>
                </a:ext>
              </a:extLst>
            </p:cNvPr>
            <p:cNvSpPr>
              <a:spLocks noChangeAspect="1"/>
            </p:cNvSpPr>
            <p:nvPr/>
          </p:nvSpPr>
          <p:spPr>
            <a:xfrm>
              <a:off x="1606165" y="4456863"/>
              <a:ext cx="2880000" cy="2880000"/>
            </a:xfrm>
            <a:prstGeom prst="ellipse">
              <a:avLst/>
            </a:prstGeom>
            <a:solidFill>
              <a:schemeClr val="accent5">
                <a:alpha val="80000"/>
              </a:schemeClr>
            </a:solidFill>
            <a:ln>
              <a:noFill/>
            </a:ln>
            <a:effectLst>
              <a:softEdge rad="812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2400"/>
            </a:p>
          </p:txBody>
        </p:sp>
      </p:grpSp>
      <p:sp>
        <p:nvSpPr>
          <p:cNvPr id="8" name="Oval 7">
            <a:extLst>
              <a:ext uri="{FF2B5EF4-FFF2-40B4-BE49-F238E27FC236}">
                <a16:creationId xmlns:a16="http://schemas.microsoft.com/office/drawing/2014/main" id="{1B53475E-A4E9-413C-A71E-A12D68BA0F36}"/>
              </a:ext>
            </a:extLst>
          </p:cNvPr>
          <p:cNvSpPr/>
          <p:nvPr/>
        </p:nvSpPr>
        <p:spPr>
          <a:xfrm>
            <a:off x="8794914" y="2568755"/>
            <a:ext cx="2052000" cy="2052000"/>
          </a:xfrm>
          <a:prstGeom prst="ellipse">
            <a:avLst/>
          </a:prstGeom>
          <a:noFill/>
          <a:ln w="22225">
            <a:solidFill>
              <a:srgbClr val="00B05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2400"/>
          </a:p>
        </p:txBody>
      </p:sp>
      <p:grpSp>
        <p:nvGrpSpPr>
          <p:cNvPr id="22" name="Group 21">
            <a:extLst>
              <a:ext uri="{FF2B5EF4-FFF2-40B4-BE49-F238E27FC236}">
                <a16:creationId xmlns:a16="http://schemas.microsoft.com/office/drawing/2014/main" id="{8ED1136A-CB19-471A-AD56-B6138882CD9B}"/>
              </a:ext>
            </a:extLst>
          </p:cNvPr>
          <p:cNvGrpSpPr/>
          <p:nvPr/>
        </p:nvGrpSpPr>
        <p:grpSpPr>
          <a:xfrm>
            <a:off x="8451557" y="884090"/>
            <a:ext cx="1269914" cy="369332"/>
            <a:chOff x="8906514" y="400634"/>
            <a:chExt cx="1269914" cy="369332"/>
          </a:xfrm>
        </p:grpSpPr>
        <p:sp>
          <p:nvSpPr>
            <p:cNvPr id="16" name="Rectangle 15">
              <a:extLst>
                <a:ext uri="{FF2B5EF4-FFF2-40B4-BE49-F238E27FC236}">
                  <a16:creationId xmlns:a16="http://schemas.microsoft.com/office/drawing/2014/main" id="{DB45CAD6-06C9-47C5-8613-EEA19418E0D9}"/>
                </a:ext>
              </a:extLst>
            </p:cNvPr>
            <p:cNvSpPr>
              <a:spLocks noChangeAspect="1"/>
            </p:cNvSpPr>
            <p:nvPr/>
          </p:nvSpPr>
          <p:spPr>
            <a:xfrm>
              <a:off x="8906514" y="495300"/>
              <a:ext cx="180000" cy="180000"/>
            </a:xfrm>
            <a:prstGeom prst="rect">
              <a:avLst/>
            </a:prstGeom>
            <a:solidFill>
              <a:srgbClr val="DBD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9" name="TextBox 18">
              <a:extLst>
                <a:ext uri="{FF2B5EF4-FFF2-40B4-BE49-F238E27FC236}">
                  <a16:creationId xmlns:a16="http://schemas.microsoft.com/office/drawing/2014/main" id="{6349A2AA-6080-4643-9CBB-DFCBB8EFC960}"/>
                </a:ext>
              </a:extLst>
            </p:cNvPr>
            <p:cNvSpPr txBox="1"/>
            <p:nvPr/>
          </p:nvSpPr>
          <p:spPr>
            <a:xfrm>
              <a:off x="9086514" y="400634"/>
              <a:ext cx="1089914" cy="369332"/>
            </a:xfrm>
            <a:prstGeom prst="rect">
              <a:avLst/>
            </a:prstGeom>
            <a:noFill/>
          </p:spPr>
          <p:txBody>
            <a:bodyPr wrap="none" rtlCol="0">
              <a:spAutoFit/>
            </a:bodyPr>
            <a:lstStyle/>
            <a:p>
              <a:r>
                <a:rPr lang="en-CA" dirty="0"/>
                <a:t>= exterior</a:t>
              </a:r>
            </a:p>
          </p:txBody>
        </p:sp>
      </p:grpSp>
      <p:grpSp>
        <p:nvGrpSpPr>
          <p:cNvPr id="23" name="Group 22">
            <a:extLst>
              <a:ext uri="{FF2B5EF4-FFF2-40B4-BE49-F238E27FC236}">
                <a16:creationId xmlns:a16="http://schemas.microsoft.com/office/drawing/2014/main" id="{9900F2EB-83A5-4C22-A9D2-7C97D077B477}"/>
              </a:ext>
            </a:extLst>
          </p:cNvPr>
          <p:cNvGrpSpPr/>
          <p:nvPr/>
        </p:nvGrpSpPr>
        <p:grpSpPr>
          <a:xfrm>
            <a:off x="8451557" y="1310484"/>
            <a:ext cx="1878222" cy="369332"/>
            <a:chOff x="8906514" y="803230"/>
            <a:chExt cx="1878222" cy="369332"/>
          </a:xfrm>
        </p:grpSpPr>
        <p:sp>
          <p:nvSpPr>
            <p:cNvPr id="17" name="Rectangle 16">
              <a:extLst>
                <a:ext uri="{FF2B5EF4-FFF2-40B4-BE49-F238E27FC236}">
                  <a16:creationId xmlns:a16="http://schemas.microsoft.com/office/drawing/2014/main" id="{F8CF55F7-B5C9-4A12-A465-3D950C966DBE}"/>
                </a:ext>
              </a:extLst>
            </p:cNvPr>
            <p:cNvSpPr>
              <a:spLocks noChangeAspect="1"/>
            </p:cNvSpPr>
            <p:nvPr/>
          </p:nvSpPr>
          <p:spPr>
            <a:xfrm>
              <a:off x="8906514" y="897896"/>
              <a:ext cx="180000" cy="180000"/>
            </a:xfrm>
            <a:prstGeom prst="rect">
              <a:avLst/>
            </a:prstGeom>
            <a:solidFill>
              <a:srgbClr val="2135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0" name="TextBox 19">
              <a:extLst>
                <a:ext uri="{FF2B5EF4-FFF2-40B4-BE49-F238E27FC236}">
                  <a16:creationId xmlns:a16="http://schemas.microsoft.com/office/drawing/2014/main" id="{E976DAE5-F15B-4D18-A009-FA6538733E36}"/>
                </a:ext>
              </a:extLst>
            </p:cNvPr>
            <p:cNvSpPr txBox="1"/>
            <p:nvPr/>
          </p:nvSpPr>
          <p:spPr>
            <a:xfrm>
              <a:off x="9086514" y="803230"/>
              <a:ext cx="1698222" cy="369332"/>
            </a:xfrm>
            <a:prstGeom prst="rect">
              <a:avLst/>
            </a:prstGeom>
            <a:noFill/>
          </p:spPr>
          <p:txBody>
            <a:bodyPr wrap="none" rtlCol="0">
              <a:spAutoFit/>
            </a:bodyPr>
            <a:lstStyle/>
            <a:p>
              <a:r>
                <a:rPr lang="en-CA" dirty="0"/>
                <a:t>= on the surface</a:t>
              </a:r>
            </a:p>
          </p:txBody>
        </p:sp>
      </p:grpSp>
      <p:grpSp>
        <p:nvGrpSpPr>
          <p:cNvPr id="24" name="Group 23">
            <a:extLst>
              <a:ext uri="{FF2B5EF4-FFF2-40B4-BE49-F238E27FC236}">
                <a16:creationId xmlns:a16="http://schemas.microsoft.com/office/drawing/2014/main" id="{D34A1198-BE7D-4AAE-B3C5-0AADCC8B8FC6}"/>
              </a:ext>
            </a:extLst>
          </p:cNvPr>
          <p:cNvGrpSpPr/>
          <p:nvPr/>
        </p:nvGrpSpPr>
        <p:grpSpPr>
          <a:xfrm>
            <a:off x="8451557" y="1736878"/>
            <a:ext cx="1230480" cy="369332"/>
            <a:chOff x="8906514" y="1253422"/>
            <a:chExt cx="1230480" cy="369332"/>
          </a:xfrm>
        </p:grpSpPr>
        <p:sp>
          <p:nvSpPr>
            <p:cNvPr id="18" name="Rectangle 17">
              <a:extLst>
                <a:ext uri="{FF2B5EF4-FFF2-40B4-BE49-F238E27FC236}">
                  <a16:creationId xmlns:a16="http://schemas.microsoft.com/office/drawing/2014/main" id="{1CB12928-25AD-4AA5-A77B-51404483FFE7}"/>
                </a:ext>
              </a:extLst>
            </p:cNvPr>
            <p:cNvSpPr>
              <a:spLocks noChangeAspect="1"/>
            </p:cNvSpPr>
            <p:nvPr/>
          </p:nvSpPr>
          <p:spPr>
            <a:xfrm>
              <a:off x="8906514" y="1348088"/>
              <a:ext cx="180000" cy="180000"/>
            </a:xfrm>
            <a:prstGeom prst="rect">
              <a:avLst/>
            </a:prstGeom>
            <a:solidFill>
              <a:srgbClr val="4A7E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1" name="TextBox 20">
              <a:extLst>
                <a:ext uri="{FF2B5EF4-FFF2-40B4-BE49-F238E27FC236}">
                  <a16:creationId xmlns:a16="http://schemas.microsoft.com/office/drawing/2014/main" id="{D386F39D-3576-4D70-A210-347DEFA5769A}"/>
                </a:ext>
              </a:extLst>
            </p:cNvPr>
            <p:cNvSpPr txBox="1"/>
            <p:nvPr/>
          </p:nvSpPr>
          <p:spPr>
            <a:xfrm>
              <a:off x="9086514" y="1253422"/>
              <a:ext cx="1050480" cy="369332"/>
            </a:xfrm>
            <a:prstGeom prst="rect">
              <a:avLst/>
            </a:prstGeom>
            <a:noFill/>
          </p:spPr>
          <p:txBody>
            <a:bodyPr wrap="none" rtlCol="0">
              <a:spAutoFit/>
            </a:bodyPr>
            <a:lstStyle/>
            <a:p>
              <a:r>
                <a:rPr lang="en-CA" dirty="0"/>
                <a:t>= interior</a:t>
              </a:r>
            </a:p>
          </p:txBody>
        </p:sp>
      </p:grpSp>
      <mc:AlternateContent xmlns:mc="http://schemas.openxmlformats.org/markup-compatibility/2006" xmlns:a14="http://schemas.microsoft.com/office/drawing/2010/main">
        <mc:Choice Requires="a14">
          <p:sp>
            <p:nvSpPr>
              <p:cNvPr id="25" name="Rectangle 24">
                <a:extLst>
                  <a:ext uri="{FF2B5EF4-FFF2-40B4-BE49-F238E27FC236}">
                    <a16:creationId xmlns:a16="http://schemas.microsoft.com/office/drawing/2014/main" id="{355C9BD5-EE15-43D7-B479-CCF05D0D1D21}"/>
                  </a:ext>
                </a:extLst>
              </p:cNvPr>
              <p:cNvSpPr/>
              <p:nvPr/>
            </p:nvSpPr>
            <p:spPr>
              <a:xfrm>
                <a:off x="2314549" y="3333145"/>
                <a:ext cx="2185150"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CA" sz="2800" i="1" smtClean="0">
                              <a:latin typeface="Cambria Math" panose="02040503050406030204" pitchFamily="18" charset="0"/>
                            </a:rPr>
                          </m:ctrlPr>
                        </m:dPr>
                        <m:e>
                          <m:r>
                            <m:rPr>
                              <m:sty m:val="p"/>
                            </m:rPr>
                            <a:rPr lang="en-CA" sz="2800">
                              <a:latin typeface="Cambria Math" panose="02040503050406030204" pitchFamily="18" charset="0"/>
                            </a:rPr>
                            <m:t>∇</m:t>
                          </m:r>
                          <m:r>
                            <a:rPr lang="en-CA" sz="2800" i="1">
                              <a:latin typeface="Cambria Math" panose="02040503050406030204" pitchFamily="18" charset="0"/>
                            </a:rPr>
                            <m:t>𝑠</m:t>
                          </m:r>
                          <m:r>
                            <a:rPr lang="en-CA" sz="2800" i="1">
                              <a:latin typeface="Cambria Math" panose="02040503050406030204" pitchFamily="18" charset="0"/>
                            </a:rPr>
                            <m:t>(</m:t>
                          </m:r>
                          <m:r>
                            <a:rPr lang="en-CA" sz="2800" b="1">
                              <a:latin typeface="Cambria Math" panose="02040503050406030204" pitchFamily="18" charset="0"/>
                            </a:rPr>
                            <m:t>𝐱</m:t>
                          </m:r>
                          <m:r>
                            <a:rPr lang="en-CA" sz="2800" i="1">
                              <a:latin typeface="Cambria Math" panose="02040503050406030204" pitchFamily="18" charset="0"/>
                            </a:rPr>
                            <m:t>)</m:t>
                          </m:r>
                        </m:e>
                      </m:d>
                      <m:r>
                        <a:rPr lang="en-CA" sz="2800" b="0" i="1" smtClean="0">
                          <a:latin typeface="Cambria Math" panose="02040503050406030204" pitchFamily="18" charset="0"/>
                        </a:rPr>
                        <m:t>=1</m:t>
                      </m:r>
                    </m:oMath>
                  </m:oMathPara>
                </a14:m>
                <a:endParaRPr lang="en-CA" sz="2800" dirty="0"/>
              </a:p>
            </p:txBody>
          </p:sp>
        </mc:Choice>
        <mc:Fallback xmlns="">
          <p:sp>
            <p:nvSpPr>
              <p:cNvPr id="25" name="Rectangle 24">
                <a:extLst>
                  <a:ext uri="{FF2B5EF4-FFF2-40B4-BE49-F238E27FC236}">
                    <a16:creationId xmlns:a16="http://schemas.microsoft.com/office/drawing/2014/main" id="{355C9BD5-EE15-43D7-B479-CCF05D0D1D21}"/>
                  </a:ext>
                </a:extLst>
              </p:cNvPr>
              <p:cNvSpPr>
                <a:spLocks noRot="1" noChangeAspect="1" noMove="1" noResize="1" noEditPoints="1" noAdjustHandles="1" noChangeArrowheads="1" noChangeShapeType="1" noTextEdit="1"/>
              </p:cNvSpPr>
              <p:nvPr/>
            </p:nvSpPr>
            <p:spPr>
              <a:xfrm>
                <a:off x="2314549" y="3333145"/>
                <a:ext cx="2185150" cy="523220"/>
              </a:xfrm>
              <a:prstGeom prst="rect">
                <a:avLst/>
              </a:prstGeom>
              <a:blipFill>
                <a:blip r:embed="rId4"/>
                <a:stretch>
                  <a:fillRect/>
                </a:stretch>
              </a:blipFill>
            </p:spPr>
            <p:txBody>
              <a:bodyPr/>
              <a:lstStyle/>
              <a:p>
                <a:r>
                  <a:rPr lang="en-CA">
                    <a:noFill/>
                  </a:rPr>
                  <a:t> </a:t>
                </a:r>
              </a:p>
            </p:txBody>
          </p:sp>
        </mc:Fallback>
      </mc:AlternateContent>
      <p:cxnSp>
        <p:nvCxnSpPr>
          <p:cNvPr id="26" name="Straight Arrow Connector 25">
            <a:extLst>
              <a:ext uri="{FF2B5EF4-FFF2-40B4-BE49-F238E27FC236}">
                <a16:creationId xmlns:a16="http://schemas.microsoft.com/office/drawing/2014/main" id="{4B70A8BC-FE8E-4FE5-AF21-3C3E9451E183}"/>
              </a:ext>
            </a:extLst>
          </p:cNvPr>
          <p:cNvCxnSpPr>
            <a:cxnSpLocks/>
          </p:cNvCxnSpPr>
          <p:nvPr/>
        </p:nvCxnSpPr>
        <p:spPr>
          <a:xfrm flipH="1">
            <a:off x="9971814" y="2766252"/>
            <a:ext cx="401631" cy="513217"/>
          </a:xfrm>
          <a:prstGeom prst="straightConnector1">
            <a:avLst/>
          </a:prstGeom>
          <a:ln w="28575">
            <a:solidFill>
              <a:srgbClr val="0070C0"/>
            </a:solidFill>
            <a:tailEnd type="triangle" w="med" len="lg"/>
          </a:ln>
          <a:effectLst>
            <a:outerShdw blurRad="25400" dist="12700" dir="10800000" algn="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DAF93A35-1774-4BEC-A19C-4FFCAB2AE844}"/>
                  </a:ext>
                </a:extLst>
              </p:cNvPr>
              <p:cNvSpPr txBox="1"/>
              <p:nvPr/>
            </p:nvSpPr>
            <p:spPr>
              <a:xfrm>
                <a:off x="8551940" y="2257938"/>
                <a:ext cx="819007" cy="369332"/>
              </a:xfrm>
              <a:prstGeom prst="rect">
                <a:avLst/>
              </a:prstGeom>
              <a:noFill/>
              <a:effectLst>
                <a:outerShdw blurRad="25400" dist="12700" dir="10800000" algn="r" rotWithShape="0">
                  <a:prstClr val="black">
                    <a:alpha val="40000"/>
                  </a:prstClr>
                </a:outerShdw>
              </a:effectLst>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CA" sz="2400" b="0" i="0" smtClean="0">
                          <a:solidFill>
                            <a:schemeClr val="tx1"/>
                          </a:solidFill>
                          <a:latin typeface="Cambria Math" panose="02040503050406030204" pitchFamily="18" charset="0"/>
                        </a:rPr>
                        <m:t>∇</m:t>
                      </m:r>
                      <m:r>
                        <a:rPr lang="en-CA" sz="2400" b="0" i="1" smtClean="0">
                          <a:solidFill>
                            <a:schemeClr val="tx1"/>
                          </a:solidFill>
                          <a:latin typeface="Cambria Math" panose="02040503050406030204" pitchFamily="18" charset="0"/>
                        </a:rPr>
                        <m:t>𝑠</m:t>
                      </m:r>
                      <m:r>
                        <a:rPr lang="en-CA" sz="2400" b="0" i="1" smtClean="0">
                          <a:solidFill>
                            <a:schemeClr val="tx1"/>
                          </a:solidFill>
                          <a:latin typeface="Cambria Math" panose="02040503050406030204" pitchFamily="18" charset="0"/>
                        </a:rPr>
                        <m:t>(</m:t>
                      </m:r>
                      <m:r>
                        <a:rPr lang="en-CA" sz="2400" b="1" i="0" smtClean="0">
                          <a:solidFill>
                            <a:schemeClr val="tx1"/>
                          </a:solidFill>
                          <a:latin typeface="Cambria Math" panose="02040503050406030204" pitchFamily="18" charset="0"/>
                        </a:rPr>
                        <m:t>𝐱</m:t>
                      </m:r>
                      <m:r>
                        <a:rPr lang="en-CA" sz="2400" b="0" i="1" smtClean="0">
                          <a:solidFill>
                            <a:schemeClr val="tx1"/>
                          </a:solidFill>
                          <a:latin typeface="Cambria Math" panose="02040503050406030204" pitchFamily="18" charset="0"/>
                        </a:rPr>
                        <m:t>)</m:t>
                      </m:r>
                    </m:oMath>
                  </m:oMathPara>
                </a14:m>
                <a:endParaRPr lang="en-CA" sz="2400" dirty="0">
                  <a:solidFill>
                    <a:schemeClr val="tx1"/>
                  </a:solidFill>
                </a:endParaRPr>
              </a:p>
            </p:txBody>
          </p:sp>
        </mc:Choice>
        <mc:Fallback xmlns="">
          <p:sp>
            <p:nvSpPr>
              <p:cNvPr id="27" name="TextBox 26">
                <a:extLst>
                  <a:ext uri="{FF2B5EF4-FFF2-40B4-BE49-F238E27FC236}">
                    <a16:creationId xmlns:a16="http://schemas.microsoft.com/office/drawing/2014/main" id="{DAF93A35-1774-4BEC-A19C-4FFCAB2AE844}"/>
                  </a:ext>
                </a:extLst>
              </p:cNvPr>
              <p:cNvSpPr txBox="1">
                <a:spLocks noRot="1" noChangeAspect="1" noMove="1" noResize="1" noEditPoints="1" noAdjustHandles="1" noChangeArrowheads="1" noChangeShapeType="1" noTextEdit="1"/>
              </p:cNvSpPr>
              <p:nvPr/>
            </p:nvSpPr>
            <p:spPr>
              <a:xfrm>
                <a:off x="8551940" y="2257938"/>
                <a:ext cx="819007" cy="369332"/>
              </a:xfrm>
              <a:prstGeom prst="rect">
                <a:avLst/>
              </a:prstGeom>
              <a:blipFill>
                <a:blip r:embed="rId5"/>
                <a:stretch>
                  <a:fillRect/>
                </a:stretch>
              </a:blipFill>
              <a:effectLst>
                <a:outerShdw blurRad="25400" dist="12700" dir="10800000" algn="r" rotWithShape="0">
                  <a:prstClr val="black">
                    <a:alpha val="40000"/>
                  </a:prstClr>
                </a:outerShdw>
              </a:effectLst>
            </p:spPr>
            <p:txBody>
              <a:bodyPr/>
              <a:lstStyle/>
              <a:p>
                <a:r>
                  <a:rPr lang="en-CA">
                    <a:noFill/>
                  </a:rPr>
                  <a:t> </a:t>
                </a:r>
              </a:p>
            </p:txBody>
          </p:sp>
        </mc:Fallback>
      </mc:AlternateContent>
      <p:sp>
        <p:nvSpPr>
          <p:cNvPr id="28" name="Freeform 57">
            <a:extLst>
              <a:ext uri="{FF2B5EF4-FFF2-40B4-BE49-F238E27FC236}">
                <a16:creationId xmlns:a16="http://schemas.microsoft.com/office/drawing/2014/main" id="{C823DB5A-4556-46B3-A756-F296B6D92D71}"/>
              </a:ext>
            </a:extLst>
          </p:cNvPr>
          <p:cNvSpPr/>
          <p:nvPr/>
        </p:nvSpPr>
        <p:spPr>
          <a:xfrm>
            <a:off x="9370947" y="2482338"/>
            <a:ext cx="681297" cy="553057"/>
          </a:xfrm>
          <a:custGeom>
            <a:avLst/>
            <a:gdLst>
              <a:gd name="connsiteX0" fmla="*/ 622300 w 622300"/>
              <a:gd name="connsiteY0" fmla="*/ 551180 h 551180"/>
              <a:gd name="connsiteX1" fmla="*/ 0 w 622300"/>
              <a:gd name="connsiteY1" fmla="*/ 0 h 551180"/>
              <a:gd name="connsiteX0" fmla="*/ 622300 w 622300"/>
              <a:gd name="connsiteY0" fmla="*/ 551180 h 551180"/>
              <a:gd name="connsiteX1" fmla="*/ 0 w 622300"/>
              <a:gd name="connsiteY1" fmla="*/ 0 h 551180"/>
              <a:gd name="connsiteX0" fmla="*/ 622300 w 622300"/>
              <a:gd name="connsiteY0" fmla="*/ 551180 h 551180"/>
              <a:gd name="connsiteX1" fmla="*/ 0 w 622300"/>
              <a:gd name="connsiteY1" fmla="*/ 0 h 551180"/>
              <a:gd name="connsiteX0" fmla="*/ 622300 w 622300"/>
              <a:gd name="connsiteY0" fmla="*/ 551180 h 551180"/>
              <a:gd name="connsiteX1" fmla="*/ 0 w 622300"/>
              <a:gd name="connsiteY1" fmla="*/ 0 h 551180"/>
              <a:gd name="connsiteX0" fmla="*/ 622300 w 622300"/>
              <a:gd name="connsiteY0" fmla="*/ 551180 h 551180"/>
              <a:gd name="connsiteX1" fmla="*/ 0 w 622300"/>
              <a:gd name="connsiteY1" fmla="*/ 0 h 551180"/>
              <a:gd name="connsiteX0" fmla="*/ 708257 w 708257"/>
              <a:gd name="connsiteY0" fmla="*/ 624395 h 624395"/>
              <a:gd name="connsiteX1" fmla="*/ 0 w 708257"/>
              <a:gd name="connsiteY1" fmla="*/ 0 h 624395"/>
              <a:gd name="connsiteX0" fmla="*/ 815704 w 815704"/>
              <a:gd name="connsiteY0" fmla="*/ 685407 h 685407"/>
              <a:gd name="connsiteX1" fmla="*/ 0 w 815704"/>
              <a:gd name="connsiteY1" fmla="*/ 0 h 685407"/>
              <a:gd name="connsiteX0" fmla="*/ 815704 w 815704"/>
              <a:gd name="connsiteY0" fmla="*/ 685407 h 685407"/>
              <a:gd name="connsiteX1" fmla="*/ 0 w 815704"/>
              <a:gd name="connsiteY1" fmla="*/ 0 h 685407"/>
              <a:gd name="connsiteX0" fmla="*/ 887335 w 887335"/>
              <a:gd name="connsiteY0" fmla="*/ 689474 h 689474"/>
              <a:gd name="connsiteX1" fmla="*/ 0 w 887335"/>
              <a:gd name="connsiteY1" fmla="*/ 0 h 689474"/>
            </a:gdLst>
            <a:ahLst/>
            <a:cxnLst>
              <a:cxn ang="0">
                <a:pos x="connsiteX0" y="connsiteY0"/>
              </a:cxn>
              <a:cxn ang="0">
                <a:pos x="connsiteX1" y="connsiteY1"/>
              </a:cxn>
            </a:cxnLst>
            <a:rect l="l" t="t" r="r" b="b"/>
            <a:pathLst>
              <a:path w="887335" h="689474">
                <a:moveTo>
                  <a:pt x="887335" y="689474"/>
                </a:moveTo>
                <a:cubicBezTo>
                  <a:pt x="529275" y="570622"/>
                  <a:pt x="604037" y="7455"/>
                  <a:pt x="0" y="0"/>
                </a:cubicBezTo>
              </a:path>
            </a:pathLst>
          </a:custGeom>
          <a:noFill/>
          <a:ln w="12700">
            <a:solidFill>
              <a:schemeClr val="tx1"/>
            </a:solidFill>
          </a:ln>
          <a:effectLst>
            <a:outerShdw blurRad="25400" dist="127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29" name="Oval 28">
            <a:extLst>
              <a:ext uri="{FF2B5EF4-FFF2-40B4-BE49-F238E27FC236}">
                <a16:creationId xmlns:a16="http://schemas.microsoft.com/office/drawing/2014/main" id="{2C64853C-CC75-4A3F-BE43-61A31F0157F7}"/>
              </a:ext>
            </a:extLst>
          </p:cNvPr>
          <p:cNvSpPr/>
          <p:nvPr/>
        </p:nvSpPr>
        <p:spPr>
          <a:xfrm>
            <a:off x="9889818" y="3248785"/>
            <a:ext cx="96520" cy="96520"/>
          </a:xfrm>
          <a:prstGeom prst="ellipse">
            <a:avLst/>
          </a:prstGeom>
          <a:solidFill>
            <a:srgbClr val="C0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CCE8AAD8-ED59-4B0D-B2C6-A5173065C48B}"/>
                  </a:ext>
                </a:extLst>
              </p:cNvPr>
              <p:cNvSpPr txBox="1"/>
              <p:nvPr/>
            </p:nvSpPr>
            <p:spPr>
              <a:xfrm>
                <a:off x="9640988" y="3059668"/>
                <a:ext cx="230832" cy="369332"/>
              </a:xfrm>
              <a:prstGeom prst="rect">
                <a:avLst/>
              </a:prstGeom>
              <a:noFill/>
              <a:effectLst>
                <a:outerShdw blurRad="25400" dist="12700" dir="10800000" algn="r" rotWithShape="0">
                  <a:prstClr val="black">
                    <a:alpha val="40000"/>
                  </a:prstClr>
                </a:outerShdw>
              </a:effectLst>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CA" sz="2400" b="1" i="0" smtClean="0">
                          <a:latin typeface="Cambria Math" panose="02040503050406030204" pitchFamily="18" charset="0"/>
                        </a:rPr>
                        <m:t>𝐱</m:t>
                      </m:r>
                    </m:oMath>
                  </m:oMathPara>
                </a14:m>
                <a:endParaRPr lang="en-CA" sz="2400" b="1" dirty="0"/>
              </a:p>
            </p:txBody>
          </p:sp>
        </mc:Choice>
        <mc:Fallback xmlns="">
          <p:sp>
            <p:nvSpPr>
              <p:cNvPr id="30" name="TextBox 29">
                <a:extLst>
                  <a:ext uri="{FF2B5EF4-FFF2-40B4-BE49-F238E27FC236}">
                    <a16:creationId xmlns:a16="http://schemas.microsoft.com/office/drawing/2014/main" id="{CCE8AAD8-ED59-4B0D-B2C6-A5173065C48B}"/>
                  </a:ext>
                </a:extLst>
              </p:cNvPr>
              <p:cNvSpPr txBox="1">
                <a:spLocks noRot="1" noChangeAspect="1" noMove="1" noResize="1" noEditPoints="1" noAdjustHandles="1" noChangeArrowheads="1" noChangeShapeType="1" noTextEdit="1"/>
              </p:cNvSpPr>
              <p:nvPr/>
            </p:nvSpPr>
            <p:spPr>
              <a:xfrm>
                <a:off x="9640988" y="3059668"/>
                <a:ext cx="230832" cy="369332"/>
              </a:xfrm>
              <a:prstGeom prst="rect">
                <a:avLst/>
              </a:prstGeom>
              <a:blipFill>
                <a:blip r:embed="rId6"/>
                <a:stretch>
                  <a:fillRect/>
                </a:stretch>
              </a:blipFill>
              <a:effectLst>
                <a:outerShdw blurRad="25400" dist="12700" dir="10800000" algn="r" rotWithShape="0">
                  <a:prstClr val="black">
                    <a:alpha val="40000"/>
                  </a:prstClr>
                </a:outerShdw>
              </a:effectLst>
            </p:spPr>
            <p:txBody>
              <a:bodyPr/>
              <a:lstStyle/>
              <a:p>
                <a:r>
                  <a:rPr lang="en-CA">
                    <a:noFill/>
                  </a:rPr>
                  <a:t> </a:t>
                </a:r>
              </a:p>
            </p:txBody>
          </p:sp>
        </mc:Fallback>
      </mc:AlternateContent>
    </p:spTree>
    <p:extLst>
      <p:ext uri="{BB962C8B-B14F-4D97-AF65-F5344CB8AC3E}">
        <p14:creationId xmlns:p14="http://schemas.microsoft.com/office/powerpoint/2010/main" val="3268670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9"/>
                                        </p:tgtEl>
                                        <p:attrNameLst>
                                          <p:attrName>style.visibility</p:attrName>
                                        </p:attrNameLst>
                                      </p:cBhvr>
                                      <p:to>
                                        <p:strVal val="visible"/>
                                      </p:to>
                                    </p:set>
                                    <p:animEffect transition="in" filter="fade">
                                      <p:cBhvr>
                                        <p:cTn id="10" dur="500"/>
                                        <p:tgtEl>
                                          <p:spTgt spid="2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7"/>
                                        </p:tgtEl>
                                        <p:attrNameLst>
                                          <p:attrName>style.visibility</p:attrName>
                                        </p:attrNameLst>
                                      </p:cBhvr>
                                      <p:to>
                                        <p:strVal val="visible"/>
                                      </p:to>
                                    </p:set>
                                    <p:animEffect transition="in" filter="fade">
                                      <p:cBhvr>
                                        <p:cTn id="15" dur="500"/>
                                        <p:tgtEl>
                                          <p:spTgt spid="27"/>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8"/>
                                        </p:tgtEl>
                                        <p:attrNameLst>
                                          <p:attrName>style.visibility</p:attrName>
                                        </p:attrNameLst>
                                      </p:cBhvr>
                                      <p:to>
                                        <p:strVal val="visible"/>
                                      </p:to>
                                    </p:set>
                                    <p:animEffect transition="in" filter="fade">
                                      <p:cBhvr>
                                        <p:cTn id="18" dur="500"/>
                                        <p:tgtEl>
                                          <p:spTgt spid="28"/>
                                        </p:tgtEl>
                                      </p:cBhvr>
                                    </p:animEffect>
                                  </p:childTnLst>
                                </p:cTn>
                              </p:par>
                              <p:par>
                                <p:cTn id="19" presetID="10" presetClass="entr" presetSubtype="0" fill="hold" nodeType="withEffect">
                                  <p:stCondLst>
                                    <p:cond delay="0"/>
                                  </p:stCondLst>
                                  <p:childTnLst>
                                    <p:set>
                                      <p:cBhvr>
                                        <p:cTn id="20" dur="1" fill="hold">
                                          <p:stCondLst>
                                            <p:cond delay="0"/>
                                          </p:stCondLst>
                                        </p:cTn>
                                        <p:tgtEl>
                                          <p:spTgt spid="26"/>
                                        </p:tgtEl>
                                        <p:attrNameLst>
                                          <p:attrName>style.visibility</p:attrName>
                                        </p:attrNameLst>
                                      </p:cBhvr>
                                      <p:to>
                                        <p:strVal val="visible"/>
                                      </p:to>
                                    </p:set>
                                    <p:animEffect transition="in" filter="fade">
                                      <p:cBhvr>
                                        <p:cTn id="21"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8" grpId="0" animBg="1"/>
      <p:bldP spid="29" grpId="0" animBg="1"/>
      <p:bldP spid="3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A9E74-4C08-4517-8293-0E543D322F70}"/>
              </a:ext>
            </a:extLst>
          </p:cNvPr>
          <p:cNvSpPr>
            <a:spLocks noGrp="1"/>
          </p:cNvSpPr>
          <p:nvPr>
            <p:ph type="title"/>
          </p:nvPr>
        </p:nvSpPr>
        <p:spPr/>
        <p:txBody>
          <a:bodyPr/>
          <a:lstStyle/>
          <a:p>
            <a:r>
              <a:rPr lang="en-CA" dirty="0"/>
              <a:t>SDF-Point Contact Generation</a:t>
            </a:r>
          </a:p>
        </p:txBody>
      </p:sp>
      <p:sp>
        <p:nvSpPr>
          <p:cNvPr id="3" name="Content Placeholder 2">
            <a:extLst>
              <a:ext uri="{FF2B5EF4-FFF2-40B4-BE49-F238E27FC236}">
                <a16:creationId xmlns:a16="http://schemas.microsoft.com/office/drawing/2014/main" id="{8619537E-E7F6-47A1-A0FE-3D94F9226BD1}"/>
              </a:ext>
            </a:extLst>
          </p:cNvPr>
          <p:cNvSpPr>
            <a:spLocks noGrp="1"/>
          </p:cNvSpPr>
          <p:nvPr>
            <p:ph idx="1"/>
          </p:nvPr>
        </p:nvSpPr>
        <p:spPr/>
        <p:txBody>
          <a:bodyPr/>
          <a:lstStyle/>
          <a:p>
            <a:r>
              <a:rPr lang="en-CA" dirty="0"/>
              <a:t>Canonical collision test with SDFs is for a </a:t>
            </a:r>
            <a:r>
              <a:rPr lang="en-CA" u="sng" dirty="0"/>
              <a:t>point</a:t>
            </a:r>
          </a:p>
          <a:p>
            <a:r>
              <a:rPr lang="en-CA" dirty="0"/>
              <a:t>SDF-Point contact generation is trivial</a:t>
            </a:r>
          </a:p>
          <a:p>
            <a:pPr lvl="1"/>
            <a:r>
              <a:rPr lang="en-CA" b="1" dirty="0"/>
              <a:t>Penetration (gap function):</a:t>
            </a:r>
            <a:br>
              <a:rPr lang="en-CA" dirty="0"/>
            </a:br>
            <a:endParaRPr lang="en-CA" dirty="0"/>
          </a:p>
          <a:p>
            <a:endParaRPr lang="en-CA" dirty="0"/>
          </a:p>
          <a:p>
            <a:pPr lvl="1"/>
            <a:r>
              <a:rPr lang="en-CA" b="1" dirty="0"/>
              <a:t>Contact normal:</a:t>
            </a:r>
          </a:p>
          <a:p>
            <a:endParaRPr lang="en-CA" dirty="0"/>
          </a:p>
          <a:p>
            <a:endParaRPr lang="en-CA" dirty="0"/>
          </a:p>
          <a:p>
            <a:pPr lvl="1"/>
            <a:r>
              <a:rPr lang="en-CA" b="1" dirty="0"/>
              <a:t>Contact position</a:t>
            </a:r>
            <a:r>
              <a:rPr lang="en-CA" dirty="0"/>
              <a:t>:</a:t>
            </a:r>
          </a:p>
          <a:p>
            <a:endParaRPr lang="en-CA" dirty="0"/>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FFF7EB98-344F-47CE-BA29-1D35C2066992}"/>
                  </a:ext>
                </a:extLst>
              </p:cNvPr>
              <p:cNvSpPr txBox="1"/>
              <p:nvPr/>
            </p:nvSpPr>
            <p:spPr>
              <a:xfrm>
                <a:off x="5365127" y="2859595"/>
                <a:ext cx="1461747"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CA" sz="2800" b="0" i="1" smtClean="0">
                          <a:latin typeface="Cambria Math" panose="02040503050406030204" pitchFamily="18" charset="0"/>
                        </a:rPr>
                        <m:t>𝜙</m:t>
                      </m:r>
                      <m:r>
                        <a:rPr lang="en-CA" sz="2800" b="0" i="1" smtClean="0">
                          <a:latin typeface="Cambria Math" panose="02040503050406030204" pitchFamily="18" charset="0"/>
                        </a:rPr>
                        <m:t>=</m:t>
                      </m:r>
                      <m:r>
                        <a:rPr lang="en-CA" sz="2800" b="0" i="1" smtClean="0">
                          <a:latin typeface="Cambria Math" panose="02040503050406030204" pitchFamily="18" charset="0"/>
                        </a:rPr>
                        <m:t>𝑠</m:t>
                      </m:r>
                      <m:r>
                        <a:rPr lang="en-CA" sz="2800" b="0" i="1" smtClean="0">
                          <a:latin typeface="Cambria Math" panose="02040503050406030204" pitchFamily="18" charset="0"/>
                        </a:rPr>
                        <m:t>(</m:t>
                      </m:r>
                      <m:r>
                        <a:rPr lang="en-CA" sz="2800" b="1" i="0" smtClean="0">
                          <a:latin typeface="Cambria Math" panose="02040503050406030204" pitchFamily="18" charset="0"/>
                        </a:rPr>
                        <m:t>𝐱</m:t>
                      </m:r>
                      <m:r>
                        <a:rPr lang="en-CA" sz="2800" b="0" i="1" smtClean="0">
                          <a:latin typeface="Cambria Math" panose="02040503050406030204" pitchFamily="18" charset="0"/>
                        </a:rPr>
                        <m:t>)</m:t>
                      </m:r>
                    </m:oMath>
                  </m:oMathPara>
                </a14:m>
                <a:endParaRPr lang="en-CA" sz="2800" dirty="0"/>
              </a:p>
            </p:txBody>
          </p:sp>
        </mc:Choice>
        <mc:Fallback xmlns="">
          <p:sp>
            <p:nvSpPr>
              <p:cNvPr id="4" name="TextBox 3">
                <a:extLst>
                  <a:ext uri="{FF2B5EF4-FFF2-40B4-BE49-F238E27FC236}">
                    <a16:creationId xmlns:a16="http://schemas.microsoft.com/office/drawing/2014/main" id="{FFF7EB98-344F-47CE-BA29-1D35C2066992}"/>
                  </a:ext>
                </a:extLst>
              </p:cNvPr>
              <p:cNvSpPr txBox="1">
                <a:spLocks noRot="1" noChangeAspect="1" noMove="1" noResize="1" noEditPoints="1" noAdjustHandles="1" noChangeArrowheads="1" noChangeShapeType="1" noTextEdit="1"/>
              </p:cNvSpPr>
              <p:nvPr/>
            </p:nvSpPr>
            <p:spPr>
              <a:xfrm>
                <a:off x="5365127" y="2859595"/>
                <a:ext cx="1461747" cy="430887"/>
              </a:xfrm>
              <a:prstGeom prst="rect">
                <a:avLst/>
              </a:prstGeom>
              <a:blipFill>
                <a:blip r:embed="rId3"/>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12F872A8-8F79-4760-8594-2847190C2A05}"/>
                  </a:ext>
                </a:extLst>
              </p:cNvPr>
              <p:cNvSpPr txBox="1"/>
              <p:nvPr/>
            </p:nvSpPr>
            <p:spPr>
              <a:xfrm>
                <a:off x="3823920" y="4319685"/>
                <a:ext cx="1713481"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CA" sz="2800" b="0" i="1" smtClean="0">
                              <a:latin typeface="Cambria Math" panose="02040503050406030204" pitchFamily="18" charset="0"/>
                            </a:rPr>
                          </m:ctrlPr>
                        </m:accPr>
                        <m:e>
                          <m:r>
                            <a:rPr lang="en-CA" sz="2800" b="0" i="1" smtClean="0">
                              <a:latin typeface="Cambria Math" panose="02040503050406030204" pitchFamily="18" charset="0"/>
                            </a:rPr>
                            <m:t>𝑛</m:t>
                          </m:r>
                        </m:e>
                      </m:acc>
                      <m:r>
                        <a:rPr lang="en-CA" sz="2800" b="0" i="1" smtClean="0">
                          <a:latin typeface="Cambria Math" panose="02040503050406030204" pitchFamily="18" charset="0"/>
                        </a:rPr>
                        <m:t> =</m:t>
                      </m:r>
                      <m:r>
                        <m:rPr>
                          <m:sty m:val="p"/>
                        </m:rPr>
                        <a:rPr lang="en-CA" sz="2800" b="0" i="0" smtClean="0">
                          <a:latin typeface="Cambria Math" panose="02040503050406030204" pitchFamily="18" charset="0"/>
                        </a:rPr>
                        <m:t>∇</m:t>
                      </m:r>
                      <m:r>
                        <a:rPr lang="en-CA" sz="2800" b="0" i="1" smtClean="0">
                          <a:latin typeface="Cambria Math" panose="02040503050406030204" pitchFamily="18" charset="0"/>
                        </a:rPr>
                        <m:t>𝑠</m:t>
                      </m:r>
                      <m:r>
                        <a:rPr lang="en-CA" sz="2800" b="0" i="1" smtClean="0">
                          <a:latin typeface="Cambria Math" panose="02040503050406030204" pitchFamily="18" charset="0"/>
                        </a:rPr>
                        <m:t>(</m:t>
                      </m:r>
                      <m:r>
                        <a:rPr lang="en-CA" sz="2800" b="1" i="0" smtClean="0">
                          <a:latin typeface="Cambria Math" panose="02040503050406030204" pitchFamily="18" charset="0"/>
                        </a:rPr>
                        <m:t>𝐱</m:t>
                      </m:r>
                      <m:r>
                        <a:rPr lang="en-CA" sz="2800" b="0" i="1" smtClean="0">
                          <a:latin typeface="Cambria Math" panose="02040503050406030204" pitchFamily="18" charset="0"/>
                        </a:rPr>
                        <m:t>)</m:t>
                      </m:r>
                    </m:oMath>
                  </m:oMathPara>
                </a14:m>
                <a:endParaRPr lang="en-CA" sz="2800" dirty="0"/>
              </a:p>
            </p:txBody>
          </p:sp>
        </mc:Choice>
        <mc:Fallback xmlns="">
          <p:sp>
            <p:nvSpPr>
              <p:cNvPr id="5" name="TextBox 4">
                <a:extLst>
                  <a:ext uri="{FF2B5EF4-FFF2-40B4-BE49-F238E27FC236}">
                    <a16:creationId xmlns:a16="http://schemas.microsoft.com/office/drawing/2014/main" id="{12F872A8-8F79-4760-8594-2847190C2A05}"/>
                  </a:ext>
                </a:extLst>
              </p:cNvPr>
              <p:cNvSpPr txBox="1">
                <a:spLocks noRot="1" noChangeAspect="1" noMove="1" noResize="1" noEditPoints="1" noAdjustHandles="1" noChangeArrowheads="1" noChangeShapeType="1" noTextEdit="1"/>
              </p:cNvSpPr>
              <p:nvPr/>
            </p:nvSpPr>
            <p:spPr>
              <a:xfrm>
                <a:off x="3823920" y="4319685"/>
                <a:ext cx="1713481" cy="430887"/>
              </a:xfrm>
              <a:prstGeom prst="rect">
                <a:avLst/>
              </a:prstGeom>
              <a:blipFill>
                <a:blip r:embed="rId4"/>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5D3E6C3C-927D-44D4-B0B3-54FC52FD5770}"/>
                  </a:ext>
                </a:extLst>
              </p:cNvPr>
              <p:cNvSpPr txBox="1"/>
              <p:nvPr/>
            </p:nvSpPr>
            <p:spPr>
              <a:xfrm>
                <a:off x="7053817" y="4319685"/>
                <a:ext cx="1981183"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CA" sz="2800" b="0" i="1" smtClean="0">
                              <a:latin typeface="Cambria Math" panose="02040503050406030204" pitchFamily="18" charset="0"/>
                            </a:rPr>
                          </m:ctrlPr>
                        </m:accPr>
                        <m:e>
                          <m:r>
                            <a:rPr lang="en-CA" sz="2800" b="0" i="1" smtClean="0">
                              <a:latin typeface="Cambria Math" panose="02040503050406030204" pitchFamily="18" charset="0"/>
                            </a:rPr>
                            <m:t>𝑛</m:t>
                          </m:r>
                        </m:e>
                      </m:acc>
                      <m:r>
                        <a:rPr lang="en-CA" sz="2800" b="0" i="1" smtClean="0">
                          <a:latin typeface="Cambria Math" panose="02040503050406030204" pitchFamily="18" charset="0"/>
                        </a:rPr>
                        <m:t> =−</m:t>
                      </m:r>
                      <m:r>
                        <m:rPr>
                          <m:sty m:val="p"/>
                        </m:rPr>
                        <a:rPr lang="en-CA" sz="2800" b="0" i="0" smtClean="0">
                          <a:latin typeface="Cambria Math" panose="02040503050406030204" pitchFamily="18" charset="0"/>
                        </a:rPr>
                        <m:t>∇</m:t>
                      </m:r>
                      <m:r>
                        <a:rPr lang="en-CA" sz="2800" b="0" i="1" smtClean="0">
                          <a:latin typeface="Cambria Math" panose="02040503050406030204" pitchFamily="18" charset="0"/>
                        </a:rPr>
                        <m:t>𝑠</m:t>
                      </m:r>
                      <m:r>
                        <a:rPr lang="en-CA" sz="2800" b="0" i="1" smtClean="0">
                          <a:latin typeface="Cambria Math" panose="02040503050406030204" pitchFamily="18" charset="0"/>
                        </a:rPr>
                        <m:t>(</m:t>
                      </m:r>
                      <m:r>
                        <a:rPr lang="en-CA" sz="2800" b="1" i="0" smtClean="0">
                          <a:latin typeface="Cambria Math" panose="02040503050406030204" pitchFamily="18" charset="0"/>
                        </a:rPr>
                        <m:t>𝐱</m:t>
                      </m:r>
                      <m:r>
                        <a:rPr lang="en-CA" sz="2800" b="0" i="1" smtClean="0">
                          <a:latin typeface="Cambria Math" panose="02040503050406030204" pitchFamily="18" charset="0"/>
                        </a:rPr>
                        <m:t>)</m:t>
                      </m:r>
                    </m:oMath>
                  </m:oMathPara>
                </a14:m>
                <a:endParaRPr lang="en-CA" sz="2800" dirty="0"/>
              </a:p>
            </p:txBody>
          </p:sp>
        </mc:Choice>
        <mc:Fallback xmlns="">
          <p:sp>
            <p:nvSpPr>
              <p:cNvPr id="6" name="TextBox 5">
                <a:extLst>
                  <a:ext uri="{FF2B5EF4-FFF2-40B4-BE49-F238E27FC236}">
                    <a16:creationId xmlns:a16="http://schemas.microsoft.com/office/drawing/2014/main" id="{5D3E6C3C-927D-44D4-B0B3-54FC52FD5770}"/>
                  </a:ext>
                </a:extLst>
              </p:cNvPr>
              <p:cNvSpPr txBox="1">
                <a:spLocks noRot="1" noChangeAspect="1" noMove="1" noResize="1" noEditPoints="1" noAdjustHandles="1" noChangeArrowheads="1" noChangeShapeType="1" noTextEdit="1"/>
              </p:cNvSpPr>
              <p:nvPr/>
            </p:nvSpPr>
            <p:spPr>
              <a:xfrm>
                <a:off x="7053817" y="4319685"/>
                <a:ext cx="1981183" cy="430887"/>
              </a:xfrm>
              <a:prstGeom prst="rect">
                <a:avLst/>
              </a:prstGeom>
              <a:blipFill>
                <a:blip r:embed="rId5"/>
                <a:stretch>
                  <a:fillRect/>
                </a:stretch>
              </a:blipFill>
            </p:spPr>
            <p:txBody>
              <a:bodyPr/>
              <a:lstStyle/>
              <a:p>
                <a:r>
                  <a:rPr lang="en-CA">
                    <a:noFill/>
                  </a:rPr>
                  <a:t> </a:t>
                </a:r>
              </a:p>
            </p:txBody>
          </p:sp>
        </mc:Fallback>
      </mc:AlternateContent>
      <p:sp>
        <p:nvSpPr>
          <p:cNvPr id="7" name="TextBox 6">
            <a:extLst>
              <a:ext uri="{FF2B5EF4-FFF2-40B4-BE49-F238E27FC236}">
                <a16:creationId xmlns:a16="http://schemas.microsoft.com/office/drawing/2014/main" id="{45482100-DCFC-4CBA-B9DC-8FE0CB3CF5EE}"/>
              </a:ext>
            </a:extLst>
          </p:cNvPr>
          <p:cNvSpPr txBox="1"/>
          <p:nvPr/>
        </p:nvSpPr>
        <p:spPr>
          <a:xfrm>
            <a:off x="4113354" y="3890780"/>
            <a:ext cx="930191" cy="400110"/>
          </a:xfrm>
          <a:prstGeom prst="rect">
            <a:avLst/>
          </a:prstGeom>
          <a:noFill/>
        </p:spPr>
        <p:txBody>
          <a:bodyPr wrap="none" rtlCol="0">
            <a:spAutoFit/>
          </a:bodyPr>
          <a:lstStyle/>
          <a:p>
            <a:r>
              <a:rPr lang="en-CA" sz="2000" b="1" dirty="0">
                <a:solidFill>
                  <a:srgbClr val="C00000"/>
                </a:solidFill>
              </a:rPr>
              <a:t>Inward</a:t>
            </a:r>
          </a:p>
        </p:txBody>
      </p:sp>
      <p:sp>
        <p:nvSpPr>
          <p:cNvPr id="8" name="TextBox 7">
            <a:extLst>
              <a:ext uri="{FF2B5EF4-FFF2-40B4-BE49-F238E27FC236}">
                <a16:creationId xmlns:a16="http://schemas.microsoft.com/office/drawing/2014/main" id="{8416F5A2-AE74-4544-A529-98900654CE46}"/>
              </a:ext>
            </a:extLst>
          </p:cNvPr>
          <p:cNvSpPr txBox="1"/>
          <p:nvPr/>
        </p:nvSpPr>
        <p:spPr>
          <a:xfrm>
            <a:off x="7402467" y="3890780"/>
            <a:ext cx="1124539" cy="400110"/>
          </a:xfrm>
          <a:prstGeom prst="rect">
            <a:avLst/>
          </a:prstGeom>
          <a:noFill/>
        </p:spPr>
        <p:txBody>
          <a:bodyPr wrap="none" rtlCol="0">
            <a:spAutoFit/>
          </a:bodyPr>
          <a:lstStyle/>
          <a:p>
            <a:r>
              <a:rPr lang="en-CA" sz="2000" b="1" dirty="0">
                <a:solidFill>
                  <a:srgbClr val="C00000"/>
                </a:solidFill>
              </a:rPr>
              <a:t>Outward</a:t>
            </a: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2B633A2C-DD34-41D0-8F07-323B515C8A6F}"/>
                  </a:ext>
                </a:extLst>
              </p:cNvPr>
              <p:cNvSpPr txBox="1"/>
              <p:nvPr/>
            </p:nvSpPr>
            <p:spPr>
              <a:xfrm>
                <a:off x="4605723" y="5238638"/>
                <a:ext cx="3113288"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CA" sz="2800" b="1" i="0" smtClean="0">
                          <a:latin typeface="Cambria Math" panose="02040503050406030204" pitchFamily="18" charset="0"/>
                        </a:rPr>
                        <m:t>𝐩</m:t>
                      </m:r>
                      <m:r>
                        <a:rPr lang="en-CA" sz="2800" b="0" i="1" smtClean="0">
                          <a:latin typeface="Cambria Math" panose="02040503050406030204" pitchFamily="18" charset="0"/>
                        </a:rPr>
                        <m:t>=</m:t>
                      </m:r>
                      <m:r>
                        <a:rPr lang="en-CA" sz="2800" b="1" i="0" smtClean="0">
                          <a:latin typeface="Cambria Math" panose="02040503050406030204" pitchFamily="18" charset="0"/>
                        </a:rPr>
                        <m:t>𝐱</m:t>
                      </m:r>
                      <m:r>
                        <a:rPr lang="en-CA" sz="2800" b="0" i="1" smtClean="0">
                          <a:latin typeface="Cambria Math" panose="02040503050406030204" pitchFamily="18" charset="0"/>
                        </a:rPr>
                        <m:t>−</m:t>
                      </m:r>
                      <m:r>
                        <m:rPr>
                          <m:sty m:val="p"/>
                        </m:rPr>
                        <a:rPr lang="en-CA" sz="2800" b="0" i="0" smtClean="0">
                          <a:latin typeface="Cambria Math" panose="02040503050406030204" pitchFamily="18" charset="0"/>
                        </a:rPr>
                        <m:t>∇</m:t>
                      </m:r>
                      <m:r>
                        <a:rPr lang="en-CA" sz="2800" b="0" i="1" smtClean="0">
                          <a:latin typeface="Cambria Math" panose="02040503050406030204" pitchFamily="18" charset="0"/>
                        </a:rPr>
                        <m:t>𝑠</m:t>
                      </m:r>
                      <m:sSup>
                        <m:sSupPr>
                          <m:ctrlPr>
                            <a:rPr lang="en-CA" sz="2800" b="0" i="1" smtClean="0">
                              <a:latin typeface="Cambria Math" panose="02040503050406030204" pitchFamily="18" charset="0"/>
                            </a:rPr>
                          </m:ctrlPr>
                        </m:sSupPr>
                        <m:e>
                          <m:d>
                            <m:dPr>
                              <m:ctrlPr>
                                <a:rPr lang="en-CA" sz="2800" b="0" i="1" smtClean="0">
                                  <a:latin typeface="Cambria Math" panose="02040503050406030204" pitchFamily="18" charset="0"/>
                                </a:rPr>
                              </m:ctrlPr>
                            </m:dPr>
                            <m:e>
                              <m:r>
                                <a:rPr lang="en-CA" sz="2800" b="1" i="0" smtClean="0">
                                  <a:latin typeface="Cambria Math" panose="02040503050406030204" pitchFamily="18" charset="0"/>
                                </a:rPr>
                                <m:t>𝐱</m:t>
                              </m:r>
                            </m:e>
                          </m:d>
                        </m:e>
                        <m:sup>
                          <m:r>
                            <a:rPr lang="en-CA" sz="2800" b="0" i="1" smtClean="0">
                              <a:latin typeface="Cambria Math" panose="02040503050406030204" pitchFamily="18" charset="0"/>
                            </a:rPr>
                            <m:t>𝑇</m:t>
                          </m:r>
                        </m:sup>
                      </m:sSup>
                      <m:r>
                        <a:rPr lang="en-CA" sz="2800" b="0" i="1" smtClean="0">
                          <a:latin typeface="Cambria Math" panose="02040503050406030204" pitchFamily="18" charset="0"/>
                        </a:rPr>
                        <m:t>𝑠</m:t>
                      </m:r>
                      <m:r>
                        <a:rPr lang="en-CA" sz="2800" b="0" i="1" smtClean="0">
                          <a:latin typeface="Cambria Math" panose="02040503050406030204" pitchFamily="18" charset="0"/>
                        </a:rPr>
                        <m:t>(</m:t>
                      </m:r>
                      <m:r>
                        <a:rPr lang="en-CA" sz="2800" b="1" i="0" smtClean="0">
                          <a:latin typeface="Cambria Math" panose="02040503050406030204" pitchFamily="18" charset="0"/>
                        </a:rPr>
                        <m:t>𝐱</m:t>
                      </m:r>
                      <m:r>
                        <a:rPr lang="en-CA" sz="2800" b="0" i="1" smtClean="0">
                          <a:latin typeface="Cambria Math" panose="02040503050406030204" pitchFamily="18" charset="0"/>
                        </a:rPr>
                        <m:t>)</m:t>
                      </m:r>
                    </m:oMath>
                  </m:oMathPara>
                </a14:m>
                <a:endParaRPr lang="en-CA" sz="2800" dirty="0"/>
              </a:p>
            </p:txBody>
          </p:sp>
        </mc:Choice>
        <mc:Fallback xmlns="">
          <p:sp>
            <p:nvSpPr>
              <p:cNvPr id="9" name="TextBox 8">
                <a:extLst>
                  <a:ext uri="{FF2B5EF4-FFF2-40B4-BE49-F238E27FC236}">
                    <a16:creationId xmlns:a16="http://schemas.microsoft.com/office/drawing/2014/main" id="{2B633A2C-DD34-41D0-8F07-323B515C8A6F}"/>
                  </a:ext>
                </a:extLst>
              </p:cNvPr>
              <p:cNvSpPr txBox="1">
                <a:spLocks noRot="1" noChangeAspect="1" noMove="1" noResize="1" noEditPoints="1" noAdjustHandles="1" noChangeArrowheads="1" noChangeShapeType="1" noTextEdit="1"/>
              </p:cNvSpPr>
              <p:nvPr/>
            </p:nvSpPr>
            <p:spPr>
              <a:xfrm>
                <a:off x="4605723" y="5238638"/>
                <a:ext cx="3113288" cy="430887"/>
              </a:xfrm>
              <a:prstGeom prst="rect">
                <a:avLst/>
              </a:prstGeom>
              <a:blipFill>
                <a:blip r:embed="rId6"/>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76F579C5-DAD4-4B9B-A49B-9E5963B8EB55}"/>
                  </a:ext>
                </a:extLst>
              </p:cNvPr>
              <p:cNvSpPr txBox="1"/>
              <p:nvPr/>
            </p:nvSpPr>
            <p:spPr>
              <a:xfrm>
                <a:off x="4605723" y="5817020"/>
                <a:ext cx="957762"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CA" sz="2800" b="1" i="0" smtClean="0">
                          <a:latin typeface="Cambria Math" panose="02040503050406030204" pitchFamily="18" charset="0"/>
                        </a:rPr>
                        <m:t>𝐩</m:t>
                      </m:r>
                      <m:r>
                        <a:rPr lang="en-CA" sz="2800" b="0" i="1" smtClean="0">
                          <a:latin typeface="Cambria Math" panose="02040503050406030204" pitchFamily="18" charset="0"/>
                        </a:rPr>
                        <m:t>=</m:t>
                      </m:r>
                      <m:r>
                        <a:rPr lang="en-CA" sz="2800" b="1" i="0" smtClean="0">
                          <a:latin typeface="Cambria Math" panose="02040503050406030204" pitchFamily="18" charset="0"/>
                        </a:rPr>
                        <m:t>𝐱</m:t>
                      </m:r>
                    </m:oMath>
                  </m:oMathPara>
                </a14:m>
                <a:endParaRPr lang="en-CA" sz="2800" dirty="0"/>
              </a:p>
            </p:txBody>
          </p:sp>
        </mc:Choice>
        <mc:Fallback xmlns="">
          <p:sp>
            <p:nvSpPr>
              <p:cNvPr id="10" name="TextBox 9">
                <a:extLst>
                  <a:ext uri="{FF2B5EF4-FFF2-40B4-BE49-F238E27FC236}">
                    <a16:creationId xmlns:a16="http://schemas.microsoft.com/office/drawing/2014/main" id="{76F579C5-DAD4-4B9B-A49B-9E5963B8EB55}"/>
                  </a:ext>
                </a:extLst>
              </p:cNvPr>
              <p:cNvSpPr txBox="1">
                <a:spLocks noRot="1" noChangeAspect="1" noMove="1" noResize="1" noEditPoints="1" noAdjustHandles="1" noChangeArrowheads="1" noChangeShapeType="1" noTextEdit="1"/>
              </p:cNvSpPr>
              <p:nvPr/>
            </p:nvSpPr>
            <p:spPr>
              <a:xfrm>
                <a:off x="4605723" y="5817020"/>
                <a:ext cx="957762" cy="430887"/>
              </a:xfrm>
              <a:prstGeom prst="rect">
                <a:avLst/>
              </a:prstGeom>
              <a:blipFill>
                <a:blip r:embed="rId7"/>
                <a:stretch>
                  <a:fillRect/>
                </a:stretch>
              </a:blipFill>
            </p:spPr>
            <p:txBody>
              <a:bodyPr/>
              <a:lstStyle/>
              <a:p>
                <a:r>
                  <a:rPr lang="en-CA">
                    <a:noFill/>
                  </a:rPr>
                  <a:t> </a:t>
                </a:r>
              </a:p>
            </p:txBody>
          </p:sp>
        </mc:Fallback>
      </mc:AlternateContent>
      <p:sp>
        <p:nvSpPr>
          <p:cNvPr id="12" name="TextBox 11">
            <a:extLst>
              <a:ext uri="{FF2B5EF4-FFF2-40B4-BE49-F238E27FC236}">
                <a16:creationId xmlns:a16="http://schemas.microsoft.com/office/drawing/2014/main" id="{7D445FE8-0021-4A1B-A777-5E71326B53F8}"/>
              </a:ext>
            </a:extLst>
          </p:cNvPr>
          <p:cNvSpPr txBox="1"/>
          <p:nvPr/>
        </p:nvSpPr>
        <p:spPr>
          <a:xfrm>
            <a:off x="8121850" y="5057786"/>
            <a:ext cx="2423677" cy="400110"/>
          </a:xfrm>
          <a:prstGeom prst="rect">
            <a:avLst/>
          </a:prstGeom>
          <a:noFill/>
        </p:spPr>
        <p:txBody>
          <a:bodyPr wrap="none" rtlCol="0">
            <a:spAutoFit/>
          </a:bodyPr>
          <a:lstStyle/>
          <a:p>
            <a:r>
              <a:rPr lang="en-CA" sz="2000" dirty="0">
                <a:solidFill>
                  <a:schemeClr val="accent1"/>
                </a:solidFill>
              </a:rPr>
              <a:t>Project to the surface</a:t>
            </a:r>
          </a:p>
        </p:txBody>
      </p:sp>
      <p:sp>
        <p:nvSpPr>
          <p:cNvPr id="13" name="Freeform 24">
            <a:extLst>
              <a:ext uri="{FF2B5EF4-FFF2-40B4-BE49-F238E27FC236}">
                <a16:creationId xmlns:a16="http://schemas.microsoft.com/office/drawing/2014/main" id="{DA7E28BF-CB5D-4A1D-ADEA-1EB0C0571B11}"/>
              </a:ext>
            </a:extLst>
          </p:cNvPr>
          <p:cNvSpPr/>
          <p:nvPr/>
        </p:nvSpPr>
        <p:spPr>
          <a:xfrm flipH="1">
            <a:off x="7724366" y="5277044"/>
            <a:ext cx="397484" cy="223781"/>
          </a:xfrm>
          <a:custGeom>
            <a:avLst/>
            <a:gdLst>
              <a:gd name="connsiteX0" fmla="*/ 622300 w 622300"/>
              <a:gd name="connsiteY0" fmla="*/ 551180 h 551180"/>
              <a:gd name="connsiteX1" fmla="*/ 0 w 622300"/>
              <a:gd name="connsiteY1" fmla="*/ 0 h 551180"/>
              <a:gd name="connsiteX0" fmla="*/ 622300 w 622300"/>
              <a:gd name="connsiteY0" fmla="*/ 551180 h 551180"/>
              <a:gd name="connsiteX1" fmla="*/ 0 w 622300"/>
              <a:gd name="connsiteY1" fmla="*/ 0 h 551180"/>
              <a:gd name="connsiteX0" fmla="*/ 622300 w 622300"/>
              <a:gd name="connsiteY0" fmla="*/ 551180 h 551180"/>
              <a:gd name="connsiteX1" fmla="*/ 0 w 622300"/>
              <a:gd name="connsiteY1" fmla="*/ 0 h 551180"/>
              <a:gd name="connsiteX0" fmla="*/ 622300 w 622300"/>
              <a:gd name="connsiteY0" fmla="*/ 551180 h 551180"/>
              <a:gd name="connsiteX1" fmla="*/ 0 w 622300"/>
              <a:gd name="connsiteY1" fmla="*/ 0 h 551180"/>
              <a:gd name="connsiteX0" fmla="*/ 622300 w 622300"/>
              <a:gd name="connsiteY0" fmla="*/ 551180 h 551180"/>
              <a:gd name="connsiteX1" fmla="*/ 0 w 622300"/>
              <a:gd name="connsiteY1" fmla="*/ 0 h 551180"/>
              <a:gd name="connsiteX0" fmla="*/ 708257 w 708257"/>
              <a:gd name="connsiteY0" fmla="*/ 624395 h 624395"/>
              <a:gd name="connsiteX1" fmla="*/ 0 w 708257"/>
              <a:gd name="connsiteY1" fmla="*/ 0 h 624395"/>
              <a:gd name="connsiteX0" fmla="*/ 815704 w 815704"/>
              <a:gd name="connsiteY0" fmla="*/ 685407 h 685407"/>
              <a:gd name="connsiteX1" fmla="*/ 0 w 815704"/>
              <a:gd name="connsiteY1" fmla="*/ 0 h 685407"/>
              <a:gd name="connsiteX0" fmla="*/ 815704 w 815704"/>
              <a:gd name="connsiteY0" fmla="*/ 685407 h 685407"/>
              <a:gd name="connsiteX1" fmla="*/ 0 w 815704"/>
              <a:gd name="connsiteY1" fmla="*/ 0 h 685407"/>
              <a:gd name="connsiteX0" fmla="*/ 887335 w 887335"/>
              <a:gd name="connsiteY0" fmla="*/ 689474 h 689474"/>
              <a:gd name="connsiteX1" fmla="*/ 0 w 887335"/>
              <a:gd name="connsiteY1" fmla="*/ 0 h 689474"/>
            </a:gdLst>
            <a:ahLst/>
            <a:cxnLst>
              <a:cxn ang="0">
                <a:pos x="connsiteX0" y="connsiteY0"/>
              </a:cxn>
              <a:cxn ang="0">
                <a:pos x="connsiteX1" y="connsiteY1"/>
              </a:cxn>
            </a:cxnLst>
            <a:rect l="l" t="t" r="r" b="b"/>
            <a:pathLst>
              <a:path w="887335" h="689474">
                <a:moveTo>
                  <a:pt x="887335" y="689474"/>
                </a:moveTo>
                <a:cubicBezTo>
                  <a:pt x="529275" y="570622"/>
                  <a:pt x="604037" y="7455"/>
                  <a:pt x="0" y="0"/>
                </a:cubicBezTo>
              </a:path>
            </a:pathLst>
          </a:cu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accent5"/>
              </a:solidFill>
            </a:endParaRPr>
          </a:p>
        </p:txBody>
      </p:sp>
      <p:sp>
        <p:nvSpPr>
          <p:cNvPr id="14" name="TextBox 13">
            <a:extLst>
              <a:ext uri="{FF2B5EF4-FFF2-40B4-BE49-F238E27FC236}">
                <a16:creationId xmlns:a16="http://schemas.microsoft.com/office/drawing/2014/main" id="{285BD58B-B005-4B19-8C99-8E84C362C3E2}"/>
              </a:ext>
            </a:extLst>
          </p:cNvPr>
          <p:cNvSpPr txBox="1"/>
          <p:nvPr/>
        </p:nvSpPr>
        <p:spPr>
          <a:xfrm>
            <a:off x="6044806" y="5702333"/>
            <a:ext cx="3502177" cy="400110"/>
          </a:xfrm>
          <a:prstGeom prst="rect">
            <a:avLst/>
          </a:prstGeom>
          <a:noFill/>
        </p:spPr>
        <p:txBody>
          <a:bodyPr wrap="none" rtlCol="0">
            <a:spAutoFit/>
          </a:bodyPr>
          <a:lstStyle/>
          <a:p>
            <a:r>
              <a:rPr lang="en-CA" sz="2000" dirty="0">
                <a:solidFill>
                  <a:schemeClr val="accent6"/>
                </a:solidFill>
              </a:rPr>
              <a:t>Alternative: use the query point</a:t>
            </a:r>
          </a:p>
        </p:txBody>
      </p:sp>
      <p:sp>
        <p:nvSpPr>
          <p:cNvPr id="15" name="Freeform 24">
            <a:extLst>
              <a:ext uri="{FF2B5EF4-FFF2-40B4-BE49-F238E27FC236}">
                <a16:creationId xmlns:a16="http://schemas.microsoft.com/office/drawing/2014/main" id="{E7892599-A3A1-4A62-B7D1-2D9AD01B2B1A}"/>
              </a:ext>
            </a:extLst>
          </p:cNvPr>
          <p:cNvSpPr/>
          <p:nvPr/>
        </p:nvSpPr>
        <p:spPr>
          <a:xfrm flipH="1">
            <a:off x="5647322" y="5923525"/>
            <a:ext cx="397484" cy="180148"/>
          </a:xfrm>
          <a:custGeom>
            <a:avLst/>
            <a:gdLst>
              <a:gd name="connsiteX0" fmla="*/ 622300 w 622300"/>
              <a:gd name="connsiteY0" fmla="*/ 551180 h 551180"/>
              <a:gd name="connsiteX1" fmla="*/ 0 w 622300"/>
              <a:gd name="connsiteY1" fmla="*/ 0 h 551180"/>
              <a:gd name="connsiteX0" fmla="*/ 622300 w 622300"/>
              <a:gd name="connsiteY0" fmla="*/ 551180 h 551180"/>
              <a:gd name="connsiteX1" fmla="*/ 0 w 622300"/>
              <a:gd name="connsiteY1" fmla="*/ 0 h 551180"/>
              <a:gd name="connsiteX0" fmla="*/ 622300 w 622300"/>
              <a:gd name="connsiteY0" fmla="*/ 551180 h 551180"/>
              <a:gd name="connsiteX1" fmla="*/ 0 w 622300"/>
              <a:gd name="connsiteY1" fmla="*/ 0 h 551180"/>
              <a:gd name="connsiteX0" fmla="*/ 622300 w 622300"/>
              <a:gd name="connsiteY0" fmla="*/ 551180 h 551180"/>
              <a:gd name="connsiteX1" fmla="*/ 0 w 622300"/>
              <a:gd name="connsiteY1" fmla="*/ 0 h 551180"/>
              <a:gd name="connsiteX0" fmla="*/ 622300 w 622300"/>
              <a:gd name="connsiteY0" fmla="*/ 551180 h 551180"/>
              <a:gd name="connsiteX1" fmla="*/ 0 w 622300"/>
              <a:gd name="connsiteY1" fmla="*/ 0 h 551180"/>
              <a:gd name="connsiteX0" fmla="*/ 708257 w 708257"/>
              <a:gd name="connsiteY0" fmla="*/ 624395 h 624395"/>
              <a:gd name="connsiteX1" fmla="*/ 0 w 708257"/>
              <a:gd name="connsiteY1" fmla="*/ 0 h 624395"/>
              <a:gd name="connsiteX0" fmla="*/ 815704 w 815704"/>
              <a:gd name="connsiteY0" fmla="*/ 685407 h 685407"/>
              <a:gd name="connsiteX1" fmla="*/ 0 w 815704"/>
              <a:gd name="connsiteY1" fmla="*/ 0 h 685407"/>
              <a:gd name="connsiteX0" fmla="*/ 815704 w 815704"/>
              <a:gd name="connsiteY0" fmla="*/ 685407 h 685407"/>
              <a:gd name="connsiteX1" fmla="*/ 0 w 815704"/>
              <a:gd name="connsiteY1" fmla="*/ 0 h 685407"/>
              <a:gd name="connsiteX0" fmla="*/ 887335 w 887335"/>
              <a:gd name="connsiteY0" fmla="*/ 689474 h 689474"/>
              <a:gd name="connsiteX1" fmla="*/ 0 w 887335"/>
              <a:gd name="connsiteY1" fmla="*/ 0 h 689474"/>
            </a:gdLst>
            <a:ahLst/>
            <a:cxnLst>
              <a:cxn ang="0">
                <a:pos x="connsiteX0" y="connsiteY0"/>
              </a:cxn>
              <a:cxn ang="0">
                <a:pos x="connsiteX1" y="connsiteY1"/>
              </a:cxn>
            </a:cxnLst>
            <a:rect l="l" t="t" r="r" b="b"/>
            <a:pathLst>
              <a:path w="887335" h="689474">
                <a:moveTo>
                  <a:pt x="887335" y="689474"/>
                </a:moveTo>
                <a:cubicBezTo>
                  <a:pt x="529275" y="570622"/>
                  <a:pt x="604037" y="7455"/>
                  <a:pt x="0" y="0"/>
                </a:cubicBezTo>
              </a:path>
            </a:pathLst>
          </a:custGeom>
          <a:noFill/>
          <a:ln w="127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rgbClr val="C00000"/>
              </a:solidFill>
            </a:endParaRPr>
          </a:p>
        </p:txBody>
      </p:sp>
    </p:spTree>
    <p:extLst>
      <p:ext uri="{BB962C8B-B14F-4D97-AF65-F5344CB8AC3E}">
        <p14:creationId xmlns:p14="http://schemas.microsoft.com/office/powerpoint/2010/main" val="3871869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fade">
                                      <p:cBhvr>
                                        <p:cTn id="20" dur="500"/>
                                        <p:tgtEl>
                                          <p:spTgt spid="3">
                                            <p:txEl>
                                              <p:pRg st="4" end="4"/>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fade">
                                      <p:cBhvr>
                                        <p:cTn id="26" dur="500"/>
                                        <p:tgtEl>
                                          <p:spTgt spid="8"/>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fade">
                                      <p:cBhvr>
                                        <p:cTn id="29" dur="500"/>
                                        <p:tgtEl>
                                          <p:spTgt spid="6"/>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fade">
                                      <p:cBhvr>
                                        <p:cTn id="32" dur="500"/>
                                        <p:tgtEl>
                                          <p:spTgt spid="5"/>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9"/>
                                        </p:tgtEl>
                                        <p:attrNameLst>
                                          <p:attrName>style.visibility</p:attrName>
                                        </p:attrNameLst>
                                      </p:cBhvr>
                                      <p:to>
                                        <p:strVal val="visible"/>
                                      </p:to>
                                    </p:set>
                                    <p:animEffect transition="in" filter="fade">
                                      <p:cBhvr>
                                        <p:cTn id="40" dur="500"/>
                                        <p:tgtEl>
                                          <p:spTgt spid="9"/>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2"/>
                                        </p:tgtEl>
                                        <p:attrNameLst>
                                          <p:attrName>style.visibility</p:attrName>
                                        </p:attrNameLst>
                                      </p:cBhvr>
                                      <p:to>
                                        <p:strVal val="visible"/>
                                      </p:to>
                                    </p:set>
                                    <p:animEffect transition="in" filter="fade">
                                      <p:cBhvr>
                                        <p:cTn id="43" dur="500"/>
                                        <p:tgtEl>
                                          <p:spTgt spid="12"/>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3"/>
                                        </p:tgtEl>
                                        <p:attrNameLst>
                                          <p:attrName>style.visibility</p:attrName>
                                        </p:attrNameLst>
                                      </p:cBhvr>
                                      <p:to>
                                        <p:strVal val="visible"/>
                                      </p:to>
                                    </p:set>
                                    <p:animEffect transition="in" filter="fade">
                                      <p:cBhvr>
                                        <p:cTn id="46" dur="500"/>
                                        <p:tgtEl>
                                          <p:spTgt spid="13"/>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10"/>
                                        </p:tgtEl>
                                        <p:attrNameLst>
                                          <p:attrName>style.visibility</p:attrName>
                                        </p:attrNameLst>
                                      </p:cBhvr>
                                      <p:to>
                                        <p:strVal val="visible"/>
                                      </p:to>
                                    </p:set>
                                    <p:animEffect transition="in" filter="fade">
                                      <p:cBhvr>
                                        <p:cTn id="51" dur="500"/>
                                        <p:tgtEl>
                                          <p:spTgt spid="10"/>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15"/>
                                        </p:tgtEl>
                                        <p:attrNameLst>
                                          <p:attrName>style.visibility</p:attrName>
                                        </p:attrNameLst>
                                      </p:cBhvr>
                                      <p:to>
                                        <p:strVal val="visible"/>
                                      </p:to>
                                    </p:set>
                                    <p:animEffect transition="in" filter="fade">
                                      <p:cBhvr>
                                        <p:cTn id="54" dur="500"/>
                                        <p:tgtEl>
                                          <p:spTgt spid="15"/>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14"/>
                                        </p:tgtEl>
                                        <p:attrNameLst>
                                          <p:attrName>style.visibility</p:attrName>
                                        </p:attrNameLst>
                                      </p:cBhvr>
                                      <p:to>
                                        <p:strVal val="visible"/>
                                      </p:to>
                                    </p:set>
                                    <p:animEffect transition="in" filter="fade">
                                      <p:cBhvr>
                                        <p:cTn id="5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P spid="9" grpId="0"/>
      <p:bldP spid="10" grpId="0"/>
      <p:bldP spid="12" grpId="0"/>
      <p:bldP spid="13" grpId="0" animBg="1"/>
      <p:bldP spid="14" grpId="0"/>
      <p:bldP spid="1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20468-71A5-47D1-AEFE-09CB0DF397AC}"/>
              </a:ext>
            </a:extLst>
          </p:cNvPr>
          <p:cNvSpPr>
            <a:spLocks noGrp="1"/>
          </p:cNvSpPr>
          <p:nvPr>
            <p:ph type="title"/>
          </p:nvPr>
        </p:nvSpPr>
        <p:spPr/>
        <p:txBody>
          <a:bodyPr/>
          <a:lstStyle/>
          <a:p>
            <a:r>
              <a:rPr lang="en-CA" dirty="0"/>
              <a:t>SDF-Mesh Contact Generation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6EB465A-4BB1-40E6-B452-42CE498A8AF3}"/>
                  </a:ext>
                </a:extLst>
              </p:cNvPr>
              <p:cNvSpPr>
                <a:spLocks noGrp="1"/>
              </p:cNvSpPr>
              <p:nvPr>
                <p:ph idx="1"/>
              </p:nvPr>
            </p:nvSpPr>
            <p:spPr/>
            <p:txBody>
              <a:bodyPr/>
              <a:lstStyle/>
              <a:p>
                <a:r>
                  <a:rPr lang="en-CA" dirty="0"/>
                  <a:t>SDF-Point case is a building block for SDF-Mesh contact generation</a:t>
                </a:r>
              </a:p>
              <a:p>
                <a:r>
                  <a:rPr lang="en-CA" dirty="0"/>
                  <a:t>Consider body </a:t>
                </a:r>
                <a14:m>
                  <m:oMath xmlns:m="http://schemas.openxmlformats.org/officeDocument/2006/math">
                    <m:r>
                      <a:rPr lang="en-CA" i="1" dirty="0" smtClean="0">
                        <a:latin typeface="Cambria Math" panose="02040503050406030204" pitchFamily="18" charset="0"/>
                      </a:rPr>
                      <m:t>𝐴</m:t>
                    </m:r>
                  </m:oMath>
                </a14:m>
                <a:r>
                  <a:rPr lang="en-CA" dirty="0"/>
                  <a:t> with surface represented by a polygonal mesh:</a:t>
                </a:r>
              </a:p>
            </p:txBody>
          </p:sp>
        </mc:Choice>
        <mc:Fallback xmlns="">
          <p:sp>
            <p:nvSpPr>
              <p:cNvPr id="3" name="Content Placeholder 2">
                <a:extLst>
                  <a:ext uri="{FF2B5EF4-FFF2-40B4-BE49-F238E27FC236}">
                    <a16:creationId xmlns:a16="http://schemas.microsoft.com/office/drawing/2014/main" id="{26EB465A-4BB1-40E6-B452-42CE498A8AF3}"/>
                  </a:ext>
                </a:extLst>
              </p:cNvPr>
              <p:cNvSpPr>
                <a:spLocks noGrp="1" noRot="1" noChangeAspect="1" noMove="1" noResize="1" noEditPoints="1" noAdjustHandles="1" noChangeArrowheads="1" noChangeShapeType="1" noTextEdit="1"/>
              </p:cNvSpPr>
              <p:nvPr>
                <p:ph idx="1"/>
              </p:nvPr>
            </p:nvSpPr>
            <p:spPr>
              <a:blipFill>
                <a:blip r:embed="rId3"/>
                <a:stretch>
                  <a:fillRect l="-1043" t="-2046"/>
                </a:stretch>
              </a:blipFill>
            </p:spPr>
            <p:txBody>
              <a:bodyPr/>
              <a:lstStyle/>
              <a:p>
                <a:r>
                  <a:rPr lang="en-CA">
                    <a:noFill/>
                  </a:rPr>
                  <a:t> </a:t>
                </a:r>
              </a:p>
            </p:txBody>
          </p:sp>
        </mc:Fallback>
      </mc:AlternateContent>
      <p:grpSp>
        <p:nvGrpSpPr>
          <p:cNvPr id="4" name="Group 3">
            <a:extLst>
              <a:ext uri="{FF2B5EF4-FFF2-40B4-BE49-F238E27FC236}">
                <a16:creationId xmlns:a16="http://schemas.microsoft.com/office/drawing/2014/main" id="{4BBBF5CF-7B70-4EA5-9BDF-59D635A74025}"/>
              </a:ext>
            </a:extLst>
          </p:cNvPr>
          <p:cNvGrpSpPr/>
          <p:nvPr/>
        </p:nvGrpSpPr>
        <p:grpSpPr>
          <a:xfrm>
            <a:off x="796199" y="3106766"/>
            <a:ext cx="2880000" cy="2880000"/>
            <a:chOff x="1606165" y="4456863"/>
            <a:chExt cx="2880000" cy="2880000"/>
          </a:xfrm>
        </p:grpSpPr>
        <p:sp>
          <p:nvSpPr>
            <p:cNvPr id="5" name="Rectangle 4">
              <a:extLst>
                <a:ext uri="{FF2B5EF4-FFF2-40B4-BE49-F238E27FC236}">
                  <a16:creationId xmlns:a16="http://schemas.microsoft.com/office/drawing/2014/main" id="{1254661C-8C81-4E75-8068-D3ADE05C8D44}"/>
                </a:ext>
              </a:extLst>
            </p:cNvPr>
            <p:cNvSpPr/>
            <p:nvPr/>
          </p:nvSpPr>
          <p:spPr>
            <a:xfrm>
              <a:off x="1606165" y="4456863"/>
              <a:ext cx="2880000" cy="2880000"/>
            </a:xfrm>
            <a:prstGeom prst="rect">
              <a:avLst/>
            </a:prstGeom>
            <a:solidFill>
              <a:schemeClr val="accent3">
                <a:lumMod val="40000"/>
                <a:lumOff val="60000"/>
              </a:schemeClr>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Oval 5">
              <a:extLst>
                <a:ext uri="{FF2B5EF4-FFF2-40B4-BE49-F238E27FC236}">
                  <a16:creationId xmlns:a16="http://schemas.microsoft.com/office/drawing/2014/main" id="{09FD15CE-F204-4AB1-A11D-B95BEFC284C3}"/>
                </a:ext>
              </a:extLst>
            </p:cNvPr>
            <p:cNvSpPr>
              <a:spLocks noChangeAspect="1"/>
            </p:cNvSpPr>
            <p:nvPr/>
          </p:nvSpPr>
          <p:spPr>
            <a:xfrm>
              <a:off x="1606165" y="4456863"/>
              <a:ext cx="2880000" cy="2880000"/>
            </a:xfrm>
            <a:prstGeom prst="ellipse">
              <a:avLst/>
            </a:prstGeom>
            <a:gradFill flip="none" rotWithShape="1">
              <a:gsLst>
                <a:gs pos="54000">
                  <a:schemeClr val="bg1">
                    <a:lumMod val="50000"/>
                  </a:schemeClr>
                </a:gs>
                <a:gs pos="50000">
                  <a:schemeClr val="tx1"/>
                </a:gs>
                <a:gs pos="46000">
                  <a:schemeClr val="accent1"/>
                </a:gs>
                <a:gs pos="99000">
                  <a:schemeClr val="accent3">
                    <a:alpha val="18000"/>
                  </a:schemeClr>
                </a:gs>
              </a:gsLst>
              <a:path path="circle">
                <a:fillToRect l="50000" t="50000" r="50000" b="50000"/>
              </a:path>
              <a:tileRect/>
            </a:gradFill>
            <a:ln>
              <a:noFill/>
            </a:ln>
            <a:effectLst>
              <a:softEdge rad="254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 name="Oval 6">
              <a:extLst>
                <a:ext uri="{FF2B5EF4-FFF2-40B4-BE49-F238E27FC236}">
                  <a16:creationId xmlns:a16="http://schemas.microsoft.com/office/drawing/2014/main" id="{9EFF556E-94E3-4388-9EC7-823BEA1F0D36}"/>
                </a:ext>
              </a:extLst>
            </p:cNvPr>
            <p:cNvSpPr>
              <a:spLocks noChangeAspect="1"/>
            </p:cNvSpPr>
            <p:nvPr/>
          </p:nvSpPr>
          <p:spPr>
            <a:xfrm>
              <a:off x="1606165" y="4456863"/>
              <a:ext cx="2880000" cy="2880000"/>
            </a:xfrm>
            <a:prstGeom prst="ellipse">
              <a:avLst/>
            </a:prstGeom>
            <a:solidFill>
              <a:schemeClr val="accent5">
                <a:alpha val="80000"/>
              </a:schemeClr>
            </a:solidFill>
            <a:ln>
              <a:noFill/>
            </a:ln>
            <a:effectLst>
              <a:softEdge rad="812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158CD03C-05CC-4B11-B5C2-6253EC98D73E}"/>
                  </a:ext>
                </a:extLst>
              </p:cNvPr>
              <p:cNvSpPr txBox="1"/>
              <p:nvPr/>
            </p:nvSpPr>
            <p:spPr>
              <a:xfrm>
                <a:off x="1266332" y="5461711"/>
                <a:ext cx="20101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r-CA" b="0" i="1" smtClean="0">
                          <a:latin typeface="Cambria Math" panose="02040503050406030204" pitchFamily="18" charset="0"/>
                        </a:rPr>
                        <m:t>𝐴</m:t>
                      </m:r>
                    </m:oMath>
                  </m:oMathPara>
                </a14:m>
                <a:endParaRPr lang="fr-CA" dirty="0"/>
              </a:p>
            </p:txBody>
          </p:sp>
        </mc:Choice>
        <mc:Fallback xmlns="">
          <p:sp>
            <p:nvSpPr>
              <p:cNvPr id="19" name="TextBox 18">
                <a:extLst>
                  <a:ext uri="{FF2B5EF4-FFF2-40B4-BE49-F238E27FC236}">
                    <a16:creationId xmlns:a16="http://schemas.microsoft.com/office/drawing/2014/main" id="{158CD03C-05CC-4B11-B5C2-6253EC98D73E}"/>
                  </a:ext>
                </a:extLst>
              </p:cNvPr>
              <p:cNvSpPr txBox="1">
                <a:spLocks noRot="1" noChangeAspect="1" noMove="1" noResize="1" noEditPoints="1" noAdjustHandles="1" noChangeArrowheads="1" noChangeShapeType="1" noTextEdit="1"/>
              </p:cNvSpPr>
              <p:nvPr/>
            </p:nvSpPr>
            <p:spPr>
              <a:xfrm>
                <a:off x="1266332" y="5461711"/>
                <a:ext cx="201017" cy="276999"/>
              </a:xfrm>
              <a:prstGeom prst="rect">
                <a:avLst/>
              </a:prstGeom>
              <a:blipFill>
                <a:blip r:embed="rId4"/>
                <a:stretch>
                  <a:fillRect l="-30303" r="-24242" b="-6667"/>
                </a:stretch>
              </a:blipFill>
            </p:spPr>
            <p:txBody>
              <a:bodyPr/>
              <a:lstStyle/>
              <a:p>
                <a:r>
                  <a:rPr lang="en-CA">
                    <a:noFill/>
                  </a:rPr>
                  <a:t> </a:t>
                </a:r>
              </a:p>
            </p:txBody>
          </p:sp>
        </mc:Fallback>
      </mc:AlternateContent>
      <p:grpSp>
        <p:nvGrpSpPr>
          <p:cNvPr id="65" name="Group 64">
            <a:extLst>
              <a:ext uri="{FF2B5EF4-FFF2-40B4-BE49-F238E27FC236}">
                <a16:creationId xmlns:a16="http://schemas.microsoft.com/office/drawing/2014/main" id="{DA36E34C-7F44-43D7-8949-54137CBB52CF}"/>
              </a:ext>
            </a:extLst>
          </p:cNvPr>
          <p:cNvGrpSpPr/>
          <p:nvPr/>
        </p:nvGrpSpPr>
        <p:grpSpPr>
          <a:xfrm>
            <a:off x="1186632" y="3485661"/>
            <a:ext cx="2107761" cy="2115312"/>
            <a:chOff x="1143422" y="3175039"/>
            <a:chExt cx="2107761" cy="2115312"/>
          </a:xfrm>
        </p:grpSpPr>
        <p:sp>
          <p:nvSpPr>
            <p:cNvPr id="8" name="Dodecagon 7">
              <a:extLst>
                <a:ext uri="{FF2B5EF4-FFF2-40B4-BE49-F238E27FC236}">
                  <a16:creationId xmlns:a16="http://schemas.microsoft.com/office/drawing/2014/main" id="{C8B58232-D4E7-4CAD-8FB3-89E2A8463A95}"/>
                </a:ext>
              </a:extLst>
            </p:cNvPr>
            <p:cNvSpPr/>
            <p:nvPr/>
          </p:nvSpPr>
          <p:spPr>
            <a:xfrm>
              <a:off x="1175495" y="3220759"/>
              <a:ext cx="2029968" cy="2023872"/>
            </a:xfrm>
            <a:prstGeom prst="dodecagon">
              <a:avLst/>
            </a:prstGeom>
            <a:noFill/>
            <a:ln w="22225">
              <a:solidFill>
                <a:schemeClr val="accent6"/>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Oval 8">
              <a:extLst>
                <a:ext uri="{FF2B5EF4-FFF2-40B4-BE49-F238E27FC236}">
                  <a16:creationId xmlns:a16="http://schemas.microsoft.com/office/drawing/2014/main" id="{BF689A2D-0648-4140-9D34-5B0E319312F2}"/>
                </a:ext>
              </a:extLst>
            </p:cNvPr>
            <p:cNvSpPr/>
            <p:nvPr/>
          </p:nvSpPr>
          <p:spPr>
            <a:xfrm>
              <a:off x="1873799" y="3175039"/>
              <a:ext cx="91440" cy="91440"/>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0" name="Oval 9">
              <a:extLst>
                <a:ext uri="{FF2B5EF4-FFF2-40B4-BE49-F238E27FC236}">
                  <a16:creationId xmlns:a16="http://schemas.microsoft.com/office/drawing/2014/main" id="{4DF2DDAA-178D-47A0-AD38-F5F0E91A39BF}"/>
                </a:ext>
              </a:extLst>
            </p:cNvPr>
            <p:cNvSpPr/>
            <p:nvPr/>
          </p:nvSpPr>
          <p:spPr>
            <a:xfrm>
              <a:off x="3159743" y="3917989"/>
              <a:ext cx="91440" cy="91440"/>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1" name="Oval 10">
              <a:extLst>
                <a:ext uri="{FF2B5EF4-FFF2-40B4-BE49-F238E27FC236}">
                  <a16:creationId xmlns:a16="http://schemas.microsoft.com/office/drawing/2014/main" id="{D16BB6E7-7D18-4719-94C5-FBC3D4CD5AEA}"/>
                </a:ext>
              </a:extLst>
            </p:cNvPr>
            <p:cNvSpPr/>
            <p:nvPr/>
          </p:nvSpPr>
          <p:spPr>
            <a:xfrm>
              <a:off x="3159743" y="4473770"/>
              <a:ext cx="91440" cy="91440"/>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2" name="Oval 11">
              <a:extLst>
                <a:ext uri="{FF2B5EF4-FFF2-40B4-BE49-F238E27FC236}">
                  <a16:creationId xmlns:a16="http://schemas.microsoft.com/office/drawing/2014/main" id="{D3E3906B-5DEF-4C1C-BCB1-704D8A3463DF}"/>
                </a:ext>
              </a:extLst>
            </p:cNvPr>
            <p:cNvSpPr/>
            <p:nvPr/>
          </p:nvSpPr>
          <p:spPr>
            <a:xfrm>
              <a:off x="2887808" y="4954783"/>
              <a:ext cx="91440" cy="91440"/>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3" name="Oval 12">
              <a:extLst>
                <a:ext uri="{FF2B5EF4-FFF2-40B4-BE49-F238E27FC236}">
                  <a16:creationId xmlns:a16="http://schemas.microsoft.com/office/drawing/2014/main" id="{36596029-B524-491E-B2E5-132E5EB243A0}"/>
                </a:ext>
              </a:extLst>
            </p:cNvPr>
            <p:cNvSpPr/>
            <p:nvPr/>
          </p:nvSpPr>
          <p:spPr>
            <a:xfrm>
              <a:off x="2433465" y="5198911"/>
              <a:ext cx="91440" cy="91440"/>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4" name="Oval 13">
              <a:extLst>
                <a:ext uri="{FF2B5EF4-FFF2-40B4-BE49-F238E27FC236}">
                  <a16:creationId xmlns:a16="http://schemas.microsoft.com/office/drawing/2014/main" id="{4E63BF3D-28D1-47AB-B110-D5AA7F9BEAE2}"/>
                </a:ext>
              </a:extLst>
            </p:cNvPr>
            <p:cNvSpPr/>
            <p:nvPr/>
          </p:nvSpPr>
          <p:spPr>
            <a:xfrm>
              <a:off x="1873799" y="5198149"/>
              <a:ext cx="91440" cy="91440"/>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5" name="Oval 14">
              <a:extLst>
                <a:ext uri="{FF2B5EF4-FFF2-40B4-BE49-F238E27FC236}">
                  <a16:creationId xmlns:a16="http://schemas.microsoft.com/office/drawing/2014/main" id="{E4A6D2B2-C77D-47F2-9884-D263A231BC28}"/>
                </a:ext>
              </a:extLst>
            </p:cNvPr>
            <p:cNvSpPr/>
            <p:nvPr/>
          </p:nvSpPr>
          <p:spPr>
            <a:xfrm>
              <a:off x="1426124" y="4954783"/>
              <a:ext cx="91440" cy="91440"/>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6" name="Oval 15">
              <a:extLst>
                <a:ext uri="{FF2B5EF4-FFF2-40B4-BE49-F238E27FC236}">
                  <a16:creationId xmlns:a16="http://schemas.microsoft.com/office/drawing/2014/main" id="{D852E231-56D3-46B4-B602-BC44F194BEBF}"/>
                </a:ext>
              </a:extLst>
            </p:cNvPr>
            <p:cNvSpPr/>
            <p:nvPr/>
          </p:nvSpPr>
          <p:spPr>
            <a:xfrm>
              <a:off x="1426124" y="3440689"/>
              <a:ext cx="91440" cy="91440"/>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7" name="Oval 16">
              <a:extLst>
                <a:ext uri="{FF2B5EF4-FFF2-40B4-BE49-F238E27FC236}">
                  <a16:creationId xmlns:a16="http://schemas.microsoft.com/office/drawing/2014/main" id="{743EBA2D-F5C3-4C86-BAAC-0AF7306BFC24}"/>
                </a:ext>
              </a:extLst>
            </p:cNvPr>
            <p:cNvSpPr/>
            <p:nvPr/>
          </p:nvSpPr>
          <p:spPr>
            <a:xfrm>
              <a:off x="1143422" y="3917989"/>
              <a:ext cx="91440" cy="91440"/>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8" name="Oval 17">
              <a:extLst>
                <a:ext uri="{FF2B5EF4-FFF2-40B4-BE49-F238E27FC236}">
                  <a16:creationId xmlns:a16="http://schemas.microsoft.com/office/drawing/2014/main" id="{307B266C-A891-4D02-B184-94D6B8664FAE}"/>
                </a:ext>
              </a:extLst>
            </p:cNvPr>
            <p:cNvSpPr/>
            <p:nvPr/>
          </p:nvSpPr>
          <p:spPr>
            <a:xfrm>
              <a:off x="1143422" y="4473770"/>
              <a:ext cx="91440" cy="91440"/>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20" name="Oval 19">
              <a:extLst>
                <a:ext uri="{FF2B5EF4-FFF2-40B4-BE49-F238E27FC236}">
                  <a16:creationId xmlns:a16="http://schemas.microsoft.com/office/drawing/2014/main" id="{3A5F8BEF-0D80-4EFD-A0F0-786D72F1A093}"/>
                </a:ext>
              </a:extLst>
            </p:cNvPr>
            <p:cNvSpPr/>
            <p:nvPr/>
          </p:nvSpPr>
          <p:spPr>
            <a:xfrm>
              <a:off x="2887808" y="3437611"/>
              <a:ext cx="91440" cy="91440"/>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cxnSp>
          <p:nvCxnSpPr>
            <p:cNvPr id="21" name="Straight Connector 20">
              <a:extLst>
                <a:ext uri="{FF2B5EF4-FFF2-40B4-BE49-F238E27FC236}">
                  <a16:creationId xmlns:a16="http://schemas.microsoft.com/office/drawing/2014/main" id="{A651A934-FC89-4C87-916A-FCC1A7D5FDD4}"/>
                </a:ext>
              </a:extLst>
            </p:cNvPr>
            <p:cNvCxnSpPr>
              <a:cxnSpLocks/>
              <a:stCxn id="16" idx="5"/>
            </p:cNvCxnSpPr>
            <p:nvPr/>
          </p:nvCxnSpPr>
          <p:spPr>
            <a:xfrm>
              <a:off x="1504173" y="3518738"/>
              <a:ext cx="687449" cy="658426"/>
            </a:xfrm>
            <a:prstGeom prst="line">
              <a:avLst/>
            </a:prstGeom>
            <a:ln w="2222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400C06AD-E742-4DFA-A6A8-28ECF9400733}"/>
                </a:ext>
              </a:extLst>
            </p:cNvPr>
            <p:cNvCxnSpPr>
              <a:cxnSpLocks/>
              <a:endCxn id="17" idx="6"/>
            </p:cNvCxnSpPr>
            <p:nvPr/>
          </p:nvCxnSpPr>
          <p:spPr>
            <a:xfrm flipH="1" flipV="1">
              <a:off x="1234862" y="3963709"/>
              <a:ext cx="961523" cy="220599"/>
            </a:xfrm>
            <a:prstGeom prst="line">
              <a:avLst/>
            </a:prstGeom>
            <a:ln w="2222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FF80F6E9-EF85-400D-9359-AFBCE0D7CE24}"/>
                </a:ext>
              </a:extLst>
            </p:cNvPr>
            <p:cNvCxnSpPr>
              <a:cxnSpLocks/>
              <a:endCxn id="18" idx="6"/>
            </p:cNvCxnSpPr>
            <p:nvPr/>
          </p:nvCxnSpPr>
          <p:spPr>
            <a:xfrm flipH="1">
              <a:off x="1234862" y="4189071"/>
              <a:ext cx="951998" cy="330419"/>
            </a:xfrm>
            <a:prstGeom prst="line">
              <a:avLst/>
            </a:prstGeom>
            <a:ln w="2222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64AB090F-BD73-428B-94A6-8C8A6C5C7D00}"/>
                </a:ext>
              </a:extLst>
            </p:cNvPr>
            <p:cNvCxnSpPr>
              <a:cxnSpLocks/>
              <a:endCxn id="15" idx="7"/>
            </p:cNvCxnSpPr>
            <p:nvPr/>
          </p:nvCxnSpPr>
          <p:spPr>
            <a:xfrm flipH="1">
              <a:off x="1504173" y="4191452"/>
              <a:ext cx="680305" cy="776722"/>
            </a:xfrm>
            <a:prstGeom prst="line">
              <a:avLst/>
            </a:prstGeom>
            <a:ln w="2222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9AE74660-7214-42DA-A3B0-8687DA39C9BC}"/>
                </a:ext>
              </a:extLst>
            </p:cNvPr>
            <p:cNvCxnSpPr>
              <a:cxnSpLocks/>
              <a:endCxn id="14" idx="0"/>
            </p:cNvCxnSpPr>
            <p:nvPr/>
          </p:nvCxnSpPr>
          <p:spPr>
            <a:xfrm flipH="1">
              <a:off x="1919519" y="4191452"/>
              <a:ext cx="267341" cy="1006697"/>
            </a:xfrm>
            <a:prstGeom prst="line">
              <a:avLst/>
            </a:prstGeom>
            <a:ln w="2222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4D9E330C-4F0D-4AC1-8829-CD2E2F27DE5C}"/>
                </a:ext>
              </a:extLst>
            </p:cNvPr>
            <p:cNvCxnSpPr>
              <a:cxnSpLocks/>
              <a:endCxn id="13" idx="0"/>
            </p:cNvCxnSpPr>
            <p:nvPr/>
          </p:nvCxnSpPr>
          <p:spPr>
            <a:xfrm>
              <a:off x="2189241" y="4193833"/>
              <a:ext cx="289944" cy="1005078"/>
            </a:xfrm>
            <a:prstGeom prst="line">
              <a:avLst/>
            </a:prstGeom>
            <a:ln w="2222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2882FB97-3BFC-4165-9A10-8C0B0FA7DA43}"/>
                </a:ext>
              </a:extLst>
            </p:cNvPr>
            <p:cNvCxnSpPr>
              <a:cxnSpLocks/>
              <a:endCxn id="12" idx="1"/>
            </p:cNvCxnSpPr>
            <p:nvPr/>
          </p:nvCxnSpPr>
          <p:spPr>
            <a:xfrm>
              <a:off x="2191622" y="4184308"/>
              <a:ext cx="709577" cy="783866"/>
            </a:xfrm>
            <a:prstGeom prst="line">
              <a:avLst/>
            </a:prstGeom>
            <a:ln w="2222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CB61B761-E75B-43CE-B604-F4B7787D9AC1}"/>
                </a:ext>
              </a:extLst>
            </p:cNvPr>
            <p:cNvCxnSpPr>
              <a:cxnSpLocks/>
              <a:endCxn id="11" idx="2"/>
            </p:cNvCxnSpPr>
            <p:nvPr/>
          </p:nvCxnSpPr>
          <p:spPr>
            <a:xfrm>
              <a:off x="2203528" y="4184308"/>
              <a:ext cx="956215" cy="335182"/>
            </a:xfrm>
            <a:prstGeom prst="line">
              <a:avLst/>
            </a:prstGeom>
            <a:ln w="2222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6300E1F8-D8BE-4E81-A5D0-9E2F36E8B871}"/>
                </a:ext>
              </a:extLst>
            </p:cNvPr>
            <p:cNvCxnSpPr>
              <a:cxnSpLocks/>
              <a:endCxn id="10" idx="2"/>
            </p:cNvCxnSpPr>
            <p:nvPr/>
          </p:nvCxnSpPr>
          <p:spPr>
            <a:xfrm flipV="1">
              <a:off x="2205910" y="3963709"/>
              <a:ext cx="953833" cy="206312"/>
            </a:xfrm>
            <a:prstGeom prst="line">
              <a:avLst/>
            </a:prstGeom>
            <a:ln w="2222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38A1F671-9C25-4716-8459-4368E30951B7}"/>
                </a:ext>
              </a:extLst>
            </p:cNvPr>
            <p:cNvCxnSpPr>
              <a:cxnSpLocks/>
              <a:stCxn id="20" idx="3"/>
            </p:cNvCxnSpPr>
            <p:nvPr/>
          </p:nvCxnSpPr>
          <p:spPr>
            <a:xfrm flipH="1">
              <a:off x="2191622" y="3515660"/>
              <a:ext cx="709577" cy="663886"/>
            </a:xfrm>
            <a:prstGeom prst="line">
              <a:avLst/>
            </a:prstGeom>
            <a:ln w="2222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DC2B4E4-2722-4DDA-A9D9-DF3C39B87EDC}"/>
                </a:ext>
              </a:extLst>
            </p:cNvPr>
            <p:cNvCxnSpPr>
              <a:cxnSpLocks/>
              <a:stCxn id="9" idx="4"/>
            </p:cNvCxnSpPr>
            <p:nvPr/>
          </p:nvCxnSpPr>
          <p:spPr>
            <a:xfrm>
              <a:off x="1919519" y="3266479"/>
              <a:ext cx="267341" cy="896398"/>
            </a:xfrm>
            <a:prstGeom prst="line">
              <a:avLst/>
            </a:prstGeom>
            <a:ln w="2222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055A209A-A6AB-4DEC-A9B2-19D18D6B34F9}"/>
                </a:ext>
              </a:extLst>
            </p:cNvPr>
            <p:cNvCxnSpPr>
              <a:cxnSpLocks/>
            </p:cNvCxnSpPr>
            <p:nvPr/>
          </p:nvCxnSpPr>
          <p:spPr>
            <a:xfrm flipH="1">
              <a:off x="2184478" y="3215139"/>
              <a:ext cx="297657" cy="966788"/>
            </a:xfrm>
            <a:prstGeom prst="line">
              <a:avLst/>
            </a:prstGeom>
            <a:ln w="22225">
              <a:solidFill>
                <a:schemeClr val="accent6"/>
              </a:solidFill>
            </a:ln>
          </p:spPr>
          <p:style>
            <a:lnRef idx="1">
              <a:schemeClr val="accent1"/>
            </a:lnRef>
            <a:fillRef idx="0">
              <a:schemeClr val="accent1"/>
            </a:fillRef>
            <a:effectRef idx="0">
              <a:schemeClr val="accent1"/>
            </a:effectRef>
            <a:fontRef idx="minor">
              <a:schemeClr val="tx1"/>
            </a:fontRef>
          </p:style>
        </p:cxnSp>
        <p:sp>
          <p:nvSpPr>
            <p:cNvPr id="33" name="Oval 32">
              <a:extLst>
                <a:ext uri="{FF2B5EF4-FFF2-40B4-BE49-F238E27FC236}">
                  <a16:creationId xmlns:a16="http://schemas.microsoft.com/office/drawing/2014/main" id="{CD36581F-F918-46EF-ADFE-77861E282978}"/>
                </a:ext>
              </a:extLst>
            </p:cNvPr>
            <p:cNvSpPr/>
            <p:nvPr/>
          </p:nvSpPr>
          <p:spPr>
            <a:xfrm>
              <a:off x="2144759" y="4141255"/>
              <a:ext cx="91440" cy="91440"/>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34" name="Oval 33">
              <a:extLst>
                <a:ext uri="{FF2B5EF4-FFF2-40B4-BE49-F238E27FC236}">
                  <a16:creationId xmlns:a16="http://schemas.microsoft.com/office/drawing/2014/main" id="{D853B0AB-E106-4D76-9E6D-05DD8950DF3C}"/>
                </a:ext>
              </a:extLst>
            </p:cNvPr>
            <p:cNvSpPr/>
            <p:nvPr/>
          </p:nvSpPr>
          <p:spPr>
            <a:xfrm>
              <a:off x="2428802" y="3175039"/>
              <a:ext cx="91440" cy="91440"/>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grpSp>
      <p:grpSp>
        <p:nvGrpSpPr>
          <p:cNvPr id="35" name="Group 34">
            <a:extLst>
              <a:ext uri="{FF2B5EF4-FFF2-40B4-BE49-F238E27FC236}">
                <a16:creationId xmlns:a16="http://schemas.microsoft.com/office/drawing/2014/main" id="{660A6A94-91A2-4FDC-979D-7AB5AB6AC98C}"/>
              </a:ext>
            </a:extLst>
          </p:cNvPr>
          <p:cNvGrpSpPr/>
          <p:nvPr/>
        </p:nvGrpSpPr>
        <p:grpSpPr>
          <a:xfrm>
            <a:off x="2577154" y="2643512"/>
            <a:ext cx="1540617" cy="1580337"/>
            <a:chOff x="5533332" y="726215"/>
            <a:chExt cx="1540617" cy="1580337"/>
          </a:xfrm>
        </p:grpSpPr>
        <p:sp>
          <p:nvSpPr>
            <p:cNvPr id="36" name="Freeform 150">
              <a:extLst>
                <a:ext uri="{FF2B5EF4-FFF2-40B4-BE49-F238E27FC236}">
                  <a16:creationId xmlns:a16="http://schemas.microsoft.com/office/drawing/2014/main" id="{67B60DD2-5D57-48D7-9402-1E268128430C}"/>
                </a:ext>
              </a:extLst>
            </p:cNvPr>
            <p:cNvSpPr/>
            <p:nvPr/>
          </p:nvSpPr>
          <p:spPr>
            <a:xfrm>
              <a:off x="5734099" y="1003214"/>
              <a:ext cx="1149350" cy="1117600"/>
            </a:xfrm>
            <a:custGeom>
              <a:avLst/>
              <a:gdLst>
                <a:gd name="connsiteX0" fmla="*/ 711200 w 1149350"/>
                <a:gd name="connsiteY0" fmla="*/ 0 h 1117600"/>
                <a:gd name="connsiteX1" fmla="*/ 1149350 w 1149350"/>
                <a:gd name="connsiteY1" fmla="*/ 215900 h 1117600"/>
                <a:gd name="connsiteX2" fmla="*/ 1079500 w 1149350"/>
                <a:gd name="connsiteY2" fmla="*/ 768350 h 1117600"/>
                <a:gd name="connsiteX3" fmla="*/ 584200 w 1149350"/>
                <a:gd name="connsiteY3" fmla="*/ 1117600 h 1117600"/>
                <a:gd name="connsiteX4" fmla="*/ 88900 w 1149350"/>
                <a:gd name="connsiteY4" fmla="*/ 965200 h 1117600"/>
                <a:gd name="connsiteX5" fmla="*/ 0 w 1149350"/>
                <a:gd name="connsiteY5" fmla="*/ 361950 h 1117600"/>
                <a:gd name="connsiteX6" fmla="*/ 711200 w 1149350"/>
                <a:gd name="connsiteY6" fmla="*/ 0 h 1117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49350" h="1117600">
                  <a:moveTo>
                    <a:pt x="711200" y="0"/>
                  </a:moveTo>
                  <a:lnTo>
                    <a:pt x="1149350" y="215900"/>
                  </a:lnTo>
                  <a:lnTo>
                    <a:pt x="1079500" y="768350"/>
                  </a:lnTo>
                  <a:lnTo>
                    <a:pt x="584200" y="1117600"/>
                  </a:lnTo>
                  <a:lnTo>
                    <a:pt x="88900" y="965200"/>
                  </a:lnTo>
                  <a:lnTo>
                    <a:pt x="0" y="361950"/>
                  </a:lnTo>
                  <a:lnTo>
                    <a:pt x="711200" y="0"/>
                  </a:lnTo>
                  <a:close/>
                </a:path>
              </a:pathLst>
            </a:custGeom>
            <a:gradFill>
              <a:gsLst>
                <a:gs pos="50000">
                  <a:srgbClr val="EFF5FB">
                    <a:alpha val="70000"/>
                  </a:srgbClr>
                </a:gs>
                <a:gs pos="25000">
                  <a:schemeClr val="accent1">
                    <a:lumMod val="0"/>
                    <a:lumOff val="100000"/>
                    <a:alpha val="70000"/>
                  </a:schemeClr>
                </a:gs>
                <a:gs pos="80000">
                  <a:schemeClr val="accent1">
                    <a:lumMod val="20000"/>
                    <a:lumOff val="80000"/>
                    <a:alpha val="70000"/>
                  </a:schemeClr>
                </a:gs>
              </a:gsLst>
              <a:path path="circle">
                <a:fillToRect l="50000" t="-80000" r="50000" b="180000"/>
              </a:path>
            </a:gradFill>
            <a:ln w="190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sz="1600"/>
            </a:p>
          </p:txBody>
        </p:sp>
        <p:cxnSp>
          <p:nvCxnSpPr>
            <p:cNvPr id="37" name="Straight Connector 36">
              <a:extLst>
                <a:ext uri="{FF2B5EF4-FFF2-40B4-BE49-F238E27FC236}">
                  <a16:creationId xmlns:a16="http://schemas.microsoft.com/office/drawing/2014/main" id="{DBD5ED95-AA71-4AAA-92DE-F805B3C1B83A}"/>
                </a:ext>
              </a:extLst>
            </p:cNvPr>
            <p:cNvCxnSpPr/>
            <p:nvPr/>
          </p:nvCxnSpPr>
          <p:spPr>
            <a:xfrm flipH="1">
              <a:off x="6331472" y="987805"/>
              <a:ext cx="131181" cy="550863"/>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1FB2C25E-C57A-40F2-89BC-FC9E9491B016}"/>
                </a:ext>
              </a:extLst>
            </p:cNvPr>
            <p:cNvCxnSpPr>
              <a:stCxn id="36" idx="5"/>
            </p:cNvCxnSpPr>
            <p:nvPr/>
          </p:nvCxnSpPr>
          <p:spPr>
            <a:xfrm>
              <a:off x="5734099" y="1365164"/>
              <a:ext cx="584994" cy="188913"/>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0E31002C-34A1-4E62-9004-9D662BF098AA}"/>
                </a:ext>
              </a:extLst>
            </p:cNvPr>
            <p:cNvCxnSpPr>
              <a:stCxn id="36" idx="1"/>
            </p:cNvCxnSpPr>
            <p:nvPr/>
          </p:nvCxnSpPr>
          <p:spPr>
            <a:xfrm flipH="1">
              <a:off x="6326237" y="1219114"/>
              <a:ext cx="557212" cy="342106"/>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C09CEC82-DD99-422C-80A8-4B38B0352339}"/>
                </a:ext>
              </a:extLst>
            </p:cNvPr>
            <p:cNvCxnSpPr>
              <a:stCxn id="36" idx="2"/>
            </p:cNvCxnSpPr>
            <p:nvPr/>
          </p:nvCxnSpPr>
          <p:spPr>
            <a:xfrm flipH="1" flipV="1">
              <a:off x="6323855" y="1561220"/>
              <a:ext cx="489744" cy="210344"/>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56F55F83-E82A-4237-9142-C100AD2365B2}"/>
                </a:ext>
              </a:extLst>
            </p:cNvPr>
            <p:cNvCxnSpPr>
              <a:stCxn id="36" idx="3"/>
            </p:cNvCxnSpPr>
            <p:nvPr/>
          </p:nvCxnSpPr>
          <p:spPr>
            <a:xfrm flipV="1">
              <a:off x="6318299" y="1561220"/>
              <a:ext cx="5556" cy="559594"/>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0636ED73-A641-46FE-B73E-09FD61CF6DA8}"/>
                </a:ext>
              </a:extLst>
            </p:cNvPr>
            <p:cNvCxnSpPr>
              <a:endCxn id="36" idx="4"/>
            </p:cNvCxnSpPr>
            <p:nvPr/>
          </p:nvCxnSpPr>
          <p:spPr>
            <a:xfrm flipH="1">
              <a:off x="5822999" y="1551695"/>
              <a:ext cx="498475" cy="416719"/>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0462E07D-830D-44E0-8963-B96C852A6B24}"/>
                </a:ext>
              </a:extLst>
            </p:cNvPr>
            <p:cNvCxnSpPr>
              <a:endCxn id="36" idx="0"/>
            </p:cNvCxnSpPr>
            <p:nvPr/>
          </p:nvCxnSpPr>
          <p:spPr>
            <a:xfrm>
              <a:off x="6259325" y="744216"/>
              <a:ext cx="185974" cy="258998"/>
            </a:xfrm>
            <a:prstGeom prst="line">
              <a:avLst/>
            </a:prstGeom>
            <a:ln w="19050">
              <a:solidFill>
                <a:schemeClr val="bg1">
                  <a:lumMod val="50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D56287AB-0130-4BDE-8268-E8895B53242D}"/>
                </a:ext>
              </a:extLst>
            </p:cNvPr>
            <p:cNvCxnSpPr>
              <a:endCxn id="36" idx="0"/>
            </p:cNvCxnSpPr>
            <p:nvPr/>
          </p:nvCxnSpPr>
          <p:spPr>
            <a:xfrm flipH="1">
              <a:off x="6445299" y="734918"/>
              <a:ext cx="129269" cy="268296"/>
            </a:xfrm>
            <a:prstGeom prst="line">
              <a:avLst/>
            </a:prstGeom>
            <a:ln w="19050">
              <a:solidFill>
                <a:schemeClr val="bg1">
                  <a:lumMod val="50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B986AE65-B283-41C0-A3EA-925A40458813}"/>
                </a:ext>
              </a:extLst>
            </p:cNvPr>
            <p:cNvCxnSpPr>
              <a:endCxn id="36" idx="2"/>
            </p:cNvCxnSpPr>
            <p:nvPr/>
          </p:nvCxnSpPr>
          <p:spPr>
            <a:xfrm flipH="1" flipV="1">
              <a:off x="6813599" y="1771564"/>
              <a:ext cx="260350" cy="196850"/>
            </a:xfrm>
            <a:prstGeom prst="line">
              <a:avLst/>
            </a:prstGeom>
            <a:ln w="19050">
              <a:solidFill>
                <a:schemeClr val="bg1">
                  <a:lumMod val="50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B79FCA54-E4FE-45D2-8809-433CC437E1BF}"/>
                </a:ext>
              </a:extLst>
            </p:cNvPr>
            <p:cNvCxnSpPr>
              <a:cxnSpLocks/>
              <a:stCxn id="36" idx="2"/>
            </p:cNvCxnSpPr>
            <p:nvPr/>
          </p:nvCxnSpPr>
          <p:spPr>
            <a:xfrm flipH="1">
              <a:off x="6765068" y="1771564"/>
              <a:ext cx="48531" cy="303448"/>
            </a:xfrm>
            <a:prstGeom prst="line">
              <a:avLst/>
            </a:prstGeom>
            <a:ln w="19050">
              <a:solidFill>
                <a:schemeClr val="bg1">
                  <a:lumMod val="50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4EF8DA71-D3CA-47B1-BA44-4DDB03A271E9}"/>
                </a:ext>
              </a:extLst>
            </p:cNvPr>
            <p:cNvCxnSpPr>
              <a:stCxn id="36" idx="3"/>
            </p:cNvCxnSpPr>
            <p:nvPr/>
          </p:nvCxnSpPr>
          <p:spPr>
            <a:xfrm>
              <a:off x="6318299" y="2120814"/>
              <a:ext cx="289739" cy="61913"/>
            </a:xfrm>
            <a:prstGeom prst="line">
              <a:avLst/>
            </a:prstGeom>
            <a:ln w="19050">
              <a:solidFill>
                <a:schemeClr val="bg1">
                  <a:lumMod val="50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26FD2752-E486-4A3B-8AAE-9ACCA4F1CAAC}"/>
                </a:ext>
              </a:extLst>
            </p:cNvPr>
            <p:cNvCxnSpPr>
              <a:stCxn id="36" idx="3"/>
            </p:cNvCxnSpPr>
            <p:nvPr/>
          </p:nvCxnSpPr>
          <p:spPr>
            <a:xfrm flipH="1">
              <a:off x="6230170" y="2120814"/>
              <a:ext cx="88129" cy="185738"/>
            </a:xfrm>
            <a:prstGeom prst="line">
              <a:avLst/>
            </a:prstGeom>
            <a:ln w="19050">
              <a:solidFill>
                <a:schemeClr val="bg1">
                  <a:lumMod val="50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90E0BDA9-C80D-49C9-886A-F46B536D8739}"/>
                </a:ext>
              </a:extLst>
            </p:cNvPr>
            <p:cNvCxnSpPr>
              <a:endCxn id="36" idx="5"/>
            </p:cNvCxnSpPr>
            <p:nvPr/>
          </p:nvCxnSpPr>
          <p:spPr>
            <a:xfrm>
              <a:off x="5646860" y="1079223"/>
              <a:ext cx="87239" cy="285941"/>
            </a:xfrm>
            <a:prstGeom prst="line">
              <a:avLst/>
            </a:prstGeom>
            <a:ln w="19050">
              <a:solidFill>
                <a:schemeClr val="bg1">
                  <a:lumMod val="50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A29FD3EF-F8AB-48D6-B7C5-96D9870CF70F}"/>
                </a:ext>
              </a:extLst>
            </p:cNvPr>
            <p:cNvCxnSpPr>
              <a:cxnSpLocks/>
              <a:endCxn id="36" idx="5"/>
            </p:cNvCxnSpPr>
            <p:nvPr/>
          </p:nvCxnSpPr>
          <p:spPr>
            <a:xfrm>
              <a:off x="5533332" y="1271735"/>
              <a:ext cx="200767" cy="93429"/>
            </a:xfrm>
            <a:prstGeom prst="line">
              <a:avLst/>
            </a:prstGeom>
            <a:ln w="19050">
              <a:solidFill>
                <a:schemeClr val="bg1">
                  <a:lumMod val="50000"/>
                </a:schemeClr>
              </a:solidFill>
              <a:prstDash val="dashDot"/>
            </a:ln>
          </p:spPr>
          <p:style>
            <a:lnRef idx="1">
              <a:schemeClr val="accent1"/>
            </a:lnRef>
            <a:fillRef idx="0">
              <a:schemeClr val="accent1"/>
            </a:fillRef>
            <a:effectRef idx="0">
              <a:schemeClr val="accent1"/>
            </a:effectRef>
            <a:fontRef idx="minor">
              <a:schemeClr val="tx1"/>
            </a:fontRef>
          </p:style>
        </p:cxnSp>
        <p:sp>
          <p:nvSpPr>
            <p:cNvPr id="51" name="Oval 50">
              <a:extLst>
                <a:ext uri="{FF2B5EF4-FFF2-40B4-BE49-F238E27FC236}">
                  <a16:creationId xmlns:a16="http://schemas.microsoft.com/office/drawing/2014/main" id="{15AEC189-94F2-47BC-BE3A-216A4F02191F}"/>
                </a:ext>
              </a:extLst>
            </p:cNvPr>
            <p:cNvSpPr/>
            <p:nvPr/>
          </p:nvSpPr>
          <p:spPr>
            <a:xfrm>
              <a:off x="6418149" y="943514"/>
              <a:ext cx="91440" cy="91440"/>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52" name="Oval 51">
              <a:extLst>
                <a:ext uri="{FF2B5EF4-FFF2-40B4-BE49-F238E27FC236}">
                  <a16:creationId xmlns:a16="http://schemas.microsoft.com/office/drawing/2014/main" id="{9C756D18-04FE-468C-BDBE-79B375EE5ED7}"/>
                </a:ext>
              </a:extLst>
            </p:cNvPr>
            <p:cNvSpPr/>
            <p:nvPr/>
          </p:nvSpPr>
          <p:spPr>
            <a:xfrm>
              <a:off x="5708854" y="1310862"/>
              <a:ext cx="91440" cy="91440"/>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53" name="Oval 52">
              <a:extLst>
                <a:ext uri="{FF2B5EF4-FFF2-40B4-BE49-F238E27FC236}">
                  <a16:creationId xmlns:a16="http://schemas.microsoft.com/office/drawing/2014/main" id="{8574976A-1E76-4397-B738-1B26629559BB}"/>
                </a:ext>
              </a:extLst>
            </p:cNvPr>
            <p:cNvSpPr/>
            <p:nvPr/>
          </p:nvSpPr>
          <p:spPr>
            <a:xfrm>
              <a:off x="5790088" y="1902205"/>
              <a:ext cx="91440" cy="91440"/>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54" name="Oval 53">
              <a:extLst>
                <a:ext uri="{FF2B5EF4-FFF2-40B4-BE49-F238E27FC236}">
                  <a16:creationId xmlns:a16="http://schemas.microsoft.com/office/drawing/2014/main" id="{21518314-BF3F-4C6B-AFA1-53114EC24F1D}"/>
                </a:ext>
              </a:extLst>
            </p:cNvPr>
            <p:cNvSpPr/>
            <p:nvPr/>
          </p:nvSpPr>
          <p:spPr>
            <a:xfrm>
              <a:off x="6278649" y="2059685"/>
              <a:ext cx="91440" cy="91440"/>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55" name="Oval 54">
              <a:extLst>
                <a:ext uri="{FF2B5EF4-FFF2-40B4-BE49-F238E27FC236}">
                  <a16:creationId xmlns:a16="http://schemas.microsoft.com/office/drawing/2014/main" id="{048ACE42-FD37-456F-9885-00F671D3242F}"/>
                </a:ext>
              </a:extLst>
            </p:cNvPr>
            <p:cNvSpPr/>
            <p:nvPr/>
          </p:nvSpPr>
          <p:spPr>
            <a:xfrm>
              <a:off x="6768749" y="1716869"/>
              <a:ext cx="91440" cy="91440"/>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56" name="Oval 55">
              <a:extLst>
                <a:ext uri="{FF2B5EF4-FFF2-40B4-BE49-F238E27FC236}">
                  <a16:creationId xmlns:a16="http://schemas.microsoft.com/office/drawing/2014/main" id="{AF5B0969-EB76-4BAA-9A3C-0811CDBA143B}"/>
                </a:ext>
              </a:extLst>
            </p:cNvPr>
            <p:cNvSpPr/>
            <p:nvPr/>
          </p:nvSpPr>
          <p:spPr>
            <a:xfrm>
              <a:off x="6291785" y="1500091"/>
              <a:ext cx="91440" cy="91440"/>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57" name="Oval 56">
              <a:extLst>
                <a:ext uri="{FF2B5EF4-FFF2-40B4-BE49-F238E27FC236}">
                  <a16:creationId xmlns:a16="http://schemas.microsoft.com/office/drawing/2014/main" id="{BB034A1A-8F4B-4BB8-A34B-CEE6851C977A}"/>
                </a:ext>
              </a:extLst>
            </p:cNvPr>
            <p:cNvSpPr/>
            <p:nvPr/>
          </p:nvSpPr>
          <p:spPr>
            <a:xfrm>
              <a:off x="6851655" y="1163859"/>
              <a:ext cx="91440" cy="91440"/>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mc:AlternateContent xmlns:mc="http://schemas.openxmlformats.org/markup-compatibility/2006" xmlns:a14="http://schemas.microsoft.com/office/drawing/2010/main">
          <mc:Choice Requires="a14">
            <p:sp>
              <p:nvSpPr>
                <p:cNvPr id="58" name="TextBox 57">
                  <a:extLst>
                    <a:ext uri="{FF2B5EF4-FFF2-40B4-BE49-F238E27FC236}">
                      <a16:creationId xmlns:a16="http://schemas.microsoft.com/office/drawing/2014/main" id="{D151D27F-0D2E-4B4F-9D42-9A91038A0709}"/>
                    </a:ext>
                  </a:extLst>
                </p:cNvPr>
                <p:cNvSpPr txBox="1"/>
                <p:nvPr/>
              </p:nvSpPr>
              <p:spPr>
                <a:xfrm>
                  <a:off x="6754487" y="726215"/>
                  <a:ext cx="21140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CA" b="0" i="1" smtClean="0">
                            <a:latin typeface="Cambria Math" panose="02040503050406030204" pitchFamily="18" charset="0"/>
                          </a:rPr>
                          <m:t>𝐵</m:t>
                        </m:r>
                      </m:oMath>
                    </m:oMathPara>
                  </a14:m>
                  <a:endParaRPr lang="fr-CA" dirty="0"/>
                </a:p>
              </p:txBody>
            </p:sp>
          </mc:Choice>
          <mc:Fallback xmlns="">
            <p:sp>
              <p:nvSpPr>
                <p:cNvPr id="58" name="TextBox 57">
                  <a:extLst>
                    <a:ext uri="{FF2B5EF4-FFF2-40B4-BE49-F238E27FC236}">
                      <a16:creationId xmlns:a16="http://schemas.microsoft.com/office/drawing/2014/main" id="{D151D27F-0D2E-4B4F-9D42-9A91038A0709}"/>
                    </a:ext>
                  </a:extLst>
                </p:cNvPr>
                <p:cNvSpPr txBox="1">
                  <a:spLocks noRot="1" noChangeAspect="1" noMove="1" noResize="1" noEditPoints="1" noAdjustHandles="1" noChangeArrowheads="1" noChangeShapeType="1" noTextEdit="1"/>
                </p:cNvSpPr>
                <p:nvPr/>
              </p:nvSpPr>
              <p:spPr>
                <a:xfrm>
                  <a:off x="6754487" y="726215"/>
                  <a:ext cx="211404" cy="276999"/>
                </a:xfrm>
                <a:prstGeom prst="rect">
                  <a:avLst/>
                </a:prstGeom>
                <a:blipFill>
                  <a:blip r:embed="rId5"/>
                  <a:stretch>
                    <a:fillRect l="-25714" r="-22857" b="-6667"/>
                  </a:stretch>
                </a:blipFill>
              </p:spPr>
              <p:txBody>
                <a:bodyPr/>
                <a:lstStyle/>
                <a:p>
                  <a:r>
                    <a:rPr lang="en-CA">
                      <a:noFill/>
                    </a:rPr>
                    <a:t> </a:t>
                  </a:r>
                </a:p>
              </p:txBody>
            </p:sp>
          </mc:Fallback>
        </mc:AlternateContent>
      </p:grpSp>
      <mc:AlternateContent xmlns:mc="http://schemas.openxmlformats.org/markup-compatibility/2006" xmlns:a14="http://schemas.microsoft.com/office/drawing/2010/main">
        <mc:Choice Requires="a14">
          <p:sp>
            <p:nvSpPr>
              <p:cNvPr id="71" name="TextBox 70">
                <a:extLst>
                  <a:ext uri="{FF2B5EF4-FFF2-40B4-BE49-F238E27FC236}">
                    <a16:creationId xmlns:a16="http://schemas.microsoft.com/office/drawing/2014/main" id="{1EDC73F0-DFC0-4482-BBFD-79DE115BFFF0}"/>
                  </a:ext>
                </a:extLst>
              </p:cNvPr>
              <p:cNvSpPr txBox="1"/>
              <p:nvPr/>
            </p:nvSpPr>
            <p:spPr>
              <a:xfrm>
                <a:off x="4216369" y="3090296"/>
                <a:ext cx="1325940" cy="400110"/>
              </a:xfrm>
              <a:prstGeom prst="rect">
                <a:avLst/>
              </a:prstGeom>
              <a:noFill/>
            </p:spPr>
            <p:txBody>
              <a:bodyPr wrap="none" rtlCol="0">
                <a:spAutoFit/>
              </a:bodyPr>
              <a:lstStyle/>
              <a:p>
                <a:r>
                  <a:rPr lang="en-CA" sz="2000" dirty="0">
                    <a:solidFill>
                      <a:srgbClr val="C00000"/>
                    </a:solidFill>
                  </a:rPr>
                  <a:t>vertices </a:t>
                </a:r>
                <a14:m>
                  <m:oMath xmlns:m="http://schemas.openxmlformats.org/officeDocument/2006/math">
                    <m:sSub>
                      <m:sSubPr>
                        <m:ctrlPr>
                          <a:rPr lang="en-CA" sz="2000" b="0" i="1" smtClean="0">
                            <a:solidFill>
                              <a:srgbClr val="C00000"/>
                            </a:solidFill>
                            <a:latin typeface="Cambria Math" panose="02040503050406030204" pitchFamily="18" charset="0"/>
                          </a:rPr>
                        </m:ctrlPr>
                      </m:sSubPr>
                      <m:e>
                        <m:r>
                          <a:rPr lang="en-CA" sz="2000" b="0" i="1" smtClean="0">
                            <a:solidFill>
                              <a:srgbClr val="C00000"/>
                            </a:solidFill>
                            <a:latin typeface="Cambria Math" panose="02040503050406030204" pitchFamily="18" charset="0"/>
                          </a:rPr>
                          <m:t>𝑉</m:t>
                        </m:r>
                      </m:e>
                      <m:sub>
                        <m:r>
                          <a:rPr lang="en-CA" sz="2000" b="0" i="1" smtClean="0">
                            <a:solidFill>
                              <a:srgbClr val="C00000"/>
                            </a:solidFill>
                            <a:latin typeface="Cambria Math" panose="02040503050406030204" pitchFamily="18" charset="0"/>
                          </a:rPr>
                          <m:t>𝐵</m:t>
                        </m:r>
                      </m:sub>
                    </m:sSub>
                  </m:oMath>
                </a14:m>
                <a:endParaRPr lang="en-CA" sz="2000" dirty="0">
                  <a:solidFill>
                    <a:srgbClr val="C00000"/>
                  </a:solidFill>
                </a:endParaRPr>
              </a:p>
            </p:txBody>
          </p:sp>
        </mc:Choice>
        <mc:Fallback xmlns="">
          <p:sp>
            <p:nvSpPr>
              <p:cNvPr id="71" name="TextBox 70">
                <a:extLst>
                  <a:ext uri="{FF2B5EF4-FFF2-40B4-BE49-F238E27FC236}">
                    <a16:creationId xmlns:a16="http://schemas.microsoft.com/office/drawing/2014/main" id="{1EDC73F0-DFC0-4482-BBFD-79DE115BFFF0}"/>
                  </a:ext>
                </a:extLst>
              </p:cNvPr>
              <p:cNvSpPr txBox="1">
                <a:spLocks noRot="1" noChangeAspect="1" noMove="1" noResize="1" noEditPoints="1" noAdjustHandles="1" noChangeArrowheads="1" noChangeShapeType="1" noTextEdit="1"/>
              </p:cNvSpPr>
              <p:nvPr/>
            </p:nvSpPr>
            <p:spPr>
              <a:xfrm>
                <a:off x="4216369" y="3090296"/>
                <a:ext cx="1325940" cy="400110"/>
              </a:xfrm>
              <a:prstGeom prst="rect">
                <a:avLst/>
              </a:prstGeom>
              <a:blipFill>
                <a:blip r:embed="rId6"/>
                <a:stretch>
                  <a:fillRect l="-5069" t="-9091" b="-25758"/>
                </a:stretch>
              </a:blipFill>
            </p:spPr>
            <p:txBody>
              <a:bodyPr/>
              <a:lstStyle/>
              <a:p>
                <a:r>
                  <a:rPr lang="en-CA">
                    <a:noFill/>
                  </a:rPr>
                  <a:t> </a:t>
                </a:r>
              </a:p>
            </p:txBody>
          </p:sp>
        </mc:Fallback>
      </mc:AlternateContent>
      <p:sp>
        <p:nvSpPr>
          <p:cNvPr id="72" name="Freeform 78">
            <a:extLst>
              <a:ext uri="{FF2B5EF4-FFF2-40B4-BE49-F238E27FC236}">
                <a16:creationId xmlns:a16="http://schemas.microsoft.com/office/drawing/2014/main" id="{31832AB8-153B-4836-A52A-20212E43A052}"/>
              </a:ext>
            </a:extLst>
          </p:cNvPr>
          <p:cNvSpPr/>
          <p:nvPr/>
        </p:nvSpPr>
        <p:spPr>
          <a:xfrm flipH="1" flipV="1">
            <a:off x="3575067" y="2925895"/>
            <a:ext cx="623145" cy="351559"/>
          </a:xfrm>
          <a:custGeom>
            <a:avLst/>
            <a:gdLst>
              <a:gd name="connsiteX0" fmla="*/ 622300 w 622300"/>
              <a:gd name="connsiteY0" fmla="*/ 551180 h 551180"/>
              <a:gd name="connsiteX1" fmla="*/ 0 w 622300"/>
              <a:gd name="connsiteY1" fmla="*/ 0 h 551180"/>
              <a:gd name="connsiteX0" fmla="*/ 622300 w 622300"/>
              <a:gd name="connsiteY0" fmla="*/ 551180 h 551180"/>
              <a:gd name="connsiteX1" fmla="*/ 0 w 622300"/>
              <a:gd name="connsiteY1" fmla="*/ 0 h 551180"/>
              <a:gd name="connsiteX0" fmla="*/ 622300 w 622300"/>
              <a:gd name="connsiteY0" fmla="*/ 551180 h 551180"/>
              <a:gd name="connsiteX1" fmla="*/ 0 w 622300"/>
              <a:gd name="connsiteY1" fmla="*/ 0 h 551180"/>
              <a:gd name="connsiteX0" fmla="*/ 622300 w 622300"/>
              <a:gd name="connsiteY0" fmla="*/ 551180 h 551180"/>
              <a:gd name="connsiteX1" fmla="*/ 0 w 622300"/>
              <a:gd name="connsiteY1" fmla="*/ 0 h 551180"/>
              <a:gd name="connsiteX0" fmla="*/ 622300 w 622300"/>
              <a:gd name="connsiteY0" fmla="*/ 551180 h 551180"/>
              <a:gd name="connsiteX1" fmla="*/ 0 w 622300"/>
              <a:gd name="connsiteY1" fmla="*/ 0 h 551180"/>
              <a:gd name="connsiteX0" fmla="*/ 708257 w 708257"/>
              <a:gd name="connsiteY0" fmla="*/ 624395 h 624395"/>
              <a:gd name="connsiteX1" fmla="*/ 0 w 708257"/>
              <a:gd name="connsiteY1" fmla="*/ 0 h 624395"/>
              <a:gd name="connsiteX0" fmla="*/ 815704 w 815704"/>
              <a:gd name="connsiteY0" fmla="*/ 685407 h 685407"/>
              <a:gd name="connsiteX1" fmla="*/ 0 w 815704"/>
              <a:gd name="connsiteY1" fmla="*/ 0 h 685407"/>
              <a:gd name="connsiteX0" fmla="*/ 815704 w 815704"/>
              <a:gd name="connsiteY0" fmla="*/ 685407 h 685407"/>
              <a:gd name="connsiteX1" fmla="*/ 0 w 815704"/>
              <a:gd name="connsiteY1" fmla="*/ 0 h 685407"/>
              <a:gd name="connsiteX0" fmla="*/ 887335 w 887335"/>
              <a:gd name="connsiteY0" fmla="*/ 689474 h 689474"/>
              <a:gd name="connsiteX1" fmla="*/ 0 w 887335"/>
              <a:gd name="connsiteY1" fmla="*/ 0 h 689474"/>
            </a:gdLst>
            <a:ahLst/>
            <a:cxnLst>
              <a:cxn ang="0">
                <a:pos x="connsiteX0" y="connsiteY0"/>
              </a:cxn>
              <a:cxn ang="0">
                <a:pos x="connsiteX1" y="connsiteY1"/>
              </a:cxn>
            </a:cxnLst>
            <a:rect l="l" t="t" r="r" b="b"/>
            <a:pathLst>
              <a:path w="887335" h="689474">
                <a:moveTo>
                  <a:pt x="887335" y="689474"/>
                </a:moveTo>
                <a:cubicBezTo>
                  <a:pt x="529275" y="570622"/>
                  <a:pt x="604037" y="7455"/>
                  <a:pt x="0" y="0"/>
                </a:cubicBezTo>
              </a:path>
            </a:pathLst>
          </a:custGeom>
          <a:noFill/>
          <a:ln w="158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73" name="Freeform 78">
            <a:extLst>
              <a:ext uri="{FF2B5EF4-FFF2-40B4-BE49-F238E27FC236}">
                <a16:creationId xmlns:a16="http://schemas.microsoft.com/office/drawing/2014/main" id="{607A3399-1F1C-4004-9143-207B5FEC6259}"/>
              </a:ext>
            </a:extLst>
          </p:cNvPr>
          <p:cNvSpPr/>
          <p:nvPr/>
        </p:nvSpPr>
        <p:spPr>
          <a:xfrm flipH="1">
            <a:off x="3445424" y="3369946"/>
            <a:ext cx="752788" cy="641741"/>
          </a:xfrm>
          <a:custGeom>
            <a:avLst/>
            <a:gdLst>
              <a:gd name="connsiteX0" fmla="*/ 622300 w 622300"/>
              <a:gd name="connsiteY0" fmla="*/ 551180 h 551180"/>
              <a:gd name="connsiteX1" fmla="*/ 0 w 622300"/>
              <a:gd name="connsiteY1" fmla="*/ 0 h 551180"/>
              <a:gd name="connsiteX0" fmla="*/ 622300 w 622300"/>
              <a:gd name="connsiteY0" fmla="*/ 551180 h 551180"/>
              <a:gd name="connsiteX1" fmla="*/ 0 w 622300"/>
              <a:gd name="connsiteY1" fmla="*/ 0 h 551180"/>
              <a:gd name="connsiteX0" fmla="*/ 622300 w 622300"/>
              <a:gd name="connsiteY0" fmla="*/ 551180 h 551180"/>
              <a:gd name="connsiteX1" fmla="*/ 0 w 622300"/>
              <a:gd name="connsiteY1" fmla="*/ 0 h 551180"/>
              <a:gd name="connsiteX0" fmla="*/ 622300 w 622300"/>
              <a:gd name="connsiteY0" fmla="*/ 551180 h 551180"/>
              <a:gd name="connsiteX1" fmla="*/ 0 w 622300"/>
              <a:gd name="connsiteY1" fmla="*/ 0 h 551180"/>
              <a:gd name="connsiteX0" fmla="*/ 622300 w 622300"/>
              <a:gd name="connsiteY0" fmla="*/ 551180 h 551180"/>
              <a:gd name="connsiteX1" fmla="*/ 0 w 622300"/>
              <a:gd name="connsiteY1" fmla="*/ 0 h 551180"/>
              <a:gd name="connsiteX0" fmla="*/ 708257 w 708257"/>
              <a:gd name="connsiteY0" fmla="*/ 624395 h 624395"/>
              <a:gd name="connsiteX1" fmla="*/ 0 w 708257"/>
              <a:gd name="connsiteY1" fmla="*/ 0 h 624395"/>
              <a:gd name="connsiteX0" fmla="*/ 815704 w 815704"/>
              <a:gd name="connsiteY0" fmla="*/ 685407 h 685407"/>
              <a:gd name="connsiteX1" fmla="*/ 0 w 815704"/>
              <a:gd name="connsiteY1" fmla="*/ 0 h 685407"/>
              <a:gd name="connsiteX0" fmla="*/ 815704 w 815704"/>
              <a:gd name="connsiteY0" fmla="*/ 685407 h 685407"/>
              <a:gd name="connsiteX1" fmla="*/ 0 w 815704"/>
              <a:gd name="connsiteY1" fmla="*/ 0 h 685407"/>
              <a:gd name="connsiteX0" fmla="*/ 887335 w 887335"/>
              <a:gd name="connsiteY0" fmla="*/ 689474 h 689474"/>
              <a:gd name="connsiteX1" fmla="*/ 0 w 887335"/>
              <a:gd name="connsiteY1" fmla="*/ 0 h 689474"/>
            </a:gdLst>
            <a:ahLst/>
            <a:cxnLst>
              <a:cxn ang="0">
                <a:pos x="connsiteX0" y="connsiteY0"/>
              </a:cxn>
              <a:cxn ang="0">
                <a:pos x="connsiteX1" y="connsiteY1"/>
              </a:cxn>
            </a:cxnLst>
            <a:rect l="l" t="t" r="r" b="b"/>
            <a:pathLst>
              <a:path w="887335" h="689474">
                <a:moveTo>
                  <a:pt x="887335" y="689474"/>
                </a:moveTo>
                <a:cubicBezTo>
                  <a:pt x="529275" y="570622"/>
                  <a:pt x="604037" y="7455"/>
                  <a:pt x="0" y="0"/>
                </a:cubicBezTo>
              </a:path>
            </a:pathLst>
          </a:custGeom>
          <a:noFill/>
          <a:ln w="158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mc:AlternateContent xmlns:mc="http://schemas.openxmlformats.org/markup-compatibility/2006" xmlns:a14="http://schemas.microsoft.com/office/drawing/2010/main">
        <mc:Choice Requires="a14">
          <p:sp>
            <p:nvSpPr>
              <p:cNvPr id="74" name="Content Placeholder 2">
                <a:extLst>
                  <a:ext uri="{FF2B5EF4-FFF2-40B4-BE49-F238E27FC236}">
                    <a16:creationId xmlns:a16="http://schemas.microsoft.com/office/drawing/2014/main" id="{7643CB56-EE7B-42BD-BDFD-22C03FD67E6C}"/>
                  </a:ext>
                </a:extLst>
              </p:cNvPr>
              <p:cNvSpPr txBox="1">
                <a:spLocks/>
              </p:cNvSpPr>
              <p:nvPr/>
            </p:nvSpPr>
            <p:spPr>
              <a:xfrm>
                <a:off x="5592695" y="3334604"/>
                <a:ext cx="5861755" cy="25316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CA" dirty="0"/>
                  <a:t>A second body </a:t>
                </a:r>
                <a14:m>
                  <m:oMath xmlns:m="http://schemas.openxmlformats.org/officeDocument/2006/math">
                    <m:r>
                      <a:rPr lang="en-CA" i="1" dirty="0" smtClean="0">
                        <a:latin typeface="Cambria Math" panose="02040503050406030204" pitchFamily="18" charset="0"/>
                      </a:rPr>
                      <m:t>𝐵</m:t>
                    </m:r>
                  </m:oMath>
                </a14:m>
                <a:r>
                  <a:rPr lang="en-CA" dirty="0"/>
                  <a:t> modeled using a polygon mesh</a:t>
                </a:r>
              </a:p>
              <a:p>
                <a:pPr lvl="1"/>
                <a:r>
                  <a:rPr lang="en-CA" dirty="0"/>
                  <a:t>Test vertices of mesh of body </a:t>
                </a:r>
                <a14:m>
                  <m:oMath xmlns:m="http://schemas.openxmlformats.org/officeDocument/2006/math">
                    <m:r>
                      <a:rPr lang="en-CA" i="1" dirty="0" smtClean="0">
                        <a:latin typeface="Cambria Math" panose="02040503050406030204" pitchFamily="18" charset="0"/>
                      </a:rPr>
                      <m:t>𝐵</m:t>
                    </m:r>
                  </m:oMath>
                </a14:m>
                <a:r>
                  <a:rPr lang="en-CA" dirty="0"/>
                  <a:t> against the SDF of body </a:t>
                </a:r>
                <a14:m>
                  <m:oMath xmlns:m="http://schemas.openxmlformats.org/officeDocument/2006/math">
                    <m:r>
                      <a:rPr lang="en-CA" i="1" dirty="0" smtClean="0">
                        <a:latin typeface="Cambria Math" panose="02040503050406030204" pitchFamily="18" charset="0"/>
                      </a:rPr>
                      <m:t>𝐴</m:t>
                    </m:r>
                  </m:oMath>
                </a14:m>
                <a:endParaRPr lang="en-CA" dirty="0"/>
              </a:p>
              <a:p>
                <a:pPr lvl="1"/>
                <a:r>
                  <a:rPr lang="en-CA" dirty="0"/>
                  <a:t>Vice versa, vertices of </a:t>
                </a:r>
                <a14:m>
                  <m:oMath xmlns:m="http://schemas.openxmlformats.org/officeDocument/2006/math">
                    <m:r>
                      <a:rPr lang="en-CA" b="0" i="1" smtClean="0">
                        <a:latin typeface="Cambria Math" panose="02040503050406030204" pitchFamily="18" charset="0"/>
                      </a:rPr>
                      <m:t>𝐴</m:t>
                    </m:r>
                  </m:oMath>
                </a14:m>
                <a:r>
                  <a:rPr lang="en-CA" dirty="0"/>
                  <a:t> versus SDF of </a:t>
                </a:r>
                <a14:m>
                  <m:oMath xmlns:m="http://schemas.openxmlformats.org/officeDocument/2006/math">
                    <m:r>
                      <a:rPr lang="en-CA" b="0" i="1" smtClean="0">
                        <a:latin typeface="Cambria Math" panose="02040503050406030204" pitchFamily="18" charset="0"/>
                      </a:rPr>
                      <m:t>𝐵</m:t>
                    </m:r>
                  </m:oMath>
                </a14:m>
                <a:endParaRPr lang="en-CA" dirty="0"/>
              </a:p>
            </p:txBody>
          </p:sp>
        </mc:Choice>
        <mc:Fallback xmlns="">
          <p:sp>
            <p:nvSpPr>
              <p:cNvPr id="74" name="Content Placeholder 2">
                <a:extLst>
                  <a:ext uri="{FF2B5EF4-FFF2-40B4-BE49-F238E27FC236}">
                    <a16:creationId xmlns:a16="http://schemas.microsoft.com/office/drawing/2014/main" id="{7643CB56-EE7B-42BD-BDFD-22C03FD67E6C}"/>
                  </a:ext>
                </a:extLst>
              </p:cNvPr>
              <p:cNvSpPr txBox="1">
                <a:spLocks noRot="1" noChangeAspect="1" noMove="1" noResize="1" noEditPoints="1" noAdjustHandles="1" noChangeArrowheads="1" noChangeShapeType="1" noTextEdit="1"/>
              </p:cNvSpPr>
              <p:nvPr/>
            </p:nvSpPr>
            <p:spPr>
              <a:xfrm>
                <a:off x="5592695" y="3334604"/>
                <a:ext cx="5861755" cy="2531675"/>
              </a:xfrm>
              <a:prstGeom prst="rect">
                <a:avLst/>
              </a:prstGeom>
              <a:blipFill>
                <a:blip r:embed="rId7"/>
                <a:stretch>
                  <a:fillRect l="-1871" t="-3855"/>
                </a:stretch>
              </a:blipFill>
            </p:spPr>
            <p:txBody>
              <a:bodyPr/>
              <a:lstStyle/>
              <a:p>
                <a:r>
                  <a:rPr lang="en-CA">
                    <a:noFill/>
                  </a:rPr>
                  <a:t> </a:t>
                </a:r>
              </a:p>
            </p:txBody>
          </p:sp>
        </mc:Fallback>
      </mc:AlternateContent>
      <p:sp>
        <p:nvSpPr>
          <p:cNvPr id="75" name="Freeform 78">
            <a:extLst>
              <a:ext uri="{FF2B5EF4-FFF2-40B4-BE49-F238E27FC236}">
                <a16:creationId xmlns:a16="http://schemas.microsoft.com/office/drawing/2014/main" id="{42274C4E-3EE0-49BB-93CF-8D75249A3D92}"/>
              </a:ext>
            </a:extLst>
          </p:cNvPr>
          <p:cNvSpPr/>
          <p:nvPr/>
        </p:nvSpPr>
        <p:spPr>
          <a:xfrm flipH="1" flipV="1">
            <a:off x="3338598" y="4859539"/>
            <a:ext cx="568235" cy="526733"/>
          </a:xfrm>
          <a:custGeom>
            <a:avLst/>
            <a:gdLst>
              <a:gd name="connsiteX0" fmla="*/ 622300 w 622300"/>
              <a:gd name="connsiteY0" fmla="*/ 551180 h 551180"/>
              <a:gd name="connsiteX1" fmla="*/ 0 w 622300"/>
              <a:gd name="connsiteY1" fmla="*/ 0 h 551180"/>
              <a:gd name="connsiteX0" fmla="*/ 622300 w 622300"/>
              <a:gd name="connsiteY0" fmla="*/ 551180 h 551180"/>
              <a:gd name="connsiteX1" fmla="*/ 0 w 622300"/>
              <a:gd name="connsiteY1" fmla="*/ 0 h 551180"/>
              <a:gd name="connsiteX0" fmla="*/ 622300 w 622300"/>
              <a:gd name="connsiteY0" fmla="*/ 551180 h 551180"/>
              <a:gd name="connsiteX1" fmla="*/ 0 w 622300"/>
              <a:gd name="connsiteY1" fmla="*/ 0 h 551180"/>
              <a:gd name="connsiteX0" fmla="*/ 622300 w 622300"/>
              <a:gd name="connsiteY0" fmla="*/ 551180 h 551180"/>
              <a:gd name="connsiteX1" fmla="*/ 0 w 622300"/>
              <a:gd name="connsiteY1" fmla="*/ 0 h 551180"/>
              <a:gd name="connsiteX0" fmla="*/ 622300 w 622300"/>
              <a:gd name="connsiteY0" fmla="*/ 551180 h 551180"/>
              <a:gd name="connsiteX1" fmla="*/ 0 w 622300"/>
              <a:gd name="connsiteY1" fmla="*/ 0 h 551180"/>
              <a:gd name="connsiteX0" fmla="*/ 708257 w 708257"/>
              <a:gd name="connsiteY0" fmla="*/ 624395 h 624395"/>
              <a:gd name="connsiteX1" fmla="*/ 0 w 708257"/>
              <a:gd name="connsiteY1" fmla="*/ 0 h 624395"/>
              <a:gd name="connsiteX0" fmla="*/ 815704 w 815704"/>
              <a:gd name="connsiteY0" fmla="*/ 685407 h 685407"/>
              <a:gd name="connsiteX1" fmla="*/ 0 w 815704"/>
              <a:gd name="connsiteY1" fmla="*/ 0 h 685407"/>
              <a:gd name="connsiteX0" fmla="*/ 815704 w 815704"/>
              <a:gd name="connsiteY0" fmla="*/ 685407 h 685407"/>
              <a:gd name="connsiteX1" fmla="*/ 0 w 815704"/>
              <a:gd name="connsiteY1" fmla="*/ 0 h 685407"/>
              <a:gd name="connsiteX0" fmla="*/ 887335 w 887335"/>
              <a:gd name="connsiteY0" fmla="*/ 689474 h 689474"/>
              <a:gd name="connsiteX1" fmla="*/ 0 w 887335"/>
              <a:gd name="connsiteY1" fmla="*/ 0 h 689474"/>
            </a:gdLst>
            <a:ahLst/>
            <a:cxnLst>
              <a:cxn ang="0">
                <a:pos x="connsiteX0" y="connsiteY0"/>
              </a:cxn>
              <a:cxn ang="0">
                <a:pos x="connsiteX1" y="connsiteY1"/>
              </a:cxn>
            </a:cxnLst>
            <a:rect l="l" t="t" r="r" b="b"/>
            <a:pathLst>
              <a:path w="887335" h="689474">
                <a:moveTo>
                  <a:pt x="887335" y="689474"/>
                </a:moveTo>
                <a:cubicBezTo>
                  <a:pt x="529275" y="570622"/>
                  <a:pt x="604037" y="7455"/>
                  <a:pt x="0" y="0"/>
                </a:cubicBezTo>
              </a:path>
            </a:pathLst>
          </a:custGeom>
          <a:noFill/>
          <a:ln w="158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mc:AlternateContent xmlns:mc="http://schemas.openxmlformats.org/markup-compatibility/2006" xmlns:a14="http://schemas.microsoft.com/office/drawing/2010/main">
        <mc:Choice Requires="a14">
          <p:sp>
            <p:nvSpPr>
              <p:cNvPr id="76" name="TextBox 75">
                <a:extLst>
                  <a:ext uri="{FF2B5EF4-FFF2-40B4-BE49-F238E27FC236}">
                    <a16:creationId xmlns:a16="http://schemas.microsoft.com/office/drawing/2014/main" id="{DCE646F0-04ED-471F-A084-04E549188DB0}"/>
                  </a:ext>
                </a:extLst>
              </p:cNvPr>
              <p:cNvSpPr txBox="1"/>
              <p:nvPr/>
            </p:nvSpPr>
            <p:spPr>
              <a:xfrm>
                <a:off x="3877452" y="5229528"/>
                <a:ext cx="1306768" cy="400110"/>
              </a:xfrm>
              <a:prstGeom prst="rect">
                <a:avLst/>
              </a:prstGeom>
              <a:noFill/>
            </p:spPr>
            <p:txBody>
              <a:bodyPr wrap="none" rtlCol="0">
                <a:spAutoFit/>
              </a:bodyPr>
              <a:lstStyle/>
              <a:p>
                <a:r>
                  <a:rPr lang="en-CA" sz="2000" dirty="0">
                    <a:solidFill>
                      <a:srgbClr val="C00000"/>
                    </a:solidFill>
                  </a:rPr>
                  <a:t>vertices </a:t>
                </a:r>
                <a14:m>
                  <m:oMath xmlns:m="http://schemas.openxmlformats.org/officeDocument/2006/math">
                    <m:sSub>
                      <m:sSubPr>
                        <m:ctrlPr>
                          <a:rPr lang="en-CA" sz="2000" b="0" i="1" smtClean="0">
                            <a:solidFill>
                              <a:srgbClr val="C00000"/>
                            </a:solidFill>
                            <a:latin typeface="Cambria Math" panose="02040503050406030204" pitchFamily="18" charset="0"/>
                          </a:rPr>
                        </m:ctrlPr>
                      </m:sSubPr>
                      <m:e>
                        <m:r>
                          <a:rPr lang="en-CA" sz="2000" b="0" i="1" smtClean="0">
                            <a:solidFill>
                              <a:srgbClr val="C00000"/>
                            </a:solidFill>
                            <a:latin typeface="Cambria Math" panose="02040503050406030204" pitchFamily="18" charset="0"/>
                          </a:rPr>
                          <m:t>𝑉</m:t>
                        </m:r>
                      </m:e>
                      <m:sub>
                        <m:r>
                          <a:rPr lang="en-CA" sz="2000" b="0" i="1" smtClean="0">
                            <a:solidFill>
                              <a:srgbClr val="C00000"/>
                            </a:solidFill>
                            <a:latin typeface="Cambria Math" panose="02040503050406030204" pitchFamily="18" charset="0"/>
                          </a:rPr>
                          <m:t>𝐴</m:t>
                        </m:r>
                      </m:sub>
                    </m:sSub>
                  </m:oMath>
                </a14:m>
                <a:endParaRPr lang="en-CA" sz="2000" dirty="0">
                  <a:solidFill>
                    <a:srgbClr val="C00000"/>
                  </a:solidFill>
                </a:endParaRPr>
              </a:p>
            </p:txBody>
          </p:sp>
        </mc:Choice>
        <mc:Fallback xmlns="">
          <p:sp>
            <p:nvSpPr>
              <p:cNvPr id="76" name="TextBox 75">
                <a:extLst>
                  <a:ext uri="{FF2B5EF4-FFF2-40B4-BE49-F238E27FC236}">
                    <a16:creationId xmlns:a16="http://schemas.microsoft.com/office/drawing/2014/main" id="{DCE646F0-04ED-471F-A084-04E549188DB0}"/>
                  </a:ext>
                </a:extLst>
              </p:cNvPr>
              <p:cNvSpPr txBox="1">
                <a:spLocks noRot="1" noChangeAspect="1" noMove="1" noResize="1" noEditPoints="1" noAdjustHandles="1" noChangeArrowheads="1" noChangeShapeType="1" noTextEdit="1"/>
              </p:cNvSpPr>
              <p:nvPr/>
            </p:nvSpPr>
            <p:spPr>
              <a:xfrm>
                <a:off x="3877452" y="5229528"/>
                <a:ext cx="1306768" cy="400110"/>
              </a:xfrm>
              <a:prstGeom prst="rect">
                <a:avLst/>
              </a:prstGeom>
              <a:blipFill>
                <a:blip r:embed="rId8"/>
                <a:stretch>
                  <a:fillRect l="-4673" t="-9231" b="-27692"/>
                </a:stretch>
              </a:blipFill>
            </p:spPr>
            <p:txBody>
              <a:bodyPr/>
              <a:lstStyle/>
              <a:p>
                <a:r>
                  <a:rPr lang="en-CA">
                    <a:noFill/>
                  </a:rPr>
                  <a:t> </a:t>
                </a:r>
              </a:p>
            </p:txBody>
          </p:sp>
        </mc:Fallback>
      </mc:AlternateContent>
      <p:sp>
        <p:nvSpPr>
          <p:cNvPr id="77" name="Freeform 78">
            <a:extLst>
              <a:ext uri="{FF2B5EF4-FFF2-40B4-BE49-F238E27FC236}">
                <a16:creationId xmlns:a16="http://schemas.microsoft.com/office/drawing/2014/main" id="{56CB3DC5-6D74-433E-8F3C-2890218ECF8B}"/>
              </a:ext>
            </a:extLst>
          </p:cNvPr>
          <p:cNvSpPr/>
          <p:nvPr/>
        </p:nvSpPr>
        <p:spPr>
          <a:xfrm flipH="1" flipV="1">
            <a:off x="3123109" y="5354695"/>
            <a:ext cx="783725" cy="184266"/>
          </a:xfrm>
          <a:custGeom>
            <a:avLst/>
            <a:gdLst>
              <a:gd name="connsiteX0" fmla="*/ 622300 w 622300"/>
              <a:gd name="connsiteY0" fmla="*/ 551180 h 551180"/>
              <a:gd name="connsiteX1" fmla="*/ 0 w 622300"/>
              <a:gd name="connsiteY1" fmla="*/ 0 h 551180"/>
              <a:gd name="connsiteX0" fmla="*/ 622300 w 622300"/>
              <a:gd name="connsiteY0" fmla="*/ 551180 h 551180"/>
              <a:gd name="connsiteX1" fmla="*/ 0 w 622300"/>
              <a:gd name="connsiteY1" fmla="*/ 0 h 551180"/>
              <a:gd name="connsiteX0" fmla="*/ 622300 w 622300"/>
              <a:gd name="connsiteY0" fmla="*/ 551180 h 551180"/>
              <a:gd name="connsiteX1" fmla="*/ 0 w 622300"/>
              <a:gd name="connsiteY1" fmla="*/ 0 h 551180"/>
              <a:gd name="connsiteX0" fmla="*/ 622300 w 622300"/>
              <a:gd name="connsiteY0" fmla="*/ 551180 h 551180"/>
              <a:gd name="connsiteX1" fmla="*/ 0 w 622300"/>
              <a:gd name="connsiteY1" fmla="*/ 0 h 551180"/>
              <a:gd name="connsiteX0" fmla="*/ 622300 w 622300"/>
              <a:gd name="connsiteY0" fmla="*/ 551180 h 551180"/>
              <a:gd name="connsiteX1" fmla="*/ 0 w 622300"/>
              <a:gd name="connsiteY1" fmla="*/ 0 h 551180"/>
              <a:gd name="connsiteX0" fmla="*/ 708257 w 708257"/>
              <a:gd name="connsiteY0" fmla="*/ 624395 h 624395"/>
              <a:gd name="connsiteX1" fmla="*/ 0 w 708257"/>
              <a:gd name="connsiteY1" fmla="*/ 0 h 624395"/>
              <a:gd name="connsiteX0" fmla="*/ 815704 w 815704"/>
              <a:gd name="connsiteY0" fmla="*/ 685407 h 685407"/>
              <a:gd name="connsiteX1" fmla="*/ 0 w 815704"/>
              <a:gd name="connsiteY1" fmla="*/ 0 h 685407"/>
              <a:gd name="connsiteX0" fmla="*/ 815704 w 815704"/>
              <a:gd name="connsiteY0" fmla="*/ 685407 h 685407"/>
              <a:gd name="connsiteX1" fmla="*/ 0 w 815704"/>
              <a:gd name="connsiteY1" fmla="*/ 0 h 685407"/>
              <a:gd name="connsiteX0" fmla="*/ 887335 w 887335"/>
              <a:gd name="connsiteY0" fmla="*/ 689474 h 689474"/>
              <a:gd name="connsiteX1" fmla="*/ 0 w 887335"/>
              <a:gd name="connsiteY1" fmla="*/ 0 h 689474"/>
            </a:gdLst>
            <a:ahLst/>
            <a:cxnLst>
              <a:cxn ang="0">
                <a:pos x="connsiteX0" y="connsiteY0"/>
              </a:cxn>
              <a:cxn ang="0">
                <a:pos x="connsiteX1" y="connsiteY1"/>
              </a:cxn>
            </a:cxnLst>
            <a:rect l="l" t="t" r="r" b="b"/>
            <a:pathLst>
              <a:path w="887335" h="689474">
                <a:moveTo>
                  <a:pt x="887335" y="689474"/>
                </a:moveTo>
                <a:cubicBezTo>
                  <a:pt x="529275" y="570622"/>
                  <a:pt x="604037" y="7455"/>
                  <a:pt x="0" y="0"/>
                </a:cubicBezTo>
              </a:path>
            </a:pathLst>
          </a:custGeom>
          <a:noFill/>
          <a:ln w="158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Tree>
    <p:extLst>
      <p:ext uri="{BB962C8B-B14F-4D97-AF65-F5344CB8AC3E}">
        <p14:creationId xmlns:p14="http://schemas.microsoft.com/office/powerpoint/2010/main" val="2036663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fade">
                                      <p:cBhvr>
                                        <p:cTn id="11" dur="500"/>
                                        <p:tgtEl>
                                          <p:spTgt spid="19"/>
                                        </p:tgtEl>
                                      </p:cBhvr>
                                    </p:animEffect>
                                  </p:childTnLst>
                                </p:cTn>
                              </p:par>
                              <p:par>
                                <p:cTn id="12" presetID="10" presetClass="entr" presetSubtype="0" fill="hold" nodeType="withEffect">
                                  <p:stCondLst>
                                    <p:cond delay="0"/>
                                  </p:stCondLst>
                                  <p:childTnLst>
                                    <p:set>
                                      <p:cBhvr>
                                        <p:cTn id="13" dur="1" fill="hold">
                                          <p:stCondLst>
                                            <p:cond delay="0"/>
                                          </p:stCondLst>
                                        </p:cTn>
                                        <p:tgtEl>
                                          <p:spTgt spid="65"/>
                                        </p:tgtEl>
                                        <p:attrNameLst>
                                          <p:attrName>style.visibility</p:attrName>
                                        </p:attrNameLst>
                                      </p:cBhvr>
                                      <p:to>
                                        <p:strVal val="visible"/>
                                      </p:to>
                                    </p:set>
                                    <p:animEffect transition="in" filter="fade">
                                      <p:cBhvr>
                                        <p:cTn id="14" dur="500"/>
                                        <p:tgtEl>
                                          <p:spTgt spid="65"/>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500"/>
                                        <p:tgtEl>
                                          <p:spTgt spid="4"/>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35"/>
                                        </p:tgtEl>
                                        <p:attrNameLst>
                                          <p:attrName>style.visibility</p:attrName>
                                        </p:attrNameLst>
                                      </p:cBhvr>
                                      <p:to>
                                        <p:strVal val="visible"/>
                                      </p:to>
                                    </p:set>
                                    <p:animEffect transition="in" filter="fade">
                                      <p:cBhvr>
                                        <p:cTn id="24" dur="500"/>
                                        <p:tgtEl>
                                          <p:spTgt spid="35"/>
                                        </p:tgtEl>
                                      </p:cBhvr>
                                    </p:animEffect>
                                  </p:childTnLst>
                                </p:cTn>
                              </p:par>
                            </p:childTnLst>
                          </p:cTn>
                        </p:par>
                        <p:par>
                          <p:cTn id="25" fill="hold">
                            <p:stCondLst>
                              <p:cond delay="500"/>
                            </p:stCondLst>
                            <p:childTnLst>
                              <p:par>
                                <p:cTn id="26" presetID="10" presetClass="entr" presetSubtype="0" fill="hold" nodeType="afterEffect">
                                  <p:stCondLst>
                                    <p:cond delay="0"/>
                                  </p:stCondLst>
                                  <p:childTnLst>
                                    <p:set>
                                      <p:cBhvr>
                                        <p:cTn id="27" dur="1" fill="hold">
                                          <p:stCondLst>
                                            <p:cond delay="0"/>
                                          </p:stCondLst>
                                        </p:cTn>
                                        <p:tgtEl>
                                          <p:spTgt spid="74">
                                            <p:txEl>
                                              <p:pRg st="0" end="0"/>
                                            </p:txEl>
                                          </p:spTgt>
                                        </p:tgtEl>
                                        <p:attrNameLst>
                                          <p:attrName>style.visibility</p:attrName>
                                        </p:attrNameLst>
                                      </p:cBhvr>
                                      <p:to>
                                        <p:strVal val="visible"/>
                                      </p:to>
                                    </p:set>
                                    <p:animEffect transition="in" filter="fade">
                                      <p:cBhvr>
                                        <p:cTn id="28" dur="500"/>
                                        <p:tgtEl>
                                          <p:spTgt spid="74">
                                            <p:txEl>
                                              <p:pRg st="0" end="0"/>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73"/>
                                        </p:tgtEl>
                                        <p:attrNameLst>
                                          <p:attrName>style.visibility</p:attrName>
                                        </p:attrNameLst>
                                      </p:cBhvr>
                                      <p:to>
                                        <p:strVal val="visible"/>
                                      </p:to>
                                    </p:set>
                                    <p:animEffect transition="in" filter="fade">
                                      <p:cBhvr>
                                        <p:cTn id="33" dur="500"/>
                                        <p:tgtEl>
                                          <p:spTgt spid="73"/>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72"/>
                                        </p:tgtEl>
                                        <p:attrNameLst>
                                          <p:attrName>style.visibility</p:attrName>
                                        </p:attrNameLst>
                                      </p:cBhvr>
                                      <p:to>
                                        <p:strVal val="visible"/>
                                      </p:to>
                                    </p:set>
                                    <p:animEffect transition="in" filter="fade">
                                      <p:cBhvr>
                                        <p:cTn id="36" dur="500"/>
                                        <p:tgtEl>
                                          <p:spTgt spid="72"/>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71"/>
                                        </p:tgtEl>
                                        <p:attrNameLst>
                                          <p:attrName>style.visibility</p:attrName>
                                        </p:attrNameLst>
                                      </p:cBhvr>
                                      <p:to>
                                        <p:strVal val="visible"/>
                                      </p:to>
                                    </p:set>
                                    <p:animEffect transition="in" filter="fade">
                                      <p:cBhvr>
                                        <p:cTn id="39" dur="500"/>
                                        <p:tgtEl>
                                          <p:spTgt spid="71"/>
                                        </p:tgtEl>
                                      </p:cBhvr>
                                    </p:animEffect>
                                  </p:childTnLst>
                                </p:cTn>
                              </p:par>
                            </p:childTnLst>
                          </p:cTn>
                        </p:par>
                        <p:par>
                          <p:cTn id="40" fill="hold">
                            <p:stCondLst>
                              <p:cond delay="500"/>
                            </p:stCondLst>
                            <p:childTnLst>
                              <p:par>
                                <p:cTn id="41" presetID="10" presetClass="entr" presetSubtype="0" fill="hold" nodeType="afterEffect">
                                  <p:stCondLst>
                                    <p:cond delay="0"/>
                                  </p:stCondLst>
                                  <p:childTnLst>
                                    <p:set>
                                      <p:cBhvr>
                                        <p:cTn id="42" dur="1" fill="hold">
                                          <p:stCondLst>
                                            <p:cond delay="0"/>
                                          </p:stCondLst>
                                        </p:cTn>
                                        <p:tgtEl>
                                          <p:spTgt spid="74">
                                            <p:txEl>
                                              <p:pRg st="1" end="1"/>
                                            </p:txEl>
                                          </p:spTgt>
                                        </p:tgtEl>
                                        <p:attrNameLst>
                                          <p:attrName>style.visibility</p:attrName>
                                        </p:attrNameLst>
                                      </p:cBhvr>
                                      <p:to>
                                        <p:strVal val="visible"/>
                                      </p:to>
                                    </p:set>
                                    <p:animEffect transition="in" filter="fade">
                                      <p:cBhvr>
                                        <p:cTn id="43" dur="500"/>
                                        <p:tgtEl>
                                          <p:spTgt spid="74">
                                            <p:txEl>
                                              <p:pRg st="1" end="1"/>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75"/>
                                        </p:tgtEl>
                                        <p:attrNameLst>
                                          <p:attrName>style.visibility</p:attrName>
                                        </p:attrNameLst>
                                      </p:cBhvr>
                                      <p:to>
                                        <p:strVal val="visible"/>
                                      </p:to>
                                    </p:set>
                                    <p:animEffect transition="in" filter="fade">
                                      <p:cBhvr>
                                        <p:cTn id="48" dur="500"/>
                                        <p:tgtEl>
                                          <p:spTgt spid="75"/>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77"/>
                                        </p:tgtEl>
                                        <p:attrNameLst>
                                          <p:attrName>style.visibility</p:attrName>
                                        </p:attrNameLst>
                                      </p:cBhvr>
                                      <p:to>
                                        <p:strVal val="visible"/>
                                      </p:to>
                                    </p:set>
                                    <p:animEffect transition="in" filter="fade">
                                      <p:cBhvr>
                                        <p:cTn id="51" dur="500"/>
                                        <p:tgtEl>
                                          <p:spTgt spid="77"/>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76"/>
                                        </p:tgtEl>
                                        <p:attrNameLst>
                                          <p:attrName>style.visibility</p:attrName>
                                        </p:attrNameLst>
                                      </p:cBhvr>
                                      <p:to>
                                        <p:strVal val="visible"/>
                                      </p:to>
                                    </p:set>
                                    <p:animEffect transition="in" filter="fade">
                                      <p:cBhvr>
                                        <p:cTn id="54" dur="500"/>
                                        <p:tgtEl>
                                          <p:spTgt spid="76"/>
                                        </p:tgtEl>
                                      </p:cBhvr>
                                    </p:animEffect>
                                  </p:childTnLst>
                                </p:cTn>
                              </p:par>
                            </p:childTnLst>
                          </p:cTn>
                        </p:par>
                        <p:par>
                          <p:cTn id="55" fill="hold">
                            <p:stCondLst>
                              <p:cond delay="500"/>
                            </p:stCondLst>
                            <p:childTnLst>
                              <p:par>
                                <p:cTn id="56" presetID="10" presetClass="entr" presetSubtype="0" fill="hold" nodeType="afterEffect">
                                  <p:stCondLst>
                                    <p:cond delay="0"/>
                                  </p:stCondLst>
                                  <p:childTnLst>
                                    <p:set>
                                      <p:cBhvr>
                                        <p:cTn id="57" dur="1" fill="hold">
                                          <p:stCondLst>
                                            <p:cond delay="0"/>
                                          </p:stCondLst>
                                        </p:cTn>
                                        <p:tgtEl>
                                          <p:spTgt spid="74">
                                            <p:txEl>
                                              <p:pRg st="2" end="2"/>
                                            </p:txEl>
                                          </p:spTgt>
                                        </p:tgtEl>
                                        <p:attrNameLst>
                                          <p:attrName>style.visibility</p:attrName>
                                        </p:attrNameLst>
                                      </p:cBhvr>
                                      <p:to>
                                        <p:strVal val="visible"/>
                                      </p:to>
                                    </p:set>
                                    <p:animEffect transition="in" filter="fade">
                                      <p:cBhvr>
                                        <p:cTn id="58" dur="500"/>
                                        <p:tgtEl>
                                          <p:spTgt spid="7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71" grpId="0"/>
      <p:bldP spid="72" grpId="0" animBg="1"/>
      <p:bldP spid="73" grpId="0" animBg="1"/>
      <p:bldP spid="75" grpId="0" animBg="1"/>
      <p:bldP spid="76" grpId="0"/>
      <p:bldP spid="7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20468-71A5-47D1-AEFE-09CB0DF397AC}"/>
              </a:ext>
            </a:extLst>
          </p:cNvPr>
          <p:cNvSpPr>
            <a:spLocks noGrp="1"/>
          </p:cNvSpPr>
          <p:nvPr>
            <p:ph type="title"/>
          </p:nvPr>
        </p:nvSpPr>
        <p:spPr/>
        <p:txBody>
          <a:bodyPr/>
          <a:lstStyle/>
          <a:p>
            <a:r>
              <a:rPr lang="en-CA" dirty="0"/>
              <a:t>SDF-Mesh Contact Generation</a:t>
            </a:r>
          </a:p>
        </p:txBody>
      </p:sp>
      <p:sp>
        <p:nvSpPr>
          <p:cNvPr id="3" name="Content Placeholder 2">
            <a:extLst>
              <a:ext uri="{FF2B5EF4-FFF2-40B4-BE49-F238E27FC236}">
                <a16:creationId xmlns:a16="http://schemas.microsoft.com/office/drawing/2014/main" id="{26EB465A-4BB1-40E6-B452-42CE498A8AF3}"/>
              </a:ext>
            </a:extLst>
          </p:cNvPr>
          <p:cNvSpPr>
            <a:spLocks noGrp="1"/>
          </p:cNvSpPr>
          <p:nvPr>
            <p:ph idx="1"/>
          </p:nvPr>
        </p:nvSpPr>
        <p:spPr/>
        <p:txBody>
          <a:bodyPr/>
          <a:lstStyle/>
          <a:p>
            <a:r>
              <a:rPr lang="en-CA" dirty="0"/>
              <a:t>Loop over all vertices of one mesh</a:t>
            </a:r>
          </a:p>
          <a:p>
            <a:r>
              <a:rPr lang="en-CA" dirty="0"/>
              <a:t>Transform to local SDF space, test for collision</a:t>
            </a:r>
          </a:p>
        </p:txBody>
      </p:sp>
      <p:grpSp>
        <p:nvGrpSpPr>
          <p:cNvPr id="4" name="Group 3">
            <a:extLst>
              <a:ext uri="{FF2B5EF4-FFF2-40B4-BE49-F238E27FC236}">
                <a16:creationId xmlns:a16="http://schemas.microsoft.com/office/drawing/2014/main" id="{4BBBF5CF-7B70-4EA5-9BDF-59D635A74025}"/>
              </a:ext>
            </a:extLst>
          </p:cNvPr>
          <p:cNvGrpSpPr/>
          <p:nvPr/>
        </p:nvGrpSpPr>
        <p:grpSpPr>
          <a:xfrm>
            <a:off x="796199" y="3106766"/>
            <a:ext cx="2880000" cy="2880000"/>
            <a:chOff x="1606165" y="4456863"/>
            <a:chExt cx="2880000" cy="2880000"/>
          </a:xfrm>
        </p:grpSpPr>
        <p:sp>
          <p:nvSpPr>
            <p:cNvPr id="5" name="Rectangle 4">
              <a:extLst>
                <a:ext uri="{FF2B5EF4-FFF2-40B4-BE49-F238E27FC236}">
                  <a16:creationId xmlns:a16="http://schemas.microsoft.com/office/drawing/2014/main" id="{1254661C-8C81-4E75-8068-D3ADE05C8D44}"/>
                </a:ext>
              </a:extLst>
            </p:cNvPr>
            <p:cNvSpPr/>
            <p:nvPr/>
          </p:nvSpPr>
          <p:spPr>
            <a:xfrm>
              <a:off x="1606165" y="4456863"/>
              <a:ext cx="2880000" cy="2880000"/>
            </a:xfrm>
            <a:prstGeom prst="rect">
              <a:avLst/>
            </a:prstGeom>
            <a:solidFill>
              <a:schemeClr val="accent3">
                <a:lumMod val="40000"/>
                <a:lumOff val="60000"/>
              </a:schemeClr>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Oval 5">
              <a:extLst>
                <a:ext uri="{FF2B5EF4-FFF2-40B4-BE49-F238E27FC236}">
                  <a16:creationId xmlns:a16="http://schemas.microsoft.com/office/drawing/2014/main" id="{09FD15CE-F204-4AB1-A11D-B95BEFC284C3}"/>
                </a:ext>
              </a:extLst>
            </p:cNvPr>
            <p:cNvSpPr>
              <a:spLocks noChangeAspect="1"/>
            </p:cNvSpPr>
            <p:nvPr/>
          </p:nvSpPr>
          <p:spPr>
            <a:xfrm>
              <a:off x="1606165" y="4456863"/>
              <a:ext cx="2880000" cy="2880000"/>
            </a:xfrm>
            <a:prstGeom prst="ellipse">
              <a:avLst/>
            </a:prstGeom>
            <a:gradFill flip="none" rotWithShape="1">
              <a:gsLst>
                <a:gs pos="54000">
                  <a:schemeClr val="bg1">
                    <a:lumMod val="50000"/>
                  </a:schemeClr>
                </a:gs>
                <a:gs pos="50000">
                  <a:schemeClr val="tx1"/>
                </a:gs>
                <a:gs pos="46000">
                  <a:schemeClr val="accent1"/>
                </a:gs>
                <a:gs pos="99000">
                  <a:schemeClr val="accent3">
                    <a:alpha val="18000"/>
                  </a:schemeClr>
                </a:gs>
              </a:gsLst>
              <a:path path="circle">
                <a:fillToRect l="50000" t="50000" r="50000" b="50000"/>
              </a:path>
              <a:tileRect/>
            </a:gradFill>
            <a:ln>
              <a:noFill/>
            </a:ln>
            <a:effectLst>
              <a:softEdge rad="254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 name="Oval 6">
              <a:extLst>
                <a:ext uri="{FF2B5EF4-FFF2-40B4-BE49-F238E27FC236}">
                  <a16:creationId xmlns:a16="http://schemas.microsoft.com/office/drawing/2014/main" id="{9EFF556E-94E3-4388-9EC7-823BEA1F0D36}"/>
                </a:ext>
              </a:extLst>
            </p:cNvPr>
            <p:cNvSpPr>
              <a:spLocks noChangeAspect="1"/>
            </p:cNvSpPr>
            <p:nvPr/>
          </p:nvSpPr>
          <p:spPr>
            <a:xfrm>
              <a:off x="1606165" y="4456863"/>
              <a:ext cx="2880000" cy="2880000"/>
            </a:xfrm>
            <a:prstGeom prst="ellipse">
              <a:avLst/>
            </a:prstGeom>
            <a:solidFill>
              <a:schemeClr val="accent5">
                <a:alpha val="80000"/>
              </a:schemeClr>
            </a:solidFill>
            <a:ln>
              <a:noFill/>
            </a:ln>
            <a:effectLst>
              <a:softEdge rad="812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158CD03C-05CC-4B11-B5C2-6253EC98D73E}"/>
                  </a:ext>
                </a:extLst>
              </p:cNvPr>
              <p:cNvSpPr txBox="1"/>
              <p:nvPr/>
            </p:nvSpPr>
            <p:spPr>
              <a:xfrm>
                <a:off x="1266332" y="5461711"/>
                <a:ext cx="20101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r-CA" b="0" i="1" smtClean="0">
                          <a:latin typeface="Cambria Math" panose="02040503050406030204" pitchFamily="18" charset="0"/>
                        </a:rPr>
                        <m:t>𝐴</m:t>
                      </m:r>
                    </m:oMath>
                  </m:oMathPara>
                </a14:m>
                <a:endParaRPr lang="fr-CA" dirty="0"/>
              </a:p>
            </p:txBody>
          </p:sp>
        </mc:Choice>
        <mc:Fallback xmlns="">
          <p:sp>
            <p:nvSpPr>
              <p:cNvPr id="19" name="TextBox 18">
                <a:extLst>
                  <a:ext uri="{FF2B5EF4-FFF2-40B4-BE49-F238E27FC236}">
                    <a16:creationId xmlns:a16="http://schemas.microsoft.com/office/drawing/2014/main" id="{158CD03C-05CC-4B11-B5C2-6253EC98D73E}"/>
                  </a:ext>
                </a:extLst>
              </p:cNvPr>
              <p:cNvSpPr txBox="1">
                <a:spLocks noRot="1" noChangeAspect="1" noMove="1" noResize="1" noEditPoints="1" noAdjustHandles="1" noChangeArrowheads="1" noChangeShapeType="1" noTextEdit="1"/>
              </p:cNvSpPr>
              <p:nvPr/>
            </p:nvSpPr>
            <p:spPr>
              <a:xfrm>
                <a:off x="1266332" y="5461711"/>
                <a:ext cx="201017" cy="276999"/>
              </a:xfrm>
              <a:prstGeom prst="rect">
                <a:avLst/>
              </a:prstGeom>
              <a:blipFill>
                <a:blip r:embed="rId3"/>
                <a:stretch>
                  <a:fillRect l="-30303" r="-24242" b="-6667"/>
                </a:stretch>
              </a:blipFill>
            </p:spPr>
            <p:txBody>
              <a:bodyPr/>
              <a:lstStyle/>
              <a:p>
                <a:r>
                  <a:rPr lang="en-CA">
                    <a:noFill/>
                  </a:rPr>
                  <a:t> </a:t>
                </a:r>
              </a:p>
            </p:txBody>
          </p:sp>
        </mc:Fallback>
      </mc:AlternateContent>
      <p:grpSp>
        <p:nvGrpSpPr>
          <p:cNvPr id="65" name="Group 64">
            <a:extLst>
              <a:ext uri="{FF2B5EF4-FFF2-40B4-BE49-F238E27FC236}">
                <a16:creationId xmlns:a16="http://schemas.microsoft.com/office/drawing/2014/main" id="{DA36E34C-7F44-43D7-8949-54137CBB52CF}"/>
              </a:ext>
            </a:extLst>
          </p:cNvPr>
          <p:cNvGrpSpPr/>
          <p:nvPr/>
        </p:nvGrpSpPr>
        <p:grpSpPr>
          <a:xfrm>
            <a:off x="1186632" y="3485661"/>
            <a:ext cx="2107761" cy="2115312"/>
            <a:chOff x="1143422" y="3175039"/>
            <a:chExt cx="2107761" cy="2115312"/>
          </a:xfrm>
        </p:grpSpPr>
        <p:sp>
          <p:nvSpPr>
            <p:cNvPr id="8" name="Dodecagon 7">
              <a:extLst>
                <a:ext uri="{FF2B5EF4-FFF2-40B4-BE49-F238E27FC236}">
                  <a16:creationId xmlns:a16="http://schemas.microsoft.com/office/drawing/2014/main" id="{C8B58232-D4E7-4CAD-8FB3-89E2A8463A95}"/>
                </a:ext>
              </a:extLst>
            </p:cNvPr>
            <p:cNvSpPr/>
            <p:nvPr/>
          </p:nvSpPr>
          <p:spPr>
            <a:xfrm>
              <a:off x="1175495" y="3220759"/>
              <a:ext cx="2029968" cy="2023872"/>
            </a:xfrm>
            <a:prstGeom prst="dodecagon">
              <a:avLst/>
            </a:prstGeom>
            <a:noFill/>
            <a:ln w="22225">
              <a:solidFill>
                <a:schemeClr val="accent6"/>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Oval 8">
              <a:extLst>
                <a:ext uri="{FF2B5EF4-FFF2-40B4-BE49-F238E27FC236}">
                  <a16:creationId xmlns:a16="http://schemas.microsoft.com/office/drawing/2014/main" id="{BF689A2D-0648-4140-9D34-5B0E319312F2}"/>
                </a:ext>
              </a:extLst>
            </p:cNvPr>
            <p:cNvSpPr/>
            <p:nvPr/>
          </p:nvSpPr>
          <p:spPr>
            <a:xfrm>
              <a:off x="1873799" y="3175039"/>
              <a:ext cx="91440" cy="91440"/>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0" name="Oval 9">
              <a:extLst>
                <a:ext uri="{FF2B5EF4-FFF2-40B4-BE49-F238E27FC236}">
                  <a16:creationId xmlns:a16="http://schemas.microsoft.com/office/drawing/2014/main" id="{4DF2DDAA-178D-47A0-AD38-F5F0E91A39BF}"/>
                </a:ext>
              </a:extLst>
            </p:cNvPr>
            <p:cNvSpPr/>
            <p:nvPr/>
          </p:nvSpPr>
          <p:spPr>
            <a:xfrm>
              <a:off x="3159743" y="3917989"/>
              <a:ext cx="91440" cy="91440"/>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1" name="Oval 10">
              <a:extLst>
                <a:ext uri="{FF2B5EF4-FFF2-40B4-BE49-F238E27FC236}">
                  <a16:creationId xmlns:a16="http://schemas.microsoft.com/office/drawing/2014/main" id="{D16BB6E7-7D18-4719-94C5-FBC3D4CD5AEA}"/>
                </a:ext>
              </a:extLst>
            </p:cNvPr>
            <p:cNvSpPr/>
            <p:nvPr/>
          </p:nvSpPr>
          <p:spPr>
            <a:xfrm>
              <a:off x="3159743" y="4473770"/>
              <a:ext cx="91440" cy="91440"/>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2" name="Oval 11">
              <a:extLst>
                <a:ext uri="{FF2B5EF4-FFF2-40B4-BE49-F238E27FC236}">
                  <a16:creationId xmlns:a16="http://schemas.microsoft.com/office/drawing/2014/main" id="{D3E3906B-5DEF-4C1C-BCB1-704D8A3463DF}"/>
                </a:ext>
              </a:extLst>
            </p:cNvPr>
            <p:cNvSpPr/>
            <p:nvPr/>
          </p:nvSpPr>
          <p:spPr>
            <a:xfrm>
              <a:off x="2887808" y="4954783"/>
              <a:ext cx="91440" cy="91440"/>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3" name="Oval 12">
              <a:extLst>
                <a:ext uri="{FF2B5EF4-FFF2-40B4-BE49-F238E27FC236}">
                  <a16:creationId xmlns:a16="http://schemas.microsoft.com/office/drawing/2014/main" id="{36596029-B524-491E-B2E5-132E5EB243A0}"/>
                </a:ext>
              </a:extLst>
            </p:cNvPr>
            <p:cNvSpPr/>
            <p:nvPr/>
          </p:nvSpPr>
          <p:spPr>
            <a:xfrm>
              <a:off x="2433465" y="5198911"/>
              <a:ext cx="91440" cy="91440"/>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4" name="Oval 13">
              <a:extLst>
                <a:ext uri="{FF2B5EF4-FFF2-40B4-BE49-F238E27FC236}">
                  <a16:creationId xmlns:a16="http://schemas.microsoft.com/office/drawing/2014/main" id="{4E63BF3D-28D1-47AB-B110-D5AA7F9BEAE2}"/>
                </a:ext>
              </a:extLst>
            </p:cNvPr>
            <p:cNvSpPr/>
            <p:nvPr/>
          </p:nvSpPr>
          <p:spPr>
            <a:xfrm>
              <a:off x="1873799" y="5198149"/>
              <a:ext cx="91440" cy="91440"/>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5" name="Oval 14">
              <a:extLst>
                <a:ext uri="{FF2B5EF4-FFF2-40B4-BE49-F238E27FC236}">
                  <a16:creationId xmlns:a16="http://schemas.microsoft.com/office/drawing/2014/main" id="{E4A6D2B2-C77D-47F2-9884-D263A231BC28}"/>
                </a:ext>
              </a:extLst>
            </p:cNvPr>
            <p:cNvSpPr/>
            <p:nvPr/>
          </p:nvSpPr>
          <p:spPr>
            <a:xfrm>
              <a:off x="1426124" y="4954783"/>
              <a:ext cx="91440" cy="91440"/>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6" name="Oval 15">
              <a:extLst>
                <a:ext uri="{FF2B5EF4-FFF2-40B4-BE49-F238E27FC236}">
                  <a16:creationId xmlns:a16="http://schemas.microsoft.com/office/drawing/2014/main" id="{D852E231-56D3-46B4-B602-BC44F194BEBF}"/>
                </a:ext>
              </a:extLst>
            </p:cNvPr>
            <p:cNvSpPr/>
            <p:nvPr/>
          </p:nvSpPr>
          <p:spPr>
            <a:xfrm>
              <a:off x="1426124" y="3440689"/>
              <a:ext cx="91440" cy="91440"/>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7" name="Oval 16">
              <a:extLst>
                <a:ext uri="{FF2B5EF4-FFF2-40B4-BE49-F238E27FC236}">
                  <a16:creationId xmlns:a16="http://schemas.microsoft.com/office/drawing/2014/main" id="{743EBA2D-F5C3-4C86-BAAC-0AF7306BFC24}"/>
                </a:ext>
              </a:extLst>
            </p:cNvPr>
            <p:cNvSpPr/>
            <p:nvPr/>
          </p:nvSpPr>
          <p:spPr>
            <a:xfrm>
              <a:off x="1143422" y="3917989"/>
              <a:ext cx="91440" cy="91440"/>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8" name="Oval 17">
              <a:extLst>
                <a:ext uri="{FF2B5EF4-FFF2-40B4-BE49-F238E27FC236}">
                  <a16:creationId xmlns:a16="http://schemas.microsoft.com/office/drawing/2014/main" id="{307B266C-A891-4D02-B184-94D6B8664FAE}"/>
                </a:ext>
              </a:extLst>
            </p:cNvPr>
            <p:cNvSpPr/>
            <p:nvPr/>
          </p:nvSpPr>
          <p:spPr>
            <a:xfrm>
              <a:off x="1143422" y="4473770"/>
              <a:ext cx="91440" cy="91440"/>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20" name="Oval 19">
              <a:extLst>
                <a:ext uri="{FF2B5EF4-FFF2-40B4-BE49-F238E27FC236}">
                  <a16:creationId xmlns:a16="http://schemas.microsoft.com/office/drawing/2014/main" id="{3A5F8BEF-0D80-4EFD-A0F0-786D72F1A093}"/>
                </a:ext>
              </a:extLst>
            </p:cNvPr>
            <p:cNvSpPr/>
            <p:nvPr/>
          </p:nvSpPr>
          <p:spPr>
            <a:xfrm>
              <a:off x="2887808" y="3437611"/>
              <a:ext cx="91440" cy="91440"/>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cxnSp>
          <p:nvCxnSpPr>
            <p:cNvPr id="21" name="Straight Connector 20">
              <a:extLst>
                <a:ext uri="{FF2B5EF4-FFF2-40B4-BE49-F238E27FC236}">
                  <a16:creationId xmlns:a16="http://schemas.microsoft.com/office/drawing/2014/main" id="{A651A934-FC89-4C87-916A-FCC1A7D5FDD4}"/>
                </a:ext>
              </a:extLst>
            </p:cNvPr>
            <p:cNvCxnSpPr>
              <a:cxnSpLocks/>
              <a:stCxn id="16" idx="5"/>
            </p:cNvCxnSpPr>
            <p:nvPr/>
          </p:nvCxnSpPr>
          <p:spPr>
            <a:xfrm>
              <a:off x="1504173" y="3518738"/>
              <a:ext cx="687449" cy="658426"/>
            </a:xfrm>
            <a:prstGeom prst="line">
              <a:avLst/>
            </a:prstGeom>
            <a:ln w="2222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400C06AD-E742-4DFA-A6A8-28ECF9400733}"/>
                </a:ext>
              </a:extLst>
            </p:cNvPr>
            <p:cNvCxnSpPr>
              <a:cxnSpLocks/>
              <a:endCxn id="17" idx="6"/>
            </p:cNvCxnSpPr>
            <p:nvPr/>
          </p:nvCxnSpPr>
          <p:spPr>
            <a:xfrm flipH="1" flipV="1">
              <a:off x="1234862" y="3963709"/>
              <a:ext cx="961523" cy="220599"/>
            </a:xfrm>
            <a:prstGeom prst="line">
              <a:avLst/>
            </a:prstGeom>
            <a:ln w="2222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FF80F6E9-EF85-400D-9359-AFBCE0D7CE24}"/>
                </a:ext>
              </a:extLst>
            </p:cNvPr>
            <p:cNvCxnSpPr>
              <a:cxnSpLocks/>
              <a:endCxn id="18" idx="6"/>
            </p:cNvCxnSpPr>
            <p:nvPr/>
          </p:nvCxnSpPr>
          <p:spPr>
            <a:xfrm flipH="1">
              <a:off x="1234862" y="4189071"/>
              <a:ext cx="951998" cy="330419"/>
            </a:xfrm>
            <a:prstGeom prst="line">
              <a:avLst/>
            </a:prstGeom>
            <a:ln w="2222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64AB090F-BD73-428B-94A6-8C8A6C5C7D00}"/>
                </a:ext>
              </a:extLst>
            </p:cNvPr>
            <p:cNvCxnSpPr>
              <a:cxnSpLocks/>
              <a:endCxn id="15" idx="7"/>
            </p:cNvCxnSpPr>
            <p:nvPr/>
          </p:nvCxnSpPr>
          <p:spPr>
            <a:xfrm flipH="1">
              <a:off x="1504173" y="4191452"/>
              <a:ext cx="680305" cy="776722"/>
            </a:xfrm>
            <a:prstGeom prst="line">
              <a:avLst/>
            </a:prstGeom>
            <a:ln w="2222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9AE74660-7214-42DA-A3B0-8687DA39C9BC}"/>
                </a:ext>
              </a:extLst>
            </p:cNvPr>
            <p:cNvCxnSpPr>
              <a:cxnSpLocks/>
              <a:endCxn id="14" idx="0"/>
            </p:cNvCxnSpPr>
            <p:nvPr/>
          </p:nvCxnSpPr>
          <p:spPr>
            <a:xfrm flipH="1">
              <a:off x="1919519" y="4191452"/>
              <a:ext cx="267341" cy="1006697"/>
            </a:xfrm>
            <a:prstGeom prst="line">
              <a:avLst/>
            </a:prstGeom>
            <a:ln w="2222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4D9E330C-4F0D-4AC1-8829-CD2E2F27DE5C}"/>
                </a:ext>
              </a:extLst>
            </p:cNvPr>
            <p:cNvCxnSpPr>
              <a:cxnSpLocks/>
              <a:endCxn id="13" idx="0"/>
            </p:cNvCxnSpPr>
            <p:nvPr/>
          </p:nvCxnSpPr>
          <p:spPr>
            <a:xfrm>
              <a:off x="2189241" y="4193833"/>
              <a:ext cx="289944" cy="1005078"/>
            </a:xfrm>
            <a:prstGeom prst="line">
              <a:avLst/>
            </a:prstGeom>
            <a:ln w="2222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2882FB97-3BFC-4165-9A10-8C0B0FA7DA43}"/>
                </a:ext>
              </a:extLst>
            </p:cNvPr>
            <p:cNvCxnSpPr>
              <a:cxnSpLocks/>
              <a:endCxn id="12" idx="1"/>
            </p:cNvCxnSpPr>
            <p:nvPr/>
          </p:nvCxnSpPr>
          <p:spPr>
            <a:xfrm>
              <a:off x="2191622" y="4184308"/>
              <a:ext cx="709577" cy="783866"/>
            </a:xfrm>
            <a:prstGeom prst="line">
              <a:avLst/>
            </a:prstGeom>
            <a:ln w="2222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CB61B761-E75B-43CE-B604-F4B7787D9AC1}"/>
                </a:ext>
              </a:extLst>
            </p:cNvPr>
            <p:cNvCxnSpPr>
              <a:cxnSpLocks/>
              <a:endCxn id="11" idx="2"/>
            </p:cNvCxnSpPr>
            <p:nvPr/>
          </p:nvCxnSpPr>
          <p:spPr>
            <a:xfrm>
              <a:off x="2203528" y="4184308"/>
              <a:ext cx="956215" cy="335182"/>
            </a:xfrm>
            <a:prstGeom prst="line">
              <a:avLst/>
            </a:prstGeom>
            <a:ln w="2222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6300E1F8-D8BE-4E81-A5D0-9E2F36E8B871}"/>
                </a:ext>
              </a:extLst>
            </p:cNvPr>
            <p:cNvCxnSpPr>
              <a:cxnSpLocks/>
              <a:endCxn id="10" idx="2"/>
            </p:cNvCxnSpPr>
            <p:nvPr/>
          </p:nvCxnSpPr>
          <p:spPr>
            <a:xfrm flipV="1">
              <a:off x="2205910" y="3963709"/>
              <a:ext cx="953833" cy="206312"/>
            </a:xfrm>
            <a:prstGeom prst="line">
              <a:avLst/>
            </a:prstGeom>
            <a:ln w="2222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38A1F671-9C25-4716-8459-4368E30951B7}"/>
                </a:ext>
              </a:extLst>
            </p:cNvPr>
            <p:cNvCxnSpPr>
              <a:cxnSpLocks/>
              <a:stCxn id="20" idx="3"/>
            </p:cNvCxnSpPr>
            <p:nvPr/>
          </p:nvCxnSpPr>
          <p:spPr>
            <a:xfrm flipH="1">
              <a:off x="2191622" y="3515660"/>
              <a:ext cx="709577" cy="663886"/>
            </a:xfrm>
            <a:prstGeom prst="line">
              <a:avLst/>
            </a:prstGeom>
            <a:ln w="2222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DC2B4E4-2722-4DDA-A9D9-DF3C39B87EDC}"/>
                </a:ext>
              </a:extLst>
            </p:cNvPr>
            <p:cNvCxnSpPr>
              <a:cxnSpLocks/>
              <a:stCxn id="9" idx="4"/>
            </p:cNvCxnSpPr>
            <p:nvPr/>
          </p:nvCxnSpPr>
          <p:spPr>
            <a:xfrm>
              <a:off x="1919519" y="3266479"/>
              <a:ext cx="267341" cy="896398"/>
            </a:xfrm>
            <a:prstGeom prst="line">
              <a:avLst/>
            </a:prstGeom>
            <a:ln w="2222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055A209A-A6AB-4DEC-A9B2-19D18D6B34F9}"/>
                </a:ext>
              </a:extLst>
            </p:cNvPr>
            <p:cNvCxnSpPr>
              <a:cxnSpLocks/>
            </p:cNvCxnSpPr>
            <p:nvPr/>
          </p:nvCxnSpPr>
          <p:spPr>
            <a:xfrm flipH="1">
              <a:off x="2184478" y="3215139"/>
              <a:ext cx="297657" cy="966788"/>
            </a:xfrm>
            <a:prstGeom prst="line">
              <a:avLst/>
            </a:prstGeom>
            <a:ln w="22225">
              <a:solidFill>
                <a:schemeClr val="accent6"/>
              </a:solidFill>
            </a:ln>
          </p:spPr>
          <p:style>
            <a:lnRef idx="1">
              <a:schemeClr val="accent1"/>
            </a:lnRef>
            <a:fillRef idx="0">
              <a:schemeClr val="accent1"/>
            </a:fillRef>
            <a:effectRef idx="0">
              <a:schemeClr val="accent1"/>
            </a:effectRef>
            <a:fontRef idx="minor">
              <a:schemeClr val="tx1"/>
            </a:fontRef>
          </p:style>
        </p:cxnSp>
        <p:sp>
          <p:nvSpPr>
            <p:cNvPr id="33" name="Oval 32">
              <a:extLst>
                <a:ext uri="{FF2B5EF4-FFF2-40B4-BE49-F238E27FC236}">
                  <a16:creationId xmlns:a16="http://schemas.microsoft.com/office/drawing/2014/main" id="{CD36581F-F918-46EF-ADFE-77861E282978}"/>
                </a:ext>
              </a:extLst>
            </p:cNvPr>
            <p:cNvSpPr/>
            <p:nvPr/>
          </p:nvSpPr>
          <p:spPr>
            <a:xfrm>
              <a:off x="2144759" y="4141255"/>
              <a:ext cx="91440" cy="91440"/>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34" name="Oval 33">
              <a:extLst>
                <a:ext uri="{FF2B5EF4-FFF2-40B4-BE49-F238E27FC236}">
                  <a16:creationId xmlns:a16="http://schemas.microsoft.com/office/drawing/2014/main" id="{D853B0AB-E106-4D76-9E6D-05DD8950DF3C}"/>
                </a:ext>
              </a:extLst>
            </p:cNvPr>
            <p:cNvSpPr/>
            <p:nvPr/>
          </p:nvSpPr>
          <p:spPr>
            <a:xfrm>
              <a:off x="2428802" y="3175039"/>
              <a:ext cx="91440" cy="91440"/>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grpSp>
      <p:grpSp>
        <p:nvGrpSpPr>
          <p:cNvPr id="35" name="Group 34">
            <a:extLst>
              <a:ext uri="{FF2B5EF4-FFF2-40B4-BE49-F238E27FC236}">
                <a16:creationId xmlns:a16="http://schemas.microsoft.com/office/drawing/2014/main" id="{660A6A94-91A2-4FDC-979D-7AB5AB6AC98C}"/>
              </a:ext>
            </a:extLst>
          </p:cNvPr>
          <p:cNvGrpSpPr/>
          <p:nvPr/>
        </p:nvGrpSpPr>
        <p:grpSpPr>
          <a:xfrm>
            <a:off x="2577154" y="2643512"/>
            <a:ext cx="1540617" cy="1580337"/>
            <a:chOff x="5533332" y="726215"/>
            <a:chExt cx="1540617" cy="1580337"/>
          </a:xfrm>
        </p:grpSpPr>
        <p:sp>
          <p:nvSpPr>
            <p:cNvPr id="36" name="Freeform 150">
              <a:extLst>
                <a:ext uri="{FF2B5EF4-FFF2-40B4-BE49-F238E27FC236}">
                  <a16:creationId xmlns:a16="http://schemas.microsoft.com/office/drawing/2014/main" id="{67B60DD2-5D57-48D7-9402-1E268128430C}"/>
                </a:ext>
              </a:extLst>
            </p:cNvPr>
            <p:cNvSpPr/>
            <p:nvPr/>
          </p:nvSpPr>
          <p:spPr>
            <a:xfrm>
              <a:off x="5734099" y="1003214"/>
              <a:ext cx="1149350" cy="1117600"/>
            </a:xfrm>
            <a:custGeom>
              <a:avLst/>
              <a:gdLst>
                <a:gd name="connsiteX0" fmla="*/ 711200 w 1149350"/>
                <a:gd name="connsiteY0" fmla="*/ 0 h 1117600"/>
                <a:gd name="connsiteX1" fmla="*/ 1149350 w 1149350"/>
                <a:gd name="connsiteY1" fmla="*/ 215900 h 1117600"/>
                <a:gd name="connsiteX2" fmla="*/ 1079500 w 1149350"/>
                <a:gd name="connsiteY2" fmla="*/ 768350 h 1117600"/>
                <a:gd name="connsiteX3" fmla="*/ 584200 w 1149350"/>
                <a:gd name="connsiteY3" fmla="*/ 1117600 h 1117600"/>
                <a:gd name="connsiteX4" fmla="*/ 88900 w 1149350"/>
                <a:gd name="connsiteY4" fmla="*/ 965200 h 1117600"/>
                <a:gd name="connsiteX5" fmla="*/ 0 w 1149350"/>
                <a:gd name="connsiteY5" fmla="*/ 361950 h 1117600"/>
                <a:gd name="connsiteX6" fmla="*/ 711200 w 1149350"/>
                <a:gd name="connsiteY6" fmla="*/ 0 h 1117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49350" h="1117600">
                  <a:moveTo>
                    <a:pt x="711200" y="0"/>
                  </a:moveTo>
                  <a:lnTo>
                    <a:pt x="1149350" y="215900"/>
                  </a:lnTo>
                  <a:lnTo>
                    <a:pt x="1079500" y="768350"/>
                  </a:lnTo>
                  <a:lnTo>
                    <a:pt x="584200" y="1117600"/>
                  </a:lnTo>
                  <a:lnTo>
                    <a:pt x="88900" y="965200"/>
                  </a:lnTo>
                  <a:lnTo>
                    <a:pt x="0" y="361950"/>
                  </a:lnTo>
                  <a:lnTo>
                    <a:pt x="711200" y="0"/>
                  </a:lnTo>
                  <a:close/>
                </a:path>
              </a:pathLst>
            </a:custGeom>
            <a:gradFill>
              <a:gsLst>
                <a:gs pos="50000">
                  <a:srgbClr val="EFF5FB">
                    <a:alpha val="70000"/>
                  </a:srgbClr>
                </a:gs>
                <a:gs pos="25000">
                  <a:schemeClr val="accent1">
                    <a:lumMod val="0"/>
                    <a:lumOff val="100000"/>
                    <a:alpha val="70000"/>
                  </a:schemeClr>
                </a:gs>
                <a:gs pos="80000">
                  <a:schemeClr val="accent1">
                    <a:lumMod val="20000"/>
                    <a:lumOff val="80000"/>
                    <a:alpha val="70000"/>
                  </a:schemeClr>
                </a:gs>
              </a:gsLst>
              <a:path path="circle">
                <a:fillToRect l="50000" t="-80000" r="50000" b="180000"/>
              </a:path>
            </a:gradFill>
            <a:ln w="190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sz="1600"/>
            </a:p>
          </p:txBody>
        </p:sp>
        <p:cxnSp>
          <p:nvCxnSpPr>
            <p:cNvPr id="37" name="Straight Connector 36">
              <a:extLst>
                <a:ext uri="{FF2B5EF4-FFF2-40B4-BE49-F238E27FC236}">
                  <a16:creationId xmlns:a16="http://schemas.microsoft.com/office/drawing/2014/main" id="{DBD5ED95-AA71-4AAA-92DE-F805B3C1B83A}"/>
                </a:ext>
              </a:extLst>
            </p:cNvPr>
            <p:cNvCxnSpPr/>
            <p:nvPr/>
          </p:nvCxnSpPr>
          <p:spPr>
            <a:xfrm flipH="1">
              <a:off x="6331472" y="987805"/>
              <a:ext cx="131181" cy="550863"/>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1FB2C25E-C57A-40F2-89BC-FC9E9491B016}"/>
                </a:ext>
              </a:extLst>
            </p:cNvPr>
            <p:cNvCxnSpPr>
              <a:stCxn id="36" idx="5"/>
            </p:cNvCxnSpPr>
            <p:nvPr/>
          </p:nvCxnSpPr>
          <p:spPr>
            <a:xfrm>
              <a:off x="5734099" y="1365164"/>
              <a:ext cx="584994" cy="188913"/>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0E31002C-34A1-4E62-9004-9D662BF098AA}"/>
                </a:ext>
              </a:extLst>
            </p:cNvPr>
            <p:cNvCxnSpPr>
              <a:stCxn id="36" idx="1"/>
            </p:cNvCxnSpPr>
            <p:nvPr/>
          </p:nvCxnSpPr>
          <p:spPr>
            <a:xfrm flipH="1">
              <a:off x="6326237" y="1219114"/>
              <a:ext cx="557212" cy="342106"/>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C09CEC82-DD99-422C-80A8-4B38B0352339}"/>
                </a:ext>
              </a:extLst>
            </p:cNvPr>
            <p:cNvCxnSpPr>
              <a:stCxn id="36" idx="2"/>
            </p:cNvCxnSpPr>
            <p:nvPr/>
          </p:nvCxnSpPr>
          <p:spPr>
            <a:xfrm flipH="1" flipV="1">
              <a:off x="6323855" y="1561220"/>
              <a:ext cx="489744" cy="210344"/>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56F55F83-E82A-4237-9142-C100AD2365B2}"/>
                </a:ext>
              </a:extLst>
            </p:cNvPr>
            <p:cNvCxnSpPr>
              <a:stCxn id="36" idx="3"/>
            </p:cNvCxnSpPr>
            <p:nvPr/>
          </p:nvCxnSpPr>
          <p:spPr>
            <a:xfrm flipV="1">
              <a:off x="6318299" y="1561220"/>
              <a:ext cx="5556" cy="559594"/>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0636ED73-A641-46FE-B73E-09FD61CF6DA8}"/>
                </a:ext>
              </a:extLst>
            </p:cNvPr>
            <p:cNvCxnSpPr>
              <a:endCxn id="36" idx="4"/>
            </p:cNvCxnSpPr>
            <p:nvPr/>
          </p:nvCxnSpPr>
          <p:spPr>
            <a:xfrm flipH="1">
              <a:off x="5822999" y="1551695"/>
              <a:ext cx="498475" cy="416719"/>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0462E07D-830D-44E0-8963-B96C852A6B24}"/>
                </a:ext>
              </a:extLst>
            </p:cNvPr>
            <p:cNvCxnSpPr>
              <a:endCxn id="36" idx="0"/>
            </p:cNvCxnSpPr>
            <p:nvPr/>
          </p:nvCxnSpPr>
          <p:spPr>
            <a:xfrm>
              <a:off x="6259325" y="744216"/>
              <a:ext cx="185974" cy="258998"/>
            </a:xfrm>
            <a:prstGeom prst="line">
              <a:avLst/>
            </a:prstGeom>
            <a:ln w="19050">
              <a:solidFill>
                <a:schemeClr val="bg1">
                  <a:lumMod val="50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D56287AB-0130-4BDE-8268-E8895B53242D}"/>
                </a:ext>
              </a:extLst>
            </p:cNvPr>
            <p:cNvCxnSpPr>
              <a:endCxn id="36" idx="0"/>
            </p:cNvCxnSpPr>
            <p:nvPr/>
          </p:nvCxnSpPr>
          <p:spPr>
            <a:xfrm flipH="1">
              <a:off x="6445299" y="734918"/>
              <a:ext cx="129269" cy="268296"/>
            </a:xfrm>
            <a:prstGeom prst="line">
              <a:avLst/>
            </a:prstGeom>
            <a:ln w="19050">
              <a:solidFill>
                <a:schemeClr val="bg1">
                  <a:lumMod val="50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B986AE65-B283-41C0-A3EA-925A40458813}"/>
                </a:ext>
              </a:extLst>
            </p:cNvPr>
            <p:cNvCxnSpPr>
              <a:endCxn id="36" idx="2"/>
            </p:cNvCxnSpPr>
            <p:nvPr/>
          </p:nvCxnSpPr>
          <p:spPr>
            <a:xfrm flipH="1" flipV="1">
              <a:off x="6813599" y="1771564"/>
              <a:ext cx="260350" cy="196850"/>
            </a:xfrm>
            <a:prstGeom prst="line">
              <a:avLst/>
            </a:prstGeom>
            <a:ln w="19050">
              <a:solidFill>
                <a:schemeClr val="bg1">
                  <a:lumMod val="50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B79FCA54-E4FE-45D2-8809-433CC437E1BF}"/>
                </a:ext>
              </a:extLst>
            </p:cNvPr>
            <p:cNvCxnSpPr>
              <a:cxnSpLocks/>
              <a:stCxn id="36" idx="2"/>
            </p:cNvCxnSpPr>
            <p:nvPr/>
          </p:nvCxnSpPr>
          <p:spPr>
            <a:xfrm flipH="1">
              <a:off x="6765068" y="1771564"/>
              <a:ext cx="48531" cy="303448"/>
            </a:xfrm>
            <a:prstGeom prst="line">
              <a:avLst/>
            </a:prstGeom>
            <a:ln w="19050">
              <a:solidFill>
                <a:schemeClr val="bg1">
                  <a:lumMod val="50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4EF8DA71-D3CA-47B1-BA44-4DDB03A271E9}"/>
                </a:ext>
              </a:extLst>
            </p:cNvPr>
            <p:cNvCxnSpPr>
              <a:stCxn id="36" idx="3"/>
            </p:cNvCxnSpPr>
            <p:nvPr/>
          </p:nvCxnSpPr>
          <p:spPr>
            <a:xfrm>
              <a:off x="6318299" y="2120814"/>
              <a:ext cx="289739" cy="61913"/>
            </a:xfrm>
            <a:prstGeom prst="line">
              <a:avLst/>
            </a:prstGeom>
            <a:ln w="19050">
              <a:solidFill>
                <a:schemeClr val="bg1">
                  <a:lumMod val="50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26FD2752-E486-4A3B-8AAE-9ACCA4F1CAAC}"/>
                </a:ext>
              </a:extLst>
            </p:cNvPr>
            <p:cNvCxnSpPr>
              <a:stCxn id="36" idx="3"/>
            </p:cNvCxnSpPr>
            <p:nvPr/>
          </p:nvCxnSpPr>
          <p:spPr>
            <a:xfrm flipH="1">
              <a:off x="6230170" y="2120814"/>
              <a:ext cx="88129" cy="185738"/>
            </a:xfrm>
            <a:prstGeom prst="line">
              <a:avLst/>
            </a:prstGeom>
            <a:ln w="19050">
              <a:solidFill>
                <a:schemeClr val="bg1">
                  <a:lumMod val="50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90E0BDA9-C80D-49C9-886A-F46B536D8739}"/>
                </a:ext>
              </a:extLst>
            </p:cNvPr>
            <p:cNvCxnSpPr>
              <a:endCxn id="36" idx="5"/>
            </p:cNvCxnSpPr>
            <p:nvPr/>
          </p:nvCxnSpPr>
          <p:spPr>
            <a:xfrm>
              <a:off x="5646860" y="1079223"/>
              <a:ext cx="87239" cy="285941"/>
            </a:xfrm>
            <a:prstGeom prst="line">
              <a:avLst/>
            </a:prstGeom>
            <a:ln w="19050">
              <a:solidFill>
                <a:schemeClr val="bg1">
                  <a:lumMod val="50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A29FD3EF-F8AB-48D6-B7C5-96D9870CF70F}"/>
                </a:ext>
              </a:extLst>
            </p:cNvPr>
            <p:cNvCxnSpPr>
              <a:cxnSpLocks/>
              <a:endCxn id="36" idx="5"/>
            </p:cNvCxnSpPr>
            <p:nvPr/>
          </p:nvCxnSpPr>
          <p:spPr>
            <a:xfrm>
              <a:off x="5533332" y="1271735"/>
              <a:ext cx="200767" cy="93429"/>
            </a:xfrm>
            <a:prstGeom prst="line">
              <a:avLst/>
            </a:prstGeom>
            <a:ln w="19050">
              <a:solidFill>
                <a:schemeClr val="bg1">
                  <a:lumMod val="50000"/>
                </a:schemeClr>
              </a:solidFill>
              <a:prstDash val="dashDot"/>
            </a:ln>
          </p:spPr>
          <p:style>
            <a:lnRef idx="1">
              <a:schemeClr val="accent1"/>
            </a:lnRef>
            <a:fillRef idx="0">
              <a:schemeClr val="accent1"/>
            </a:fillRef>
            <a:effectRef idx="0">
              <a:schemeClr val="accent1"/>
            </a:effectRef>
            <a:fontRef idx="minor">
              <a:schemeClr val="tx1"/>
            </a:fontRef>
          </p:style>
        </p:cxnSp>
        <p:sp>
          <p:nvSpPr>
            <p:cNvPr id="51" name="Oval 50">
              <a:extLst>
                <a:ext uri="{FF2B5EF4-FFF2-40B4-BE49-F238E27FC236}">
                  <a16:creationId xmlns:a16="http://schemas.microsoft.com/office/drawing/2014/main" id="{15AEC189-94F2-47BC-BE3A-216A4F02191F}"/>
                </a:ext>
              </a:extLst>
            </p:cNvPr>
            <p:cNvSpPr/>
            <p:nvPr/>
          </p:nvSpPr>
          <p:spPr>
            <a:xfrm>
              <a:off x="6418149" y="943514"/>
              <a:ext cx="91440" cy="91440"/>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52" name="Oval 51">
              <a:extLst>
                <a:ext uri="{FF2B5EF4-FFF2-40B4-BE49-F238E27FC236}">
                  <a16:creationId xmlns:a16="http://schemas.microsoft.com/office/drawing/2014/main" id="{9C756D18-04FE-468C-BDBE-79B375EE5ED7}"/>
                </a:ext>
              </a:extLst>
            </p:cNvPr>
            <p:cNvSpPr/>
            <p:nvPr/>
          </p:nvSpPr>
          <p:spPr>
            <a:xfrm>
              <a:off x="5708854" y="1310862"/>
              <a:ext cx="91440" cy="91440"/>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53" name="Oval 52">
              <a:extLst>
                <a:ext uri="{FF2B5EF4-FFF2-40B4-BE49-F238E27FC236}">
                  <a16:creationId xmlns:a16="http://schemas.microsoft.com/office/drawing/2014/main" id="{8574976A-1E76-4397-B738-1B26629559BB}"/>
                </a:ext>
              </a:extLst>
            </p:cNvPr>
            <p:cNvSpPr/>
            <p:nvPr/>
          </p:nvSpPr>
          <p:spPr>
            <a:xfrm>
              <a:off x="5790088" y="1902205"/>
              <a:ext cx="91440" cy="91440"/>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54" name="Oval 53">
              <a:extLst>
                <a:ext uri="{FF2B5EF4-FFF2-40B4-BE49-F238E27FC236}">
                  <a16:creationId xmlns:a16="http://schemas.microsoft.com/office/drawing/2014/main" id="{21518314-BF3F-4C6B-AFA1-53114EC24F1D}"/>
                </a:ext>
              </a:extLst>
            </p:cNvPr>
            <p:cNvSpPr/>
            <p:nvPr/>
          </p:nvSpPr>
          <p:spPr>
            <a:xfrm>
              <a:off x="6278649" y="2059685"/>
              <a:ext cx="91440" cy="91440"/>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55" name="Oval 54">
              <a:extLst>
                <a:ext uri="{FF2B5EF4-FFF2-40B4-BE49-F238E27FC236}">
                  <a16:creationId xmlns:a16="http://schemas.microsoft.com/office/drawing/2014/main" id="{048ACE42-FD37-456F-9885-00F671D3242F}"/>
                </a:ext>
              </a:extLst>
            </p:cNvPr>
            <p:cNvSpPr/>
            <p:nvPr/>
          </p:nvSpPr>
          <p:spPr>
            <a:xfrm>
              <a:off x="6768749" y="1716869"/>
              <a:ext cx="91440" cy="91440"/>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56" name="Oval 55">
              <a:extLst>
                <a:ext uri="{FF2B5EF4-FFF2-40B4-BE49-F238E27FC236}">
                  <a16:creationId xmlns:a16="http://schemas.microsoft.com/office/drawing/2014/main" id="{AF5B0969-EB76-4BAA-9A3C-0811CDBA143B}"/>
                </a:ext>
              </a:extLst>
            </p:cNvPr>
            <p:cNvSpPr/>
            <p:nvPr/>
          </p:nvSpPr>
          <p:spPr>
            <a:xfrm>
              <a:off x="6291785" y="1500091"/>
              <a:ext cx="91440" cy="91440"/>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57" name="Oval 56">
              <a:extLst>
                <a:ext uri="{FF2B5EF4-FFF2-40B4-BE49-F238E27FC236}">
                  <a16:creationId xmlns:a16="http://schemas.microsoft.com/office/drawing/2014/main" id="{BB034A1A-8F4B-4BB8-A34B-CEE6851C977A}"/>
                </a:ext>
              </a:extLst>
            </p:cNvPr>
            <p:cNvSpPr/>
            <p:nvPr/>
          </p:nvSpPr>
          <p:spPr>
            <a:xfrm>
              <a:off x="6851655" y="1163859"/>
              <a:ext cx="91440" cy="91440"/>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mc:AlternateContent xmlns:mc="http://schemas.openxmlformats.org/markup-compatibility/2006" xmlns:a14="http://schemas.microsoft.com/office/drawing/2010/main">
          <mc:Choice Requires="a14">
            <p:sp>
              <p:nvSpPr>
                <p:cNvPr id="58" name="TextBox 57">
                  <a:extLst>
                    <a:ext uri="{FF2B5EF4-FFF2-40B4-BE49-F238E27FC236}">
                      <a16:creationId xmlns:a16="http://schemas.microsoft.com/office/drawing/2014/main" id="{D151D27F-0D2E-4B4F-9D42-9A91038A0709}"/>
                    </a:ext>
                  </a:extLst>
                </p:cNvPr>
                <p:cNvSpPr txBox="1"/>
                <p:nvPr/>
              </p:nvSpPr>
              <p:spPr>
                <a:xfrm>
                  <a:off x="6754487" y="726215"/>
                  <a:ext cx="21140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CA" b="0" i="1" smtClean="0">
                            <a:latin typeface="Cambria Math" panose="02040503050406030204" pitchFamily="18" charset="0"/>
                          </a:rPr>
                          <m:t>𝐵</m:t>
                        </m:r>
                      </m:oMath>
                    </m:oMathPara>
                  </a14:m>
                  <a:endParaRPr lang="fr-CA" dirty="0"/>
                </a:p>
              </p:txBody>
            </p:sp>
          </mc:Choice>
          <mc:Fallback xmlns="">
            <p:sp>
              <p:nvSpPr>
                <p:cNvPr id="58" name="TextBox 57">
                  <a:extLst>
                    <a:ext uri="{FF2B5EF4-FFF2-40B4-BE49-F238E27FC236}">
                      <a16:creationId xmlns:a16="http://schemas.microsoft.com/office/drawing/2014/main" id="{D151D27F-0D2E-4B4F-9D42-9A91038A0709}"/>
                    </a:ext>
                  </a:extLst>
                </p:cNvPr>
                <p:cNvSpPr txBox="1">
                  <a:spLocks noRot="1" noChangeAspect="1" noMove="1" noResize="1" noEditPoints="1" noAdjustHandles="1" noChangeArrowheads="1" noChangeShapeType="1" noTextEdit="1"/>
                </p:cNvSpPr>
                <p:nvPr/>
              </p:nvSpPr>
              <p:spPr>
                <a:xfrm>
                  <a:off x="6754487" y="726215"/>
                  <a:ext cx="211404" cy="276999"/>
                </a:xfrm>
                <a:prstGeom prst="rect">
                  <a:avLst/>
                </a:prstGeom>
                <a:blipFill>
                  <a:blip r:embed="rId4"/>
                  <a:stretch>
                    <a:fillRect l="-25714" r="-22857" b="-6667"/>
                  </a:stretch>
                </a:blipFill>
              </p:spPr>
              <p:txBody>
                <a:bodyPr/>
                <a:lstStyle/>
                <a:p>
                  <a:r>
                    <a:rPr lang="en-CA">
                      <a:noFill/>
                    </a:rPr>
                    <a:t> </a:t>
                  </a:r>
                </a:p>
              </p:txBody>
            </p:sp>
          </mc:Fallback>
        </mc:AlternateContent>
      </p:grpSp>
      <p:cxnSp>
        <p:nvCxnSpPr>
          <p:cNvPr id="59" name="Straight Arrow Connector 58">
            <a:extLst>
              <a:ext uri="{FF2B5EF4-FFF2-40B4-BE49-F238E27FC236}">
                <a16:creationId xmlns:a16="http://schemas.microsoft.com/office/drawing/2014/main" id="{92016130-935E-4855-A965-EC994764D080}"/>
              </a:ext>
            </a:extLst>
          </p:cNvPr>
          <p:cNvCxnSpPr>
            <a:cxnSpLocks/>
          </p:cNvCxnSpPr>
          <p:nvPr/>
        </p:nvCxnSpPr>
        <p:spPr>
          <a:xfrm flipV="1">
            <a:off x="2869429" y="3591556"/>
            <a:ext cx="323593" cy="273812"/>
          </a:xfrm>
          <a:prstGeom prst="straightConnector1">
            <a:avLst/>
          </a:prstGeom>
          <a:ln w="41275">
            <a:solidFill>
              <a:srgbClr val="C00000"/>
            </a:solidFill>
            <a:tailEnd type="triangle" w="med" len="lg"/>
          </a:ln>
          <a:effectLst>
            <a:outerShdw blurRad="38100" dist="12700" dir="8100000" algn="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60" name="Oval 59">
            <a:extLst>
              <a:ext uri="{FF2B5EF4-FFF2-40B4-BE49-F238E27FC236}">
                <a16:creationId xmlns:a16="http://schemas.microsoft.com/office/drawing/2014/main" id="{42902EBA-F301-42CF-BB34-44F27430DAEF}"/>
              </a:ext>
            </a:extLst>
          </p:cNvPr>
          <p:cNvSpPr/>
          <p:nvPr/>
        </p:nvSpPr>
        <p:spPr>
          <a:xfrm>
            <a:off x="2833934" y="3818961"/>
            <a:ext cx="91440" cy="91440"/>
          </a:xfrm>
          <a:prstGeom prst="ellipse">
            <a:avLst/>
          </a:prstGeom>
          <a:solidFill>
            <a:srgbClr val="C0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mc:AlternateContent xmlns:mc="http://schemas.openxmlformats.org/markup-compatibility/2006" xmlns:a14="http://schemas.microsoft.com/office/drawing/2010/main">
        <mc:Choice Requires="a14">
          <p:sp>
            <p:nvSpPr>
              <p:cNvPr id="61" name="TextBox 60">
                <a:extLst>
                  <a:ext uri="{FF2B5EF4-FFF2-40B4-BE49-F238E27FC236}">
                    <a16:creationId xmlns:a16="http://schemas.microsoft.com/office/drawing/2014/main" id="{CA7759C4-1C5D-4689-9745-23222F137F15}"/>
                  </a:ext>
                </a:extLst>
              </p:cNvPr>
              <p:cNvSpPr txBox="1"/>
              <p:nvPr/>
            </p:nvSpPr>
            <p:spPr>
              <a:xfrm>
                <a:off x="2907938" y="3342047"/>
                <a:ext cx="20954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fr-CA" sz="2000" b="0" i="1" smtClean="0">
                              <a:latin typeface="Cambria Math" panose="02040503050406030204" pitchFamily="18" charset="0"/>
                            </a:rPr>
                          </m:ctrlPr>
                        </m:accPr>
                        <m:e>
                          <m:r>
                            <a:rPr lang="fr-CA" sz="2000" b="0" i="1" smtClean="0">
                              <a:latin typeface="Cambria Math" panose="02040503050406030204" pitchFamily="18" charset="0"/>
                            </a:rPr>
                            <m:t>𝑛</m:t>
                          </m:r>
                        </m:e>
                      </m:acc>
                    </m:oMath>
                  </m:oMathPara>
                </a14:m>
                <a:endParaRPr lang="fr-CA" sz="1600" dirty="0"/>
              </a:p>
            </p:txBody>
          </p:sp>
        </mc:Choice>
        <mc:Fallback xmlns="">
          <p:sp>
            <p:nvSpPr>
              <p:cNvPr id="61" name="TextBox 60">
                <a:extLst>
                  <a:ext uri="{FF2B5EF4-FFF2-40B4-BE49-F238E27FC236}">
                    <a16:creationId xmlns:a16="http://schemas.microsoft.com/office/drawing/2014/main" id="{CA7759C4-1C5D-4689-9745-23222F137F15}"/>
                  </a:ext>
                </a:extLst>
              </p:cNvPr>
              <p:cNvSpPr txBox="1">
                <a:spLocks noRot="1" noChangeAspect="1" noMove="1" noResize="1" noEditPoints="1" noAdjustHandles="1" noChangeArrowheads="1" noChangeShapeType="1" noTextEdit="1"/>
              </p:cNvSpPr>
              <p:nvPr/>
            </p:nvSpPr>
            <p:spPr>
              <a:xfrm>
                <a:off x="2907938" y="3342047"/>
                <a:ext cx="209545" cy="307777"/>
              </a:xfrm>
              <a:prstGeom prst="rect">
                <a:avLst/>
              </a:prstGeom>
              <a:blipFill>
                <a:blip r:embed="rId5"/>
                <a:stretch>
                  <a:fillRect l="-14706" t="-21569" r="-82353"/>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67" name="TextBox 66">
                <a:extLst>
                  <a:ext uri="{FF2B5EF4-FFF2-40B4-BE49-F238E27FC236}">
                    <a16:creationId xmlns:a16="http://schemas.microsoft.com/office/drawing/2014/main" id="{EC487473-B927-4D3F-A6B1-07CE9F701CD8}"/>
                  </a:ext>
                </a:extLst>
              </p:cNvPr>
              <p:cNvSpPr txBox="1"/>
              <p:nvPr/>
            </p:nvSpPr>
            <p:spPr>
              <a:xfrm>
                <a:off x="4941313" y="2743717"/>
                <a:ext cx="6876050" cy="3416320"/>
              </a:xfrm>
              <a:prstGeom prst="rect">
                <a:avLst/>
              </a:prstGeom>
              <a:noFill/>
            </p:spPr>
            <p:txBody>
              <a:bodyPr wrap="none" rtlCol="0">
                <a:spAutoFit/>
              </a:bodyPr>
              <a:lstStyle/>
              <a:p>
                <a:r>
                  <a:rPr lang="en-CA" sz="2400" dirty="0">
                    <a:latin typeface="Lucida Console" panose="020B0609040504020204" pitchFamily="49" charset="0"/>
                  </a:rPr>
                  <a:t>for </a:t>
                </a:r>
                <a14:m>
                  <m:oMath xmlns:m="http://schemas.openxmlformats.org/officeDocument/2006/math">
                    <m:r>
                      <a:rPr lang="en-CA" sz="2400" b="1" i="0" smtClean="0">
                        <a:latin typeface="Cambria Math" panose="02040503050406030204" pitchFamily="18" charset="0"/>
                      </a:rPr>
                      <m:t>𝐱</m:t>
                    </m:r>
                    <m:r>
                      <a:rPr lang="en-CA" sz="2400" b="0" i="1" smtClean="0">
                        <a:latin typeface="Cambria Math" panose="02040503050406030204" pitchFamily="18" charset="0"/>
                      </a:rPr>
                      <m:t>∈</m:t>
                    </m:r>
                    <m:r>
                      <a:rPr lang="en-CA" sz="2400" b="0" i="1" smtClean="0">
                        <a:latin typeface="Cambria Math" panose="02040503050406030204" pitchFamily="18" charset="0"/>
                      </a:rPr>
                      <m:t>𝑉</m:t>
                    </m:r>
                  </m:oMath>
                </a14:m>
                <a:endParaRPr lang="en-CA" sz="2400" dirty="0">
                  <a:latin typeface="Lucida Console" panose="020B0609040504020204" pitchFamily="49" charset="0"/>
                </a:endParaRPr>
              </a:p>
              <a:p>
                <a14:m>
                  <m:oMath xmlns:m="http://schemas.openxmlformats.org/officeDocument/2006/math">
                    <m:sSub>
                      <m:sSubPr>
                        <m:ctrlPr>
                          <a:rPr lang="en-CA" sz="2400" b="0" i="1" smtClean="0">
                            <a:latin typeface="Cambria Math" panose="02040503050406030204" pitchFamily="18" charset="0"/>
                          </a:rPr>
                        </m:ctrlPr>
                      </m:sSubPr>
                      <m:e>
                        <m:r>
                          <a:rPr lang="en-CA" sz="2400" b="1" i="0" smtClean="0">
                            <a:latin typeface="Cambria Math" panose="02040503050406030204" pitchFamily="18" charset="0"/>
                          </a:rPr>
                          <m:t>𝐱</m:t>
                        </m:r>
                      </m:e>
                      <m:sub>
                        <m:r>
                          <m:rPr>
                            <m:sty m:val="p"/>
                          </m:rPr>
                          <a:rPr lang="en-CA" sz="2400" b="0" i="0" smtClean="0">
                            <a:latin typeface="Cambria Math" panose="02040503050406030204" pitchFamily="18" charset="0"/>
                          </a:rPr>
                          <m:t>local</m:t>
                        </m:r>
                      </m:sub>
                    </m:sSub>
                    <m:r>
                      <a:rPr lang="en-CA" sz="2400" b="0" i="1" smtClean="0">
                        <a:latin typeface="Cambria Math" panose="02040503050406030204" pitchFamily="18" charset="0"/>
                      </a:rPr>
                      <m:t>←</m:t>
                    </m:r>
                  </m:oMath>
                </a14:m>
                <a:r>
                  <a:rPr lang="en-CA" sz="2400" dirty="0">
                    <a:latin typeface="Lucida Console" panose="020B0609040504020204" pitchFamily="49" charset="0"/>
                  </a:rPr>
                  <a:t> transform </a:t>
                </a:r>
                <a14:m>
                  <m:oMath xmlns:m="http://schemas.openxmlformats.org/officeDocument/2006/math">
                    <m:r>
                      <a:rPr lang="en-CA" sz="2400" b="1" i="0" smtClean="0">
                        <a:latin typeface="Cambria Math" panose="02040503050406030204" pitchFamily="18" charset="0"/>
                      </a:rPr>
                      <m:t>𝐱</m:t>
                    </m:r>
                  </m:oMath>
                </a14:m>
                <a:r>
                  <a:rPr lang="en-CA" sz="2400" dirty="0">
                    <a:latin typeface="Lucida Console" panose="020B0609040504020204" pitchFamily="49" charset="0"/>
                  </a:rPr>
                  <a:t> to SDF </a:t>
                </a:r>
              </a:p>
              <a:p>
                <a:r>
                  <a:rPr lang="en-CA" sz="2400" dirty="0">
                    <a:latin typeface="Lucida Console" panose="020B0609040504020204" pitchFamily="49" charset="0"/>
                  </a:rPr>
                  <a:t>if </a:t>
                </a:r>
                <a14:m>
                  <m:oMath xmlns:m="http://schemas.openxmlformats.org/officeDocument/2006/math">
                    <m:r>
                      <a:rPr lang="en-CA" sz="2400" b="0" i="1" dirty="0" smtClean="0">
                        <a:latin typeface="Cambria Math" panose="02040503050406030204" pitchFamily="18" charset="0"/>
                      </a:rPr>
                      <m:t>𝑠</m:t>
                    </m:r>
                    <m:d>
                      <m:dPr>
                        <m:ctrlPr>
                          <a:rPr lang="en-CA" sz="2400" b="0" i="1" dirty="0" smtClean="0">
                            <a:latin typeface="Cambria Math" panose="02040503050406030204" pitchFamily="18" charset="0"/>
                          </a:rPr>
                        </m:ctrlPr>
                      </m:dPr>
                      <m:e>
                        <m:sSub>
                          <m:sSubPr>
                            <m:ctrlPr>
                              <a:rPr lang="en-CA" sz="2400" i="1">
                                <a:latin typeface="Cambria Math" panose="02040503050406030204" pitchFamily="18" charset="0"/>
                              </a:rPr>
                            </m:ctrlPr>
                          </m:sSubPr>
                          <m:e>
                            <m:r>
                              <a:rPr lang="en-CA" sz="2400" b="1">
                                <a:latin typeface="Cambria Math" panose="02040503050406030204" pitchFamily="18" charset="0"/>
                              </a:rPr>
                              <m:t>𝐱</m:t>
                            </m:r>
                          </m:e>
                          <m:sub>
                            <m:r>
                              <m:rPr>
                                <m:sty m:val="p"/>
                              </m:rPr>
                              <a:rPr lang="en-CA" sz="2400">
                                <a:latin typeface="Cambria Math" panose="02040503050406030204" pitchFamily="18" charset="0"/>
                              </a:rPr>
                              <m:t>local</m:t>
                            </m:r>
                          </m:sub>
                        </m:sSub>
                      </m:e>
                    </m:d>
                    <m:r>
                      <a:rPr lang="en-CA" sz="2400" b="0" i="1" dirty="0" smtClean="0">
                        <a:latin typeface="Cambria Math" panose="02040503050406030204" pitchFamily="18" charset="0"/>
                      </a:rPr>
                      <m:t>&lt;0</m:t>
                    </m:r>
                  </m:oMath>
                </a14:m>
                <a:r>
                  <a:rPr lang="en-CA" sz="2400" dirty="0">
                    <a:latin typeface="Lucida Console" panose="020B0609040504020204" pitchFamily="49" charset="0"/>
                  </a:rPr>
                  <a:t> then</a:t>
                </a:r>
                <a:endParaRPr lang="en-CA" sz="2400" b="0" dirty="0">
                  <a:latin typeface="Lucida Console" panose="020B0609040504020204" pitchFamily="49" charset="0"/>
                </a:endParaRPr>
              </a:p>
              <a:p>
                <a:r>
                  <a:rPr lang="en-CA" sz="2400" b="0" dirty="0">
                    <a:latin typeface="Lucida Console" panose="020B0609040504020204" pitchFamily="49" charset="0"/>
                  </a:rPr>
                  <a:t>  </a:t>
                </a:r>
                <a14:m>
                  <m:oMath xmlns:m="http://schemas.openxmlformats.org/officeDocument/2006/math">
                    <m:r>
                      <a:rPr lang="en-CA" sz="2400" b="0" i="1" smtClean="0">
                        <a:latin typeface="Cambria Math" panose="02040503050406030204" pitchFamily="18" charset="0"/>
                      </a:rPr>
                      <m:t>𝜙</m:t>
                    </m:r>
                    <m:r>
                      <a:rPr lang="en-CA" sz="2400" b="0" i="1" smtClean="0">
                        <a:latin typeface="Cambria Math" panose="02040503050406030204" pitchFamily="18" charset="0"/>
                      </a:rPr>
                      <m:t>=</m:t>
                    </m:r>
                    <m:r>
                      <a:rPr lang="en-CA" sz="2400" b="0" i="1" smtClean="0">
                        <a:latin typeface="Cambria Math" panose="02040503050406030204" pitchFamily="18" charset="0"/>
                      </a:rPr>
                      <m:t>𝑠</m:t>
                    </m:r>
                    <m:d>
                      <m:dPr>
                        <m:ctrlPr>
                          <a:rPr lang="en-CA" sz="2400" b="0" i="1" smtClean="0">
                            <a:latin typeface="Cambria Math" panose="02040503050406030204" pitchFamily="18" charset="0"/>
                          </a:rPr>
                        </m:ctrlPr>
                      </m:dPr>
                      <m:e>
                        <m:sSub>
                          <m:sSubPr>
                            <m:ctrlPr>
                              <a:rPr lang="en-CA" sz="2400" i="1">
                                <a:latin typeface="Cambria Math" panose="02040503050406030204" pitchFamily="18" charset="0"/>
                              </a:rPr>
                            </m:ctrlPr>
                          </m:sSubPr>
                          <m:e>
                            <m:r>
                              <a:rPr lang="en-CA" sz="2400" b="1">
                                <a:latin typeface="Cambria Math" panose="02040503050406030204" pitchFamily="18" charset="0"/>
                              </a:rPr>
                              <m:t>𝐱</m:t>
                            </m:r>
                          </m:e>
                          <m:sub>
                            <m:r>
                              <m:rPr>
                                <m:sty m:val="p"/>
                              </m:rPr>
                              <a:rPr lang="en-CA" sz="2400">
                                <a:latin typeface="Cambria Math" panose="02040503050406030204" pitchFamily="18" charset="0"/>
                              </a:rPr>
                              <m:t>local</m:t>
                            </m:r>
                          </m:sub>
                        </m:sSub>
                      </m:e>
                    </m:d>
                  </m:oMath>
                </a14:m>
                <a:endParaRPr lang="en-CA" sz="2400" dirty="0">
                  <a:latin typeface="Lucida Console" panose="020B0609040504020204" pitchFamily="49" charset="0"/>
                </a:endParaRPr>
              </a:p>
              <a:p>
                <a:r>
                  <a:rPr lang="en-CA" sz="2400" dirty="0">
                    <a:latin typeface="Lucida Console" panose="020B0609040504020204" pitchFamily="49" charset="0"/>
                  </a:rPr>
                  <a:t>  </a:t>
                </a:r>
                <a14:m>
                  <m:oMath xmlns:m="http://schemas.openxmlformats.org/officeDocument/2006/math">
                    <m:acc>
                      <m:accPr>
                        <m:chr m:val="̂"/>
                        <m:ctrlPr>
                          <a:rPr lang="en-CA" sz="2400" b="0" i="1" smtClean="0">
                            <a:latin typeface="Cambria Math" panose="02040503050406030204" pitchFamily="18" charset="0"/>
                          </a:rPr>
                        </m:ctrlPr>
                      </m:accPr>
                      <m:e>
                        <m:r>
                          <a:rPr lang="en-CA" sz="2400" b="0" i="1" smtClean="0">
                            <a:latin typeface="Cambria Math" panose="02040503050406030204" pitchFamily="18" charset="0"/>
                          </a:rPr>
                          <m:t>𝑛</m:t>
                        </m:r>
                      </m:e>
                    </m:acc>
                    <m:r>
                      <a:rPr lang="en-CA" sz="2400" b="0" i="1" dirty="0" smtClean="0">
                        <a:latin typeface="Cambria Math" panose="02040503050406030204" pitchFamily="18" charset="0"/>
                      </a:rPr>
                      <m:t>=</m:t>
                    </m:r>
                    <m:r>
                      <m:rPr>
                        <m:sty m:val="p"/>
                      </m:rPr>
                      <a:rPr lang="en-CA" sz="2400" b="0" i="0" dirty="0" smtClean="0">
                        <a:latin typeface="Cambria Math" panose="02040503050406030204" pitchFamily="18" charset="0"/>
                      </a:rPr>
                      <m:t>∇</m:t>
                    </m:r>
                    <m:r>
                      <a:rPr lang="en-CA" sz="2400" b="0" i="1" dirty="0" smtClean="0">
                        <a:latin typeface="Cambria Math" panose="02040503050406030204" pitchFamily="18" charset="0"/>
                      </a:rPr>
                      <m:t>𝑠</m:t>
                    </m:r>
                    <m:r>
                      <a:rPr lang="en-CA" sz="2400" b="0" i="0" dirty="0" smtClean="0">
                        <a:latin typeface="Cambria Math" panose="02040503050406030204" pitchFamily="18" charset="0"/>
                      </a:rPr>
                      <m:t>(</m:t>
                    </m:r>
                    <m:r>
                      <a:rPr lang="en-CA" sz="2400" b="1" i="0" dirty="0" smtClean="0">
                        <a:latin typeface="Cambria Math" panose="02040503050406030204" pitchFamily="18" charset="0"/>
                      </a:rPr>
                      <m:t>𝐱</m:t>
                    </m:r>
                    <m:r>
                      <a:rPr lang="en-CA" sz="2400" b="0" i="0" dirty="0" smtClean="0">
                        <a:latin typeface="Cambria Math" panose="02040503050406030204" pitchFamily="18" charset="0"/>
                      </a:rPr>
                      <m:t>)</m:t>
                    </m:r>
                  </m:oMath>
                </a14:m>
                <a:endParaRPr lang="en-CA" sz="2400" dirty="0">
                  <a:latin typeface="Lucida Console" panose="020B0609040504020204" pitchFamily="49" charset="0"/>
                </a:endParaRPr>
              </a:p>
              <a:p>
                <a:r>
                  <a:rPr lang="en-CA" sz="2400" dirty="0">
                    <a:latin typeface="Lucida Console" panose="020B0609040504020204" pitchFamily="49" charset="0"/>
                  </a:rPr>
                  <a:t>  </a:t>
                </a:r>
                <a14:m>
                  <m:oMath xmlns:m="http://schemas.openxmlformats.org/officeDocument/2006/math">
                    <m:r>
                      <a:rPr lang="en-CA" sz="2400" b="1" i="0" smtClean="0">
                        <a:latin typeface="Cambria Math" panose="02040503050406030204" pitchFamily="18" charset="0"/>
                      </a:rPr>
                      <m:t>𝐩</m:t>
                    </m:r>
                    <m:r>
                      <a:rPr lang="en-CA" sz="2400" b="0" i="1" smtClean="0">
                        <a:latin typeface="Cambria Math" panose="02040503050406030204" pitchFamily="18" charset="0"/>
                      </a:rPr>
                      <m:t>=</m:t>
                    </m:r>
                    <m:sSub>
                      <m:sSubPr>
                        <m:ctrlPr>
                          <a:rPr lang="en-CA" sz="2400" b="1" i="1" smtClean="0">
                            <a:latin typeface="Cambria Math" panose="02040503050406030204" pitchFamily="18" charset="0"/>
                          </a:rPr>
                        </m:ctrlPr>
                      </m:sSubPr>
                      <m:e>
                        <m:r>
                          <a:rPr lang="en-CA" sz="2400" b="1" i="0" smtClean="0">
                            <a:latin typeface="Cambria Math" panose="02040503050406030204" pitchFamily="18" charset="0"/>
                          </a:rPr>
                          <m:t>𝐱</m:t>
                        </m:r>
                      </m:e>
                      <m:sub>
                        <m:r>
                          <m:rPr>
                            <m:sty m:val="p"/>
                          </m:rPr>
                          <a:rPr lang="en-CA" sz="2400" b="0" i="0" smtClean="0">
                            <a:latin typeface="Cambria Math" panose="02040503050406030204" pitchFamily="18" charset="0"/>
                          </a:rPr>
                          <m:t>local</m:t>
                        </m:r>
                      </m:sub>
                    </m:sSub>
                  </m:oMath>
                </a14:m>
                <a:endParaRPr lang="en-CA" sz="2400" b="1" dirty="0">
                  <a:latin typeface="Lucida Console" panose="020B0609040504020204" pitchFamily="49" charset="0"/>
                </a:endParaRPr>
              </a:p>
              <a:p>
                <a:r>
                  <a:rPr lang="en-CA" sz="2400" b="1" dirty="0">
                    <a:latin typeface="Lucida Console" panose="020B0609040504020204" pitchFamily="49" charset="0"/>
                  </a:rPr>
                  <a:t>  </a:t>
                </a:r>
                <a:r>
                  <a:rPr lang="en-CA" sz="2400" dirty="0">
                    <a:latin typeface="Lucida Console" panose="020B0609040504020204" pitchFamily="49" charset="0"/>
                  </a:rPr>
                  <a:t>transform </a:t>
                </a:r>
                <a14:m>
                  <m:oMath xmlns:m="http://schemas.openxmlformats.org/officeDocument/2006/math">
                    <m:acc>
                      <m:accPr>
                        <m:chr m:val="̂"/>
                        <m:ctrlPr>
                          <a:rPr lang="en-CA" sz="2400" b="1" i="1" smtClean="0">
                            <a:latin typeface="Cambria Math" panose="02040503050406030204" pitchFamily="18" charset="0"/>
                          </a:rPr>
                        </m:ctrlPr>
                      </m:accPr>
                      <m:e>
                        <m:r>
                          <a:rPr lang="en-CA" sz="2400" b="0" i="1" smtClean="0">
                            <a:latin typeface="Cambria Math" panose="02040503050406030204" pitchFamily="18" charset="0"/>
                          </a:rPr>
                          <m:t>𝑛</m:t>
                        </m:r>
                      </m:e>
                    </m:acc>
                  </m:oMath>
                </a14:m>
                <a:r>
                  <a:rPr lang="en-CA" sz="2400" b="1" dirty="0">
                    <a:latin typeface="Lucida Console" panose="020B0609040504020204" pitchFamily="49" charset="0"/>
                  </a:rPr>
                  <a:t>,</a:t>
                </a:r>
                <a14:m>
                  <m:oMath xmlns:m="http://schemas.openxmlformats.org/officeDocument/2006/math">
                    <m:r>
                      <a:rPr lang="en-CA" sz="2400" b="1" i="0" dirty="0" smtClean="0">
                        <a:latin typeface="Cambria Math" panose="02040503050406030204" pitchFamily="18" charset="0"/>
                      </a:rPr>
                      <m:t>𝐩</m:t>
                    </m:r>
                  </m:oMath>
                </a14:m>
                <a:r>
                  <a:rPr lang="en-CA" sz="2400" b="1" dirty="0">
                    <a:latin typeface="Lucida Console" panose="020B0609040504020204" pitchFamily="49" charset="0"/>
                  </a:rPr>
                  <a:t> </a:t>
                </a:r>
                <a:r>
                  <a:rPr lang="en-CA" sz="2400" dirty="0">
                    <a:latin typeface="Lucida Console" panose="020B0609040504020204" pitchFamily="49" charset="0"/>
                  </a:rPr>
                  <a:t>to world coordinates</a:t>
                </a:r>
              </a:p>
              <a:p>
                <a:r>
                  <a:rPr lang="en-CA" sz="2400" dirty="0">
                    <a:latin typeface="Lucida Console" panose="020B0609040504020204" pitchFamily="49" charset="0"/>
                  </a:rPr>
                  <a:t>  add </a:t>
                </a:r>
                <a14:m>
                  <m:oMath xmlns:m="http://schemas.openxmlformats.org/officeDocument/2006/math">
                    <m:d>
                      <m:dPr>
                        <m:begChr m:val="{"/>
                        <m:endChr m:val="}"/>
                        <m:ctrlPr>
                          <a:rPr lang="en-CA" sz="2400" i="1" smtClean="0">
                            <a:latin typeface="Cambria Math" panose="02040503050406030204" pitchFamily="18" charset="0"/>
                          </a:rPr>
                        </m:ctrlPr>
                      </m:dPr>
                      <m:e>
                        <m:acc>
                          <m:accPr>
                            <m:chr m:val="̂"/>
                            <m:ctrlPr>
                              <a:rPr lang="en-CA" sz="2400" b="0" i="1" smtClean="0">
                                <a:latin typeface="Cambria Math" panose="02040503050406030204" pitchFamily="18" charset="0"/>
                              </a:rPr>
                            </m:ctrlPr>
                          </m:accPr>
                          <m:e>
                            <m:r>
                              <a:rPr lang="en-CA" sz="2400" b="0" i="1" smtClean="0">
                                <a:latin typeface="Cambria Math" panose="02040503050406030204" pitchFamily="18" charset="0"/>
                              </a:rPr>
                              <m:t>𝑛</m:t>
                            </m:r>
                          </m:e>
                        </m:acc>
                        <m:r>
                          <a:rPr lang="en-CA" sz="2400" b="0" i="1" dirty="0" smtClean="0">
                            <a:latin typeface="Cambria Math" panose="02040503050406030204" pitchFamily="18" charset="0"/>
                          </a:rPr>
                          <m:t>,</m:t>
                        </m:r>
                        <m:r>
                          <a:rPr lang="en-CA" sz="2400" b="1" i="0" dirty="0" smtClean="0">
                            <a:latin typeface="Cambria Math" panose="02040503050406030204" pitchFamily="18" charset="0"/>
                          </a:rPr>
                          <m:t>𝐩</m:t>
                        </m:r>
                        <m:r>
                          <a:rPr lang="en-CA" sz="2400" b="0" i="1" dirty="0" smtClean="0">
                            <a:latin typeface="Cambria Math" panose="02040503050406030204" pitchFamily="18" charset="0"/>
                          </a:rPr>
                          <m:t>,</m:t>
                        </m:r>
                        <m:r>
                          <a:rPr lang="en-CA" sz="2400" b="0" i="1" dirty="0" smtClean="0">
                            <a:latin typeface="Cambria Math" panose="02040503050406030204" pitchFamily="18" charset="0"/>
                          </a:rPr>
                          <m:t>𝜙</m:t>
                        </m:r>
                      </m:e>
                    </m:d>
                  </m:oMath>
                </a14:m>
                <a:r>
                  <a:rPr lang="en-CA" sz="2400" dirty="0">
                    <a:latin typeface="Lucida Console" panose="020B0609040504020204" pitchFamily="49" charset="0"/>
                  </a:rPr>
                  <a:t> to contacts</a:t>
                </a:r>
              </a:p>
              <a:p>
                <a:r>
                  <a:rPr lang="en-CA" sz="2400" dirty="0">
                    <a:latin typeface="Lucida Console" panose="020B0609040504020204" pitchFamily="49" charset="0"/>
                  </a:rPr>
                  <a:t>end</a:t>
                </a:r>
              </a:p>
            </p:txBody>
          </p:sp>
        </mc:Choice>
        <mc:Fallback xmlns="">
          <p:sp>
            <p:nvSpPr>
              <p:cNvPr id="67" name="TextBox 66">
                <a:extLst>
                  <a:ext uri="{FF2B5EF4-FFF2-40B4-BE49-F238E27FC236}">
                    <a16:creationId xmlns:a16="http://schemas.microsoft.com/office/drawing/2014/main" id="{EC487473-B927-4D3F-A6B1-07CE9F701CD8}"/>
                  </a:ext>
                </a:extLst>
              </p:cNvPr>
              <p:cNvSpPr txBox="1">
                <a:spLocks noRot="1" noChangeAspect="1" noMove="1" noResize="1" noEditPoints="1" noAdjustHandles="1" noChangeArrowheads="1" noChangeShapeType="1" noTextEdit="1"/>
              </p:cNvSpPr>
              <p:nvPr/>
            </p:nvSpPr>
            <p:spPr>
              <a:xfrm>
                <a:off x="4941313" y="2743717"/>
                <a:ext cx="6876050" cy="3416320"/>
              </a:xfrm>
              <a:prstGeom prst="rect">
                <a:avLst/>
              </a:prstGeom>
              <a:blipFill>
                <a:blip r:embed="rId6"/>
                <a:stretch>
                  <a:fillRect l="-1418" t="-1426" r="-355" b="-3030"/>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62" name="TextBox 61">
                <a:extLst>
                  <a:ext uri="{FF2B5EF4-FFF2-40B4-BE49-F238E27FC236}">
                    <a16:creationId xmlns:a16="http://schemas.microsoft.com/office/drawing/2014/main" id="{6C3A0132-EC01-4F32-A6CB-703BA7792144}"/>
                  </a:ext>
                </a:extLst>
              </p:cNvPr>
              <p:cNvSpPr txBox="1"/>
              <p:nvPr/>
            </p:nvSpPr>
            <p:spPr>
              <a:xfrm>
                <a:off x="2770092" y="3845712"/>
                <a:ext cx="214802"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CA" sz="2000" b="1" i="0" smtClean="0">
                          <a:latin typeface="Cambria Math" panose="02040503050406030204" pitchFamily="18" charset="0"/>
                        </a:rPr>
                        <m:t>𝐩</m:t>
                      </m:r>
                    </m:oMath>
                  </m:oMathPara>
                </a14:m>
                <a:endParaRPr lang="en-CA" sz="2000" b="1" dirty="0"/>
              </a:p>
            </p:txBody>
          </p:sp>
        </mc:Choice>
        <mc:Fallback xmlns="">
          <p:sp>
            <p:nvSpPr>
              <p:cNvPr id="62" name="TextBox 61">
                <a:extLst>
                  <a:ext uri="{FF2B5EF4-FFF2-40B4-BE49-F238E27FC236}">
                    <a16:creationId xmlns:a16="http://schemas.microsoft.com/office/drawing/2014/main" id="{6C3A0132-EC01-4F32-A6CB-703BA7792144}"/>
                  </a:ext>
                </a:extLst>
              </p:cNvPr>
              <p:cNvSpPr txBox="1">
                <a:spLocks noRot="1" noChangeAspect="1" noMove="1" noResize="1" noEditPoints="1" noAdjustHandles="1" noChangeArrowheads="1" noChangeShapeType="1" noTextEdit="1"/>
              </p:cNvSpPr>
              <p:nvPr/>
            </p:nvSpPr>
            <p:spPr>
              <a:xfrm>
                <a:off x="2770092" y="3845712"/>
                <a:ext cx="214802" cy="307777"/>
              </a:xfrm>
              <a:prstGeom prst="rect">
                <a:avLst/>
              </a:prstGeom>
              <a:blipFill>
                <a:blip r:embed="rId7"/>
                <a:stretch>
                  <a:fillRect l="-30556" r="-30556" b="-28000"/>
                </a:stretch>
              </a:blipFill>
            </p:spPr>
            <p:txBody>
              <a:bodyPr/>
              <a:lstStyle/>
              <a:p>
                <a:r>
                  <a:rPr lang="en-CA">
                    <a:noFill/>
                  </a:rPr>
                  <a:t> </a:t>
                </a:r>
              </a:p>
            </p:txBody>
          </p:sp>
        </mc:Fallback>
      </mc:AlternateContent>
    </p:spTree>
    <p:extLst>
      <p:ext uri="{BB962C8B-B14F-4D97-AF65-F5344CB8AC3E}">
        <p14:creationId xmlns:p14="http://schemas.microsoft.com/office/powerpoint/2010/main" val="4250569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0"/>
                                        </p:tgtEl>
                                        <p:attrNameLst>
                                          <p:attrName>style.visibility</p:attrName>
                                        </p:attrNameLst>
                                      </p:cBhvr>
                                      <p:to>
                                        <p:strVal val="visible"/>
                                      </p:to>
                                    </p:set>
                                    <p:animEffect transition="in" filter="fade">
                                      <p:cBhvr>
                                        <p:cTn id="17" dur="500"/>
                                        <p:tgtEl>
                                          <p:spTgt spid="60"/>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62"/>
                                        </p:tgtEl>
                                        <p:attrNameLst>
                                          <p:attrName>style.visibility</p:attrName>
                                        </p:attrNameLst>
                                      </p:cBhvr>
                                      <p:to>
                                        <p:strVal val="visible"/>
                                      </p:to>
                                    </p:set>
                                    <p:animEffect transition="in" filter="fade">
                                      <p:cBhvr>
                                        <p:cTn id="20" dur="500"/>
                                        <p:tgtEl>
                                          <p:spTgt spid="62"/>
                                        </p:tgtEl>
                                      </p:cBhvr>
                                    </p:animEffect>
                                  </p:childTnLst>
                                </p:cTn>
                              </p:par>
                              <p:par>
                                <p:cTn id="21" presetID="10" presetClass="entr" presetSubtype="0" fill="hold" nodeType="withEffect">
                                  <p:stCondLst>
                                    <p:cond delay="0"/>
                                  </p:stCondLst>
                                  <p:childTnLst>
                                    <p:set>
                                      <p:cBhvr>
                                        <p:cTn id="22" dur="1" fill="hold">
                                          <p:stCondLst>
                                            <p:cond delay="0"/>
                                          </p:stCondLst>
                                        </p:cTn>
                                        <p:tgtEl>
                                          <p:spTgt spid="59"/>
                                        </p:tgtEl>
                                        <p:attrNameLst>
                                          <p:attrName>style.visibility</p:attrName>
                                        </p:attrNameLst>
                                      </p:cBhvr>
                                      <p:to>
                                        <p:strVal val="visible"/>
                                      </p:to>
                                    </p:set>
                                    <p:animEffect transition="in" filter="fade">
                                      <p:cBhvr>
                                        <p:cTn id="23" dur="500"/>
                                        <p:tgtEl>
                                          <p:spTgt spid="59"/>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61"/>
                                        </p:tgtEl>
                                        <p:attrNameLst>
                                          <p:attrName>style.visibility</p:attrName>
                                        </p:attrNameLst>
                                      </p:cBhvr>
                                      <p:to>
                                        <p:strVal val="visible"/>
                                      </p:to>
                                    </p:set>
                                    <p:animEffect transition="in" filter="fade">
                                      <p:cBhvr>
                                        <p:cTn id="26"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animBg="1"/>
      <p:bldP spid="61" grpId="0"/>
      <p:bldP spid="62" grpId="0"/>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FDCCE7076B1F04DBD3273C7588185E2" ma:contentTypeVersion="8" ma:contentTypeDescription="Crée un document." ma:contentTypeScope="" ma:versionID="2c0a115c86643984bb56d20e1cea6484">
  <xsd:schema xmlns:xsd="http://www.w3.org/2001/XMLSchema" xmlns:xs="http://www.w3.org/2001/XMLSchema" xmlns:p="http://schemas.microsoft.com/office/2006/metadata/properties" xmlns:ns3="7021157c-a588-4cb4-ab7b-ed07c0b4aad9" targetNamespace="http://schemas.microsoft.com/office/2006/metadata/properties" ma:root="true" ma:fieldsID="06cd549f249b0af7c284679e3209fe36" ns3:_="">
    <xsd:import namespace="7021157c-a588-4cb4-ab7b-ed07c0b4aad9"/>
    <xsd:element name="properties">
      <xsd:complexType>
        <xsd:sequence>
          <xsd:element name="documentManagement">
            <xsd:complexType>
              <xsd:all>
                <xsd:element ref="ns3:MediaServiceMetadata" minOccurs="0"/>
                <xsd:element ref="ns3:MediaServiceFastMetadata" minOccurs="0"/>
                <xsd:element ref="ns3:MediaServiceDateTaken" minOccurs="0"/>
                <xsd:element ref="ns3:MediaLengthInSeconds" minOccurs="0"/>
                <xsd:element ref="ns3:MediaServiceAutoTags" minOccurs="0"/>
                <xsd:element ref="ns3:MediaServiceOCR"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021157c-a588-4cb4-ab7b-ed07c0b4aad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Length (seconds)" ma:internalName="MediaLengthInSeconds" ma:readOnly="true">
      <xsd:simpleType>
        <xsd:restriction base="dms:Unknow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778A736-797A-4C1E-A4A5-51F2CF38ABF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021157c-a588-4cb4-ab7b-ed07c0b4aad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99B52A1-3B12-4BB3-A1A9-E10531691659}">
  <ds:schemaRefs>
    <ds:schemaRef ds:uri="7021157c-a588-4cb4-ab7b-ed07c0b4aad9"/>
    <ds:schemaRef ds:uri="http://schemas.openxmlformats.org/package/2006/metadata/core-properties"/>
    <ds:schemaRef ds:uri="http://schemas.microsoft.com/office/2006/documentManagement/types"/>
    <ds:schemaRef ds:uri="http://purl.org/dc/terms/"/>
    <ds:schemaRef ds:uri="http://purl.org/dc/elements/1.1/"/>
    <ds:schemaRef ds:uri="http://schemas.microsoft.com/office/2006/metadata/properties"/>
    <ds:schemaRef ds:uri="http://www.w3.org/XML/1998/namespace"/>
    <ds:schemaRef ds:uri="http://purl.org/dc/dcmitype/"/>
    <ds:schemaRef ds:uri="http://schemas.microsoft.com/office/infopath/2007/PartnerControls"/>
  </ds:schemaRefs>
</ds:datastoreItem>
</file>

<file path=customXml/itemProps3.xml><?xml version="1.0" encoding="utf-8"?>
<ds:datastoreItem xmlns:ds="http://schemas.openxmlformats.org/officeDocument/2006/customXml" ds:itemID="{C78F719D-58B1-4365-8FE3-DE076FC8CAA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Theme</Template>
  <TotalTime>0</TotalTime>
  <Words>2384</Words>
  <Application>Microsoft Office PowerPoint</Application>
  <PresentationFormat>Widescreen</PresentationFormat>
  <Paragraphs>209</Paragraphs>
  <Slides>10</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Calibri Light</vt:lpstr>
      <vt:lpstr>Cambria Math</vt:lpstr>
      <vt:lpstr>LinBiolinumTB</vt:lpstr>
      <vt:lpstr>Lucida Console</vt:lpstr>
      <vt:lpstr>Office Theme</vt:lpstr>
      <vt:lpstr>Section II: Contact Generation</vt:lpstr>
      <vt:lpstr>Role of Contact Generation</vt:lpstr>
      <vt:lpstr>Collision detection</vt:lpstr>
      <vt:lpstr>Collision detection</vt:lpstr>
      <vt:lpstr>Signed Distance Fields</vt:lpstr>
      <vt:lpstr>Signed Distance Fields</vt:lpstr>
      <vt:lpstr>SDF-Point Contact Generation</vt:lpstr>
      <vt:lpstr>SDF-Mesh Contact Generation</vt:lpstr>
      <vt:lpstr>SDF-Mesh Contact Generation</vt:lpstr>
      <vt:lpstr>Summary of SDF-Mesh Contact Generation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2020-02-03T19:35:19Z</dcterms:created>
  <dcterms:modified xsi:type="dcterms:W3CDTF">2021-06-23T17:14:57Z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0x0101001FDCCE7076B1F04DBD3273C7588185E2</vt:lpwstr>
  </property>
</Properties>
</file>