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86" r:id="rId5"/>
    <p:sldId id="268" r:id="rId6"/>
    <p:sldId id="259" r:id="rId7"/>
    <p:sldId id="279" r:id="rId8"/>
    <p:sldId id="283" r:id="rId9"/>
    <p:sldId id="260" r:id="rId10"/>
    <p:sldId id="282" r:id="rId11"/>
    <p:sldId id="261" r:id="rId12"/>
    <p:sldId id="280" r:id="rId13"/>
    <p:sldId id="262" r:id="rId14"/>
    <p:sldId id="281" r:id="rId15"/>
    <p:sldId id="263" r:id="rId16"/>
    <p:sldId id="278" r:id="rId17"/>
    <p:sldId id="264" r:id="rId18"/>
    <p:sldId id="265" r:id="rId19"/>
    <p:sldId id="266" r:id="rId20"/>
    <p:sldId id="267" r:id="rId21"/>
    <p:sldId id="269" r:id="rId22"/>
    <p:sldId id="284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85" r:id="rId3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7FFF4-8005-45B3-9287-5B463179EBB1}" type="datetimeFigureOut">
              <a:rPr lang="fr-FR"/>
              <a:pPr>
                <a:defRPr/>
              </a:pPr>
              <a:t>21/01/2019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2CE80D-A540-49E8-A7F2-4ABC7F166B2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2FEE79-C059-4CB0-BC33-DE346F7D95D1}" type="datetimeFigureOut">
              <a:rPr lang="fr-FR"/>
              <a:pPr>
                <a:defRPr/>
              </a:pPr>
              <a:t>21/01/2019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585569-5663-47E9-8F98-9D4C4E4E22F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5F2C4-B64C-4993-8893-5CE297D40C75}" type="datetimeFigureOut">
              <a:rPr lang="fr-FR"/>
              <a:pPr>
                <a:defRPr/>
              </a:pPr>
              <a:t>21/01/2019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DA5A5-8C07-4B1C-A50E-1EA005E8EAF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5C20C-9212-482C-8A1E-FD4A207BB7A5}" type="datetimeFigureOut">
              <a:rPr lang="fr-FR"/>
              <a:pPr>
                <a:defRPr/>
              </a:pPr>
              <a:t>21/01/2019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B9F64-C96B-431A-B467-32D144B8F47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D1907-7BB1-41D0-9E9A-F1B551B19C39}" type="datetimeFigureOut">
              <a:rPr lang="fr-FR"/>
              <a:pPr>
                <a:defRPr/>
              </a:pPr>
              <a:t>21/01/2019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358E1-109C-40F5-9A19-1D683DAC764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2CF7E-0116-4005-9C5F-84EB5EA7C1E4}" type="datetimeFigureOut">
              <a:rPr lang="fr-FR"/>
              <a:pPr>
                <a:defRPr/>
              </a:pPr>
              <a:t>21/01/2019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33028-F3EA-41A9-AB88-9A0DE3F9BC7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A81B9-D4DA-4B1D-8BD4-81DB8FBFCAFB}" type="datetimeFigureOut">
              <a:rPr lang="fr-FR"/>
              <a:pPr>
                <a:defRPr/>
              </a:pPr>
              <a:t>21/01/2019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75419-4817-4B11-BFEC-D60AD8F28F5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66C5C8-20DB-4FC7-8D67-854BCCA61DA4}" type="datetimeFigureOut">
              <a:rPr lang="fr-FR"/>
              <a:pPr>
                <a:defRPr/>
              </a:pPr>
              <a:t>21/01/2019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386CF-F657-49DB-B5BC-17B564B5BE5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F2F1D-F65C-47B9-9458-1B1243F1E523}" type="datetimeFigureOut">
              <a:rPr lang="fr-FR"/>
              <a:pPr>
                <a:defRPr/>
              </a:pPr>
              <a:t>21/01/2019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29B0C-0652-453A-9201-6F0EED3EAF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CECC2-74B8-40E0-BFFE-07B683ABDE90}" type="datetimeFigureOut">
              <a:rPr lang="fr-FR"/>
              <a:pPr>
                <a:defRPr/>
              </a:pPr>
              <a:t>21/01/2019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D1E426-7B09-4B97-931B-FBD3B98D276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BA98E9-5C0D-4521-8E0F-76C8B776BFE7}" type="datetimeFigureOut">
              <a:rPr lang="fr-FR"/>
              <a:pPr>
                <a:defRPr/>
              </a:pPr>
              <a:t>21/01/2019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4599E-95BA-4AD4-B656-4D3775FE626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CB2E25B-20D5-413C-9566-50D8D8135960}" type="datetimeFigureOut">
              <a:rPr lang="fr-FR"/>
              <a:pPr>
                <a:defRPr/>
              </a:pPr>
              <a:t>21/01/2019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2DEE934-5B75-4A66-B37A-43505047C0B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fr-FR" b="1" dirty="0" smtClean="0"/>
              <a:t>Améliorez une application existante de </a:t>
            </a:r>
            <a:r>
              <a:rPr lang="fr-FR" b="1" dirty="0" err="1" smtClean="0"/>
              <a:t>ToDo</a:t>
            </a:r>
            <a:r>
              <a:rPr lang="fr-FR" b="1" dirty="0" smtClean="0"/>
              <a:t> &amp; Co</a:t>
            </a:r>
            <a:endParaRPr lang="fr-FR" b="1" dirty="0"/>
          </a:p>
        </p:txBody>
      </p:sp>
      <p:pic>
        <p:nvPicPr>
          <p:cNvPr id="2052" name="Image 4" descr="symfony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2265" y="3860800"/>
            <a:ext cx="22018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Image 3" descr="auth ap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60350"/>
            <a:ext cx="5822950" cy="331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Espace réservé du contenu 3" descr="ap1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924300" y="3748088"/>
            <a:ext cx="5040313" cy="3017837"/>
          </a:xfrm>
        </p:spPr>
      </p:pic>
      <p:sp>
        <p:nvSpPr>
          <p:cNvPr id="6" name="Titre 1"/>
          <p:cNvSpPr txBox="1">
            <a:spLocks/>
          </p:cNvSpPr>
          <p:nvPr/>
        </p:nvSpPr>
        <p:spPr bwMode="auto">
          <a:xfrm>
            <a:off x="6084888" y="1989138"/>
            <a:ext cx="25908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fr-FR" sz="2800" dirty="0">
                <a:latin typeface="+mj-lt"/>
                <a:ea typeface="+mj-ea"/>
                <a:cs typeface="+mj-cs"/>
              </a:rPr>
              <a:t>API Platform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725487"/>
          </a:xfrm>
        </p:spPr>
        <p:txBody>
          <a:bodyPr/>
          <a:lstStyle/>
          <a:p>
            <a:pPr eaLnBrk="1" hangingPunct="1"/>
            <a:r>
              <a:rPr lang="fr-FR" sz="3600" smtClean="0"/>
              <a:t>Requête et réponse (non - authentifier)</a:t>
            </a:r>
          </a:p>
        </p:txBody>
      </p:sp>
      <p:pic>
        <p:nvPicPr>
          <p:cNvPr id="11267" name="Espace réservé du contenu 5" descr="responsenologi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263" y="1484313"/>
            <a:ext cx="8967787" cy="41767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Espace réservé du contenu 3" descr="ap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9388" y="2060575"/>
            <a:ext cx="8899525" cy="4248150"/>
          </a:xfrm>
        </p:spPr>
      </p:pic>
      <p:sp>
        <p:nvSpPr>
          <p:cNvPr id="12291" name="Titr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725487"/>
          </a:xfrm>
        </p:spPr>
        <p:txBody>
          <a:bodyPr/>
          <a:lstStyle/>
          <a:p>
            <a:pPr eaLnBrk="1" hangingPunct="1"/>
            <a:r>
              <a:rPr lang="fr-FR" sz="3600" smtClean="0"/>
              <a:t>Requête et réponse (authentifier)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323850" y="981075"/>
            <a:ext cx="82296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 typeface="Arial" pitchFamily="34" charset="0"/>
              <a:buChar char="•"/>
              <a:defRPr/>
            </a:pPr>
            <a:r>
              <a:rPr lang="fr-FR" sz="2400" dirty="0">
                <a:latin typeface="+mj-lt"/>
                <a:ea typeface="+mj-ea"/>
                <a:cs typeface="+mj-cs"/>
              </a:rPr>
              <a:t>Authentification pour chaque requête envoi du JWT </a:t>
            </a:r>
            <a:r>
              <a:rPr lang="fr-FR" sz="2400" dirty="0" err="1">
                <a:latin typeface="+mj-lt"/>
                <a:ea typeface="+mj-ea"/>
                <a:cs typeface="+mj-cs"/>
              </a:rPr>
              <a:t>Token</a:t>
            </a:r>
            <a:endParaRPr lang="fr-FR" sz="24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Espace réservé du contenu 3" descr="ap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1275" y="2889250"/>
            <a:ext cx="8994775" cy="1692275"/>
          </a:xfrm>
        </p:spPr>
      </p:pic>
      <p:sp>
        <p:nvSpPr>
          <p:cNvPr id="13315" name="Titre 1"/>
          <p:cNvSpPr>
            <a:spLocks noGrp="1"/>
          </p:cNvSpPr>
          <p:nvPr>
            <p:ph type="title"/>
          </p:nvPr>
        </p:nvSpPr>
        <p:spPr>
          <a:xfrm>
            <a:off x="303213" y="184150"/>
            <a:ext cx="8229600" cy="723900"/>
          </a:xfrm>
        </p:spPr>
        <p:txBody>
          <a:bodyPr/>
          <a:lstStyle/>
          <a:p>
            <a:pPr eaLnBrk="1" hangingPunct="1"/>
            <a:r>
              <a:rPr lang="fr-FR" sz="3600" smtClean="0"/>
              <a:t>Header d’une réponse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446088" y="1119188"/>
            <a:ext cx="8229600" cy="123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 typeface="Arial" pitchFamily="34" charset="0"/>
              <a:buChar char="•"/>
              <a:defRPr/>
            </a:pPr>
            <a:r>
              <a:rPr lang="fr-FR" sz="2400" dirty="0">
                <a:latin typeface="+mj-lt"/>
                <a:ea typeface="+mj-ea"/>
                <a:cs typeface="+mj-cs"/>
              </a:rPr>
              <a:t> Indication du cache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fr-FR" sz="2400" dirty="0">
                <a:latin typeface="+mj-lt"/>
                <a:ea typeface="+mj-ea"/>
                <a:cs typeface="+mj-cs"/>
              </a:rPr>
              <a:t> Content type </a:t>
            </a:r>
            <a:r>
              <a:rPr lang="fr-FR" sz="2400" dirty="0" err="1">
                <a:latin typeface="+mj-lt"/>
                <a:ea typeface="+mj-ea"/>
                <a:cs typeface="+mj-cs"/>
              </a:rPr>
              <a:t>Json</a:t>
            </a:r>
            <a:r>
              <a:rPr lang="fr-FR" sz="2400" dirty="0">
                <a:latin typeface="+mj-lt"/>
                <a:ea typeface="+mj-ea"/>
                <a:cs typeface="+mj-cs"/>
              </a:rPr>
              <a:t> Hal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re 1"/>
          <p:cNvSpPr>
            <a:spLocks noGrp="1"/>
          </p:cNvSpPr>
          <p:nvPr>
            <p:ph type="title"/>
          </p:nvPr>
        </p:nvSpPr>
        <p:spPr>
          <a:xfrm>
            <a:off x="303213" y="184150"/>
            <a:ext cx="8229600" cy="723900"/>
          </a:xfrm>
        </p:spPr>
        <p:txBody>
          <a:bodyPr/>
          <a:lstStyle/>
          <a:p>
            <a:pPr eaLnBrk="1" hangingPunct="1"/>
            <a:r>
              <a:rPr lang="fr-FR" sz="3600" smtClean="0"/>
              <a:t>Aperçu d’une ressource</a:t>
            </a:r>
          </a:p>
        </p:txBody>
      </p:sp>
      <p:pic>
        <p:nvPicPr>
          <p:cNvPr id="14339" name="Image 6" descr="apercu ressourc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5888" y="1389063"/>
            <a:ext cx="383222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Image 3" descr="forma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0225" y="5397500"/>
            <a:ext cx="30035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re 1"/>
          <p:cNvSpPr txBox="1">
            <a:spLocks/>
          </p:cNvSpPr>
          <p:nvPr/>
        </p:nvSpPr>
        <p:spPr bwMode="auto">
          <a:xfrm>
            <a:off x="303213" y="4289425"/>
            <a:ext cx="82296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fr-FR" sz="3600" dirty="0">
                <a:latin typeface="+mj-lt"/>
                <a:ea typeface="+mj-ea"/>
                <a:cs typeface="+mj-cs"/>
              </a:rPr>
              <a:t>Choix du format de sortie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/>
          <p:cNvSpPr>
            <a:spLocks noGrp="1"/>
          </p:cNvSpPr>
          <p:nvPr>
            <p:ph type="title"/>
          </p:nvPr>
        </p:nvSpPr>
        <p:spPr>
          <a:xfrm>
            <a:off x="457200" y="2781300"/>
            <a:ext cx="8229600" cy="1143000"/>
          </a:xfrm>
        </p:spPr>
        <p:txBody>
          <a:bodyPr/>
          <a:lstStyle/>
          <a:p>
            <a:pPr eaLnBrk="1" hangingPunct="1"/>
            <a:r>
              <a:rPr lang="fr-FR" smtClean="0"/>
              <a:t>Mesure de performance Blackfire</a:t>
            </a:r>
            <a:br>
              <a:rPr lang="fr-FR" smtClean="0"/>
            </a:br>
            <a:endParaRPr lang="fr-FR" smtClean="0"/>
          </a:p>
        </p:txBody>
      </p:sp>
      <p:pic>
        <p:nvPicPr>
          <p:cNvPr id="15363" name="Image 4" descr="Blackfir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29050" y="3584575"/>
            <a:ext cx="1485900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r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725487"/>
          </a:xfrm>
        </p:spPr>
        <p:txBody>
          <a:bodyPr/>
          <a:lstStyle/>
          <a:p>
            <a:pPr eaLnBrk="1" hangingPunct="1"/>
            <a:r>
              <a:rPr lang="fr-FR" sz="3600" smtClean="0"/>
              <a:t>Delete user</a:t>
            </a:r>
          </a:p>
        </p:txBody>
      </p:sp>
      <p:pic>
        <p:nvPicPr>
          <p:cNvPr id="16387" name="Espace réservé du contenu 3" descr="DELETE us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7950" y="1268413"/>
            <a:ext cx="8958263" cy="51133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Espace réservé du contenu 3" descr="GET Phon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7950" y="1216025"/>
            <a:ext cx="8928100" cy="5165725"/>
          </a:xfrm>
        </p:spPr>
      </p:pic>
      <p:sp>
        <p:nvSpPr>
          <p:cNvPr id="17411" name="Titr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725487"/>
          </a:xfrm>
        </p:spPr>
        <p:txBody>
          <a:bodyPr/>
          <a:lstStyle/>
          <a:p>
            <a:pPr eaLnBrk="1" hangingPunct="1"/>
            <a:r>
              <a:rPr lang="fr-FR" sz="3600" smtClean="0"/>
              <a:t>GET phone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Espace réservé du contenu 3" descr="GET Phon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9388" y="1327150"/>
            <a:ext cx="8785225" cy="4981575"/>
          </a:xfrm>
        </p:spPr>
      </p:pic>
      <p:sp>
        <p:nvSpPr>
          <p:cNvPr id="18435" name="Titr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725487"/>
          </a:xfrm>
        </p:spPr>
        <p:txBody>
          <a:bodyPr/>
          <a:lstStyle/>
          <a:p>
            <a:pPr eaLnBrk="1" hangingPunct="1"/>
            <a:r>
              <a:rPr lang="fr-FR" sz="3600" smtClean="0"/>
              <a:t>GET phones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Espace réservé du contenu 3" descr="GET us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7950" y="1268413"/>
            <a:ext cx="8943975" cy="5113337"/>
          </a:xfrm>
        </p:spPr>
      </p:pic>
      <p:sp>
        <p:nvSpPr>
          <p:cNvPr id="19459" name="Titr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725487"/>
          </a:xfrm>
        </p:spPr>
        <p:txBody>
          <a:bodyPr/>
          <a:lstStyle/>
          <a:p>
            <a:pPr eaLnBrk="1" hangingPunct="1"/>
            <a:r>
              <a:rPr lang="fr-FR" sz="3600" smtClean="0"/>
              <a:t>GET 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Contexte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fr-F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Espace réservé du contenu 3" descr="POST us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33363" y="1484313"/>
            <a:ext cx="8731250" cy="5040312"/>
          </a:xfrm>
        </p:spPr>
      </p:pic>
      <p:sp>
        <p:nvSpPr>
          <p:cNvPr id="20483" name="Titr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725487"/>
          </a:xfrm>
        </p:spPr>
        <p:txBody>
          <a:bodyPr/>
          <a:lstStyle/>
          <a:p>
            <a:pPr eaLnBrk="1" hangingPunct="1"/>
            <a:r>
              <a:rPr lang="fr-FR" sz="3600" smtClean="0"/>
              <a:t>POST 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78550"/>
          </a:xfrm>
        </p:spPr>
        <p:txBody>
          <a:bodyPr/>
          <a:lstStyle/>
          <a:p>
            <a:r>
              <a:rPr lang="fr-FR" smtClean="0"/>
              <a:t>UML diagrammes de séquence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Espace réservé du contenu 3" descr="clien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44588" y="188913"/>
            <a:ext cx="6854825" cy="6480175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Espace réservé du contenu 3" descr="logi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50825" y="981075"/>
            <a:ext cx="8642350" cy="5688013"/>
          </a:xfrm>
        </p:spPr>
      </p:pic>
      <p:sp>
        <p:nvSpPr>
          <p:cNvPr id="23555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 eaLnBrk="1" hangingPunct="1"/>
            <a:r>
              <a:rPr lang="fr-FR" sz="3200" smtClean="0"/>
              <a:t>Login : /api/login_check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Espace réservé du contenu 5" descr="get phon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23850" y="1196975"/>
            <a:ext cx="8569325" cy="5400675"/>
          </a:xfrm>
        </p:spPr>
      </p:pic>
      <p:sp>
        <p:nvSpPr>
          <p:cNvPr id="24579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 eaLnBrk="1" hangingPunct="1"/>
            <a:r>
              <a:rPr lang="fr-FR" sz="3200" smtClean="0"/>
              <a:t>Phones list : /api/phones (GET)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Espace réservé du contenu 3" descr="get phon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55650" y="841375"/>
            <a:ext cx="7632700" cy="5900738"/>
          </a:xfrm>
        </p:spPr>
      </p:pic>
      <p:sp>
        <p:nvSpPr>
          <p:cNvPr id="25603" name="Titre 1"/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635000"/>
          </a:xfrm>
        </p:spPr>
        <p:txBody>
          <a:bodyPr/>
          <a:lstStyle/>
          <a:p>
            <a:pPr eaLnBrk="1" hangingPunct="1"/>
            <a:r>
              <a:rPr lang="fr-FR" sz="3200" smtClean="0"/>
              <a:t>Phone : /api/phones/id (GET)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Espace réservé du contenu 3" descr="add us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39750" y="1171575"/>
            <a:ext cx="8243888" cy="5426075"/>
          </a:xfrm>
        </p:spPr>
      </p:pic>
      <p:sp>
        <p:nvSpPr>
          <p:cNvPr id="26627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 eaLnBrk="1" hangingPunct="1"/>
            <a:r>
              <a:rPr lang="fr-FR" sz="3200" smtClean="0"/>
              <a:t>Add user : /api/users (POST)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Espace réservé du contenu 3" descr="get user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23850" y="1268413"/>
            <a:ext cx="8640763" cy="5329237"/>
          </a:xfrm>
        </p:spPr>
      </p:pic>
      <p:sp>
        <p:nvSpPr>
          <p:cNvPr id="27651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 eaLnBrk="1" hangingPunct="1"/>
            <a:r>
              <a:rPr lang="fr-FR" sz="3200" smtClean="0"/>
              <a:t>Users list : /api/users (GET)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Espace réservé du contenu 3" descr="get us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55650" y="1052513"/>
            <a:ext cx="7597775" cy="5616575"/>
          </a:xfrm>
        </p:spPr>
      </p:pic>
      <p:sp>
        <p:nvSpPr>
          <p:cNvPr id="28675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 eaLnBrk="1" hangingPunct="1"/>
            <a:r>
              <a:rPr lang="fr-FR" sz="3200" smtClean="0"/>
              <a:t>Users : /api/users/id (GET)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Espace réservé du contenu 3" descr="add us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19100" y="1171575"/>
            <a:ext cx="8243888" cy="5426075"/>
          </a:xfrm>
        </p:spPr>
      </p:pic>
      <p:sp>
        <p:nvSpPr>
          <p:cNvPr id="29699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 eaLnBrk="1" hangingPunct="1"/>
            <a:r>
              <a:rPr lang="fr-FR" sz="3200" smtClean="0"/>
              <a:t>Add user: /api/users (POST)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7875"/>
          </a:xfrm>
        </p:spPr>
        <p:txBody>
          <a:bodyPr/>
          <a:lstStyle/>
          <a:p>
            <a:pPr eaLnBrk="1" hangingPunct="1"/>
            <a:r>
              <a:rPr lang="fr-FR" sz="3600" dirty="0" smtClean="0"/>
              <a:t>Les besoins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-36512" y="1916832"/>
            <a:ext cx="9180512" cy="3096344"/>
          </a:xfrm>
        </p:spPr>
        <p:txBody>
          <a:bodyPr/>
          <a:lstStyle/>
          <a:p>
            <a:pPr eaLnBrk="1" hangingPunct="1"/>
            <a:r>
              <a:rPr lang="fr-FR" sz="2800" b="1" dirty="0" smtClean="0"/>
              <a:t>Un tâche doit être attachée à un </a:t>
            </a:r>
            <a:r>
              <a:rPr lang="fr-FR" sz="2800" b="1" dirty="0" smtClean="0"/>
              <a:t>utilisateur</a:t>
            </a:r>
            <a:endParaRPr lang="fr-FR" sz="2800" dirty="0" smtClean="0"/>
          </a:p>
          <a:p>
            <a:pPr eaLnBrk="1" hangingPunct="1">
              <a:buNone/>
            </a:pPr>
            <a:r>
              <a:rPr lang="fr-FR" sz="1800" i="1" dirty="0" smtClean="0"/>
              <a:t> </a:t>
            </a:r>
            <a:r>
              <a:rPr lang="fr-FR" sz="1800" i="1" dirty="0" smtClean="0"/>
              <a:t>      - </a:t>
            </a:r>
            <a:r>
              <a:rPr lang="fr-FR" sz="1800" i="1" dirty="0" smtClean="0"/>
              <a:t>Actuellement, lorsqu’une tâche est créée, celle-ci n’est pas rattachée à un </a:t>
            </a:r>
            <a:r>
              <a:rPr lang="fr-FR" sz="1800" i="1" dirty="0" smtClean="0"/>
              <a:t>utilisateur</a:t>
            </a:r>
          </a:p>
          <a:p>
            <a:pPr eaLnBrk="1" hangingPunct="1">
              <a:buNone/>
            </a:pPr>
            <a:r>
              <a:rPr lang="fr-FR" sz="1800" i="1" dirty="0" smtClean="0"/>
              <a:t>	</a:t>
            </a:r>
            <a:r>
              <a:rPr lang="fr-FR" sz="1800" i="1" dirty="0" smtClean="0"/>
              <a:t>- </a:t>
            </a:r>
            <a:r>
              <a:rPr lang="fr-FR" sz="1800" i="1" dirty="0" smtClean="0"/>
              <a:t>Lors de la modification de la tâche, l’auteur ne peut pas être modifié</a:t>
            </a:r>
          </a:p>
          <a:p>
            <a:pPr eaLnBrk="1" hangingPunct="1"/>
            <a:r>
              <a:rPr lang="fr-FR" sz="2800" b="1" dirty="0" smtClean="0"/>
              <a:t>Choisir un rôle pour un </a:t>
            </a:r>
            <a:r>
              <a:rPr lang="fr-FR" sz="2800" b="1" dirty="0" smtClean="0"/>
              <a:t>utilisateur lors de la création ou la modification</a:t>
            </a:r>
          </a:p>
          <a:p>
            <a:pPr>
              <a:buNone/>
            </a:pPr>
            <a:r>
              <a:rPr lang="fr-FR" sz="1800" i="1" dirty="0" smtClean="0"/>
              <a:t>	- rôle </a:t>
            </a:r>
            <a:r>
              <a:rPr lang="fr-FR" sz="1800" i="1" dirty="0" smtClean="0"/>
              <a:t>utilisateur (ROLE_USER</a:t>
            </a:r>
            <a:r>
              <a:rPr lang="fr-FR" sz="1800" i="1" dirty="0" smtClean="0"/>
              <a:t>)</a:t>
            </a:r>
            <a:endParaRPr lang="fr-FR" sz="1800" i="1" dirty="0" smtClean="0"/>
          </a:p>
          <a:p>
            <a:pPr>
              <a:buNone/>
            </a:pPr>
            <a:r>
              <a:rPr lang="fr-FR" sz="1800" i="1" dirty="0" smtClean="0"/>
              <a:t>	- rôle </a:t>
            </a:r>
            <a:r>
              <a:rPr lang="fr-FR" sz="1800" i="1" dirty="0" smtClean="0"/>
              <a:t>administrateur (ROLE_ADMIN</a:t>
            </a:r>
            <a:r>
              <a:rPr lang="fr-FR" sz="1800" i="1" dirty="0" smtClean="0"/>
              <a:t>)</a:t>
            </a:r>
            <a:endParaRPr lang="fr-FR" sz="18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 eaLnBrk="1" hangingPunct="1"/>
            <a:r>
              <a:rPr lang="fr-FR" sz="3200" smtClean="0"/>
              <a:t>delete user : /api/users/id (DELETE)</a:t>
            </a:r>
          </a:p>
        </p:txBody>
      </p:sp>
      <p:pic>
        <p:nvPicPr>
          <p:cNvPr id="30723" name="Image 3" descr="delete user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00" y="981075"/>
            <a:ext cx="8575675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Espace réservé du contenu 3" descr="MP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11175" y="1052513"/>
            <a:ext cx="8164513" cy="5689600"/>
          </a:xfrm>
        </p:spPr>
      </p:pic>
      <p:sp>
        <p:nvSpPr>
          <p:cNvPr id="31747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 eaLnBrk="1" hangingPunct="1"/>
            <a:r>
              <a:rPr lang="fr-FR" sz="3200" smtClean="0"/>
              <a:t>Modèle de données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0" y="0"/>
            <a:ext cx="91440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3600" dirty="0">
                <a:latin typeface="+mj-lt"/>
              </a:rPr>
              <a:t>Implémentation de nouvelles fonctionnalités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Présentation des données</a:t>
            </a: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Exposer les données en suivant les règles des niveaux 1, 2 et 3 du modèle de Richardson. </a:t>
            </a:r>
          </a:p>
          <a:p>
            <a:pPr eaLnBrk="1" hangingPunct="1"/>
            <a:r>
              <a:rPr lang="fr-FR" smtClean="0"/>
              <a:t>Données au format JSON HAL </a:t>
            </a:r>
            <a:r>
              <a:rPr lang="fr-FR" sz="1400" smtClean="0"/>
              <a:t>(</a:t>
            </a:r>
            <a:r>
              <a:rPr lang="en-US" sz="1400" b="1" smtClean="0"/>
              <a:t>HATEOAS</a:t>
            </a:r>
            <a:r>
              <a:rPr lang="en-US" sz="1400" smtClean="0"/>
              <a:t>, abréviation d'Hypermedia As The Engine of Application State)</a:t>
            </a:r>
            <a:r>
              <a:rPr lang="fr-FR" smtClean="0"/>
              <a:t>. </a:t>
            </a:r>
          </a:p>
          <a:p>
            <a:pPr eaLnBrk="1" hangingPunct="1"/>
            <a:r>
              <a:rPr lang="fr-FR" smtClean="0"/>
              <a:t>Réponses mises en cache afin d’optimiser les performances des requêtes en direction de l’API.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57200" y="2501900"/>
            <a:ext cx="8229600" cy="1143000"/>
          </a:xfrm>
        </p:spPr>
        <p:txBody>
          <a:bodyPr/>
          <a:lstStyle/>
          <a:p>
            <a:pPr eaLnBrk="1" hangingPunct="1"/>
            <a:r>
              <a:rPr lang="fr-FR" smtClean="0"/>
              <a:t>Documentation API Platform</a:t>
            </a:r>
            <a:br>
              <a:rPr lang="fr-FR" smtClean="0"/>
            </a:br>
            <a:endParaRPr lang="fr-FR" smtClean="0"/>
          </a:p>
        </p:txBody>
      </p:sp>
      <p:pic>
        <p:nvPicPr>
          <p:cNvPr id="6147" name="Image 4" descr="api_platform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7875" y="3368675"/>
            <a:ext cx="2508250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Espace réservé du contenu 3" descr="a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1288" y="1196975"/>
            <a:ext cx="8823325" cy="4321175"/>
          </a:xfrm>
        </p:spPr>
      </p:pic>
      <p:sp>
        <p:nvSpPr>
          <p:cNvPr id="7171" name="Titr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725487"/>
          </a:xfrm>
        </p:spPr>
        <p:txBody>
          <a:bodyPr/>
          <a:lstStyle/>
          <a:p>
            <a:pPr eaLnBrk="1" hangingPunct="1"/>
            <a:r>
              <a:rPr lang="fr-FR" sz="3600" smtClean="0"/>
              <a:t>Page principale d’API Platform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Espace réservé du contenu 3" descr="docphonei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9388" y="115888"/>
            <a:ext cx="8715375" cy="2187575"/>
          </a:xfrm>
        </p:spPr>
      </p:pic>
      <p:pic>
        <p:nvPicPr>
          <p:cNvPr id="8195" name="Image 4" descr="docpos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2794000"/>
            <a:ext cx="9001125" cy="373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>
          <a:xfrm>
            <a:off x="457200" y="-100013"/>
            <a:ext cx="8229600" cy="725488"/>
          </a:xfrm>
        </p:spPr>
        <p:txBody>
          <a:bodyPr/>
          <a:lstStyle/>
          <a:p>
            <a:pPr eaLnBrk="1" hangingPunct="1"/>
            <a:r>
              <a:rPr lang="fr-FR" sz="1800" smtClean="0"/>
              <a:t>Authentification : Requête POST  nom du client et password  ,JWT Token en réponse</a:t>
            </a:r>
          </a:p>
        </p:txBody>
      </p:sp>
      <p:pic>
        <p:nvPicPr>
          <p:cNvPr id="9219" name="Image 4" descr="login postman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549275"/>
            <a:ext cx="5578475" cy="302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Image 6" descr="authpostma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3703638"/>
            <a:ext cx="790257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re 1"/>
          <p:cNvSpPr txBox="1">
            <a:spLocks/>
          </p:cNvSpPr>
          <p:nvPr/>
        </p:nvSpPr>
        <p:spPr bwMode="auto">
          <a:xfrm>
            <a:off x="6084888" y="1989138"/>
            <a:ext cx="25908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fr-FR" sz="2800" dirty="0">
                <a:latin typeface="+mj-lt"/>
                <a:ea typeface="+mj-ea"/>
                <a:cs typeface="+mj-cs"/>
              </a:rPr>
              <a:t>Postman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</TotalTime>
  <Words>239</Words>
  <Application>Microsoft Office PowerPoint</Application>
  <PresentationFormat>Affichage à l'écran (4:3)</PresentationFormat>
  <Paragraphs>43</Paragraphs>
  <Slides>31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4" baseType="lpstr">
      <vt:lpstr>Arial</vt:lpstr>
      <vt:lpstr>Calibri</vt:lpstr>
      <vt:lpstr>Thème Office</vt:lpstr>
      <vt:lpstr>Améliorez une application existante de ToDo &amp; Co</vt:lpstr>
      <vt:lpstr>Contexte</vt:lpstr>
      <vt:lpstr>Les besoins</vt:lpstr>
      <vt:lpstr>Diapositive 4</vt:lpstr>
      <vt:lpstr>Présentation des données</vt:lpstr>
      <vt:lpstr>Documentation API Platform </vt:lpstr>
      <vt:lpstr>Page principale d’API Platform</vt:lpstr>
      <vt:lpstr>Diapositive 8</vt:lpstr>
      <vt:lpstr>Authentification : Requête POST  nom du client et password  ,JWT Token en réponse</vt:lpstr>
      <vt:lpstr>Diapositive 10</vt:lpstr>
      <vt:lpstr>Requête et réponse (non - authentifier)</vt:lpstr>
      <vt:lpstr>Requête et réponse (authentifier)</vt:lpstr>
      <vt:lpstr>Header d’une réponse</vt:lpstr>
      <vt:lpstr>Aperçu d’une ressource</vt:lpstr>
      <vt:lpstr>Mesure de performance Blackfire </vt:lpstr>
      <vt:lpstr>Delete user</vt:lpstr>
      <vt:lpstr>GET phone</vt:lpstr>
      <vt:lpstr>GET phones</vt:lpstr>
      <vt:lpstr>GET user</vt:lpstr>
      <vt:lpstr>POST user</vt:lpstr>
      <vt:lpstr>UML diagrammes de séquence</vt:lpstr>
      <vt:lpstr>Diapositive 22</vt:lpstr>
      <vt:lpstr>Login : /api/login_check</vt:lpstr>
      <vt:lpstr>Phones list : /api/phones (GET)</vt:lpstr>
      <vt:lpstr>Phone : /api/phones/id (GET)</vt:lpstr>
      <vt:lpstr>Add user : /api/users (POST)</vt:lpstr>
      <vt:lpstr>Users list : /api/users (GET)</vt:lpstr>
      <vt:lpstr>Users : /api/users/id (GET)</vt:lpstr>
      <vt:lpstr>Add user: /api/users (POST)</vt:lpstr>
      <vt:lpstr>delete user : /api/users/id (DELETE)</vt:lpstr>
      <vt:lpstr>Modèle de données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BileMo API</dc:title>
  <dc:creator>yohann zaoui</dc:creator>
  <cp:lastModifiedBy>yohann zaoui</cp:lastModifiedBy>
  <cp:revision>60</cp:revision>
  <dcterms:created xsi:type="dcterms:W3CDTF">2019-01-14T07:11:43Z</dcterms:created>
  <dcterms:modified xsi:type="dcterms:W3CDTF">2019-01-21T15:19:07Z</dcterms:modified>
</cp:coreProperties>
</file>