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8"/>
  </p:notesMasterIdLst>
  <p:sldIdLst>
    <p:sldId id="256" r:id="rId2"/>
    <p:sldId id="257" r:id="rId3"/>
    <p:sldId id="261"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1" autoAdjust="0"/>
    <p:restoredTop sz="86408" autoAdjust="0"/>
  </p:normalViewPr>
  <p:slideViewPr>
    <p:cSldViewPr>
      <p:cViewPr varScale="1">
        <p:scale>
          <a:sx n="59" d="100"/>
          <a:sy n="59" d="100"/>
        </p:scale>
        <p:origin x="94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9A77-4BDE-4E4A-B6B5-F4470B150733}" type="datetimeFigureOut">
              <a:rPr lang="fr-FR" smtClean="0"/>
              <a:t>15/07/2021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C1B9A-1F51-4C75-BC39-1F2EEF6E5C1E}" type="slidenum">
              <a:rPr lang="fr-FR" smtClean="0"/>
              <a:t>‹#›</a:t>
            </a:fld>
            <a:endParaRPr lang="fr-FR"/>
          </a:p>
        </p:txBody>
      </p:sp>
    </p:spTree>
    <p:extLst>
      <p:ext uri="{BB962C8B-B14F-4D97-AF65-F5344CB8AC3E}">
        <p14:creationId xmlns:p14="http://schemas.microsoft.com/office/powerpoint/2010/main" val="168318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1CC1B9A-1F51-4C75-BC39-1F2EEF6E5C1E}" type="slidenum">
              <a:rPr lang="fr-FR" smtClean="0"/>
              <a:t>6</a:t>
            </a:fld>
            <a:endParaRPr lang="fr-FR"/>
          </a:p>
        </p:txBody>
      </p:sp>
    </p:spTree>
    <p:extLst>
      <p:ext uri="{BB962C8B-B14F-4D97-AF65-F5344CB8AC3E}">
        <p14:creationId xmlns:p14="http://schemas.microsoft.com/office/powerpoint/2010/main" val="14887381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72BB60-AACF-4CAE-B5C2-C6091DD2FADB}" type="datetimeFigureOut">
              <a:rPr lang="fr-FR" smtClean="0"/>
              <a:t>15/07/2021</a:t>
            </a:fld>
            <a:endParaRPr lang="fr-FR"/>
          </a:p>
        </p:txBody>
      </p:sp>
      <p:sp>
        <p:nvSpPr>
          <p:cNvPr id="5" name="Footer Placeholder 4"/>
          <p:cNvSpPr>
            <a:spLocks noGrp="1"/>
          </p:cNvSpPr>
          <p:nvPr>
            <p:ph type="ftr" sz="quarter" idx="11"/>
          </p:nvPr>
        </p:nvSpPr>
        <p:spPr>
          <a:xfrm>
            <a:off x="812805" y="6272785"/>
            <a:ext cx="4745736" cy="365125"/>
          </a:xfrm>
        </p:spPr>
        <p:txBody>
          <a:bodyPr/>
          <a:lstStyle/>
          <a:p>
            <a:endParaRPr lang="fr-F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00AC4299-BB35-4946-867E-94E8E8802568}" type="slidenum">
              <a:rPr lang="fr-FR" smtClean="0"/>
              <a:t>‹#›</a:t>
            </a:fld>
            <a:endParaRPr lang="fr-FR"/>
          </a:p>
        </p:txBody>
      </p:sp>
    </p:spTree>
    <p:extLst>
      <p:ext uri="{BB962C8B-B14F-4D97-AF65-F5344CB8AC3E}">
        <p14:creationId xmlns:p14="http://schemas.microsoft.com/office/powerpoint/2010/main" val="147166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2BB60-AACF-4CAE-B5C2-C6091DD2FADB}" type="datetimeFigureOut">
              <a:rPr lang="fr-FR" smtClean="0"/>
              <a:t>15/07/2021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138732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2BB60-AACF-4CAE-B5C2-C6091DD2FADB}" type="datetimeFigureOut">
              <a:rPr lang="fr-FR" smtClean="0"/>
              <a:t>15/07/2021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401684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2BB60-AACF-4CAE-B5C2-C6091DD2FADB}" type="datetimeFigureOut">
              <a:rPr lang="fr-FR" smtClean="0"/>
              <a:t>15/07/2021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285178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6372BB60-AACF-4CAE-B5C2-C6091DD2FADB}" type="datetimeFigureOut">
              <a:rPr lang="fr-FR" smtClean="0"/>
              <a:t>15/07/2021</a:t>
            </a:fld>
            <a:endParaRPr lang="fr-F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fr-F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00AC4299-BB35-4946-867E-94E8E8802568}" type="slidenum">
              <a:rPr lang="fr-FR" smtClean="0"/>
              <a:t>‹#›</a:t>
            </a:fld>
            <a:endParaRPr lang="fr-FR"/>
          </a:p>
        </p:txBody>
      </p:sp>
    </p:spTree>
    <p:extLst>
      <p:ext uri="{BB962C8B-B14F-4D97-AF65-F5344CB8AC3E}">
        <p14:creationId xmlns:p14="http://schemas.microsoft.com/office/powerpoint/2010/main" val="188211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72BB60-AACF-4CAE-B5C2-C6091DD2FADB}" type="datetimeFigureOut">
              <a:rPr lang="fr-FR" smtClean="0"/>
              <a:t>15/07/2021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224241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72BB60-AACF-4CAE-B5C2-C6091DD2FADB}" type="datetimeFigureOut">
              <a:rPr lang="fr-FR" smtClean="0"/>
              <a:t>15/07/2021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240897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372BB60-AACF-4CAE-B5C2-C6091DD2FADB}" type="datetimeFigureOut">
              <a:rPr lang="fr-FR" smtClean="0"/>
              <a:t>15/07/2021</a:t>
            </a:fld>
            <a:endParaRPr lang="fr-F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fr-FR"/>
          </a:p>
        </p:txBody>
      </p:sp>
      <p:sp>
        <p:nvSpPr>
          <p:cNvPr id="5" name="Slide Number Placeholder 4"/>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196637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2BB60-AACF-4CAE-B5C2-C6091DD2FADB}" type="datetimeFigureOut">
              <a:rPr lang="fr-FR" smtClean="0"/>
              <a:t>15/07/2021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34911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372BB60-AACF-4CAE-B5C2-C6091DD2FADB}" type="datetimeFigureOut">
              <a:rPr lang="fr-FR" smtClean="0"/>
              <a:t>15/07/2021</a:t>
            </a:fld>
            <a:endParaRPr lang="fr-FR"/>
          </a:p>
        </p:txBody>
      </p:sp>
      <p:sp>
        <p:nvSpPr>
          <p:cNvPr id="10" name="Footer Placeholder 9"/>
          <p:cNvSpPr>
            <a:spLocks noGrp="1"/>
          </p:cNvSpPr>
          <p:nvPr>
            <p:ph type="ftr" sz="quarter" idx="11"/>
          </p:nvPr>
        </p:nvSpPr>
        <p:spPr/>
        <p:txBody>
          <a:bodyPr/>
          <a:lstStyle/>
          <a:p>
            <a:endParaRPr lang="fr-FR"/>
          </a:p>
        </p:txBody>
      </p:sp>
      <p:sp>
        <p:nvSpPr>
          <p:cNvPr id="11" name="Slide Number Placeholder 10"/>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172028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6372BB60-AACF-4CAE-B5C2-C6091DD2FADB}" type="datetimeFigureOut">
              <a:rPr lang="fr-FR" smtClean="0"/>
              <a:t>15/07/2021</a:t>
            </a:fld>
            <a:endParaRPr lang="fr-FR"/>
          </a:p>
        </p:txBody>
      </p:sp>
      <p:sp>
        <p:nvSpPr>
          <p:cNvPr id="10" name="Slide Number Placeholder 9"/>
          <p:cNvSpPr>
            <a:spLocks noGrp="1"/>
          </p:cNvSpPr>
          <p:nvPr>
            <p:ph type="sldNum" sz="quarter" idx="12"/>
          </p:nvPr>
        </p:nvSpPr>
        <p:spPr/>
        <p:txBody>
          <a:bodyPr/>
          <a:lstStyle/>
          <a:p>
            <a:fld id="{00AC4299-BB35-4946-867E-94E8E8802568}" type="slidenum">
              <a:rPr lang="fr-FR" smtClean="0"/>
              <a:t>‹#›</a:t>
            </a:fld>
            <a:endParaRPr lang="fr-FR"/>
          </a:p>
        </p:txBody>
      </p:sp>
    </p:spTree>
    <p:extLst>
      <p:ext uri="{BB962C8B-B14F-4D97-AF65-F5344CB8AC3E}">
        <p14:creationId xmlns:p14="http://schemas.microsoft.com/office/powerpoint/2010/main" val="87726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372BB60-AACF-4CAE-B5C2-C6091DD2FADB}" type="datetimeFigureOut">
              <a:rPr lang="fr-FR" smtClean="0"/>
              <a:t>15/07/2021</a:t>
            </a:fld>
            <a:endParaRPr lang="fr-F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00AC4299-BB35-4946-867E-94E8E8802568}" type="slidenum">
              <a:rPr lang="fr-FR" smtClean="0"/>
              <a:t>‹#›</a:t>
            </a:fld>
            <a:endParaRPr lang="fr-FR"/>
          </a:p>
        </p:txBody>
      </p:sp>
    </p:spTree>
    <p:extLst>
      <p:ext uri="{BB962C8B-B14F-4D97-AF65-F5344CB8AC3E}">
        <p14:creationId xmlns:p14="http://schemas.microsoft.com/office/powerpoint/2010/main" val="170552441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ctr"/>
            <a:r>
              <a:rPr lang="fr-FR" b="1" dirty="0">
                <a:latin typeface="Times New Roman" panose="02020603050405020304" pitchFamily="18" charset="0"/>
                <a:cs typeface="Times New Roman" panose="02020603050405020304" pitchFamily="18" charset="0"/>
              </a:rPr>
              <a:t>Data Base Check Point</a:t>
            </a:r>
            <a:br>
              <a:rPr lang="fr-FR" b="1" dirty="0">
                <a:latin typeface="Times New Roman" panose="02020603050405020304" pitchFamily="18" charset="0"/>
                <a:cs typeface="Times New Roman" panose="02020603050405020304" pitchFamily="18" charset="0"/>
              </a:rPr>
            </a:br>
            <a:r>
              <a:rPr lang="fr-FR" b="1" dirty="0">
                <a:latin typeface="Times New Roman" panose="02020603050405020304" pitchFamily="18" charset="0"/>
                <a:cs typeface="Times New Roman" panose="02020603050405020304" pitchFamily="18" charset="0"/>
              </a:rPr>
              <a:t>RDBMS</a:t>
            </a:r>
          </a:p>
        </p:txBody>
      </p:sp>
    </p:spTree>
    <p:extLst>
      <p:ext uri="{BB962C8B-B14F-4D97-AF65-F5344CB8AC3E}">
        <p14:creationId xmlns:p14="http://schemas.microsoft.com/office/powerpoint/2010/main" val="107882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rgbClr val="FF0000"/>
                </a:solidFill>
              </a:rPr>
              <a:t>What’s</a:t>
            </a:r>
            <a:r>
              <a:rPr lang="fr-FR" dirty="0">
                <a:solidFill>
                  <a:srgbClr val="FF0000"/>
                </a:solidFill>
              </a:rPr>
              <a:t> MySQL</a:t>
            </a:r>
            <a:r>
              <a:rPr lang="fr-TN" dirty="0">
                <a:solidFill>
                  <a:srgbClr val="FF0000"/>
                </a:solidFill>
              </a:rPr>
              <a:t>?</a:t>
            </a:r>
            <a:endParaRPr lang="fr-FR" dirty="0">
              <a:solidFill>
                <a:srgbClr val="FF0000"/>
              </a:solidFill>
            </a:endParaRPr>
          </a:p>
        </p:txBody>
      </p:sp>
      <p:sp>
        <p:nvSpPr>
          <p:cNvPr id="3" name="Espace réservé du contenu 2"/>
          <p:cNvSpPr>
            <a:spLocks noGrp="1"/>
          </p:cNvSpPr>
          <p:nvPr>
            <p:ph idx="1"/>
          </p:nvPr>
        </p:nvSpPr>
        <p:spPr>
          <a:xfrm>
            <a:off x="755576" y="2323652"/>
            <a:ext cx="7632848" cy="4057676"/>
          </a:xfrm>
        </p:spPr>
        <p:txBody>
          <a:bodyPr>
            <a:normAutofit/>
          </a:bodyPr>
          <a:lstStyle/>
          <a:p>
            <a:pPr marL="0" indent="0">
              <a:buNone/>
            </a:pPr>
            <a:r>
              <a:rPr lang="en-US" i="0" dirty="0">
                <a:effectLst/>
                <a:latin typeface="Times New Roman" panose="02020603050405020304" pitchFamily="18" charset="0"/>
                <a:cs typeface="Times New Roman" panose="02020603050405020304" pitchFamily="18" charset="0"/>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p>
          <a:p>
            <a:pPr marL="0" indent="0">
              <a:buNone/>
            </a:pPr>
            <a:r>
              <a:rPr lang="en-US" i="0" dirty="0">
                <a:effectLst/>
                <a:latin typeface="Times New Roman" panose="02020603050405020304" pitchFamily="18" charset="0"/>
                <a:cs typeface="Times New Roman" panose="02020603050405020304" pitchFamily="18" charset="0"/>
              </a:rPr>
              <a:t>The following are the most important features of MySQL:</a:t>
            </a:r>
            <a:endParaRPr lang="fr-TN"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i="0" dirty="0">
                <a:solidFill>
                  <a:srgbClr val="FF0000"/>
                </a:solidFill>
                <a:effectLst/>
                <a:latin typeface="Times New Roman" panose="02020603050405020304" pitchFamily="18" charset="0"/>
                <a:cs typeface="Times New Roman" panose="02020603050405020304" pitchFamily="18" charset="0"/>
              </a:rPr>
              <a:t>Relational Database Management System (RDBMS)</a:t>
            </a:r>
            <a:endParaRPr lang="en-US" sz="2000" b="0" i="0" dirty="0">
              <a:solidFill>
                <a:srgbClr val="FF0000"/>
              </a:solidFill>
              <a:effectLst/>
              <a:latin typeface="Times New Roman" panose="02020603050405020304" pitchFamily="18" charset="0"/>
              <a:cs typeface="Times New Roman" panose="02020603050405020304" pitchFamily="18" charset="0"/>
            </a:endParaRPr>
          </a:p>
          <a:p>
            <a:pPr marL="0" indent="0" algn="just">
              <a:buNone/>
            </a:pPr>
            <a:r>
              <a:rPr lang="fr-TN"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MySQL</a:t>
            </a:r>
            <a:r>
              <a:rPr lang="en-US" sz="2000" b="0" i="0" dirty="0">
                <a:effectLst/>
                <a:latin typeface="Times New Roman" panose="02020603050405020304" pitchFamily="18" charset="0"/>
                <a:cs typeface="Times New Roman" panose="02020603050405020304" pitchFamily="18" charset="0"/>
              </a:rPr>
              <a:t> is a relational database management system. This database language is based on the </a:t>
            </a:r>
            <a:r>
              <a:rPr lang="en-US" sz="2000" b="0" i="0" u="none" strike="noStrike" dirty="0">
                <a:effectLst/>
                <a:latin typeface="Times New Roman" panose="02020603050405020304" pitchFamily="18" charset="0"/>
                <a:cs typeface="Times New Roman" panose="02020603050405020304" pitchFamily="18" charset="0"/>
              </a:rPr>
              <a:t>SQL</a:t>
            </a:r>
            <a:r>
              <a:rPr lang="en-US" sz="2000" b="0" i="0" dirty="0">
                <a:effectLst/>
                <a:latin typeface="Times New Roman" panose="02020603050405020304" pitchFamily="18" charset="0"/>
                <a:cs typeface="Times New Roman" panose="02020603050405020304" pitchFamily="18" charset="0"/>
              </a:rPr>
              <a:t> queries to access and manage the records of the table.</a:t>
            </a:r>
          </a:p>
          <a:p>
            <a:pPr marL="0" indent="0">
              <a:buNone/>
            </a:pPr>
            <a:endParaRPr lang="en-US" sz="2200" i="0" dirty="0">
              <a:effectLst/>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283" y="1052736"/>
            <a:ext cx="1916117" cy="10425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20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0EB4B-97BA-4535-A6FA-10B5075BECDF}"/>
              </a:ext>
            </a:extLst>
          </p:cNvPr>
          <p:cNvSpPr>
            <a:spLocks noGrp="1"/>
          </p:cNvSpPr>
          <p:nvPr>
            <p:ph idx="1"/>
          </p:nvPr>
        </p:nvSpPr>
        <p:spPr>
          <a:xfrm>
            <a:off x="395536" y="332656"/>
            <a:ext cx="8208912" cy="6192688"/>
          </a:xfrm>
        </p:spPr>
        <p:txBody>
          <a:bodyPr>
            <a:normAutofit fontScale="92500" lnSpcReduction="10000"/>
          </a:bodyPr>
          <a:lstStyle/>
          <a:p>
            <a:r>
              <a:rPr lang="en-US" sz="2100" b="1" i="0" dirty="0">
                <a:solidFill>
                  <a:srgbClr val="FF0000"/>
                </a:solidFill>
                <a:effectLst/>
                <a:latin typeface="Times New Roman" panose="02020603050405020304" pitchFamily="18" charset="0"/>
                <a:cs typeface="Times New Roman" panose="02020603050405020304" pitchFamily="18" charset="0"/>
              </a:rPr>
              <a:t>Easy to use</a:t>
            </a:r>
            <a:endParaRPr lang="en-US" sz="2100" b="0" i="0" dirty="0">
              <a:solidFill>
                <a:srgbClr val="FF0000"/>
              </a:solidFill>
              <a:effectLst/>
              <a:latin typeface="Times New Roman" panose="02020603050405020304" pitchFamily="18" charset="0"/>
              <a:cs typeface="Times New Roman" panose="02020603050405020304" pitchFamily="18" charset="0"/>
            </a:endParaRPr>
          </a:p>
          <a:p>
            <a:pPr marL="0" indent="0">
              <a:buNone/>
            </a:pPr>
            <a:r>
              <a:rPr lang="en-US" sz="2100" b="0" i="0" dirty="0">
                <a:effectLst/>
                <a:latin typeface="Times New Roman" panose="02020603050405020304" pitchFamily="18" charset="0"/>
                <a:cs typeface="Times New Roman" panose="02020603050405020304" pitchFamily="18" charset="0"/>
              </a:rPr>
              <a:t>MySQL is easy to use. We have to get only the basic knowledge of SQL. We can build and interact with MySQL by using only a few simple SQL statements.</a:t>
            </a:r>
          </a:p>
          <a:p>
            <a:r>
              <a:rPr lang="en-US" sz="2100" b="1" i="0" dirty="0">
                <a:solidFill>
                  <a:srgbClr val="FF0000"/>
                </a:solidFill>
                <a:effectLst/>
                <a:latin typeface="Times New Roman" panose="02020603050405020304" pitchFamily="18" charset="0"/>
                <a:cs typeface="Times New Roman" panose="02020603050405020304" pitchFamily="18" charset="0"/>
              </a:rPr>
              <a:t>It is secure</a:t>
            </a:r>
            <a:endParaRPr lang="en-US" sz="2100" b="0" i="0" dirty="0">
              <a:solidFill>
                <a:srgbClr val="FF0000"/>
              </a:solidFill>
              <a:effectLst/>
              <a:latin typeface="Times New Roman" panose="02020603050405020304" pitchFamily="18" charset="0"/>
              <a:cs typeface="Times New Roman" panose="02020603050405020304" pitchFamily="18" charset="0"/>
            </a:endParaRPr>
          </a:p>
          <a:p>
            <a:pPr marL="0" indent="0">
              <a:buNone/>
            </a:pPr>
            <a:r>
              <a:rPr lang="en-US" sz="2100" b="0" i="0" dirty="0">
                <a:effectLst/>
                <a:latin typeface="Times New Roman" panose="02020603050405020304" pitchFamily="18" charset="0"/>
                <a:cs typeface="Times New Roman" panose="02020603050405020304" pitchFamily="18" charset="0"/>
              </a:rPr>
              <a:t>MySQL consists of a solid data security layer that protects sensitive data from intruders. Also, passwords are encrypted in MySQL.</a:t>
            </a:r>
          </a:p>
          <a:p>
            <a:r>
              <a:rPr lang="en-US" sz="2100" b="1" i="0" dirty="0">
                <a:solidFill>
                  <a:srgbClr val="FF0000"/>
                </a:solidFill>
                <a:effectLst/>
                <a:latin typeface="Times New Roman" panose="02020603050405020304" pitchFamily="18" charset="0"/>
                <a:cs typeface="Times New Roman" panose="02020603050405020304" pitchFamily="18" charset="0"/>
              </a:rPr>
              <a:t>Client/ Server Architecture</a:t>
            </a:r>
            <a:endParaRPr lang="en-US" sz="2100" b="0" i="0" dirty="0">
              <a:solidFill>
                <a:srgbClr val="FF0000"/>
              </a:solidFill>
              <a:effectLst/>
              <a:latin typeface="Times New Roman" panose="02020603050405020304" pitchFamily="18" charset="0"/>
              <a:cs typeface="Times New Roman" panose="02020603050405020304" pitchFamily="18" charset="0"/>
            </a:endParaRPr>
          </a:p>
          <a:p>
            <a:pPr marL="0" indent="0">
              <a:buNone/>
            </a:pPr>
            <a:r>
              <a:rPr lang="en-US" sz="2100" b="0" i="0" dirty="0">
                <a:effectLst/>
                <a:latin typeface="Times New Roman" panose="02020603050405020304" pitchFamily="18" charset="0"/>
                <a:cs typeface="Times New Roman" panose="02020603050405020304" pitchFamily="18" charset="0"/>
              </a:rPr>
              <a:t>MySQL follows the working of a client/server architecture. There is a database server (MySQL) and arbitrarily many clients (application programs), which communicate with the server; that is, they can query data, save changes, etc.</a:t>
            </a:r>
          </a:p>
          <a:p>
            <a:r>
              <a:rPr lang="en-US" sz="2100" b="1" i="0" dirty="0">
                <a:solidFill>
                  <a:srgbClr val="FF0000"/>
                </a:solidFill>
                <a:effectLst/>
                <a:latin typeface="Times New Roman" panose="02020603050405020304" pitchFamily="18" charset="0"/>
                <a:cs typeface="Times New Roman" panose="02020603050405020304" pitchFamily="18" charset="0"/>
              </a:rPr>
              <a:t>Free to download</a:t>
            </a:r>
            <a:endParaRPr lang="fr-TN" sz="2100" b="1" i="0" dirty="0">
              <a:solidFill>
                <a:srgbClr val="FF0000"/>
              </a:solidFill>
              <a:effectLst/>
              <a:latin typeface="Times New Roman" panose="02020603050405020304" pitchFamily="18" charset="0"/>
              <a:cs typeface="Times New Roman" panose="02020603050405020304" pitchFamily="18" charset="0"/>
            </a:endParaRPr>
          </a:p>
          <a:p>
            <a:r>
              <a:rPr lang="en-US" sz="2100" b="1" i="0" dirty="0">
                <a:solidFill>
                  <a:srgbClr val="FF0000"/>
                </a:solidFill>
                <a:effectLst/>
                <a:latin typeface="Times New Roman" panose="02020603050405020304" pitchFamily="18" charset="0"/>
                <a:cs typeface="Times New Roman" panose="02020603050405020304" pitchFamily="18" charset="0"/>
              </a:rPr>
              <a:t>It is scalable</a:t>
            </a:r>
            <a:endParaRPr lang="en-US" sz="2100" b="0" i="0" dirty="0">
              <a:solidFill>
                <a:srgbClr val="FF0000"/>
              </a:solidFill>
              <a:effectLst/>
              <a:latin typeface="Times New Roman" panose="02020603050405020304" pitchFamily="18" charset="0"/>
              <a:cs typeface="Times New Roman" panose="02020603050405020304" pitchFamily="18" charset="0"/>
            </a:endParaRPr>
          </a:p>
          <a:p>
            <a:pPr marL="0" indent="0">
              <a:buNone/>
            </a:pPr>
            <a:r>
              <a:rPr lang="en-US" sz="2100" b="0" i="0" dirty="0">
                <a:effectLst/>
                <a:latin typeface="Times New Roman" panose="02020603050405020304" pitchFamily="18" charset="0"/>
                <a:cs typeface="Times New Roman" panose="02020603050405020304" pitchFamily="18" charset="0"/>
              </a:rPr>
              <a:t>MySQL supports multi-threading that makes it easily scalable. It can handle almost any amount of data, up to as much as 50 million rows or more. The default file size limit is about 4 GB. However, we can increase this number to a theoretical limit of 8 TB of data.</a:t>
            </a:r>
          </a:p>
          <a:p>
            <a:r>
              <a:rPr lang="en-US" sz="2100" b="1" i="0" dirty="0">
                <a:solidFill>
                  <a:srgbClr val="FF0000"/>
                </a:solidFill>
                <a:effectLst/>
                <a:latin typeface="Times New Roman" panose="02020603050405020304" pitchFamily="18" charset="0"/>
                <a:cs typeface="Times New Roman" panose="02020603050405020304" pitchFamily="18" charset="0"/>
              </a:rPr>
              <a:t>Speed</a:t>
            </a:r>
            <a:endParaRPr lang="en-US" sz="2100" b="0" i="0" dirty="0">
              <a:solidFill>
                <a:srgbClr val="FF0000"/>
              </a:solidFill>
              <a:effectLst/>
              <a:latin typeface="Times New Roman" panose="02020603050405020304" pitchFamily="18" charset="0"/>
              <a:cs typeface="Times New Roman" panose="02020603050405020304" pitchFamily="18" charset="0"/>
            </a:endParaRPr>
          </a:p>
          <a:p>
            <a:r>
              <a:rPr lang="en-US" sz="2100" b="1" i="0" dirty="0">
                <a:solidFill>
                  <a:srgbClr val="FF0000"/>
                </a:solidFill>
                <a:effectLst/>
                <a:latin typeface="Times New Roman" panose="02020603050405020304" pitchFamily="18" charset="0"/>
                <a:cs typeface="Times New Roman" panose="02020603050405020304" pitchFamily="18" charset="0"/>
              </a:rPr>
              <a:t>High Flexibility</a:t>
            </a:r>
            <a:endParaRPr lang="en-US" sz="2100" b="0" i="0" dirty="0">
              <a:solidFill>
                <a:srgbClr val="FF0000"/>
              </a:solidFill>
              <a:effectLst/>
              <a:latin typeface="Times New Roman" panose="02020603050405020304" pitchFamily="18" charset="0"/>
              <a:cs typeface="Times New Roman" panose="02020603050405020304" pitchFamily="18" charset="0"/>
            </a:endParaRPr>
          </a:p>
          <a:p>
            <a:endParaRPr lang="fr-TN" dirty="0"/>
          </a:p>
        </p:txBody>
      </p:sp>
    </p:spTree>
    <p:extLst>
      <p:ext uri="{BB962C8B-B14F-4D97-AF65-F5344CB8AC3E}">
        <p14:creationId xmlns:p14="http://schemas.microsoft.com/office/powerpoint/2010/main" val="281426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rgbClr val="FF0000"/>
                </a:solidFill>
              </a:rPr>
              <a:t>What’s</a:t>
            </a:r>
            <a:r>
              <a:rPr lang="fr-FR" dirty="0">
                <a:solidFill>
                  <a:srgbClr val="FF0000"/>
                </a:solidFill>
              </a:rPr>
              <a:t> </a:t>
            </a:r>
            <a:r>
              <a:rPr lang="fr-FR" dirty="0" err="1">
                <a:solidFill>
                  <a:srgbClr val="FF0000"/>
                </a:solidFill>
              </a:rPr>
              <a:t>Postgre</a:t>
            </a:r>
            <a:r>
              <a:rPr lang="fr-FR" dirty="0">
                <a:solidFill>
                  <a:srgbClr val="FF0000"/>
                </a:solidFill>
              </a:rPr>
              <a:t> SQL ?</a:t>
            </a:r>
          </a:p>
        </p:txBody>
      </p:sp>
      <p:sp>
        <p:nvSpPr>
          <p:cNvPr id="3" name="Espace réservé du contenu 2"/>
          <p:cNvSpPr>
            <a:spLocks noGrp="1"/>
          </p:cNvSpPr>
          <p:nvPr>
            <p:ph idx="1"/>
          </p:nvPr>
        </p:nvSpPr>
        <p:spPr>
          <a:xfrm>
            <a:off x="755576" y="2323652"/>
            <a:ext cx="7416824" cy="3913660"/>
          </a:xfrm>
        </p:spPr>
        <p:txBody>
          <a:bodyPr numCol="1">
            <a:normAutofit/>
          </a:bodyPr>
          <a:lstStyle/>
          <a:p>
            <a:r>
              <a:rPr lang="en-US" sz="2000" b="1" dirty="0" err="1">
                <a:latin typeface="Times New Roman" panose="02020603050405020304" pitchFamily="18" charset="0"/>
                <a:cs typeface="Times New Roman" panose="02020603050405020304" pitchFamily="18" charset="0"/>
              </a:rPr>
              <a:t>PostgreSQL</a:t>
            </a:r>
            <a:r>
              <a:rPr lang="en-US" sz="2000" dirty="0">
                <a:latin typeface="Times New Roman" panose="02020603050405020304" pitchFamily="18" charset="0"/>
                <a:cs typeface="Times New Roman" panose="02020603050405020304" pitchFamily="18" charset="0"/>
              </a:rPr>
              <a:t> known as </a:t>
            </a:r>
            <a:r>
              <a:rPr lang="en-US" sz="2000" b="1" dirty="0" err="1">
                <a:latin typeface="Times New Roman" panose="02020603050405020304" pitchFamily="18" charset="0"/>
                <a:cs typeface="Times New Roman" panose="02020603050405020304" pitchFamily="18" charset="0"/>
              </a:rPr>
              <a:t>Postgres</a:t>
            </a:r>
            <a:r>
              <a:rPr lang="en-US" sz="2000" dirty="0">
                <a:latin typeface="Times New Roman" panose="02020603050405020304" pitchFamily="18" charset="0"/>
                <a:cs typeface="Times New Roman" panose="02020603050405020304" pitchFamily="18" charset="0"/>
              </a:rPr>
              <a:t>, is a free and open-source relational database management system (RDBMS) emphasizing extensibility and SQL compliance. It was originally named POSTGRES, referring to its origins as a successor to the Ingres database developed at the University of California, Berkeley.</a:t>
            </a:r>
            <a:r>
              <a:rPr lang="en-US" sz="2000"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1996, the project was renamed to </a:t>
            </a:r>
            <a:r>
              <a:rPr lang="en-US" sz="2000" dirty="0" err="1">
                <a:latin typeface="Times New Roman" panose="02020603050405020304" pitchFamily="18" charset="0"/>
                <a:cs typeface="Times New Roman" panose="02020603050405020304" pitchFamily="18" charset="0"/>
              </a:rPr>
              <a:t>PostgreSQL</a:t>
            </a:r>
            <a:r>
              <a:rPr lang="en-US" sz="2000" dirty="0">
                <a:latin typeface="Times New Roman" panose="02020603050405020304" pitchFamily="18" charset="0"/>
                <a:cs typeface="Times New Roman" panose="02020603050405020304" pitchFamily="18" charset="0"/>
              </a:rPr>
              <a:t> to reflect its support for SQL. </a:t>
            </a:r>
          </a:p>
          <a:p>
            <a:r>
              <a:rPr lang="en-US" sz="2000" dirty="0">
                <a:latin typeface="Times New Roman" panose="02020603050405020304" pitchFamily="18" charset="0"/>
                <a:cs typeface="Times New Roman" panose="02020603050405020304" pitchFamily="18" charset="0"/>
              </a:rPr>
              <a:t>Commonly supported objects include views, stored procedures, indexes, triggers and object-defined data types, in addition to general RDBMS features such as primary keys, foreign key relationships and atomicity.</a:t>
            </a:r>
            <a:endParaRPr lang="fr-FR"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908719"/>
            <a:ext cx="1935485" cy="13681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0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rgbClr val="FF0000"/>
                </a:solidFill>
              </a:rPr>
              <a:t>What’s</a:t>
            </a:r>
            <a:r>
              <a:rPr lang="fr-FR" dirty="0">
                <a:solidFill>
                  <a:srgbClr val="FF0000"/>
                </a:solidFill>
              </a:rPr>
              <a:t> SQL server? </a:t>
            </a:r>
          </a:p>
        </p:txBody>
      </p:sp>
      <p:sp>
        <p:nvSpPr>
          <p:cNvPr id="3" name="Espace réservé du contenu 2"/>
          <p:cNvSpPr>
            <a:spLocks noGrp="1"/>
          </p:cNvSpPr>
          <p:nvPr>
            <p:ph idx="1"/>
          </p:nvPr>
        </p:nvSpPr>
        <p:spPr>
          <a:xfrm>
            <a:off x="467544" y="1772816"/>
            <a:ext cx="8136904" cy="4680520"/>
          </a:xfrm>
        </p:spPr>
        <p:txBody>
          <a:bodyPr>
            <a:normAutofit/>
          </a:bodyPr>
          <a:lstStyle/>
          <a:p>
            <a:pPr marL="411480" indent="-342900"/>
            <a:r>
              <a:rPr lang="en-US" b="0" i="0" dirty="0">
                <a:effectLst/>
                <a:latin typeface="Times New Roman" panose="02020603050405020304" pitchFamily="18" charset="0"/>
                <a:cs typeface="Times New Roman" panose="02020603050405020304" pitchFamily="18" charset="0"/>
              </a:rPr>
              <a:t>Microsoft SQL Server is a relational database management system (RDBMS) that supports a wide variety of transaction processing, business intelligence and analytics applications in corporate IT environments. Microsoft SQL Server is one of the three market-leading database technologies, along with Oracle Database and IBM's DB2.</a:t>
            </a:r>
            <a:endParaRPr lang="fr-TN" b="0" i="0" dirty="0">
              <a:effectLst/>
              <a:latin typeface="Times New Roman" panose="02020603050405020304" pitchFamily="18" charset="0"/>
              <a:cs typeface="Times New Roman" panose="02020603050405020304" pitchFamily="18" charset="0"/>
            </a:endParaRPr>
          </a:p>
          <a:p>
            <a:pPr marL="411480" indent="-342900"/>
            <a:r>
              <a:rPr lang="en-US" b="0" i="0" dirty="0">
                <a:effectLst/>
                <a:latin typeface="Times New Roman" panose="02020603050405020304" pitchFamily="18" charset="0"/>
                <a:cs typeface="Times New Roman" panose="02020603050405020304" pitchFamily="18" charset="0"/>
              </a:rPr>
              <a:t>The core component of Microsoft SQL Server is the SQL Server Database Engine, which controls data storage, processing and security. It includes a relational engine that processes commands and queries and a storage engine that manages database files, tables, pages, indexes, data buffers and transactions. Stored procedures, triggers, views and other database objects are also created and executed by the Database Engine.</a:t>
            </a:r>
            <a:endParaRPr lang="fr-FR"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933642"/>
            <a:ext cx="1944216" cy="7113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04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799" y="-328000"/>
            <a:ext cx="7772400" cy="1609344"/>
          </a:xfrm>
        </p:spPr>
        <p:txBody>
          <a:bodyPr>
            <a:normAutofit/>
          </a:bodyPr>
          <a:lstStyle/>
          <a:p>
            <a:pPr algn="ctr"/>
            <a:r>
              <a:rPr lang="en-US" sz="3200" dirty="0">
                <a:solidFill>
                  <a:srgbClr val="FF0000"/>
                </a:solidFill>
              </a:rPr>
              <a:t> Comparison between the three RDBMS </a:t>
            </a:r>
            <a:endParaRPr lang="fr-FR" sz="3200" dirty="0">
              <a:solidFill>
                <a:srgbClr val="FF0000"/>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764704"/>
            <a:ext cx="9144000" cy="609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21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223</TotalTime>
  <Words>524</Words>
  <Application>Microsoft Office PowerPoint</Application>
  <PresentationFormat>On-screen Show (4:3)</PresentationFormat>
  <Paragraphs>25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Rockwell</vt:lpstr>
      <vt:lpstr>Rockwell Condensed</vt:lpstr>
      <vt:lpstr>Times New Roman</vt:lpstr>
      <vt:lpstr>Wingdings</vt:lpstr>
      <vt:lpstr>Wood Type</vt:lpstr>
      <vt:lpstr>Data Base Check Point RDBMS</vt:lpstr>
      <vt:lpstr>What’s MySQL?</vt:lpstr>
      <vt:lpstr>PowerPoint Presentation</vt:lpstr>
      <vt:lpstr>What’s Postgre SQL ?</vt:lpstr>
      <vt:lpstr>What’s SQL server? </vt:lpstr>
      <vt:lpstr> Comparison between the three RDBMS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ACER</dc:creator>
  <cp:lastModifiedBy>karim</cp:lastModifiedBy>
  <cp:revision>16</cp:revision>
  <dcterms:created xsi:type="dcterms:W3CDTF">2021-07-02T08:34:13Z</dcterms:created>
  <dcterms:modified xsi:type="dcterms:W3CDTF">2021-07-15T10:09:51Z</dcterms:modified>
</cp:coreProperties>
</file>