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" ContentType="application/vnd.ms-powerpoint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718" r:id="rId3"/>
  </p:sldMasterIdLst>
  <p:handoutMasterIdLst>
    <p:handoutMasterId r:id="rId16"/>
  </p:handoutMasterIdLst>
  <p:sldIdLst>
    <p:sldId id="265" r:id="rId4"/>
    <p:sldId id="302" r:id="rId5"/>
    <p:sldId id="270" r:id="rId6"/>
    <p:sldId id="319" r:id="rId7"/>
    <p:sldId id="285" r:id="rId8"/>
    <p:sldId id="317" r:id="rId9"/>
    <p:sldId id="318" r:id="rId10"/>
    <p:sldId id="315" r:id="rId11"/>
    <p:sldId id="316" r:id="rId12"/>
    <p:sldId id="321" r:id="rId13"/>
    <p:sldId id="287" r:id="rId14"/>
    <p:sldId id="258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95">
          <p15:clr>
            <a:srgbClr val="A4A3A4"/>
          </p15:clr>
        </p15:guide>
        <p15:guide id="3" pos="54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  <a:srgbClr val="0066CC"/>
    <a:srgbClr val="FFCC00"/>
    <a:srgbClr val="FCEF46"/>
    <a:srgbClr val="B2B2B2"/>
    <a:srgbClr val="0000FF"/>
    <a:srgbClr val="0066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7015" autoAdjust="0"/>
  </p:normalViewPr>
  <p:slideViewPr>
    <p:cSldViewPr>
      <p:cViewPr varScale="1">
        <p:scale>
          <a:sx n="86" d="100"/>
          <a:sy n="86" d="100"/>
        </p:scale>
        <p:origin x="708" y="33"/>
      </p:cViewPr>
      <p:guideLst>
        <p:guide orient="horz" pos="4319"/>
        <p:guide pos="295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DC58EC4-2333-446C-AB74-693CB46569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D84E7CC-2C56-42F8-BBA2-D209E07FD8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95E90E3-FF73-4653-B9D3-E0D4FD0698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D1A9AE2-3C0A-42AB-B1FD-5BEF27ACDE5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ea"/>
              </a:defRPr>
            </a:lvl1pPr>
          </a:lstStyle>
          <a:p>
            <a:fld id="{5B10112F-BF64-4B21-B649-3803E1A71334}" type="slidenum">
              <a:rPr lang="en-US" altLang="zh-CN"/>
              <a:pPr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 descr="bg1">
            <a:extLst>
              <a:ext uri="{FF2B5EF4-FFF2-40B4-BE49-F238E27FC236}">
                <a16:creationId xmlns:a16="http://schemas.microsoft.com/office/drawing/2014/main" id="{7C3DD49B-472C-45E8-90E2-C878FC63D2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40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8B6808-E3A8-4BC7-8A49-302DC4601A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29EB35-BAE5-426B-8736-1BD2F3C8D6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50D079-A275-4941-8E68-7C11C4246D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0F83C-A1C4-4F64-A4EA-14A03C036D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30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188913"/>
            <a:ext cx="2090737" cy="59372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119813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8C805D-FBAA-46B7-8538-8BBC73F9BC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28D09F-C618-4695-8233-F9198CE3C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D6F113-0853-40BE-8C15-74449A6FC7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40C7-8B11-45C2-A0C7-3DB258AFF3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1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194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639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527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3471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3168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8488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338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99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CBDA11-2913-46F6-9366-562F55412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25BA24-0875-4C64-A7CA-DD6FE25DD6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1563BF-9F3F-41D7-9277-A050BE467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F3476-30EA-4C2B-A297-370D852F8A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378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6936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2992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0250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1" descr="bg1">
            <a:extLst>
              <a:ext uri="{FF2B5EF4-FFF2-40B4-BE49-F238E27FC236}">
                <a16:creationId xmlns:a16="http://schemas.microsoft.com/office/drawing/2014/main" id="{2AAC7AF3-7197-4BB7-B951-CD02E8BF20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B212A09-0CF6-4C12-977D-95D7592A86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8313" y="333375"/>
            <a:ext cx="138906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</a:ln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de-DE" sz="140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D5AAD-C32F-49D7-8745-C4C1444BA98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8313" y="6092825"/>
            <a:ext cx="2338387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/>
          <a:lstStyle/>
          <a:p>
            <a:pPr eaLnBrk="0" hangingPunct="0">
              <a:spcBef>
                <a:spcPct val="60000"/>
              </a:spcBef>
              <a:buClr>
                <a:schemeClr val="accent1"/>
              </a:buClr>
              <a:buFontTx/>
              <a:buNone/>
              <a:defRPr/>
            </a:pPr>
            <a:r>
              <a:rPr lang="zh-CN" altLang="en-US" sz="1400"/>
              <a:t>由</a:t>
            </a:r>
            <a:r>
              <a:rPr lang="en-US" altLang="zh-CN" sz="1400"/>
              <a:t>NordriDesign</a:t>
            </a:r>
            <a:r>
              <a:rPr lang="zh-CN" altLang="en-US" sz="1400"/>
              <a:t>™提供</a:t>
            </a:r>
          </a:p>
          <a:p>
            <a:pPr eaLnBrk="0" hangingPunct="0">
              <a:buClr>
                <a:schemeClr val="accent1"/>
              </a:buClr>
              <a:buFontTx/>
              <a:buNone/>
              <a:defRPr/>
            </a:pPr>
            <a:r>
              <a:rPr lang="en-US" altLang="zh-CN" sz="1400"/>
              <a:t>www.nordridesign.com</a:t>
            </a:r>
            <a:endParaRPr lang="en-US" altLang="zh-CN" sz="1400" noProof="1"/>
          </a:p>
        </p:txBody>
      </p:sp>
      <p:sp>
        <p:nvSpPr>
          <p:cNvPr id="26720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997200"/>
            <a:ext cx="8207375" cy="960438"/>
          </a:xfrm>
        </p:spPr>
        <p:txBody>
          <a:bodyPr/>
          <a:lstStyle>
            <a:lvl1pPr>
              <a:defRPr sz="3400" smtClean="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6721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</p:spPr>
        <p:txBody>
          <a:bodyPr anchor="ctr"/>
          <a:lstStyle>
            <a:lvl1pPr marL="0" indent="0">
              <a:buFont typeface="Wingdings" panose="05000000000000000000" pitchFamily="2" charset="2"/>
              <a:buNone/>
              <a:defRPr sz="1800" smtClean="0"/>
            </a:lvl1pPr>
          </a:lstStyle>
          <a:p>
            <a:r>
              <a:rPr lang="zh-CN" altLang="en-US" noProof="1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1513594757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4738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87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1496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84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1719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82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E40084-D755-449D-A5AC-BAE8FD4720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2A8148-ECFF-46D8-AA0A-9F183F14BE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DC2F41-B7BC-4281-B0EE-081381644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E1390-62BF-45D7-85D2-6845CAED4A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61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1719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76092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733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319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A473EF-D80D-4164-91F5-FFC33273B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04176-AD6E-41CB-B3B2-33CCAA57A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4EA86-20B5-4D21-8B21-E0B94D20FC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4513A-93E3-46B6-A867-52750792B1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84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D5A4A9-982E-4336-B202-DA44254C49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1008ED-8A3F-4F04-AACC-984BE43DE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D6BD79-D274-423C-BB6A-E49B5C0EF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646EA-CCD4-45DF-9C01-19C591156E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85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07FD0DF-B2C6-493A-8A15-D483B4C50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80E49D-0600-4584-A779-136381B6D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DA98B1-BA5C-4374-AAB3-4ED29104C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D6A71-9294-41E4-BDAD-0AF4D918BE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7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0BEE253-85C1-4A6E-816B-BC2A2CD4CC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95D33C-897F-4DD1-80EE-952300AE1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40079D-70E6-4F42-A43D-084D5EAB9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7003E-32B9-4A1B-989A-09539A7828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78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5771B4-41C1-4DE3-A594-F7760BE8F9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9EB6F-5119-40ED-B301-7DA1CAED65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89123-696B-4815-A36A-D5B08DB64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274CF-E7A3-4C79-9D5D-D9DD72DA6B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1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71AE1-6B79-472A-BA54-324D384007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92E7BE-08B3-43B5-B86A-8321ABAF85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1E1D92-E9C3-4F07-A849-B652382BDB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7EEBC-CC37-437A-84A4-05642C52B9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75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 descr="bg2">
            <a:extLst>
              <a:ext uri="{FF2B5EF4-FFF2-40B4-BE49-F238E27FC236}">
                <a16:creationId xmlns:a16="http://schemas.microsoft.com/office/drawing/2014/main" id="{F22E6447-9CA0-4A31-BAF3-041BDE48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6B05B34-6CCE-408D-AC0E-8B89E63596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3850" y="188913"/>
            <a:ext cx="39243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个人基本信息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8F31D78-5284-419B-AFFC-469E193570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2BCF854-AAF5-4D31-B60F-42026E07D5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D51297-7B4F-4D91-A0DB-8B9D0769EA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cs typeface="+mn-ea"/>
              </a:defRPr>
            </a:lvl1pPr>
          </a:lstStyle>
          <a:p>
            <a:fld id="{4DE38974-EB9F-49BB-83B7-C92274263D58}" type="slidenum">
              <a:rPr lang="en-US" altLang="zh-CN"/>
              <a:pPr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51" r:id="rId2"/>
    <p:sldLayoutId id="2147483750" r:id="rId3"/>
    <p:sldLayoutId id="2147483749" r:id="rId4"/>
    <p:sldLayoutId id="2147483748" r:id="rId5"/>
    <p:sldLayoutId id="2147483747" r:id="rId6"/>
    <p:sldLayoutId id="2147483746" r:id="rId7"/>
    <p:sldLayoutId id="2147483745" r:id="rId8"/>
    <p:sldLayoutId id="2147483744" r:id="rId9"/>
    <p:sldLayoutId id="2147483743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hlinkClick r:id="rId13"/>
            <a:extLst>
              <a:ext uri="{FF2B5EF4-FFF2-40B4-BE49-F238E27FC236}">
                <a16:creationId xmlns:a16="http://schemas.microsoft.com/office/drawing/2014/main" id="{F94F3AF4-9DB3-493A-89D7-8AB36C395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276475"/>
            <a:ext cx="2159000" cy="1150938"/>
          </a:xfrm>
          <a:prstGeom prst="rect">
            <a:avLst/>
          </a:prstGeom>
          <a:solidFill>
            <a:schemeClr val="bg1"/>
          </a:solidFill>
          <a:ln w="6350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1" name="Rectangle 7">
            <a:hlinkClick r:id="rId13"/>
            <a:extLst>
              <a:ext uri="{FF2B5EF4-FFF2-40B4-BE49-F238E27FC236}">
                <a16:creationId xmlns:a16="http://schemas.microsoft.com/office/drawing/2014/main" id="{3A1B0D35-9067-4295-9B32-98FB1405A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276475"/>
            <a:ext cx="2159000" cy="1150938"/>
          </a:xfrm>
          <a:prstGeom prst="rect">
            <a:avLst/>
          </a:prstGeom>
          <a:solidFill>
            <a:schemeClr val="bg1"/>
          </a:solidFill>
          <a:ln w="6350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2" name="Rectangle 7">
            <a:hlinkClick r:id="rId13"/>
            <a:extLst>
              <a:ext uri="{FF2B5EF4-FFF2-40B4-BE49-F238E27FC236}">
                <a16:creationId xmlns:a16="http://schemas.microsoft.com/office/drawing/2014/main" id="{89F85035-7DD3-48FC-9516-4F54D0402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/>
          </a:solidFill>
          <a:ln w="6350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3" name="Rectangle 13">
            <a:hlinkClick r:id="rId14"/>
            <a:extLst>
              <a:ext uri="{FF2B5EF4-FFF2-40B4-BE49-F238E27FC236}">
                <a16:creationId xmlns:a16="http://schemas.microsoft.com/office/drawing/2014/main" id="{39B7808F-64A2-4897-8A60-B19F41C5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860800"/>
            <a:ext cx="5146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ea typeface="华文细黑" panose="02010600040101010101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中国大陆许可协议</a:t>
            </a:r>
            <a:r>
              <a:rPr lang="zh-CN" altLang="en-US" sz="1200">
                <a:ea typeface="华文细黑" panose="02010600040101010101" pitchFamily="2" charset="-122"/>
              </a:rPr>
              <a:t>进行许可。</a:t>
            </a:r>
            <a:r>
              <a:rPr lang="zh-CN" altLang="en-US" sz="1200" i="1">
                <a:ea typeface="华文细黑" panose="02010600040101010101" pitchFamily="2" charset="-122"/>
              </a:rPr>
              <a:t> </a:t>
            </a:r>
          </a:p>
        </p:txBody>
      </p:sp>
      <p:pic>
        <p:nvPicPr>
          <p:cNvPr id="2054" name="Picture 6" descr="png-0056">
            <a:extLst>
              <a:ext uri="{FF2B5EF4-FFF2-40B4-BE49-F238E27FC236}">
                <a16:creationId xmlns:a16="http://schemas.microsoft.com/office/drawing/2014/main" id="{33284441-B55D-46A9-A822-E70795F29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347913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png-0002">
            <a:extLst>
              <a:ext uri="{FF2B5EF4-FFF2-40B4-BE49-F238E27FC236}">
                <a16:creationId xmlns:a16="http://schemas.microsoft.com/office/drawing/2014/main" id="{DBC3C529-CFBE-429B-97EA-27EAD5828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347913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8">
            <a:extLst>
              <a:ext uri="{FF2B5EF4-FFF2-40B4-BE49-F238E27FC236}">
                <a16:creationId xmlns:a16="http://schemas.microsoft.com/office/drawing/2014/main" id="{919FA309-C43C-4D16-857B-2670D2F20D4D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2347913"/>
            <a:ext cx="720725" cy="647700"/>
            <a:chOff x="3923" y="2102"/>
            <a:chExt cx="454" cy="447"/>
          </a:xfrm>
        </p:grpSpPr>
        <p:pic>
          <p:nvPicPr>
            <p:cNvPr id="2057" name="Picture 9" descr="soft7">
              <a:extLst>
                <a:ext uri="{FF2B5EF4-FFF2-40B4-BE49-F238E27FC236}">
                  <a16:creationId xmlns:a16="http://schemas.microsoft.com/office/drawing/2014/main" id="{92105614-7534-43A7-9E00-A25B47CEDA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 descr="soft7">
              <a:extLst>
                <a:ext uri="{FF2B5EF4-FFF2-40B4-BE49-F238E27FC236}">
                  <a16:creationId xmlns:a16="http://schemas.microsoft.com/office/drawing/2014/main" id="{7B3012E2-BC26-43B3-BD7D-234C5DBCE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9" name="Rectangle 11">
            <a:hlinkClick r:id="rId19"/>
            <a:extLst>
              <a:ext uri="{FF2B5EF4-FFF2-40B4-BE49-F238E27FC236}">
                <a16:creationId xmlns:a16="http://schemas.microsoft.com/office/drawing/2014/main" id="{4784AEF0-58C4-4921-8CDB-DACA3FEBF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3068638"/>
            <a:ext cx="2159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专业交流</a:t>
            </a:r>
          </a:p>
        </p:txBody>
      </p:sp>
      <p:sp>
        <p:nvSpPr>
          <p:cNvPr id="2060" name="Rectangle 12">
            <a:hlinkClick r:id="rId19"/>
            <a:extLst>
              <a:ext uri="{FF2B5EF4-FFF2-40B4-BE49-F238E27FC236}">
                <a16:creationId xmlns:a16="http://schemas.microsoft.com/office/drawing/2014/main" id="{86013CCC-A128-40B7-9087-AF989514F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068638"/>
            <a:ext cx="2159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模板超市</a:t>
            </a:r>
          </a:p>
        </p:txBody>
      </p:sp>
      <p:sp>
        <p:nvSpPr>
          <p:cNvPr id="2061" name="Rectangle 13">
            <a:hlinkClick r:id="rId19"/>
            <a:extLst>
              <a:ext uri="{FF2B5EF4-FFF2-40B4-BE49-F238E27FC236}">
                <a16:creationId xmlns:a16="http://schemas.microsoft.com/office/drawing/2014/main" id="{B520967D-92E3-4863-AC1B-7A972EA7C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3068638"/>
            <a:ext cx="2159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设计服务</a:t>
            </a:r>
          </a:p>
        </p:txBody>
      </p:sp>
      <p:sp>
        <p:nvSpPr>
          <p:cNvPr id="2062" name="Rectangle 7">
            <a:extLst>
              <a:ext uri="{FF2B5EF4-FFF2-40B4-BE49-F238E27FC236}">
                <a16:creationId xmlns:a16="http://schemas.microsoft.com/office/drawing/2014/main" id="{1A88A0B7-EFCA-4A59-8BA7-9BE563E37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060575"/>
            <a:ext cx="6480175" cy="215900"/>
          </a:xfrm>
          <a:prstGeom prst="rect">
            <a:avLst/>
          </a:prstGeom>
          <a:solidFill>
            <a:srgbClr val="EAEAEA"/>
          </a:solidFill>
          <a:ln w="6350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>
                <a:ea typeface="华文细黑" panose="02010600040101010101" pitchFamily="2" charset="-122"/>
              </a:rPr>
              <a:t>NordriDesign</a:t>
            </a:r>
            <a:r>
              <a:rPr lang="zh-CN" altLang="en-US" sz="1000">
                <a:ea typeface="华文细黑" panose="02010600040101010101" pitchFamily="2" charset="-122"/>
              </a:rPr>
              <a:t>中国专业</a:t>
            </a:r>
            <a:r>
              <a:rPr lang="en-US" altLang="zh-CN" sz="1000">
                <a:ea typeface="华文细黑" panose="02010600040101010101" pitchFamily="2" charset="-122"/>
              </a:rPr>
              <a:t>PowerPoint</a:t>
            </a:r>
            <a:r>
              <a:rPr lang="zh-CN" altLang="en-US" sz="1000">
                <a:ea typeface="华文细黑" panose="02010600040101010101" pitchFamily="2" charset="-122"/>
              </a:rPr>
              <a:t>媒体设计与开发</a:t>
            </a:r>
            <a:endParaRPr lang="zh-CN" altLang="en-US" sz="1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63" name="Rectangle 15">
            <a:extLst>
              <a:ext uri="{FF2B5EF4-FFF2-40B4-BE49-F238E27FC236}">
                <a16:creationId xmlns:a16="http://schemas.microsoft.com/office/drawing/2014/main" id="{51436321-9049-4DA8-A1B1-DF32E5995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92588"/>
            <a:ext cx="6480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anose="02010600040101010101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2064" name="Rectangle 7">
            <a:hlinkClick r:id="rId20"/>
            <a:extLst>
              <a:ext uri="{FF2B5EF4-FFF2-40B4-BE49-F238E27FC236}">
                <a16:creationId xmlns:a16="http://schemas.microsoft.com/office/drawing/2014/main" id="{4AB180E7-6535-4777-BD6A-6A98C6EF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276475"/>
            <a:ext cx="2160588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5" name="Rectangle 7">
            <a:hlinkClick r:id="rId13"/>
            <a:extLst>
              <a:ext uri="{FF2B5EF4-FFF2-40B4-BE49-F238E27FC236}">
                <a16:creationId xmlns:a16="http://schemas.microsoft.com/office/drawing/2014/main" id="{9892DA15-25B8-4DA9-9ABE-D087822EE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6" name="Rectangle 7">
            <a:hlinkClick r:id="rId19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1C0B7EC-3347-461D-B527-ACE25DE7C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276475"/>
            <a:ext cx="216058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7" name="Text Box 19">
            <a:hlinkClick r:id="rId14"/>
            <a:extLst>
              <a:ext uri="{FF2B5EF4-FFF2-40B4-BE49-F238E27FC236}">
                <a16:creationId xmlns:a16="http://schemas.microsoft.com/office/drawing/2014/main" id="{B48F37C0-A2F6-4EAF-87BB-ADE5F562F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5618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b="1">
                <a:solidFill>
                  <a:srgbClr val="003366"/>
                </a:solidFill>
                <a:ea typeface="华文细黑" panose="02010600040101010101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068" name="Group 20">
            <a:extLst>
              <a:ext uri="{FF2B5EF4-FFF2-40B4-BE49-F238E27FC236}">
                <a16:creationId xmlns:a16="http://schemas.microsoft.com/office/drawing/2014/main" id="{DC9069DA-FC7C-4952-887F-2FC461AA95FB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125538"/>
            <a:ext cx="4321175" cy="576262"/>
            <a:chOff x="612" y="799"/>
            <a:chExt cx="3402" cy="454"/>
          </a:xfrm>
        </p:grpSpPr>
        <p:pic>
          <p:nvPicPr>
            <p:cNvPr id="2069" name="Picture 12" descr="cc">
              <a:extLst>
                <a:ext uri="{FF2B5EF4-FFF2-40B4-BE49-F238E27FC236}">
                  <a16:creationId xmlns:a16="http://schemas.microsoft.com/office/drawing/2014/main" id="{B6496383-0B3E-437D-BD47-529EDD58AA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0" name="Picture 9" descr="logo">
              <a:extLst>
                <a:ext uri="{FF2B5EF4-FFF2-40B4-BE49-F238E27FC236}">
                  <a16:creationId xmlns:a16="http://schemas.microsoft.com/office/drawing/2014/main" id="{6C093E0D-E3EF-4848-BA2D-B658AB93C4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2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1" name="Line 23">
              <a:extLst>
                <a:ext uri="{FF2B5EF4-FFF2-40B4-BE49-F238E27FC236}">
                  <a16:creationId xmlns:a16="http://schemas.microsoft.com/office/drawing/2014/main" id="{B6DFB62F-51FB-4930-89EF-3DB72B990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1" r:id="rId2"/>
    <p:sldLayoutId id="2147483760" r:id="rId3"/>
    <p:sldLayoutId id="2147483759" r:id="rId4"/>
    <p:sldLayoutId id="2147483758" r:id="rId5"/>
    <p:sldLayoutId id="2147483757" r:id="rId6"/>
    <p:sldLayoutId id="2147483756" r:id="rId7"/>
    <p:sldLayoutId id="2147483755" r:id="rId8"/>
    <p:sldLayoutId id="2147483754" r:id="rId9"/>
    <p:sldLayoutId id="2147483753" r:id="rId10"/>
    <p:sldLayoutId id="21474837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8" descr="bg2">
            <a:extLst>
              <a:ext uri="{FF2B5EF4-FFF2-40B4-BE49-F238E27FC236}">
                <a16:creationId xmlns:a16="http://schemas.microsoft.com/office/drawing/2014/main" id="{FF3323D1-6555-470E-AD54-69E3402E4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1">
            <a:extLst>
              <a:ext uri="{FF2B5EF4-FFF2-40B4-BE49-F238E27FC236}">
                <a16:creationId xmlns:a16="http://schemas.microsoft.com/office/drawing/2014/main" id="{39D76411-0A05-455C-8EE3-35D1DDD45D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125538"/>
            <a:ext cx="820737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076" name="Rectangle 27">
            <a:extLst>
              <a:ext uri="{FF2B5EF4-FFF2-40B4-BE49-F238E27FC236}">
                <a16:creationId xmlns:a16="http://schemas.microsoft.com/office/drawing/2014/main" id="{1B9965F0-03F4-40C3-B956-04233C17F1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D49BA82B-EE3B-44AA-9179-F1527267B6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86625" y="333375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</a:ln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de-DE" sz="1400"/>
              <a:t>LOGO</a:t>
            </a:r>
          </a:p>
        </p:txBody>
      </p:sp>
      <p:sp>
        <p:nvSpPr>
          <p:cNvPr id="3078" name="Rectangle 75">
            <a:extLst>
              <a:ext uri="{FF2B5EF4-FFF2-40B4-BE49-F238E27FC236}">
                <a16:creationId xmlns:a16="http://schemas.microsoft.com/office/drawing/2014/main" id="{BDA76394-38C3-4903-864A-516C6DCD1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6524625"/>
            <a:ext cx="143986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de-DE" altLang="zh-CN" sz="1000"/>
              <a:t>Page </a:t>
            </a:r>
            <a:r>
              <a:rPr lang="de-DE" altLang="zh-CN" sz="1000">
                <a:sym typeface="MS UI Gothic" panose="020B0600070205080204" pitchFamily="34" charset="-128"/>
              </a:rPr>
              <a:t></a:t>
            </a:r>
            <a:r>
              <a:rPr lang="de-DE" altLang="zh-CN" sz="1000"/>
              <a:t> </a:t>
            </a:r>
            <a:fld id="{94DA89FE-AF50-4D98-8620-13036D4FDB16}" type="slidenum">
              <a:rPr lang="zh-CN" altLang="en-US" sz="1000"/>
              <a:pPr algn="ctr"/>
              <a:t>‹#›</a:t>
            </a:fld>
            <a:endParaRPr lang="zh-CN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2" r:id="rId2"/>
    <p:sldLayoutId id="2147483771" r:id="rId3"/>
    <p:sldLayoutId id="2147483770" r:id="rId4"/>
    <p:sldLayoutId id="2147483769" r:id="rId5"/>
    <p:sldLayoutId id="2147483768" r:id="rId6"/>
    <p:sldLayoutId id="2147483767" r:id="rId7"/>
    <p:sldLayoutId id="2147483766" r:id="rId8"/>
    <p:sldLayoutId id="2147483765" r:id="rId9"/>
    <p:sldLayoutId id="2147483764" r:id="rId10"/>
    <p:sldLayoutId id="21474837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华文细黑" pitchFamily="2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1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WordArt 3">
            <a:extLst>
              <a:ext uri="{FF2B5EF4-FFF2-40B4-BE49-F238E27FC236}">
                <a16:creationId xmlns:a16="http://schemas.microsoft.com/office/drawing/2014/main" id="{0AC0254C-F66D-4B24-BAB3-0ABAFC97F79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7188" y="3071813"/>
            <a:ext cx="5461000" cy="687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分布式人脸识别考勤系统</a:t>
            </a:r>
          </a:p>
        </p:txBody>
      </p:sp>
      <p:sp>
        <p:nvSpPr>
          <p:cNvPr id="7170" name="TextBox 4">
            <a:extLst>
              <a:ext uri="{FF2B5EF4-FFF2-40B4-BE49-F238E27FC236}">
                <a16:creationId xmlns:a16="http://schemas.microsoft.com/office/drawing/2014/main" id="{1AB5AE6A-90B8-4567-91A9-DBD7B74D2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140200"/>
            <a:ext cx="5286375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指导教师：赵振刚</a:t>
            </a:r>
          </a:p>
          <a:p>
            <a:endParaRPr lang="zh-CN" altLang="en-US"/>
          </a:p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项目成员：</a:t>
            </a:r>
            <a:r>
              <a:rPr lang="zh-CN" altLang="en-US" sz="2400"/>
              <a:t>张乂凡</a:t>
            </a:r>
          </a:p>
          <a:p>
            <a:r>
              <a:rPr lang="zh-CN" altLang="en-US" sz="2400"/>
              <a:t>                  李鹏飞</a:t>
            </a:r>
          </a:p>
          <a:p>
            <a:r>
              <a:rPr lang="zh-CN" altLang="en-US" sz="2400"/>
              <a:t>                  葛祥林</a:t>
            </a:r>
          </a:p>
          <a:p>
            <a:r>
              <a:rPr lang="zh-CN" altLang="en-US" sz="2400"/>
              <a:t>                  陈明夏</a:t>
            </a:r>
          </a:p>
          <a:p>
            <a:r>
              <a:rPr lang="zh-CN" altLang="en-US" sz="2400"/>
              <a:t>                  张一鹏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Group 15">
            <a:extLst>
              <a:ext uri="{FF2B5EF4-FFF2-40B4-BE49-F238E27FC236}">
                <a16:creationId xmlns:a16="http://schemas.microsoft.com/office/drawing/2014/main" id="{5A733E5E-192E-485A-AD07-B0E8A9EF6C76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1196975"/>
            <a:ext cx="500062" cy="576263"/>
            <a:chOff x="476" y="981"/>
            <a:chExt cx="499" cy="499"/>
          </a:xfrm>
        </p:grpSpPr>
        <p:sp>
          <p:nvSpPr>
            <p:cNvPr id="192" name="AutoShape 16">
              <a:extLst>
                <a:ext uri="{FF2B5EF4-FFF2-40B4-BE49-F238E27FC236}">
                  <a16:creationId xmlns:a16="http://schemas.microsoft.com/office/drawing/2014/main" id="{37D50DA0-9CE1-4679-B79D-465FE19E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87" name="WordArt 17">
              <a:extLst>
                <a:ext uri="{FF2B5EF4-FFF2-40B4-BE49-F238E27FC236}">
                  <a16:creationId xmlns:a16="http://schemas.microsoft.com/office/drawing/2014/main" id="{9DCF49AC-8F7A-4246-86AD-18AD31551E4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36" y="1116"/>
              <a:ext cx="135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>
                  <a:solidFill>
                    <a:srgbClr val="1C1C1C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1400" spc="-70">
                <a:solidFill>
                  <a:srgbClr val="1C1C1C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4" name="AutoShape 18">
              <a:extLst>
                <a:ext uri="{FF2B5EF4-FFF2-40B4-BE49-F238E27FC236}">
                  <a16:creationId xmlns:a16="http://schemas.microsoft.com/office/drawing/2014/main" id="{4CF38674-663F-46B6-93FB-B6CF41FEF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" y="1003"/>
              <a:ext cx="451" cy="205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389" name="Group 15">
            <a:extLst>
              <a:ext uri="{FF2B5EF4-FFF2-40B4-BE49-F238E27FC236}">
                <a16:creationId xmlns:a16="http://schemas.microsoft.com/office/drawing/2014/main" id="{2BB3A918-648F-49AB-8E75-F05222BAA8AE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3573463"/>
            <a:ext cx="500062" cy="574675"/>
            <a:chOff x="476" y="981"/>
            <a:chExt cx="499" cy="499"/>
          </a:xfrm>
        </p:grpSpPr>
        <p:sp>
          <p:nvSpPr>
            <p:cNvPr id="196" name="AutoShape 16">
              <a:extLst>
                <a:ext uri="{FF2B5EF4-FFF2-40B4-BE49-F238E27FC236}">
                  <a16:creationId xmlns:a16="http://schemas.microsoft.com/office/drawing/2014/main" id="{FF9FF383-3145-425D-8CF4-43AB1AED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91" name="WordArt 17">
              <a:extLst>
                <a:ext uri="{FF2B5EF4-FFF2-40B4-BE49-F238E27FC236}">
                  <a16:creationId xmlns:a16="http://schemas.microsoft.com/office/drawing/2014/main" id="{C22FF08F-4A6B-42AA-B79E-E37A8C259AE1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09" y="1116"/>
              <a:ext cx="209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>
                  <a:solidFill>
                    <a:srgbClr val="1C1C1C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1400" spc="-70">
                <a:solidFill>
                  <a:srgbClr val="1C1C1C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8" name="AutoShape 18">
              <a:extLst>
                <a:ext uri="{FF2B5EF4-FFF2-40B4-BE49-F238E27FC236}">
                  <a16:creationId xmlns:a16="http://schemas.microsoft.com/office/drawing/2014/main" id="{74C51769-EF6C-4177-A60B-A5EF2896B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" y="1003"/>
              <a:ext cx="451" cy="205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284" name="Rectangle 2">
            <a:extLst>
              <a:ext uri="{FF2B5EF4-FFF2-40B4-BE49-F238E27FC236}">
                <a16:creationId xmlns:a16="http://schemas.microsoft.com/office/drawing/2014/main" id="{32D5DAA7-DC1F-4A2C-A292-D6397247D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3088" y="188913"/>
            <a:ext cx="6967537" cy="836612"/>
          </a:xfrm>
        </p:spPr>
        <p:txBody>
          <a:bodyPr/>
          <a:lstStyle/>
          <a:p>
            <a:pPr eaLnBrk="1" hangingPunct="1"/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系统技术划分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964FB6-6EB3-446A-ACC8-24695C44B89F}"/>
              </a:ext>
            </a:extLst>
          </p:cNvPr>
          <p:cNvSpPr txBox="1"/>
          <p:nvPr/>
        </p:nvSpPr>
        <p:spPr>
          <a:xfrm>
            <a:off x="1331913" y="1125538"/>
            <a:ext cx="6840537" cy="22145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技术支持：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数字图像处理技术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嵌入式数据库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嵌入式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CGI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程序设计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嵌入式设备间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Socket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通信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Qtopia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图形界面设计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146463-D5B4-42CB-82CB-E21A153A74B2}"/>
              </a:ext>
            </a:extLst>
          </p:cNvPr>
          <p:cNvSpPr txBox="1"/>
          <p:nvPr/>
        </p:nvSpPr>
        <p:spPr>
          <a:xfrm>
            <a:off x="1331913" y="3357563"/>
            <a:ext cx="7272337" cy="1662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技术难点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如何提高图像的预处理技术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如何实现适用于不同环境人脸识别算法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如何减小考勤终端同步时的数据传输量</a:t>
            </a:r>
          </a:p>
        </p:txBody>
      </p:sp>
      <p:grpSp>
        <p:nvGrpSpPr>
          <p:cNvPr id="16396" name="Group 15">
            <a:extLst>
              <a:ext uri="{FF2B5EF4-FFF2-40B4-BE49-F238E27FC236}">
                <a16:creationId xmlns:a16="http://schemas.microsoft.com/office/drawing/2014/main" id="{9101079C-63AA-4EE4-8320-352AF2533D0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229225"/>
            <a:ext cx="500062" cy="574675"/>
            <a:chOff x="476" y="981"/>
            <a:chExt cx="499" cy="499"/>
          </a:xfrm>
        </p:grpSpPr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3B469199-FFD0-4CA3-B650-BA72F0A6D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98" name="WordArt 17">
              <a:extLst>
                <a:ext uri="{FF2B5EF4-FFF2-40B4-BE49-F238E27FC236}">
                  <a16:creationId xmlns:a16="http://schemas.microsoft.com/office/drawing/2014/main" id="{E31B5FBF-4998-4352-8FED-5ACF2D232E3B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09" y="1116"/>
              <a:ext cx="209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>
                  <a:solidFill>
                    <a:srgbClr val="1C1C1C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1400" spc="-70">
                <a:solidFill>
                  <a:srgbClr val="1C1C1C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AutoShape 18">
              <a:extLst>
                <a:ext uri="{FF2B5EF4-FFF2-40B4-BE49-F238E27FC236}">
                  <a16:creationId xmlns:a16="http://schemas.microsoft.com/office/drawing/2014/main" id="{18B8ECF0-FC59-459F-AC00-5DCC0D7D4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" y="1003"/>
              <a:ext cx="451" cy="205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DDD9C8-4DAC-48A4-8B94-C577DB79FA15}"/>
              </a:ext>
            </a:extLst>
          </p:cNvPr>
          <p:cNvSpPr txBox="1"/>
          <p:nvPr/>
        </p:nvSpPr>
        <p:spPr>
          <a:xfrm>
            <a:off x="1403350" y="5084763"/>
            <a:ext cx="6408738" cy="14462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解决方案</a:t>
            </a:r>
            <a:r>
              <a:rPr lang="zh-CN" altLang="en-US" sz="2800"/>
              <a:t>：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考虑使用人脸识别滤光片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考虑移植现有的优秀人脸识别算法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考虑设计存储的数据结构或采用图片压缩技术</a:t>
            </a:r>
          </a:p>
        </p:txBody>
      </p:sp>
      <p:graphicFrame>
        <p:nvGraphicFramePr>
          <p:cNvPr id="16401" name="Object 5">
            <a:hlinkClick r:id="" action="ppaction://ole?verb=1"/>
            <a:extLst>
              <a:ext uri="{FF2B5EF4-FFF2-40B4-BE49-F238E27FC236}">
                <a16:creationId xmlns:a16="http://schemas.microsoft.com/office/drawing/2014/main" id="{BE241CF0-215D-4A3E-BBCD-EE96E57F998A}"/>
              </a:ext>
            </a:extLst>
          </p:cNvPr>
          <p:cNvGraphicFramePr>
            <a:graphicFrameLocks/>
          </p:cNvGraphicFramePr>
          <p:nvPr/>
        </p:nvGraphicFramePr>
        <p:xfrm>
          <a:off x="6076950" y="3967163"/>
          <a:ext cx="27432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Presentation" r:id="rId3" imgW="30600" imgH="21240" progId="PowerPoint.Show.8">
                  <p:embed/>
                </p:oleObj>
              </mc:Choice>
              <mc:Fallback>
                <p:oleObj name="Presentation" r:id="rId3" imgW="30600" imgH="21240" progId="PowerPoint.Show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3967163"/>
                        <a:ext cx="2743200" cy="7572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F134E9-6F05-432E-BB2F-4CCEBBC11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105650" cy="836612"/>
          </a:xfrm>
        </p:spPr>
        <p:txBody>
          <a:bodyPr/>
          <a:lstStyle/>
          <a:p>
            <a:pPr eaLnBrk="1" hangingPunct="1"/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系统人员分工</a:t>
            </a:r>
          </a:p>
        </p:txBody>
      </p:sp>
      <p:grpSp>
        <p:nvGrpSpPr>
          <p:cNvPr id="17410" name="Group 85">
            <a:extLst>
              <a:ext uri="{FF2B5EF4-FFF2-40B4-BE49-F238E27FC236}">
                <a16:creationId xmlns:a16="http://schemas.microsoft.com/office/drawing/2014/main" id="{395FC18C-AF2A-44E0-8BD8-B15C83AD62A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268413"/>
            <a:ext cx="8207375" cy="863600"/>
            <a:chOff x="295" y="1162"/>
            <a:chExt cx="5170" cy="544"/>
          </a:xfrm>
        </p:grpSpPr>
        <p:grpSp>
          <p:nvGrpSpPr>
            <p:cNvPr id="17411" name="Group 86">
              <a:extLst>
                <a:ext uri="{FF2B5EF4-FFF2-40B4-BE49-F238E27FC236}">
                  <a16:creationId xmlns:a16="http://schemas.microsoft.com/office/drawing/2014/main" id="{C66BDC14-0EC4-4D22-BF86-5B23B3E8A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162"/>
              <a:ext cx="5170" cy="363"/>
              <a:chOff x="295" y="1162"/>
              <a:chExt cx="5170" cy="363"/>
            </a:xfrm>
          </p:grpSpPr>
          <p:sp>
            <p:nvSpPr>
              <p:cNvPr id="17412" name="Rectangle 87">
                <a:extLst>
                  <a:ext uri="{FF2B5EF4-FFF2-40B4-BE49-F238E27FC236}">
                    <a16:creationId xmlns:a16="http://schemas.microsoft.com/office/drawing/2014/main" id="{58674DA7-35B6-4163-9F88-9385B52C5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1162"/>
                <a:ext cx="646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7413" name="Rectangle 88">
                <a:extLst>
                  <a:ext uri="{FF2B5EF4-FFF2-40B4-BE49-F238E27FC236}">
                    <a16:creationId xmlns:a16="http://schemas.microsoft.com/office/drawing/2014/main" id="{8B56069B-6C9C-4B56-A43C-CCB2AB517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" y="1162"/>
                <a:ext cx="646" cy="3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414" name="Rectangle 89">
                <a:extLst>
                  <a:ext uri="{FF2B5EF4-FFF2-40B4-BE49-F238E27FC236}">
                    <a16:creationId xmlns:a16="http://schemas.microsoft.com/office/drawing/2014/main" id="{79974177-2CFF-403B-9304-CE502CEAA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1162"/>
                <a:ext cx="64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415" name="Rectangle 90">
                <a:extLst>
                  <a:ext uri="{FF2B5EF4-FFF2-40B4-BE49-F238E27FC236}">
                    <a16:creationId xmlns:a16="http://schemas.microsoft.com/office/drawing/2014/main" id="{3135CD73-5E16-48F7-B585-AB6BC7C3C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1162"/>
                <a:ext cx="646" cy="363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416" name="Rectangle 91">
                <a:extLst>
                  <a:ext uri="{FF2B5EF4-FFF2-40B4-BE49-F238E27FC236}">
                    <a16:creationId xmlns:a16="http://schemas.microsoft.com/office/drawing/2014/main" id="{676177DB-AEF9-48C8-92CE-8981E74F4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162"/>
                <a:ext cx="646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417" name="Rectangle 92">
                <a:extLst>
                  <a:ext uri="{FF2B5EF4-FFF2-40B4-BE49-F238E27FC236}">
                    <a16:creationId xmlns:a16="http://schemas.microsoft.com/office/drawing/2014/main" id="{9DD033FC-9A76-47D0-AC8C-55B0CFB2E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1162"/>
                <a:ext cx="646" cy="36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418" name="Rectangle 93">
                <a:extLst>
                  <a:ext uri="{FF2B5EF4-FFF2-40B4-BE49-F238E27FC236}">
                    <a16:creationId xmlns:a16="http://schemas.microsoft.com/office/drawing/2014/main" id="{E7468067-6E14-4A48-A96C-C399A682F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1162"/>
                <a:ext cx="646" cy="36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419" name="Rectangle 94">
                <a:extLst>
                  <a:ext uri="{FF2B5EF4-FFF2-40B4-BE49-F238E27FC236}">
                    <a16:creationId xmlns:a16="http://schemas.microsoft.com/office/drawing/2014/main" id="{4CF7969D-C792-43AB-A028-DDFD52C09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1162"/>
                <a:ext cx="646" cy="36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420" name="Group 95">
              <a:extLst>
                <a:ext uri="{FF2B5EF4-FFF2-40B4-BE49-F238E27FC236}">
                  <a16:creationId xmlns:a16="http://schemas.microsoft.com/office/drawing/2014/main" id="{EF4FB11E-83F0-4D8A-A940-19ED5BC12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525"/>
              <a:ext cx="5170" cy="181"/>
              <a:chOff x="295" y="1525"/>
              <a:chExt cx="5170" cy="181"/>
            </a:xfrm>
          </p:grpSpPr>
          <p:sp>
            <p:nvSpPr>
              <p:cNvPr id="17421" name="Rectangle 96">
                <a:extLst>
                  <a:ext uri="{FF2B5EF4-FFF2-40B4-BE49-F238E27FC236}">
                    <a16:creationId xmlns:a16="http://schemas.microsoft.com/office/drawing/2014/main" id="{B2A55CD4-DC1C-4C76-8343-29E68A3CE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7422" name="Rectangle 97">
                <a:extLst>
                  <a:ext uri="{FF2B5EF4-FFF2-40B4-BE49-F238E27FC236}">
                    <a16:creationId xmlns:a16="http://schemas.microsoft.com/office/drawing/2014/main" id="{C99FEA2E-E482-4D79-97BC-261335839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7423" name="Rectangle 98">
                <a:extLst>
                  <a:ext uri="{FF2B5EF4-FFF2-40B4-BE49-F238E27FC236}">
                    <a16:creationId xmlns:a16="http://schemas.microsoft.com/office/drawing/2014/main" id="{3A541932-58D3-479C-88A1-CA9D28D0B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7424" name="Rectangle 99">
                <a:extLst>
                  <a:ext uri="{FF2B5EF4-FFF2-40B4-BE49-F238E27FC236}">
                    <a16:creationId xmlns:a16="http://schemas.microsoft.com/office/drawing/2014/main" id="{2DA70E6D-0F6C-4574-8DB7-08F151207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7425" name="Rectangle 100">
                <a:extLst>
                  <a:ext uri="{FF2B5EF4-FFF2-40B4-BE49-F238E27FC236}">
                    <a16:creationId xmlns:a16="http://schemas.microsoft.com/office/drawing/2014/main" id="{6723BC36-2858-4709-A130-7CF523CB4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7426" name="Rectangle 101">
                <a:extLst>
                  <a:ext uri="{FF2B5EF4-FFF2-40B4-BE49-F238E27FC236}">
                    <a16:creationId xmlns:a16="http://schemas.microsoft.com/office/drawing/2014/main" id="{E1C70F27-F8E0-4080-ACD7-CA0A7B01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7427" name="Rectangle 102">
                <a:extLst>
                  <a:ext uri="{FF2B5EF4-FFF2-40B4-BE49-F238E27FC236}">
                    <a16:creationId xmlns:a16="http://schemas.microsoft.com/office/drawing/2014/main" id="{0C5B6280-0980-4C31-AA01-06C4C667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7428" name="Rectangle 103">
                <a:extLst>
                  <a:ext uri="{FF2B5EF4-FFF2-40B4-BE49-F238E27FC236}">
                    <a16:creationId xmlns:a16="http://schemas.microsoft.com/office/drawing/2014/main" id="{9E440655-E34B-4B46-8926-AB06A0C3A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7429" name="TextBox 23">
            <a:extLst>
              <a:ext uri="{FF2B5EF4-FFF2-40B4-BE49-F238E27FC236}">
                <a16:creationId xmlns:a16="http://schemas.microsoft.com/office/drawing/2014/main" id="{21B8D381-0CC5-4206-B7E2-1CFBF2CFA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381750"/>
            <a:ext cx="986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备注：“</a:t>
            </a:r>
            <a:r>
              <a:rPr lang="zh-CN" altLang="en-US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★</a:t>
            </a:r>
            <a:r>
              <a:rPr lang="zh-CN" altLang="en-US" sz="2000"/>
              <a:t>”表示负责人员信息；“</a:t>
            </a:r>
            <a:r>
              <a:rPr lang="zh-CN" altLang="en-US" sz="2000">
                <a:latin typeface="Calibri" panose="020F0502020204030204" pitchFamily="34" charset="0"/>
                <a:ea typeface="楷体_GB2312" pitchFamily="49" charset="-122"/>
              </a:rPr>
              <a:t>√</a:t>
            </a:r>
            <a:r>
              <a:rPr lang="zh-CN" altLang="en-US" sz="2000"/>
              <a:t>”表示参与人员信息</a:t>
            </a:r>
          </a:p>
        </p:txBody>
      </p:sp>
      <p:graphicFrame>
        <p:nvGraphicFramePr>
          <p:cNvPr id="16389" name="表格 16388">
            <a:extLst>
              <a:ext uri="{FF2B5EF4-FFF2-40B4-BE49-F238E27FC236}">
                <a16:creationId xmlns:a16="http://schemas.microsoft.com/office/drawing/2014/main" id="{25773D3D-D5EC-4BF1-BF0B-BFDDB127B9C7}"/>
              </a:ext>
            </a:extLst>
          </p:cNvPr>
          <p:cNvGraphicFramePr/>
          <p:nvPr/>
        </p:nvGraphicFramePr>
        <p:xfrm>
          <a:off x="144463" y="2092325"/>
          <a:ext cx="8820150" cy="4240215"/>
        </p:xfrm>
        <a:graphic>
          <a:graphicData uri="http://schemas.openxmlformats.org/drawingml/2006/table">
            <a:tbl>
              <a:tblPr/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9300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en-US" altLang="zh-CN" sz="1800" b="1" dirty="0">
                        <a:solidFill>
                          <a:srgbClr val="000066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小组成员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000066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Linux</a:t>
                      </a: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系统移植及驱动程序设计</a:t>
                      </a:r>
                    </a:p>
                    <a:p>
                      <a:pPr lvl="0" algn="ctr" eaLnBrk="1" hangingPunct="1">
                        <a:buNone/>
                      </a:pPr>
                      <a:endParaRPr lang="zh-CN" altLang="en-US" sz="1800" b="1" dirty="0">
                        <a:solidFill>
                          <a:srgbClr val="000066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人脸识别算法模拟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数据库设计与实现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多机间数据同步及</a:t>
                      </a:r>
                      <a:r>
                        <a:rPr lang="en-US" altLang="zh-CN" sz="1800" b="1" dirty="0">
                          <a:solidFill>
                            <a:srgbClr val="000066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Web-CGI</a:t>
                      </a: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程序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测试及文档编写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931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SA10225430</a:t>
                      </a:r>
                    </a:p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张乂凡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ABD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ABD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solidFill>
                            <a:srgbClr val="0000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★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ABD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ABD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ABD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solidFill>
                            <a:srgbClr val="0000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　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A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496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SA10225470</a:t>
                      </a:r>
                    </a:p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李鹏飞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solidFill>
                            <a:srgbClr val="0000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solidFill>
                            <a:srgbClr val="0000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★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96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SA10225443</a:t>
                      </a:r>
                    </a:p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葛祥林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solidFill>
                            <a:srgbClr val="0000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★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496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SG10225088</a:t>
                      </a:r>
                    </a:p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陈明夏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solidFill>
                            <a:srgbClr val="0000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★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496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SA10225428</a:t>
                      </a:r>
                    </a:p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张一鹏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  <a:r>
                        <a:rPr lang="zh-CN" altLang="en-US" sz="3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solidFill>
                            <a:srgbClr val="0000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　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solidFill>
                            <a:srgbClr val="0000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★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marL="514350" lvl="0" indent="-514350" algn="ctr" eaLnBrk="1" hangingPunct="1">
                        <a:buFont typeface="+mj-lt"/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  <a:r>
                        <a:rPr lang="zh-CN" altLang="en-US" sz="3600" dirty="0">
                          <a:solidFill>
                            <a:srgbClr val="0000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　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3600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√</a:t>
                      </a:r>
                      <a:endParaRPr lang="zh-CN" altLang="en-US" sz="36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958" marB="459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3" descr="bg3">
            <a:extLst>
              <a:ext uri="{FF2B5EF4-FFF2-40B4-BE49-F238E27FC236}">
                <a16:creationId xmlns:a16="http://schemas.microsoft.com/office/drawing/2014/main" id="{DF077354-EF6D-4DCC-93F6-D7714B8FC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extBox 4">
            <a:extLst>
              <a:ext uri="{FF2B5EF4-FFF2-40B4-BE49-F238E27FC236}">
                <a16:creationId xmlns:a16="http://schemas.microsoft.com/office/drawing/2014/main" id="{B47D2ABF-27B5-43D4-8DB2-C357B6392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429000"/>
            <a:ext cx="50720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>
                <a:latin typeface="华文中宋" panose="02010600040101010101" pitchFamily="2" charset="-122"/>
                <a:ea typeface="华文中宋" panose="02010600040101010101" pitchFamily="2" charset="-122"/>
              </a:rPr>
              <a:t>感谢您的关注！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6476F-5766-4AC5-87EB-D98F9E3F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4825"/>
            <a:ext cx="9001125" cy="836613"/>
          </a:xfrm>
        </p:spPr>
        <p:txBody>
          <a:bodyPr/>
          <a:lstStyle/>
          <a:p>
            <a:pPr algn="ctr"/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目录</a:t>
            </a:r>
          </a:p>
        </p:txBody>
      </p:sp>
      <p:grpSp>
        <p:nvGrpSpPr>
          <p:cNvPr id="8194" name="Group 3">
            <a:extLst>
              <a:ext uri="{FF2B5EF4-FFF2-40B4-BE49-F238E27FC236}">
                <a16:creationId xmlns:a16="http://schemas.microsoft.com/office/drawing/2014/main" id="{069F3DBA-8DB4-43E8-AB25-F3F300385045}"/>
              </a:ext>
            </a:extLst>
          </p:cNvPr>
          <p:cNvGrpSpPr>
            <a:grpSpLocks/>
          </p:cNvGrpSpPr>
          <p:nvPr/>
        </p:nvGrpSpPr>
        <p:grpSpPr bwMode="auto">
          <a:xfrm>
            <a:off x="2197100" y="2127250"/>
            <a:ext cx="5543550" cy="792163"/>
            <a:chOff x="1021" y="981"/>
            <a:chExt cx="4240" cy="499"/>
          </a:xfrm>
        </p:grpSpPr>
        <p:sp>
          <p:nvSpPr>
            <p:cNvPr id="33" name="AutoShape 4">
              <a:extLst>
                <a:ext uri="{FF2B5EF4-FFF2-40B4-BE49-F238E27FC236}">
                  <a16:creationId xmlns:a16="http://schemas.microsoft.com/office/drawing/2014/main" id="{CEC75614-4BF9-492E-8F2A-F83CAC53A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5B8CC1"/>
                </a:gs>
                <a:gs pos="100000">
                  <a:srgbClr val="002850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latinLnBrk="1">
                <a:lnSpc>
                  <a:spcPct val="120000"/>
                </a:lnSpc>
              </a:pPr>
              <a:r>
                <a:rPr lang="zh-CN" altLang="en-US" sz="32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背景及意义</a:t>
              </a:r>
            </a:p>
          </p:txBody>
        </p:sp>
        <p:sp>
          <p:nvSpPr>
            <p:cNvPr id="34" name="AutoShape 5">
              <a:extLst>
                <a:ext uri="{FF2B5EF4-FFF2-40B4-BE49-F238E27FC236}">
                  <a16:creationId xmlns:a16="http://schemas.microsoft.com/office/drawing/2014/main" id="{8CA3C222-4EF7-4463-95D1-EC5BC6D5E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197" name="Group 15">
            <a:extLst>
              <a:ext uri="{FF2B5EF4-FFF2-40B4-BE49-F238E27FC236}">
                <a16:creationId xmlns:a16="http://schemas.microsoft.com/office/drawing/2014/main" id="{028CA794-1981-40D0-944C-842526DFAF8F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127250"/>
            <a:ext cx="792162" cy="792163"/>
            <a:chOff x="476" y="981"/>
            <a:chExt cx="499" cy="499"/>
          </a:xfrm>
        </p:grpSpPr>
        <p:sp>
          <p:nvSpPr>
            <p:cNvPr id="45" name="AutoShape 16">
              <a:extLst>
                <a:ext uri="{FF2B5EF4-FFF2-40B4-BE49-F238E27FC236}">
                  <a16:creationId xmlns:a16="http://schemas.microsoft.com/office/drawing/2014/main" id="{31208243-990B-4E05-A627-A304EE522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99" name="WordArt 17">
              <a:extLst>
                <a:ext uri="{FF2B5EF4-FFF2-40B4-BE49-F238E27FC236}">
                  <a16:creationId xmlns:a16="http://schemas.microsoft.com/office/drawing/2014/main" id="{943C5973-DD5D-428D-B73F-8A569833C7CB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36" y="1116"/>
              <a:ext cx="135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>
                  <a:solidFill>
                    <a:srgbClr val="002850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1400" spc="-70">
                <a:solidFill>
                  <a:srgbClr val="0028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7" name="AutoShape 18">
              <a:extLst>
                <a:ext uri="{FF2B5EF4-FFF2-40B4-BE49-F238E27FC236}">
                  <a16:creationId xmlns:a16="http://schemas.microsoft.com/office/drawing/2014/main" id="{8FC5E442-B246-45C5-A953-798B239CF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01" name="Group 3">
            <a:extLst>
              <a:ext uri="{FF2B5EF4-FFF2-40B4-BE49-F238E27FC236}">
                <a16:creationId xmlns:a16="http://schemas.microsoft.com/office/drawing/2014/main" id="{346A5CE1-9208-46BD-9CF3-6E5C6313B790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3208338"/>
            <a:ext cx="5543550" cy="792162"/>
            <a:chOff x="1021" y="981"/>
            <a:chExt cx="4240" cy="499"/>
          </a:xfrm>
        </p:grpSpPr>
        <p:sp>
          <p:nvSpPr>
            <p:cNvPr id="68" name="AutoShape 4">
              <a:extLst>
                <a:ext uri="{FF2B5EF4-FFF2-40B4-BE49-F238E27FC236}">
                  <a16:creationId xmlns:a16="http://schemas.microsoft.com/office/drawing/2014/main" id="{6C5272A0-A1A5-4438-9445-FEF0C5921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5B8CC1"/>
                </a:gs>
                <a:gs pos="100000">
                  <a:srgbClr val="002850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latinLnBrk="1">
                <a:lnSpc>
                  <a:spcPct val="120000"/>
                </a:lnSpc>
              </a:pP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国内外研究开发现状</a:t>
              </a:r>
            </a:p>
          </p:txBody>
        </p:sp>
        <p:sp>
          <p:nvSpPr>
            <p:cNvPr id="69" name="AutoShape 5">
              <a:extLst>
                <a:ext uri="{FF2B5EF4-FFF2-40B4-BE49-F238E27FC236}">
                  <a16:creationId xmlns:a16="http://schemas.microsoft.com/office/drawing/2014/main" id="{EB9604F4-8FCC-431E-82C2-1593DD403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04" name="Group 15">
            <a:extLst>
              <a:ext uri="{FF2B5EF4-FFF2-40B4-BE49-F238E27FC236}">
                <a16:creationId xmlns:a16="http://schemas.microsoft.com/office/drawing/2014/main" id="{B0B1FC1F-D493-458B-A8AA-C1194C7D1F40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3208338"/>
            <a:ext cx="792162" cy="792162"/>
            <a:chOff x="476" y="981"/>
            <a:chExt cx="499" cy="499"/>
          </a:xfrm>
        </p:grpSpPr>
        <p:sp>
          <p:nvSpPr>
            <p:cNvPr id="71" name="AutoShape 16">
              <a:extLst>
                <a:ext uri="{FF2B5EF4-FFF2-40B4-BE49-F238E27FC236}">
                  <a16:creationId xmlns:a16="http://schemas.microsoft.com/office/drawing/2014/main" id="{4BA38476-72E0-40FE-AA48-EC0A3F42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06" name="WordArt 17">
              <a:extLst>
                <a:ext uri="{FF2B5EF4-FFF2-40B4-BE49-F238E27FC236}">
                  <a16:creationId xmlns:a16="http://schemas.microsoft.com/office/drawing/2014/main" id="{27ED299B-D7AD-4946-AA5E-345A126926E8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36" y="1116"/>
              <a:ext cx="135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>
                  <a:solidFill>
                    <a:srgbClr val="002850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1400" spc="-70">
                <a:solidFill>
                  <a:srgbClr val="0028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3" name="AutoShape 18">
              <a:extLst>
                <a:ext uri="{FF2B5EF4-FFF2-40B4-BE49-F238E27FC236}">
                  <a16:creationId xmlns:a16="http://schemas.microsoft.com/office/drawing/2014/main" id="{C978C4B5-1E65-4072-9E6A-6AF468857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08" name="Group 3">
            <a:extLst>
              <a:ext uri="{FF2B5EF4-FFF2-40B4-BE49-F238E27FC236}">
                <a16:creationId xmlns:a16="http://schemas.microsoft.com/office/drawing/2014/main" id="{EAA8BF28-7879-47AF-ACBD-A35A361AFE8D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4279900"/>
            <a:ext cx="5543550" cy="792163"/>
            <a:chOff x="1021" y="981"/>
            <a:chExt cx="4240" cy="499"/>
          </a:xfrm>
        </p:grpSpPr>
        <p:sp>
          <p:nvSpPr>
            <p:cNvPr id="75" name="AutoShape 4">
              <a:extLst>
                <a:ext uri="{FF2B5EF4-FFF2-40B4-BE49-F238E27FC236}">
                  <a16:creationId xmlns:a16="http://schemas.microsoft.com/office/drawing/2014/main" id="{F39BF0AB-510C-4C71-BD91-037AD15D4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5B8CC1"/>
                </a:gs>
                <a:gs pos="100000">
                  <a:srgbClr val="002850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latinLnBrk="1">
                <a:lnSpc>
                  <a:spcPct val="120000"/>
                </a:lnSpc>
              </a:pP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系统功能、结构与技术划分</a:t>
              </a:r>
            </a:p>
          </p:txBody>
        </p:sp>
        <p:sp>
          <p:nvSpPr>
            <p:cNvPr id="76" name="AutoShape 5">
              <a:extLst>
                <a:ext uri="{FF2B5EF4-FFF2-40B4-BE49-F238E27FC236}">
                  <a16:creationId xmlns:a16="http://schemas.microsoft.com/office/drawing/2014/main" id="{61FDEF57-2A57-4A2F-AC16-D82A9C95B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11" name="Group 15">
            <a:extLst>
              <a:ext uri="{FF2B5EF4-FFF2-40B4-BE49-F238E27FC236}">
                <a16:creationId xmlns:a16="http://schemas.microsoft.com/office/drawing/2014/main" id="{DB5DEE40-E5B1-4A3D-B720-2496F652C0C6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4279900"/>
            <a:ext cx="792162" cy="792163"/>
            <a:chOff x="476" y="981"/>
            <a:chExt cx="499" cy="499"/>
          </a:xfrm>
        </p:grpSpPr>
        <p:sp>
          <p:nvSpPr>
            <p:cNvPr id="78" name="AutoShape 16">
              <a:extLst>
                <a:ext uri="{FF2B5EF4-FFF2-40B4-BE49-F238E27FC236}">
                  <a16:creationId xmlns:a16="http://schemas.microsoft.com/office/drawing/2014/main" id="{F4E66FB1-BAD0-44CE-B747-67AB2927A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13" name="WordArt 17">
              <a:extLst>
                <a:ext uri="{FF2B5EF4-FFF2-40B4-BE49-F238E27FC236}">
                  <a16:creationId xmlns:a16="http://schemas.microsoft.com/office/drawing/2014/main" id="{3E971756-30FC-4D0F-BCD4-F6CBBC7AB6A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36" y="1116"/>
              <a:ext cx="135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>
                  <a:solidFill>
                    <a:srgbClr val="002850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1400" spc="-70">
                <a:solidFill>
                  <a:srgbClr val="0028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0" name="AutoShape 18">
              <a:extLst>
                <a:ext uri="{FF2B5EF4-FFF2-40B4-BE49-F238E27FC236}">
                  <a16:creationId xmlns:a16="http://schemas.microsoft.com/office/drawing/2014/main" id="{E6C1DB75-70A1-47D4-889C-C450059E8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15" name="Group 3">
            <a:extLst>
              <a:ext uri="{FF2B5EF4-FFF2-40B4-BE49-F238E27FC236}">
                <a16:creationId xmlns:a16="http://schemas.microsoft.com/office/drawing/2014/main" id="{3DE89891-E17A-419D-91CC-46142C9CF7D9}"/>
              </a:ext>
            </a:extLst>
          </p:cNvPr>
          <p:cNvGrpSpPr>
            <a:grpSpLocks/>
          </p:cNvGrpSpPr>
          <p:nvPr/>
        </p:nvGrpSpPr>
        <p:grpSpPr bwMode="auto">
          <a:xfrm>
            <a:off x="2243138" y="5351463"/>
            <a:ext cx="5543550" cy="792162"/>
            <a:chOff x="1021" y="981"/>
            <a:chExt cx="4240" cy="499"/>
          </a:xfrm>
        </p:grpSpPr>
        <p:sp>
          <p:nvSpPr>
            <p:cNvPr id="82" name="AutoShape 4">
              <a:extLst>
                <a:ext uri="{FF2B5EF4-FFF2-40B4-BE49-F238E27FC236}">
                  <a16:creationId xmlns:a16="http://schemas.microsoft.com/office/drawing/2014/main" id="{E7E8D012-3944-47FA-B9C9-C1E7B11F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5B8CC1"/>
                </a:gs>
                <a:gs pos="100000">
                  <a:srgbClr val="002850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latinLnBrk="1">
                <a:lnSpc>
                  <a:spcPct val="120000"/>
                </a:lnSpc>
              </a:pP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人员分工</a:t>
              </a:r>
            </a:p>
          </p:txBody>
        </p:sp>
        <p:sp>
          <p:nvSpPr>
            <p:cNvPr id="83" name="AutoShape 5">
              <a:extLst>
                <a:ext uri="{FF2B5EF4-FFF2-40B4-BE49-F238E27FC236}">
                  <a16:creationId xmlns:a16="http://schemas.microsoft.com/office/drawing/2014/main" id="{7DA6FFAB-D04A-4EA8-90AC-FBCE9CEC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18" name="Group 15">
            <a:extLst>
              <a:ext uri="{FF2B5EF4-FFF2-40B4-BE49-F238E27FC236}">
                <a16:creationId xmlns:a16="http://schemas.microsoft.com/office/drawing/2014/main" id="{087750F1-B653-4971-A53F-66D90A5FB23E}"/>
              </a:ext>
            </a:extLst>
          </p:cNvPr>
          <p:cNvGrpSpPr>
            <a:grpSpLocks/>
          </p:cNvGrpSpPr>
          <p:nvPr/>
        </p:nvGrpSpPr>
        <p:grpSpPr bwMode="auto">
          <a:xfrm>
            <a:off x="1377950" y="5351463"/>
            <a:ext cx="792163" cy="792162"/>
            <a:chOff x="476" y="981"/>
            <a:chExt cx="499" cy="499"/>
          </a:xfrm>
        </p:grpSpPr>
        <p:sp>
          <p:nvSpPr>
            <p:cNvPr id="85" name="AutoShape 16">
              <a:extLst>
                <a:ext uri="{FF2B5EF4-FFF2-40B4-BE49-F238E27FC236}">
                  <a16:creationId xmlns:a16="http://schemas.microsoft.com/office/drawing/2014/main" id="{CE1AC8B5-BED6-455D-9C57-D14F6A397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20" name="WordArt 17">
              <a:extLst>
                <a:ext uri="{FF2B5EF4-FFF2-40B4-BE49-F238E27FC236}">
                  <a16:creationId xmlns:a16="http://schemas.microsoft.com/office/drawing/2014/main" id="{475EDCA6-CE27-446B-9403-1B3257B58711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36" y="1116"/>
              <a:ext cx="135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>
                  <a:solidFill>
                    <a:srgbClr val="002850"/>
                  </a:solidFill>
                  <a:latin typeface="Arial Black" panose="020B0A04020102020204" pitchFamily="34" charset="0"/>
                </a:rPr>
                <a:t>4</a:t>
              </a:r>
              <a:endParaRPr lang="zh-CN" altLang="en-US" sz="1400" spc="-70">
                <a:solidFill>
                  <a:srgbClr val="0028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7" name="AutoShape 18">
              <a:extLst>
                <a:ext uri="{FF2B5EF4-FFF2-40B4-BE49-F238E27FC236}">
                  <a16:creationId xmlns:a16="http://schemas.microsoft.com/office/drawing/2014/main" id="{369AFED1-CA4B-4A0E-814E-5531BF805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Group 6">
            <a:extLst>
              <a:ext uri="{FF2B5EF4-FFF2-40B4-BE49-F238E27FC236}">
                <a16:creationId xmlns:a16="http://schemas.microsoft.com/office/drawing/2014/main" id="{587DD270-2E48-4283-8A24-4AF5099BDA39}"/>
              </a:ext>
            </a:extLst>
          </p:cNvPr>
          <p:cNvGrpSpPr>
            <a:grpSpLocks/>
          </p:cNvGrpSpPr>
          <p:nvPr/>
        </p:nvGrpSpPr>
        <p:grpSpPr bwMode="auto">
          <a:xfrm>
            <a:off x="5089525" y="2544763"/>
            <a:ext cx="3295650" cy="487362"/>
            <a:chOff x="489" y="719"/>
            <a:chExt cx="2391" cy="307"/>
          </a:xfrm>
        </p:grpSpPr>
        <p:sp>
          <p:nvSpPr>
            <p:cNvPr id="11275" name="AutoShape 7">
              <a:extLst>
                <a:ext uri="{FF2B5EF4-FFF2-40B4-BE49-F238E27FC236}">
                  <a16:creationId xmlns:a16="http://schemas.microsoft.com/office/drawing/2014/main" id="{800C51CE-E8D1-4341-A232-A4F41725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719"/>
              <a:ext cx="2391" cy="307"/>
            </a:xfrm>
            <a:prstGeom prst="roundRect">
              <a:avLst>
                <a:gd name="adj" fmla="val 13028"/>
              </a:avLst>
            </a:prstGeom>
            <a:solidFill>
              <a:srgbClr val="0066CC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生物特征识别系统</a:t>
              </a:r>
            </a:p>
          </p:txBody>
        </p:sp>
        <p:sp>
          <p:nvSpPr>
            <p:cNvPr id="530440" name="AutoShape 8">
              <a:extLst>
                <a:ext uri="{FF2B5EF4-FFF2-40B4-BE49-F238E27FC236}">
                  <a16:creationId xmlns:a16="http://schemas.microsoft.com/office/drawing/2014/main" id="{D30CD5EC-5083-4C7B-9715-E2D865714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742"/>
              <a:ext cx="2341" cy="126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</p:grpSp>
      <p:grpSp>
        <p:nvGrpSpPr>
          <p:cNvPr id="9220" name="Group 9">
            <a:extLst>
              <a:ext uri="{FF2B5EF4-FFF2-40B4-BE49-F238E27FC236}">
                <a16:creationId xmlns:a16="http://schemas.microsoft.com/office/drawing/2014/main" id="{63B05DE7-7725-48B8-8681-0F14735DFEA0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3116263"/>
            <a:ext cx="3313112" cy="3455987"/>
            <a:chOff x="3084" y="1344"/>
            <a:chExt cx="2087" cy="2177"/>
          </a:xfrm>
        </p:grpSpPr>
        <p:sp>
          <p:nvSpPr>
            <p:cNvPr id="9221" name="AutoShape 10">
              <a:extLst>
                <a:ext uri="{FF2B5EF4-FFF2-40B4-BE49-F238E27FC236}">
                  <a16:creationId xmlns:a16="http://schemas.microsoft.com/office/drawing/2014/main" id="{286A1809-B8D6-42C1-81C5-54D1A70F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1344"/>
              <a:ext cx="2087" cy="2177"/>
            </a:xfrm>
            <a:prstGeom prst="roundRect">
              <a:avLst>
                <a:gd name="adj" fmla="val 2954"/>
              </a:avLst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latinLnBrk="1">
                <a:lnSpc>
                  <a:spcPct val="120000"/>
                </a:lnSpc>
                <a:buSzPct val="80000"/>
              </a:pP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  <a:p>
              <a:pPr algn="ctr" latinLnBrk="1">
                <a:lnSpc>
                  <a:spcPct val="120000"/>
                </a:lnSpc>
                <a:buSzPct val="80000"/>
              </a:pP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30443" name="AutoShape 11">
              <a:extLst>
                <a:ext uri="{FF2B5EF4-FFF2-40B4-BE49-F238E27FC236}">
                  <a16:creationId xmlns:a16="http://schemas.microsoft.com/office/drawing/2014/main" id="{72758D74-9988-4399-96B9-4D9A47324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367"/>
              <a:ext cx="2021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/>
            </a:p>
          </p:txBody>
        </p:sp>
      </p:grpSp>
      <p:grpSp>
        <p:nvGrpSpPr>
          <p:cNvPr id="9223" name="Group 12">
            <a:extLst>
              <a:ext uri="{FF2B5EF4-FFF2-40B4-BE49-F238E27FC236}">
                <a16:creationId xmlns:a16="http://schemas.microsoft.com/office/drawing/2014/main" id="{E99C572B-B8EB-45D1-8A4A-3B59894F1432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2555875"/>
            <a:ext cx="3295650" cy="487363"/>
            <a:chOff x="3095" y="991"/>
            <a:chExt cx="2076" cy="307"/>
          </a:xfrm>
        </p:grpSpPr>
        <p:sp>
          <p:nvSpPr>
            <p:cNvPr id="11271" name="AutoShape 13">
              <a:extLst>
                <a:ext uri="{FF2B5EF4-FFF2-40B4-BE49-F238E27FC236}">
                  <a16:creationId xmlns:a16="http://schemas.microsoft.com/office/drawing/2014/main" id="{62DA0187-CB6C-4A66-87FB-5A0BE294A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991"/>
              <a:ext cx="2076" cy="307"/>
            </a:xfrm>
            <a:prstGeom prst="roundRect">
              <a:avLst>
                <a:gd name="adj" fmla="val 13028"/>
              </a:avLst>
            </a:prstGeom>
            <a:solidFill>
              <a:srgbClr val="5F5F5F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n-ea"/>
                  <a:ea typeface="+mn-ea"/>
                </a:rPr>
                <a:t>传统的识别系统</a:t>
              </a:r>
            </a:p>
          </p:txBody>
        </p:sp>
        <p:sp>
          <p:nvSpPr>
            <p:cNvPr id="530446" name="AutoShape 14">
              <a:extLst>
                <a:ext uri="{FF2B5EF4-FFF2-40B4-BE49-F238E27FC236}">
                  <a16:creationId xmlns:a16="http://schemas.microsoft.com/office/drawing/2014/main" id="{A47B4541-D130-407D-B63A-06D6AB3F7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014"/>
              <a:ext cx="2033" cy="126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/>
            </a:p>
          </p:txBody>
        </p:sp>
      </p:grpSp>
      <p:grpSp>
        <p:nvGrpSpPr>
          <p:cNvPr id="9226" name="Group 3">
            <a:extLst>
              <a:ext uri="{FF2B5EF4-FFF2-40B4-BE49-F238E27FC236}">
                <a16:creationId xmlns:a16="http://schemas.microsoft.com/office/drawing/2014/main" id="{D7D04522-B9BE-47D7-BCE4-21644DAD50C2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3105150"/>
            <a:ext cx="3313112" cy="3455988"/>
            <a:chOff x="657" y="1344"/>
            <a:chExt cx="2087" cy="2177"/>
          </a:xfrm>
        </p:grpSpPr>
        <p:sp>
          <p:nvSpPr>
            <p:cNvPr id="20" name="AutoShape 4">
              <a:extLst>
                <a:ext uri="{FF2B5EF4-FFF2-40B4-BE49-F238E27FC236}">
                  <a16:creationId xmlns:a16="http://schemas.microsoft.com/office/drawing/2014/main" id="{03D1714C-AA5D-4FEE-95E0-BEB1ACF33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344"/>
              <a:ext cx="2087" cy="2177"/>
            </a:xfrm>
            <a:prstGeom prst="roundRect">
              <a:avLst>
                <a:gd name="adj" fmla="val 2954"/>
              </a:avLst>
            </a:prstGeom>
            <a:gradFill rotWithShape="1">
              <a:gsLst>
                <a:gs pos="0">
                  <a:srgbClr val="5B8CC1"/>
                </a:gs>
                <a:gs pos="100000">
                  <a:srgbClr val="002850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algn="ctr" fontAlgn="auto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80000"/>
                <a:buFont typeface="Wingdings" panose="05000000000000000000" pitchFamily="2" charset="2"/>
                <a:buChar char="l"/>
                <a:defRPr/>
              </a:pPr>
              <a:endParaRPr lang="zh-CN" altLang="en-US" sz="1600" kern="0" dirty="0">
                <a:solidFill>
                  <a:srgbClr val="FFFFFF"/>
                </a:solidFill>
              </a:endParaRPr>
            </a:p>
          </p:txBody>
        </p:sp>
        <p:sp>
          <p:nvSpPr>
            <p:cNvPr id="21" name="AutoShape 5">
              <a:extLst>
                <a:ext uri="{FF2B5EF4-FFF2-40B4-BE49-F238E27FC236}">
                  <a16:creationId xmlns:a16="http://schemas.microsoft.com/office/drawing/2014/main" id="{3226DBD3-04CD-438D-A79C-3FAB22364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1367"/>
              <a:ext cx="2021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229" name="AutoShape 10">
            <a:extLst>
              <a:ext uri="{FF2B5EF4-FFF2-40B4-BE49-F238E27FC236}">
                <a16:creationId xmlns:a16="http://schemas.microsoft.com/office/drawing/2014/main" id="{DE3D0A0B-37CB-4B08-83C2-5CA36D8E2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4278313"/>
            <a:ext cx="1223962" cy="1008062"/>
          </a:xfrm>
          <a:prstGeom prst="rightArrow">
            <a:avLst>
              <a:gd name="adj1" fmla="val 50000"/>
              <a:gd name="adj2" fmla="val 30349"/>
            </a:avLst>
          </a:prstGeom>
          <a:gradFill rotWithShape="1">
            <a:gsLst>
              <a:gs pos="0">
                <a:srgbClr val="CC0000"/>
              </a:gs>
              <a:gs pos="100000">
                <a:srgbClr val="FF9900"/>
              </a:gs>
            </a:gsLst>
            <a:lin ang="0" scaled="1"/>
          </a:gra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24" name="TextBox 24">
            <a:extLst>
              <a:ext uri="{FF2B5EF4-FFF2-40B4-BE49-F238E27FC236}">
                <a16:creationId xmlns:a16="http://schemas.microsoft.com/office/drawing/2014/main" id="{2BA2F5D6-C869-462B-971A-25813A43E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84538"/>
            <a:ext cx="3313112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What you know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口令或密码</a:t>
            </a:r>
          </a:p>
          <a:p>
            <a:pPr algn="ctr"/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缺点：易记错、遗忘或破译</a:t>
            </a:r>
          </a:p>
          <a:p>
            <a:pPr algn="ctr"/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what you have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传统打卡式系统</a:t>
            </a:r>
          </a:p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缺点：易遗忘、失窃或伪造</a:t>
            </a:r>
          </a:p>
          <a:p>
            <a:pPr algn="ctr"/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8024F5-5CD0-4455-8D1F-C9E52C813EAA}"/>
              </a:ext>
            </a:extLst>
          </p:cNvPr>
          <p:cNvSpPr txBox="1"/>
          <p:nvPr/>
        </p:nvSpPr>
        <p:spPr>
          <a:xfrm>
            <a:off x="4786313" y="3213100"/>
            <a:ext cx="3857625" cy="47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latinLnBrk="1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ea"/>
              </a:rPr>
              <a:t>who you are</a:t>
            </a:r>
            <a:endParaRPr lang="en-US" altLang="zh-CN" sz="2400" b="1" noProof="1"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32" name="TextBox 29">
            <a:extLst>
              <a:ext uri="{FF2B5EF4-FFF2-40B4-BE49-F238E27FC236}">
                <a16:creationId xmlns:a16="http://schemas.microsoft.com/office/drawing/2014/main" id="{FDAE1682-34AB-4B4F-9852-2ADBC64C8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705225"/>
            <a:ext cx="34290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>
              <a:lnSpc>
                <a:spcPct val="12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指纹识别系统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0" lvl="2" algn="ctr" latinLnBrk="1">
              <a:lnSpc>
                <a:spcPct val="120000"/>
              </a:lnSpc>
              <a:buSzPct val="80000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缺点：误识率较高、不卫生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algn="ctr" latinLnBrk="1">
              <a:lnSpc>
                <a:spcPct val="12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虹膜识别系统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0" lvl="2" algn="ctr" latinLnBrk="1">
              <a:lnSpc>
                <a:spcPct val="120000"/>
              </a:lnSpc>
              <a:buSzPct val="80000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缺点：技术含量高、成本高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algn="ctr" latinLnBrk="1">
              <a:lnSpc>
                <a:spcPct val="12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人脸识别系统</a:t>
            </a:r>
            <a:endParaRPr lang="en-US" altLang="zh-CN" sz="2400" b="1">
              <a:solidFill>
                <a:srgbClr val="FFC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latinLnBrk="1">
              <a:lnSpc>
                <a:spcPct val="120000"/>
              </a:lnSpc>
              <a:buSzPct val="80000"/>
            </a:pPr>
            <a:r>
              <a:rPr lang="zh-CN" altLang="en-US" sz="2000" b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非接触、安全、相对易实现</a:t>
            </a:r>
            <a:endParaRPr lang="en-US" altLang="zh-CN" sz="2000" b="1">
              <a:solidFill>
                <a:srgbClr val="FFC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latinLnBrk="1">
              <a:lnSpc>
                <a:spcPct val="120000"/>
              </a:lnSpc>
              <a:buSzPct val="80000"/>
            </a:pPr>
            <a:r>
              <a:rPr lang="zh-CN" altLang="en-US" sz="2000" b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（必要性√）</a:t>
            </a:r>
            <a:endParaRPr lang="en-US" altLang="zh-CN" sz="2000" b="1">
              <a:solidFill>
                <a:srgbClr val="FFC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latinLnBrk="1">
              <a:lnSpc>
                <a:spcPct val="120000"/>
              </a:lnSpc>
              <a:buSzPct val="80000"/>
            </a:pP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algn="ctr" latinLnBrk="1">
              <a:lnSpc>
                <a:spcPct val="120000"/>
              </a:lnSpc>
              <a:buSzPct val="80000"/>
            </a:pP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algn="ctr" latinLnBrk="1">
              <a:lnSpc>
                <a:spcPct val="120000"/>
              </a:lnSpc>
              <a:buSzPct val="80000"/>
            </a:pP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08B18DD-C812-4034-9A43-DBC220D87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5319713" cy="836612"/>
          </a:xfrm>
        </p:spPr>
        <p:txBody>
          <a:bodyPr/>
          <a:lstStyle/>
          <a:p>
            <a:pPr eaLnBrk="1" hangingPunct="1"/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背景及意义</a:t>
            </a:r>
          </a:p>
        </p:txBody>
      </p:sp>
      <p:sp>
        <p:nvSpPr>
          <p:cNvPr id="9234" name="TextBox 33">
            <a:extLst>
              <a:ext uri="{FF2B5EF4-FFF2-40B4-BE49-F238E27FC236}">
                <a16:creationId xmlns:a16="http://schemas.microsoft.com/office/drawing/2014/main" id="{753693BA-5714-457D-91ED-E520763A9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189038"/>
            <a:ext cx="82153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随着大型企业不断增多和人事管理日渐复杂，企业对更为高效、安全的考勤管理也提出了新的要求。传统的基于身份标识物品、口令为标识的考勤系统由于其容易遗忘、失窃、伪造、破译等潜在的非安全因素，逐步被更有效的基于生物特定的识别系统所代替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FC7B53C-4EA9-42CA-B518-412CA3A7B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105650" cy="836612"/>
          </a:xfrm>
        </p:spPr>
        <p:txBody>
          <a:bodyPr/>
          <a:lstStyle/>
          <a:p>
            <a:pPr eaLnBrk="1" hangingPunct="1"/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国内外研究开发现状</a:t>
            </a:r>
          </a:p>
        </p:txBody>
      </p:sp>
      <p:grpSp>
        <p:nvGrpSpPr>
          <p:cNvPr id="10242" name="Group 85">
            <a:extLst>
              <a:ext uri="{FF2B5EF4-FFF2-40B4-BE49-F238E27FC236}">
                <a16:creationId xmlns:a16="http://schemas.microsoft.com/office/drawing/2014/main" id="{506F3121-9390-4874-B3DA-4A8DD27A50E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268413"/>
            <a:ext cx="8207375" cy="863600"/>
            <a:chOff x="295" y="1162"/>
            <a:chExt cx="5170" cy="544"/>
          </a:xfrm>
        </p:grpSpPr>
        <p:grpSp>
          <p:nvGrpSpPr>
            <p:cNvPr id="10243" name="Group 86">
              <a:extLst>
                <a:ext uri="{FF2B5EF4-FFF2-40B4-BE49-F238E27FC236}">
                  <a16:creationId xmlns:a16="http://schemas.microsoft.com/office/drawing/2014/main" id="{73934002-3BEA-4402-AD5C-C6887FBD9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162"/>
              <a:ext cx="5170" cy="363"/>
              <a:chOff x="295" y="1162"/>
              <a:chExt cx="5170" cy="363"/>
            </a:xfrm>
          </p:grpSpPr>
          <p:sp>
            <p:nvSpPr>
              <p:cNvPr id="10244" name="Rectangle 87">
                <a:extLst>
                  <a:ext uri="{FF2B5EF4-FFF2-40B4-BE49-F238E27FC236}">
                    <a16:creationId xmlns:a16="http://schemas.microsoft.com/office/drawing/2014/main" id="{8A4A1C6E-7F9E-4EE3-9323-20965B318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1162"/>
                <a:ext cx="646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0245" name="Rectangle 88">
                <a:extLst>
                  <a:ext uri="{FF2B5EF4-FFF2-40B4-BE49-F238E27FC236}">
                    <a16:creationId xmlns:a16="http://schemas.microsoft.com/office/drawing/2014/main" id="{121433AA-39D4-4FAF-AFC2-25C1F7CA8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" y="1162"/>
                <a:ext cx="646" cy="3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246" name="Rectangle 89">
                <a:extLst>
                  <a:ext uri="{FF2B5EF4-FFF2-40B4-BE49-F238E27FC236}">
                    <a16:creationId xmlns:a16="http://schemas.microsoft.com/office/drawing/2014/main" id="{E147C081-ABEE-4015-A9AE-BC0FF8E2D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1162"/>
                <a:ext cx="646" cy="3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247" name="Rectangle 90">
                <a:extLst>
                  <a:ext uri="{FF2B5EF4-FFF2-40B4-BE49-F238E27FC236}">
                    <a16:creationId xmlns:a16="http://schemas.microsoft.com/office/drawing/2014/main" id="{84C8DE71-486F-45D4-8C29-750555656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1162"/>
                <a:ext cx="646" cy="363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248" name="Rectangle 91">
                <a:extLst>
                  <a:ext uri="{FF2B5EF4-FFF2-40B4-BE49-F238E27FC236}">
                    <a16:creationId xmlns:a16="http://schemas.microsoft.com/office/drawing/2014/main" id="{BE63A033-EDC3-4C70-B914-2A046C32E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162"/>
                <a:ext cx="646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249" name="Rectangle 92">
                <a:extLst>
                  <a:ext uri="{FF2B5EF4-FFF2-40B4-BE49-F238E27FC236}">
                    <a16:creationId xmlns:a16="http://schemas.microsoft.com/office/drawing/2014/main" id="{62F4C55F-2300-4964-9BE6-B1A7097DB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1162"/>
                <a:ext cx="646" cy="36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250" name="Rectangle 93">
                <a:extLst>
                  <a:ext uri="{FF2B5EF4-FFF2-40B4-BE49-F238E27FC236}">
                    <a16:creationId xmlns:a16="http://schemas.microsoft.com/office/drawing/2014/main" id="{A229D12F-9D93-4545-9F7B-D5F55EAA4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1162"/>
                <a:ext cx="646" cy="36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251" name="Rectangle 94">
                <a:extLst>
                  <a:ext uri="{FF2B5EF4-FFF2-40B4-BE49-F238E27FC236}">
                    <a16:creationId xmlns:a16="http://schemas.microsoft.com/office/drawing/2014/main" id="{D09934C9-8930-46E5-9A20-6E4EB5051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1162"/>
                <a:ext cx="646" cy="36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252" name="Group 95">
              <a:extLst>
                <a:ext uri="{FF2B5EF4-FFF2-40B4-BE49-F238E27FC236}">
                  <a16:creationId xmlns:a16="http://schemas.microsoft.com/office/drawing/2014/main" id="{2750FEB0-5294-43E5-9D89-2A7F34D17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525"/>
              <a:ext cx="5170" cy="181"/>
              <a:chOff x="295" y="1525"/>
              <a:chExt cx="5170" cy="181"/>
            </a:xfrm>
          </p:grpSpPr>
          <p:sp>
            <p:nvSpPr>
              <p:cNvPr id="10253" name="Rectangle 96">
                <a:extLst>
                  <a:ext uri="{FF2B5EF4-FFF2-40B4-BE49-F238E27FC236}">
                    <a16:creationId xmlns:a16="http://schemas.microsoft.com/office/drawing/2014/main" id="{57E4BA8E-4B56-421C-8A2C-C764D99FD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0254" name="Rectangle 97">
                <a:extLst>
                  <a:ext uri="{FF2B5EF4-FFF2-40B4-BE49-F238E27FC236}">
                    <a16:creationId xmlns:a16="http://schemas.microsoft.com/office/drawing/2014/main" id="{3D75DD88-239E-4E23-BCA8-CA8A1AF91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0255" name="Rectangle 98">
                <a:extLst>
                  <a:ext uri="{FF2B5EF4-FFF2-40B4-BE49-F238E27FC236}">
                    <a16:creationId xmlns:a16="http://schemas.microsoft.com/office/drawing/2014/main" id="{2D0DE30E-8FAD-45C6-9C4A-EF18660DF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0256" name="Rectangle 99">
                <a:extLst>
                  <a:ext uri="{FF2B5EF4-FFF2-40B4-BE49-F238E27FC236}">
                    <a16:creationId xmlns:a16="http://schemas.microsoft.com/office/drawing/2014/main" id="{DE496168-FFB1-44D8-BD87-693BBA87B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0257" name="Rectangle 100">
                <a:extLst>
                  <a:ext uri="{FF2B5EF4-FFF2-40B4-BE49-F238E27FC236}">
                    <a16:creationId xmlns:a16="http://schemas.microsoft.com/office/drawing/2014/main" id="{89CBC9E2-E2F7-4BA1-A9FC-C8D0B6BC7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0258" name="Rectangle 101">
                <a:extLst>
                  <a:ext uri="{FF2B5EF4-FFF2-40B4-BE49-F238E27FC236}">
                    <a16:creationId xmlns:a16="http://schemas.microsoft.com/office/drawing/2014/main" id="{D0561A00-DA3C-4510-941B-50705F308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0259" name="Rectangle 102">
                <a:extLst>
                  <a:ext uri="{FF2B5EF4-FFF2-40B4-BE49-F238E27FC236}">
                    <a16:creationId xmlns:a16="http://schemas.microsoft.com/office/drawing/2014/main" id="{9B3794FE-AF2D-48D5-B715-E7B94542C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10260" name="Rectangle 103">
                <a:extLst>
                  <a:ext uri="{FF2B5EF4-FFF2-40B4-BE49-F238E27FC236}">
                    <a16:creationId xmlns:a16="http://schemas.microsoft.com/office/drawing/2014/main" id="{DADDD820-C9A9-483B-A011-57EB54C99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1525"/>
                <a:ext cx="6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tx2"/>
                  </a:solidFill>
                </a:endParaRPr>
              </a:p>
            </p:txBody>
          </p:sp>
        </p:grpSp>
      </p:grpSp>
      <p:graphicFrame>
        <p:nvGraphicFramePr>
          <p:cNvPr id="11268" name="表格 11267">
            <a:extLst>
              <a:ext uri="{FF2B5EF4-FFF2-40B4-BE49-F238E27FC236}">
                <a16:creationId xmlns:a16="http://schemas.microsoft.com/office/drawing/2014/main" id="{D3BE8BB0-0917-4610-BF13-0B8CF1CE1827}"/>
              </a:ext>
            </a:extLst>
          </p:cNvPr>
          <p:cNvGraphicFramePr/>
          <p:nvPr/>
        </p:nvGraphicFramePr>
        <p:xfrm>
          <a:off x="144463" y="2205038"/>
          <a:ext cx="8820150" cy="3825875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en-US" altLang="zh-CN" sz="1000" b="1" dirty="0"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公司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en-US" altLang="zh-CN" sz="1100" b="1" dirty="0"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 产品名称</a:t>
                      </a:r>
                    </a:p>
                    <a:p>
                      <a:pPr lvl="0" algn="ctr" eaLnBrk="1" hangingPunct="1">
                        <a:buNone/>
                      </a:pPr>
                      <a:endParaRPr lang="zh-CN" altLang="en-US" b="1" dirty="0"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en-US" altLang="zh-CN" sz="1100" b="1" dirty="0"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优点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en-US" altLang="zh-CN" sz="1100" b="1" dirty="0"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缺点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en-US" altLang="zh-CN" sz="1100" b="1" dirty="0"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价格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endParaRPr lang="en-US" altLang="zh-CN" sz="1100" b="1" dirty="0"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latin typeface="Calibri" panose="020F0502020204030204" pitchFamily="34" charset="0"/>
                          <a:ea typeface="楷体_GB2312" pitchFamily="49" charset="-122"/>
                        </a:rPr>
                        <a:t>市场份额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汉王科技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ABD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楷体" panose="02010609060101010101" pitchFamily="49" charset="-122"/>
                          <a:ea typeface="楷体_GB2312" pitchFamily="49" charset="-122"/>
                        </a:rPr>
                        <a:t>汉王科技</a:t>
                      </a:r>
                      <a:r>
                        <a:rPr lang="en-US" altLang="zh-CN" b="1" dirty="0">
                          <a:latin typeface="楷体" panose="02010609060101010101" pitchFamily="49" charset="-122"/>
                          <a:ea typeface="楷体_GB2312" pitchFamily="49" charset="-122"/>
                        </a:rPr>
                        <a:t>FK603</a:t>
                      </a:r>
                      <a:endParaRPr lang="zh-CN" altLang="en-US" b="1" dirty="0">
                        <a:latin typeface="楷体" panose="02010609060101010101" pitchFamily="49" charset="-122"/>
                        <a:ea typeface="楷体_GB2312" pitchFamily="49" charset="-122"/>
                      </a:endParaRP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ABD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验证速度快、误识率低、报表生成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ABD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latin typeface="楷体" panose="02010609060101010101" pitchFamily="49" charset="-122"/>
                          <a:ea typeface="楷体_GB2312" pitchFamily="49" charset="-122"/>
                        </a:rPr>
                        <a:t>不能实现分布式的数据同步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楷体" panose="02010609060101010101" pitchFamily="49" charset="-122"/>
                        <a:ea typeface="楷体_GB2312" pitchFamily="49" charset="-122"/>
                      </a:endParaRP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ABD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latin typeface="楷体" panose="02010609060101010101" pitchFamily="49" charset="-122"/>
                          <a:ea typeface="楷体_GB2312" pitchFamily="49" charset="-122"/>
                        </a:rPr>
                        <a:t>2100</a:t>
                      </a:r>
                      <a:r>
                        <a:rPr lang="zh-CN" altLang="en-US" b="1" dirty="0">
                          <a:latin typeface="楷体" panose="02010609060101010101" pitchFamily="49" charset="-122"/>
                          <a:ea typeface="楷体_GB2312" pitchFamily="49" charset="-122"/>
                        </a:rPr>
                        <a:t>元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ABD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40℅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　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A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037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中控科技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IFace302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指纹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+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人脸识别考勤机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latin typeface="楷体" panose="02010609060101010101" pitchFamily="49" charset="-122"/>
                          <a:ea typeface="楷体_GB2312" pitchFamily="49" charset="-122"/>
                        </a:rPr>
                        <a:t>集成指纹和人脸识别混合验证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不能实现分布式数据同步、不能实现考勤数据的分析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1500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元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latin typeface="楷体" panose="02010609060101010101" pitchFamily="49" charset="-122"/>
                          <a:ea typeface="楷体_GB2312" pitchFamily="49" charset="-122"/>
                        </a:rPr>
                        <a:t>15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℅</a:t>
                      </a:r>
                      <a:endParaRPr lang="zh-CN" altLang="en-US" b="1" dirty="0">
                        <a:latin typeface="楷体" panose="02010609060101010101" pitchFamily="49" charset="-122"/>
                        <a:ea typeface="楷体_GB2312" pitchFamily="49" charset="-122"/>
                      </a:endParaRP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飞瑞斯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latin typeface="楷体" panose="02010609060101010101" pitchFamily="49" charset="-122"/>
                          <a:ea typeface="楷体_GB2312" pitchFamily="49" charset="-122"/>
                        </a:rPr>
                        <a:t>辨脸通人脸考勤机</a:t>
                      </a:r>
                      <a:r>
                        <a:rPr lang="en-US" altLang="zh-CN" b="1" dirty="0">
                          <a:latin typeface="楷体" panose="02010609060101010101" pitchFamily="49" charset="-122"/>
                          <a:ea typeface="楷体_GB2312" pitchFamily="49" charset="-122"/>
                        </a:rPr>
                        <a:t>G103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楷体" panose="02010609060101010101" pitchFamily="49" charset="-122"/>
                        <a:ea typeface="楷体_GB2312" pitchFamily="49" charset="-122"/>
                      </a:endParaRP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外观友好、低功耗、识别精确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市场知名度低、不能实现数据同步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1600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元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_GB2312" pitchFamily="49" charset="-122"/>
                        </a:rPr>
                        <a:t>5℅</a:t>
                      </a:r>
                    </a:p>
                  </a:txBody>
                  <a:tcPr marL="91437" marR="91437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4E6ED13-A265-47CB-888A-1C6F1220BA78}"/>
              </a:ext>
            </a:extLst>
          </p:cNvPr>
          <p:cNvSpPr txBox="1"/>
          <p:nvPr/>
        </p:nvSpPr>
        <p:spPr>
          <a:xfrm>
            <a:off x="0" y="6021388"/>
            <a:ext cx="9144000" cy="9540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我们的目标：移植优点、完善缺点</a:t>
            </a:r>
            <a:r>
              <a:rPr lang="zh-CN" altLang="en-US" sz="2800" b="1">
                <a:solidFill>
                  <a:srgbClr val="E6A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（先进性√）</a:t>
            </a:r>
          </a:p>
          <a:p>
            <a:endParaRPr lang="zh-CN" altLang="en-US" sz="2800" b="1">
              <a:solidFill>
                <a:srgbClr val="E6A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5CEE3EA7-0F99-4F57-8556-CDD807C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8913"/>
            <a:ext cx="4968875" cy="836612"/>
          </a:xfrm>
        </p:spPr>
        <p:txBody>
          <a:bodyPr/>
          <a:lstStyle/>
          <a:p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我们的系统功能</a:t>
            </a:r>
          </a:p>
        </p:txBody>
      </p:sp>
      <p:grpSp>
        <p:nvGrpSpPr>
          <p:cNvPr id="11266" name="Group 3">
            <a:extLst>
              <a:ext uri="{FF2B5EF4-FFF2-40B4-BE49-F238E27FC236}">
                <a16:creationId xmlns:a16="http://schemas.microsoft.com/office/drawing/2014/main" id="{CCF575BD-AA9F-4CF7-AED4-1E1E969B33F2}"/>
              </a:ext>
            </a:extLst>
          </p:cNvPr>
          <p:cNvGrpSpPr>
            <a:grpSpLocks/>
          </p:cNvGrpSpPr>
          <p:nvPr/>
        </p:nvGrpSpPr>
        <p:grpSpPr bwMode="auto">
          <a:xfrm>
            <a:off x="3683000" y="2817813"/>
            <a:ext cx="1809750" cy="1784350"/>
            <a:chOff x="480" y="1200"/>
            <a:chExt cx="1042" cy="1019"/>
          </a:xfrm>
        </p:grpSpPr>
        <p:pic>
          <p:nvPicPr>
            <p:cNvPr id="11267" name="Picture 4" descr="circuler_1">
              <a:extLst>
                <a:ext uri="{FF2B5EF4-FFF2-40B4-BE49-F238E27FC236}">
                  <a16:creationId xmlns:a16="http://schemas.microsoft.com/office/drawing/2014/main" id="{3515ECDE-23F2-4842-AF66-2290FBE5FE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00"/>
              <a:ext cx="1042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10" name="Oval 5">
              <a:extLst>
                <a:ext uri="{FF2B5EF4-FFF2-40B4-BE49-F238E27FC236}">
                  <a16:creationId xmlns:a16="http://schemas.microsoft.com/office/drawing/2014/main" id="{BDCE8BE1-F821-4238-8636-EFE949D538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1200"/>
              <a:ext cx="1035" cy="1019"/>
            </a:xfrm>
            <a:prstGeom prst="ellipse">
              <a:avLst/>
            </a:prstGeom>
            <a:solidFill>
              <a:srgbClr val="DDDDDD"/>
            </a:solidFill>
            <a:ln w="19050" cap="rnd" algn="ctr">
              <a:solidFill>
                <a:srgbClr val="808080"/>
              </a:solidFill>
              <a:prstDash val="sysDot"/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功  能</a:t>
              </a:r>
            </a:p>
            <a:p>
              <a:pPr algn="ctr"/>
              <a:r>
                <a:rPr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 模  块  </a:t>
              </a:r>
            </a:p>
          </p:txBody>
        </p:sp>
      </p:grpSp>
      <p:grpSp>
        <p:nvGrpSpPr>
          <p:cNvPr id="11269" name="Group 6">
            <a:extLst>
              <a:ext uri="{FF2B5EF4-FFF2-40B4-BE49-F238E27FC236}">
                <a16:creationId xmlns:a16="http://schemas.microsoft.com/office/drawing/2014/main" id="{BFECCC94-DF90-46AB-82F9-0F989A86D85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95575" y="2112963"/>
            <a:ext cx="3743325" cy="3209925"/>
            <a:chOff x="1837" y="799"/>
            <a:chExt cx="3140" cy="2691"/>
          </a:xfrm>
        </p:grpSpPr>
        <p:sp>
          <p:nvSpPr>
            <p:cNvPr id="11270" name="Freeform 7">
              <a:extLst>
                <a:ext uri="{FF2B5EF4-FFF2-40B4-BE49-F238E27FC236}">
                  <a16:creationId xmlns:a16="http://schemas.microsoft.com/office/drawing/2014/main" id="{54922790-1B53-48EB-8991-3EB5E0A9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695"/>
              <a:ext cx="2848" cy="1795"/>
            </a:xfrm>
            <a:custGeom>
              <a:avLst/>
              <a:gdLst>
                <a:gd name="T0" fmla="*/ 224 w 2848"/>
                <a:gd name="T1" fmla="*/ 484 h 1795"/>
                <a:gd name="T2" fmla="*/ 231 w 2848"/>
                <a:gd name="T3" fmla="*/ 587 h 1795"/>
                <a:gd name="T4" fmla="*/ 246 w 2848"/>
                <a:gd name="T5" fmla="*/ 687 h 1795"/>
                <a:gd name="T6" fmla="*/ 267 w 2848"/>
                <a:gd name="T7" fmla="*/ 785 h 1795"/>
                <a:gd name="T8" fmla="*/ 295 w 2848"/>
                <a:gd name="T9" fmla="*/ 881 h 1795"/>
                <a:gd name="T10" fmla="*/ 329 w 2848"/>
                <a:gd name="T11" fmla="*/ 973 h 1795"/>
                <a:gd name="T12" fmla="*/ 371 w 2848"/>
                <a:gd name="T13" fmla="*/ 1062 h 1795"/>
                <a:gd name="T14" fmla="*/ 419 w 2848"/>
                <a:gd name="T15" fmla="*/ 1147 h 1795"/>
                <a:gd name="T16" fmla="*/ 472 w 2848"/>
                <a:gd name="T17" fmla="*/ 1228 h 1795"/>
                <a:gd name="T18" fmla="*/ 531 w 2848"/>
                <a:gd name="T19" fmla="*/ 1305 h 1795"/>
                <a:gd name="T20" fmla="*/ 595 w 2848"/>
                <a:gd name="T21" fmla="*/ 1377 h 1795"/>
                <a:gd name="T22" fmla="*/ 665 w 2848"/>
                <a:gd name="T23" fmla="*/ 1445 h 1795"/>
                <a:gd name="T24" fmla="*/ 739 w 2848"/>
                <a:gd name="T25" fmla="*/ 1508 h 1795"/>
                <a:gd name="T26" fmla="*/ 817 w 2848"/>
                <a:gd name="T27" fmla="*/ 1565 h 1795"/>
                <a:gd name="T28" fmla="*/ 900 w 2848"/>
                <a:gd name="T29" fmla="*/ 1617 h 1795"/>
                <a:gd name="T30" fmla="*/ 986 w 2848"/>
                <a:gd name="T31" fmla="*/ 1662 h 1795"/>
                <a:gd name="T32" fmla="*/ 1076 w 2848"/>
                <a:gd name="T33" fmla="*/ 1702 h 1795"/>
                <a:gd name="T34" fmla="*/ 1169 w 2848"/>
                <a:gd name="T35" fmla="*/ 1734 h 1795"/>
                <a:gd name="T36" fmla="*/ 1266 w 2848"/>
                <a:gd name="T37" fmla="*/ 1761 h 1795"/>
                <a:gd name="T38" fmla="*/ 1365 w 2848"/>
                <a:gd name="T39" fmla="*/ 1780 h 1795"/>
                <a:gd name="T40" fmla="*/ 1467 w 2848"/>
                <a:gd name="T41" fmla="*/ 1790 h 1795"/>
                <a:gd name="T42" fmla="*/ 1569 w 2848"/>
                <a:gd name="T43" fmla="*/ 1795 h 1795"/>
                <a:gd name="T44" fmla="*/ 1735 w 2848"/>
                <a:gd name="T45" fmla="*/ 1784 h 1795"/>
                <a:gd name="T46" fmla="*/ 1894 w 2848"/>
                <a:gd name="T47" fmla="*/ 1755 h 1795"/>
                <a:gd name="T48" fmla="*/ 2046 w 2848"/>
                <a:gd name="T49" fmla="*/ 1708 h 1795"/>
                <a:gd name="T50" fmla="*/ 2191 w 2848"/>
                <a:gd name="T51" fmla="*/ 1643 h 1795"/>
                <a:gd name="T52" fmla="*/ 2325 w 2848"/>
                <a:gd name="T53" fmla="*/ 1562 h 1795"/>
                <a:gd name="T54" fmla="*/ 2448 w 2848"/>
                <a:gd name="T55" fmla="*/ 1468 h 1795"/>
                <a:gd name="T56" fmla="*/ 2560 w 2848"/>
                <a:gd name="T57" fmla="*/ 1359 h 1795"/>
                <a:gd name="T58" fmla="*/ 2658 w 2848"/>
                <a:gd name="T59" fmla="*/ 1239 h 1795"/>
                <a:gd name="T60" fmla="*/ 2743 w 2848"/>
                <a:gd name="T61" fmla="*/ 1108 h 1795"/>
                <a:gd name="T62" fmla="*/ 2812 w 2848"/>
                <a:gd name="T63" fmla="*/ 966 h 1795"/>
                <a:gd name="T64" fmla="*/ 2728 w 2848"/>
                <a:gd name="T65" fmla="*/ 987 h 1795"/>
                <a:gd name="T66" fmla="*/ 2702 w 2848"/>
                <a:gd name="T67" fmla="*/ 1002 h 1795"/>
                <a:gd name="T68" fmla="*/ 2671 w 2848"/>
                <a:gd name="T69" fmla="*/ 999 h 1795"/>
                <a:gd name="T70" fmla="*/ 2415 w 2848"/>
                <a:gd name="T71" fmla="*/ 749 h 1795"/>
                <a:gd name="T72" fmla="*/ 2375 w 2848"/>
                <a:gd name="T73" fmla="*/ 844 h 1795"/>
                <a:gd name="T74" fmla="*/ 2325 w 2848"/>
                <a:gd name="T75" fmla="*/ 933 h 1795"/>
                <a:gd name="T76" fmla="*/ 2265 w 2848"/>
                <a:gd name="T77" fmla="*/ 1016 h 1795"/>
                <a:gd name="T78" fmla="*/ 2196 w 2848"/>
                <a:gd name="T79" fmla="*/ 1091 h 1795"/>
                <a:gd name="T80" fmla="*/ 2120 w 2848"/>
                <a:gd name="T81" fmla="*/ 1157 h 1795"/>
                <a:gd name="T82" fmla="*/ 2036 w 2848"/>
                <a:gd name="T83" fmla="*/ 1215 h 1795"/>
                <a:gd name="T84" fmla="*/ 1945 w 2848"/>
                <a:gd name="T85" fmla="*/ 1264 h 1795"/>
                <a:gd name="T86" fmla="*/ 1849 w 2848"/>
                <a:gd name="T87" fmla="*/ 1301 h 1795"/>
                <a:gd name="T88" fmla="*/ 1748 w 2848"/>
                <a:gd name="T89" fmla="*/ 1329 h 1795"/>
                <a:gd name="T90" fmla="*/ 1643 w 2848"/>
                <a:gd name="T91" fmla="*/ 1343 h 1795"/>
                <a:gd name="T92" fmla="*/ 1523 w 2848"/>
                <a:gd name="T93" fmla="*/ 1345 h 1795"/>
                <a:gd name="T94" fmla="*/ 1389 w 2848"/>
                <a:gd name="T95" fmla="*/ 1327 h 1795"/>
                <a:gd name="T96" fmla="*/ 1261 w 2848"/>
                <a:gd name="T97" fmla="*/ 1292 h 1795"/>
                <a:gd name="T98" fmla="*/ 1142 w 2848"/>
                <a:gd name="T99" fmla="*/ 1238 h 1795"/>
                <a:gd name="T100" fmla="*/ 1033 w 2848"/>
                <a:gd name="T101" fmla="*/ 1168 h 1795"/>
                <a:gd name="T102" fmla="*/ 935 w 2848"/>
                <a:gd name="T103" fmla="*/ 1083 h 1795"/>
                <a:gd name="T104" fmla="*/ 850 w 2848"/>
                <a:gd name="T105" fmla="*/ 986 h 1795"/>
                <a:gd name="T106" fmla="*/ 781 w 2848"/>
                <a:gd name="T107" fmla="*/ 876 h 1795"/>
                <a:gd name="T108" fmla="*/ 727 w 2848"/>
                <a:gd name="T109" fmla="*/ 757 h 1795"/>
                <a:gd name="T110" fmla="*/ 691 w 2848"/>
                <a:gd name="T111" fmla="*/ 630 h 1795"/>
                <a:gd name="T112" fmla="*/ 674 w 2848"/>
                <a:gd name="T113" fmla="*/ 495 h 1795"/>
                <a:gd name="T114" fmla="*/ 449 w 2848"/>
                <a:gd name="T115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48" h="1795">
                  <a:moveTo>
                    <a:pt x="224" y="449"/>
                  </a:moveTo>
                  <a:lnTo>
                    <a:pt x="224" y="449"/>
                  </a:lnTo>
                  <a:lnTo>
                    <a:pt x="224" y="484"/>
                  </a:lnTo>
                  <a:lnTo>
                    <a:pt x="226" y="519"/>
                  </a:lnTo>
                  <a:lnTo>
                    <a:pt x="228" y="553"/>
                  </a:lnTo>
                  <a:lnTo>
                    <a:pt x="231" y="587"/>
                  </a:lnTo>
                  <a:lnTo>
                    <a:pt x="235" y="620"/>
                  </a:lnTo>
                  <a:lnTo>
                    <a:pt x="240" y="654"/>
                  </a:lnTo>
                  <a:lnTo>
                    <a:pt x="246" y="687"/>
                  </a:lnTo>
                  <a:lnTo>
                    <a:pt x="252" y="720"/>
                  </a:lnTo>
                  <a:lnTo>
                    <a:pt x="259" y="754"/>
                  </a:lnTo>
                  <a:lnTo>
                    <a:pt x="267" y="785"/>
                  </a:lnTo>
                  <a:lnTo>
                    <a:pt x="275" y="817"/>
                  </a:lnTo>
                  <a:lnTo>
                    <a:pt x="285" y="849"/>
                  </a:lnTo>
                  <a:lnTo>
                    <a:pt x="295" y="881"/>
                  </a:lnTo>
                  <a:lnTo>
                    <a:pt x="306" y="912"/>
                  </a:lnTo>
                  <a:lnTo>
                    <a:pt x="318" y="942"/>
                  </a:lnTo>
                  <a:lnTo>
                    <a:pt x="329" y="973"/>
                  </a:lnTo>
                  <a:lnTo>
                    <a:pt x="342" y="1003"/>
                  </a:lnTo>
                  <a:lnTo>
                    <a:pt x="357" y="1032"/>
                  </a:lnTo>
                  <a:lnTo>
                    <a:pt x="371" y="1062"/>
                  </a:lnTo>
                  <a:lnTo>
                    <a:pt x="386" y="1090"/>
                  </a:lnTo>
                  <a:lnTo>
                    <a:pt x="403" y="1118"/>
                  </a:lnTo>
                  <a:lnTo>
                    <a:pt x="419" y="1147"/>
                  </a:lnTo>
                  <a:lnTo>
                    <a:pt x="436" y="1174"/>
                  </a:lnTo>
                  <a:lnTo>
                    <a:pt x="453" y="1201"/>
                  </a:lnTo>
                  <a:lnTo>
                    <a:pt x="472" y="1228"/>
                  </a:lnTo>
                  <a:lnTo>
                    <a:pt x="491" y="1254"/>
                  </a:lnTo>
                  <a:lnTo>
                    <a:pt x="511" y="1280"/>
                  </a:lnTo>
                  <a:lnTo>
                    <a:pt x="531" y="1305"/>
                  </a:lnTo>
                  <a:lnTo>
                    <a:pt x="553" y="1330"/>
                  </a:lnTo>
                  <a:lnTo>
                    <a:pt x="574" y="1353"/>
                  </a:lnTo>
                  <a:lnTo>
                    <a:pt x="595" y="1377"/>
                  </a:lnTo>
                  <a:lnTo>
                    <a:pt x="618" y="1401"/>
                  </a:lnTo>
                  <a:lnTo>
                    <a:pt x="641" y="1423"/>
                  </a:lnTo>
                  <a:lnTo>
                    <a:pt x="665" y="1445"/>
                  </a:lnTo>
                  <a:lnTo>
                    <a:pt x="690" y="1467"/>
                  </a:lnTo>
                  <a:lnTo>
                    <a:pt x="713" y="1487"/>
                  </a:lnTo>
                  <a:lnTo>
                    <a:pt x="739" y="1508"/>
                  </a:lnTo>
                  <a:lnTo>
                    <a:pt x="764" y="1527"/>
                  </a:lnTo>
                  <a:lnTo>
                    <a:pt x="791" y="1546"/>
                  </a:lnTo>
                  <a:lnTo>
                    <a:pt x="817" y="1565"/>
                  </a:lnTo>
                  <a:lnTo>
                    <a:pt x="844" y="1582"/>
                  </a:lnTo>
                  <a:lnTo>
                    <a:pt x="872" y="1600"/>
                  </a:lnTo>
                  <a:lnTo>
                    <a:pt x="900" y="1617"/>
                  </a:lnTo>
                  <a:lnTo>
                    <a:pt x="928" y="1632"/>
                  </a:lnTo>
                  <a:lnTo>
                    <a:pt x="957" y="1647"/>
                  </a:lnTo>
                  <a:lnTo>
                    <a:pt x="986" y="1662"/>
                  </a:lnTo>
                  <a:lnTo>
                    <a:pt x="1016" y="1676"/>
                  </a:lnTo>
                  <a:lnTo>
                    <a:pt x="1046" y="1689"/>
                  </a:lnTo>
                  <a:lnTo>
                    <a:pt x="1076" y="1702"/>
                  </a:lnTo>
                  <a:lnTo>
                    <a:pt x="1106" y="1714"/>
                  </a:lnTo>
                  <a:lnTo>
                    <a:pt x="1138" y="1724"/>
                  </a:lnTo>
                  <a:lnTo>
                    <a:pt x="1169" y="1734"/>
                  </a:lnTo>
                  <a:lnTo>
                    <a:pt x="1201" y="1743"/>
                  </a:lnTo>
                  <a:lnTo>
                    <a:pt x="1233" y="1752"/>
                  </a:lnTo>
                  <a:lnTo>
                    <a:pt x="1266" y="1761"/>
                  </a:lnTo>
                  <a:lnTo>
                    <a:pt x="1299" y="1768"/>
                  </a:lnTo>
                  <a:lnTo>
                    <a:pt x="1332" y="1774"/>
                  </a:lnTo>
                  <a:lnTo>
                    <a:pt x="1365" y="1780"/>
                  </a:lnTo>
                  <a:lnTo>
                    <a:pt x="1398" y="1784"/>
                  </a:lnTo>
                  <a:lnTo>
                    <a:pt x="1432" y="1788"/>
                  </a:lnTo>
                  <a:lnTo>
                    <a:pt x="1467" y="1790"/>
                  </a:lnTo>
                  <a:lnTo>
                    <a:pt x="1501" y="1793"/>
                  </a:lnTo>
                  <a:lnTo>
                    <a:pt x="1535" y="1794"/>
                  </a:lnTo>
                  <a:lnTo>
                    <a:pt x="1569" y="1795"/>
                  </a:lnTo>
                  <a:lnTo>
                    <a:pt x="1625" y="1794"/>
                  </a:lnTo>
                  <a:lnTo>
                    <a:pt x="1680" y="1790"/>
                  </a:lnTo>
                  <a:lnTo>
                    <a:pt x="1735" y="1784"/>
                  </a:lnTo>
                  <a:lnTo>
                    <a:pt x="1789" y="1777"/>
                  </a:lnTo>
                  <a:lnTo>
                    <a:pt x="1842" y="1767"/>
                  </a:lnTo>
                  <a:lnTo>
                    <a:pt x="1894" y="1755"/>
                  </a:lnTo>
                  <a:lnTo>
                    <a:pt x="1946" y="1742"/>
                  </a:lnTo>
                  <a:lnTo>
                    <a:pt x="1997" y="1725"/>
                  </a:lnTo>
                  <a:lnTo>
                    <a:pt x="2046" y="1708"/>
                  </a:lnTo>
                  <a:lnTo>
                    <a:pt x="2096" y="1688"/>
                  </a:lnTo>
                  <a:lnTo>
                    <a:pt x="2143" y="1666"/>
                  </a:lnTo>
                  <a:lnTo>
                    <a:pt x="2191" y="1643"/>
                  </a:lnTo>
                  <a:lnTo>
                    <a:pt x="2237" y="1618"/>
                  </a:lnTo>
                  <a:lnTo>
                    <a:pt x="2281" y="1592"/>
                  </a:lnTo>
                  <a:lnTo>
                    <a:pt x="2325" y="1562"/>
                  </a:lnTo>
                  <a:lnTo>
                    <a:pt x="2368" y="1533"/>
                  </a:lnTo>
                  <a:lnTo>
                    <a:pt x="2408" y="1501"/>
                  </a:lnTo>
                  <a:lnTo>
                    <a:pt x="2448" y="1468"/>
                  </a:lnTo>
                  <a:lnTo>
                    <a:pt x="2487" y="1434"/>
                  </a:lnTo>
                  <a:lnTo>
                    <a:pt x="2525" y="1397"/>
                  </a:lnTo>
                  <a:lnTo>
                    <a:pt x="2560" y="1359"/>
                  </a:lnTo>
                  <a:lnTo>
                    <a:pt x="2594" y="1322"/>
                  </a:lnTo>
                  <a:lnTo>
                    <a:pt x="2627" y="1280"/>
                  </a:lnTo>
                  <a:lnTo>
                    <a:pt x="2658" y="1239"/>
                  </a:lnTo>
                  <a:lnTo>
                    <a:pt x="2689" y="1196"/>
                  </a:lnTo>
                  <a:lnTo>
                    <a:pt x="2716" y="1153"/>
                  </a:lnTo>
                  <a:lnTo>
                    <a:pt x="2743" y="1108"/>
                  </a:lnTo>
                  <a:lnTo>
                    <a:pt x="2768" y="1062"/>
                  </a:lnTo>
                  <a:lnTo>
                    <a:pt x="2790" y="1015"/>
                  </a:lnTo>
                  <a:lnTo>
                    <a:pt x="2812" y="966"/>
                  </a:lnTo>
                  <a:lnTo>
                    <a:pt x="2832" y="918"/>
                  </a:lnTo>
                  <a:lnTo>
                    <a:pt x="2848" y="867"/>
                  </a:lnTo>
                  <a:lnTo>
                    <a:pt x="2728" y="987"/>
                  </a:lnTo>
                  <a:lnTo>
                    <a:pt x="2721" y="994"/>
                  </a:lnTo>
                  <a:lnTo>
                    <a:pt x="2711" y="999"/>
                  </a:lnTo>
                  <a:lnTo>
                    <a:pt x="2702" y="1002"/>
                  </a:lnTo>
                  <a:lnTo>
                    <a:pt x="2691" y="1003"/>
                  </a:lnTo>
                  <a:lnTo>
                    <a:pt x="2681" y="1002"/>
                  </a:lnTo>
                  <a:lnTo>
                    <a:pt x="2671" y="999"/>
                  </a:lnTo>
                  <a:lnTo>
                    <a:pt x="2662" y="994"/>
                  </a:lnTo>
                  <a:lnTo>
                    <a:pt x="2653" y="987"/>
                  </a:lnTo>
                  <a:lnTo>
                    <a:pt x="2415" y="749"/>
                  </a:lnTo>
                  <a:lnTo>
                    <a:pt x="2403" y="782"/>
                  </a:lnTo>
                  <a:lnTo>
                    <a:pt x="2390" y="813"/>
                  </a:lnTo>
                  <a:lnTo>
                    <a:pt x="2375" y="844"/>
                  </a:lnTo>
                  <a:lnTo>
                    <a:pt x="2359" y="875"/>
                  </a:lnTo>
                  <a:lnTo>
                    <a:pt x="2343" y="905"/>
                  </a:lnTo>
                  <a:lnTo>
                    <a:pt x="2325" y="933"/>
                  </a:lnTo>
                  <a:lnTo>
                    <a:pt x="2306" y="961"/>
                  </a:lnTo>
                  <a:lnTo>
                    <a:pt x="2286" y="990"/>
                  </a:lnTo>
                  <a:lnTo>
                    <a:pt x="2265" y="1016"/>
                  </a:lnTo>
                  <a:lnTo>
                    <a:pt x="2243" y="1042"/>
                  </a:lnTo>
                  <a:lnTo>
                    <a:pt x="2220" y="1066"/>
                  </a:lnTo>
                  <a:lnTo>
                    <a:pt x="2196" y="1091"/>
                  </a:lnTo>
                  <a:lnTo>
                    <a:pt x="2172" y="1114"/>
                  </a:lnTo>
                  <a:lnTo>
                    <a:pt x="2146" y="1136"/>
                  </a:lnTo>
                  <a:lnTo>
                    <a:pt x="2120" y="1157"/>
                  </a:lnTo>
                  <a:lnTo>
                    <a:pt x="2093" y="1179"/>
                  </a:lnTo>
                  <a:lnTo>
                    <a:pt x="2064" y="1198"/>
                  </a:lnTo>
                  <a:lnTo>
                    <a:pt x="2036" y="1215"/>
                  </a:lnTo>
                  <a:lnTo>
                    <a:pt x="2006" y="1233"/>
                  </a:lnTo>
                  <a:lnTo>
                    <a:pt x="1976" y="1249"/>
                  </a:lnTo>
                  <a:lnTo>
                    <a:pt x="1945" y="1264"/>
                  </a:lnTo>
                  <a:lnTo>
                    <a:pt x="1914" y="1278"/>
                  </a:lnTo>
                  <a:lnTo>
                    <a:pt x="1882" y="1291"/>
                  </a:lnTo>
                  <a:lnTo>
                    <a:pt x="1849" y="1301"/>
                  </a:lnTo>
                  <a:lnTo>
                    <a:pt x="1816" y="1312"/>
                  </a:lnTo>
                  <a:lnTo>
                    <a:pt x="1782" y="1320"/>
                  </a:lnTo>
                  <a:lnTo>
                    <a:pt x="1748" y="1329"/>
                  </a:lnTo>
                  <a:lnTo>
                    <a:pt x="1713" y="1334"/>
                  </a:lnTo>
                  <a:lnTo>
                    <a:pt x="1678" y="1339"/>
                  </a:lnTo>
                  <a:lnTo>
                    <a:pt x="1643" y="1343"/>
                  </a:lnTo>
                  <a:lnTo>
                    <a:pt x="1606" y="1345"/>
                  </a:lnTo>
                  <a:lnTo>
                    <a:pt x="1569" y="1346"/>
                  </a:lnTo>
                  <a:lnTo>
                    <a:pt x="1523" y="1345"/>
                  </a:lnTo>
                  <a:lnTo>
                    <a:pt x="1478" y="1342"/>
                  </a:lnTo>
                  <a:lnTo>
                    <a:pt x="1434" y="1336"/>
                  </a:lnTo>
                  <a:lnTo>
                    <a:pt x="1389" y="1327"/>
                  </a:lnTo>
                  <a:lnTo>
                    <a:pt x="1345" y="1318"/>
                  </a:lnTo>
                  <a:lnTo>
                    <a:pt x="1303" y="1306"/>
                  </a:lnTo>
                  <a:lnTo>
                    <a:pt x="1261" y="1292"/>
                  </a:lnTo>
                  <a:lnTo>
                    <a:pt x="1221" y="1275"/>
                  </a:lnTo>
                  <a:lnTo>
                    <a:pt x="1181" y="1258"/>
                  </a:lnTo>
                  <a:lnTo>
                    <a:pt x="1142" y="1238"/>
                  </a:lnTo>
                  <a:lnTo>
                    <a:pt x="1104" y="1216"/>
                  </a:lnTo>
                  <a:lnTo>
                    <a:pt x="1069" y="1193"/>
                  </a:lnTo>
                  <a:lnTo>
                    <a:pt x="1033" y="1168"/>
                  </a:lnTo>
                  <a:lnTo>
                    <a:pt x="999" y="1141"/>
                  </a:lnTo>
                  <a:lnTo>
                    <a:pt x="966" y="1114"/>
                  </a:lnTo>
                  <a:lnTo>
                    <a:pt x="935" y="1083"/>
                  </a:lnTo>
                  <a:lnTo>
                    <a:pt x="906" y="1052"/>
                  </a:lnTo>
                  <a:lnTo>
                    <a:pt x="877" y="1019"/>
                  </a:lnTo>
                  <a:lnTo>
                    <a:pt x="850" y="986"/>
                  </a:lnTo>
                  <a:lnTo>
                    <a:pt x="825" y="951"/>
                  </a:lnTo>
                  <a:lnTo>
                    <a:pt x="803" y="914"/>
                  </a:lnTo>
                  <a:lnTo>
                    <a:pt x="781" y="876"/>
                  </a:lnTo>
                  <a:lnTo>
                    <a:pt x="760" y="839"/>
                  </a:lnTo>
                  <a:lnTo>
                    <a:pt x="743" y="798"/>
                  </a:lnTo>
                  <a:lnTo>
                    <a:pt x="727" y="757"/>
                  </a:lnTo>
                  <a:lnTo>
                    <a:pt x="713" y="716"/>
                  </a:lnTo>
                  <a:lnTo>
                    <a:pt x="700" y="673"/>
                  </a:lnTo>
                  <a:lnTo>
                    <a:pt x="691" y="630"/>
                  </a:lnTo>
                  <a:lnTo>
                    <a:pt x="683" y="586"/>
                  </a:lnTo>
                  <a:lnTo>
                    <a:pt x="677" y="541"/>
                  </a:lnTo>
                  <a:lnTo>
                    <a:pt x="674" y="495"/>
                  </a:lnTo>
                  <a:lnTo>
                    <a:pt x="673" y="449"/>
                  </a:lnTo>
                  <a:lnTo>
                    <a:pt x="897" y="449"/>
                  </a:lnTo>
                  <a:lnTo>
                    <a:pt x="449" y="0"/>
                  </a:lnTo>
                  <a:lnTo>
                    <a:pt x="0" y="449"/>
                  </a:lnTo>
                  <a:lnTo>
                    <a:pt x="224" y="449"/>
                  </a:lnTo>
                  <a:close/>
                </a:path>
              </a:pathLst>
            </a:custGeom>
            <a:gradFill rotWithShape="1">
              <a:gsLst>
                <a:gs pos="0">
                  <a:srgbClr val="FFC800"/>
                </a:gs>
                <a:gs pos="100000">
                  <a:srgbClr val="FF64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71" name="Freeform 8">
              <a:extLst>
                <a:ext uri="{FF2B5EF4-FFF2-40B4-BE49-F238E27FC236}">
                  <a16:creationId xmlns:a16="http://schemas.microsoft.com/office/drawing/2014/main" id="{600B6971-F80A-44C3-9641-DDAC6F1FA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799"/>
              <a:ext cx="2849" cy="1794"/>
            </a:xfrm>
            <a:custGeom>
              <a:avLst/>
              <a:gdLst>
                <a:gd name="T0" fmla="*/ 2623 w 2849"/>
                <a:gd name="T1" fmla="*/ 1311 h 1794"/>
                <a:gd name="T2" fmla="*/ 2618 w 2849"/>
                <a:gd name="T3" fmla="*/ 1208 h 1794"/>
                <a:gd name="T4" fmla="*/ 2603 w 2849"/>
                <a:gd name="T5" fmla="*/ 1106 h 1794"/>
                <a:gd name="T6" fmla="*/ 2582 w 2849"/>
                <a:gd name="T7" fmla="*/ 1008 h 1794"/>
                <a:gd name="T8" fmla="*/ 2554 w 2849"/>
                <a:gd name="T9" fmla="*/ 914 h 1794"/>
                <a:gd name="T10" fmla="*/ 2518 w 2849"/>
                <a:gd name="T11" fmla="*/ 822 h 1794"/>
                <a:gd name="T12" fmla="*/ 2477 w 2849"/>
                <a:gd name="T13" fmla="*/ 732 h 1794"/>
                <a:gd name="T14" fmla="*/ 2430 w 2849"/>
                <a:gd name="T15" fmla="*/ 647 h 1794"/>
                <a:gd name="T16" fmla="*/ 2377 w 2849"/>
                <a:gd name="T17" fmla="*/ 567 h 1794"/>
                <a:gd name="T18" fmla="*/ 2318 w 2849"/>
                <a:gd name="T19" fmla="*/ 489 h 1794"/>
                <a:gd name="T20" fmla="*/ 2253 w 2849"/>
                <a:gd name="T21" fmla="*/ 417 h 1794"/>
                <a:gd name="T22" fmla="*/ 2183 w 2849"/>
                <a:gd name="T23" fmla="*/ 350 h 1794"/>
                <a:gd name="T24" fmla="*/ 2110 w 2849"/>
                <a:gd name="T25" fmla="*/ 287 h 1794"/>
                <a:gd name="T26" fmla="*/ 2031 w 2849"/>
                <a:gd name="T27" fmla="*/ 229 h 1794"/>
                <a:gd name="T28" fmla="*/ 1948 w 2849"/>
                <a:gd name="T29" fmla="*/ 178 h 1794"/>
                <a:gd name="T30" fmla="*/ 1862 w 2849"/>
                <a:gd name="T31" fmla="*/ 132 h 1794"/>
                <a:gd name="T32" fmla="*/ 1772 w 2849"/>
                <a:gd name="T33" fmla="*/ 93 h 1794"/>
                <a:gd name="T34" fmla="*/ 1679 w 2849"/>
                <a:gd name="T35" fmla="*/ 60 h 1794"/>
                <a:gd name="T36" fmla="*/ 1583 w 2849"/>
                <a:gd name="T37" fmla="*/ 34 h 1794"/>
                <a:gd name="T38" fmla="*/ 1484 w 2849"/>
                <a:gd name="T39" fmla="*/ 15 h 1794"/>
                <a:gd name="T40" fmla="*/ 1382 w 2849"/>
                <a:gd name="T41" fmla="*/ 4 h 1794"/>
                <a:gd name="T42" fmla="*/ 1278 w 2849"/>
                <a:gd name="T43" fmla="*/ 0 h 1794"/>
                <a:gd name="T44" fmla="*/ 1113 w 2849"/>
                <a:gd name="T45" fmla="*/ 9 h 1794"/>
                <a:gd name="T46" fmla="*/ 954 w 2849"/>
                <a:gd name="T47" fmla="*/ 39 h 1794"/>
                <a:gd name="T48" fmla="*/ 801 w 2849"/>
                <a:gd name="T49" fmla="*/ 86 h 1794"/>
                <a:gd name="T50" fmla="*/ 658 w 2849"/>
                <a:gd name="T51" fmla="*/ 151 h 1794"/>
                <a:gd name="T52" fmla="*/ 524 w 2849"/>
                <a:gd name="T53" fmla="*/ 231 h 1794"/>
                <a:gd name="T54" fmla="*/ 400 w 2849"/>
                <a:gd name="T55" fmla="*/ 326 h 1794"/>
                <a:gd name="T56" fmla="*/ 289 w 2849"/>
                <a:gd name="T57" fmla="*/ 435 h 1794"/>
                <a:gd name="T58" fmla="*/ 190 w 2849"/>
                <a:gd name="T59" fmla="*/ 555 h 1794"/>
                <a:gd name="T60" fmla="*/ 106 w 2849"/>
                <a:gd name="T61" fmla="*/ 686 h 1794"/>
                <a:gd name="T62" fmla="*/ 36 w 2849"/>
                <a:gd name="T63" fmla="*/ 828 h 1794"/>
                <a:gd name="T64" fmla="*/ 120 w 2849"/>
                <a:gd name="T65" fmla="*/ 806 h 1794"/>
                <a:gd name="T66" fmla="*/ 147 w 2849"/>
                <a:gd name="T67" fmla="*/ 792 h 1794"/>
                <a:gd name="T68" fmla="*/ 178 w 2849"/>
                <a:gd name="T69" fmla="*/ 795 h 1794"/>
                <a:gd name="T70" fmla="*/ 433 w 2849"/>
                <a:gd name="T71" fmla="*/ 1045 h 1794"/>
                <a:gd name="T72" fmla="*/ 473 w 2849"/>
                <a:gd name="T73" fmla="*/ 951 h 1794"/>
                <a:gd name="T74" fmla="*/ 524 w 2849"/>
                <a:gd name="T75" fmla="*/ 861 h 1794"/>
                <a:gd name="T76" fmla="*/ 584 w 2849"/>
                <a:gd name="T77" fmla="*/ 778 h 1794"/>
                <a:gd name="T78" fmla="*/ 653 w 2849"/>
                <a:gd name="T79" fmla="*/ 704 h 1794"/>
                <a:gd name="T80" fmla="*/ 729 w 2849"/>
                <a:gd name="T81" fmla="*/ 636 h 1794"/>
                <a:gd name="T82" fmla="*/ 813 w 2849"/>
                <a:gd name="T83" fmla="*/ 579 h 1794"/>
                <a:gd name="T84" fmla="*/ 903 w 2849"/>
                <a:gd name="T85" fmla="*/ 530 h 1794"/>
                <a:gd name="T86" fmla="*/ 1000 w 2849"/>
                <a:gd name="T87" fmla="*/ 492 h 1794"/>
                <a:gd name="T88" fmla="*/ 1100 w 2849"/>
                <a:gd name="T89" fmla="*/ 465 h 1794"/>
                <a:gd name="T90" fmla="*/ 1206 w 2849"/>
                <a:gd name="T91" fmla="*/ 451 h 1794"/>
                <a:gd name="T92" fmla="*/ 1324 w 2849"/>
                <a:gd name="T93" fmla="*/ 449 h 1794"/>
                <a:gd name="T94" fmla="*/ 1459 w 2849"/>
                <a:gd name="T95" fmla="*/ 466 h 1794"/>
                <a:gd name="T96" fmla="*/ 1587 w 2849"/>
                <a:gd name="T97" fmla="*/ 503 h 1794"/>
                <a:gd name="T98" fmla="*/ 1706 w 2849"/>
                <a:gd name="T99" fmla="*/ 556 h 1794"/>
                <a:gd name="T100" fmla="*/ 1816 w 2849"/>
                <a:gd name="T101" fmla="*/ 626 h 1794"/>
                <a:gd name="T102" fmla="*/ 1913 w 2849"/>
                <a:gd name="T103" fmla="*/ 711 h 1794"/>
                <a:gd name="T104" fmla="*/ 1998 w 2849"/>
                <a:gd name="T105" fmla="*/ 809 h 1794"/>
                <a:gd name="T106" fmla="*/ 2067 w 2849"/>
                <a:gd name="T107" fmla="*/ 917 h 1794"/>
                <a:gd name="T108" fmla="*/ 2122 w 2849"/>
                <a:gd name="T109" fmla="*/ 1037 h 1794"/>
                <a:gd name="T110" fmla="*/ 2158 w 2849"/>
                <a:gd name="T111" fmla="*/ 1164 h 1794"/>
                <a:gd name="T112" fmla="*/ 2175 w 2849"/>
                <a:gd name="T113" fmla="*/ 1299 h 1794"/>
                <a:gd name="T114" fmla="*/ 2400 w 2849"/>
                <a:gd name="T115" fmla="*/ 1794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49" h="1794">
                  <a:moveTo>
                    <a:pt x="2625" y="1345"/>
                  </a:moveTo>
                  <a:lnTo>
                    <a:pt x="2625" y="1345"/>
                  </a:lnTo>
                  <a:lnTo>
                    <a:pt x="2623" y="1311"/>
                  </a:lnTo>
                  <a:lnTo>
                    <a:pt x="2622" y="1276"/>
                  </a:lnTo>
                  <a:lnTo>
                    <a:pt x="2620" y="1242"/>
                  </a:lnTo>
                  <a:lnTo>
                    <a:pt x="2618" y="1208"/>
                  </a:lnTo>
                  <a:lnTo>
                    <a:pt x="2614" y="1174"/>
                  </a:lnTo>
                  <a:lnTo>
                    <a:pt x="2609" y="1141"/>
                  </a:lnTo>
                  <a:lnTo>
                    <a:pt x="2603" y="1106"/>
                  </a:lnTo>
                  <a:lnTo>
                    <a:pt x="2597" y="1075"/>
                  </a:lnTo>
                  <a:lnTo>
                    <a:pt x="2590" y="1041"/>
                  </a:lnTo>
                  <a:lnTo>
                    <a:pt x="2582" y="1008"/>
                  </a:lnTo>
                  <a:lnTo>
                    <a:pt x="2574" y="977"/>
                  </a:lnTo>
                  <a:lnTo>
                    <a:pt x="2564" y="945"/>
                  </a:lnTo>
                  <a:lnTo>
                    <a:pt x="2554" y="914"/>
                  </a:lnTo>
                  <a:lnTo>
                    <a:pt x="2543" y="882"/>
                  </a:lnTo>
                  <a:lnTo>
                    <a:pt x="2531" y="851"/>
                  </a:lnTo>
                  <a:lnTo>
                    <a:pt x="2518" y="822"/>
                  </a:lnTo>
                  <a:lnTo>
                    <a:pt x="2505" y="791"/>
                  </a:lnTo>
                  <a:lnTo>
                    <a:pt x="2491" y="762"/>
                  </a:lnTo>
                  <a:lnTo>
                    <a:pt x="2477" y="732"/>
                  </a:lnTo>
                  <a:lnTo>
                    <a:pt x="2462" y="704"/>
                  </a:lnTo>
                  <a:lnTo>
                    <a:pt x="2446" y="675"/>
                  </a:lnTo>
                  <a:lnTo>
                    <a:pt x="2430" y="647"/>
                  </a:lnTo>
                  <a:lnTo>
                    <a:pt x="2412" y="620"/>
                  </a:lnTo>
                  <a:lnTo>
                    <a:pt x="2394" y="593"/>
                  </a:lnTo>
                  <a:lnTo>
                    <a:pt x="2377" y="567"/>
                  </a:lnTo>
                  <a:lnTo>
                    <a:pt x="2357" y="540"/>
                  </a:lnTo>
                  <a:lnTo>
                    <a:pt x="2338" y="515"/>
                  </a:lnTo>
                  <a:lnTo>
                    <a:pt x="2318" y="489"/>
                  </a:lnTo>
                  <a:lnTo>
                    <a:pt x="2296" y="464"/>
                  </a:lnTo>
                  <a:lnTo>
                    <a:pt x="2275" y="440"/>
                  </a:lnTo>
                  <a:lnTo>
                    <a:pt x="2253" y="417"/>
                  </a:lnTo>
                  <a:lnTo>
                    <a:pt x="2230" y="393"/>
                  </a:lnTo>
                  <a:lnTo>
                    <a:pt x="2207" y="371"/>
                  </a:lnTo>
                  <a:lnTo>
                    <a:pt x="2183" y="350"/>
                  </a:lnTo>
                  <a:lnTo>
                    <a:pt x="2159" y="328"/>
                  </a:lnTo>
                  <a:lnTo>
                    <a:pt x="2135" y="307"/>
                  </a:lnTo>
                  <a:lnTo>
                    <a:pt x="2110" y="287"/>
                  </a:lnTo>
                  <a:lnTo>
                    <a:pt x="2084" y="267"/>
                  </a:lnTo>
                  <a:lnTo>
                    <a:pt x="2058" y="248"/>
                  </a:lnTo>
                  <a:lnTo>
                    <a:pt x="2031" y="229"/>
                  </a:lnTo>
                  <a:lnTo>
                    <a:pt x="2003" y="211"/>
                  </a:lnTo>
                  <a:lnTo>
                    <a:pt x="1976" y="195"/>
                  </a:lnTo>
                  <a:lnTo>
                    <a:pt x="1948" y="178"/>
                  </a:lnTo>
                  <a:lnTo>
                    <a:pt x="1920" y="162"/>
                  </a:lnTo>
                  <a:lnTo>
                    <a:pt x="1891" y="146"/>
                  </a:lnTo>
                  <a:lnTo>
                    <a:pt x="1862" y="132"/>
                  </a:lnTo>
                  <a:lnTo>
                    <a:pt x="1832" y="118"/>
                  </a:lnTo>
                  <a:lnTo>
                    <a:pt x="1803" y="105"/>
                  </a:lnTo>
                  <a:lnTo>
                    <a:pt x="1772" y="93"/>
                  </a:lnTo>
                  <a:lnTo>
                    <a:pt x="1741" y="81"/>
                  </a:lnTo>
                  <a:lnTo>
                    <a:pt x="1711" y="71"/>
                  </a:lnTo>
                  <a:lnTo>
                    <a:pt x="1679" y="60"/>
                  </a:lnTo>
                  <a:lnTo>
                    <a:pt x="1647" y="51"/>
                  </a:lnTo>
                  <a:lnTo>
                    <a:pt x="1615" y="43"/>
                  </a:lnTo>
                  <a:lnTo>
                    <a:pt x="1583" y="34"/>
                  </a:lnTo>
                  <a:lnTo>
                    <a:pt x="1550" y="27"/>
                  </a:lnTo>
                  <a:lnTo>
                    <a:pt x="1517" y="20"/>
                  </a:lnTo>
                  <a:lnTo>
                    <a:pt x="1484" y="15"/>
                  </a:lnTo>
                  <a:lnTo>
                    <a:pt x="1450" y="11"/>
                  </a:lnTo>
                  <a:lnTo>
                    <a:pt x="1417" y="7"/>
                  </a:lnTo>
                  <a:lnTo>
                    <a:pt x="1382" y="4"/>
                  </a:lnTo>
                  <a:lnTo>
                    <a:pt x="1348" y="1"/>
                  </a:lnTo>
                  <a:lnTo>
                    <a:pt x="1314" y="0"/>
                  </a:lnTo>
                  <a:lnTo>
                    <a:pt x="1278" y="0"/>
                  </a:lnTo>
                  <a:lnTo>
                    <a:pt x="1223" y="1"/>
                  </a:lnTo>
                  <a:lnTo>
                    <a:pt x="1167" y="4"/>
                  </a:lnTo>
                  <a:lnTo>
                    <a:pt x="1113" y="9"/>
                  </a:lnTo>
                  <a:lnTo>
                    <a:pt x="1060" y="18"/>
                  </a:lnTo>
                  <a:lnTo>
                    <a:pt x="1007" y="27"/>
                  </a:lnTo>
                  <a:lnTo>
                    <a:pt x="954" y="39"/>
                  </a:lnTo>
                  <a:lnTo>
                    <a:pt x="903" y="53"/>
                  </a:lnTo>
                  <a:lnTo>
                    <a:pt x="852" y="68"/>
                  </a:lnTo>
                  <a:lnTo>
                    <a:pt x="801" y="86"/>
                  </a:lnTo>
                  <a:lnTo>
                    <a:pt x="753" y="106"/>
                  </a:lnTo>
                  <a:lnTo>
                    <a:pt x="704" y="128"/>
                  </a:lnTo>
                  <a:lnTo>
                    <a:pt x="658" y="151"/>
                  </a:lnTo>
                  <a:lnTo>
                    <a:pt x="612" y="176"/>
                  </a:lnTo>
                  <a:lnTo>
                    <a:pt x="568" y="203"/>
                  </a:lnTo>
                  <a:lnTo>
                    <a:pt x="524" y="231"/>
                  </a:lnTo>
                  <a:lnTo>
                    <a:pt x="481" y="261"/>
                  </a:lnTo>
                  <a:lnTo>
                    <a:pt x="440" y="293"/>
                  </a:lnTo>
                  <a:lnTo>
                    <a:pt x="400" y="326"/>
                  </a:lnTo>
                  <a:lnTo>
                    <a:pt x="362" y="361"/>
                  </a:lnTo>
                  <a:lnTo>
                    <a:pt x="324" y="397"/>
                  </a:lnTo>
                  <a:lnTo>
                    <a:pt x="289" y="435"/>
                  </a:lnTo>
                  <a:lnTo>
                    <a:pt x="255" y="473"/>
                  </a:lnTo>
                  <a:lnTo>
                    <a:pt x="222" y="514"/>
                  </a:lnTo>
                  <a:lnTo>
                    <a:pt x="190" y="555"/>
                  </a:lnTo>
                  <a:lnTo>
                    <a:pt x="160" y="597"/>
                  </a:lnTo>
                  <a:lnTo>
                    <a:pt x="132" y="641"/>
                  </a:lnTo>
                  <a:lnTo>
                    <a:pt x="106" y="686"/>
                  </a:lnTo>
                  <a:lnTo>
                    <a:pt x="81" y="732"/>
                  </a:lnTo>
                  <a:lnTo>
                    <a:pt x="57" y="779"/>
                  </a:lnTo>
                  <a:lnTo>
                    <a:pt x="36" y="828"/>
                  </a:lnTo>
                  <a:lnTo>
                    <a:pt x="17" y="877"/>
                  </a:lnTo>
                  <a:lnTo>
                    <a:pt x="0" y="927"/>
                  </a:lnTo>
                  <a:lnTo>
                    <a:pt x="120" y="806"/>
                  </a:lnTo>
                  <a:lnTo>
                    <a:pt x="128" y="801"/>
                  </a:lnTo>
                  <a:lnTo>
                    <a:pt x="138" y="795"/>
                  </a:lnTo>
                  <a:lnTo>
                    <a:pt x="147" y="792"/>
                  </a:lnTo>
                  <a:lnTo>
                    <a:pt x="158" y="791"/>
                  </a:lnTo>
                  <a:lnTo>
                    <a:pt x="167" y="792"/>
                  </a:lnTo>
                  <a:lnTo>
                    <a:pt x="178" y="795"/>
                  </a:lnTo>
                  <a:lnTo>
                    <a:pt x="186" y="801"/>
                  </a:lnTo>
                  <a:lnTo>
                    <a:pt x="194" y="806"/>
                  </a:lnTo>
                  <a:lnTo>
                    <a:pt x="433" y="1045"/>
                  </a:lnTo>
                  <a:lnTo>
                    <a:pt x="446" y="1013"/>
                  </a:lnTo>
                  <a:lnTo>
                    <a:pt x="459" y="981"/>
                  </a:lnTo>
                  <a:lnTo>
                    <a:pt x="473" y="951"/>
                  </a:lnTo>
                  <a:lnTo>
                    <a:pt x="488" y="920"/>
                  </a:lnTo>
                  <a:lnTo>
                    <a:pt x="506" y="890"/>
                  </a:lnTo>
                  <a:lnTo>
                    <a:pt x="524" y="861"/>
                  </a:lnTo>
                  <a:lnTo>
                    <a:pt x="543" y="832"/>
                  </a:lnTo>
                  <a:lnTo>
                    <a:pt x="563" y="805"/>
                  </a:lnTo>
                  <a:lnTo>
                    <a:pt x="584" y="778"/>
                  </a:lnTo>
                  <a:lnTo>
                    <a:pt x="605" y="752"/>
                  </a:lnTo>
                  <a:lnTo>
                    <a:pt x="628" y="727"/>
                  </a:lnTo>
                  <a:lnTo>
                    <a:pt x="653" y="704"/>
                  </a:lnTo>
                  <a:lnTo>
                    <a:pt x="677" y="680"/>
                  </a:lnTo>
                  <a:lnTo>
                    <a:pt x="702" y="658"/>
                  </a:lnTo>
                  <a:lnTo>
                    <a:pt x="729" y="636"/>
                  </a:lnTo>
                  <a:lnTo>
                    <a:pt x="756" y="616"/>
                  </a:lnTo>
                  <a:lnTo>
                    <a:pt x="784" y="596"/>
                  </a:lnTo>
                  <a:lnTo>
                    <a:pt x="813" y="579"/>
                  </a:lnTo>
                  <a:lnTo>
                    <a:pt x="843" y="561"/>
                  </a:lnTo>
                  <a:lnTo>
                    <a:pt x="872" y="546"/>
                  </a:lnTo>
                  <a:lnTo>
                    <a:pt x="903" y="530"/>
                  </a:lnTo>
                  <a:lnTo>
                    <a:pt x="935" y="516"/>
                  </a:lnTo>
                  <a:lnTo>
                    <a:pt x="967" y="504"/>
                  </a:lnTo>
                  <a:lnTo>
                    <a:pt x="1000" y="492"/>
                  </a:lnTo>
                  <a:lnTo>
                    <a:pt x="1033" y="482"/>
                  </a:lnTo>
                  <a:lnTo>
                    <a:pt x="1066" y="473"/>
                  </a:lnTo>
                  <a:lnTo>
                    <a:pt x="1100" y="465"/>
                  </a:lnTo>
                  <a:lnTo>
                    <a:pt x="1136" y="459"/>
                  </a:lnTo>
                  <a:lnTo>
                    <a:pt x="1171" y="455"/>
                  </a:lnTo>
                  <a:lnTo>
                    <a:pt x="1206" y="451"/>
                  </a:lnTo>
                  <a:lnTo>
                    <a:pt x="1242" y="449"/>
                  </a:lnTo>
                  <a:lnTo>
                    <a:pt x="1278" y="448"/>
                  </a:lnTo>
                  <a:lnTo>
                    <a:pt x="1324" y="449"/>
                  </a:lnTo>
                  <a:lnTo>
                    <a:pt x="1371" y="452"/>
                  </a:lnTo>
                  <a:lnTo>
                    <a:pt x="1415" y="458"/>
                  </a:lnTo>
                  <a:lnTo>
                    <a:pt x="1459" y="466"/>
                  </a:lnTo>
                  <a:lnTo>
                    <a:pt x="1503" y="476"/>
                  </a:lnTo>
                  <a:lnTo>
                    <a:pt x="1545" y="489"/>
                  </a:lnTo>
                  <a:lnTo>
                    <a:pt x="1587" y="503"/>
                  </a:lnTo>
                  <a:lnTo>
                    <a:pt x="1628" y="518"/>
                  </a:lnTo>
                  <a:lnTo>
                    <a:pt x="1668" y="536"/>
                  </a:lnTo>
                  <a:lnTo>
                    <a:pt x="1706" y="556"/>
                  </a:lnTo>
                  <a:lnTo>
                    <a:pt x="1744" y="577"/>
                  </a:lnTo>
                  <a:lnTo>
                    <a:pt x="1780" y="601"/>
                  </a:lnTo>
                  <a:lnTo>
                    <a:pt x="1816" y="626"/>
                  </a:lnTo>
                  <a:lnTo>
                    <a:pt x="1850" y="653"/>
                  </a:lnTo>
                  <a:lnTo>
                    <a:pt x="1882" y="681"/>
                  </a:lnTo>
                  <a:lnTo>
                    <a:pt x="1913" y="711"/>
                  </a:lnTo>
                  <a:lnTo>
                    <a:pt x="1943" y="742"/>
                  </a:lnTo>
                  <a:lnTo>
                    <a:pt x="1970" y="775"/>
                  </a:lnTo>
                  <a:lnTo>
                    <a:pt x="1998" y="809"/>
                  </a:lnTo>
                  <a:lnTo>
                    <a:pt x="2022" y="843"/>
                  </a:lnTo>
                  <a:lnTo>
                    <a:pt x="2046" y="880"/>
                  </a:lnTo>
                  <a:lnTo>
                    <a:pt x="2067" y="917"/>
                  </a:lnTo>
                  <a:lnTo>
                    <a:pt x="2087" y="956"/>
                  </a:lnTo>
                  <a:lnTo>
                    <a:pt x="2105" y="995"/>
                  </a:lnTo>
                  <a:lnTo>
                    <a:pt x="2122" y="1037"/>
                  </a:lnTo>
                  <a:lnTo>
                    <a:pt x="2136" y="1078"/>
                  </a:lnTo>
                  <a:lnTo>
                    <a:pt x="2148" y="1121"/>
                  </a:lnTo>
                  <a:lnTo>
                    <a:pt x="2158" y="1164"/>
                  </a:lnTo>
                  <a:lnTo>
                    <a:pt x="2165" y="1208"/>
                  </a:lnTo>
                  <a:lnTo>
                    <a:pt x="2171" y="1254"/>
                  </a:lnTo>
                  <a:lnTo>
                    <a:pt x="2175" y="1299"/>
                  </a:lnTo>
                  <a:lnTo>
                    <a:pt x="2176" y="1345"/>
                  </a:lnTo>
                  <a:lnTo>
                    <a:pt x="1952" y="1345"/>
                  </a:lnTo>
                  <a:lnTo>
                    <a:pt x="2400" y="1794"/>
                  </a:lnTo>
                  <a:lnTo>
                    <a:pt x="2849" y="1345"/>
                  </a:lnTo>
                  <a:lnTo>
                    <a:pt x="2625" y="134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5605" name="WordArt 9">
            <a:extLst>
              <a:ext uri="{FF2B5EF4-FFF2-40B4-BE49-F238E27FC236}">
                <a16:creationId xmlns:a16="http://schemas.microsoft.com/office/drawing/2014/main" id="{C434338A-582C-458D-9BE7-3085845C62D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3544887" y="2592387"/>
            <a:ext cx="2414588" cy="2284413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3041412"/>
              </a:avLst>
            </a:prstTxWarp>
          </a:bodyPr>
          <a:lstStyle/>
          <a:p>
            <a:pPr algn="ctr">
              <a:buFontTx/>
              <a:buNone/>
              <a:defRPr/>
            </a:pPr>
            <a:r>
              <a:rPr lang="zh-CN" altLang="en-US" sz="800" kern="10" dirty="0">
                <a:ln w="9525">
                  <a:noFill/>
                  <a:round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人脸识别身份验证</a:t>
            </a:r>
            <a:endParaRPr lang="en-US" altLang="zh-CN" sz="800" kern="10" dirty="0">
              <a:ln w="9525">
                <a:noFill/>
                <a:rou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buFontTx/>
              <a:buNone/>
              <a:defRPr/>
            </a:pPr>
            <a:endParaRPr lang="zh-CN" altLang="en-US" sz="800" kern="10" dirty="0">
              <a:ln w="9525">
                <a:noFill/>
                <a:round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73" name="WordArt 10">
            <a:extLst>
              <a:ext uri="{FF2B5EF4-FFF2-40B4-BE49-F238E27FC236}">
                <a16:creationId xmlns:a16="http://schemas.microsoft.com/office/drawing/2014/main" id="{144E4AD6-4064-4A2B-8EA4-10009080B20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5400000">
            <a:off x="3132138" y="2709863"/>
            <a:ext cx="2130425" cy="19843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2275980"/>
              </a:avLst>
            </a:prstTxWarp>
          </a:bodyPr>
          <a:lstStyle/>
          <a:p>
            <a:pPr algn="ctr"/>
            <a:r>
              <a:rPr lang="zh-CN" altLang="en-US" sz="1600" kern="10">
                <a:solidFill>
                  <a:schemeClr val="bg1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接入公司网络进行通信</a:t>
            </a:r>
          </a:p>
        </p:txBody>
      </p:sp>
      <p:sp>
        <p:nvSpPr>
          <p:cNvPr id="11274" name="Line 11">
            <a:extLst>
              <a:ext uri="{FF2B5EF4-FFF2-40B4-BE49-F238E27FC236}">
                <a16:creationId xmlns:a16="http://schemas.microsoft.com/office/drawing/2014/main" id="{34103457-A216-409C-A8D4-F0AEEE98E7C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280150" y="3700463"/>
            <a:ext cx="2613025" cy="15875"/>
          </a:xfrm>
          <a:prstGeom prst="line">
            <a:avLst/>
          </a:prstGeom>
          <a:noFill/>
          <a:ln w="19050" cap="rnd">
            <a:solidFill>
              <a:schemeClr val="accent2"/>
            </a:solidFill>
            <a:prstDash val="sysDot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WordArt 12">
            <a:extLst>
              <a:ext uri="{FF2B5EF4-FFF2-40B4-BE49-F238E27FC236}">
                <a16:creationId xmlns:a16="http://schemas.microsoft.com/office/drawing/2014/main" id="{A675449C-397E-4746-A1E5-4D44D8EBBB6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22525" y="1522413"/>
            <a:ext cx="4298950" cy="39941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2572907"/>
              </a:avLst>
            </a:prstTxWarp>
          </a:bodyPr>
          <a:lstStyle/>
          <a:p>
            <a:pPr algn="ctr"/>
            <a:r>
              <a:rPr lang="zh-CN" altLang="en-US" sz="4400" b="1" kern="10">
                <a:solidFill>
                  <a:schemeClr val="hlink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ea"/>
              </a:rPr>
              <a:t>分布式人脸识别考勤系统</a:t>
            </a:r>
          </a:p>
        </p:txBody>
      </p:sp>
      <p:sp>
        <p:nvSpPr>
          <p:cNvPr id="11276" name="Line 15">
            <a:extLst>
              <a:ext uri="{FF2B5EF4-FFF2-40B4-BE49-F238E27FC236}">
                <a16:creationId xmlns:a16="http://schemas.microsoft.com/office/drawing/2014/main" id="{E8EEE6C0-6E02-4795-AB5C-4503D84031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" y="3698875"/>
            <a:ext cx="2614613" cy="17463"/>
          </a:xfrm>
          <a:prstGeom prst="line">
            <a:avLst/>
          </a:prstGeom>
          <a:noFill/>
          <a:ln w="19050" cap="rnd">
            <a:solidFill>
              <a:schemeClr val="accent2"/>
            </a:solidFill>
            <a:prstDash val="sysDot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Oval 16">
            <a:extLst>
              <a:ext uri="{FF2B5EF4-FFF2-40B4-BE49-F238E27FC236}">
                <a16:creationId xmlns:a16="http://schemas.microsoft.com/office/drawing/2014/main" id="{9202F472-FB37-4D5F-8A94-6F779797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5661025"/>
            <a:ext cx="2593975" cy="504825"/>
          </a:xfrm>
          <a:prstGeom prst="ellipse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8" name="TextBox 19">
            <a:extLst>
              <a:ext uri="{FF2B5EF4-FFF2-40B4-BE49-F238E27FC236}">
                <a16:creationId xmlns:a16="http://schemas.microsoft.com/office/drawing/2014/main" id="{4D155F94-67B5-471B-A9C7-1141226D1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81525"/>
            <a:ext cx="363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61426-8F70-4A27-8C48-B3C07E367FFE}"/>
              </a:ext>
            </a:extLst>
          </p:cNvPr>
          <p:cNvSpPr txBox="1"/>
          <p:nvPr/>
        </p:nvSpPr>
        <p:spPr>
          <a:xfrm>
            <a:off x="6505575" y="2424113"/>
            <a:ext cx="2555875" cy="129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图像采集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图像识别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考勤数据查询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FontTx/>
              <a:buNone/>
              <a:defRPr/>
            </a:pPr>
            <a:r>
              <a:rPr lang="zh-CN" altLang="en-US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（基本功能）</a:t>
            </a:r>
            <a:endParaRPr lang="en-US" altLang="zh-CN" b="1" dirty="0">
              <a:solidFill>
                <a:srgbClr val="00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7E0C69-9A2B-4A03-A6CC-7F70D5FF503E}"/>
              </a:ext>
            </a:extLst>
          </p:cNvPr>
          <p:cNvSpPr txBox="1"/>
          <p:nvPr/>
        </p:nvSpPr>
        <p:spPr>
          <a:xfrm>
            <a:off x="6516688" y="3741738"/>
            <a:ext cx="2555875" cy="984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（拓展功能）</a:t>
            </a:r>
            <a:endParaRPr lang="en-US" altLang="zh-CN" b="1" dirty="0">
              <a:solidFill>
                <a:srgbClr val="00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数据分析、生成报表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FDF82-9723-4237-92BF-8E4FF22DA41B}"/>
              </a:ext>
            </a:extLst>
          </p:cNvPr>
          <p:cNvSpPr txBox="1"/>
          <p:nvPr/>
        </p:nvSpPr>
        <p:spPr>
          <a:xfrm>
            <a:off x="36513" y="2708275"/>
            <a:ext cx="2735262" cy="9858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Char char="l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分布式数据同步</a:t>
            </a:r>
          </a:p>
          <a:p>
            <a:pPr algn="ctr">
              <a:buFont typeface="Wingdings" panose="05000000000000000000" pitchFamily="2" charset="2"/>
              <a:buChar char="l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基于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Web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远程查询</a:t>
            </a:r>
          </a:p>
          <a:p>
            <a:pPr algn="ctr"/>
            <a:r>
              <a:rPr lang="zh-CN" altLang="en-US" b="1">
                <a:solidFill>
                  <a:srgbClr val="B88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（基本功能）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25E57C-2360-48A3-81B2-983DBED83030}"/>
              </a:ext>
            </a:extLst>
          </p:cNvPr>
          <p:cNvSpPr txBox="1"/>
          <p:nvPr/>
        </p:nvSpPr>
        <p:spPr>
          <a:xfrm>
            <a:off x="179388" y="3783013"/>
            <a:ext cx="2555875" cy="6778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B88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（拓展功能）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基于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Web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远程配置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0D49657-3200-4653-9991-7FD26791F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5256212" cy="574675"/>
          </a:xfrm>
        </p:spPr>
        <p:txBody>
          <a:bodyPr/>
          <a:lstStyle/>
          <a:p>
            <a:pPr eaLnBrk="1" hangingPunct="1"/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我们的构想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284EE03-593E-4A03-B32B-EA0A1486B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2291" name="图片 1">
            <a:extLst>
              <a:ext uri="{FF2B5EF4-FFF2-40B4-BE49-F238E27FC236}">
                <a16:creationId xmlns:a16="http://schemas.microsoft.com/office/drawing/2014/main" id="{B84F158E-C10E-496A-B44D-70627947C1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36838"/>
            <a:ext cx="59055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1">
            <a:extLst>
              <a:ext uri="{FF2B5EF4-FFF2-40B4-BE49-F238E27FC236}">
                <a16:creationId xmlns:a16="http://schemas.microsoft.com/office/drawing/2014/main" id="{DEA68BEC-03CF-4C48-9CF3-3AB4E1EF5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1366838"/>
            <a:ext cx="72739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_GB2312" pitchFamily="49" charset="-122"/>
              </a:rPr>
              <a:t>用一种基于网格的并行、分布式的人脸识别方法，将分布在企业内多个位置的考勤终端连接到公司网络中，实现分布式考勤，并可以方便地和企业的管理信息系统整合起来。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7378-C4CA-49CE-A8E0-C419F1B7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8913"/>
            <a:ext cx="5327650" cy="1008062"/>
          </a:xfrm>
        </p:spPr>
        <p:txBody>
          <a:bodyPr/>
          <a:lstStyle/>
          <a:p>
            <a:pPr eaLnBrk="1" hangingPunct="1"/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系统用例图</a:t>
            </a:r>
          </a:p>
        </p:txBody>
      </p:sp>
      <p:pic>
        <p:nvPicPr>
          <p:cNvPr id="13314" name="Picture 2" descr="C:\Users\Administrator\Documents\Tencent Files\160517767\Image\WK6OBN}D(JT1IX[W2{0R8YE.jpg">
            <a:extLst>
              <a:ext uri="{FF2B5EF4-FFF2-40B4-BE49-F238E27FC236}">
                <a16:creationId xmlns:a16="http://schemas.microsoft.com/office/drawing/2014/main" id="{5ED9DF2B-A2D5-4521-96F8-4749F2BF5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7372350" cy="4752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D032347-2D3F-4A63-B59C-F76B2E155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82575"/>
            <a:ext cx="5256212" cy="574675"/>
          </a:xfrm>
        </p:spPr>
        <p:txBody>
          <a:bodyPr/>
          <a:lstStyle/>
          <a:p>
            <a:pPr eaLnBrk="1" hangingPunct="1"/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系统组织结构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A4D86FE-4A87-4F49-BB97-0C423E84E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0" name="TextBox 14">
            <a:extLst>
              <a:ext uri="{FF2B5EF4-FFF2-40B4-BE49-F238E27FC236}">
                <a16:creationId xmlns:a16="http://schemas.microsoft.com/office/drawing/2014/main" id="{5A823989-9E54-41A1-8810-B870FE954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428750"/>
            <a:ext cx="396081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系统模块及作用</a:t>
            </a:r>
          </a:p>
        </p:txBody>
      </p:sp>
      <p:sp>
        <p:nvSpPr>
          <p:cNvPr id="14340" name="TextBox 7">
            <a:extLst>
              <a:ext uri="{FF2B5EF4-FFF2-40B4-BE49-F238E27FC236}">
                <a16:creationId xmlns:a16="http://schemas.microsoft.com/office/drawing/2014/main" id="{C7E54C24-215A-4F27-923F-FC486483F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43063"/>
            <a:ext cx="4429125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74884E1F-99C0-4CE8-8EB0-34F709B1E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2060575"/>
            <a:ext cx="3062287" cy="3175"/>
          </a:xfrm>
          <a:prstGeom prst="line">
            <a:avLst/>
          </a:prstGeom>
          <a:noFill/>
          <a:ln w="15875">
            <a:solidFill>
              <a:srgbClr val="333333"/>
            </a:solidFill>
            <a:prstDash val="dash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2BF8B-696A-4EB6-8F9F-76DA5D5F095D}"/>
              </a:ext>
            </a:extLst>
          </p:cNvPr>
          <p:cNvSpPr txBox="1"/>
          <p:nvPr/>
        </p:nvSpPr>
        <p:spPr>
          <a:xfrm>
            <a:off x="5940425" y="2133600"/>
            <a:ext cx="2879725" cy="48625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aditional Arabic" panose="02020603050405020304" pitchFamily="18" charset="-78"/>
                <a:ea typeface="楷体_GB2312" pitchFamily="49" charset="-122"/>
              </a:rPr>
              <a:t>人脸识别模块：进行图像采集→人脸库建立→特征定位→特征提取→特征对比→返回验证信息；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aditional Arabic" panose="02020603050405020304" pitchFamily="18" charset="-78"/>
                <a:ea typeface="楷体_GB2312" pitchFamily="49" charset="-122"/>
              </a:rPr>
              <a:t>Socket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aditional Arabic" panose="02020603050405020304" pitchFamily="18" charset="-78"/>
                <a:ea typeface="楷体_GB2312" pitchFamily="49" charset="-122"/>
              </a:rPr>
              <a:t>通信模块：进行多个考勤机间的数据通信；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aditional Arabic" panose="02020603050405020304" pitchFamily="18" charset="-78"/>
                <a:ea typeface="楷体_GB2312" pitchFamily="49" charset="-122"/>
              </a:rPr>
              <a:t>Web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aditional Arabic" panose="02020603050405020304" pitchFamily="18" charset="-78"/>
                <a:ea typeface="楷体_GB2312" pitchFamily="49" charset="-122"/>
              </a:rPr>
              <a:t>应用模块：提供通过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aditional Arabic" panose="02020603050405020304" pitchFamily="18" charset="-78"/>
                <a:ea typeface="楷体_GB2312" pitchFamily="49" charset="-122"/>
              </a:rPr>
              <a:t>Web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aditional Arabic" panose="02020603050405020304" pitchFamily="18" charset="-78"/>
                <a:ea typeface="楷体_GB2312" pitchFamily="49" charset="-122"/>
              </a:rPr>
              <a:t>的方式访问考勤系统的接口；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aditional Arabic" panose="02020603050405020304" pitchFamily="18" charset="-78"/>
                <a:ea typeface="楷体_GB2312" pitchFamily="49" charset="-122"/>
              </a:rPr>
              <a:t>数据库模块：提供考勤数据和配置信息的存储。</a:t>
            </a:r>
          </a:p>
        </p:txBody>
      </p:sp>
      <p:pic>
        <p:nvPicPr>
          <p:cNvPr id="14343" name="Picture 7" descr="C:\Users\张乂凡\Desktop\softlayers.png">
            <a:extLst>
              <a:ext uri="{FF2B5EF4-FFF2-40B4-BE49-F238E27FC236}">
                <a16:creationId xmlns:a16="http://schemas.microsoft.com/office/drawing/2014/main" id="{48E688E6-973C-45D0-9B13-2E5C41E37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628775"/>
            <a:ext cx="5724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5">
            <a:extLst>
              <a:ext uri="{FF2B5EF4-FFF2-40B4-BE49-F238E27FC236}">
                <a16:creationId xmlns:a16="http://schemas.microsoft.com/office/drawing/2014/main" id="{1F610FA0-745B-4B42-B74A-8234B892F5D7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1555750"/>
            <a:ext cx="500062" cy="576263"/>
            <a:chOff x="476" y="981"/>
            <a:chExt cx="499" cy="499"/>
          </a:xfrm>
        </p:grpSpPr>
        <p:sp>
          <p:nvSpPr>
            <p:cNvPr id="192" name="AutoShape 16">
              <a:extLst>
                <a:ext uri="{FF2B5EF4-FFF2-40B4-BE49-F238E27FC236}">
                  <a16:creationId xmlns:a16="http://schemas.microsoft.com/office/drawing/2014/main" id="{645AD478-0147-4744-A17A-2A482AB30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63" name="WordArt 17">
              <a:extLst>
                <a:ext uri="{FF2B5EF4-FFF2-40B4-BE49-F238E27FC236}">
                  <a16:creationId xmlns:a16="http://schemas.microsoft.com/office/drawing/2014/main" id="{D13EFF69-61DC-4780-A254-527C1C6FD79D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36" y="1116"/>
              <a:ext cx="135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>
                  <a:solidFill>
                    <a:srgbClr val="1C1C1C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1400" spc="-70">
                <a:solidFill>
                  <a:srgbClr val="1C1C1C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4" name="AutoShape 18">
              <a:extLst>
                <a:ext uri="{FF2B5EF4-FFF2-40B4-BE49-F238E27FC236}">
                  <a16:creationId xmlns:a16="http://schemas.microsoft.com/office/drawing/2014/main" id="{0E0C696C-7885-4DE3-A495-C8B87CF29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" y="1003"/>
              <a:ext cx="451" cy="205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365" name="Group 15">
            <a:extLst>
              <a:ext uri="{FF2B5EF4-FFF2-40B4-BE49-F238E27FC236}">
                <a16:creationId xmlns:a16="http://schemas.microsoft.com/office/drawing/2014/main" id="{30F2B111-1874-4E8D-953D-FD04EED9FEF7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4676775"/>
            <a:ext cx="500062" cy="574675"/>
            <a:chOff x="476" y="981"/>
            <a:chExt cx="499" cy="499"/>
          </a:xfrm>
        </p:grpSpPr>
        <p:sp>
          <p:nvSpPr>
            <p:cNvPr id="196" name="AutoShape 16">
              <a:extLst>
                <a:ext uri="{FF2B5EF4-FFF2-40B4-BE49-F238E27FC236}">
                  <a16:creationId xmlns:a16="http://schemas.microsoft.com/office/drawing/2014/main" id="{E80D6EEE-BB1B-4FAD-B7AB-A074C84D3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67" name="WordArt 17">
              <a:extLst>
                <a:ext uri="{FF2B5EF4-FFF2-40B4-BE49-F238E27FC236}">
                  <a16:creationId xmlns:a16="http://schemas.microsoft.com/office/drawing/2014/main" id="{D4E5B6C7-B850-4397-807F-4A29245595B7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09" y="1116"/>
              <a:ext cx="209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>
                  <a:solidFill>
                    <a:srgbClr val="1C1C1C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1400" spc="-70">
                <a:solidFill>
                  <a:srgbClr val="1C1C1C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8" name="AutoShape 18">
              <a:extLst>
                <a:ext uri="{FF2B5EF4-FFF2-40B4-BE49-F238E27FC236}">
                  <a16:creationId xmlns:a16="http://schemas.microsoft.com/office/drawing/2014/main" id="{30CE777F-6A4C-4095-89FC-6B9868627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" y="1003"/>
              <a:ext cx="451" cy="205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284" name="Rectangle 2">
            <a:extLst>
              <a:ext uri="{FF2B5EF4-FFF2-40B4-BE49-F238E27FC236}">
                <a16:creationId xmlns:a16="http://schemas.microsoft.com/office/drawing/2014/main" id="{892DA78D-CDEB-4532-9734-923989D60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3088" y="333375"/>
            <a:ext cx="6967537" cy="836613"/>
          </a:xfrm>
        </p:spPr>
        <p:txBody>
          <a:bodyPr/>
          <a:lstStyle/>
          <a:p>
            <a:pPr eaLnBrk="1" hangingPunct="1"/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系统软硬件支持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43B0E1-A156-4177-A19F-66484FB052E5}"/>
              </a:ext>
            </a:extLst>
          </p:cNvPr>
          <p:cNvSpPr txBox="1"/>
          <p:nvPr/>
        </p:nvSpPr>
        <p:spPr>
          <a:xfrm>
            <a:off x="1331913" y="1555750"/>
            <a:ext cx="6840537" cy="27082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硬件支持：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S3C2440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开发板，包含：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CMOS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摄像头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以太网卡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触摸屏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LED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另可考虑使用另外的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USB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摄像头和无线网卡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BAF94C-B99B-4C46-AA91-C61E62447820}"/>
              </a:ext>
            </a:extLst>
          </p:cNvPr>
          <p:cNvSpPr txBox="1"/>
          <p:nvPr/>
        </p:nvSpPr>
        <p:spPr>
          <a:xfrm>
            <a:off x="1331913" y="4579938"/>
            <a:ext cx="7272337" cy="1477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软件支持：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uC-Linux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、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Qtopia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图形界面、设备驱动；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TCP/IP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协议栈、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SQLite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数据库、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BOA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服务器。</a:t>
            </a:r>
          </a:p>
        </p:txBody>
      </p:sp>
      <p:graphicFrame>
        <p:nvGraphicFramePr>
          <p:cNvPr id="15372" name="Object 5">
            <a:hlinkClick r:id="" action="ppaction://ole?verb=1"/>
            <a:extLst>
              <a:ext uri="{FF2B5EF4-FFF2-40B4-BE49-F238E27FC236}">
                <a16:creationId xmlns:a16="http://schemas.microsoft.com/office/drawing/2014/main" id="{E515E25B-C90F-4035-AD4E-D8DB7A418156}"/>
              </a:ext>
            </a:extLst>
          </p:cNvPr>
          <p:cNvGraphicFramePr>
            <a:graphicFrameLocks/>
          </p:cNvGraphicFramePr>
          <p:nvPr/>
        </p:nvGraphicFramePr>
        <p:xfrm>
          <a:off x="6076950" y="2276475"/>
          <a:ext cx="27432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Presentation" r:id="rId3" imgW="30600" imgH="21240" progId="PowerPoint.Show.8">
                  <p:embed/>
                </p:oleObj>
              </mc:Choice>
              <mc:Fallback>
                <p:oleObj name="Presentation" r:id="rId3" imgW="30600" imgH="21240" progId="PowerPoint.Show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2276475"/>
                        <a:ext cx="2743200" cy="7572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56B9B"/>
      </a:accent1>
      <a:accent2>
        <a:srgbClr val="003366"/>
      </a:accent2>
      <a:accent3>
        <a:srgbClr val="FFFFFF"/>
      </a:accent3>
      <a:accent4>
        <a:srgbClr val="000000"/>
      </a:accent4>
      <a:accent5>
        <a:srgbClr val="ACBACB"/>
      </a:accent5>
      <a:accent6>
        <a:srgbClr val="002D5C"/>
      </a:accent6>
      <a:hlink>
        <a:srgbClr val="0066CC"/>
      </a:hlink>
      <a:folHlink>
        <a:srgbClr val="808080"/>
      </a:folHlink>
    </a:clrScheme>
    <a:fontScheme name="默认设计模板">
      <a:majorFont>
        <a:latin typeface="Arial"/>
        <a:ea typeface="华文细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56B9B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CBACB"/>
        </a:accent5>
        <a:accent6>
          <a:srgbClr val="002D5C"/>
        </a:accent6>
        <a:hlink>
          <a:srgbClr val="0066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rdridesign.com">
  <a:themeElements>
    <a:clrScheme name="nordridesign.com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2B2B2"/>
      </a:accent1>
      <a:accent2>
        <a:srgbClr val="5F5F5F"/>
      </a:accent2>
      <a:accent3>
        <a:srgbClr val="FFFFFF"/>
      </a:accent3>
      <a:accent4>
        <a:srgbClr val="000000"/>
      </a:accent4>
      <a:accent5>
        <a:srgbClr val="D5D5D5"/>
      </a:accent5>
      <a:accent6>
        <a:srgbClr val="555555"/>
      </a:accent6>
      <a:hlink>
        <a:srgbClr val="1C1C1C"/>
      </a:hlink>
      <a:folHlink>
        <a:srgbClr val="DDDDDD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736</Words>
  <Characters>0</Characters>
  <Application>Microsoft Office PowerPoint</Application>
  <DocSecurity>0</DocSecurity>
  <PresentationFormat>全屏显示(4:3)</PresentationFormat>
  <Lines>0</Lines>
  <Paragraphs>174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5" baseType="lpstr">
      <vt:lpstr>Arial</vt:lpstr>
      <vt:lpstr>宋体</vt:lpstr>
      <vt:lpstr>Wingdings</vt:lpstr>
      <vt:lpstr>华文细黑</vt:lpstr>
      <vt:lpstr>黑体</vt:lpstr>
      <vt:lpstr>Calibri</vt:lpstr>
      <vt:lpstr>MS UI Gothic</vt:lpstr>
      <vt:lpstr>华文中宋</vt:lpstr>
      <vt:lpstr>Verdana</vt:lpstr>
      <vt:lpstr>楷体_GB2312</vt:lpstr>
      <vt:lpstr>楷体</vt:lpstr>
      <vt:lpstr>Traditional Arabic</vt:lpstr>
      <vt:lpstr>新宋体</vt:lpstr>
      <vt:lpstr>+mj-lt</vt:lpstr>
      <vt:lpstr>+mn-ea</vt:lpstr>
      <vt:lpstr>Arial Black</vt:lpstr>
      <vt:lpstr>华文中宋</vt:lpstr>
      <vt:lpstr>微软雅黑</vt:lpstr>
      <vt:lpstr>Segoe Print</vt:lpstr>
      <vt:lpstr>默认设计模板</vt:lpstr>
      <vt:lpstr>NordriDesign</vt:lpstr>
      <vt:lpstr>nordridesign.com</vt:lpstr>
      <vt:lpstr>Microsoft PowerPoint 97-2003 演示文稿</vt:lpstr>
      <vt:lpstr>PowerPoint 演示文稿</vt:lpstr>
      <vt:lpstr>目录</vt:lpstr>
      <vt:lpstr>背景及意义</vt:lpstr>
      <vt:lpstr>国内外研究开发现状</vt:lpstr>
      <vt:lpstr>我们的系统功能</vt:lpstr>
      <vt:lpstr>我们的构想</vt:lpstr>
      <vt:lpstr>系统用例图</vt:lpstr>
      <vt:lpstr>系统组织结构</vt:lpstr>
      <vt:lpstr>系统软硬件支持</vt:lpstr>
      <vt:lpstr>系统技术划分</vt:lpstr>
      <vt:lpstr>系统人员分工</vt:lpstr>
      <vt:lpstr>PowerPoint 演示文稿</vt:lpstr>
    </vt:vector>
  </TitlesOfParts>
  <Manager/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NordriDesign原创免费模板</dc:title>
  <dc:subject/>
  <dc:creator>nordridesign</dc:creator>
  <cp:keywords>nordridesign,ppt</cp:keywords>
  <dc:description>Nordridesign.com</dc:description>
  <cp:lastModifiedBy>靖清 林</cp:lastModifiedBy>
  <cp:revision>261</cp:revision>
  <dcterms:created xsi:type="dcterms:W3CDTF">2009-03-18T12:50:38Z</dcterms:created>
  <dcterms:modified xsi:type="dcterms:W3CDTF">2019-11-09T12:50:17Z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