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60" r:id="rId5"/>
    <p:sldId id="261" r:id="rId6"/>
    <p:sldId id="262" r:id="rId7"/>
    <p:sldId id="263" r:id="rId8"/>
    <p:sldId id="264" r:id="rId9"/>
    <p:sldId id="276" r:id="rId10"/>
    <p:sldId id="277" r:id="rId11"/>
    <p:sldId id="278" r:id="rId12"/>
    <p:sldId id="268" r:id="rId13"/>
    <p:sldId id="269" r:id="rId14"/>
    <p:sldId id="270" r:id="rId15"/>
    <p:sldId id="273" r:id="rId16"/>
    <p:sldId id="271" r:id="rId17"/>
    <p:sldId id="27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B7A074E-D3ED-4251-AC37-E20CA6B94AFE}">
          <p14:sldIdLst>
            <p14:sldId id="256"/>
            <p14:sldId id="279"/>
            <p14:sldId id="258"/>
            <p14:sldId id="260"/>
            <p14:sldId id="261"/>
            <p14:sldId id="262"/>
            <p14:sldId id="263"/>
            <p14:sldId id="264"/>
            <p14:sldId id="276"/>
            <p14:sldId id="277"/>
            <p14:sldId id="278"/>
            <p14:sldId id="268"/>
            <p14:sldId id="269"/>
            <p14:sldId id="270"/>
            <p14:sldId id="273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E06A8-FF6C-4344-9D95-AF948F8B7F46}" v="2" dt="2022-02-10T21:55:0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Andres Ulloa Quezada" userId="e3cba82caada5b63" providerId="LiveId" clId="{3C7E06A8-FF6C-4344-9D95-AF948F8B7F46}"/>
    <pc:docChg chg="undo custSel addSld delSld modSld sldOrd modSection">
      <pc:chgData name="Sebastian Andres Ulloa Quezada" userId="e3cba82caada5b63" providerId="LiveId" clId="{3C7E06A8-FF6C-4344-9D95-AF948F8B7F46}" dt="2022-02-10T23:26:59.508" v="51" actId="207"/>
      <pc:docMkLst>
        <pc:docMk/>
      </pc:docMkLst>
      <pc:sldChg chg="modSp del mod">
        <pc:chgData name="Sebastian Andres Ulloa Quezada" userId="e3cba82caada5b63" providerId="LiveId" clId="{3C7E06A8-FF6C-4344-9D95-AF948F8B7F46}" dt="2022-02-10T21:55:22.832" v="40" actId="47"/>
        <pc:sldMkLst>
          <pc:docMk/>
          <pc:sldMk cId="166178256" sldId="257"/>
        </pc:sldMkLst>
        <pc:spChg chg="mod">
          <ac:chgData name="Sebastian Andres Ulloa Quezada" userId="e3cba82caada5b63" providerId="LiveId" clId="{3C7E06A8-FF6C-4344-9D95-AF948F8B7F46}" dt="2022-02-10T21:54:36.266" v="26" actId="21"/>
          <ac:spMkLst>
            <pc:docMk/>
            <pc:sldMk cId="166178256" sldId="257"/>
            <ac:spMk id="2" creationId="{01783F00-718D-45D4-A0D2-6402D91BE232}"/>
          </ac:spMkLst>
        </pc:spChg>
        <pc:spChg chg="mod">
          <ac:chgData name="Sebastian Andres Ulloa Quezada" userId="e3cba82caada5b63" providerId="LiveId" clId="{3C7E06A8-FF6C-4344-9D95-AF948F8B7F46}" dt="2022-02-10T21:54:49.571" v="29" actId="1076"/>
          <ac:spMkLst>
            <pc:docMk/>
            <pc:sldMk cId="166178256" sldId="257"/>
            <ac:spMk id="3" creationId="{67BED4FF-793C-4FD9-81DE-CD1CD6763D66}"/>
          </ac:spMkLst>
        </pc:spChg>
      </pc:sldChg>
      <pc:sldChg chg="modSp mod">
        <pc:chgData name="Sebastian Andres Ulloa Quezada" userId="e3cba82caada5b63" providerId="LiveId" clId="{3C7E06A8-FF6C-4344-9D95-AF948F8B7F46}" dt="2022-02-10T21:54:58.844" v="30" actId="1076"/>
        <pc:sldMkLst>
          <pc:docMk/>
          <pc:sldMk cId="4131281349" sldId="258"/>
        </pc:sldMkLst>
        <pc:spChg chg="mod">
          <ac:chgData name="Sebastian Andres Ulloa Quezada" userId="e3cba82caada5b63" providerId="LiveId" clId="{3C7E06A8-FF6C-4344-9D95-AF948F8B7F46}" dt="2022-02-10T21:54:39.829" v="27"/>
          <ac:spMkLst>
            <pc:docMk/>
            <pc:sldMk cId="4131281349" sldId="258"/>
            <ac:spMk id="2" creationId="{6847F271-028E-477A-950D-D1D4C29840D4}"/>
          </ac:spMkLst>
        </pc:spChg>
        <pc:spChg chg="mod">
          <ac:chgData name="Sebastian Andres Ulloa Quezada" userId="e3cba82caada5b63" providerId="LiveId" clId="{3C7E06A8-FF6C-4344-9D95-AF948F8B7F46}" dt="2022-02-10T21:54:58.844" v="30" actId="1076"/>
          <ac:spMkLst>
            <pc:docMk/>
            <pc:sldMk cId="4131281349" sldId="258"/>
            <ac:spMk id="6" creationId="{250F1D97-2B9E-48CE-8C27-72453359EA66}"/>
          </ac:spMkLst>
        </pc:spChg>
      </pc:sldChg>
      <pc:sldChg chg="modSp mod">
        <pc:chgData name="Sebastian Andres Ulloa Quezada" userId="e3cba82caada5b63" providerId="LiveId" clId="{3C7E06A8-FF6C-4344-9D95-AF948F8B7F46}" dt="2022-02-10T21:56:16.798" v="43" actId="20577"/>
        <pc:sldMkLst>
          <pc:docMk/>
          <pc:sldMk cId="301910047" sldId="261"/>
        </pc:sldMkLst>
        <pc:spChg chg="mod">
          <ac:chgData name="Sebastian Andres Ulloa Quezada" userId="e3cba82caada5b63" providerId="LiveId" clId="{3C7E06A8-FF6C-4344-9D95-AF948F8B7F46}" dt="2022-02-10T21:56:16.798" v="43" actId="20577"/>
          <ac:spMkLst>
            <pc:docMk/>
            <pc:sldMk cId="301910047" sldId="261"/>
            <ac:spMk id="3" creationId="{3079881F-35D9-4226-BDA0-71AA6FB48B6F}"/>
          </ac:spMkLst>
        </pc:spChg>
      </pc:sldChg>
      <pc:sldChg chg="modSp mod">
        <pc:chgData name="Sebastian Andres Ulloa Quezada" userId="e3cba82caada5b63" providerId="LiveId" clId="{3C7E06A8-FF6C-4344-9D95-AF948F8B7F46}" dt="2022-02-10T22:08:14.375" v="45" actId="15"/>
        <pc:sldMkLst>
          <pc:docMk/>
          <pc:sldMk cId="2192013057" sldId="269"/>
        </pc:sldMkLst>
        <pc:spChg chg="mod">
          <ac:chgData name="Sebastian Andres Ulloa Quezada" userId="e3cba82caada5b63" providerId="LiveId" clId="{3C7E06A8-FF6C-4344-9D95-AF948F8B7F46}" dt="2022-02-10T22:08:14.375" v="45" actId="15"/>
          <ac:spMkLst>
            <pc:docMk/>
            <pc:sldMk cId="2192013057" sldId="269"/>
            <ac:spMk id="3" creationId="{65F74029-9A6C-4EBF-8BA4-5CF00070BA45}"/>
          </ac:spMkLst>
        </pc:spChg>
      </pc:sldChg>
      <pc:sldChg chg="modSp mod ord">
        <pc:chgData name="Sebastian Andres Ulloa Quezada" userId="e3cba82caada5b63" providerId="LiveId" clId="{3C7E06A8-FF6C-4344-9D95-AF948F8B7F46}" dt="2022-02-10T23:26:59.508" v="51" actId="207"/>
        <pc:sldMkLst>
          <pc:docMk/>
          <pc:sldMk cId="2811105210" sldId="273"/>
        </pc:sldMkLst>
        <pc:spChg chg="mod">
          <ac:chgData name="Sebastian Andres Ulloa Quezada" userId="e3cba82caada5b63" providerId="LiveId" clId="{3C7E06A8-FF6C-4344-9D95-AF948F8B7F46}" dt="2022-02-10T23:26:59.508" v="51" actId="207"/>
          <ac:spMkLst>
            <pc:docMk/>
            <pc:sldMk cId="2811105210" sldId="273"/>
            <ac:spMk id="3" creationId="{135281A5-3D1A-4369-A1E3-0206CD63B9DE}"/>
          </ac:spMkLst>
        </pc:spChg>
      </pc:sldChg>
      <pc:sldChg chg="del ord">
        <pc:chgData name="Sebastian Andres Ulloa Quezada" userId="e3cba82caada5b63" providerId="LiveId" clId="{3C7E06A8-FF6C-4344-9D95-AF948F8B7F46}" dt="2022-02-10T22:09:21.725" v="50" actId="47"/>
        <pc:sldMkLst>
          <pc:docMk/>
          <pc:sldMk cId="3943927342" sldId="274"/>
        </pc:sldMkLst>
      </pc:sldChg>
      <pc:sldChg chg="addSp delSp modSp add mod">
        <pc:chgData name="Sebastian Andres Ulloa Quezada" userId="e3cba82caada5b63" providerId="LiveId" clId="{3C7E06A8-FF6C-4344-9D95-AF948F8B7F46}" dt="2022-02-10T21:55:19.235" v="39" actId="1076"/>
        <pc:sldMkLst>
          <pc:docMk/>
          <pc:sldMk cId="1135403634" sldId="279"/>
        </pc:sldMkLst>
        <pc:spChg chg="del mod">
          <ac:chgData name="Sebastian Andres Ulloa Quezada" userId="e3cba82caada5b63" providerId="LiveId" clId="{3C7E06A8-FF6C-4344-9D95-AF948F8B7F46}" dt="2022-02-10T21:55:11.711" v="34" actId="478"/>
          <ac:spMkLst>
            <pc:docMk/>
            <pc:sldMk cId="1135403634" sldId="279"/>
            <ac:spMk id="6" creationId="{250F1D97-2B9E-48CE-8C27-72453359EA66}"/>
          </ac:spMkLst>
        </pc:spChg>
        <pc:spChg chg="add mod">
          <ac:chgData name="Sebastian Andres Ulloa Quezada" userId="e3cba82caada5b63" providerId="LiveId" clId="{3C7E06A8-FF6C-4344-9D95-AF948F8B7F46}" dt="2022-02-10T21:55:19.235" v="39" actId="1076"/>
          <ac:spMkLst>
            <pc:docMk/>
            <pc:sldMk cId="1135403634" sldId="279"/>
            <ac:spMk id="7" creationId="{C0B6C810-EE65-4A18-84E1-E9AF95FC6D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B427-9D39-4EA4-94B9-A037D95FC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81815-4D17-4527-BB03-DC34662EA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64394-2261-4A2E-9984-0EF7F94A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25EAC-8A5F-4CC2-8FA0-D0C5C045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090C71-57E6-472D-8947-86B200E2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60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AD46A-CBC9-4407-ADFF-9954C95E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516DE2-F7C9-44AE-908B-F542454D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CC8C1-377A-49F4-94BE-ADD52298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C7E39-11FA-41D2-80B9-BF464C1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2D4B8-A3F2-4FF5-ADA2-FD2388C7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2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5E042-5E19-41E1-A8DD-038FF4755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FE0B5-BDD5-4C1C-B78D-831A2585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634E7-6B94-49B5-AF01-9C290822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B6C66-2985-41B6-88AB-276CCF63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716EF-2A35-46E0-B691-4680DB3E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998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8B70-285F-49E6-99F3-197D6144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240E0-CB25-4716-9D28-F5943FB7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4F771-0995-478B-A584-918DEC3D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0CB5C-67C7-4A74-A4D0-E5838F45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E15C7-8D94-4DCE-8A20-158819C1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118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405E-CC57-464D-8031-A26606CA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0BA13-B72D-4477-B4DB-D4D010C0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0BF27-2E01-4409-BA11-C2FE3FBD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B23D5-28E1-48DE-8788-CAA47BC3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810D4-B3D9-4FB6-9D97-E8EA7FFD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062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09EDE-6780-4263-994E-AF64C571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154B1-5648-4D08-B7F7-AF6B27265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E07B52-0755-42EC-9058-CC904FAA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0A28B5-3521-4C64-9EA4-53559983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5D6E91-6BAA-44E9-BF49-E7AB7A00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832B15-9C54-4D1D-932F-14F03E8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350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12173-36E9-4A83-90E0-1F8E64D7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3449A7-DD07-4668-A175-70BD1977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51F42B-6304-4AA4-9168-6E20E4A0D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D78C9B-13C2-4E15-AF45-0EA19E92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2736B4-5332-46DB-A62B-22586A2D3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26EFF7-5870-4E80-8CB4-66C7E054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EE5EA4-8CC9-44AD-833E-C2DE8A64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753740-53CE-4E33-8BD7-7F7230CE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48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30881-9E0B-4A69-B204-713313B4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CD29F8-E83E-4BC7-B7CB-A2273CA9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3E8582-751E-4BD1-AC35-AFD8E505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1FA4D6-ADFF-47A3-8011-E3C6FFB4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1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28FF8B-3A04-46A9-8189-3B98555E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BE2A4-361B-42BF-8CE7-BC6478A9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070BA-A91A-448B-9A7C-DC26033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68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8A679-9DD4-4DD2-8014-96AFA7A3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65213-2CAC-45B3-B371-5A242F51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F6CCF-746D-47AE-BF1F-F2038ED4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918B9-FB4F-45F9-94EB-E2B60F3E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8C51E-BD42-4C42-811A-3E674EB2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2BC4C-3544-4B2C-88A1-A950008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2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12D07-47E0-49BA-A890-CD76A934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C182D8-8C61-4EB9-93A9-13A23EFC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000219-DCF4-4598-91CC-A42CECCF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FCE29-A28A-4A8D-83A6-83C31F9F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53F5AD-5057-487F-8D0F-BB9F128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99E5D-BC8D-49F5-B8CC-FFA181B8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63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905FCB-3B22-40A8-A2C5-BCD3EC58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B45307-E244-444E-B697-D9FB1544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CEEE5-DB9E-4CFD-84D4-40E4115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C2669-4C1F-4AA7-8145-82ED33EFB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BA27F-2EA8-4736-AF04-DC2808E0E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15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B20BDF3-7AD5-46CB-BE1D-4C41AC732CF9}"/>
              </a:ext>
            </a:extLst>
          </p:cNvPr>
          <p:cNvSpPr txBox="1"/>
          <p:nvPr/>
        </p:nvSpPr>
        <p:spPr>
          <a:xfrm>
            <a:off x="326356" y="2437717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400" dirty="0">
                <a:solidFill>
                  <a:schemeClr val="bg1"/>
                </a:solidFill>
                <a:latin typeface="Abadi Extra Light" panose="020B0204020104020204" pitchFamily="34" charset="0"/>
              </a:rPr>
              <a:t>Taller de Git y GitHub</a:t>
            </a:r>
            <a:endParaRPr lang="es-CL" sz="5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7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90D08-965C-4131-83FE-11054BC8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219211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Metodología básica de trabajo</a:t>
            </a:r>
            <a:br>
              <a:rPr lang="es-E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primera vez </a:t>
            </a:r>
            <a:endParaRPr lang="es-CL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AF9C5-70F6-4012-BA9A-98570272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01850"/>
            <a:ext cx="11049000" cy="4351338"/>
          </a:xfrm>
        </p:spPr>
        <p:txBody>
          <a:bodyPr>
            <a:normAutofit/>
          </a:bodyPr>
          <a:lstStyle/>
          <a:p>
            <a:pPr marL="971550" lvl="1" indent="-514350">
              <a:buAutoNum type="arabicPeriod"/>
            </a:pPr>
            <a:r>
              <a:rPr lang="es-ES" sz="3600" dirty="0"/>
              <a:t>Creación del repositorio del proyecto (Opcional) </a:t>
            </a:r>
          </a:p>
          <a:p>
            <a:pPr marL="971550" lvl="1" indent="-514350">
              <a:buAutoNum type="arabicPeriod"/>
            </a:pPr>
            <a:r>
              <a:rPr lang="es-ES" sz="3600" dirty="0"/>
              <a:t>Importación inicial del código del proyecto (Opcional) </a:t>
            </a:r>
          </a:p>
          <a:p>
            <a:pPr marL="971550" lvl="1" indent="-514350">
              <a:buAutoNum type="arabicPeriod"/>
            </a:pPr>
            <a:r>
              <a:rPr lang="es-ES" sz="3600" dirty="0"/>
              <a:t>Crear una copia de trabajo del repositorio </a:t>
            </a:r>
          </a:p>
          <a:p>
            <a:pPr marL="971550" lvl="1" indent="-514350">
              <a:buAutoNum type="arabicPeriod"/>
            </a:pPr>
            <a:r>
              <a:rPr lang="es-ES" sz="3600" dirty="0"/>
              <a:t>Modificar la copia de trabajo </a:t>
            </a:r>
          </a:p>
          <a:p>
            <a:pPr marL="971550" lvl="1" indent="-514350">
              <a:buAutoNum type="arabicPeriod"/>
            </a:pPr>
            <a:r>
              <a:rPr lang="es-ES" sz="3600" dirty="0"/>
              <a:t>Envío de cambios al repositorio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83956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90D08-965C-4131-83FE-11054BC8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219211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Metodología básica de trabajo</a:t>
            </a:r>
            <a:br>
              <a:rPr lang="es-E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4400" i="1" dirty="0"/>
              <a:t>Siguientes ocasiones</a:t>
            </a:r>
            <a:endParaRPr lang="es-CL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AF9C5-70F6-4012-BA9A-98570272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01850"/>
            <a:ext cx="11049000" cy="4351338"/>
          </a:xfrm>
        </p:spPr>
        <p:txBody>
          <a:bodyPr>
            <a:normAutofit/>
          </a:bodyPr>
          <a:lstStyle/>
          <a:p>
            <a:pPr marL="971550" lvl="1" indent="-514350">
              <a:buAutoNum type="arabicPeriod"/>
            </a:pPr>
            <a:r>
              <a:rPr lang="es-ES" sz="4000" dirty="0"/>
              <a:t>Actualizar el repositorio </a:t>
            </a:r>
          </a:p>
          <a:p>
            <a:pPr marL="457200" lvl="1" indent="0">
              <a:buNone/>
            </a:pPr>
            <a:r>
              <a:rPr lang="es-ES" sz="4000" dirty="0"/>
              <a:t>2. Modificar la copia de trabajo </a:t>
            </a:r>
          </a:p>
          <a:p>
            <a:pPr marL="457200" lvl="1" indent="0">
              <a:buNone/>
            </a:pPr>
            <a:r>
              <a:rPr lang="es-ES" sz="4000" dirty="0"/>
              <a:t>3. Envío de cambios al repositorio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19584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2401C-B064-4485-8577-1D68309D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>
                <a:solidFill>
                  <a:schemeClr val="accent1"/>
                </a:solidFill>
                <a:latin typeface="Abadi Extra Light" panose="020B0204020104020204" pitchFamily="34" charset="0"/>
              </a:rPr>
              <a:t> Por Que GIT?</a:t>
            </a:r>
            <a:br>
              <a:rPr lang="es-CL" dirty="0">
                <a:latin typeface="Abadi Extra Light" panose="020B0204020104020204" pitchFamily="34" charset="0"/>
              </a:rPr>
            </a:br>
            <a:r>
              <a:rPr lang="es-CL" dirty="0">
                <a:latin typeface="Abadi Extra Light" panose="020B0204020104020204" pitchFamily="34" charset="0"/>
              </a:rPr>
              <a:t>				</a:t>
            </a:r>
            <a:r>
              <a:rPr lang="es-ES" dirty="0"/>
              <a:t>Branch locales "baratos" </a:t>
            </a:r>
            <a:endParaRPr lang="es-CL" dirty="0">
              <a:latin typeface="Abadi Extra Light" panose="020B02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F2E94-DA83-44DC-96E7-EB901C2F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2719388"/>
            <a:ext cx="589597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Fáciles de crear y borrar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No tienen por qué ser públicos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Útiles para organizar el trabajo y los experimentos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3B9110-8EDF-48D0-B705-AD5A224D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2551907"/>
            <a:ext cx="5286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74029-9A6C-4EBF-8BA4-5CF00070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2454275"/>
            <a:ext cx="5681662" cy="4351338"/>
          </a:xfrm>
        </p:spPr>
        <p:txBody>
          <a:bodyPr/>
          <a:lstStyle/>
          <a:p>
            <a:r>
              <a:rPr lang="es-ES" dirty="0"/>
              <a:t>Operaciones más rápidas </a:t>
            </a:r>
          </a:p>
          <a:p>
            <a:r>
              <a:rPr lang="es-ES" dirty="0"/>
              <a:t>Puedes trabajar sin red </a:t>
            </a:r>
          </a:p>
          <a:p>
            <a:r>
              <a:rPr lang="es-ES" dirty="0"/>
              <a:t>Todos los repositorios de los desarrolladores son iguales</a:t>
            </a:r>
          </a:p>
          <a:p>
            <a:r>
              <a:rPr lang="es-ES" dirty="0"/>
              <a:t>En caso de emergencia puede servir de </a:t>
            </a:r>
            <a:r>
              <a:rPr lang="es-ES" dirty="0" err="1"/>
              <a:t>backup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8EB031-0799-410E-9E9D-B0D686A5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7" y="2110581"/>
            <a:ext cx="5000625" cy="36671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8322AF0-3107-4AC9-A009-A80D9572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1"/>
                </a:solidFill>
                <a:latin typeface="Abadi Extra Light" panose="020B0204020104020204" pitchFamily="34" charset="0"/>
              </a:rPr>
              <a:t> Por Que GIT?</a:t>
            </a:r>
            <a:br>
              <a:rPr lang="es-CL" dirty="0">
                <a:latin typeface="Abadi Extra Light" panose="020B0204020104020204" pitchFamily="34" charset="0"/>
              </a:rPr>
            </a:br>
            <a:r>
              <a:rPr lang="es-CL" dirty="0">
                <a:latin typeface="Abadi Extra Light" panose="020B0204020104020204" pitchFamily="34" charset="0"/>
              </a:rPr>
              <a:t>				 “</a:t>
            </a:r>
            <a:r>
              <a:rPr lang="es-ES" dirty="0"/>
              <a:t>Todo es local”</a:t>
            </a:r>
            <a:endParaRPr lang="es-C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2937D-7D1F-4A3D-8403-FEE8440A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29650" cy="4351338"/>
          </a:xfrm>
        </p:spPr>
        <p:txBody>
          <a:bodyPr/>
          <a:lstStyle/>
          <a:p>
            <a:r>
              <a:rPr lang="es-ES" dirty="0"/>
              <a:t>Git es pequeño </a:t>
            </a:r>
          </a:p>
          <a:p>
            <a:r>
              <a:rPr lang="es-ES" dirty="0"/>
              <a:t>Pese a que es una copia de todo el repositorio</a:t>
            </a:r>
          </a:p>
          <a:p>
            <a:r>
              <a:rPr lang="es-ES" dirty="0"/>
              <a:t>En algunos casos incluso comparándolo con </a:t>
            </a:r>
            <a:r>
              <a:rPr lang="es-ES" dirty="0" err="1"/>
              <a:t>svn</a:t>
            </a:r>
            <a:r>
              <a:rPr lang="es-ES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AC3AC3-A29D-4418-9C07-8A458D00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1"/>
                </a:solidFill>
                <a:latin typeface="Abadi Extra Light" panose="020B0204020104020204" pitchFamily="34" charset="0"/>
              </a:rPr>
              <a:t> Por Que GIT?</a:t>
            </a:r>
            <a:br>
              <a:rPr lang="es-CL" dirty="0">
                <a:latin typeface="Abadi Extra Light" panose="020B0204020104020204" pitchFamily="34" charset="0"/>
              </a:rPr>
            </a:br>
            <a:r>
              <a:rPr lang="es-CL" dirty="0">
                <a:latin typeface="Abadi Extra Light" panose="020B0204020104020204" pitchFamily="34" charset="0"/>
              </a:rPr>
              <a:t>				</a:t>
            </a:r>
            <a:r>
              <a:rPr lang="es-ES" dirty="0"/>
              <a:t>GIT es Rápido</a:t>
            </a:r>
            <a:endParaRPr lang="es-C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0EF3-0EAD-4467-BF3A-31250643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/>
                </a:solidFill>
                <a:latin typeface="Abadi Extra Light" panose="020B0204020104020204" pitchFamily="34" charset="0"/>
              </a:rPr>
              <a:t> Por Que GIT?</a:t>
            </a:r>
            <a:br>
              <a:rPr lang="es-CL" dirty="0">
                <a:latin typeface="Abadi Extra Light" panose="020B0204020104020204" pitchFamily="34" charset="0"/>
              </a:rPr>
            </a:br>
            <a:r>
              <a:rPr lang="es-CL" dirty="0">
                <a:latin typeface="Abadi Extra Light" panose="020B0204020104020204" pitchFamily="34" charset="0"/>
              </a:rPr>
              <a:t>				</a:t>
            </a:r>
            <a:r>
              <a:rPr lang="es-ES" dirty="0"/>
              <a:t>Es distribuido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281A5-3D1A-4369-A1E3-0206CD63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150"/>
            <a:ext cx="5734050" cy="43513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Todos los desarrolladores tienen una copia completa del repositorio </a:t>
            </a:r>
          </a:p>
          <a:p>
            <a:r>
              <a:rPr lang="es-ES" dirty="0"/>
              <a:t>Pueden ser usadas como </a:t>
            </a:r>
            <a:r>
              <a:rPr lang="es-ES" dirty="0" err="1"/>
              <a:t>backups</a:t>
            </a:r>
            <a:r>
              <a:rPr lang="es-ES" dirty="0"/>
              <a:t> de emergencia </a:t>
            </a:r>
          </a:p>
          <a:p>
            <a:r>
              <a:rPr lang="es-ES" dirty="0"/>
              <a:t>No es (demasiado) lento comparado con SVN, teniendo en cuenta que con SVN sólo trabajamos con una rama a la vez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600A93-7D7D-4AE9-B989-37361743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81" y="1825625"/>
            <a:ext cx="4948844" cy="51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0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4CC10-CEB9-4B07-BE0A-95C725EF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9" y="1120977"/>
            <a:ext cx="1153497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 la zona donde se añaden los cambios que se van a hacer </a:t>
            </a:r>
            <a:r>
              <a:rPr lang="es-ES" dirty="0" err="1"/>
              <a:t>commit</a:t>
            </a:r>
            <a:r>
              <a:rPr lang="es-ES" dirty="0"/>
              <a:t>. </a:t>
            </a:r>
          </a:p>
          <a:p>
            <a:pPr marL="0" indent="0" algn="just">
              <a:buNone/>
            </a:pPr>
            <a:r>
              <a:rPr lang="es-ES" dirty="0"/>
              <a:t>NO es necesario añadir todos los archivos de la WC a la </a:t>
            </a:r>
            <a:r>
              <a:rPr lang="es-ES" dirty="0" err="1"/>
              <a:t>staging</a:t>
            </a:r>
            <a:r>
              <a:rPr lang="es-ES" dirty="0"/>
              <a:t> área. 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Promociona una buena práctica de Git: </a:t>
            </a:r>
          </a:p>
          <a:p>
            <a:pPr lvl="1"/>
            <a:r>
              <a:rPr lang="es-ES" dirty="0"/>
              <a:t>Haz </a:t>
            </a:r>
            <a:r>
              <a:rPr lang="es-ES" dirty="0" err="1"/>
              <a:t>commit</a:t>
            </a:r>
            <a:r>
              <a:rPr lang="es-ES" dirty="0"/>
              <a:t> frecuentemente</a:t>
            </a:r>
          </a:p>
          <a:p>
            <a:pPr lvl="1"/>
            <a:r>
              <a:rPr lang="es-ES" dirty="0"/>
              <a:t>Que sean pequeños (si es posible) </a:t>
            </a:r>
          </a:p>
          <a:p>
            <a:pPr lvl="1"/>
            <a:r>
              <a:rPr lang="es-ES" dirty="0"/>
              <a:t>Incluye sólo las modificaciones concretas que resuelvan el problema/tarea.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D32B8E-9207-4B2A-9634-DBC948954986}"/>
              </a:ext>
            </a:extLst>
          </p:cNvPr>
          <p:cNvSpPr txBox="1"/>
          <p:nvPr/>
        </p:nvSpPr>
        <p:spPr>
          <a:xfrm>
            <a:off x="476249" y="305067"/>
            <a:ext cx="8924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40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La "</a:t>
            </a:r>
            <a:r>
              <a:rPr lang="es-ES" sz="4000" dirty="0" err="1">
                <a:solidFill>
                  <a:schemeClr val="accent1"/>
                </a:solidFill>
                <a:latin typeface="Abadi Extra Light" panose="020B0204020104020204" pitchFamily="34" charset="0"/>
              </a:rPr>
              <a:t>staging</a:t>
            </a:r>
            <a:r>
              <a:rPr lang="es-ES" sz="40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 </a:t>
            </a:r>
            <a:r>
              <a:rPr lang="es-ES" sz="4000" dirty="0" err="1">
                <a:solidFill>
                  <a:schemeClr val="accent1"/>
                </a:solidFill>
                <a:latin typeface="Abadi Extra Light" panose="020B0204020104020204" pitchFamily="34" charset="0"/>
              </a:rPr>
              <a:t>area</a:t>
            </a:r>
            <a:r>
              <a:rPr lang="es-ES" sz="40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" (área de ensayo)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92594A-08D1-40DA-A6E5-3BB25D13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4640637"/>
            <a:ext cx="7000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4A666-6A21-4780-AD54-E7C48B4B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421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Revolución en los proyectos de código libre </a:t>
            </a:r>
          </a:p>
          <a:p>
            <a:pPr lvl="1"/>
            <a:r>
              <a:rPr lang="es-ES" dirty="0"/>
              <a:t>Mucho más simple colaborar y experimentar </a:t>
            </a:r>
          </a:p>
          <a:p>
            <a:pPr lvl="1"/>
            <a:r>
              <a:rPr lang="es-ES" dirty="0"/>
              <a:t>Modelo </a:t>
            </a:r>
            <a:r>
              <a:rPr lang="es-ES" dirty="0" err="1"/>
              <a:t>Fork-PullRequest</a:t>
            </a:r>
            <a:r>
              <a:rPr lang="es-ES" dirty="0"/>
              <a:t> </a:t>
            </a:r>
          </a:p>
          <a:p>
            <a:pPr lvl="1"/>
            <a:endParaRPr lang="es-ES" dirty="0"/>
          </a:p>
          <a:p>
            <a:r>
              <a:rPr lang="es-ES" dirty="0"/>
              <a:t>Además permite alojar la web del proyecto, crear una Wiki, discutir sobre el código o las contribuciones… Git es el nuevo estándar en una gran cantidad de proyectos Open </a:t>
            </a:r>
            <a:r>
              <a:rPr lang="es-ES" dirty="0" err="1"/>
              <a:t>Source</a:t>
            </a:r>
            <a:r>
              <a:rPr lang="es-ES" dirty="0"/>
              <a:t>: Android, Apache (algunos), Debian, Drupal, ….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Cada vez hay más empresas que están migrando su código a Git </a:t>
            </a:r>
          </a:p>
          <a:p>
            <a:endParaRPr lang="es-ES" dirty="0"/>
          </a:p>
          <a:p>
            <a:r>
              <a:rPr lang="es-ES" dirty="0"/>
              <a:t>Hay productos "Enterprise" como JIRA y otros de </a:t>
            </a:r>
            <a:r>
              <a:rPr lang="es-ES" dirty="0" err="1"/>
              <a:t>Atlassian</a:t>
            </a:r>
            <a:r>
              <a:rPr lang="es-ES" dirty="0"/>
              <a:t> que soportan activamente Git. 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49D569-4206-4D17-9404-17F71306B593}"/>
              </a:ext>
            </a:extLst>
          </p:cNvPr>
          <p:cNvSpPr txBox="1"/>
          <p:nvPr/>
        </p:nvSpPr>
        <p:spPr>
          <a:xfrm rot="16200000">
            <a:off x="-2400300" y="33205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latin typeface="Abadi Extra Light" panose="020B0204020104020204" pitchFamily="34" charset="0"/>
              </a:rPr>
              <a:t>GitHub y similares </a:t>
            </a:r>
            <a:endParaRPr lang="es-CL" sz="4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F271-028E-477A-950D-D1D4C298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Control de Versiones ?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EF99CB-9DF8-45A3-8AC7-4E04ECBA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873"/>
            <a:ext cx="5344092" cy="302155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0B6C810-EE65-4A18-84E1-E9AF95FC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492" y="1690688"/>
            <a:ext cx="6695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• Gestión de ficheros a lo largo del tiempo </a:t>
            </a:r>
          </a:p>
          <a:p>
            <a:pPr marL="0" indent="0">
              <a:buNone/>
            </a:pPr>
            <a:r>
              <a:rPr lang="es-ES" dirty="0"/>
              <a:t>	 </a:t>
            </a:r>
            <a:r>
              <a:rPr lang="es-ES" sz="2000" dirty="0"/>
              <a:t>Evolución del trabajo </a:t>
            </a:r>
          </a:p>
          <a:p>
            <a:pPr marL="0" indent="0">
              <a:buNone/>
            </a:pPr>
            <a:r>
              <a:rPr lang="es-ES" dirty="0"/>
              <a:t>• Gestión del versionado de los ficheros </a:t>
            </a:r>
          </a:p>
          <a:p>
            <a:pPr marL="0" indent="0">
              <a:buNone/>
            </a:pPr>
            <a:r>
              <a:rPr lang="es-ES" sz="2000" dirty="0"/>
              <a:t>	Si un archivo se corrompe o hemos cometido un fallo volvemos atrás </a:t>
            </a:r>
          </a:p>
          <a:p>
            <a:pPr marL="0" indent="0">
              <a:buNone/>
            </a:pPr>
            <a:r>
              <a:rPr lang="es-ES" dirty="0"/>
              <a:t>• Mecanismo para compartir ficheros </a:t>
            </a:r>
          </a:p>
          <a:p>
            <a:pPr marL="0" indent="0">
              <a:buNone/>
            </a:pPr>
            <a:r>
              <a:rPr lang="es-ES" dirty="0"/>
              <a:t>• Habitualmente tenemos nuestro propio mecanismo y modelo de trabajo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1800" dirty="0"/>
              <a:t>Versionado: Documento.docx, Documento_v2.docx – Herramientas: Dropbox, Adjunto correo.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354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F271-028E-477A-950D-D1D4C298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Control de Versiones ?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EF99CB-9DF8-45A3-8AC7-4E04ECBA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873"/>
            <a:ext cx="5344092" cy="3021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50F1D97-2B9E-48CE-8C27-72453359EA66}"/>
              </a:ext>
            </a:extLst>
          </p:cNvPr>
          <p:cNvSpPr txBox="1"/>
          <p:nvPr/>
        </p:nvSpPr>
        <p:spPr>
          <a:xfrm>
            <a:off x="5982267" y="1968490"/>
            <a:ext cx="58906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• Las metodologías/mecanismos particulares no escalan para proyectos de desarrollo </a:t>
            </a:r>
          </a:p>
          <a:p>
            <a:endParaRPr lang="es-ES" dirty="0"/>
          </a:p>
          <a:p>
            <a:r>
              <a:rPr lang="es-ES" dirty="0"/>
              <a:t>• Un SCV permite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Crear copias de seguridad y restaurarlas.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Sincronizar (mantener al día) a los desarrolladores respecto a la última versión de desarrollo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Deshacer cambios. Tanto problemas puntuales, como problemas introducidos hace tiempo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Gestionar la autoría del código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Realizar pruebas (aisladas), simples o utilizando el mecanismo de </a:t>
            </a:r>
            <a:r>
              <a:rPr lang="es-ES" dirty="0" err="1"/>
              <a:t>branches</a:t>
            </a:r>
            <a:r>
              <a:rPr lang="es-ES" dirty="0"/>
              <a:t>/</a:t>
            </a:r>
            <a:r>
              <a:rPr lang="es-ES" dirty="0" err="1"/>
              <a:t>merges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12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A931F-1335-4386-86D0-38389CFF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19142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Repositorio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Almacén de que guarda toda la información del proyecto. Habitualmente tiene estructura de árbol. 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Servidor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Máquina donde está alojado el Repositorio. 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bg1"/>
                </a:solidFill>
              </a:rPr>
              <a:t>Working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Copy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Working</a:t>
            </a:r>
            <a:r>
              <a:rPr lang="es-ES" dirty="0">
                <a:solidFill>
                  <a:schemeClr val="bg1"/>
                </a:solidFill>
              </a:rPr>
              <a:t> Set (Copia de trabajo) 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Copia local donde el desarrollador trabaja. </a:t>
            </a:r>
          </a:p>
          <a:p>
            <a:pPr marL="0" indent="0">
              <a:buNone/>
            </a:pPr>
            <a:endParaRPr lang="es-E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bg1"/>
                </a:solidFill>
              </a:rPr>
              <a:t>Trunk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Main</a:t>
            </a:r>
            <a:r>
              <a:rPr lang="es-ES" dirty="0">
                <a:solidFill>
                  <a:schemeClr val="bg1"/>
                </a:solidFill>
              </a:rPr>
              <a:t>/master (Rama principal): 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Localización dentro del repositorio que contiene la rama principal de desarrollo. </a:t>
            </a:r>
            <a:endParaRPr lang="es-CL" sz="22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293245-7650-43E6-A93A-8B281AC08BD9}"/>
              </a:ext>
            </a:extLst>
          </p:cNvPr>
          <p:cNvSpPr txBox="1"/>
          <p:nvPr/>
        </p:nvSpPr>
        <p:spPr>
          <a:xfrm rot="16200000">
            <a:off x="-2757488" y="3043924"/>
            <a:ext cx="637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Elementos básicos </a:t>
            </a:r>
            <a:endParaRPr lang="es-CL" sz="3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6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9881F-35D9-4226-BDA0-71AA6FB4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75" y="301625"/>
            <a:ext cx="10439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Add</a:t>
            </a:r>
            <a:r>
              <a:rPr lang="es-ES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 	Añade un archivo para que sea rastreado por el SCV. </a:t>
            </a:r>
          </a:p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Revisión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Versión de un archivo/directorio dentro del SCV </a:t>
            </a:r>
          </a:p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Head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Última versión del repositorio (completo o de una rama) </a:t>
            </a: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Check</a:t>
            </a:r>
            <a:r>
              <a:rPr lang="es-ES" dirty="0">
                <a:latin typeface="Abadi Extra Light" panose="020B0204020104020204" pitchFamily="34" charset="0"/>
              </a:rPr>
              <a:t> </a:t>
            </a:r>
            <a:r>
              <a:rPr lang="es-ES" dirty="0" err="1">
                <a:latin typeface="Abadi Extra Light" panose="020B0204020104020204" pitchFamily="34" charset="0"/>
              </a:rPr>
              <a:t>out</a:t>
            </a:r>
            <a:r>
              <a:rPr lang="es-ES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Creación de una copia de trabajo que rastrea un repositorio </a:t>
            </a:r>
          </a:p>
          <a:p>
            <a:pPr marL="0" indent="0">
              <a:buNone/>
            </a:pPr>
            <a:endParaRPr lang="es-ES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Check</a:t>
            </a:r>
            <a:r>
              <a:rPr lang="es-ES" dirty="0">
                <a:latin typeface="Abadi Extra Light" panose="020B0204020104020204" pitchFamily="34" charset="0"/>
              </a:rPr>
              <a:t> in / </a:t>
            </a:r>
            <a:r>
              <a:rPr lang="es-ES" dirty="0" err="1">
                <a:latin typeface="Abadi Extra Light" panose="020B0204020104020204" pitchFamily="34" charset="0"/>
              </a:rPr>
              <a:t>Commits</a:t>
            </a: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 	Envío de cambios locales al repositorio. Como resultado cambia la versión del 	archivo(s)/repositorio </a:t>
            </a:r>
          </a:p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Mensaje de </a:t>
            </a:r>
            <a:r>
              <a:rPr lang="es-ES" dirty="0" err="1">
                <a:latin typeface="Abadi Extra Light" panose="020B0204020104020204" pitchFamily="34" charset="0"/>
              </a:rPr>
              <a:t>Check</a:t>
            </a:r>
            <a:r>
              <a:rPr lang="es-ES" dirty="0">
                <a:latin typeface="Abadi Extra Light" panose="020B0204020104020204" pitchFamily="34" charset="0"/>
              </a:rPr>
              <a:t> in/log </a:t>
            </a:r>
          </a:p>
          <a:p>
            <a:pPr marL="0" indent="0">
              <a:buNone/>
            </a:pPr>
            <a:r>
              <a:rPr lang="es-ES" sz="2000" dirty="0" err="1">
                <a:latin typeface="Abadi Extra Light" panose="020B0204020104020204" pitchFamily="34" charset="0"/>
              </a:rPr>
              <a:t>Check</a:t>
            </a:r>
            <a:r>
              <a:rPr lang="es-ES" sz="2000" dirty="0">
                <a:latin typeface="Abadi Extra Light" panose="020B0204020104020204" pitchFamily="34" charset="0"/>
              </a:rPr>
              <a:t> in tiene asociado un mensaje que describe la finalidad del cambio. Puede estar asociado al un sistema de gestión de incidencias </a:t>
            </a:r>
            <a:endParaRPr lang="es-CL" sz="2000" dirty="0">
              <a:latin typeface="Abadi Extra Light" panose="020B02040201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8564D7-2F13-4235-A248-AE7790E5043A}"/>
              </a:ext>
            </a:extLst>
          </p:cNvPr>
          <p:cNvSpPr txBox="1"/>
          <p:nvPr/>
        </p:nvSpPr>
        <p:spPr>
          <a:xfrm rot="16200000">
            <a:off x="-252481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badi Extra Light" panose="020B0204020104020204" pitchFamily="34" charset="0"/>
              </a:rPr>
              <a:t>Operaciones Básicas</a:t>
            </a:r>
            <a:endParaRPr lang="es-CL" sz="3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86C54-5D05-4DE5-A1F0-8F84D279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558800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Log (Historia) </a:t>
            </a:r>
          </a:p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	</a:t>
            </a:r>
            <a:r>
              <a:rPr lang="es-ES" sz="2000" dirty="0">
                <a:latin typeface="Abadi Extra Light" panose="020B0204020104020204" pitchFamily="34" charset="0"/>
              </a:rPr>
              <a:t>Permite visualizar/revisar la lista de cambios de un archivo/repositorio</a:t>
            </a:r>
          </a:p>
          <a:p>
            <a:pPr marL="0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Update</a:t>
            </a:r>
            <a:r>
              <a:rPr lang="es-ES" dirty="0">
                <a:latin typeface="Abadi Extra Light" panose="020B0204020104020204" pitchFamily="34" charset="0"/>
              </a:rPr>
              <a:t>/</a:t>
            </a:r>
            <a:r>
              <a:rPr lang="es-ES" dirty="0" err="1">
                <a:latin typeface="Abadi Extra Light" panose="020B0204020104020204" pitchFamily="34" charset="0"/>
              </a:rPr>
              <a:t>Syncronize</a:t>
            </a:r>
            <a:r>
              <a:rPr lang="es-ES" dirty="0">
                <a:latin typeface="Abadi Extra Light" panose="020B0204020104020204" pitchFamily="34" charset="0"/>
              </a:rPr>
              <a:t>/</a:t>
            </a:r>
            <a:r>
              <a:rPr lang="es-ES" dirty="0" err="1">
                <a:latin typeface="Abadi Extra Light" panose="020B0204020104020204" pitchFamily="34" charset="0"/>
              </a:rPr>
              <a:t>fetch&amp;pull</a:t>
            </a:r>
            <a:r>
              <a:rPr lang="es-ES" dirty="0">
                <a:latin typeface="Abadi Extra Light" panose="020B0204020104020204" pitchFamily="34" charset="0"/>
              </a:rPr>
              <a:t> (Actualizar)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Sincroniza la copia de trabajo con la última versión que existe en el repositorio. </a:t>
            </a:r>
          </a:p>
          <a:p>
            <a:pPr marL="0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Revert</a:t>
            </a:r>
            <a:r>
              <a:rPr lang="es-ES" dirty="0">
                <a:latin typeface="Abadi Extra Light" panose="020B0204020104020204" pitchFamily="34" charset="0"/>
              </a:rPr>
              <a:t>/</a:t>
            </a:r>
            <a:r>
              <a:rPr lang="es-ES" dirty="0" err="1">
                <a:latin typeface="Abadi Extra Light" panose="020B0204020104020204" pitchFamily="34" charset="0"/>
              </a:rPr>
              <a:t>Reset</a:t>
            </a:r>
            <a:r>
              <a:rPr lang="es-ES" dirty="0">
                <a:latin typeface="Abadi Extra Light" panose="020B0204020104020204" pitchFamily="34" charset="0"/>
              </a:rPr>
              <a:t> (Deshacer)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Permite deshacer los cambios realizados en la copia de trabajo y dejar el archivo/recurso en el 	último estado conocido del repositorio</a:t>
            </a:r>
            <a:endParaRPr lang="es-CL" sz="2000" dirty="0">
              <a:latin typeface="Abadi Extra Light" panose="020B02040201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7AA2C-3428-4E73-9A26-0799F2ED54C6}"/>
              </a:ext>
            </a:extLst>
          </p:cNvPr>
          <p:cNvSpPr txBox="1"/>
          <p:nvPr/>
        </p:nvSpPr>
        <p:spPr>
          <a:xfrm rot="16200000">
            <a:off x="-252481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badi Extra Light" panose="020B0204020104020204" pitchFamily="34" charset="0"/>
              </a:rPr>
              <a:t>Operaciones Básicas</a:t>
            </a:r>
            <a:endParaRPr lang="es-CL" sz="3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7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D4B85-A3F5-4437-8261-07F2FBCD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5" y="158750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Branching</a:t>
            </a:r>
            <a:r>
              <a:rPr lang="es-ES" dirty="0">
                <a:latin typeface="Abadi Extra Light" panose="020B0204020104020204" pitchFamily="34" charset="0"/>
              </a:rPr>
              <a:t> (ramas) </a:t>
            </a:r>
          </a:p>
          <a:p>
            <a:pPr marL="457200" lvl="1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Permite crear una copia de un archivo/carpeta rastreada. Permite desarrollar en paralelo en otra “rama” pero dejando constancia de la relación que existe con la rama original. </a:t>
            </a:r>
          </a:p>
          <a:p>
            <a:pPr marL="0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Diff</a:t>
            </a:r>
            <a:r>
              <a:rPr lang="es-ES" dirty="0">
                <a:latin typeface="Abadi Extra Light" panose="020B0204020104020204" pitchFamily="34" charset="0"/>
              </a:rPr>
              <a:t>/Change/Delta/ (Cambio) </a:t>
            </a:r>
          </a:p>
          <a:p>
            <a:pPr marL="457200" lvl="1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Permite encontrar las diferencias entre dos versiones del repositorio. Se puede generar un parche que permitiría pasar de una versión a otra.</a:t>
            </a:r>
          </a:p>
          <a:p>
            <a:pPr marL="457200" lvl="1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Merge</a:t>
            </a:r>
            <a:r>
              <a:rPr lang="es-ES" dirty="0">
                <a:latin typeface="Abadi Extra Light" panose="020B0204020104020204" pitchFamily="34" charset="0"/>
              </a:rPr>
              <a:t>/</a:t>
            </a:r>
            <a:r>
              <a:rPr lang="es-ES" dirty="0" err="1">
                <a:latin typeface="Abadi Extra Light" panose="020B0204020104020204" pitchFamily="34" charset="0"/>
              </a:rPr>
              <a:t>Patch</a:t>
            </a:r>
            <a:r>
              <a:rPr lang="es-ES" dirty="0">
                <a:latin typeface="Abadi Extra Light" panose="020B02040201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Aplica los cambios de un archivo a otro utilizado habitualmente para mezclar </a:t>
            </a:r>
            <a:r>
              <a:rPr lang="es-ES" dirty="0" err="1">
                <a:latin typeface="Abadi Extra Light" panose="020B0204020104020204" pitchFamily="34" charset="0"/>
              </a:rPr>
              <a:t>branches</a:t>
            </a:r>
            <a:r>
              <a:rPr lang="es-ES" dirty="0">
                <a:latin typeface="Abadi Extra Light" panose="020B0204020104020204" pitchFamily="34" charset="0"/>
              </a:rPr>
              <a:t> .</a:t>
            </a:r>
          </a:p>
          <a:p>
            <a:pPr marL="457200" lvl="1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Conflict</a:t>
            </a:r>
            <a:r>
              <a:rPr lang="es-ES" dirty="0">
                <a:latin typeface="Abadi Extra Light" panose="020B0204020104020204" pitchFamily="34" charset="0"/>
              </a:rPr>
              <a:t> (Conflicto) </a:t>
            </a:r>
          </a:p>
          <a:p>
            <a:pPr marL="457200" lvl="1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Problema que surge cuando varios desarrolladores modifican el mismo recurso y los cambios se solapan.</a:t>
            </a:r>
            <a:endParaRPr lang="es-CL" dirty="0">
              <a:latin typeface="Abadi Extra Light" panose="020B02040201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864C42-1096-43AA-A4F0-6C018A31063E}"/>
              </a:ext>
            </a:extLst>
          </p:cNvPr>
          <p:cNvSpPr txBox="1"/>
          <p:nvPr/>
        </p:nvSpPr>
        <p:spPr>
          <a:xfrm rot="16200000">
            <a:off x="-252481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badi Extra Light" panose="020B0204020104020204" pitchFamily="34" charset="0"/>
              </a:rPr>
              <a:t>Operaciones Avanzadas</a:t>
            </a:r>
            <a:endParaRPr lang="es-CL" sz="3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3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A21E0-8F22-442E-B9E2-1D50E781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s-ES" dirty="0"/>
              <a:t>Tipos de Sistemas de Control de Versiones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6DE1B-2E21-453D-A032-EEE769FE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3" y="1806575"/>
            <a:ext cx="55340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Centralizados 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Existe un servidor centralizado que almacena el repositorio completo </a:t>
            </a:r>
          </a:p>
          <a:p>
            <a:pPr lvl="1" algn="just"/>
            <a:r>
              <a:rPr lang="es-ES" dirty="0"/>
              <a:t> La comunicación/colaboración entre desarrolladores se lleva a cabo (forzosamente) utilizando el repositorio centralizado </a:t>
            </a:r>
          </a:p>
          <a:p>
            <a:pPr lvl="1" algn="just"/>
            <a:r>
              <a:rPr lang="es-ES" dirty="0"/>
              <a:t>Son más simples de usar </a:t>
            </a:r>
          </a:p>
          <a:p>
            <a:pPr lvl="1" algn="just"/>
            <a:r>
              <a:rPr lang="es-ES" dirty="0"/>
              <a:t>Los modelos de trabajo son más restringidos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2806AA-B077-4EF2-9E51-6A19A7DE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88" y="1633538"/>
            <a:ext cx="6419849" cy="36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57D1-B03A-48CD-849F-8E885FE7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Sistemas de Control de Versiones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9946E-3CCD-4F0F-BA1F-7130C957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1690688"/>
            <a:ext cx="5457825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Distribuidos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Cada desarrollador contiene una copia completa de todo el repositorio </a:t>
            </a:r>
          </a:p>
          <a:p>
            <a:pPr lvl="1" algn="just"/>
            <a:r>
              <a:rPr lang="es-ES" dirty="0"/>
              <a:t>Los mecanismos de comunicación/colaboración entre desarrolladores son más abiertos</a:t>
            </a:r>
          </a:p>
          <a:p>
            <a:pPr lvl="1" algn="just"/>
            <a:r>
              <a:rPr lang="es-ES" dirty="0"/>
              <a:t>Son (un poco) más difíciles de utilizar que los sistemas centralizados</a:t>
            </a:r>
          </a:p>
          <a:p>
            <a:pPr lvl="1" algn="just"/>
            <a:r>
              <a:rPr lang="es-ES" dirty="0"/>
              <a:t>Los modelos de trabajo son más flexibles </a:t>
            </a:r>
          </a:p>
          <a:p>
            <a:pPr lvl="1" algn="just"/>
            <a:r>
              <a:rPr lang="es-ES" dirty="0"/>
              <a:t>“Los </a:t>
            </a:r>
            <a:r>
              <a:rPr lang="es-ES" dirty="0" err="1"/>
              <a:t>branches</a:t>
            </a:r>
            <a:r>
              <a:rPr lang="es-ES" dirty="0"/>
              <a:t>/</a:t>
            </a:r>
            <a:r>
              <a:rPr lang="es-ES" dirty="0" err="1"/>
              <a:t>merges</a:t>
            </a:r>
            <a:r>
              <a:rPr lang="es-ES" dirty="0"/>
              <a:t> son más simples”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090404-AE0C-4757-B693-EF62DAD8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039" y="2274044"/>
            <a:ext cx="4908621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34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1012</Words>
  <Application>Microsoft Office PowerPoint</Application>
  <PresentationFormat>Panorámica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Tema de Office</vt:lpstr>
      <vt:lpstr>Presentación de PowerPoint</vt:lpstr>
      <vt:lpstr>¿Qué es el Control de Versiones ?</vt:lpstr>
      <vt:lpstr>¿Qué es el Control de Versiones ?</vt:lpstr>
      <vt:lpstr>Presentación de PowerPoint</vt:lpstr>
      <vt:lpstr>Presentación de PowerPoint</vt:lpstr>
      <vt:lpstr>Presentación de PowerPoint</vt:lpstr>
      <vt:lpstr>Presentación de PowerPoint</vt:lpstr>
      <vt:lpstr>Tipos de Sistemas de Control de Versiones</vt:lpstr>
      <vt:lpstr>Tipos de Sistemas de Control de Versiones</vt:lpstr>
      <vt:lpstr>Metodología básica de trabajo La primera vez </vt:lpstr>
      <vt:lpstr>Metodología básica de trabajo Siguientes ocasiones</vt:lpstr>
      <vt:lpstr> Por Que GIT?     Branch locales "baratos" </vt:lpstr>
      <vt:lpstr> Por Que GIT?      “Todo es local”</vt:lpstr>
      <vt:lpstr> Por Que GIT?     GIT es Rápido</vt:lpstr>
      <vt:lpstr> Por Que GIT?     Es distribuido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Andres Ulloa Quezada</dc:creator>
  <cp:lastModifiedBy>Sebastian Andres Ulloa Quezada</cp:lastModifiedBy>
  <cp:revision>1</cp:revision>
  <dcterms:created xsi:type="dcterms:W3CDTF">2022-02-10T19:34:17Z</dcterms:created>
  <dcterms:modified xsi:type="dcterms:W3CDTF">2022-02-10T23:27:28Z</dcterms:modified>
</cp:coreProperties>
</file>