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9" r:id="rId4"/>
    <p:sldId id="274" r:id="rId5"/>
    <p:sldId id="258" r:id="rId6"/>
    <p:sldId id="260" r:id="rId7"/>
    <p:sldId id="261" r:id="rId8"/>
    <p:sldId id="271" r:id="rId9"/>
    <p:sldId id="272" r:id="rId10"/>
    <p:sldId id="270" r:id="rId11"/>
    <p:sldId id="263" r:id="rId12"/>
    <p:sldId id="264" r:id="rId13"/>
    <p:sldId id="268" r:id="rId14"/>
    <p:sldId id="265" r:id="rId15"/>
    <p:sldId id="278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92CC5-7C14-48CD-9E3B-518DBC686277}" type="datetimeFigureOut">
              <a:rPr lang="et-EE" smtClean="0"/>
              <a:t>3.02.2020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C5B7D-E3EC-4887-9EF8-5BF1559EB24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22760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C5B7D-E3EC-4887-9EF8-5BF1559EB24C}" type="slidenum">
              <a:rPr lang="et-EE" smtClean="0"/>
              <a:t>1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467138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C5B7D-E3EC-4887-9EF8-5BF1559EB24C}" type="slidenum">
              <a:rPr lang="et-EE" smtClean="0"/>
              <a:t>5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97219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C5B7D-E3EC-4887-9EF8-5BF1559EB24C}" type="slidenum">
              <a:rPr lang="et-EE" smtClean="0"/>
              <a:t>12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78371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00BB-E9AA-42D0-90ED-61CD7159027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8573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00BB-E9AA-42D0-90ED-61CD7159027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9168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00BB-E9AA-42D0-90ED-61CD7159027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774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00BB-E9AA-42D0-90ED-61CD7159027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0492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00BB-E9AA-42D0-90ED-61CD7159027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60607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00BB-E9AA-42D0-90ED-61CD7159027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0562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00BB-E9AA-42D0-90ED-61CD7159027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9514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00BB-E9AA-42D0-90ED-61CD7159027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5366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00BB-E9AA-42D0-90ED-61CD7159027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4293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00BB-E9AA-42D0-90ED-61CD7159027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0061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00BB-E9AA-42D0-90ED-61CD7159027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17396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B00BB-E9AA-42D0-90ED-61CD7159027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5277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57011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3: pointers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SetVal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SetVal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passing the location of the variable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t-EE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"%d\n"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SetVal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this parameter is now a pointer, as we are passing an address</a:t>
            </a:r>
            <a:endParaRPr lang="et-EE" sz="27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assigning a value using dereferencing</a:t>
            </a:r>
            <a:endParaRPr lang="et-EE" sz="27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00BB-E9AA-42D0-90ED-61CD7159027D}" type="slidenum">
              <a:rPr lang="et-EE" smtClean="0"/>
              <a:t>10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215149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et-EE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5000"/>
              </a:lnSpc>
            </a:pPr>
            <a:r>
              <a:rPr lang="en-US" dirty="0"/>
              <a:t>Download the </a:t>
            </a:r>
            <a:r>
              <a:rPr lang="en-US" dirty="0" err="1"/>
              <a:t>swap.c</a:t>
            </a:r>
            <a:r>
              <a:rPr lang="en-US" dirty="0"/>
              <a:t> base</a:t>
            </a:r>
            <a:r>
              <a:rPr lang="et-EE" dirty="0"/>
              <a:t> </a:t>
            </a:r>
            <a:r>
              <a:rPr lang="en-US" dirty="0"/>
              <a:t>code</a:t>
            </a:r>
          </a:p>
          <a:p>
            <a:pPr>
              <a:lnSpc>
                <a:spcPct val="95000"/>
              </a:lnSpc>
            </a:pPr>
            <a:r>
              <a:rPr lang="en-US" dirty="0"/>
              <a:t>Create a program that reads two numbers and swaps them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Create two functions to read and swap the variable values. </a:t>
            </a:r>
          </a:p>
          <a:p>
            <a:pPr lvl="2">
              <a:lnSpc>
                <a:spcPct val="95000"/>
              </a:lnSpc>
            </a:pPr>
            <a:r>
              <a:rPr lang="en-US" b="1" dirty="0"/>
              <a:t>Look for the function comments in the base code! Write your functions based on the description!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/>
              <a:t>Don’t forget to add the prototypes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Call those functions in the appropriate order</a:t>
            </a:r>
          </a:p>
          <a:p>
            <a:pPr>
              <a:lnSpc>
                <a:spcPct val="95000"/>
              </a:lnSpc>
            </a:pPr>
            <a:r>
              <a:rPr lang="en-US" dirty="0"/>
              <a:t>Add </a:t>
            </a:r>
            <a:r>
              <a:rPr lang="en-US" b="1" dirty="0"/>
              <a:t>an additional </a:t>
            </a:r>
            <a:r>
              <a:rPr lang="en-US" dirty="0"/>
              <a:t>print of the </a:t>
            </a:r>
            <a:r>
              <a:rPr lang="en-US" b="1" dirty="0"/>
              <a:t>memory addresses </a:t>
            </a:r>
            <a:r>
              <a:rPr lang="en-US" dirty="0"/>
              <a:t>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function for both variables. What conclusion can you make from all </a:t>
            </a:r>
            <a:r>
              <a:rPr lang="en-US" b="1" dirty="0">
                <a:solidFill>
                  <a:srgbClr val="FF0000"/>
                </a:solidFill>
              </a:rPr>
              <a:t>6</a:t>
            </a:r>
            <a:r>
              <a:rPr lang="en-US" dirty="0"/>
              <a:t> printed memory addresses?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 dirty="0"/>
              <a:t>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00BB-E9AA-42D0-90ED-61CD7159027D}" type="slidenum">
              <a:rPr lang="et-EE" smtClean="0"/>
              <a:t>11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311729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Pointers, arrays and pointer arithmetic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Arrays are pointers to the first member of the array</a:t>
            </a:r>
          </a:p>
          <a:p>
            <a:r>
              <a:rPr lang="en-US" dirty="0"/>
              <a:t>You can use pointers to access all array members</a:t>
            </a:r>
          </a:p>
          <a:p>
            <a:r>
              <a:rPr lang="en-US" dirty="0"/>
              <a:t>You can move around an array using </a:t>
            </a:r>
            <a:r>
              <a:rPr lang="en-US" b="1" dirty="0"/>
              <a:t>pointer arithmetic</a:t>
            </a:r>
            <a:r>
              <a:rPr lang="en-US" dirty="0"/>
              <a:t>. For this, the pointer data type must match!</a:t>
            </a:r>
          </a:p>
          <a:p>
            <a:r>
              <a:rPr lang="en-US" dirty="0"/>
              <a:t>Order of precedence is important!</a:t>
            </a:r>
            <a:endParaRPr lang="et-EE" dirty="0"/>
          </a:p>
          <a:p>
            <a:endParaRPr lang="et-EE" dirty="0"/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 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&amp;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6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3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 </a:t>
            </a:r>
            <a:r>
              <a:rPr lang="et-EE" sz="2600" dirty="0"/>
              <a:t>// </a:t>
            </a:r>
            <a:r>
              <a:rPr lang="en-US" sz="2600" dirty="0"/>
              <a:t>assigns the location of the fourth member of the array to p</a:t>
            </a:r>
            <a:endParaRPr lang="et-EE" sz="2600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    </a:t>
            </a:r>
            <a:r>
              <a:rPr lang="et-EE" sz="2600" dirty="0"/>
              <a:t>// </a:t>
            </a:r>
            <a:r>
              <a:rPr lang="en-US" sz="2600" dirty="0"/>
              <a:t>assigns the start of the array to p</a:t>
            </a:r>
            <a:endParaRPr lang="et-EE" sz="2600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    </a:t>
            </a:r>
            <a:r>
              <a:rPr lang="et-EE" sz="2600" dirty="0"/>
              <a:t>//</a:t>
            </a:r>
            <a:r>
              <a:rPr lang="en-US" sz="2600" dirty="0"/>
              <a:t> access (dereference) the p + </a:t>
            </a:r>
            <a:r>
              <a:rPr lang="en-US" sz="2600" dirty="0" err="1"/>
              <a:t>i</a:t>
            </a:r>
            <a:r>
              <a:rPr lang="en-US" sz="2600" dirty="0"/>
              <a:t> member of the array</a:t>
            </a:r>
            <a:endParaRPr lang="et-EE" sz="2600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++          </a:t>
            </a:r>
            <a:r>
              <a:rPr lang="et-EE" sz="2600" dirty="0"/>
              <a:t>//</a:t>
            </a:r>
            <a:r>
              <a:rPr lang="en-US" sz="2600" dirty="0"/>
              <a:t> increment the address by 1 element (type dependent) </a:t>
            </a:r>
            <a:endParaRPr lang="et-EE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00BB-E9AA-42D0-90ED-61CD7159027D}" type="slidenum">
              <a:rPr lang="et-EE" smtClean="0"/>
              <a:t>12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324288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 visualized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00BB-E9AA-42D0-90ED-61CD7159027D}" type="slidenum">
              <a:rPr lang="et-EE" smtClean="0"/>
              <a:t>13</a:t>
            </a:fld>
            <a:endParaRPr lang="et-EE"/>
          </a:p>
        </p:txBody>
      </p:sp>
      <p:sp>
        <p:nvSpPr>
          <p:cNvPr id="7" name="Rectangle 6"/>
          <p:cNvSpPr/>
          <p:nvPr/>
        </p:nvSpPr>
        <p:spPr>
          <a:xfrm>
            <a:off x="838200" y="1950868"/>
            <a:ext cx="1279071" cy="109401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*p</a:t>
            </a:r>
            <a:b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</a:br>
            <a:b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</a:br>
            <a: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48F9AC91</a:t>
            </a:r>
            <a:endParaRPr lang="et-EE" sz="2000" dirty="0"/>
          </a:p>
        </p:txBody>
      </p:sp>
      <p:sp>
        <p:nvSpPr>
          <p:cNvPr id="11" name="Rectangle 10"/>
          <p:cNvSpPr/>
          <p:nvPr/>
        </p:nvSpPr>
        <p:spPr>
          <a:xfrm>
            <a:off x="838199" y="3875088"/>
            <a:ext cx="1279071" cy="109401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t-EE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array</a:t>
            </a:r>
            <a: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[0]</a:t>
            </a:r>
            <a:b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</a:br>
            <a:b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</a:br>
            <a: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5</a:t>
            </a:r>
            <a:endParaRPr lang="et-EE" sz="2000" dirty="0"/>
          </a:p>
        </p:txBody>
      </p:sp>
      <p:sp>
        <p:nvSpPr>
          <p:cNvPr id="12" name="Rectangle 11"/>
          <p:cNvSpPr/>
          <p:nvPr/>
        </p:nvSpPr>
        <p:spPr>
          <a:xfrm>
            <a:off x="2117270" y="3875088"/>
            <a:ext cx="1279071" cy="109401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t-EE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array</a:t>
            </a:r>
            <a: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[1]</a:t>
            </a:r>
            <a:b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</a:br>
            <a:b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</a:br>
            <a: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3</a:t>
            </a:r>
            <a:endParaRPr lang="et-EE" sz="2000" dirty="0"/>
          </a:p>
        </p:txBody>
      </p:sp>
      <p:sp>
        <p:nvSpPr>
          <p:cNvPr id="13" name="Rectangle 12"/>
          <p:cNvSpPr/>
          <p:nvPr/>
        </p:nvSpPr>
        <p:spPr>
          <a:xfrm>
            <a:off x="3396341" y="3875088"/>
            <a:ext cx="1279071" cy="109401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t-EE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array</a:t>
            </a:r>
            <a: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[2]</a:t>
            </a:r>
            <a:b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</a:br>
            <a:b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</a:br>
            <a: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7</a:t>
            </a:r>
            <a:endParaRPr lang="et-EE" sz="2000" dirty="0"/>
          </a:p>
        </p:txBody>
      </p:sp>
      <p:sp>
        <p:nvSpPr>
          <p:cNvPr id="14" name="Rectangle 13"/>
          <p:cNvSpPr/>
          <p:nvPr/>
        </p:nvSpPr>
        <p:spPr>
          <a:xfrm>
            <a:off x="4675412" y="3875088"/>
            <a:ext cx="1279071" cy="109401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t-EE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array</a:t>
            </a:r>
            <a: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[3]</a:t>
            </a:r>
            <a:b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</a:br>
            <a:b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</a:br>
            <a: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3</a:t>
            </a:r>
            <a:endParaRPr lang="et-EE" sz="2000" dirty="0"/>
          </a:p>
        </p:txBody>
      </p:sp>
      <p:sp>
        <p:nvSpPr>
          <p:cNvPr id="15" name="Rectangle 14"/>
          <p:cNvSpPr/>
          <p:nvPr/>
        </p:nvSpPr>
        <p:spPr>
          <a:xfrm>
            <a:off x="5954483" y="3875088"/>
            <a:ext cx="1279071" cy="109401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t-EE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array</a:t>
            </a:r>
            <a: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[4]</a:t>
            </a:r>
            <a:b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</a:br>
            <a:b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</a:br>
            <a:r>
              <a:rPr lang="et-E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5</a:t>
            </a:r>
            <a:endParaRPr lang="et-EE" sz="2000" dirty="0"/>
          </a:p>
        </p:txBody>
      </p:sp>
      <p:cxnSp>
        <p:nvCxnSpPr>
          <p:cNvPr id="18" name="Straight Arrow Connector 17"/>
          <p:cNvCxnSpPr>
            <a:stCxn id="7" idx="2"/>
            <a:endCxn id="11" idx="0"/>
          </p:cNvCxnSpPr>
          <p:nvPr/>
        </p:nvCxnSpPr>
        <p:spPr>
          <a:xfrm flipH="1">
            <a:off x="1477734" y="3044882"/>
            <a:ext cx="0" cy="8280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96341" y="497763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/>
              <a:t>*(p + 2)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7270" y="497763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/>
              <a:t>*(p + 1)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8199" y="497763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/>
              <a:t>*(p + 0)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48200" y="4979235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/>
              <a:t>*(p + 3)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54483" y="497763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/>
              <a:t>*(p + 4)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00092" y="2005870"/>
            <a:ext cx="4887715" cy="108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t-EE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t-EE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t-EE" sz="36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36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t-EE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36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305467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4: pointers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317507" cy="3965576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80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80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80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t-E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60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t-EE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t-E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= {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t-E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"%p\n"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"%p\n\n"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t-E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"%p, %d\n"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*(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t-E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t-EE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00BB-E9AA-42D0-90ED-61CD7159027D}" type="slidenum">
              <a:rPr lang="et-EE" smtClean="0"/>
              <a:t>14</a:t>
            </a:fld>
            <a:endParaRPr lang="et-E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707" y="2497625"/>
            <a:ext cx="2585607" cy="218379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3248318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BB00-A342-4E19-B20D-C6BEA826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is type dependent</a:t>
            </a:r>
            <a:endParaRPr lang="et-E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6ADD09-36C5-4FD7-98EB-98B20C9DDC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10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310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310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60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t-EE" sz="15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1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3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1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1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3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1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3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ints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= {</a:t>
            </a:r>
            <a:r>
              <a:rPr lang="en-US" sz="31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1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1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1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1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1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3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= {</a:t>
            </a:r>
            <a:r>
              <a:rPr lang="en-US" sz="31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31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abcde</a:t>
            </a:r>
            <a:r>
              <a:rPr lang="en-US" sz="31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1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</a:t>
            </a:r>
            <a:r>
              <a:rPr lang="en-US" sz="3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shorts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= {</a:t>
            </a:r>
            <a:r>
              <a:rPr lang="en-US" sz="31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1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1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1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1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1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3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doubles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= {</a:t>
            </a:r>
            <a:r>
              <a:rPr lang="en-US" sz="31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1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1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1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1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t-EE" sz="15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1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pInt</a:t>
            </a:r>
            <a:r>
              <a:rPr lang="en-US" sz="3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ints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1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pChar</a:t>
            </a:r>
            <a:r>
              <a:rPr lang="en-US" sz="3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1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pShort</a:t>
            </a:r>
            <a:r>
              <a:rPr lang="en-US" sz="3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shorts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1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pDouble</a:t>
            </a:r>
            <a:r>
              <a:rPr lang="en-US" sz="3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doubles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t-EE" sz="15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1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1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3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31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3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++, </a:t>
            </a:r>
            <a:r>
              <a:rPr lang="en-US" sz="3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pInt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++, </a:t>
            </a:r>
            <a:r>
              <a:rPr lang="en-US" sz="3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pChar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++, </a:t>
            </a:r>
            <a:r>
              <a:rPr lang="en-US" sz="3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pShort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++, </a:t>
            </a:r>
            <a:r>
              <a:rPr lang="en-US" sz="3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pDouble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1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"%c @ %p \t"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</a:t>
            </a:r>
            <a:r>
              <a:rPr lang="en-US" sz="3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pChar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sz="31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t-EE" sz="31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3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pChar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1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</a:t>
            </a:r>
            <a:r>
              <a:rPr lang="en-US" sz="31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</a:t>
            </a:r>
            <a:r>
              <a:rPr lang="en-US" sz="31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@ %p \t"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</a:t>
            </a:r>
            <a:r>
              <a:rPr lang="en-US" sz="3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pShort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sz="31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t-EE" sz="31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3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pShort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1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"%d @ %p \t"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</a:t>
            </a:r>
            <a:r>
              <a:rPr lang="en-US" sz="3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pInt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sz="31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t-EE" sz="31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3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pInt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1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"%.1lf @ %p\n"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</a:t>
            </a:r>
            <a:r>
              <a:rPr lang="en-US" sz="3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pDouble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sz="31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t-EE" sz="31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3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pDouble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t-EE" sz="15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1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31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t-EE" sz="4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t-E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79543DE-F762-47D8-B814-598A9B108D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7201" y="3585455"/>
            <a:ext cx="5591629" cy="69197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B8FD4-8DB9-4A5C-B236-7AA08B6C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FADF9-09EA-4F65-AFBA-6AABE6A4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C8ABB-7FFB-4350-B275-E2683467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00BB-E9AA-42D0-90ED-61CD7159027D}" type="slidenum">
              <a:rPr lang="et-EE" smtClean="0"/>
              <a:t>15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51493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part 1/2 (parts are graded separately)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Declare an array in main() that can hold 10 integers</a:t>
            </a:r>
          </a:p>
          <a:p>
            <a:pPr lvl="1"/>
            <a:r>
              <a:rPr lang="en-US" dirty="0"/>
              <a:t>Use a smaller array or stream redirection for testing! </a:t>
            </a:r>
          </a:p>
          <a:p>
            <a:r>
              <a:rPr lang="en-US" dirty="0"/>
              <a:t>Create the following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Function that reads all of the array members from the keyboard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Function that outputs the values and their corresponding memory addresses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Function that finds the minimum and maximum number from that array at the same time. The results of this must be printed out in main().</a:t>
            </a:r>
          </a:p>
          <a:p>
            <a:r>
              <a:rPr lang="en-US" dirty="0"/>
              <a:t>You’re not allowed to use square brackets for array indexing this time!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00BB-E9AA-42D0-90ED-61CD7159027D}" type="slidenum">
              <a:rPr lang="et-EE" smtClean="0"/>
              <a:t>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1062161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part 2/2 (parts are graded separately)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function that has the capability to print out n numbers</a:t>
            </a:r>
            <a:r>
              <a:rPr lang="et-EE" dirty="0"/>
              <a:t> and </a:t>
            </a:r>
            <a:r>
              <a:rPr lang="et-EE" dirty="0" err="1"/>
              <a:t>their</a:t>
            </a:r>
            <a:r>
              <a:rPr lang="et-EE" dirty="0"/>
              <a:t> </a:t>
            </a:r>
            <a:r>
              <a:rPr lang="et-EE" dirty="0" err="1"/>
              <a:t>corresponding</a:t>
            </a:r>
            <a:r>
              <a:rPr lang="et-EE" dirty="0"/>
              <a:t> </a:t>
            </a:r>
            <a:r>
              <a:rPr lang="et-EE" dirty="0" err="1"/>
              <a:t>addresses</a:t>
            </a:r>
            <a:r>
              <a:rPr lang="en-US" dirty="0"/>
              <a:t> from that array. It can only have </a:t>
            </a:r>
            <a:r>
              <a:rPr lang="en-US" b="1" dirty="0"/>
              <a:t>two parameters</a:t>
            </a:r>
            <a:r>
              <a:rPr lang="en-US" dirty="0"/>
              <a:t>. Call this function </a:t>
            </a:r>
            <a:r>
              <a:rPr lang="en-US" b="1" dirty="0"/>
              <a:t>three times </a:t>
            </a:r>
            <a:r>
              <a:rPr lang="en-US" dirty="0"/>
              <a:t>so that:</a:t>
            </a:r>
          </a:p>
          <a:p>
            <a:pPr lvl="1"/>
            <a:r>
              <a:rPr lang="en-US" dirty="0"/>
              <a:t>1. time it will print all of the members of that array</a:t>
            </a:r>
          </a:p>
          <a:p>
            <a:pPr lvl="1"/>
            <a:r>
              <a:rPr lang="en-US" dirty="0"/>
              <a:t>2. time it will print elements from 0 to 4</a:t>
            </a:r>
          </a:p>
          <a:p>
            <a:pPr lvl="1"/>
            <a:r>
              <a:rPr lang="en-US" dirty="0"/>
              <a:t>3. time it will print elements 3 – 9</a:t>
            </a:r>
          </a:p>
          <a:p>
            <a:r>
              <a:rPr lang="en-US" dirty="0"/>
              <a:t>You can combine this function with the one that you created as the second function from the previous slide</a:t>
            </a:r>
          </a:p>
          <a:p>
            <a:endParaRPr lang="en-US" sz="2000" i="1" dirty="0"/>
          </a:p>
          <a:p>
            <a:r>
              <a:rPr lang="en-US" sz="2000" i="1" dirty="0"/>
              <a:t>Hint: Think of what an array is once passed to a function</a:t>
            </a:r>
          </a:p>
          <a:p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00BB-E9AA-42D0-90ED-61CD7159027D}" type="slidenum">
              <a:rPr lang="et-EE" smtClean="0"/>
              <a:t>17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871957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function that finds the memory addresses of the smallest and the greatest number. The function must find both of these at the same time and have return type of void.</a:t>
            </a:r>
            <a:r>
              <a:rPr lang="et-EE" dirty="0"/>
              <a:t> </a:t>
            </a:r>
            <a:endParaRPr lang="en-US" dirty="0"/>
          </a:p>
          <a:p>
            <a:r>
              <a:rPr lang="en-US" dirty="0"/>
              <a:t>In main, print out the found memory addresses, the values and their index in the array.</a:t>
            </a:r>
          </a:p>
          <a:p>
            <a:r>
              <a:rPr lang="en-US" dirty="0"/>
              <a:t>The function should can only have up to 4 parameters (2 are reserved – pointer to the array, length of the array. The last two are up to you).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00BB-E9AA-42D0-90ED-61CD7159027D}" type="slidenum">
              <a:rPr lang="et-EE" smtClean="0"/>
              <a:t>18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7415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pointer?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pointer is a memory address, it refers/points to a location in computer memory</a:t>
            </a:r>
          </a:p>
          <a:p>
            <a:r>
              <a:rPr lang="en-US" dirty="0"/>
              <a:t>A pointer variable can hold that address</a:t>
            </a:r>
            <a:endParaRPr lang="et-EE" dirty="0"/>
          </a:p>
          <a:p>
            <a:r>
              <a:rPr lang="en-US" dirty="0"/>
              <a:t>It’s a data type, just as any other</a:t>
            </a:r>
            <a:endParaRPr lang="et-EE" dirty="0"/>
          </a:p>
          <a:p>
            <a:r>
              <a:rPr lang="en-US" dirty="0"/>
              <a:t>A pointer variable has a type that matches what it’s pointing at</a:t>
            </a:r>
          </a:p>
          <a:p>
            <a:pPr marL="457200" lvl="1" indent="0">
              <a:buNone/>
            </a:pPr>
            <a:r>
              <a:rPr lang="en-US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t-EE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kern="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t-EE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t-EE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kern="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t-EE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t-EE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kern="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Think about table of contents or apartment numbers</a:t>
            </a:r>
          </a:p>
          <a:p>
            <a:r>
              <a:rPr lang="en-US" dirty="0"/>
              <a:t>They are typically shown as hexadecimal numbers (0x0, 0x0fff1a9b)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00BB-E9AA-42D0-90ED-61CD7159027D}" type="slidenum">
              <a:rPr lang="et-EE" smtClean="0"/>
              <a:t>2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328464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 good for?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level hardware access (operating systems, drivers)</a:t>
            </a:r>
          </a:p>
          <a:p>
            <a:r>
              <a:rPr lang="en-US" dirty="0"/>
              <a:t>Abstractions</a:t>
            </a:r>
          </a:p>
          <a:p>
            <a:r>
              <a:rPr lang="en-US" dirty="0"/>
              <a:t>Dynamic memory allocation</a:t>
            </a:r>
          </a:p>
          <a:p>
            <a:r>
              <a:rPr lang="en-US" dirty="0"/>
              <a:t>Direct access to desired data</a:t>
            </a:r>
          </a:p>
          <a:p>
            <a:r>
              <a:rPr lang="en-US" dirty="0"/>
              <a:t>Advanced data structures (trees, linked lists, queues, …)</a:t>
            </a:r>
            <a:endParaRPr lang="et-EE" dirty="0"/>
          </a:p>
          <a:p>
            <a:r>
              <a:rPr lang="en-US" dirty="0"/>
              <a:t>Function pointers</a:t>
            </a:r>
          </a:p>
          <a:p>
            <a:r>
              <a:rPr lang="en-US" dirty="0"/>
              <a:t>Memory mapped IO</a:t>
            </a:r>
            <a:r>
              <a:rPr lang="et-EE" dirty="0"/>
              <a:t>, </a:t>
            </a:r>
            <a:r>
              <a:rPr lang="en-US" dirty="0"/>
              <a:t>hardware, files etc.</a:t>
            </a:r>
          </a:p>
          <a:p>
            <a:r>
              <a:rPr lang="en-US" dirty="0"/>
              <a:t>Etc.</a:t>
            </a:r>
          </a:p>
          <a:p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00BB-E9AA-42D0-90ED-61CD7159027D}" type="slidenum">
              <a:rPr lang="et-EE" smtClean="0"/>
              <a:t>3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112653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pointer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pointer that does not refer to a valid location (object)</a:t>
            </a:r>
          </a:p>
          <a:p>
            <a:r>
              <a:rPr lang="en-US" dirty="0"/>
              <a:t>Behavior undefined on access (e.g. segmentation fault)</a:t>
            </a:r>
          </a:p>
          <a:p>
            <a:r>
              <a:rPr lang="en-US" dirty="0"/>
              <a:t>Often used to indicate pointers not in use or failed operations</a:t>
            </a:r>
          </a:p>
          <a:p>
            <a:pPr lvl="1"/>
            <a:r>
              <a:rPr lang="en-US" dirty="0"/>
              <a:t>End of a </a:t>
            </a:r>
            <a:r>
              <a:rPr lang="et-EE" dirty="0" err="1"/>
              <a:t>linked</a:t>
            </a:r>
            <a:r>
              <a:rPr lang="et-EE" dirty="0"/>
              <a:t> </a:t>
            </a:r>
            <a:r>
              <a:rPr lang="en-US" dirty="0"/>
              <a:t>list (advanced data structures)</a:t>
            </a:r>
          </a:p>
          <a:p>
            <a:pPr lvl="1"/>
            <a:r>
              <a:rPr lang="en-US" dirty="0"/>
              <a:t>Memory allocation failed (dynamic memory management)</a:t>
            </a:r>
          </a:p>
          <a:p>
            <a:pPr lvl="1"/>
            <a:r>
              <a:rPr lang="en-US" dirty="0"/>
              <a:t>Opening file failed</a:t>
            </a:r>
          </a:p>
          <a:p>
            <a:pPr lvl="1"/>
            <a:r>
              <a:rPr lang="en-US" dirty="0"/>
              <a:t>Search for substring failed (</a:t>
            </a:r>
            <a:r>
              <a:rPr lang="en-US" dirty="0" err="1"/>
              <a:t>strstr</a:t>
            </a:r>
            <a:r>
              <a:rPr lang="en-US" dirty="0"/>
              <a:t> from </a:t>
            </a:r>
            <a:r>
              <a:rPr lang="en-US" dirty="0" err="1"/>
              <a:t>string.h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Assigning </a:t>
            </a:r>
            <a:r>
              <a:rPr lang="et-EE" dirty="0"/>
              <a:t>a </a:t>
            </a:r>
            <a:r>
              <a:rPr lang="en-US" dirty="0"/>
              <a:t>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avoids unintentional access to released resources</a:t>
            </a:r>
            <a:endParaRPr lang="et-EE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is a pointer,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 is an integer.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pointer may not always be zero, but typically is.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953F-F8C7-4C4A-AE29-1C7891A915E4}" type="slidenum">
              <a:rPr lang="et-EE" smtClean="0"/>
              <a:t>4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243149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Pointer </a:t>
            </a:r>
            <a:r>
              <a:rPr lang="en-US" dirty="0"/>
              <a:t>operations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*p</a:t>
            </a:r>
            <a:r>
              <a:rPr lang="en-US" dirty="0"/>
              <a:t>		</a:t>
            </a:r>
            <a:r>
              <a:rPr lang="et-EE" dirty="0"/>
              <a:t>	</a:t>
            </a:r>
            <a:r>
              <a:rPr lang="en-US" dirty="0"/>
              <a:t>// declare a pointer variable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&amp;var</a:t>
            </a:r>
            <a:r>
              <a:rPr lang="en-US" dirty="0"/>
              <a:t>		</a:t>
            </a:r>
            <a:r>
              <a:rPr lang="et-EE" dirty="0"/>
              <a:t>		</a:t>
            </a:r>
            <a:r>
              <a:rPr lang="en-US" dirty="0"/>
              <a:t>// get the </a:t>
            </a:r>
            <a:r>
              <a:rPr lang="et-EE" dirty="0" err="1"/>
              <a:t>memory</a:t>
            </a:r>
            <a:r>
              <a:rPr lang="et-EE" dirty="0"/>
              <a:t> </a:t>
            </a:r>
            <a:r>
              <a:rPr lang="et-EE" dirty="0" err="1"/>
              <a:t>address</a:t>
            </a:r>
            <a:r>
              <a:rPr lang="en-US" dirty="0"/>
              <a:t> of </a:t>
            </a:r>
            <a:r>
              <a:rPr lang="et-EE" dirty="0"/>
              <a:t>a</a:t>
            </a:r>
            <a:r>
              <a:rPr lang="en-US" dirty="0"/>
              <a:t> variable </a:t>
            </a:r>
            <a:endParaRPr lang="et-EE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en-US" dirty="0"/>
              <a:t>			</a:t>
            </a:r>
            <a:r>
              <a:rPr lang="et-EE" dirty="0"/>
              <a:t>	</a:t>
            </a:r>
            <a:r>
              <a:rPr lang="en-US" dirty="0"/>
              <a:t>// dereferencing a pointer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&amp;var</a:t>
            </a:r>
            <a:r>
              <a:rPr lang="en-US" dirty="0"/>
              <a:t>  		// assigning the address of </a:t>
            </a:r>
            <a:r>
              <a:rPr lang="en-US" i="1" dirty="0"/>
              <a:t>var</a:t>
            </a:r>
            <a:r>
              <a:rPr lang="en-US" dirty="0"/>
              <a:t> to pointer </a:t>
            </a:r>
            <a:r>
              <a:rPr lang="en-US" i="1" dirty="0"/>
              <a:t>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 = 55</a:t>
            </a:r>
            <a:r>
              <a:rPr lang="en-US" dirty="0"/>
              <a:t>		</a:t>
            </a:r>
            <a:r>
              <a:rPr lang="et-EE" dirty="0"/>
              <a:t>	</a:t>
            </a:r>
            <a:r>
              <a:rPr lang="en-US" dirty="0"/>
              <a:t>// assign a value by dereferencing a pointer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("%p", p)</a:t>
            </a:r>
            <a:r>
              <a:rPr lang="en-US" dirty="0"/>
              <a:t>	// printing out the address stored in var p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 *p)</a:t>
            </a:r>
            <a:r>
              <a:rPr lang="en-US" dirty="0"/>
              <a:t>	// printing out the value that p points to</a:t>
            </a:r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00BB-E9AA-42D0-90ED-61CD7159027D}" type="slidenum">
              <a:rPr lang="et-EE" smtClean="0"/>
              <a:t>5</a:t>
            </a:fld>
            <a:endParaRPr lang="et-E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175399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visualized</a:t>
            </a:r>
            <a:endParaRPr lang="et-EE" dirty="0"/>
          </a:p>
        </p:txBody>
      </p:sp>
      <p:sp>
        <p:nvSpPr>
          <p:cNvPr id="4" name="Rectangle 3"/>
          <p:cNvSpPr/>
          <p:nvPr/>
        </p:nvSpPr>
        <p:spPr>
          <a:xfrm>
            <a:off x="838200" y="2743200"/>
            <a:ext cx="1994147" cy="1934936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t-EE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*p</a:t>
            </a:r>
            <a:br>
              <a:rPr lang="et-EE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</a:br>
            <a:br>
              <a:rPr lang="et-EE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</a:br>
            <a:r>
              <a:rPr lang="et-EE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0199FF8A</a:t>
            </a:r>
            <a:endParaRPr lang="et-EE" dirty="0"/>
          </a:p>
        </p:txBody>
      </p:sp>
      <p:sp>
        <p:nvSpPr>
          <p:cNvPr id="7" name="Rectangle 6"/>
          <p:cNvSpPr/>
          <p:nvPr/>
        </p:nvSpPr>
        <p:spPr>
          <a:xfrm>
            <a:off x="3744313" y="2743200"/>
            <a:ext cx="1972995" cy="1934936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t-EE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num</a:t>
            </a:r>
            <a:endParaRPr lang="et-EE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</a:endParaRPr>
          </a:p>
          <a:p>
            <a:r>
              <a:rPr lang="et-EE" sz="3200" dirty="0"/>
              <a:t> </a:t>
            </a:r>
            <a:br>
              <a:rPr lang="et-EE" dirty="0"/>
            </a:br>
            <a:r>
              <a:rPr lang="et-EE" sz="2800" dirty="0"/>
              <a:t>       </a:t>
            </a:r>
            <a:r>
              <a:rPr lang="et-EE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 </a:t>
            </a:r>
            <a:r>
              <a:rPr lang="et-EE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25</a:t>
            </a:r>
            <a:endParaRPr lang="et-EE" sz="3200" dirty="0"/>
          </a:p>
        </p:txBody>
      </p:sp>
      <p:cxnSp>
        <p:nvCxnSpPr>
          <p:cNvPr id="10" name="Straight Arrow Connector 9"/>
          <p:cNvCxnSpPr>
            <a:stCxn id="4" idx="3"/>
            <a:endCxn id="7" idx="1"/>
          </p:cNvCxnSpPr>
          <p:nvPr/>
        </p:nvCxnSpPr>
        <p:spPr>
          <a:xfrm>
            <a:off x="2832347" y="3710668"/>
            <a:ext cx="9119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29274" y="1930400"/>
            <a:ext cx="4240263" cy="4373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40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t-EE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t-E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t-EE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&amp;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"%d"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"%d"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4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t-EE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00BB-E9AA-42D0-90ED-61CD7159027D}" type="slidenum">
              <a:rPr lang="et-EE" smtClean="0"/>
              <a:t>6</a:t>
            </a:fld>
            <a:endParaRPr lang="et-EE"/>
          </a:p>
        </p:txBody>
      </p:sp>
      <p:sp>
        <p:nvSpPr>
          <p:cNvPr id="9" name="Rectangle 8"/>
          <p:cNvSpPr/>
          <p:nvPr/>
        </p:nvSpPr>
        <p:spPr>
          <a:xfrm>
            <a:off x="838200" y="4692794"/>
            <a:ext cx="1688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t-EE" sz="2400" dirty="0">
                <a:ln w="0"/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0x0199FF86</a:t>
            </a:r>
            <a:endParaRPr lang="et-EE" sz="2400" dirty="0"/>
          </a:p>
        </p:txBody>
      </p:sp>
      <p:sp>
        <p:nvSpPr>
          <p:cNvPr id="11" name="Rectangle 10"/>
          <p:cNvSpPr/>
          <p:nvPr/>
        </p:nvSpPr>
        <p:spPr>
          <a:xfrm>
            <a:off x="3744313" y="4692794"/>
            <a:ext cx="1710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t-EE" sz="2400" dirty="0">
                <a:ln w="0"/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0x0199FF8A</a:t>
            </a:r>
            <a:endParaRPr lang="et-EE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276909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1: pointer and its address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31102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900" kern="0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900" kern="0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900" kern="0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t-EE" sz="51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900" b="1" kern="0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9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900" b="1" kern="0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9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t-EE" sz="2900" kern="0" dirty="0">
              <a:solidFill>
                <a:srgbClr val="FF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9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51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kern="0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t-EE" sz="2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sz="29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kern="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3.14</a:t>
            </a:r>
            <a:r>
              <a:rPr lang="en-US" sz="29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51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t-EE" sz="2900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ouble</a:t>
            </a:r>
            <a:r>
              <a:rPr lang="et-EE" sz="2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t-EE" sz="2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sz="29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sz="29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51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900" ker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900" ker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"The </a:t>
            </a:r>
            <a:r>
              <a:rPr lang="en-US" sz="29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pointer holds an address: %p\n"</a:t>
            </a:r>
            <a:r>
              <a:rPr lang="en-US" sz="29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9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51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9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900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"pi </a:t>
            </a:r>
            <a:r>
              <a:rPr lang="en-US" sz="29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 is located at:\t\t %p\n"</a:t>
            </a:r>
            <a:r>
              <a:rPr lang="en-US" sz="29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sz="2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sz="29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51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9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9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"Dereferencing p we can access the value behind it\t %</a:t>
            </a:r>
            <a:r>
              <a:rPr lang="en-US" sz="2900" kern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sz="29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\n"</a:t>
            </a:r>
            <a:r>
              <a:rPr lang="en-US" sz="29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</a:t>
            </a:r>
            <a:r>
              <a:rPr lang="en-US" sz="2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9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51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kern="0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kern="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9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t-EE" sz="29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00BB-E9AA-42D0-90ED-61CD7159027D}" type="slidenum">
              <a:rPr lang="et-EE" smtClean="0"/>
              <a:t>7</a:t>
            </a:fld>
            <a:endParaRPr lang="et-E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129" y="5414805"/>
            <a:ext cx="8141742" cy="6687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128" y="4756727"/>
            <a:ext cx="8141743" cy="668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212231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Sample</a:t>
            </a:r>
            <a:r>
              <a:rPr lang="et-EE" dirty="0"/>
              <a:t> </a:t>
            </a:r>
            <a:r>
              <a:rPr lang="en-US" dirty="0"/>
              <a:t>2</a:t>
            </a:r>
            <a:r>
              <a:rPr lang="et-EE" dirty="0"/>
              <a:t>: </a:t>
            </a:r>
            <a:r>
              <a:rPr lang="en-US" dirty="0"/>
              <a:t>pointers for </a:t>
            </a:r>
            <a:r>
              <a:rPr lang="en-US" dirty="0" err="1"/>
              <a:t>scanf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declare a pointer variable</a:t>
            </a:r>
            <a:endParaRPr lang="et-EE" sz="36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BEBE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&amp;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</a:t>
            </a:r>
            <a:r>
              <a:rPr lang="en-US" sz="29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assign the address of </a:t>
            </a:r>
            <a:r>
              <a:rPr lang="en-US" sz="2900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9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p</a:t>
            </a:r>
            <a:endParaRPr lang="et-EE" sz="2900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BEBE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"%d"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  </a:t>
            </a:r>
            <a:r>
              <a:rPr lang="en-US" sz="29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why didn't I use &amp; here?</a:t>
            </a:r>
            <a:endParaRPr lang="et-EE" sz="2900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BEBE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"%d\n"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</a:t>
            </a:r>
            <a:r>
              <a:rPr lang="en-US" sz="29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printing by dereferencing the pointer p</a:t>
            </a:r>
            <a:endParaRPr lang="et-EE" sz="2900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BEBE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</a:t>
            </a:r>
            <a:r>
              <a:rPr lang="en-US" sz="29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assigning a value using the pointer</a:t>
            </a:r>
            <a:endParaRPr lang="et-EE" sz="2900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BEBE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"%d\n"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r>
              <a:rPr lang="en-US" sz="29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which number will print?</a:t>
            </a:r>
            <a:endParaRPr lang="et-EE" sz="2900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BEBE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t-EE" sz="3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00BB-E9AA-42D0-90ED-61CD7159027D}" type="slidenum">
              <a:rPr lang="et-EE" smtClean="0"/>
              <a:t>8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291055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pointers to functions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9000"/>
              </a:lnSpc>
              <a:spcBef>
                <a:spcPts val="800"/>
              </a:spcBef>
            </a:pPr>
            <a:r>
              <a:rPr lang="en-US" b="1" dirty="0"/>
              <a:t>Remember about what was passed as a copy and what as original</a:t>
            </a:r>
          </a:p>
          <a:p>
            <a:pPr lvl="1">
              <a:lnSpc>
                <a:spcPct val="99000"/>
              </a:lnSpc>
              <a:spcBef>
                <a:spcPts val="800"/>
              </a:spcBef>
            </a:pPr>
            <a:r>
              <a:rPr lang="en-US" dirty="0"/>
              <a:t>Variables are passed as the copy of the value it holds</a:t>
            </a:r>
          </a:p>
          <a:p>
            <a:pPr lvl="1">
              <a:lnSpc>
                <a:spcPct val="99000"/>
              </a:lnSpc>
              <a:spcBef>
                <a:spcPts val="800"/>
              </a:spcBef>
            </a:pPr>
            <a:r>
              <a:rPr lang="en-US" dirty="0"/>
              <a:t>Arrays are passed as pointers to the first element of that array in the location it was declared (also known as by reference)</a:t>
            </a:r>
          </a:p>
          <a:p>
            <a:pPr>
              <a:lnSpc>
                <a:spcPct val="99000"/>
              </a:lnSpc>
              <a:spcBef>
                <a:spcPts val="800"/>
              </a:spcBef>
            </a:pPr>
            <a:r>
              <a:rPr lang="en-US" dirty="0"/>
              <a:t>We can choose to pass the location (address) of any variable (&amp;)</a:t>
            </a:r>
          </a:p>
          <a:p>
            <a:pPr>
              <a:lnSpc>
                <a:spcPct val="99000"/>
              </a:lnSpc>
              <a:spcBef>
                <a:spcPts val="800"/>
              </a:spcBef>
            </a:pPr>
            <a:r>
              <a:rPr lang="en-US" dirty="0"/>
              <a:t>Instead of returning a value, we can set multiple values using pointers</a:t>
            </a:r>
          </a:p>
          <a:p>
            <a:pPr>
              <a:lnSpc>
                <a:spcPct val="99000"/>
              </a:lnSpc>
              <a:spcBef>
                <a:spcPts val="800"/>
              </a:spcBef>
            </a:pPr>
            <a:r>
              <a:rPr lang="en-US" dirty="0"/>
              <a:t>We can also return pointers </a:t>
            </a:r>
          </a:p>
          <a:p>
            <a:pPr>
              <a:lnSpc>
                <a:spcPct val="99000"/>
              </a:lnSpc>
              <a:spcBef>
                <a:spcPts val="800"/>
              </a:spcBef>
            </a:pPr>
            <a:r>
              <a:rPr lang="en-US" dirty="0"/>
              <a:t>Don’t forget, that each function still has it’s own memory</a:t>
            </a:r>
          </a:p>
          <a:p>
            <a:pPr>
              <a:lnSpc>
                <a:spcPct val="99000"/>
              </a:lnSpc>
              <a:spcBef>
                <a:spcPts val="800"/>
              </a:spcBef>
            </a:pPr>
            <a:r>
              <a:rPr lang="en-US" dirty="0"/>
              <a:t>Variable lifetime will still limit us! (scope)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00BB-E9AA-42D0-90ED-61CD7159027D}" type="slidenum">
              <a:rPr lang="et-EE" smtClean="0"/>
              <a:t>9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357166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4882</TotalTime>
  <Words>1156</Words>
  <Application>Microsoft Office PowerPoint</Application>
  <PresentationFormat>Widescreen</PresentationFormat>
  <Paragraphs>253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Pointers</vt:lpstr>
      <vt:lpstr>What is a pointer?</vt:lpstr>
      <vt:lpstr>What are they good for?</vt:lpstr>
      <vt:lpstr>NULL pointer</vt:lpstr>
      <vt:lpstr>Pointer operations</vt:lpstr>
      <vt:lpstr>Pointers visualized</vt:lpstr>
      <vt:lpstr>Sample 1: pointer and its address</vt:lpstr>
      <vt:lpstr>Sample 2: pointers for scanf</vt:lpstr>
      <vt:lpstr>Passing pointers to functions</vt:lpstr>
      <vt:lpstr>Sample 3: pointers and functions</vt:lpstr>
      <vt:lpstr>Task 1</vt:lpstr>
      <vt:lpstr>Pointers, arrays and pointer arithmetic</vt:lpstr>
      <vt:lpstr>Pointers and arrays visualized</vt:lpstr>
      <vt:lpstr>Sample 4: pointers and arrays</vt:lpstr>
      <vt:lpstr>Pointer arithmetic is type dependent</vt:lpstr>
      <vt:lpstr>Task 2 part 1/2 (parts are graded separately)</vt:lpstr>
      <vt:lpstr>Task 2 part 2/2 (parts are graded separately)</vt:lpstr>
      <vt:lpstr>Advanced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Viidad</dc:title>
  <dc:creator>Risto Heinsar</dc:creator>
  <cp:lastModifiedBy>Risto Heinsar</cp:lastModifiedBy>
  <cp:revision>191</cp:revision>
  <dcterms:created xsi:type="dcterms:W3CDTF">2013-02-07T20:34:35Z</dcterms:created>
  <dcterms:modified xsi:type="dcterms:W3CDTF">2020-02-03T17:48:24Z</dcterms:modified>
</cp:coreProperties>
</file>